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35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759575" cy="98679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FF"/>
    <a:srgbClr val="FFCF01"/>
    <a:srgbClr val="0000FF"/>
    <a:srgbClr val="996633"/>
    <a:srgbClr val="009900"/>
    <a:srgbClr val="CC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65" autoAdjust="0"/>
    <p:restoredTop sz="90929"/>
  </p:normalViewPr>
  <p:slideViewPr>
    <p:cSldViewPr>
      <p:cViewPr varScale="1">
        <p:scale>
          <a:sx n="72" d="100"/>
          <a:sy n="72" d="100"/>
        </p:scale>
        <p:origin x="51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-1469" y="-86"/>
      </p:cViewPr>
      <p:guideLst>
        <p:guide orient="horz" pos="3108"/>
        <p:guide pos="2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C8546E48-08FF-466B-863D-C992AF2DFE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DCDF2017-9819-457B-8ADA-17B4F2638A8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6" name="Rectangle 4">
            <a:extLst>
              <a:ext uri="{FF2B5EF4-FFF2-40B4-BE49-F238E27FC236}">
                <a16:creationId xmlns:a16="http://schemas.microsoft.com/office/drawing/2014/main" id="{CDE6C868-BD04-41D3-8955-5120F17D0CA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7" name="Rectangle 5">
            <a:extLst>
              <a:ext uri="{FF2B5EF4-FFF2-40B4-BE49-F238E27FC236}">
                <a16:creationId xmlns:a16="http://schemas.microsoft.com/office/drawing/2014/main" id="{BB5AC95E-3430-42F5-BA86-3DF3744BC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92DF23C-1A21-4E36-9F94-7CB452F3E7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31636DD-C033-4EFD-8BC2-1D0711C328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FA95C6F-343B-4464-9ED9-800C5E1C357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A96EBFE-EA3A-4C2B-8421-C689B7833BD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D1F8BF5E-23B9-4706-A8C1-2A3FEA3E95F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687888"/>
            <a:ext cx="4959350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2364E6F0-7B8E-4860-8D19-97A315D5C8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5FAA6385-007F-4FE9-A09B-2DDCF6720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B255DC9-AEB4-49AA-8469-32DA1A200F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904C219A-A42A-469C-887A-CA3774AE0CB8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C34182ED-3422-4B4A-A756-5254A729FD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052C93FC-B635-4C07-99EB-4B0967B03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4AB1D0A5-226A-40FD-9D94-8F249BC0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B980930D-A8E2-4D96-90FE-2954BCDFBB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9C524F2C-C305-48E8-B7D8-12B34D200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E4273C0C-C03E-41CB-BD26-B76BB91E6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8C8F3B22-34DC-494D-8A43-AACDA13FD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A0EBAF8-4A08-4A7F-9D8F-360C58446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A2AA812F-A1B3-4428-9DD3-5BDFC5090C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2D9EF3C0-3B7A-42F2-B724-B157A264BE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6C27F11F-105B-4414-8958-4FF514570F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593AB373-720F-4983-81A3-24623E524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8D14D67-2272-4885-B811-BCF210F3DF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4956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F4A5BD3-2538-462D-97B8-7F50C6F8B4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BFD4003-CC02-466C-8B16-6A2883A550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C9209E7-D264-4A34-91B5-1D68EF430A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D3EB4-5787-4CC3-81FF-252858A501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114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76200"/>
            <a:ext cx="1951038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76200"/>
            <a:ext cx="5700712" cy="6019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B7C0C30-8455-4808-8C7E-51E377AA1E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00CC45D-C063-4892-BFA5-0F75ACB888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E396278-7D07-450D-98CF-6BDA94B4E0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D05AD-8950-4421-9BB2-9F13812060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335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0151DCD-46FC-4F9E-9481-65B9C01422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F6EB02E-B5ED-45F1-972C-962EBB039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E98A1D1-2453-4180-A978-BA7A074059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4CBE4-8B2A-446F-99BE-BE5A3E4A75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301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FDBE62E-BD81-4216-B665-EEA389561E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95ED1AF-9948-4055-840E-309A098B5B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3FD3CEB-A2DE-4990-A309-9CB8238CAF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B9E6B-AD3C-44C2-8083-7453A9FE55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82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724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24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7AD9136-50D3-46D3-88F4-9CAD999F8B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9E7244A-6A63-4E41-B7B6-398EE97C04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A91D47B-2A04-4960-8DDF-A51314A45A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F0D67-CF8F-41F7-80B4-49FE607591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40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DB0D161-4604-4B86-97F2-94422B67AB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3AC2BCE-D709-4CC5-B6FA-676B03B72C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3392692-4124-41B0-84BC-0C8FCA0751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039AA-F44B-4458-8555-DD40F101A7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64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72EF413E-5E73-4947-A73D-5368CC13D4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EFC7BB3-367C-4413-8DA8-B9FBFC37F8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C97EFD4-2902-4533-92A9-0092021D5B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37D51-152B-4A95-B863-90873EE26B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98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0D88E552-9F95-49E6-80C9-DE2AB350B0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2A2D7DC9-101F-433C-9EB9-839BA4F2A7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FBB9357-B277-4A64-8347-FE9EDFB793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00DB8-B230-4CD8-A159-0C0F29E2D4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901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F92AB5F-8B95-4123-800D-CB004D532F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DD4DA4F-034D-4DD9-9E19-90F0635E8A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6603FB2-C381-450B-9F24-F6EC8C3207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CC557-109F-4D06-9DD5-562832B8E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11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C57F6C4-B5C6-461F-B014-39849B896B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DC17E4E-CB15-4CC6-9CB1-B11FF69182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CC45757-7519-42B2-9763-63F4205E17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59FFF-0979-45FC-B295-7CC1D830C4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60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AE1791A-1207-46A2-8E88-4AB51363371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57213"/>
            <a:ext cx="438150" cy="474662"/>
          </a:xfrm>
          <a:prstGeom prst="rect">
            <a:avLst/>
          </a:prstGeom>
          <a:solidFill>
            <a:srgbClr val="FFCF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B7DF40F-E26F-4307-B7EF-AB75F7A094D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57213"/>
            <a:ext cx="328613" cy="474662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8CD11E-4305-49B7-81D6-99A9DCB02ED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9794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D980255-C9F9-4983-8E94-4A5B259C46B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9794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1C19F25-AD97-4BFB-B94D-0CFC3BE7BA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06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96E3E48E-0D06-411C-BC34-7BD4AD1A2D1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492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D96DBA7-21A0-4157-8ACB-C968CB84D2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3F22BB91-1CF8-42CF-A19C-C363EFFB6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A9A1528C-66E3-4835-80F5-19A0C81E5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D8F61387-176C-43FF-AB94-B385F92FE8D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2E34DB1F-E1C5-4BD5-8F1E-89866BAE74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D8917F30-ECD2-432A-88B2-3DB33377735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13E31C7D-C970-4E78-A43B-46F01BCFAB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5000"/>
        <a:buFont typeface="Wingdings" panose="05000000000000000000" pitchFamily="2" charset="2"/>
        <a:buChar char="m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9000"/>
        <a:buFont typeface="Wingdings" panose="05000000000000000000" pitchFamily="2" charset="2"/>
        <a:buChar char="q"/>
        <a:defRPr kumimoji="1" sz="2800" kern="1200">
          <a:solidFill>
            <a:srgbClr val="3333CC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Ø"/>
        <a:defRPr kumimoji="1" sz="2400" kern="1200">
          <a:solidFill>
            <a:srgbClr val="FF33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97716A6-DC70-4F94-BDE0-0FE5A4EEC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743200"/>
            <a:ext cx="7793037" cy="1143000"/>
          </a:xfrm>
        </p:spPr>
        <p:txBody>
          <a:bodyPr/>
          <a:lstStyle/>
          <a:p>
            <a:pPr algn="ctr" eaLnBrk="1" hangingPunct="1"/>
            <a:r>
              <a:rPr lang="zh-CN" altLang="en-US"/>
              <a:t>第九章  代码生成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4C720EB-837D-452C-90B8-D2D938781B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指令开销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4780C5E-2B3D-468E-A029-4873A98DED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zh-CN" altLang="en-US"/>
              <a:t>长度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zh-CN"/>
              <a:t>MOV R0, R1</a:t>
            </a:r>
            <a:r>
              <a:rPr lang="zh-CN" altLang="en-US"/>
              <a:t>：开销</a:t>
            </a:r>
            <a:r>
              <a:rPr lang="en-US" altLang="zh-CN"/>
              <a:t>1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zh-CN"/>
              <a:t>MOV R5, M</a:t>
            </a:r>
            <a:r>
              <a:rPr lang="zh-CN" altLang="en-US"/>
              <a:t>：开销</a:t>
            </a:r>
            <a:r>
              <a:rPr lang="en-US" altLang="zh-CN"/>
              <a:t>2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zh-CN"/>
              <a:t>ADD #1, R3</a:t>
            </a:r>
            <a:r>
              <a:rPr lang="zh-CN" altLang="en-US"/>
              <a:t>：开销</a:t>
            </a:r>
            <a:r>
              <a:rPr lang="en-US" altLang="zh-CN"/>
              <a:t>2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zh-CN"/>
              <a:t>SUB 4(R0), *12(R1)</a:t>
            </a:r>
            <a:r>
              <a:rPr lang="zh-CN" altLang="en-US"/>
              <a:t>：开销</a:t>
            </a:r>
            <a:r>
              <a:rPr lang="en-US" altLang="zh-CN"/>
              <a:t>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6C080C1-BC3D-4189-8736-8596995A4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指令开销</a:t>
            </a:r>
            <a:r>
              <a:rPr lang="en-US" altLang="zh-CN"/>
              <a:t>——</a:t>
            </a:r>
            <a:r>
              <a:rPr lang="zh-CN" altLang="en-US"/>
              <a:t>翻译方法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F42E602-B6BF-4910-AD4B-8FB14061C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876800"/>
          </a:xfrm>
        </p:spPr>
        <p:txBody>
          <a:bodyPr/>
          <a:lstStyle/>
          <a:p>
            <a:pPr marL="609600" indent="-609600" eaLnBrk="1" hangingPunct="1"/>
            <a:r>
              <a:rPr lang="en-US" altLang="zh-CN"/>
              <a:t>a = b + c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zh-CN"/>
              <a:t>MOV b, R0		</a:t>
            </a:r>
            <a:r>
              <a:rPr lang="zh-CN" altLang="en-US"/>
              <a:t>开销</a:t>
            </a:r>
            <a:r>
              <a:rPr lang="en-US" altLang="zh-CN"/>
              <a:t>6</a:t>
            </a:r>
            <a:br>
              <a:rPr lang="en-US" altLang="zh-CN"/>
            </a:br>
            <a:r>
              <a:rPr lang="en-US" altLang="zh-CN"/>
              <a:t>ADD c, R0</a:t>
            </a:r>
            <a:br>
              <a:rPr lang="en-US" altLang="zh-CN"/>
            </a:br>
            <a:r>
              <a:rPr lang="en-US" altLang="zh-CN"/>
              <a:t>MOV R0, a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zh-CN"/>
              <a:t>MOV b, a		</a:t>
            </a:r>
            <a:r>
              <a:rPr lang="zh-CN" altLang="en-US"/>
              <a:t>开销</a:t>
            </a:r>
            <a:r>
              <a:rPr lang="en-US" altLang="zh-CN"/>
              <a:t>6</a:t>
            </a:r>
            <a:br>
              <a:rPr lang="en-US" altLang="zh-CN"/>
            </a:br>
            <a:r>
              <a:rPr lang="en-US" altLang="zh-CN"/>
              <a:t>ADD c, a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zh-CN"/>
              <a:t>MOV *R1, *R0	</a:t>
            </a:r>
            <a:r>
              <a:rPr lang="zh-CN" altLang="en-US"/>
              <a:t>开销</a:t>
            </a:r>
            <a:r>
              <a:rPr lang="en-US" altLang="zh-CN"/>
              <a:t>2</a:t>
            </a:r>
            <a:br>
              <a:rPr lang="en-US" altLang="zh-CN"/>
            </a:br>
            <a:r>
              <a:rPr lang="en-US" altLang="zh-CN"/>
              <a:t>ADD *R2, *R0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zh-CN"/>
              <a:t>ADD R2, R1	</a:t>
            </a:r>
            <a:r>
              <a:rPr lang="zh-CN" altLang="en-US"/>
              <a:t>开销</a:t>
            </a:r>
            <a:r>
              <a:rPr lang="en-US" altLang="zh-CN"/>
              <a:t>3</a:t>
            </a:r>
            <a:br>
              <a:rPr lang="en-US" altLang="zh-CN"/>
            </a:br>
            <a:r>
              <a:rPr lang="en-US" altLang="zh-CN"/>
              <a:t>MOV R1, a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358E979E-D659-42B5-9B96-596A064CC1B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096000" y="3962400"/>
            <a:ext cx="2133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R0</a:t>
            </a:r>
            <a:r>
              <a:rPr lang="zh-CN" altLang="en-US">
                <a:solidFill>
                  <a:srgbClr val="FF3300"/>
                </a:solidFill>
              </a:rPr>
              <a:t>：</a:t>
            </a:r>
            <a:r>
              <a:rPr lang="en-US" altLang="zh-CN">
                <a:solidFill>
                  <a:srgbClr val="FF3300"/>
                </a:solidFill>
              </a:rPr>
              <a:t>a</a:t>
            </a:r>
            <a:r>
              <a:rPr lang="zh-CN" altLang="en-US">
                <a:solidFill>
                  <a:srgbClr val="FF3300"/>
                </a:solidFill>
              </a:rPr>
              <a:t>的地址</a:t>
            </a:r>
            <a:br>
              <a:rPr lang="zh-CN" altLang="en-US">
                <a:solidFill>
                  <a:srgbClr val="FF3300"/>
                </a:solidFill>
              </a:rPr>
            </a:br>
            <a:r>
              <a:rPr lang="en-US" altLang="zh-CN">
                <a:solidFill>
                  <a:srgbClr val="FF3300"/>
                </a:solidFill>
              </a:rPr>
              <a:t>R1</a:t>
            </a:r>
            <a:r>
              <a:rPr lang="zh-CN" altLang="en-US">
                <a:solidFill>
                  <a:srgbClr val="FF3300"/>
                </a:solidFill>
              </a:rPr>
              <a:t>：</a:t>
            </a:r>
            <a:r>
              <a:rPr lang="en-US" altLang="zh-CN">
                <a:solidFill>
                  <a:srgbClr val="FF3300"/>
                </a:solidFill>
              </a:rPr>
              <a:t>b</a:t>
            </a:r>
            <a:r>
              <a:rPr lang="zh-CN" altLang="en-US">
                <a:solidFill>
                  <a:srgbClr val="FF3300"/>
                </a:solidFill>
              </a:rPr>
              <a:t>的地址</a:t>
            </a:r>
            <a:br>
              <a:rPr lang="zh-CN" altLang="en-US">
                <a:solidFill>
                  <a:srgbClr val="FF3300"/>
                </a:solidFill>
              </a:rPr>
            </a:br>
            <a:r>
              <a:rPr lang="en-US" altLang="zh-CN">
                <a:solidFill>
                  <a:srgbClr val="FF3300"/>
                </a:solidFill>
              </a:rPr>
              <a:t>R2</a:t>
            </a:r>
            <a:r>
              <a:rPr lang="zh-CN" altLang="en-US">
                <a:solidFill>
                  <a:srgbClr val="FF3300"/>
                </a:solidFill>
              </a:rPr>
              <a:t>：</a:t>
            </a:r>
            <a:r>
              <a:rPr lang="en-US" altLang="zh-CN">
                <a:solidFill>
                  <a:srgbClr val="FF3300"/>
                </a:solidFill>
              </a:rPr>
              <a:t>c</a:t>
            </a:r>
            <a:r>
              <a:rPr lang="zh-CN" altLang="en-US">
                <a:solidFill>
                  <a:srgbClr val="FF3300"/>
                </a:solidFill>
              </a:rPr>
              <a:t>的地址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5D3BB0D4-7709-4145-94BE-147319433E0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0" y="5715000"/>
            <a:ext cx="2133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R1</a:t>
            </a:r>
            <a:r>
              <a:rPr lang="zh-CN" altLang="en-US">
                <a:solidFill>
                  <a:srgbClr val="FF3300"/>
                </a:solidFill>
              </a:rPr>
              <a:t>：</a:t>
            </a:r>
            <a:r>
              <a:rPr lang="en-US" altLang="zh-CN">
                <a:solidFill>
                  <a:srgbClr val="FF3300"/>
                </a:solidFill>
              </a:rPr>
              <a:t>b</a:t>
            </a:r>
            <a:r>
              <a:rPr lang="zh-CN" altLang="en-US">
                <a:solidFill>
                  <a:srgbClr val="FF3300"/>
                </a:solidFill>
              </a:rPr>
              <a:t>的值</a:t>
            </a:r>
            <a:br>
              <a:rPr lang="zh-CN" altLang="en-US">
                <a:solidFill>
                  <a:srgbClr val="FF3300"/>
                </a:solidFill>
              </a:rPr>
            </a:br>
            <a:r>
              <a:rPr lang="en-US" altLang="zh-CN">
                <a:solidFill>
                  <a:srgbClr val="FF3300"/>
                </a:solidFill>
              </a:rPr>
              <a:t>R2</a:t>
            </a:r>
            <a:r>
              <a:rPr lang="zh-CN" altLang="en-US">
                <a:solidFill>
                  <a:srgbClr val="FF3300"/>
                </a:solidFill>
              </a:rPr>
              <a:t>：</a:t>
            </a:r>
            <a:r>
              <a:rPr lang="en-US" altLang="zh-CN">
                <a:solidFill>
                  <a:srgbClr val="FF3300"/>
                </a:solidFill>
              </a:rPr>
              <a:t>c</a:t>
            </a:r>
            <a:r>
              <a:rPr lang="zh-CN" altLang="en-US">
                <a:solidFill>
                  <a:srgbClr val="FF3300"/>
                </a:solidFill>
              </a:rPr>
              <a:t>的值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CCD99A9-9DB0-4B8D-BCED-36EFDCDCD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学习内容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3A8D362-33FD-44C1-9BB8-86314C5B9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目标机器</a:t>
            </a:r>
          </a:p>
          <a:p>
            <a:pPr eaLnBrk="1" hangingPunct="1"/>
            <a:r>
              <a:rPr lang="zh-CN" altLang="en-US"/>
              <a:t>存储管理</a:t>
            </a:r>
          </a:p>
          <a:p>
            <a:pPr eaLnBrk="1" hangingPunct="1"/>
            <a:r>
              <a:rPr lang="zh-CN" altLang="en-US"/>
              <a:t>基本块、流图</a:t>
            </a:r>
          </a:p>
          <a:p>
            <a:pPr eaLnBrk="1" hangingPunct="1"/>
            <a:r>
              <a:rPr lang="zh-CN" altLang="en-US"/>
              <a:t>简单代码生成算法</a:t>
            </a:r>
          </a:p>
          <a:p>
            <a:pPr eaLnBrk="1" hangingPunct="1"/>
            <a:r>
              <a:rPr lang="zh-CN" altLang="en-US"/>
              <a:t>寄存器分配</a:t>
            </a:r>
          </a:p>
          <a:p>
            <a:pPr eaLnBrk="1" hangingPunct="1"/>
            <a:r>
              <a:rPr lang="zh-CN" altLang="en-US"/>
              <a:t>窥孔优化</a:t>
            </a:r>
          </a:p>
          <a:p>
            <a:pPr eaLnBrk="1" hangingPunct="1"/>
            <a:r>
              <a:rPr lang="zh-CN" altLang="en-US"/>
              <a:t>基本块</a:t>
            </a:r>
            <a:r>
              <a:rPr lang="en-US" altLang="zh-CN"/>
              <a:t>dag</a:t>
            </a:r>
            <a:r>
              <a:rPr lang="zh-CN" altLang="en-US"/>
              <a:t>表示、从</a:t>
            </a:r>
            <a:r>
              <a:rPr lang="en-US" altLang="zh-CN"/>
              <a:t>dag</a:t>
            </a:r>
            <a:r>
              <a:rPr lang="zh-CN" altLang="en-US"/>
              <a:t>生成代码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AF21DFE-CAFF-4BA4-AA14-B30FD7C6A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9.1  </a:t>
            </a:r>
            <a:r>
              <a:rPr lang="zh-CN" altLang="en-US"/>
              <a:t>设计中的问题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88FC69B-CF79-4527-8B93-7CED44C75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/>
              <a:t>输入</a:t>
            </a:r>
          </a:p>
          <a:p>
            <a:pPr marL="990600" lvl="1" indent="-533400" eaLnBrk="1" hangingPunct="1"/>
            <a:r>
              <a:rPr lang="zh-CN" altLang="en-US" sz="2400"/>
              <a:t>前端生成的中间表示形式</a:t>
            </a:r>
          </a:p>
          <a:p>
            <a:pPr marL="1371600" lvl="2" indent="-457200" eaLnBrk="1" hangingPunct="1"/>
            <a:r>
              <a:rPr lang="zh-CN" altLang="en-US" sz="2000"/>
              <a:t>线性化表示：后缀表示形式</a:t>
            </a:r>
          </a:p>
          <a:p>
            <a:pPr marL="1371600" lvl="2" indent="-457200" eaLnBrk="1" hangingPunct="1"/>
            <a:r>
              <a:rPr lang="zh-CN" altLang="en-US" sz="2000"/>
              <a:t>四元式表示：三地址码</a:t>
            </a:r>
          </a:p>
          <a:p>
            <a:pPr marL="1371600" lvl="2" indent="-457200" eaLnBrk="1" hangingPunct="1"/>
            <a:r>
              <a:rPr lang="zh-CN" altLang="en-US" sz="2000"/>
              <a:t>虚拟机表示：抽象栈机器代码</a:t>
            </a:r>
          </a:p>
          <a:p>
            <a:pPr marL="1371600" lvl="2" indent="-457200" eaLnBrk="1" hangingPunct="1"/>
            <a:r>
              <a:rPr lang="zh-CN" altLang="en-US" sz="2000"/>
              <a:t>图形化表示：语法树、</a:t>
            </a:r>
            <a:r>
              <a:rPr lang="en-US" altLang="zh-CN" sz="2000"/>
              <a:t>DAG</a:t>
            </a:r>
          </a:p>
          <a:p>
            <a:pPr marL="990600" lvl="1" indent="-533400" eaLnBrk="1" hangingPunct="1"/>
            <a:r>
              <a:rPr lang="zh-CN" altLang="en-US" sz="2400"/>
              <a:t>符号表信息</a:t>
            </a:r>
          </a:p>
          <a:p>
            <a:pPr marL="990600" lvl="1" indent="-533400" eaLnBrk="1" hangingPunct="1"/>
            <a:r>
              <a:rPr lang="zh-CN" altLang="en-US" sz="2400"/>
              <a:t>类型检查、类型转换已完成</a:t>
            </a:r>
          </a:p>
          <a:p>
            <a:pPr marL="990600" lvl="1" indent="-533400" eaLnBrk="1" hangingPunct="1"/>
            <a:r>
              <a:rPr lang="zh-CN" altLang="en-US" sz="2400"/>
              <a:t>输入是无错误的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10925D1-418C-4603-9212-6BAC4BC718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设计中的问题（续）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B8EF6BB-71ED-47D3-97F2-AC980058AC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2"/>
            </a:pPr>
            <a:r>
              <a:rPr lang="zh-CN" altLang="en-US" sz="2800"/>
              <a:t>目标程序</a:t>
            </a:r>
          </a:p>
          <a:p>
            <a:pPr marL="990600" lvl="1" indent="-533400" eaLnBrk="1" hangingPunct="1"/>
            <a:r>
              <a:rPr lang="zh-CN" altLang="en-US" sz="2400"/>
              <a:t>绝对机器语言</a:t>
            </a:r>
          </a:p>
          <a:p>
            <a:pPr marL="1371600" lvl="2" indent="-457200" eaLnBrk="1" hangingPunct="1"/>
            <a:r>
              <a:rPr lang="zh-CN" altLang="en-US" sz="2000"/>
              <a:t>固定内存地址，可直接执行</a:t>
            </a:r>
          </a:p>
          <a:p>
            <a:pPr marL="990600" lvl="1" indent="-533400" eaLnBrk="1" hangingPunct="1"/>
            <a:r>
              <a:rPr lang="zh-CN" altLang="en-US" sz="2400"/>
              <a:t>可重定位机器语言</a:t>
            </a:r>
          </a:p>
          <a:p>
            <a:pPr marL="1371600" lvl="2" indent="-457200" eaLnBrk="1" hangingPunct="1"/>
            <a:r>
              <a:rPr lang="zh-CN" altLang="en-US" sz="2000"/>
              <a:t>多模块连接</a:t>
            </a:r>
          </a:p>
          <a:p>
            <a:pPr marL="1371600" lvl="2" indent="-457200" eaLnBrk="1" hangingPunct="1"/>
            <a:r>
              <a:rPr lang="zh-CN" altLang="en-US" sz="2000"/>
              <a:t>灵活、分别编译</a:t>
            </a:r>
          </a:p>
          <a:p>
            <a:pPr marL="990600" lvl="1" indent="-533400" eaLnBrk="1" hangingPunct="1"/>
            <a:r>
              <a:rPr lang="zh-CN" altLang="en-US" sz="2400"/>
              <a:t>汇编语言</a:t>
            </a:r>
          </a:p>
          <a:p>
            <a:pPr marL="1371600" lvl="2" indent="-457200" eaLnBrk="1" hangingPunct="1"/>
            <a:r>
              <a:rPr lang="zh-CN" altLang="en-US" sz="2000"/>
              <a:t>简单</a:t>
            </a:r>
            <a:r>
              <a:rPr lang="en-US" altLang="zh-CN" sz="2000"/>
              <a:t>——</a:t>
            </a:r>
            <a:r>
              <a:rPr lang="zh-CN" altLang="en-US" sz="2000"/>
              <a:t>符号指令、宏的使用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DC0F57A-4888-40EA-8A61-E85CC2005C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设计中的问题（续）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6AFE8D-0C62-465A-B2F3-5247D04AA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3"/>
            </a:pPr>
            <a:r>
              <a:rPr lang="zh-CN" altLang="en-US"/>
              <a:t>内存管理</a:t>
            </a:r>
          </a:p>
          <a:p>
            <a:pPr marL="990600" lvl="1" indent="-533400" eaLnBrk="1" hangingPunct="1"/>
            <a:r>
              <a:rPr lang="zh-CN" altLang="en-US"/>
              <a:t>名字</a:t>
            </a:r>
            <a:r>
              <a:rPr lang="zh-CN" altLang="en-US">
                <a:sym typeface="Wingdings" panose="05000000000000000000" pitchFamily="2" charset="2"/>
              </a:rPr>
              <a:t>数据地址，与前端协作</a:t>
            </a:r>
          </a:p>
          <a:p>
            <a:pPr marL="990600" lvl="1" indent="-533400" eaLnBrk="1" hangingPunct="1"/>
            <a:r>
              <a:rPr lang="zh-CN" altLang="en-US"/>
              <a:t>符号表</a:t>
            </a:r>
          </a:p>
          <a:p>
            <a:pPr marL="990600" lvl="1" indent="-533400" eaLnBrk="1" hangingPunct="1"/>
            <a:r>
              <a:rPr lang="zh-CN" altLang="en-US"/>
              <a:t>标号</a:t>
            </a:r>
            <a:r>
              <a:rPr lang="zh-CN" altLang="en-US">
                <a:sym typeface="Wingdings" panose="05000000000000000000" pitchFamily="2" charset="2"/>
              </a:rPr>
              <a:t>指令地址</a:t>
            </a:r>
          </a:p>
          <a:p>
            <a:pPr marL="990600" lvl="1" indent="-533400" eaLnBrk="1" hangingPunct="1"/>
            <a:r>
              <a:rPr lang="en-US" altLang="zh-CN">
                <a:sym typeface="Wingdings" panose="05000000000000000000" pitchFamily="2" charset="2"/>
              </a:rPr>
              <a:t>backpatching</a:t>
            </a:r>
            <a:r>
              <a:rPr lang="zh-CN" altLang="en-US">
                <a:sym typeface="Wingdings" panose="05000000000000000000" pitchFamily="2" charset="2"/>
              </a:rPr>
              <a:t>技术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E5764CC-3266-41AD-BCE5-56D103C7E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设计中的问题（续）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AED28AB-CE2C-4CD0-9B74-E456ED2978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4"/>
            </a:pPr>
            <a:r>
              <a:rPr lang="zh-CN" altLang="en-US"/>
              <a:t>指令选择</a:t>
            </a:r>
          </a:p>
          <a:p>
            <a:pPr marL="990600" lvl="1" indent="-533400" eaLnBrk="1" hangingPunct="1"/>
            <a:r>
              <a:rPr lang="zh-CN" altLang="en-US"/>
              <a:t>指令集特性</a:t>
            </a:r>
          </a:p>
          <a:p>
            <a:pPr marL="1371600" lvl="2" indent="-457200" eaLnBrk="1" hangingPunct="1"/>
            <a:r>
              <a:rPr lang="zh-CN" altLang="en-US"/>
              <a:t>一致性、完整性</a:t>
            </a:r>
          </a:p>
          <a:p>
            <a:pPr marL="1371600" lvl="2" indent="-457200" eaLnBrk="1" hangingPunct="1"/>
            <a:r>
              <a:rPr lang="zh-CN" altLang="en-US"/>
              <a:t>指令速度、机器特性</a:t>
            </a:r>
          </a:p>
          <a:p>
            <a:pPr marL="990600" lvl="1" indent="-533400" eaLnBrk="1" hangingPunct="1"/>
            <a:r>
              <a:rPr lang="zh-CN" altLang="en-US"/>
              <a:t>代码质量：速度、大小</a:t>
            </a:r>
          </a:p>
          <a:p>
            <a:pPr marL="990600" lvl="1" indent="-533400" eaLnBrk="1" hangingPunct="1"/>
            <a:r>
              <a:rPr lang="zh-CN" altLang="en-US"/>
              <a:t>丰富的指令集</a:t>
            </a:r>
            <a:r>
              <a:rPr lang="zh-CN" altLang="en-US">
                <a:sym typeface="Wingdings" panose="05000000000000000000" pitchFamily="2" charset="2"/>
              </a:rPr>
              <a:t>多种代码生成方式</a:t>
            </a:r>
          </a:p>
          <a:p>
            <a:pPr marL="990600" lvl="1" indent="-533400" eaLnBrk="1" hangingPunct="1"/>
            <a:r>
              <a:rPr lang="zh-CN" altLang="en-US">
                <a:sym typeface="Wingdings" panose="05000000000000000000" pitchFamily="2" charset="2"/>
              </a:rPr>
              <a:t>选择最高效方式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5E90DEB-D169-4FEF-9340-41DE56B865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设计问题（续）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5FBF6B3-2C2A-40D9-8281-2F701DD6F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5"/>
            </a:pPr>
            <a:r>
              <a:rPr lang="zh-CN" altLang="en-US"/>
              <a:t>寄存器分配</a:t>
            </a:r>
          </a:p>
          <a:p>
            <a:pPr marL="990600" lvl="1" indent="-533400" eaLnBrk="1" hangingPunct="1"/>
            <a:r>
              <a:rPr lang="en-US" altLang="zh-CN">
                <a:solidFill>
                  <a:srgbClr val="FF3300"/>
                </a:solidFill>
              </a:rPr>
              <a:t>allocation</a:t>
            </a:r>
            <a:r>
              <a:rPr lang="zh-CN" altLang="en-US"/>
              <a:t>、</a:t>
            </a:r>
            <a:r>
              <a:rPr lang="en-US" altLang="zh-CN">
                <a:solidFill>
                  <a:srgbClr val="FF3300"/>
                </a:solidFill>
              </a:rPr>
              <a:t>assignment</a:t>
            </a:r>
          </a:p>
          <a:p>
            <a:pPr marL="990600" lvl="1" indent="-533400" eaLnBrk="1" hangingPunct="1"/>
            <a:r>
              <a:rPr lang="zh-CN" altLang="en-US"/>
              <a:t>最优化</a:t>
            </a:r>
            <a:r>
              <a:rPr lang="en-US" altLang="zh-CN"/>
              <a:t>assignment——NP-</a:t>
            </a:r>
            <a:r>
              <a:rPr lang="zh-CN" altLang="en-US"/>
              <a:t>完全问题</a:t>
            </a:r>
          </a:p>
          <a:p>
            <a:pPr marL="990600" lvl="1" indent="-533400" eaLnBrk="1" hangingPunct="1"/>
            <a:r>
              <a:rPr lang="en-US" altLang="zh-CN">
                <a:solidFill>
                  <a:srgbClr val="FF3300"/>
                </a:solidFill>
              </a:rPr>
              <a:t>register-pair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 startAt="5"/>
            </a:pPr>
            <a:r>
              <a:rPr lang="zh-CN" altLang="en-US"/>
              <a:t>计算顺序</a:t>
            </a:r>
          </a:p>
          <a:p>
            <a:pPr marL="990600" lvl="1" indent="-533400" eaLnBrk="1" hangingPunct="1"/>
            <a:r>
              <a:rPr lang="zh-CN" altLang="en-US"/>
              <a:t>调整计算顺序</a:t>
            </a:r>
            <a:r>
              <a:rPr lang="zh-CN" altLang="en-US">
                <a:sym typeface="Wingdings" panose="05000000000000000000" pitchFamily="2" charset="2"/>
              </a:rPr>
              <a:t>提高效率</a:t>
            </a:r>
          </a:p>
          <a:p>
            <a:pPr marL="990600" lvl="1" indent="-533400" eaLnBrk="1" hangingPunct="1"/>
            <a:r>
              <a:rPr lang="en-US" altLang="zh-CN">
                <a:sym typeface="Wingdings" panose="05000000000000000000" pitchFamily="2" charset="2"/>
              </a:rPr>
              <a:t>NP-</a:t>
            </a:r>
            <a:r>
              <a:rPr lang="zh-CN" altLang="en-US">
                <a:sym typeface="Wingdings" panose="05000000000000000000" pitchFamily="2" charset="2"/>
              </a:rPr>
              <a:t>完全问题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9820826-A580-4788-911A-2639CD391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设计问题（续）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319F94D-0F36-43AA-AA0E-4BCEA31CB8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7"/>
            </a:pPr>
            <a:r>
              <a:rPr lang="zh-CN" altLang="en-US"/>
              <a:t>代码生成方法</a:t>
            </a:r>
          </a:p>
          <a:p>
            <a:pPr marL="990600" lvl="1" indent="-533400" eaLnBrk="1" hangingPunct="1"/>
            <a:r>
              <a:rPr lang="zh-CN" altLang="en-US"/>
              <a:t>正确性是第一位的</a:t>
            </a:r>
          </a:p>
          <a:p>
            <a:pPr marL="990600" lvl="1" indent="-533400" eaLnBrk="1" hangingPunct="1"/>
            <a:r>
              <a:rPr lang="zh-CN" altLang="en-US"/>
              <a:t>设计目标：易于实现、测试、维护</a:t>
            </a:r>
          </a:p>
          <a:p>
            <a:pPr marL="990600" lvl="1" indent="-533400" eaLnBrk="1" hangingPunct="1"/>
            <a:r>
              <a:rPr lang="en-US" altLang="zh-CN"/>
              <a:t>9.6</a:t>
            </a:r>
            <a:r>
              <a:rPr lang="zh-CN" altLang="en-US"/>
              <a:t>节：生成算法，</a:t>
            </a:r>
            <a:r>
              <a:rPr lang="en-US" altLang="zh-CN"/>
              <a:t>9.9</a:t>
            </a:r>
            <a:r>
              <a:rPr lang="zh-CN" altLang="en-US"/>
              <a:t>节：窥孔优化</a:t>
            </a:r>
          </a:p>
          <a:p>
            <a:pPr marL="990600" lvl="1" indent="-533400" eaLnBrk="1" hangingPunct="1"/>
            <a:r>
              <a:rPr lang="en-US" altLang="zh-CN"/>
              <a:t>9.7</a:t>
            </a:r>
            <a:r>
              <a:rPr lang="zh-CN" altLang="en-US"/>
              <a:t>节：寄存器使用算法</a:t>
            </a:r>
            <a:r>
              <a:rPr lang="en-US" altLang="zh-CN"/>
              <a:t>——</a:t>
            </a:r>
            <a:r>
              <a:rPr lang="zh-CN" altLang="en-US"/>
              <a:t>控制流</a:t>
            </a:r>
          </a:p>
          <a:p>
            <a:pPr marL="990600" lvl="1" indent="-533400" eaLnBrk="1" hangingPunct="1"/>
            <a:r>
              <a:rPr lang="en-US" altLang="zh-CN"/>
              <a:t>9.10</a:t>
            </a:r>
            <a:r>
              <a:rPr lang="zh-CN" altLang="en-US"/>
              <a:t>、</a:t>
            </a:r>
            <a:r>
              <a:rPr lang="en-US" altLang="zh-CN"/>
              <a:t>9.11</a:t>
            </a:r>
            <a:r>
              <a:rPr lang="zh-CN" altLang="en-US"/>
              <a:t>节：代码选择</a:t>
            </a:r>
          </a:p>
          <a:p>
            <a:pPr marL="990600" lvl="1" indent="-533400" eaLnBrk="1" hangingPunct="1"/>
            <a:r>
              <a:rPr lang="en-US" altLang="zh-CN"/>
              <a:t>9.12</a:t>
            </a:r>
            <a:r>
              <a:rPr lang="zh-CN" altLang="en-US"/>
              <a:t>节：代码生成</a:t>
            </a:r>
            <a:r>
              <a:rPr lang="en-US" altLang="zh-CN"/>
              <a:t>——</a:t>
            </a:r>
            <a:r>
              <a:rPr lang="zh-CN" altLang="en-US"/>
              <a:t>树重构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DBA2DC4-B9FA-4601-93B9-B92333E7A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9.2  </a:t>
            </a:r>
            <a:r>
              <a:rPr lang="zh-CN" altLang="en-US"/>
              <a:t>目标机器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ABF9423-F963-4719-A1E0-98698EED6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257800"/>
          </a:xfrm>
        </p:spPr>
        <p:txBody>
          <a:bodyPr/>
          <a:lstStyle/>
          <a:p>
            <a:pPr eaLnBrk="1" hangingPunct="1"/>
            <a:r>
              <a:rPr lang="zh-CN" altLang="en-US"/>
              <a:t>寄存器：</a:t>
            </a:r>
            <a:r>
              <a:rPr lang="en-US" altLang="zh-CN"/>
              <a:t>R0</a:t>
            </a:r>
            <a:r>
              <a:rPr lang="zh-CN" altLang="en-US"/>
              <a:t>，</a:t>
            </a:r>
            <a:r>
              <a:rPr lang="en-US" altLang="zh-CN"/>
              <a:t>R1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/>
              <a:t>Rn-1</a:t>
            </a:r>
          </a:p>
          <a:p>
            <a:pPr eaLnBrk="1" hangingPunct="1"/>
            <a:r>
              <a:rPr lang="zh-CN" altLang="en-US"/>
              <a:t>指令：</a:t>
            </a:r>
            <a:r>
              <a:rPr lang="en-US" altLang="zh-CN"/>
              <a:t>op  source, destination</a:t>
            </a:r>
          </a:p>
          <a:p>
            <a:pPr eaLnBrk="1" hangingPunct="1"/>
            <a:r>
              <a:rPr lang="zh-CN" altLang="en-US"/>
              <a:t>寻址方式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MOV R0, M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MOV 4(R0), M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MOV *4(R0), M</a:t>
            </a:r>
          </a:p>
        </p:txBody>
      </p:sp>
      <p:graphicFrame>
        <p:nvGraphicFramePr>
          <p:cNvPr id="577597" name="Group 61">
            <a:extLst>
              <a:ext uri="{FF2B5EF4-FFF2-40B4-BE49-F238E27FC236}">
                <a16:creationId xmlns:a16="http://schemas.microsoft.com/office/drawing/2014/main" id="{FE157F86-8D70-4EFE-AE3B-F6936EAC9FE9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3143250"/>
          <a:ext cx="7543800" cy="219456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8116892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58981892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4430611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10489188"/>
                    </a:ext>
                  </a:extLst>
                </a:gridCol>
              </a:tblGrid>
              <a:tr h="3656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寻址方式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形式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地址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额外开销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433560"/>
                  </a:ext>
                </a:extLst>
              </a:tr>
              <a:tr h="3656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绝对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673604"/>
                  </a:ext>
                </a:extLst>
              </a:tr>
              <a:tr h="3656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寄存器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536318"/>
                  </a:ext>
                </a:extLst>
              </a:tr>
              <a:tr h="3656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索引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c(R)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c+contents(R)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157016"/>
                  </a:ext>
                </a:extLst>
              </a:tr>
              <a:tr h="3656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间接寄存器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contents(R)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146698"/>
                  </a:ext>
                </a:extLst>
              </a:tr>
              <a:tr h="3656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间接索引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*c(R)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contents(c+contents(R))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1230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FD1"/>
      </a:accent5>
      <a:accent6>
        <a:srgbClr val="2D2DB9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F0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F0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19770</TotalTime>
  <Words>481</Words>
  <Application>Microsoft Office PowerPoint</Application>
  <PresentationFormat>全屏显示(4:3)</PresentationFormat>
  <Paragraphs>107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Tahoma</vt:lpstr>
      <vt:lpstr>宋体</vt:lpstr>
      <vt:lpstr>Arial</vt:lpstr>
      <vt:lpstr>Times New Roman</vt:lpstr>
      <vt:lpstr>Wingdings</vt:lpstr>
      <vt:lpstr>黑体</vt:lpstr>
      <vt:lpstr>Arial Unicode MS</vt:lpstr>
      <vt:lpstr>Blends</vt:lpstr>
      <vt:lpstr>第九章  代码生成</vt:lpstr>
      <vt:lpstr>学习内容</vt:lpstr>
      <vt:lpstr>9.1  设计中的问题</vt:lpstr>
      <vt:lpstr>设计中的问题（续）</vt:lpstr>
      <vt:lpstr>设计中的问题（续）</vt:lpstr>
      <vt:lpstr>设计中的问题（续）</vt:lpstr>
      <vt:lpstr>设计问题（续）</vt:lpstr>
      <vt:lpstr>设计问题（续）</vt:lpstr>
      <vt:lpstr>9.2  目标机器</vt:lpstr>
      <vt:lpstr>指令开销</vt:lpstr>
      <vt:lpstr>指令开销——翻译方法</vt:lpstr>
    </vt:vector>
  </TitlesOfParts>
  <Company>南开大学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介绍</dc:title>
  <dc:creator>王刚</dc:creator>
  <cp:lastModifiedBy>王 刚</cp:lastModifiedBy>
  <cp:revision>2027</cp:revision>
  <dcterms:created xsi:type="dcterms:W3CDTF">2003-06-05T11:51:39Z</dcterms:created>
  <dcterms:modified xsi:type="dcterms:W3CDTF">2020-11-17T11:31:28Z</dcterms:modified>
</cp:coreProperties>
</file>