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759575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FF"/>
    <a:srgbClr val="FFCF01"/>
    <a:srgbClr val="0000FF"/>
    <a:srgbClr val="996633"/>
    <a:srgbClr val="009900"/>
    <a:srgbClr val="CC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65" autoAdjust="0"/>
    <p:restoredTop sz="90929"/>
  </p:normalViewPr>
  <p:slideViewPr>
    <p:cSldViewPr>
      <p:cViewPr varScale="1">
        <p:scale>
          <a:sx n="72" d="100"/>
          <a:sy n="72" d="100"/>
        </p:scale>
        <p:origin x="5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469" y="-86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C8546E48-08FF-466B-863D-C992AF2DFE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DCDF2017-9819-457B-8ADA-17B4F2638A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CDE6C868-BD04-41D3-8955-5120F17D0C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BB5AC95E-3430-42F5-BA86-3DF3744BC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2DF23C-1A21-4E36-9F94-7CB452F3E7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31636DD-C033-4EFD-8BC2-1D0711C328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FA95C6F-343B-4464-9ED9-800C5E1C35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A96EBFE-EA3A-4C2B-8421-C689B7833B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D1F8BF5E-23B9-4706-A8C1-2A3FEA3E95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7888"/>
            <a:ext cx="4959350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2364E6F0-7B8E-4860-8D19-97A315D5C8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5FAA6385-007F-4FE9-A09B-2DDCF6720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B255DC9-AEB4-49AA-8469-32DA1A200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04C219A-A42A-469C-887A-CA3774AE0CB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34182ED-3422-4B4A-A756-5254A729F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52C93FC-B635-4C07-99EB-4B0967B03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AB1D0A5-226A-40FD-9D94-8F249BC0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980930D-A8E2-4D96-90FE-2954BCDFBB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9C524F2C-C305-48E8-B7D8-12B34D200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4273C0C-C03E-41CB-BD26-B76BB91E6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8C8F3B22-34DC-494D-8A43-AACDA13FD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A0EBAF8-4A08-4A7F-9D8F-360C58446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2AA812F-A1B3-4428-9DD3-5BDFC5090C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D9EF3C0-3B7A-42F2-B724-B157A264B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C27F11F-105B-4414-8958-4FF514570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93AB373-720F-4983-81A3-24623E524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8D14D67-2272-4885-B811-BCF210F3DF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956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F4A5BD3-2538-462D-97B8-7F50C6F8B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FD4003-CC02-466C-8B16-6A2883A550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C9209E7-D264-4A34-91B5-1D68EF430A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D3EB4-5787-4CC3-81FF-252858A50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14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B7C0C30-8455-4808-8C7E-51E377AA1E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00CC45D-C063-4892-BFA5-0F75ACB88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E396278-7D07-450D-98CF-6BDA94B4E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D05AD-8950-4421-9BB2-9F1381206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35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0151DCD-46FC-4F9E-9481-65B9C0142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6EB02E-B5ED-45F1-972C-962EBB039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E98A1D1-2453-4180-A978-BA7A07405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4CBE4-8B2A-446F-99BE-BE5A3E4A75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0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DBE62E-BD81-4216-B665-EEA389561E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95ED1AF-9948-4055-840E-309A098B5B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3FD3CEB-A2DE-4990-A309-9CB8238CAF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B9E6B-AD3C-44C2-8083-7453A9FE55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82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7AD9136-50D3-46D3-88F4-9CAD999F8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9E7244A-6A63-4E41-B7B6-398EE97C04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A91D47B-2A04-4960-8DDF-A51314A45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F0D67-CF8F-41F7-80B4-49FE607591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40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DB0D161-4604-4B86-97F2-94422B67A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3AC2BCE-D709-4CC5-B6FA-676B03B72C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3392692-4124-41B0-84BC-0C8FCA075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39AA-F44B-4458-8555-DD40F101A7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64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2EF413E-5E73-4947-A73D-5368CC13D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EFC7BB3-367C-4413-8DA8-B9FBFC37F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C97EFD4-2902-4533-92A9-0092021D5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37D51-152B-4A95-B863-90873EE26B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98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D88E552-9F95-49E6-80C9-DE2AB350B0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A2D7DC9-101F-433C-9EB9-839BA4F2A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FBB9357-B277-4A64-8347-FE9EDFB793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00DB8-B230-4CD8-A159-0C0F29E2D4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0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F92AB5F-8B95-4123-800D-CB004D532F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DD4DA4F-034D-4DD9-9E19-90F0635E8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6603FB2-C381-450B-9F24-F6EC8C3207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CC557-109F-4D06-9DD5-562832B8E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11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C57F6C4-B5C6-461F-B014-39849B896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DC17E4E-CB15-4CC6-9CB1-B11FF69182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CC45757-7519-42B2-9763-63F4205E17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9FFF-0979-45FC-B295-7CC1D830C4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0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E1791A-1207-46A2-8E88-4AB5136337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7DF40F-E26F-4307-B7EF-AB75F7A094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8CD11E-4305-49B7-81D6-99A9DCB02E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D980255-C9F9-4983-8E94-4A5B259C46B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1C19F25-AD97-4BFB-B94D-0CFC3BE7BA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6E3E48E-0D06-411C-BC34-7BD4AD1A2D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D96DBA7-21A0-4157-8ACB-C968CB84D2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3F22BB91-1CF8-42CF-A19C-C363EFFB6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9A1528C-66E3-4835-80F5-19A0C81E5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D8F61387-176C-43FF-AB94-B385F92FE8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2E34DB1F-E1C5-4BD5-8F1E-89866BAE74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D8917F30-ECD2-432A-88B2-3DB3337773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13E31C7D-C970-4E78-A43B-46F01BCFAB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 kern="1200">
          <a:solidFill>
            <a:srgbClr val="3333CC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 kern="1200">
          <a:solidFill>
            <a:srgbClr val="FF33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7612FC5-67BE-4CD2-9945-1D9C13EC7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9.3  </a:t>
            </a:r>
            <a:r>
              <a:rPr lang="zh-CN" altLang="en-US"/>
              <a:t>运行时存储管理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062DECD-7CFC-43A5-929A-BEB8FC6CA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静态分配，栈分配</a:t>
            </a:r>
          </a:p>
          <a:p>
            <a:pPr eaLnBrk="1" hangingPunct="1"/>
            <a:r>
              <a:rPr lang="zh-CN" altLang="en-US"/>
              <a:t>翻译如下三地址码</a:t>
            </a:r>
          </a:p>
          <a:p>
            <a:pPr lvl="1" eaLnBrk="1" hangingPunct="1"/>
            <a:r>
              <a:rPr lang="en-US" altLang="zh-CN"/>
              <a:t>call</a:t>
            </a:r>
          </a:p>
          <a:p>
            <a:pPr lvl="1" eaLnBrk="1" hangingPunct="1"/>
            <a:r>
              <a:rPr lang="en-US" altLang="zh-CN"/>
              <a:t>return</a:t>
            </a:r>
          </a:p>
          <a:p>
            <a:pPr lvl="1" eaLnBrk="1" hangingPunct="1"/>
            <a:r>
              <a:rPr lang="en-US" altLang="zh-CN"/>
              <a:t>halt</a:t>
            </a:r>
          </a:p>
          <a:p>
            <a:pPr lvl="1" eaLnBrk="1" hangingPunct="1"/>
            <a:r>
              <a:rPr lang="en-US" altLang="zh-CN"/>
              <a:t>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56666CE-2E15-4C16-8E7A-C19B6AC38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9.3.3  </a:t>
            </a:r>
            <a:r>
              <a:rPr lang="zh-CN" altLang="en-US"/>
              <a:t>运行时名字的地址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6F8A3C8-C0C2-430A-8CE1-7DAE5630D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x := 0</a:t>
            </a:r>
          </a:p>
          <a:p>
            <a:pPr lvl="1" eaLnBrk="1" hangingPunct="1"/>
            <a:r>
              <a:rPr lang="zh-CN" altLang="en-US"/>
              <a:t>相对地址</a:t>
            </a:r>
            <a:r>
              <a:rPr lang="en-US" altLang="zh-CN"/>
              <a:t>12</a:t>
            </a:r>
          </a:p>
          <a:p>
            <a:pPr lvl="1" eaLnBrk="1" hangingPunct="1"/>
            <a:r>
              <a:rPr lang="zh-CN" altLang="en-US"/>
              <a:t>位于静态分配区域，地址</a:t>
            </a:r>
            <a:r>
              <a:rPr lang="en-US" altLang="zh-CN"/>
              <a:t>static</a:t>
            </a:r>
          </a:p>
          <a:p>
            <a:pPr lvl="1" eaLnBrk="1" hangingPunct="1"/>
            <a:r>
              <a:rPr lang="en-US" altLang="zh-CN"/>
              <a:t>static[12] := 0</a:t>
            </a:r>
          </a:p>
          <a:p>
            <a:pPr lvl="1" eaLnBrk="1" hangingPunct="1"/>
            <a:r>
              <a:rPr lang="en-US" altLang="zh-CN"/>
              <a:t>static = 100 </a:t>
            </a:r>
            <a:r>
              <a:rPr lang="en-US" altLang="zh-CN">
                <a:sym typeface="Wingdings" panose="05000000000000000000" pitchFamily="2" charset="2"/>
              </a:rPr>
              <a:t> MOV #0, 112</a:t>
            </a:r>
          </a:p>
          <a:p>
            <a:pPr lvl="1" eaLnBrk="1" hangingPunct="1"/>
            <a:r>
              <a:rPr lang="en-US" altLang="zh-CN">
                <a:sym typeface="Wingdings" panose="05000000000000000000" pitchFamily="2" charset="2"/>
              </a:rPr>
              <a:t>display</a:t>
            </a:r>
            <a:r>
              <a:rPr lang="zh-CN" altLang="en-US">
                <a:sym typeface="Wingdings" panose="05000000000000000000" pitchFamily="2" charset="2"/>
              </a:rPr>
              <a:t>方式，地址在寄存器</a:t>
            </a:r>
            <a:r>
              <a:rPr lang="en-US" altLang="zh-CN">
                <a:sym typeface="Wingdings" panose="05000000000000000000" pitchFamily="2" charset="2"/>
              </a:rPr>
              <a:t>R3</a:t>
            </a:r>
            <a:r>
              <a:rPr lang="zh-CN" altLang="en-US">
                <a:sym typeface="Wingdings" panose="05000000000000000000" pitchFamily="2" charset="2"/>
              </a:rPr>
              <a:t>中</a:t>
            </a:r>
          </a:p>
          <a:p>
            <a:pPr lvl="2" eaLnBrk="1" hangingPunct="1"/>
            <a:r>
              <a:rPr lang="en-US" altLang="zh-CN"/>
              <a:t>t</a:t>
            </a:r>
            <a:r>
              <a:rPr lang="en-US" altLang="zh-CN" baseline="-25000"/>
              <a:t>1</a:t>
            </a:r>
            <a:r>
              <a:rPr lang="en-US" altLang="zh-CN"/>
              <a:t> := 12 + R3</a:t>
            </a:r>
            <a:br>
              <a:rPr lang="en-US" altLang="zh-CN"/>
            </a:br>
            <a:r>
              <a:rPr lang="en-US" altLang="zh-CN"/>
              <a:t>*t</a:t>
            </a:r>
            <a:r>
              <a:rPr lang="en-US" altLang="zh-CN" baseline="-25000"/>
              <a:t>1</a:t>
            </a:r>
            <a:r>
              <a:rPr lang="en-US" altLang="zh-CN"/>
              <a:t> := 0</a:t>
            </a:r>
          </a:p>
          <a:p>
            <a:pPr lvl="2" eaLnBrk="1" hangingPunct="1"/>
            <a:r>
              <a:rPr lang="en-US" altLang="zh-CN"/>
              <a:t>MOV #0, 12(R3)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82DC61F-643F-4554-AD2B-C4B0A9975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9.3.1  </a:t>
            </a:r>
            <a:r>
              <a:rPr lang="zh-CN" altLang="en-US"/>
              <a:t>静态分配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7A41215-F8EE-4ED8-AABA-0B3E08A79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call</a:t>
            </a:r>
            <a:r>
              <a:rPr lang="zh-CN" altLang="en-US"/>
              <a:t>翻译为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MOV #here, callee.static_area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GOTO callee.code_area</a:t>
            </a:r>
          </a:p>
          <a:p>
            <a:pPr eaLnBrk="1" hangingPunct="1"/>
            <a:r>
              <a:rPr lang="en-US" altLang="zh-CN"/>
              <a:t>return</a:t>
            </a:r>
            <a:r>
              <a:rPr lang="zh-CN" altLang="en-US"/>
              <a:t>翻译为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GOTO *callee.static_area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147E92B2-83A0-4934-83F7-62D356F777EF}"/>
              </a:ext>
            </a:extLst>
          </p:cNvPr>
          <p:cNvSpPr txBox="1">
            <a:spLocks noChangeArrowheads="1"/>
          </p:cNvSpPr>
          <p:nvPr/>
        </p:nvSpPr>
        <p:spPr bwMode="ltGray">
          <a:xfrm flipV="1">
            <a:off x="6553200" y="2971800"/>
            <a:ext cx="2133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当前代码地址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被调用函数的静态区域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被调用函数的代码区域</a:t>
            </a:r>
          </a:p>
        </p:txBody>
      </p:sp>
      <p:sp>
        <p:nvSpPr>
          <p:cNvPr id="17413" name="Freeform 5">
            <a:extLst>
              <a:ext uri="{FF2B5EF4-FFF2-40B4-BE49-F238E27FC236}">
                <a16:creationId xmlns:a16="http://schemas.microsoft.com/office/drawing/2014/main" id="{85962958-04B8-436F-8358-08528F8B23BE}"/>
              </a:ext>
            </a:extLst>
          </p:cNvPr>
          <p:cNvSpPr>
            <a:spLocks/>
          </p:cNvSpPr>
          <p:nvPr/>
        </p:nvSpPr>
        <p:spPr bwMode="ltGray">
          <a:xfrm>
            <a:off x="3048000" y="1714500"/>
            <a:ext cx="4089400" cy="1485900"/>
          </a:xfrm>
          <a:custGeom>
            <a:avLst/>
            <a:gdLst>
              <a:gd name="T0" fmla="*/ 3657600 w 2576"/>
              <a:gd name="T1" fmla="*/ 1485900 h 936"/>
              <a:gd name="T2" fmla="*/ 3581400 w 2576"/>
              <a:gd name="T3" fmla="*/ 266700 h 936"/>
              <a:gd name="T4" fmla="*/ 609600 w 2576"/>
              <a:gd name="T5" fmla="*/ 38100 h 936"/>
              <a:gd name="T6" fmla="*/ 0 w 2576"/>
              <a:gd name="T7" fmla="*/ 495300 h 9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76" h="936">
                <a:moveTo>
                  <a:pt x="2304" y="936"/>
                </a:moveTo>
                <a:cubicBezTo>
                  <a:pt x="2440" y="628"/>
                  <a:pt x="2576" y="320"/>
                  <a:pt x="2256" y="168"/>
                </a:cubicBezTo>
                <a:cubicBezTo>
                  <a:pt x="1936" y="16"/>
                  <a:pt x="760" y="0"/>
                  <a:pt x="384" y="24"/>
                </a:cubicBezTo>
                <a:cubicBezTo>
                  <a:pt x="8" y="48"/>
                  <a:pt x="4" y="180"/>
                  <a:pt x="0" y="312"/>
                </a:cubicBezTo>
              </a:path>
            </a:pathLst>
          </a:custGeom>
          <a:noFill/>
          <a:ln w="25400" cap="flat" cmpd="sng">
            <a:solidFill>
              <a:srgbClr val="FF33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8E385287-7B45-4A56-AA0E-CC84CEC4B776}"/>
              </a:ext>
            </a:extLst>
          </p:cNvPr>
          <p:cNvSpPr>
            <a:spLocks noChangeShapeType="1"/>
          </p:cNvSpPr>
          <p:nvPr/>
        </p:nvSpPr>
        <p:spPr bwMode="ltGray">
          <a:xfrm flipH="1" flipV="1">
            <a:off x="5638800" y="2286000"/>
            <a:ext cx="1143000" cy="1447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541401C4-3B02-4174-9DAD-24FB19AC4E21}"/>
              </a:ext>
            </a:extLst>
          </p:cNvPr>
          <p:cNvSpPr>
            <a:spLocks noChangeShapeType="1"/>
          </p:cNvSpPr>
          <p:nvPr/>
        </p:nvSpPr>
        <p:spPr bwMode="ltGray">
          <a:xfrm flipH="1" flipV="1">
            <a:off x="4724400" y="2819400"/>
            <a:ext cx="1981200" cy="1828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9F9949D-8E3D-4273-B573-87017EEAB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9.1</a:t>
            </a:r>
          </a:p>
        </p:txBody>
      </p:sp>
      <p:graphicFrame>
        <p:nvGraphicFramePr>
          <p:cNvPr id="582708" name="Group 52">
            <a:extLst>
              <a:ext uri="{FF2B5EF4-FFF2-40B4-BE49-F238E27FC236}">
                <a16:creationId xmlns:a16="http://schemas.microsoft.com/office/drawing/2014/main" id="{82DE6D63-4B31-4DAB-9E5E-BA83B0F49699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2038350"/>
          <a:ext cx="2209800" cy="3456396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262449337"/>
                    </a:ext>
                  </a:extLst>
                </a:gridCol>
              </a:tblGrid>
              <a:tr h="42057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三地址码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387799"/>
                  </a:ext>
                </a:extLst>
              </a:tr>
              <a:tr h="188342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/* c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的代码 *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call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halt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53590"/>
                  </a:ext>
                </a:extLst>
              </a:tr>
              <a:tr h="115199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/* p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的代码 *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194103"/>
                  </a:ext>
                </a:extLst>
              </a:tr>
            </a:tbl>
          </a:graphicData>
        </a:graphic>
      </p:graphicFrame>
      <p:graphicFrame>
        <p:nvGraphicFramePr>
          <p:cNvPr id="582759" name="Group 103">
            <a:extLst>
              <a:ext uri="{FF2B5EF4-FFF2-40B4-BE49-F238E27FC236}">
                <a16:creationId xmlns:a16="http://schemas.microsoft.com/office/drawing/2014/main" id="{6335922D-A0B7-41D8-B97A-910FBF49B6A6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1733550"/>
          <a:ext cx="2438400" cy="282593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363698419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608130022"/>
                    </a:ext>
                  </a:extLst>
                </a:gridCol>
              </a:tblGrid>
              <a:tr h="7497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的活动记录</a:t>
                      </a:r>
                      <a:b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字节）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747803"/>
                  </a:ext>
                </a:extLst>
              </a:tr>
              <a:tr h="42057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0: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address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3537"/>
                  </a:ext>
                </a:extLst>
              </a:tr>
              <a:tr h="81429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8: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484905"/>
                  </a:ext>
                </a:extLst>
              </a:tr>
              <a:tr h="42057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56: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555551"/>
                  </a:ext>
                </a:extLst>
              </a:tr>
              <a:tr h="42057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60: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893167"/>
                  </a:ext>
                </a:extLst>
              </a:tr>
            </a:tbl>
          </a:graphicData>
        </a:graphic>
      </p:graphicFrame>
      <p:graphicFrame>
        <p:nvGraphicFramePr>
          <p:cNvPr id="582786" name="Group 130">
            <a:extLst>
              <a:ext uri="{FF2B5EF4-FFF2-40B4-BE49-F238E27FC236}">
                <a16:creationId xmlns:a16="http://schemas.microsoft.com/office/drawing/2014/main" id="{9A8AD723-ABD9-4F08-9C10-D107D2475249}"/>
              </a:ext>
            </a:extLst>
          </p:cNvPr>
          <p:cNvGraphicFramePr>
            <a:graphicFrameLocks noGrp="1"/>
          </p:cNvGraphicFramePr>
          <p:nvPr/>
        </p:nvGraphicFramePr>
        <p:xfrm>
          <a:off x="6019800" y="1733550"/>
          <a:ext cx="2438400" cy="2405273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37454730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519866655"/>
                    </a:ext>
                  </a:extLst>
                </a:gridCol>
              </a:tblGrid>
              <a:tr h="74968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的活动记录</a:t>
                      </a:r>
                      <a:b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字节）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835672"/>
                  </a:ext>
                </a:extLst>
              </a:tr>
              <a:tr h="4205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0: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address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362168"/>
                  </a:ext>
                </a:extLst>
              </a:tr>
              <a:tr h="81425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8: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buf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535044"/>
                  </a:ext>
                </a:extLst>
              </a:tr>
              <a:tr h="4205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84: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59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E186759-F65E-40F9-B2BC-00F56B96E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9.1</a:t>
            </a:r>
            <a:r>
              <a:rPr lang="zh-CN" altLang="en-US"/>
              <a:t>（续）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26D85BC-74C0-49DB-965F-E40B50705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100:	ACTION</a:t>
            </a:r>
            <a:r>
              <a:rPr lang="en-US" altLang="zh-CN" sz="2200" baseline="-25000"/>
              <a:t>1</a:t>
            </a:r>
            <a:endParaRPr lang="en-US" altLang="zh-CN" sz="220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120:	MOV #140, 364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132:	GOTO 200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140:	ACTION</a:t>
            </a:r>
            <a:r>
              <a:rPr lang="en-US" altLang="zh-CN" sz="2200" baseline="-25000"/>
              <a:t>2</a:t>
            </a:r>
            <a:endParaRPr lang="en-US" altLang="zh-CN" sz="220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160:	HALT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		…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200:	ACTION</a:t>
            </a:r>
            <a:r>
              <a:rPr lang="en-US" altLang="zh-CN" sz="2200" baseline="-25000"/>
              <a:t>3</a:t>
            </a:r>
            <a:endParaRPr lang="en-US" altLang="zh-CN" sz="220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220:	GOTO *364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		…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					 /* 300-363: c</a:t>
            </a:r>
            <a:r>
              <a:rPr lang="zh-CN" altLang="en-US" sz="2200"/>
              <a:t>的活动记录 *</a:t>
            </a:r>
            <a:r>
              <a:rPr lang="en-US" altLang="zh-CN" sz="2200"/>
              <a:t>/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300:				 /* </a:t>
            </a:r>
            <a:r>
              <a:rPr lang="zh-CN" altLang="en-US" sz="2200"/>
              <a:t>返回地址 *</a:t>
            </a:r>
            <a:r>
              <a:rPr lang="en-US" altLang="zh-CN" sz="2200"/>
              <a:t>/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304:				 /* </a:t>
            </a:r>
            <a:r>
              <a:rPr lang="zh-CN" altLang="en-US" sz="2200"/>
              <a:t>局部数据 *</a:t>
            </a:r>
            <a:r>
              <a:rPr lang="en-US" altLang="zh-CN" sz="2200"/>
              <a:t>/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		…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					 </a:t>
            </a:r>
            <a:r>
              <a:rPr lang="en-US" altLang="zh-CN" sz="2000"/>
              <a:t>/* 364-451: p</a:t>
            </a:r>
            <a:r>
              <a:rPr lang="zh-CN" altLang="en-US" sz="2000"/>
              <a:t>的活动记录 *</a:t>
            </a:r>
            <a:r>
              <a:rPr lang="en-US" altLang="zh-CN" sz="2000"/>
              <a:t>/</a:t>
            </a:r>
            <a:endParaRPr lang="en-US" altLang="zh-CN" sz="220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364:				 </a:t>
            </a:r>
            <a:r>
              <a:rPr lang="en-US" altLang="zh-CN" sz="2000"/>
              <a:t>/* </a:t>
            </a:r>
            <a:r>
              <a:rPr lang="zh-CN" altLang="en-US" sz="2000"/>
              <a:t>返回地址 *</a:t>
            </a:r>
            <a:r>
              <a:rPr lang="en-US" altLang="zh-CN" sz="2000"/>
              <a:t>/</a:t>
            </a:r>
            <a:endParaRPr lang="en-US" altLang="zh-CN" sz="220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368:				 </a:t>
            </a:r>
            <a:r>
              <a:rPr lang="en-US" altLang="zh-CN" sz="2000"/>
              <a:t>/* </a:t>
            </a:r>
            <a:r>
              <a:rPr lang="zh-CN" altLang="en-US" sz="2000"/>
              <a:t>局部数据 *</a:t>
            </a:r>
            <a:r>
              <a:rPr lang="en-US" altLang="zh-CN" sz="2000"/>
              <a:t>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A6BE006-EA59-46EE-9CD7-A3B655105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9.3.2  </a:t>
            </a:r>
            <a:r>
              <a:rPr lang="zh-CN" altLang="en-US"/>
              <a:t>栈分配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511A656-061F-4730-A223-5C0CA0916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使用相对活动记录起始的偏移</a:t>
            </a:r>
          </a:p>
          <a:p>
            <a:pPr eaLnBrk="1" hangingPunct="1"/>
            <a:r>
              <a:rPr lang="zh-CN" altLang="en-US"/>
              <a:t>活动记录的地址</a:t>
            </a:r>
            <a:r>
              <a:rPr lang="en-US" altLang="zh-CN"/>
              <a:t>——</a:t>
            </a:r>
            <a:r>
              <a:rPr lang="zh-CN" altLang="en-US"/>
              <a:t>栈寄存器，</a:t>
            </a:r>
            <a:r>
              <a:rPr lang="en-US" altLang="zh-CN"/>
              <a:t>SP</a:t>
            </a:r>
          </a:p>
          <a:p>
            <a:pPr eaLnBrk="1" hangingPunct="1"/>
            <a:r>
              <a:rPr lang="en-US" altLang="zh-CN"/>
              <a:t>“</a:t>
            </a:r>
            <a:r>
              <a:rPr lang="zh-CN" altLang="en-US"/>
              <a:t>第一个过程”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</a:rPr>
              <a:t>	</a:t>
            </a:r>
            <a:r>
              <a:rPr lang="en-US" altLang="zh-CN" sz="2800">
                <a:solidFill>
                  <a:schemeClr val="folHlink"/>
                </a:solidFill>
              </a:rPr>
              <a:t>MOV #stackstart, SP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</a:rPr>
              <a:t>	</a:t>
            </a:r>
            <a:r>
              <a:rPr lang="zh-CN" altLang="en-US" sz="2800">
                <a:solidFill>
                  <a:schemeClr val="folHlink"/>
                </a:solidFill>
              </a:rPr>
              <a:t>第一个过程的代码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</a:rPr>
              <a:t>	</a:t>
            </a:r>
            <a:r>
              <a:rPr lang="en-US" altLang="zh-CN" sz="2800">
                <a:solidFill>
                  <a:schemeClr val="folHlink"/>
                </a:solidFill>
              </a:rPr>
              <a:t>HALT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F102C63-6A11-43A4-AFD9-8509B7C0B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栈分配</a:t>
            </a:r>
            <a:r>
              <a:rPr lang="en-US" altLang="zh-CN"/>
              <a:t>——</a:t>
            </a:r>
            <a:r>
              <a:rPr lang="zh-CN" altLang="en-US"/>
              <a:t>函数调用和返回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C2F8FB3-C800-410E-BDC4-0BE393CEF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29200"/>
          </a:xfrm>
        </p:spPr>
        <p:txBody>
          <a:bodyPr/>
          <a:lstStyle/>
          <a:p>
            <a:pPr eaLnBrk="1" hangingPunct="1"/>
            <a:r>
              <a:rPr lang="zh-CN" altLang="en-US"/>
              <a:t>调用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ADD #caller.recordsize, SP	/* </a:t>
            </a:r>
            <a:r>
              <a:rPr lang="zh-CN" altLang="en-US"/>
              <a:t>指向被调函数活						动记录 *</a:t>
            </a:r>
            <a:r>
              <a:rPr lang="en-US" altLang="zh-CN"/>
              <a:t>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MOV #here + 16, *SP		 /* </a:t>
            </a:r>
            <a:r>
              <a:rPr lang="zh-CN" altLang="en-US"/>
              <a:t>保存返回地址 *</a:t>
            </a:r>
            <a:r>
              <a:rPr lang="en-US" altLang="zh-CN"/>
              <a:t>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GOTO callee.code_area</a:t>
            </a:r>
          </a:p>
          <a:p>
            <a:pPr eaLnBrk="1" hangingPunct="1"/>
            <a:r>
              <a:rPr lang="zh-CN" altLang="en-US"/>
              <a:t>返回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GOTO *0(SP)</a:t>
            </a:r>
          </a:p>
          <a:p>
            <a:pPr eaLnBrk="1" hangingPunct="1"/>
            <a:r>
              <a:rPr lang="zh-CN" altLang="en-US"/>
              <a:t>栈寄存器调整回调用者的活动记录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SUB #caller.recordsize, SP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1170125-9883-4973-9133-0B810240C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9.2</a:t>
            </a:r>
          </a:p>
        </p:txBody>
      </p:sp>
      <p:graphicFrame>
        <p:nvGraphicFramePr>
          <p:cNvPr id="586782" name="Group 30">
            <a:extLst>
              <a:ext uri="{FF2B5EF4-FFF2-40B4-BE49-F238E27FC236}">
                <a16:creationId xmlns:a16="http://schemas.microsoft.com/office/drawing/2014/main" id="{4134A45A-28D4-4DEA-937D-D0CFCDCCA80D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71600"/>
          <a:ext cx="2971800" cy="4005264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779009564"/>
                    </a:ext>
                  </a:extLst>
                </a:gridCol>
              </a:tblGrid>
              <a:tr h="45722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三地址码</a:t>
                      </a:r>
                    </a:p>
                  </a:txBody>
                  <a:tcPr marT="45722" marB="4572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646127"/>
                  </a:ext>
                </a:extLst>
              </a:tr>
              <a:tr h="22129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/* s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的代码 *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call q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halt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475346"/>
                  </a:ext>
                </a:extLst>
              </a:tr>
              <a:tr h="1335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/* p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的代码 *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846070"/>
                  </a:ext>
                </a:extLst>
              </a:tr>
            </a:tbl>
          </a:graphicData>
        </a:graphic>
      </p:graphicFrame>
      <p:graphicFrame>
        <p:nvGraphicFramePr>
          <p:cNvPr id="586792" name="Group 40">
            <a:extLst>
              <a:ext uri="{FF2B5EF4-FFF2-40B4-BE49-F238E27FC236}">
                <a16:creationId xmlns:a16="http://schemas.microsoft.com/office/drawing/2014/main" id="{7D9D2460-87FE-4F50-858D-9F8B14659481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1828800"/>
          <a:ext cx="2971800" cy="358140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913334285"/>
                    </a:ext>
                  </a:extLst>
                </a:gridCol>
              </a:tblGrid>
              <a:tr h="3581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/* q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的代码 *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call 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call q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call q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0977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EF3199E-65B0-4DA3-A8EC-1E5479722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9.2</a:t>
            </a:r>
            <a:r>
              <a:rPr lang="zh-CN" altLang="en-US"/>
              <a:t>（续）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B0A936C-494A-498D-B9E4-1661F7514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				/* s</a:t>
            </a:r>
            <a:r>
              <a:rPr lang="zh-CN" altLang="en-US" sz="2400"/>
              <a:t>的代码 *</a:t>
            </a:r>
            <a:r>
              <a:rPr lang="en-US" altLang="zh-CN" sz="2400"/>
              <a:t>/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100:	MOV #600, SP	 /* </a:t>
            </a:r>
            <a:r>
              <a:rPr lang="zh-CN" altLang="en-US" sz="2400"/>
              <a:t>初始化栈 *</a:t>
            </a:r>
            <a:r>
              <a:rPr lang="en-US" altLang="zh-CN" sz="2400"/>
              <a:t>/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108:	ACTION</a:t>
            </a:r>
            <a:r>
              <a:rPr lang="en-US" altLang="zh-CN" sz="2400" baseline="-25000"/>
              <a:t>1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128:	ADD #ssize, SP	 /* </a:t>
            </a:r>
            <a:r>
              <a:rPr lang="zh-CN" altLang="en-US" sz="2400"/>
              <a:t>调用序列开始 *</a:t>
            </a:r>
            <a:r>
              <a:rPr lang="en-US" altLang="zh-CN" sz="2400"/>
              <a:t>/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136:	MOV #152, *SP	 /* </a:t>
            </a:r>
            <a:r>
              <a:rPr lang="zh-CN" altLang="en-US" sz="2400"/>
              <a:t>返回地址压栈 *</a:t>
            </a:r>
            <a:r>
              <a:rPr lang="en-US" altLang="zh-CN" sz="2400"/>
              <a:t>/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144:	GOTO 300		 /* call q */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152:	SUB #ssize, SP	 /* </a:t>
            </a:r>
            <a:r>
              <a:rPr lang="zh-CN" altLang="en-US" sz="2400"/>
              <a:t>恢复栈 *</a:t>
            </a:r>
            <a:r>
              <a:rPr lang="en-US" altLang="zh-CN" sz="2400"/>
              <a:t>/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160:	ACTION</a:t>
            </a:r>
            <a:r>
              <a:rPr lang="en-US" altLang="zh-CN" sz="2400" baseline="-25000"/>
              <a:t>2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180:	HALT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	…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				 /* p</a:t>
            </a:r>
            <a:r>
              <a:rPr lang="zh-CN" altLang="en-US" sz="2400"/>
              <a:t>的代码 *</a:t>
            </a:r>
            <a:r>
              <a:rPr lang="en-US" altLang="zh-CN" sz="2400"/>
              <a:t>/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200:	ACTION</a:t>
            </a:r>
            <a:r>
              <a:rPr lang="en-US" altLang="zh-CN" sz="2400" baseline="-25000"/>
              <a:t>3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220:	GOTO *0(SP)		 /* return */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	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FF9C283-2693-4DA6-A84A-E69A4D391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9.2</a:t>
            </a:r>
            <a:r>
              <a:rPr lang="zh-CN" altLang="en-US"/>
              <a:t>（续）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C790615-26E4-47AD-85A0-EDB608EAB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				/* q</a:t>
            </a:r>
            <a:r>
              <a:rPr lang="zh-CN" altLang="en-US" sz="2000"/>
              <a:t>的代码 *</a:t>
            </a:r>
            <a:r>
              <a:rPr lang="en-US" altLang="zh-CN" sz="2000"/>
              <a:t>/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300:	ACTION</a:t>
            </a:r>
            <a:r>
              <a:rPr lang="en-US" altLang="zh-CN" sz="2000" baseline="-25000"/>
              <a:t>4	</a:t>
            </a:r>
            <a:r>
              <a:rPr lang="en-US" altLang="zh-CN" sz="2000"/>
              <a:t>	/* </a:t>
            </a:r>
            <a:r>
              <a:rPr lang="zh-CN" altLang="en-US" sz="2000"/>
              <a:t>条件转移到</a:t>
            </a:r>
            <a:r>
              <a:rPr lang="en-US" altLang="zh-CN" sz="2000"/>
              <a:t>456 */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320:	ADD #qsize, SP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328:	MOV #344, *SP	 	/* </a:t>
            </a:r>
            <a:r>
              <a:rPr lang="zh-CN" altLang="en-US" sz="2000"/>
              <a:t>返回地址压栈 *</a:t>
            </a:r>
            <a:r>
              <a:rPr lang="en-US" altLang="zh-CN" sz="2000"/>
              <a:t>/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336:	GOTO 200		/* call p */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344:	SUB #qsize, SP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352:	ACTION</a:t>
            </a:r>
            <a:r>
              <a:rPr lang="en-US" altLang="zh-CN" sz="2000" baseline="-25000"/>
              <a:t>5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372:	ADD #qsize, SP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380:	MOV #396, *SP		/* </a:t>
            </a:r>
            <a:r>
              <a:rPr lang="zh-CN" altLang="en-US" sz="2000"/>
              <a:t>返回地址压栈 *</a:t>
            </a:r>
            <a:r>
              <a:rPr lang="en-US" altLang="zh-CN" sz="2000"/>
              <a:t>/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388:	GOTO 300		/* call q */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396:	SUB #qsize, SP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404:	ACTION</a:t>
            </a:r>
            <a:r>
              <a:rPr lang="en-US" altLang="zh-CN" sz="2000" baseline="-25000"/>
              <a:t>6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424:	ADD #qsize, SP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432:	MOV #448, *SP		/* </a:t>
            </a:r>
            <a:r>
              <a:rPr lang="zh-CN" altLang="en-US" sz="2000"/>
              <a:t>返回地址压栈 *</a:t>
            </a:r>
            <a:r>
              <a:rPr lang="en-US" altLang="zh-CN" sz="2000"/>
              <a:t>/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440:	GOTO 300		/* call q */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448:	SUB #qsize, SP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456:	GOTO *0(SP)		/* return */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		…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600: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FD1"/>
      </a:accent5>
      <a:accent6>
        <a:srgbClr val="2D2DB9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19769</TotalTime>
  <Words>775</Words>
  <Application>Microsoft Office PowerPoint</Application>
  <PresentationFormat>全屏显示(4:3)</PresentationFormat>
  <Paragraphs>137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Tahoma</vt:lpstr>
      <vt:lpstr>Times New Roman</vt:lpstr>
      <vt:lpstr>Wingdings</vt:lpstr>
      <vt:lpstr>Blends</vt:lpstr>
      <vt:lpstr>9.3  运行时存储管理</vt:lpstr>
      <vt:lpstr>9.3.1  静态分配</vt:lpstr>
      <vt:lpstr>例9.1</vt:lpstr>
      <vt:lpstr>例9.1（续）</vt:lpstr>
      <vt:lpstr>9.3.2  栈分配</vt:lpstr>
      <vt:lpstr>栈分配——函数调用和返回</vt:lpstr>
      <vt:lpstr>例9.2</vt:lpstr>
      <vt:lpstr>例9.2（续）</vt:lpstr>
      <vt:lpstr>例9.2（续）</vt:lpstr>
      <vt:lpstr>9.3.3  运行时名字的地址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 刚</cp:lastModifiedBy>
  <cp:revision>2028</cp:revision>
  <dcterms:created xsi:type="dcterms:W3CDTF">2003-06-05T11:51:39Z</dcterms:created>
  <dcterms:modified xsi:type="dcterms:W3CDTF">2020-11-17T11:32:20Z</dcterms:modified>
</cp:coreProperties>
</file>