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92" r:id="rId2"/>
    <p:sldId id="293" r:id="rId3"/>
    <p:sldId id="294" r:id="rId4"/>
    <p:sldId id="295" r:id="rId5"/>
    <p:sldId id="360" r:id="rId6"/>
    <p:sldId id="297" r:id="rId7"/>
    <p:sldId id="298" r:id="rId8"/>
    <p:sldId id="299" r:id="rId9"/>
    <p:sldId id="300" r:id="rId10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5" autoAdjust="0"/>
    <p:restoredTop sz="90929"/>
  </p:normalViewPr>
  <p:slideViewPr>
    <p:cSldViewPr>
      <p:cViewPr varScale="1">
        <p:scale>
          <a:sx n="72" d="100"/>
          <a:sy n="72" d="100"/>
        </p:scale>
        <p:origin x="5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C8546E48-08FF-466B-863D-C992AF2DFE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CDF2017-9819-457B-8ADA-17B4F2638A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DE6C868-BD04-41D3-8955-5120F17D0C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BB5AC95E-3430-42F5-BA86-3DF3744BC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2DF23C-1A21-4E36-9F94-7CB452F3E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1636DD-C033-4EFD-8BC2-1D0711C328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A95C6F-343B-4464-9ED9-800C5E1C35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96EBFE-EA3A-4C2B-8421-C689B7833B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1F8BF5E-23B9-4706-A8C1-2A3FEA3E95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364E6F0-7B8E-4860-8D19-97A315D5C8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FAA6385-007F-4FE9-A09B-2DDCF672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255DC9-AEB4-49AA-8469-32DA1A200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04C219A-A42A-469C-887A-CA3774AE0CB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34182ED-3422-4B4A-A756-5254A729F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52C93FC-B635-4C07-99EB-4B0967B03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AB1D0A5-226A-40FD-9D94-8F249BC0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980930D-A8E2-4D96-90FE-2954BCDFB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C524F2C-C305-48E8-B7D8-12B34D20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4273C0C-C03E-41CB-BD26-B76BB91E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C8F3B22-34DC-494D-8A43-AACDA13F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A0EBAF8-4A08-4A7F-9D8F-360C5844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2AA812F-A1B3-4428-9DD3-5BDFC5090C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D9EF3C0-3B7A-42F2-B724-B157A264B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C27F11F-105B-4414-8958-4FF514570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93AB373-720F-4983-81A3-24623E524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14D67-2272-4885-B811-BCF210F3D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95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4A5BD3-2538-462D-97B8-7F50C6F8B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FD4003-CC02-466C-8B16-6A2883A55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9209E7-D264-4A34-91B5-1D68EF430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D3EB4-5787-4CC3-81FF-252858A50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14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7C0C30-8455-4808-8C7E-51E377AA1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00CC45D-C063-4892-BFA5-0F75ACB88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396278-7D07-450D-98CF-6BDA94B4E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05AD-8950-4421-9BB2-9F1381206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0151DCD-46FC-4F9E-9481-65B9C0142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6EB02E-B5ED-45F1-972C-962EBB039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98A1D1-2453-4180-A978-BA7A07405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BE4-8B2A-446F-99BE-BE5A3E4A7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DBE62E-BD81-4216-B665-EEA389561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95ED1AF-9948-4055-840E-309A098B5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FD3CEB-A2DE-4990-A309-9CB8238CA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B9E6B-AD3C-44C2-8083-7453A9FE5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AD9136-50D3-46D3-88F4-9CAD999F8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E7244A-6A63-4E41-B7B6-398EE97C0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91D47B-2A04-4960-8DDF-A51314A45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0D67-CF8F-41F7-80B4-49FE60759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4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B0D161-4604-4B86-97F2-94422B67A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3AC2BCE-D709-4CC5-B6FA-676B03B7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3392692-4124-41B0-84BC-0C8FCA075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39AA-F44B-4458-8555-DD40F101A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64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2EF413E-5E73-4947-A73D-5368CC13D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FC7BB3-367C-4413-8DA8-B9FBFC37F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97EFD4-2902-4533-92A9-0092021D5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7D51-152B-4A95-B863-90873EE26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D88E552-9F95-49E6-80C9-DE2AB350B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A2D7DC9-101F-433C-9EB9-839BA4F2A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FBB9357-B277-4A64-8347-FE9EDFB79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00DB8-B230-4CD8-A159-0C0F29E2D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92AB5F-8B95-4123-800D-CB004D532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D4DA4F-034D-4DD9-9E19-90F0635E8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603FB2-C381-450B-9F24-F6EC8C320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C557-109F-4D06-9DD5-562832B8E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C57F6C4-B5C6-461F-B014-39849B896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C17E4E-CB15-4CC6-9CB1-B11FF6918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C45757-7519-42B2-9763-63F4205E1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9FFF-0979-45FC-B295-7CC1D830C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E1791A-1207-46A2-8E88-4AB5136337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7DF40F-E26F-4307-B7EF-AB75F7A094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8CD11E-4305-49B7-81D6-99A9DCB02E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980255-C9F9-4983-8E94-4A5B259C46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C19F25-AD97-4BFB-B94D-0CFC3BE7BA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6E3E48E-0D06-411C-BC34-7BD4AD1A2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D96DBA7-21A0-4157-8ACB-C968CB84D2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F22BB91-1CF8-42CF-A19C-C363EFFB6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9A1528C-66E3-4835-80F5-19A0C81E5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D8F61387-176C-43FF-AB94-B385F92FE8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2E34DB1F-E1C5-4BD5-8F1E-89866BAE74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D8917F30-ECD2-432A-88B2-3DB3337773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13E31C7D-C970-4E78-A43B-46F01BCFA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 kern="1200">
          <a:solidFill>
            <a:srgbClr val="3333C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 kern="1200">
          <a:solidFill>
            <a:srgbClr val="FF33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5506FF8-0288-42C0-A788-9B306B23D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9.6  </a:t>
            </a:r>
            <a:r>
              <a:rPr lang="zh-CN" altLang="en-US"/>
              <a:t>一个简单的代码生成器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4D03E59-FAC6-44FA-987A-FBC6B07E1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2800"/>
              <a:t>每个中间语言指令</a:t>
            </a:r>
            <a:r>
              <a:rPr lang="zh-CN" altLang="en-US" sz="2800">
                <a:sym typeface="Wingdings" panose="05000000000000000000" pitchFamily="2" charset="2"/>
              </a:rPr>
              <a:t>目标语言指令</a:t>
            </a:r>
          </a:p>
          <a:p>
            <a:pPr marL="609600" indent="-609600" eaLnBrk="1" hangingPunct="1"/>
            <a:r>
              <a:rPr lang="zh-CN" altLang="en-US" sz="2800">
                <a:sym typeface="Wingdings" panose="05000000000000000000" pitchFamily="2" charset="2"/>
              </a:rPr>
              <a:t>计算结果尽量保存在寄存器，除非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lphaLcParenR"/>
            </a:pPr>
            <a:r>
              <a:rPr lang="zh-CN" altLang="en-US" sz="2400"/>
              <a:t>需要用寄存器进行其他计算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lphaLcParenR"/>
            </a:pPr>
            <a:r>
              <a:rPr lang="zh-CN" altLang="en-US" sz="2400"/>
              <a:t>下面语句是函数调用、转移或标号</a:t>
            </a:r>
            <a:br>
              <a:rPr lang="zh-CN" altLang="en-US" sz="2400"/>
            </a:br>
            <a:r>
              <a:rPr lang="zh-CN" altLang="en-US" sz="2400"/>
              <a:t>基本块结束！</a:t>
            </a:r>
          </a:p>
          <a:p>
            <a:pPr marL="609600" indent="-609600" eaLnBrk="1" hangingPunct="1"/>
            <a:r>
              <a:rPr lang="en-US" altLang="zh-CN" sz="2800"/>
              <a:t>a := b + c</a:t>
            </a:r>
          </a:p>
          <a:p>
            <a:pPr marL="990600" lvl="1" indent="-533400" eaLnBrk="1" hangingPunct="1"/>
            <a:r>
              <a:rPr lang="en-US" altLang="zh-CN" sz="2400"/>
              <a:t>Ri=b, Rj=c </a:t>
            </a:r>
            <a:r>
              <a:rPr lang="en-US" altLang="zh-CN" sz="2400">
                <a:sym typeface="Wingdings" panose="05000000000000000000" pitchFamily="2" charset="2"/>
              </a:rPr>
              <a:t> ADD Rj, Ri——</a:t>
            </a:r>
            <a:r>
              <a:rPr lang="zh-CN" altLang="en-US" sz="2400">
                <a:sym typeface="Wingdings" panose="05000000000000000000" pitchFamily="2" charset="2"/>
              </a:rPr>
              <a:t>开销</a:t>
            </a:r>
            <a:r>
              <a:rPr lang="en-US" altLang="zh-CN" sz="2400">
                <a:sym typeface="Wingdings" panose="05000000000000000000" pitchFamily="2" charset="2"/>
              </a:rPr>
              <a:t>1</a:t>
            </a:r>
          </a:p>
          <a:p>
            <a:pPr marL="990600" lvl="1" indent="-533400" eaLnBrk="1" hangingPunct="1"/>
            <a:r>
              <a:rPr lang="en-US" altLang="zh-CN" sz="2400">
                <a:sym typeface="Wingdings" panose="05000000000000000000" pitchFamily="2" charset="2"/>
              </a:rPr>
              <a:t>Ri=b    ADD c, Ri——</a:t>
            </a:r>
            <a:r>
              <a:rPr lang="zh-CN" altLang="en-US" sz="2400">
                <a:sym typeface="Wingdings" panose="05000000000000000000" pitchFamily="2" charset="2"/>
              </a:rPr>
              <a:t>开销</a:t>
            </a:r>
            <a:r>
              <a:rPr lang="en-US" altLang="zh-CN" sz="2400">
                <a:sym typeface="Wingdings" panose="05000000000000000000" pitchFamily="2" charset="2"/>
              </a:rPr>
              <a:t>2</a:t>
            </a:r>
            <a:br>
              <a:rPr lang="en-US" altLang="zh-CN" sz="2400">
                <a:sym typeface="Wingdings" panose="05000000000000000000" pitchFamily="2" charset="2"/>
              </a:rPr>
            </a:br>
            <a:r>
              <a:rPr lang="zh-CN" altLang="en-US" sz="2400">
                <a:sym typeface="Wingdings" panose="05000000000000000000" pitchFamily="2" charset="2"/>
              </a:rPr>
              <a:t>或   </a:t>
            </a:r>
            <a:r>
              <a:rPr lang="en-US" altLang="zh-CN" sz="2400">
                <a:sym typeface="Wingdings" panose="05000000000000000000" pitchFamily="2" charset="2"/>
              </a:rPr>
              <a:t>MOV c, Rj	ADD Rj, Ri——</a:t>
            </a:r>
            <a:r>
              <a:rPr lang="zh-CN" altLang="en-US" sz="2400">
                <a:sym typeface="Wingdings" panose="05000000000000000000" pitchFamily="2" charset="2"/>
              </a:rPr>
              <a:t>开销</a:t>
            </a:r>
            <a:r>
              <a:rPr lang="en-US" altLang="zh-CN" sz="2400">
                <a:sym typeface="Wingdings" panose="05000000000000000000" pitchFamily="2" charset="2"/>
              </a:rPr>
              <a:t>3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199A5D1-AA99-463D-8155-51CC10152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9.6.1  </a:t>
            </a:r>
            <a:r>
              <a:rPr lang="zh-CN" altLang="en-US" sz="4000"/>
              <a:t>寄存器描述符和地址描述符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A0C7E03-9B61-4827-BF13-F50CC79F8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/>
              <a:t>代码生成程序用来保存寄存器内容和名字的地址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寄存器描述符：</a:t>
            </a:r>
            <a:br>
              <a:rPr lang="zh-CN" altLang="en-US" sz="2400"/>
            </a:br>
            <a:r>
              <a:rPr lang="zh-CN" altLang="en-US" sz="2400"/>
              <a:t>当前每个寄存器内容，分配新寄存器时用</a:t>
            </a:r>
            <a:br>
              <a:rPr lang="zh-CN" altLang="en-US" sz="2400"/>
            </a:br>
            <a:r>
              <a:rPr lang="zh-CN" altLang="en-US" sz="2400"/>
              <a:t>初始：所有寄存器均空</a:t>
            </a:r>
            <a:br>
              <a:rPr lang="zh-CN" altLang="en-US" sz="2400"/>
            </a:br>
            <a:r>
              <a:rPr lang="zh-CN" altLang="en-US" sz="2400"/>
              <a:t>代码生成过程中：保存</a:t>
            </a:r>
            <a:r>
              <a:rPr lang="en-US" altLang="zh-CN" sz="2400"/>
              <a:t>0</a:t>
            </a:r>
            <a:r>
              <a:rPr lang="zh-CN" altLang="en-US" sz="2400"/>
              <a:t>个或多个名字值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地址描述符：</a:t>
            </a:r>
            <a:br>
              <a:rPr lang="zh-CN" altLang="en-US" sz="2400"/>
            </a:br>
            <a:r>
              <a:rPr lang="zh-CN" altLang="en-US" sz="2400"/>
              <a:t>名字的当前值保存在何处？</a:t>
            </a:r>
            <a:br>
              <a:rPr lang="zh-CN" altLang="en-US" sz="2400"/>
            </a:br>
            <a:r>
              <a:rPr lang="zh-CN" altLang="en-US" sz="2400"/>
              <a:t>寄存器、栈位置或是内存地址</a:t>
            </a:r>
            <a:br>
              <a:rPr lang="zh-CN" altLang="en-US" sz="2400"/>
            </a:br>
            <a:r>
              <a:rPr lang="zh-CN" altLang="en-US" sz="2400"/>
              <a:t>可能在多个位置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B5CE0AE-935B-4BB9-BFC3-03467E076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9.6.2  </a:t>
            </a:r>
            <a:r>
              <a:rPr lang="zh-CN" altLang="en-US"/>
              <a:t>代码生成算法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1A917F0-58F1-42FB-A92F-32476BF07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/>
              <a:t>输入：基本块，对每个语句</a:t>
            </a:r>
            <a:r>
              <a:rPr lang="en-US" altLang="zh-CN" sz="2800"/>
              <a:t>x := y op z</a:t>
            </a:r>
            <a:r>
              <a:rPr lang="zh-CN" altLang="en-US" sz="2800"/>
              <a:t>：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为计算结果分配位置</a:t>
            </a:r>
            <a:r>
              <a:rPr lang="en-US" altLang="zh-CN" sz="2400"/>
              <a:t>L——getreg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提取</a:t>
            </a:r>
            <a:r>
              <a:rPr lang="en-US" altLang="zh-CN" sz="2400"/>
              <a:t>y</a:t>
            </a:r>
            <a:r>
              <a:rPr lang="zh-CN" altLang="en-US" sz="2400"/>
              <a:t>的值</a:t>
            </a:r>
          </a:p>
          <a:p>
            <a:pPr marL="1371600" lvl="2" indent="-457200" eaLnBrk="1" hangingPunct="1"/>
            <a:r>
              <a:rPr lang="zh-CN" altLang="en-US" sz="2000"/>
              <a:t>查询</a:t>
            </a:r>
            <a:r>
              <a:rPr lang="en-US" altLang="zh-CN" sz="2000"/>
              <a:t>y</a:t>
            </a:r>
            <a:r>
              <a:rPr lang="zh-CN" altLang="en-US" sz="2000"/>
              <a:t>的位置</a:t>
            </a:r>
            <a:r>
              <a:rPr lang="en-US" altLang="zh-CN" sz="2000"/>
              <a:t>y’——</a:t>
            </a:r>
            <a:r>
              <a:rPr lang="zh-CN" altLang="en-US" sz="2000"/>
              <a:t>地址描述符，寄存器优先</a:t>
            </a:r>
          </a:p>
          <a:p>
            <a:pPr marL="1371600" lvl="2" indent="-457200" eaLnBrk="1" hangingPunct="1"/>
            <a:r>
              <a:rPr lang="en-US" altLang="zh-CN" sz="2000"/>
              <a:t>y’&lt;&gt;L——MOV y’, L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生成计算指令</a:t>
            </a:r>
          </a:p>
          <a:p>
            <a:pPr marL="1371600" lvl="2" indent="-457200" eaLnBrk="1" hangingPunct="1"/>
            <a:r>
              <a:rPr lang="zh-CN" altLang="en-US" sz="2000"/>
              <a:t>查询</a:t>
            </a:r>
            <a:r>
              <a:rPr lang="en-US" altLang="zh-CN" sz="2000"/>
              <a:t>z</a:t>
            </a:r>
            <a:r>
              <a:rPr lang="zh-CN" altLang="en-US" sz="2000"/>
              <a:t>的位置</a:t>
            </a:r>
            <a:r>
              <a:rPr lang="en-US" altLang="zh-CN" sz="2000"/>
              <a:t>z’</a:t>
            </a:r>
          </a:p>
          <a:p>
            <a:pPr marL="1371600" lvl="2" indent="-457200" eaLnBrk="1" hangingPunct="1"/>
            <a:r>
              <a:rPr lang="en-US" altLang="zh-CN" sz="2000"/>
              <a:t>OP z’, L</a:t>
            </a:r>
          </a:p>
          <a:p>
            <a:pPr marL="1371600" lvl="2" indent="-457200" eaLnBrk="1" hangingPunct="1"/>
            <a:r>
              <a:rPr lang="zh-CN" altLang="en-US" sz="2000"/>
              <a:t>更新</a:t>
            </a:r>
            <a:r>
              <a:rPr lang="en-US" altLang="zh-CN" sz="2000"/>
              <a:t>x</a:t>
            </a:r>
            <a:r>
              <a:rPr lang="zh-CN" altLang="en-US" sz="2000"/>
              <a:t>的地址描述符和</a:t>
            </a:r>
            <a:r>
              <a:rPr lang="en-US" altLang="zh-CN" sz="2000"/>
              <a:t>L</a:t>
            </a:r>
            <a:r>
              <a:rPr lang="zh-CN" altLang="en-US" sz="2000"/>
              <a:t>的寄存器描述符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若</a:t>
            </a:r>
            <a:r>
              <a:rPr lang="en-US" altLang="zh-CN" sz="2400"/>
              <a:t>y</a:t>
            </a:r>
            <a:r>
              <a:rPr lang="zh-CN" altLang="en-US" sz="2400"/>
              <a:t>、</a:t>
            </a:r>
            <a:r>
              <a:rPr lang="en-US" altLang="zh-CN" sz="2400"/>
              <a:t>z</a:t>
            </a:r>
            <a:r>
              <a:rPr lang="zh-CN" altLang="en-US" sz="2400"/>
              <a:t>不再被引用，从寄存器描述符删除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5D28BD9-762B-4A65-B728-C7E3534C9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特殊情况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518F378-C0C1-4BB3-B5A5-C75E873CD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/>
              <a:t>一元运算：省略</a:t>
            </a:r>
            <a:r>
              <a:rPr lang="en-US" altLang="zh-CN"/>
              <a:t>z</a:t>
            </a:r>
            <a:r>
              <a:rPr lang="zh-CN" altLang="en-US"/>
              <a:t>的部分</a:t>
            </a:r>
          </a:p>
          <a:p>
            <a:pPr eaLnBrk="1" hangingPunct="1"/>
            <a:r>
              <a:rPr lang="en-US" altLang="zh-CN"/>
              <a:t>x := y</a:t>
            </a:r>
            <a:r>
              <a:rPr lang="zh-CN" altLang="en-US"/>
              <a:t>，根据</a:t>
            </a:r>
            <a:r>
              <a:rPr lang="en-US" altLang="zh-CN"/>
              <a:t>y</a:t>
            </a:r>
            <a:r>
              <a:rPr lang="zh-CN" altLang="en-US"/>
              <a:t>的位置</a:t>
            </a:r>
          </a:p>
          <a:p>
            <a:pPr lvl="1" eaLnBrk="1" hangingPunct="1"/>
            <a:r>
              <a:rPr lang="zh-CN" altLang="en-US"/>
              <a:t>寄存器</a:t>
            </a:r>
            <a:r>
              <a:rPr lang="en-US" altLang="zh-CN"/>
              <a:t>L</a:t>
            </a:r>
            <a:r>
              <a:rPr lang="zh-CN" altLang="en-US"/>
              <a:t>：修改寄存器描述符和地址描述符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en-US" altLang="zh-CN"/>
              <a:t>x</a:t>
            </a:r>
            <a:r>
              <a:rPr lang="zh-CN" altLang="en-US"/>
              <a:t>也（仅）在</a:t>
            </a:r>
            <a:r>
              <a:rPr lang="en-US" altLang="zh-CN"/>
              <a:t>L</a:t>
            </a:r>
            <a:r>
              <a:rPr lang="zh-CN" altLang="en-US"/>
              <a:t>中</a:t>
            </a:r>
            <a:endParaRPr lang="zh-CN" altLang="en-US"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>
                <a:sym typeface="Wingdings" panose="05000000000000000000" pitchFamily="2" charset="2"/>
              </a:rPr>
              <a:t>内存：</a:t>
            </a:r>
            <a:r>
              <a:rPr lang="en-US" altLang="zh-CN">
                <a:sym typeface="Wingdings" panose="05000000000000000000" pitchFamily="2" charset="2"/>
              </a:rPr>
              <a:t>getreg</a:t>
            </a:r>
            <a:r>
              <a:rPr lang="zh-CN" altLang="en-US">
                <a:sym typeface="Wingdings" panose="05000000000000000000" pitchFamily="2" charset="2"/>
              </a:rPr>
              <a:t>，得到的寄存器保存</a:t>
            </a:r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zh-CN" altLang="en-US">
                <a:sym typeface="Wingdings" panose="05000000000000000000" pitchFamily="2" charset="2"/>
              </a:rPr>
              <a:t>和</a:t>
            </a:r>
            <a:r>
              <a:rPr lang="en-US" altLang="zh-CN">
                <a:sym typeface="Wingdings" panose="05000000000000000000" pitchFamily="2" charset="2"/>
              </a:rPr>
              <a:t>y</a:t>
            </a:r>
          </a:p>
          <a:p>
            <a:pPr lvl="1" eaLnBrk="1" hangingPunct="1"/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zh-CN" altLang="en-US">
                <a:sym typeface="Wingdings" panose="05000000000000000000" pitchFamily="2" charset="2"/>
              </a:rPr>
              <a:t>不再被引用：</a:t>
            </a:r>
            <a:r>
              <a:rPr lang="en-US" altLang="zh-CN">
                <a:sym typeface="Wingdings" panose="05000000000000000000" pitchFamily="2" charset="2"/>
              </a:rPr>
              <a:t>MOV y, 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A414373-B4E3-4C34-8F6B-6D2049250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特殊情况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87EB056-16D3-4A09-9ABD-4A850C728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257800"/>
          </a:xfrm>
        </p:spPr>
        <p:txBody>
          <a:bodyPr/>
          <a:lstStyle/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基本块出口，将活跃名字值存入内存</a:t>
            </a:r>
          </a:p>
          <a:p>
            <a:pPr lvl="1" eaLnBrk="1" hangingPunct="1"/>
            <a:r>
              <a:rPr lang="zh-CN" altLang="en-US"/>
              <a:t>寄存器描述符</a:t>
            </a:r>
            <a:r>
              <a:rPr lang="zh-CN" altLang="en-US">
                <a:sym typeface="Wingdings" panose="05000000000000000000" pitchFamily="2" charset="2"/>
              </a:rPr>
              <a:t>哪些名字保存在寄存器中</a:t>
            </a:r>
          </a:p>
          <a:p>
            <a:pPr lvl="1" eaLnBrk="1" hangingPunct="1"/>
            <a:r>
              <a:rPr lang="zh-CN" altLang="en-US">
                <a:sym typeface="Wingdings" panose="05000000000000000000" pitchFamily="2" charset="2"/>
              </a:rPr>
              <a:t>地址描述符名字对应的内存地址</a:t>
            </a:r>
          </a:p>
          <a:p>
            <a:pPr lvl="1" eaLnBrk="1" hangingPunct="1"/>
            <a:r>
              <a:rPr lang="zh-CN" altLang="en-US"/>
              <a:t>活跃信息</a:t>
            </a:r>
            <a:r>
              <a:rPr lang="zh-CN" altLang="en-US">
                <a:sym typeface="Wingdings" panose="05000000000000000000" pitchFamily="2" charset="2"/>
              </a:rPr>
              <a:t>是否需要保存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F226629-5DFC-4F3F-BFAC-A54DCCC98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9.6.3  getreg</a:t>
            </a:r>
            <a:r>
              <a:rPr lang="zh-CN" altLang="en-US"/>
              <a:t>算法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9697B8A-0234-4A3E-BE06-B7FC1910C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334000"/>
          </a:xfrm>
        </p:spPr>
        <p:txBody>
          <a:bodyPr/>
          <a:lstStyle/>
          <a:p>
            <a:pPr marL="609600" indent="-609600" eaLnBrk="1" hangingPunct="1"/>
            <a:r>
              <a:rPr lang="en-US" altLang="zh-CN" sz="2800"/>
              <a:t>x:=y op z</a:t>
            </a:r>
            <a:r>
              <a:rPr lang="zh-CN" altLang="en-US" sz="2800"/>
              <a:t>，为</a:t>
            </a:r>
            <a:r>
              <a:rPr lang="en-US" altLang="zh-CN" sz="2800"/>
              <a:t>x</a:t>
            </a:r>
            <a:r>
              <a:rPr lang="zh-CN" altLang="en-US" sz="2800"/>
              <a:t>分配位置</a:t>
            </a:r>
            <a:r>
              <a:rPr lang="en-US" altLang="zh-CN" sz="2800"/>
              <a:t>L</a:t>
            </a:r>
            <a:r>
              <a:rPr lang="zh-CN" altLang="en-US" sz="2800"/>
              <a:t>，效率高</a:t>
            </a:r>
            <a:r>
              <a:rPr lang="zh-CN" altLang="en-US" sz="2800">
                <a:sym typeface="Wingdings" panose="05000000000000000000" pitchFamily="2" charset="2"/>
              </a:rPr>
              <a:t>低</a:t>
            </a:r>
            <a:endParaRPr lang="zh-CN" altLang="en-US" sz="2800"/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与</a:t>
            </a:r>
            <a:r>
              <a:rPr lang="en-US" altLang="zh-CN" sz="2400"/>
              <a:t>y</a:t>
            </a:r>
            <a:r>
              <a:rPr lang="zh-CN" altLang="en-US" sz="2400"/>
              <a:t>占用相同寄存器</a:t>
            </a:r>
          </a:p>
          <a:p>
            <a:pPr marL="1371600" lvl="2" indent="-457200" eaLnBrk="1" hangingPunct="1"/>
            <a:r>
              <a:rPr lang="en-US" altLang="zh-CN" sz="2000"/>
              <a:t>y</a:t>
            </a:r>
            <a:r>
              <a:rPr lang="zh-CN" altLang="en-US" sz="2000"/>
              <a:t>的寄存器</a:t>
            </a:r>
            <a:r>
              <a:rPr lang="en-US" altLang="zh-CN" sz="2000"/>
              <a:t>r</a:t>
            </a:r>
            <a:r>
              <a:rPr lang="zh-CN" altLang="en-US" sz="2000"/>
              <a:t>不包含其他名字</a:t>
            </a:r>
          </a:p>
          <a:p>
            <a:pPr marL="1371600" lvl="2" indent="-457200" eaLnBrk="1" hangingPunct="1"/>
            <a:r>
              <a:rPr lang="en-US" altLang="zh-CN" sz="2000"/>
              <a:t>y</a:t>
            </a:r>
            <a:r>
              <a:rPr lang="zh-CN" altLang="en-US" sz="2000"/>
              <a:t>不再活跃、不再被引用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/>
              <a:t>1</a:t>
            </a:r>
            <a:r>
              <a:rPr lang="zh-CN" altLang="en-US" sz="2400"/>
              <a:t>）失败，寻找一个空寄存器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/>
              <a:t>2</a:t>
            </a:r>
            <a:r>
              <a:rPr lang="zh-CN" altLang="en-US" sz="2400"/>
              <a:t>）失败，寄存器替换</a:t>
            </a:r>
          </a:p>
          <a:p>
            <a:pPr marL="1371600" lvl="2" indent="-457200" eaLnBrk="1" hangingPunct="1"/>
            <a:r>
              <a:rPr lang="en-US" altLang="zh-CN" sz="2000"/>
              <a:t>x</a:t>
            </a:r>
            <a:r>
              <a:rPr lang="zh-CN" altLang="en-US" sz="2000"/>
              <a:t>还会被引用，或</a:t>
            </a:r>
            <a:r>
              <a:rPr lang="en-US" altLang="zh-CN" sz="2000"/>
              <a:t>op</a:t>
            </a:r>
            <a:r>
              <a:rPr lang="zh-CN" altLang="en-US" sz="2000"/>
              <a:t>操作需要使用寄存器</a:t>
            </a:r>
            <a:r>
              <a:rPr lang="en-US" altLang="zh-CN" sz="2000"/>
              <a:t>——</a:t>
            </a:r>
            <a:r>
              <a:rPr lang="zh-CN" altLang="en-US" sz="2000"/>
              <a:t>数组索引</a:t>
            </a:r>
          </a:p>
          <a:p>
            <a:pPr marL="1371600" lvl="2" indent="-457200" eaLnBrk="1" hangingPunct="1"/>
            <a:r>
              <a:rPr lang="zh-CN" altLang="en-US" sz="2000"/>
              <a:t>寻找已用寄存器</a:t>
            </a:r>
            <a:r>
              <a:rPr lang="en-US" altLang="zh-CN" sz="2000"/>
              <a:t>R</a:t>
            </a:r>
            <a:r>
              <a:rPr lang="zh-CN" altLang="en-US" sz="2000"/>
              <a:t>，</a:t>
            </a:r>
            <a:r>
              <a:rPr lang="en-US" altLang="zh-CN" sz="2000"/>
              <a:t>x</a:t>
            </a:r>
            <a:r>
              <a:rPr lang="zh-CN" altLang="en-US" sz="2000"/>
              <a:t>替换其中变量</a:t>
            </a:r>
          </a:p>
          <a:p>
            <a:pPr marL="1371600" lvl="2" indent="-457200" eaLnBrk="1" hangingPunct="1"/>
            <a:r>
              <a:rPr lang="en-US" altLang="zh-CN" sz="2000"/>
              <a:t>R</a:t>
            </a:r>
            <a:r>
              <a:rPr lang="zh-CN" altLang="en-US" sz="2000"/>
              <a:t>中变量引用位置最远，或已保存在内存中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400"/>
              <a:t>x</a:t>
            </a:r>
            <a:r>
              <a:rPr lang="zh-CN" altLang="en-US" sz="2400"/>
              <a:t>不再被引用，或无合适寄存器</a:t>
            </a:r>
            <a:r>
              <a:rPr lang="en-US" altLang="zh-CN" sz="2400"/>
              <a:t>——</a:t>
            </a:r>
            <a:r>
              <a:rPr lang="zh-CN" altLang="en-US" sz="2400"/>
              <a:t>内存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F9AEE3E-BA60-4563-B158-9A3E57BCE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9.5  d := (a – b)+(a – c)+(a – c)</a:t>
            </a:r>
          </a:p>
        </p:txBody>
      </p:sp>
      <p:graphicFrame>
        <p:nvGraphicFramePr>
          <p:cNvPr id="614454" name="Group 54">
            <a:extLst>
              <a:ext uri="{FF2B5EF4-FFF2-40B4-BE49-F238E27FC236}">
                <a16:creationId xmlns:a16="http://schemas.microsoft.com/office/drawing/2014/main" id="{B8F07F6C-FD63-4E80-95E5-9DC6E00944A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00200"/>
          <a:ext cx="8077200" cy="48641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61477917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57857205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75862896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825290471"/>
                    </a:ext>
                  </a:extLst>
                </a:gridCol>
              </a:tblGrid>
              <a:tr h="4571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三地址码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目标代码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寄存器描述符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地址描述符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103880"/>
                  </a:ext>
                </a:extLst>
              </a:tr>
              <a:tr h="4571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寄存器均为空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19030"/>
                  </a:ext>
                </a:extLst>
              </a:tr>
              <a:tr h="89601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 := a – b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a, R0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 b, R0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826414"/>
                  </a:ext>
                </a:extLst>
              </a:tr>
              <a:tr h="89601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 := a – c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a, R1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 c, R1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74583"/>
                  </a:ext>
                </a:extLst>
              </a:tr>
              <a:tr h="89601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 := t + u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 R1, R0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包含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324869"/>
                  </a:ext>
                </a:extLst>
              </a:tr>
              <a:tr h="12617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:= v + u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 R1, R0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R0, 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R0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b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内存中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1497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F61807D-F99D-4203-9BCD-E4FD00C18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9.6.4  </a:t>
            </a:r>
            <a:r>
              <a:rPr lang="zh-CN" altLang="en-US"/>
              <a:t>其他类型语句的代码生成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C0D8DCD-FB12-4CEC-B4A0-E8362F5DB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2192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数组和指针</a:t>
            </a:r>
          </a:p>
        </p:txBody>
      </p:sp>
      <p:graphicFrame>
        <p:nvGraphicFramePr>
          <p:cNvPr id="615521" name="Group 97">
            <a:extLst>
              <a:ext uri="{FF2B5EF4-FFF2-40B4-BE49-F238E27FC236}">
                <a16:creationId xmlns:a16="http://schemas.microsoft.com/office/drawing/2014/main" id="{30B12B01-9398-486A-AF8A-D8DB8FC840DE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752600"/>
          <a:ext cx="8839200" cy="243840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353059615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7608562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645995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693393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764606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6643462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1912922"/>
                    </a:ext>
                  </a:extLst>
                </a:gridCol>
              </a:tblGrid>
              <a:tr h="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在寄存器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Ri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在内存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Mi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在栈中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050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开销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开销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开销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27282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:= b[i]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b(Ri), 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Mi, 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b(R), 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Si(A), 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b(R), 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916579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a[i] := b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b, a(Ri)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Mi, 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b, a(R)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Si(A), 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b, a(R)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961542"/>
                  </a:ext>
                </a:extLst>
              </a:tr>
            </a:tbl>
          </a:graphicData>
        </a:graphic>
      </p:graphicFrame>
      <p:graphicFrame>
        <p:nvGraphicFramePr>
          <p:cNvPr id="615570" name="Group 146">
            <a:extLst>
              <a:ext uri="{FF2B5EF4-FFF2-40B4-BE49-F238E27FC236}">
                <a16:creationId xmlns:a16="http://schemas.microsoft.com/office/drawing/2014/main" id="{7064C089-1246-4622-A70A-28ECC41A08C8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4267200"/>
          <a:ext cx="8915400" cy="25161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71664274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553369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81793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49133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354542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802346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69743231"/>
                    </a:ext>
                  </a:extLst>
                </a:gridCol>
              </a:tblGrid>
              <a:tr h="53340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在寄存器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Rp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在内存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Mp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在栈中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86362"/>
                  </a:ext>
                </a:extLst>
              </a:tr>
              <a:tr h="458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开销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开销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开销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053974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:= *p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*Rp, 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Mp, 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*R, 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Sp(A), 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*R, 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36474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*p := a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a, *Rp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Mp, 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a, *R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a, 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 R, *Sp(A)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253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D3AB0FD-40F4-4E4E-8C65-AFCF343FB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9.6.5  </a:t>
            </a:r>
            <a:r>
              <a:rPr lang="zh-CN" altLang="en-US"/>
              <a:t>条件转移语句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970CEA1-3701-474E-BA46-A0CEDFE86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两种实现方式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寄存器值符合六个条件之一：负数、零、正数、非负数、非零、非正数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if x &lt; y goto z </a:t>
            </a:r>
            <a:r>
              <a:rPr lang="en-US" altLang="zh-CN">
                <a:sym typeface="Wingdings" panose="05000000000000000000" pitchFamily="2" charset="2"/>
              </a:rPr>
              <a:t> x – y</a:t>
            </a:r>
            <a:r>
              <a:rPr lang="zh-CN" altLang="en-US">
                <a:sym typeface="Wingdings" panose="05000000000000000000" pitchFamily="2" charset="2"/>
              </a:rPr>
              <a:t>，</a:t>
            </a:r>
            <a:r>
              <a:rPr lang="en-US" altLang="zh-CN">
                <a:sym typeface="Wingdings" panose="05000000000000000000" pitchFamily="2" charset="2"/>
              </a:rPr>
              <a:t>if </a:t>
            </a:r>
            <a:r>
              <a:rPr lang="zh-CN" altLang="en-US">
                <a:sym typeface="Wingdings" panose="05000000000000000000" pitchFamily="2" charset="2"/>
              </a:rPr>
              <a:t>负数 </a:t>
            </a:r>
            <a:r>
              <a:rPr lang="en-US" altLang="zh-CN">
                <a:sym typeface="Wingdings" panose="05000000000000000000" pitchFamily="2" charset="2"/>
              </a:rPr>
              <a:t>goto z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条件代码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en-US" altLang="zh-CN"/>
              <a:t>if x &lt; y goto z </a:t>
            </a:r>
            <a:r>
              <a:rPr lang="en-US" altLang="zh-CN">
                <a:sym typeface="Wingdings" panose="05000000000000000000" pitchFamily="2" charset="2"/>
              </a:rPr>
              <a:t>	CMP x, 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					CJ&lt;   z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	x := y + z		MOV y, R0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	if x &lt; 0 goto z	ADD z, R0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					MOV R0, 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ym typeface="Wingdings" panose="05000000000000000000" pitchFamily="2" charset="2"/>
              </a:rPr>
              <a:t>					CJ&lt;	z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19769</TotalTime>
  <Words>864</Words>
  <Application>Microsoft Office PowerPoint</Application>
  <PresentationFormat>全屏显示(4:3)</PresentationFormat>
  <Paragraphs>144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Arial</vt:lpstr>
      <vt:lpstr>Tahoma</vt:lpstr>
      <vt:lpstr>Times New Roman</vt:lpstr>
      <vt:lpstr>Wingdings</vt:lpstr>
      <vt:lpstr>Blends</vt:lpstr>
      <vt:lpstr>9.6  一个简单的代码生成器</vt:lpstr>
      <vt:lpstr>9.6.1  寄存器描述符和地址描述符</vt:lpstr>
      <vt:lpstr>9.6.2  代码生成算法</vt:lpstr>
      <vt:lpstr>特殊情况</vt:lpstr>
      <vt:lpstr>特殊情况</vt:lpstr>
      <vt:lpstr>9.6.3  getreg算法</vt:lpstr>
      <vt:lpstr>例9.5  d := (a – b)+(a – c)+(a – c)</vt:lpstr>
      <vt:lpstr>9.6.4  其他类型语句的代码生成</vt:lpstr>
      <vt:lpstr>9.6.5  条件转移语句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2031</cp:revision>
  <dcterms:created xsi:type="dcterms:W3CDTF">2003-06-05T11:51:39Z</dcterms:created>
  <dcterms:modified xsi:type="dcterms:W3CDTF">2020-11-17T11:35:24Z</dcterms:modified>
</cp:coreProperties>
</file>