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319" r:id="rId2"/>
    <p:sldId id="320" r:id="rId3"/>
    <p:sldId id="321" r:id="rId4"/>
    <p:sldId id="322" r:id="rId5"/>
    <p:sldId id="323" r:id="rId6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5" autoAdjust="0"/>
    <p:restoredTop sz="90929"/>
  </p:normalViewPr>
  <p:slideViewPr>
    <p:cSldViewPr>
      <p:cViewPr varScale="1">
        <p:scale>
          <a:sx n="66" d="100"/>
          <a:sy n="66" d="100"/>
        </p:scale>
        <p:origin x="72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8546E48-08FF-466B-863D-C992AF2DFE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CDF2017-9819-457B-8ADA-17B4F2638A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DE6C868-BD04-41D3-8955-5120F17D0C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BB5AC95E-3430-42F5-BA86-3DF3744BC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2DF23C-1A21-4E36-9F94-7CB452F3E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1636DD-C033-4EFD-8BC2-1D0711C328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A95C6F-343B-4464-9ED9-800C5E1C3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96EBFE-EA3A-4C2B-8421-C689B7833B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1F8BF5E-23B9-4706-A8C1-2A3FEA3E95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364E6F0-7B8E-4860-8D19-97A315D5C8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FAA6385-007F-4FE9-A09B-2DDCF672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255DC9-AEB4-49AA-8469-32DA1A200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4C219A-A42A-469C-887A-CA3774AE0CB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34182ED-3422-4B4A-A756-5254A729F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52C93FC-B635-4C07-99EB-4B0967B03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AB1D0A5-226A-40FD-9D94-8F249BC0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980930D-A8E2-4D96-90FE-2954BCDFB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524F2C-C305-48E8-B7D8-12B34D20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4273C0C-C03E-41CB-BD26-B76BB91E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C8F3B22-34DC-494D-8A43-AACDA13F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0EBAF8-4A08-4A7F-9D8F-360C5844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2AA812F-A1B3-4428-9DD3-5BDFC5090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9EF3C0-3B7A-42F2-B724-B157A264B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C27F11F-105B-4414-8958-4FF514570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93AB373-720F-4983-81A3-24623E524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14D67-2272-4885-B811-BCF210F3D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95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4A5BD3-2538-462D-97B8-7F50C6F8B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FD4003-CC02-466C-8B16-6A2883A55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9209E7-D264-4A34-91B5-1D68EF43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D3EB4-5787-4CC3-81FF-252858A5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14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7C0C30-8455-4808-8C7E-51E377AA1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00CC45D-C063-4892-BFA5-0F75ACB88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396278-7D07-450D-98CF-6BDA94B4E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05AD-8950-4421-9BB2-9F1381206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151DCD-46FC-4F9E-9481-65B9C0142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6EB02E-B5ED-45F1-972C-962EBB03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98A1D1-2453-4180-A978-BA7A07405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BE4-8B2A-446F-99BE-BE5A3E4A7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DBE62E-BD81-4216-B665-EEA389561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5ED1AF-9948-4055-840E-309A098B5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FD3CEB-A2DE-4990-A309-9CB8238CA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B9E6B-AD3C-44C2-8083-7453A9FE5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AD9136-50D3-46D3-88F4-9CAD999F8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E7244A-6A63-4E41-B7B6-398EE97C0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91D47B-2A04-4960-8DDF-A51314A45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0D67-CF8F-41F7-80B4-49FE60759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4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B0D161-4604-4B86-97F2-94422B67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3AC2BCE-D709-4CC5-B6FA-676B03B7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3392692-4124-41B0-84BC-0C8FCA075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39AA-F44B-4458-8555-DD40F10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64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2EF413E-5E73-4947-A73D-5368CC13D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FC7BB3-367C-4413-8DA8-B9FBFC37F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97EFD4-2902-4533-92A9-0092021D5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7D51-152B-4A95-B863-90873EE26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D88E552-9F95-49E6-80C9-DE2AB350B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A2D7DC9-101F-433C-9EB9-839BA4F2A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FBB9357-B277-4A64-8347-FE9EDFB7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00DB8-B230-4CD8-A159-0C0F29E2D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92AB5F-8B95-4123-800D-CB004D532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D4DA4F-034D-4DD9-9E19-90F0635E8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603FB2-C381-450B-9F24-F6EC8C32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C557-109F-4D06-9DD5-562832B8E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C57F6C4-B5C6-461F-B014-39849B896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C17E4E-CB15-4CC6-9CB1-B11FF6918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C45757-7519-42B2-9763-63F4205E1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9FFF-0979-45FC-B295-7CC1D830C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E1791A-1207-46A2-8E88-4AB5136337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7DF40F-E26F-4307-B7EF-AB75F7A094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8CD11E-4305-49B7-81D6-99A9DCB02E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980255-C9F9-4983-8E94-4A5B259C46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C19F25-AD97-4BFB-B94D-0CFC3BE7B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6E3E48E-0D06-411C-BC34-7BD4AD1A2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D96DBA7-21A0-4157-8ACB-C968CB84D2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F22BB91-1CF8-42CF-A19C-C363EFFB6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9A1528C-66E3-4835-80F5-19A0C81E5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D8F61387-176C-43FF-AB94-B385F92FE8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2E34DB1F-E1C5-4BD5-8F1E-89866BAE74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D8917F30-ECD2-432A-88B2-3DB3337773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3E31C7D-C970-4E78-A43B-46F01BCFA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4EE68BF-84C6-452E-B2A0-D6A75EDEC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9.9 </a:t>
            </a:r>
            <a:r>
              <a:rPr lang="zh-CN" altLang="en-US"/>
              <a:t>窥孔（</a:t>
            </a:r>
            <a:r>
              <a:rPr lang="en-US" altLang="zh-CN">
                <a:solidFill>
                  <a:srgbClr val="FF3300"/>
                </a:solidFill>
              </a:rPr>
              <a:t>Peephole</a:t>
            </a:r>
            <a:r>
              <a:rPr lang="zh-CN" altLang="en-US"/>
              <a:t>）优化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5C82367-A135-4148-8DF7-EAB0A5A04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/>
              <a:t>窥孔：目标代码一个小的、移动的窗口</a:t>
            </a:r>
            <a:br>
              <a:rPr lang="zh-CN" altLang="en-US"/>
            </a:br>
            <a:r>
              <a:rPr lang="zh-CN" altLang="en-US">
                <a:sym typeface="Wingdings" panose="05000000000000000000" pitchFamily="2" charset="2"/>
              </a:rPr>
              <a:t>更小、更快的代码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消除冗余指令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控制流优化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代数优化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利用机器的特性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B228AB4-B411-44FE-A3D9-590735881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9.9.1  </a:t>
            </a:r>
            <a:r>
              <a:rPr lang="zh-CN" altLang="en-US"/>
              <a:t>冗余的</a:t>
            </a:r>
            <a:r>
              <a:rPr lang="en-US" altLang="zh-CN"/>
              <a:t>Load</a:t>
            </a:r>
            <a:r>
              <a:rPr lang="zh-CN" altLang="en-US"/>
              <a:t>和</a:t>
            </a:r>
            <a:r>
              <a:rPr lang="en-US" altLang="zh-CN"/>
              <a:t>Store</a:t>
            </a:r>
            <a:r>
              <a:rPr lang="zh-CN" altLang="en-US"/>
              <a:t>指令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85EBA0C-D418-4221-8F6D-136EA6B63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CN"/>
              <a:t>MOV R0, a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arenBoth"/>
            </a:pPr>
            <a:r>
              <a:rPr lang="en-US" altLang="zh-CN"/>
              <a:t>MOV a, R0</a:t>
            </a:r>
          </a:p>
          <a:p>
            <a:pPr marL="609600" indent="-609600" eaLnBrk="1" hangingPunct="1"/>
            <a:r>
              <a:rPr lang="zh-CN" altLang="en-US"/>
              <a:t>删除</a:t>
            </a:r>
            <a:r>
              <a:rPr lang="en-US" altLang="zh-CN"/>
              <a:t>(2)</a:t>
            </a:r>
          </a:p>
          <a:p>
            <a:pPr marL="609600" indent="-609600" eaLnBrk="1" hangingPunct="1"/>
            <a:r>
              <a:rPr lang="zh-CN" altLang="en-US"/>
              <a:t>例外：</a:t>
            </a:r>
            <a:r>
              <a:rPr lang="en-US" altLang="zh-CN"/>
              <a:t>(2)</a:t>
            </a:r>
            <a:r>
              <a:rPr lang="zh-CN" altLang="en-US"/>
              <a:t>有标号</a:t>
            </a:r>
          </a:p>
          <a:p>
            <a:pPr marL="609600" indent="-609600" eaLnBrk="1" hangingPunct="1"/>
            <a:r>
              <a:rPr lang="zh-CN" altLang="en-US"/>
              <a:t>保证</a:t>
            </a:r>
            <a:r>
              <a:rPr lang="en-US" altLang="zh-CN"/>
              <a:t>(1)</a:t>
            </a:r>
            <a:r>
              <a:rPr lang="zh-CN" altLang="en-US"/>
              <a:t>、</a:t>
            </a:r>
            <a:r>
              <a:rPr lang="en-US" altLang="zh-CN"/>
              <a:t>(2)</a:t>
            </a:r>
            <a:r>
              <a:rPr lang="zh-CN" altLang="en-US"/>
              <a:t>在同一个基本块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C6D14D4-3F11-43E7-97E1-627666B02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9.9.2  </a:t>
            </a:r>
            <a:r>
              <a:rPr lang="zh-CN" altLang="en-US"/>
              <a:t>不可达代码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221DF20-7CD0-413C-BB8D-373FD0753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#define debug 0	</a:t>
            </a:r>
            <a:r>
              <a:rPr lang="en-US" altLang="zh-CN" sz="2400">
                <a:sym typeface="Wingdings" panose="05000000000000000000" pitchFamily="2" charset="2"/>
              </a:rPr>
              <a:t>	if debug = 1 goto L1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ym typeface="Wingdings" panose="05000000000000000000" pitchFamily="2" charset="2"/>
              </a:rPr>
              <a:t>…					goto L2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ym typeface="Wingdings" panose="05000000000000000000" pitchFamily="2" charset="2"/>
              </a:rPr>
              <a:t>if (debug) {			L1: </a:t>
            </a:r>
            <a:r>
              <a:rPr lang="zh-CN" altLang="en-US" sz="2400">
                <a:sym typeface="Wingdings" panose="05000000000000000000" pitchFamily="2" charset="2"/>
              </a:rPr>
              <a:t>打印调试信息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ym typeface="Wingdings" panose="05000000000000000000" pitchFamily="2" charset="2"/>
              </a:rPr>
              <a:t>	打印调试信息 </a:t>
            </a:r>
            <a:r>
              <a:rPr lang="en-US" altLang="zh-CN" sz="2400">
                <a:sym typeface="Wingdings" panose="05000000000000000000" pitchFamily="2" charset="2"/>
              </a:rPr>
              <a:t>}		L2:</a:t>
            </a:r>
            <a:endParaRPr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ym typeface="Wingdings" panose="05000000000000000000" pitchFamily="2" charset="2"/>
              </a:rPr>
              <a:t>		if debug &lt;&gt; 1 goto L2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</a:t>
            </a:r>
            <a:r>
              <a:rPr lang="zh-CN" altLang="en-US" sz="2400"/>
              <a:t>打印调试信息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	</a:t>
            </a:r>
            <a:r>
              <a:rPr lang="en-US" altLang="zh-CN" sz="2400"/>
              <a:t>L2: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ym typeface="Wingdings" panose="05000000000000000000" pitchFamily="2" charset="2"/>
              </a:rPr>
              <a:t>		if 0 &lt;&gt; 1 goto L2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/>
              <a:t>		</a:t>
            </a:r>
            <a:r>
              <a:rPr lang="zh-CN" altLang="en-US" sz="2400"/>
              <a:t>打印调试信息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		</a:t>
            </a:r>
            <a:r>
              <a:rPr lang="en-US" altLang="zh-CN" sz="2400"/>
              <a:t>L2</a:t>
            </a:r>
            <a:r>
              <a:rPr lang="zh-CN" altLang="en-US" sz="2400"/>
              <a:t>：</a:t>
            </a:r>
          </a:p>
        </p:txBody>
      </p:sp>
      <p:sp>
        <p:nvSpPr>
          <p:cNvPr id="76804" name="AutoShape 4">
            <a:extLst>
              <a:ext uri="{FF2B5EF4-FFF2-40B4-BE49-F238E27FC236}">
                <a16:creationId xmlns:a16="http://schemas.microsoft.com/office/drawing/2014/main" id="{7CEF5DDE-3839-4C36-9AD6-305FA73D4158}"/>
              </a:ext>
            </a:extLst>
          </p:cNvPr>
          <p:cNvSpPr>
            <a:spLocks/>
          </p:cNvSpPr>
          <p:nvPr/>
        </p:nvSpPr>
        <p:spPr bwMode="ltGray">
          <a:xfrm>
            <a:off x="4419600" y="46482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254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D2BD6651-7F55-48BF-9240-ECF73DFE6AA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800600" y="49530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可删除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5BDEB93-BF2C-4E59-8332-60B9ACF97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9.9.3  </a:t>
            </a:r>
            <a:r>
              <a:rPr lang="zh-CN" altLang="en-US"/>
              <a:t>控制流优化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F68F008-673D-450C-BA30-B2E346F163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goto L1		</a:t>
            </a:r>
            <a:r>
              <a:rPr lang="en-US" altLang="zh-CN" sz="2800">
                <a:sym typeface="Wingdings" panose="05000000000000000000" pitchFamily="2" charset="2"/>
              </a:rPr>
              <a:t>	goto L2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…				…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L1: goto L2			L1: goto L2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80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if a &lt; b goto L1		if a &lt; b goto L2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…				…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L1: goto L2			L1: goot L2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sz="2800"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sym typeface="Wingdings" panose="05000000000000000000" pitchFamily="2" charset="2"/>
              </a:rPr>
              <a:t>goto L1			if a &lt; b goto L2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…				goto L3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L1: if a &lt; b goto L2	…</a:t>
            </a:r>
          </a:p>
          <a:p>
            <a:pPr eaLnBrk="1" hangingPunct="1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L3:				L3: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E0C5BEEB-621C-48B4-AFB7-7E913A261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其他优化方法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1A119BD-CAC2-44E3-BFF4-3CE5501AF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9.9.4  </a:t>
            </a:r>
            <a:r>
              <a:rPr lang="zh-CN" altLang="en-US"/>
              <a:t>代数优化</a:t>
            </a:r>
          </a:p>
          <a:p>
            <a:pPr lvl="1" eaLnBrk="1" hangingPunct="1"/>
            <a:r>
              <a:rPr lang="en-US" altLang="zh-CN"/>
              <a:t>x := x + 0</a:t>
            </a:r>
            <a:r>
              <a:rPr lang="zh-CN" altLang="en-US"/>
              <a:t>，</a:t>
            </a:r>
            <a:r>
              <a:rPr lang="en-US" altLang="zh-CN"/>
              <a:t>x := x * 1</a:t>
            </a:r>
          </a:p>
          <a:p>
            <a:pPr eaLnBrk="1" hangingPunct="1"/>
            <a:r>
              <a:rPr lang="en-US" altLang="zh-CN"/>
              <a:t>9.9.5  </a:t>
            </a:r>
            <a:r>
              <a:rPr lang="zh-CN" altLang="en-US"/>
              <a:t>强度削弱</a:t>
            </a:r>
          </a:p>
          <a:p>
            <a:pPr lvl="1" eaLnBrk="1" hangingPunct="1"/>
            <a:r>
              <a:rPr lang="zh-CN" altLang="en-US"/>
              <a:t>开销高的指令</a:t>
            </a:r>
            <a:r>
              <a:rPr lang="zh-CN" altLang="en-US">
                <a:sym typeface="Wingdings" panose="05000000000000000000" pitchFamily="2" charset="2"/>
              </a:rPr>
              <a:t>等价的开销低的指令</a:t>
            </a:r>
          </a:p>
          <a:p>
            <a:pPr lvl="1" eaLnBrk="1" hangingPunct="1"/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en-US" altLang="zh-CN" baseline="30000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：乘方函数</a:t>
            </a:r>
            <a:r>
              <a:rPr lang="en-US" altLang="zh-CN">
                <a:sym typeface="Wingdings" panose="05000000000000000000" pitchFamily="2" charset="2"/>
              </a:rPr>
              <a:t>x * x</a:t>
            </a:r>
          </a:p>
          <a:p>
            <a:pPr eaLnBrk="1" hangingPunct="1"/>
            <a:r>
              <a:rPr lang="en-US" altLang="zh-CN"/>
              <a:t>9.9.6  </a:t>
            </a:r>
            <a:r>
              <a:rPr lang="zh-CN" altLang="en-US"/>
              <a:t>利用机器特性</a:t>
            </a:r>
          </a:p>
          <a:p>
            <a:pPr lvl="1" eaLnBrk="1" hangingPunct="1"/>
            <a:r>
              <a:rPr lang="zh-CN" altLang="en-US"/>
              <a:t>特殊机器指令高效实现某些操作</a:t>
            </a:r>
          </a:p>
          <a:p>
            <a:pPr lvl="1" eaLnBrk="1" hangingPunct="1"/>
            <a:r>
              <a:rPr lang="en-US" altLang="zh-CN"/>
              <a:t>i := i + 1 </a:t>
            </a:r>
            <a:r>
              <a:rPr lang="en-US" altLang="zh-CN">
                <a:sym typeface="Wingdings" panose="05000000000000000000" pitchFamily="2" charset="2"/>
              </a:rPr>
              <a:t> inc i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19769</TotalTime>
  <Words>318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Tahoma</vt:lpstr>
      <vt:lpstr>Times New Roman</vt:lpstr>
      <vt:lpstr>Wingdings</vt:lpstr>
      <vt:lpstr>Blends</vt:lpstr>
      <vt:lpstr>9.9 窥孔（Peephole）优化</vt:lpstr>
      <vt:lpstr>9.9.1  冗余的Load和Store指令</vt:lpstr>
      <vt:lpstr>9.9.2  不可达代码</vt:lpstr>
      <vt:lpstr>9.9.3  控制流优化</vt:lpstr>
      <vt:lpstr>其他优化方法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王刚</cp:lastModifiedBy>
  <cp:revision>2032</cp:revision>
  <dcterms:created xsi:type="dcterms:W3CDTF">2003-06-05T11:51:39Z</dcterms:created>
  <dcterms:modified xsi:type="dcterms:W3CDTF">2020-12-20T09:53:04Z</dcterms:modified>
</cp:coreProperties>
</file>