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6" r:id="rId2"/>
  </p:sldMasterIdLst>
  <p:sldIdLst>
    <p:sldId id="285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7" r:id="rId14"/>
    <p:sldId id="356" r:id="rId15"/>
    <p:sldId id="359" r:id="rId16"/>
    <p:sldId id="360" r:id="rId17"/>
    <p:sldId id="358" r:id="rId18"/>
    <p:sldId id="30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82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063732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3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07375" cy="574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3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29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79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7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24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95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48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45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341438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5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1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7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0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7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Lab3:</a:t>
            </a:r>
            <a:r>
              <a:rPr lang="zh-CN" altLang="en-US" dirty="0" smtClean="0"/>
              <a:t>缺页机制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30723" name="Content Placeholder 2"/>
          <p:cNvSpPr>
            <a:spLocks noChangeArrowheads="1"/>
          </p:cNvSpPr>
          <p:nvPr/>
        </p:nvSpPr>
        <p:spPr bwMode="auto">
          <a:xfrm>
            <a:off x="942975" y="1746250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30724" name="Content Placeholder 2"/>
          <p:cNvSpPr>
            <a:spLocks noChangeArrowheads="1"/>
          </p:cNvSpPr>
          <p:nvPr/>
        </p:nvSpPr>
        <p:spPr bwMode="auto">
          <a:xfrm>
            <a:off x="1343025" y="1776413"/>
            <a:ext cx="48720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页替换算法</a:t>
            </a:r>
            <a:endParaRPr lang="zh-CN" altLang="en-US"/>
          </a:p>
        </p:txBody>
      </p:sp>
      <p:sp>
        <p:nvSpPr>
          <p:cNvPr id="30725" name="矩形 195"/>
          <p:cNvSpPr>
            <a:spLocks noChangeArrowheads="1"/>
          </p:cNvSpPr>
          <p:nvPr/>
        </p:nvSpPr>
        <p:spPr bwMode="auto">
          <a:xfrm>
            <a:off x="1622425" y="2144713"/>
            <a:ext cx="424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FIFO: First In First Out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(Lab3-2)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26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25742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矩形 197"/>
          <p:cNvSpPr>
            <a:spLocks noChangeArrowheads="1"/>
          </p:cNvSpPr>
          <p:nvPr/>
        </p:nvSpPr>
        <p:spPr bwMode="auto">
          <a:xfrm>
            <a:off x="1622426" y="2476500"/>
            <a:ext cx="963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Clock </a:t>
            </a:r>
            <a:endParaRPr lang="zh-CN" altLang="en-US"/>
          </a:p>
        </p:txBody>
      </p:sp>
      <p:pic>
        <p:nvPicPr>
          <p:cNvPr id="30728" name="图片 198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589214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矩形 199"/>
          <p:cNvSpPr>
            <a:spLocks noChangeArrowheads="1"/>
          </p:cNvSpPr>
          <p:nvPr/>
        </p:nvSpPr>
        <p:spPr bwMode="auto">
          <a:xfrm>
            <a:off x="1622426" y="2822575"/>
            <a:ext cx="2208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Enhanced Clock</a:t>
            </a:r>
            <a:endParaRPr lang="zh-CN" altLang="en-US"/>
          </a:p>
        </p:txBody>
      </p:sp>
      <p:pic>
        <p:nvPicPr>
          <p:cNvPr id="30730" name="图片 200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935289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47164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31747" name="Content Placeholder 2"/>
          <p:cNvSpPr>
            <a:spLocks noChangeArrowheads="1"/>
          </p:cNvSpPr>
          <p:nvPr/>
        </p:nvSpPr>
        <p:spPr bwMode="auto">
          <a:xfrm>
            <a:off x="942975" y="1746250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31748" name="Content Placeholder 2"/>
          <p:cNvSpPr>
            <a:spLocks noChangeArrowheads="1"/>
          </p:cNvSpPr>
          <p:nvPr/>
        </p:nvSpPr>
        <p:spPr bwMode="auto">
          <a:xfrm>
            <a:off x="1343025" y="1776413"/>
            <a:ext cx="48720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何时进行页换入和换出？</a:t>
            </a:r>
            <a:endParaRPr lang="zh-CN" altLang="en-US"/>
          </a:p>
        </p:txBody>
      </p:sp>
      <p:sp>
        <p:nvSpPr>
          <p:cNvPr id="31749" name="矩形 12"/>
          <p:cNvSpPr>
            <a:spLocks noChangeArrowheads="1"/>
          </p:cNvSpPr>
          <p:nvPr/>
        </p:nvSpPr>
        <p:spPr bwMode="auto">
          <a:xfrm>
            <a:off x="1609725" y="2132014"/>
            <a:ext cx="56467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换入（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 in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(kern\mm\swap.c)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check_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swap()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page fault     do_pgfault()</a:t>
            </a:r>
            <a:endParaRPr lang="zh-CN" altLang="en-US"/>
          </a:p>
        </p:txBody>
      </p:sp>
      <p:pic>
        <p:nvPicPr>
          <p:cNvPr id="31750" name="图片 13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25742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矩形 14"/>
          <p:cNvSpPr>
            <a:spLocks noChangeArrowheads="1"/>
          </p:cNvSpPr>
          <p:nvPr/>
        </p:nvSpPr>
        <p:spPr bwMode="auto">
          <a:xfrm>
            <a:off x="1609726" y="2898775"/>
            <a:ext cx="255746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换出（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 out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2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Char char="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主动策略</a:t>
            </a:r>
          </a:p>
          <a:p>
            <a:pPr marL="0" lvl="2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Char char="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被动策略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(ucore)</a:t>
            </a:r>
            <a:endParaRPr lang="zh-CN" altLang="en-US"/>
          </a:p>
        </p:txBody>
      </p:sp>
      <p:pic>
        <p:nvPicPr>
          <p:cNvPr id="31752" name="图片 15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0226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ight Arrow 7"/>
          <p:cNvSpPr>
            <a:spLocks noChangeArrowheads="1"/>
          </p:cNvSpPr>
          <p:nvPr/>
        </p:nvSpPr>
        <p:spPr bwMode="auto">
          <a:xfrm>
            <a:off x="3441700" y="2613025"/>
            <a:ext cx="361950" cy="241300"/>
          </a:xfrm>
          <a:prstGeom prst="rightArrow">
            <a:avLst>
              <a:gd name="adj1" fmla="val 50000"/>
              <a:gd name="adj2" fmla="val 50382"/>
            </a:avLst>
          </a:prstGeom>
          <a:solidFill>
            <a:srgbClr val="115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F518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54" name="Right Arrow 8"/>
          <p:cNvSpPr>
            <a:spLocks noChangeArrowheads="1"/>
          </p:cNvSpPr>
          <p:nvPr/>
        </p:nvSpPr>
        <p:spPr bwMode="auto">
          <a:xfrm>
            <a:off x="5227639" y="2586038"/>
            <a:ext cx="276225" cy="241300"/>
          </a:xfrm>
          <a:prstGeom prst="rightArrow">
            <a:avLst>
              <a:gd name="adj1" fmla="val 50000"/>
              <a:gd name="adj2" fmla="val 50225"/>
            </a:avLst>
          </a:prstGeom>
          <a:solidFill>
            <a:srgbClr val="115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F518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02433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机制与策略的代码实现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接口定义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4" y="1601676"/>
            <a:ext cx="8291836" cy="40239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8766" y="579884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kern/mm/swap.h</a:t>
            </a:r>
          </a:p>
        </p:txBody>
      </p:sp>
    </p:spTree>
    <p:extLst>
      <p:ext uri="{BB962C8B-B14F-4D97-AF65-F5344CB8AC3E}">
        <p14:creationId xmlns:p14="http://schemas.microsoft.com/office/powerpoint/2010/main" val="971564732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机制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固定的调用点和调用序列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9" y="1986136"/>
            <a:ext cx="8191646" cy="40896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41" y="1521935"/>
            <a:ext cx="5077646" cy="4642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7651" y="607580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kern/mm/swap.c</a:t>
            </a:r>
          </a:p>
        </p:txBody>
      </p:sp>
    </p:spTree>
    <p:extLst>
      <p:ext uri="{BB962C8B-B14F-4D97-AF65-F5344CB8AC3E}">
        <p14:creationId xmlns:p14="http://schemas.microsoft.com/office/powerpoint/2010/main" val="368592396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策略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自由地实现相应的函数接口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7" y="1622876"/>
            <a:ext cx="7050768" cy="1037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7" y="2636158"/>
            <a:ext cx="5292952" cy="30207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4156" y="1292172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kern/mm/swap_fifo.c</a:t>
            </a:r>
          </a:p>
        </p:txBody>
      </p:sp>
    </p:spTree>
    <p:extLst>
      <p:ext uri="{BB962C8B-B14F-4D97-AF65-F5344CB8AC3E}">
        <p14:creationId xmlns:p14="http://schemas.microsoft.com/office/powerpoint/2010/main" val="1154257641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机制不变，改变策略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964647"/>
            <a:ext cx="6855732" cy="47969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1864" y="150655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kern/mm/swap.c</a:t>
            </a:r>
          </a:p>
        </p:txBody>
      </p:sp>
    </p:spTree>
    <p:extLst>
      <p:ext uri="{BB962C8B-B14F-4D97-AF65-F5344CB8AC3E}">
        <p14:creationId xmlns:p14="http://schemas.microsoft.com/office/powerpoint/2010/main" val="927028551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87016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祝编码愉快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6" y="1711326"/>
            <a:ext cx="8577263" cy="3394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</a:t>
            </a: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初始化虚拟内存管理机制：</a:t>
            </a:r>
            <a:r>
              <a:rPr lang="en-US" altLang="zh-CN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 </a:t>
            </a: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硬盘读写，缺页异常处理</a:t>
            </a: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设置虚拟页空间和物理页帧空间，表述不在物理内存中的“合法”虚拟页</a:t>
            </a:r>
            <a:endParaRPr lang="en-US" altLang="zh-CN" sz="2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完善建立页表映射、页访问异常处理操作等函数实现</a:t>
            </a:r>
            <a:endParaRPr lang="en-US" altLang="zh-CN" sz="2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执行访存测试，查看建立的页表项是否能够正确完成虚实地址映射</a:t>
            </a: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执行访存测试，查看是否正确描述了虚拟内存页在物理内存中还是在硬盘上</a:t>
            </a:r>
            <a:endParaRPr lang="en-US" altLang="zh-CN" sz="2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执行访存测试，查看是否能够正确把虚拟内存页在物理内存和硬盘之间进行传递</a:t>
            </a: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执行访存测试，查看是否正确实现了页面替换算法等</a:t>
            </a:r>
          </a:p>
        </p:txBody>
      </p:sp>
      <p:sp>
        <p:nvSpPr>
          <p:cNvPr id="1945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Lab3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0" name="矩形 4"/>
          <p:cNvSpPr>
            <a:spLocks noChangeArrowheads="1"/>
          </p:cNvSpPr>
          <p:nvPr/>
        </p:nvSpPr>
        <p:spPr bwMode="auto">
          <a:xfrm>
            <a:off x="452438" y="1751014"/>
            <a:ext cx="417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181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ChangeArrowheads="1"/>
          </p:cNvSpPr>
          <p:nvPr/>
        </p:nvSpPr>
        <p:spPr bwMode="auto">
          <a:xfrm>
            <a:off x="942975" y="19304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3555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处理流程，关键数据结构和功能</a:t>
            </a:r>
            <a:endParaRPr lang="zh-CN" altLang="en-US"/>
          </a:p>
        </p:txBody>
      </p:sp>
      <p:sp>
        <p:nvSpPr>
          <p:cNvPr id="23556" name="Content Placeholder 2"/>
          <p:cNvSpPr>
            <a:spLocks noChangeArrowheads="1"/>
          </p:cNvSpPr>
          <p:nvPr/>
        </p:nvSpPr>
        <p:spPr bwMode="auto">
          <a:xfrm>
            <a:off x="812800" y="1885950"/>
            <a:ext cx="799623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3557" name="Text Box 4"/>
          <p:cNvSpPr>
            <a:spLocks noChangeArrowheads="1"/>
          </p:cNvSpPr>
          <p:nvPr/>
        </p:nvSpPr>
        <p:spPr bwMode="auto">
          <a:xfrm>
            <a:off x="930275" y="2571750"/>
            <a:ext cx="75707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struct vma_struct {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         // the set of vma using the same PDT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 mm_struct *vm_mm;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uintptr_t vm_start;                        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start addr of vma</a:t>
            </a:r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</a:p>
          <a:p>
            <a:r>
              <a:rPr lang="zh-CN" altLang="en-US" b="1">
                <a:solidFill>
                  <a:srgbClr val="FDD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uintptr_t vm_end;                         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end addr of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uint32_t vm_flags;                       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flags of vma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//linear list link which sorted by start addr of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list_entry_t list_link;  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7920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ChangeArrowheads="1"/>
          </p:cNvSpPr>
          <p:nvPr/>
        </p:nvSpPr>
        <p:spPr bwMode="auto">
          <a:xfrm>
            <a:off x="942975" y="19304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457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处理流程，关键数据结构和功能</a:t>
            </a:r>
            <a:endParaRPr lang="zh-CN" altLang="en-US"/>
          </a:p>
        </p:txBody>
      </p:sp>
      <p:sp>
        <p:nvSpPr>
          <p:cNvPr id="24580" name="Content Placeholder 2"/>
          <p:cNvSpPr>
            <a:spLocks noChangeArrowheads="1"/>
          </p:cNvSpPr>
          <p:nvPr/>
        </p:nvSpPr>
        <p:spPr bwMode="auto">
          <a:xfrm>
            <a:off x="812800" y="1885950"/>
            <a:ext cx="799623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4581" name="Text Box 4"/>
          <p:cNvSpPr>
            <a:spLocks noChangeArrowheads="1"/>
          </p:cNvSpPr>
          <p:nvPr/>
        </p:nvSpPr>
        <p:spPr bwMode="auto">
          <a:xfrm>
            <a:off x="928688" y="2559050"/>
            <a:ext cx="7999412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struct mm_struct {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// linear list link which sorted by start addr of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list_entry_t mmap_list;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　　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current accessed vma, used for speed purpose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 vma_struct *mmap_cache;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pde_t *pgdir;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the PDT of these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map_count;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the count of these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*sm_priv;</a:t>
            </a:r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the private data for swap manager 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9498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42"/>
          <p:cNvGrpSpPr>
            <a:grpSpLocks/>
          </p:cNvGrpSpPr>
          <p:nvPr/>
        </p:nvGrpSpPr>
        <p:grpSpPr bwMode="auto">
          <a:xfrm>
            <a:off x="6015039" y="2216150"/>
            <a:ext cx="1785937" cy="3430588"/>
            <a:chOff x="0" y="0"/>
            <a:chExt cx="1785600" cy="3430800"/>
          </a:xfrm>
        </p:grpSpPr>
        <p:sp>
          <p:nvSpPr>
            <p:cNvPr id="25603" name="矩形 75"/>
            <p:cNvSpPr>
              <a:spLocks noChangeArrowheads="1"/>
            </p:cNvSpPr>
            <p:nvPr/>
          </p:nvSpPr>
          <p:spPr bwMode="auto">
            <a:xfrm>
              <a:off x="0" y="0"/>
              <a:ext cx="1785600" cy="3430800"/>
            </a:xfrm>
            <a:prstGeom prst="rect">
              <a:avLst/>
            </a:prstGeom>
            <a:gradFill rotWithShape="1">
              <a:gsLst>
                <a:gs pos="0">
                  <a:srgbClr val="D9D9D9"/>
                </a:gs>
                <a:gs pos="70000">
                  <a:srgbClr val="D9D9D9"/>
                </a:gs>
                <a:gs pos="100000">
                  <a:srgbClr val="A6A6A6"/>
                </a:gs>
              </a:gsLst>
              <a:lin ang="5400000" scaled="1"/>
            </a:gradFill>
            <a:ln w="25400" cap="flat" cmpd="sng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4" name="矩形 77"/>
            <p:cNvSpPr>
              <a:spLocks noChangeArrowheads="1"/>
            </p:cNvSpPr>
            <p:nvPr/>
          </p:nvSpPr>
          <p:spPr bwMode="auto">
            <a:xfrm>
              <a:off x="382324" y="602455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5" name="矩形 79"/>
            <p:cNvSpPr>
              <a:spLocks noChangeArrowheads="1"/>
            </p:cNvSpPr>
            <p:nvPr/>
          </p:nvSpPr>
          <p:spPr bwMode="auto">
            <a:xfrm>
              <a:off x="794285" y="1159673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6" name="矩形 80"/>
            <p:cNvSpPr>
              <a:spLocks noChangeArrowheads="1"/>
            </p:cNvSpPr>
            <p:nvPr/>
          </p:nvSpPr>
          <p:spPr bwMode="auto">
            <a:xfrm>
              <a:off x="222781" y="1743090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7" name="矩形 81"/>
            <p:cNvSpPr>
              <a:spLocks noChangeArrowheads="1"/>
            </p:cNvSpPr>
            <p:nvPr/>
          </p:nvSpPr>
          <p:spPr bwMode="auto">
            <a:xfrm>
              <a:off x="865723" y="2205052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8" name="矩形 82"/>
            <p:cNvSpPr>
              <a:spLocks noChangeArrowheads="1"/>
            </p:cNvSpPr>
            <p:nvPr/>
          </p:nvSpPr>
          <p:spPr bwMode="auto">
            <a:xfrm>
              <a:off x="196590" y="2705118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9" name="TextBox 99"/>
            <p:cNvSpPr>
              <a:spLocks noChangeArrowheads="1"/>
            </p:cNvSpPr>
            <p:nvPr/>
          </p:nvSpPr>
          <p:spPr bwMode="auto">
            <a:xfrm>
              <a:off x="202779" y="3238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物理内存空间</a:t>
              </a:r>
            </a:p>
          </p:txBody>
        </p:sp>
        <p:sp>
          <p:nvSpPr>
            <p:cNvPr id="25610" name="TextBox 100"/>
            <p:cNvSpPr>
              <a:spLocks noChangeArrowheads="1"/>
            </p:cNvSpPr>
            <p:nvPr/>
          </p:nvSpPr>
          <p:spPr bwMode="auto">
            <a:xfrm>
              <a:off x="380897" y="28956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  <p:sp>
          <p:nvSpPr>
            <p:cNvPr id="25611" name="TextBox 107"/>
            <p:cNvSpPr>
              <a:spLocks noChangeArrowheads="1"/>
            </p:cNvSpPr>
            <p:nvPr/>
          </p:nvSpPr>
          <p:spPr bwMode="auto">
            <a:xfrm>
              <a:off x="731417" y="84773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  <p:sp>
          <p:nvSpPr>
            <p:cNvPr id="25612" name="TextBox 108"/>
            <p:cNvSpPr>
              <a:spLocks noChangeArrowheads="1"/>
            </p:cNvSpPr>
            <p:nvPr/>
          </p:nvSpPr>
          <p:spPr bwMode="auto">
            <a:xfrm>
              <a:off x="163725" y="142685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  <p:sp>
          <p:nvSpPr>
            <p:cNvPr id="25613" name="TextBox 110"/>
            <p:cNvSpPr>
              <a:spLocks noChangeArrowheads="1"/>
            </p:cNvSpPr>
            <p:nvPr/>
          </p:nvSpPr>
          <p:spPr bwMode="auto">
            <a:xfrm>
              <a:off x="508533" y="193485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空闲物理页帧</a:t>
              </a:r>
            </a:p>
          </p:txBody>
        </p:sp>
        <p:sp>
          <p:nvSpPr>
            <p:cNvPr id="25614" name="TextBox 112"/>
            <p:cNvSpPr>
              <a:spLocks noChangeArrowheads="1"/>
            </p:cNvSpPr>
            <p:nvPr/>
          </p:nvSpPr>
          <p:spPr bwMode="auto">
            <a:xfrm>
              <a:off x="146581" y="242222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</p:grpSp>
      <p:grpSp>
        <p:nvGrpSpPr>
          <p:cNvPr id="25615" name="组合 140"/>
          <p:cNvGrpSpPr>
            <a:grpSpLocks/>
          </p:cNvGrpSpPr>
          <p:nvPr/>
        </p:nvGrpSpPr>
        <p:grpSpPr bwMode="auto">
          <a:xfrm>
            <a:off x="2786064" y="2201863"/>
            <a:ext cx="1785937" cy="3429000"/>
            <a:chOff x="0" y="0"/>
            <a:chExt cx="1785950" cy="3429024"/>
          </a:xfrm>
        </p:grpSpPr>
        <p:sp>
          <p:nvSpPr>
            <p:cNvPr id="25616" name="矩形 57"/>
            <p:cNvSpPr>
              <a:spLocks noChangeArrowheads="1"/>
            </p:cNvSpPr>
            <p:nvPr/>
          </p:nvSpPr>
          <p:spPr bwMode="auto">
            <a:xfrm>
              <a:off x="0" y="0"/>
              <a:ext cx="1785950" cy="3429024"/>
            </a:xfrm>
            <a:prstGeom prst="rect">
              <a:avLst/>
            </a:prstGeom>
            <a:gradFill rotWithShape="1">
              <a:gsLst>
                <a:gs pos="0">
                  <a:srgbClr val="D8D8D8"/>
                </a:gs>
                <a:gs pos="70000">
                  <a:srgbClr val="D8D8D8"/>
                </a:gs>
                <a:gs pos="100000">
                  <a:srgbClr val="A5A5A5"/>
                </a:gs>
              </a:gsLst>
              <a:lin ang="5400000" scaled="1"/>
            </a:gradFill>
            <a:ln w="25400" cap="flat" cmpd="sng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7" name="矩形 58"/>
            <p:cNvSpPr>
              <a:spLocks noChangeArrowheads="1"/>
            </p:cNvSpPr>
            <p:nvPr/>
          </p:nvSpPr>
          <p:spPr bwMode="auto">
            <a:xfrm>
              <a:off x="285752" y="1071570"/>
              <a:ext cx="1214446" cy="2071702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5072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8" name="直接连接符 60"/>
            <p:cNvSpPr>
              <a:spLocks noChangeShapeType="1"/>
            </p:cNvSpPr>
            <p:nvPr/>
          </p:nvSpPr>
          <p:spPr bwMode="auto">
            <a:xfrm>
              <a:off x="285752" y="1357322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直接连接符 64"/>
            <p:cNvSpPr>
              <a:spLocks noChangeShapeType="1"/>
            </p:cNvSpPr>
            <p:nvPr/>
          </p:nvSpPr>
          <p:spPr bwMode="auto">
            <a:xfrm>
              <a:off x="285752" y="2571768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直接连接符 65"/>
            <p:cNvSpPr>
              <a:spLocks noChangeShapeType="1"/>
            </p:cNvSpPr>
            <p:nvPr/>
          </p:nvSpPr>
          <p:spPr bwMode="auto">
            <a:xfrm>
              <a:off x="285752" y="2857520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21" name="Picture 4" descr="C:\Users\tf-pc\Desktop\斜线.png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2" y="1641462"/>
              <a:ext cx="1213200" cy="612000"/>
            </a:xfrm>
            <a:prstGeom prst="rect">
              <a:avLst/>
            </a:prstGeom>
            <a:noFill/>
            <a:ln w="9525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22" name="直接连接符 61"/>
            <p:cNvSpPr>
              <a:spLocks noChangeShapeType="1"/>
            </p:cNvSpPr>
            <p:nvPr/>
          </p:nvSpPr>
          <p:spPr bwMode="auto">
            <a:xfrm>
              <a:off x="285752" y="1643074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直接连接符 62"/>
            <p:cNvSpPr>
              <a:spLocks noChangeShapeType="1"/>
            </p:cNvSpPr>
            <p:nvPr/>
          </p:nvSpPr>
          <p:spPr bwMode="auto">
            <a:xfrm>
              <a:off x="285752" y="1928826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直接连接符 63"/>
            <p:cNvSpPr>
              <a:spLocks noChangeShapeType="1"/>
            </p:cNvSpPr>
            <p:nvPr/>
          </p:nvSpPr>
          <p:spPr bwMode="auto">
            <a:xfrm>
              <a:off x="285752" y="2257441"/>
              <a:ext cx="1224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TextBox 101"/>
            <p:cNvSpPr>
              <a:spLocks noChangeArrowheads="1"/>
            </p:cNvSpPr>
            <p:nvPr/>
          </p:nvSpPr>
          <p:spPr bwMode="auto">
            <a:xfrm>
              <a:off x="93485" y="66199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“合法”的虚拟页</a:t>
              </a:r>
            </a:p>
          </p:txBody>
        </p:sp>
        <p:sp>
          <p:nvSpPr>
            <p:cNvPr id="25626" name="TextBox 106"/>
            <p:cNvSpPr>
              <a:spLocks noChangeArrowheads="1"/>
            </p:cNvSpPr>
            <p:nvPr/>
          </p:nvSpPr>
          <p:spPr bwMode="auto">
            <a:xfrm>
              <a:off x="303850" y="5143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虚拟内存空间</a:t>
              </a:r>
            </a:p>
          </p:txBody>
        </p:sp>
        <p:sp>
          <p:nvSpPr>
            <p:cNvPr id="25627" name="TextBox 132"/>
            <p:cNvSpPr>
              <a:spLocks noChangeArrowheads="1"/>
            </p:cNvSpPr>
            <p:nvPr/>
          </p:nvSpPr>
          <p:spPr bwMode="auto">
            <a:xfrm>
              <a:off x="260034" y="1079190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1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28" name="TextBox 133"/>
            <p:cNvSpPr>
              <a:spLocks noChangeArrowheads="1"/>
            </p:cNvSpPr>
            <p:nvPr/>
          </p:nvSpPr>
          <p:spPr bwMode="auto">
            <a:xfrm>
              <a:off x="260034" y="1357322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1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29" name="TextBox 134"/>
            <p:cNvSpPr>
              <a:spLocks noChangeArrowheads="1"/>
            </p:cNvSpPr>
            <p:nvPr/>
          </p:nvSpPr>
          <p:spPr bwMode="auto">
            <a:xfrm>
              <a:off x="260034" y="2286016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2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30" name="TextBox 135"/>
            <p:cNvSpPr>
              <a:spLocks noChangeArrowheads="1"/>
            </p:cNvSpPr>
            <p:nvPr/>
          </p:nvSpPr>
          <p:spPr bwMode="auto">
            <a:xfrm>
              <a:off x="260034" y="2571768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2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31" name="TextBox 137"/>
            <p:cNvSpPr>
              <a:spLocks noChangeArrowheads="1"/>
            </p:cNvSpPr>
            <p:nvPr/>
          </p:nvSpPr>
          <p:spPr bwMode="auto">
            <a:xfrm>
              <a:off x="260034" y="2857520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2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63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处理流程，关键数据结构和功能</a:t>
            </a:r>
            <a:endParaRPr lang="zh-CN" altLang="en-US"/>
          </a:p>
        </p:txBody>
      </p:sp>
      <p:grpSp>
        <p:nvGrpSpPr>
          <p:cNvPr id="25633" name="组合 143"/>
          <p:cNvGrpSpPr>
            <a:grpSpLocks/>
          </p:cNvGrpSpPr>
          <p:nvPr/>
        </p:nvGrpSpPr>
        <p:grpSpPr bwMode="auto">
          <a:xfrm>
            <a:off x="2143125" y="3325813"/>
            <a:ext cx="901700" cy="2019300"/>
            <a:chOff x="0" y="0"/>
            <a:chExt cx="901721" cy="2019794"/>
          </a:xfrm>
        </p:grpSpPr>
        <p:sp>
          <p:nvSpPr>
            <p:cNvPr id="25634" name="直接箭头连接符 123"/>
            <p:cNvSpPr>
              <a:spLocks noChangeShapeType="1"/>
            </p:cNvSpPr>
            <p:nvPr/>
          </p:nvSpPr>
          <p:spPr bwMode="auto">
            <a:xfrm>
              <a:off x="0" y="1376852"/>
              <a:ext cx="901721" cy="64294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直接箭头连接符 153"/>
            <p:cNvSpPr>
              <a:spLocks noChangeShapeType="1"/>
            </p:cNvSpPr>
            <p:nvPr/>
          </p:nvSpPr>
          <p:spPr bwMode="auto">
            <a:xfrm flipV="1">
              <a:off x="0" y="1162538"/>
              <a:ext cx="900000" cy="214314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直接箭头连接符 156"/>
            <p:cNvSpPr>
              <a:spLocks noChangeShapeType="1"/>
            </p:cNvSpPr>
            <p:nvPr/>
          </p:nvSpPr>
          <p:spPr bwMode="auto">
            <a:xfrm rot="5400000" flipH="1" flipV="1">
              <a:off x="371488" y="-369281"/>
              <a:ext cx="156056" cy="89461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直接箭头连接符 159"/>
            <p:cNvSpPr>
              <a:spLocks noChangeShapeType="1"/>
            </p:cNvSpPr>
            <p:nvPr/>
          </p:nvSpPr>
          <p:spPr bwMode="auto">
            <a:xfrm>
              <a:off x="0" y="162406"/>
              <a:ext cx="900000" cy="357190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38" name="组合 146"/>
          <p:cNvGrpSpPr>
            <a:grpSpLocks/>
          </p:cNvGrpSpPr>
          <p:nvPr/>
        </p:nvGrpSpPr>
        <p:grpSpPr bwMode="auto">
          <a:xfrm>
            <a:off x="4292600" y="3095626"/>
            <a:ext cx="546100" cy="2105025"/>
            <a:chOff x="0" y="0"/>
            <a:chExt cx="546104" cy="2105520"/>
          </a:xfrm>
        </p:grpSpPr>
        <p:sp>
          <p:nvSpPr>
            <p:cNvPr id="25639" name="直接箭头连接符 165"/>
            <p:cNvSpPr>
              <a:spLocks noChangeShapeType="1"/>
            </p:cNvSpPr>
            <p:nvPr/>
          </p:nvSpPr>
          <p:spPr bwMode="auto">
            <a:xfrm rot="5400000" flipH="1" flipV="1">
              <a:off x="114370" y="1673786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直接箭头连接符 167"/>
            <p:cNvSpPr>
              <a:spLocks noChangeShapeType="1"/>
            </p:cNvSpPr>
            <p:nvPr/>
          </p:nvSpPr>
          <p:spPr bwMode="auto">
            <a:xfrm rot="5400000" flipH="1" flipV="1">
              <a:off x="110575" y="1378508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直接箭头连接符 168"/>
            <p:cNvSpPr>
              <a:spLocks noChangeShapeType="1"/>
            </p:cNvSpPr>
            <p:nvPr/>
          </p:nvSpPr>
          <p:spPr bwMode="auto">
            <a:xfrm rot="5400000" flipH="1" flipV="1">
              <a:off x="111195" y="1089581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直接箭头连接符 169"/>
            <p:cNvSpPr>
              <a:spLocks noChangeShapeType="1"/>
            </p:cNvSpPr>
            <p:nvPr/>
          </p:nvSpPr>
          <p:spPr bwMode="auto">
            <a:xfrm rot="5400000" flipH="1" flipV="1">
              <a:off x="107400" y="173587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直接箭头连接符 172"/>
            <p:cNvSpPr>
              <a:spLocks noChangeShapeType="1"/>
            </p:cNvSpPr>
            <p:nvPr/>
          </p:nvSpPr>
          <p:spPr bwMode="auto">
            <a:xfrm rot="5400000" flipH="1" flipV="1">
              <a:off x="104226" y="-104226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44" name="组合 150"/>
          <p:cNvGrpSpPr>
            <a:grpSpLocks/>
          </p:cNvGrpSpPr>
          <p:nvPr/>
        </p:nvGrpSpPr>
        <p:grpSpPr bwMode="auto">
          <a:xfrm>
            <a:off x="5753100" y="2919413"/>
            <a:ext cx="1035050" cy="2112962"/>
            <a:chOff x="0" y="0"/>
            <a:chExt cx="1034501" cy="2112977"/>
          </a:xfrm>
        </p:grpSpPr>
        <p:sp>
          <p:nvSpPr>
            <p:cNvPr id="25645" name="直接箭头连接符 178"/>
            <p:cNvSpPr>
              <a:spLocks noChangeShapeType="1"/>
            </p:cNvSpPr>
            <p:nvPr/>
          </p:nvSpPr>
          <p:spPr bwMode="auto">
            <a:xfrm rot="5400000" flipH="1" flipV="1">
              <a:off x="94528" y="-81207"/>
              <a:ext cx="441808" cy="60422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直接箭头连接符 180"/>
            <p:cNvSpPr>
              <a:spLocks noChangeShapeType="1"/>
            </p:cNvSpPr>
            <p:nvPr/>
          </p:nvSpPr>
          <p:spPr bwMode="auto">
            <a:xfrm>
              <a:off x="26501" y="184701"/>
              <a:ext cx="1008000" cy="38362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直接箭头连接符 183"/>
            <p:cNvSpPr>
              <a:spLocks noChangeShapeType="1"/>
            </p:cNvSpPr>
            <p:nvPr/>
          </p:nvSpPr>
          <p:spPr bwMode="auto">
            <a:xfrm rot="5400000" flipH="1" flipV="1">
              <a:off x="-99904" y="1341554"/>
              <a:ext cx="684000" cy="484191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直接箭头连接符 188"/>
            <p:cNvSpPr>
              <a:spLocks noChangeShapeType="1"/>
            </p:cNvSpPr>
            <p:nvPr/>
          </p:nvSpPr>
          <p:spPr bwMode="auto">
            <a:xfrm rot="16200000" flipH="1">
              <a:off x="-139700" y="1541473"/>
              <a:ext cx="714380" cy="42862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49" name="组合 141"/>
          <p:cNvGrpSpPr>
            <a:grpSpLocks/>
          </p:cNvGrpSpPr>
          <p:nvPr/>
        </p:nvGrpSpPr>
        <p:grpSpPr bwMode="auto">
          <a:xfrm>
            <a:off x="4670426" y="2533651"/>
            <a:ext cx="1262063" cy="2454275"/>
            <a:chOff x="0" y="0"/>
            <a:chExt cx="1261884" cy="2454997"/>
          </a:xfrm>
        </p:grpSpPr>
        <p:sp>
          <p:nvSpPr>
            <p:cNvPr id="25650" name="直接连接符 68"/>
            <p:cNvSpPr>
              <a:spLocks noChangeShapeType="1"/>
            </p:cNvSpPr>
            <p:nvPr/>
          </p:nvSpPr>
          <p:spPr bwMode="auto">
            <a:xfrm>
              <a:off x="160778" y="740485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直接连接符 69"/>
            <p:cNvSpPr>
              <a:spLocks noChangeShapeType="1"/>
            </p:cNvSpPr>
            <p:nvPr/>
          </p:nvSpPr>
          <p:spPr bwMode="auto">
            <a:xfrm>
              <a:off x="160778" y="1026237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直接连接符 70"/>
            <p:cNvSpPr>
              <a:spLocks noChangeShapeType="1"/>
            </p:cNvSpPr>
            <p:nvPr/>
          </p:nvSpPr>
          <p:spPr bwMode="auto">
            <a:xfrm>
              <a:off x="160778" y="1311989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直接连接符 71"/>
            <p:cNvSpPr>
              <a:spLocks noChangeShapeType="1"/>
            </p:cNvSpPr>
            <p:nvPr/>
          </p:nvSpPr>
          <p:spPr bwMode="auto">
            <a:xfrm>
              <a:off x="160778" y="1597741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54" name="Picture 6" descr="C:\Users\tf-pc\Desktop\网线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21" y="1883493"/>
              <a:ext cx="926260" cy="285752"/>
            </a:xfrm>
            <a:prstGeom prst="rect">
              <a:avLst/>
            </a:prstGeom>
            <a:noFill/>
            <a:ln w="9525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55" name="矩形 66"/>
            <p:cNvSpPr>
              <a:spLocks noChangeArrowheads="1"/>
            </p:cNvSpPr>
            <p:nvPr/>
          </p:nvSpPr>
          <p:spPr bwMode="auto">
            <a:xfrm>
              <a:off x="166496" y="454733"/>
              <a:ext cx="928694" cy="200026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56" name="直接连接符 72"/>
            <p:cNvSpPr>
              <a:spLocks noChangeShapeType="1"/>
            </p:cNvSpPr>
            <p:nvPr/>
          </p:nvSpPr>
          <p:spPr bwMode="auto">
            <a:xfrm>
              <a:off x="160778" y="1883493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直接连接符 73"/>
            <p:cNvSpPr>
              <a:spLocks noChangeShapeType="1"/>
            </p:cNvSpPr>
            <p:nvPr/>
          </p:nvSpPr>
          <p:spPr bwMode="auto">
            <a:xfrm>
              <a:off x="160778" y="2169245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TextBox 103"/>
            <p:cNvSpPr>
              <a:spLocks noChangeArrowheads="1"/>
            </p:cNvSpPr>
            <p:nvPr/>
          </p:nvSpPr>
          <p:spPr bwMode="auto">
            <a:xfrm>
              <a:off x="0" y="0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二级页表结构</a:t>
              </a:r>
            </a:p>
          </p:txBody>
        </p:sp>
      </p:grpSp>
      <p:grpSp>
        <p:nvGrpSpPr>
          <p:cNvPr id="25659" name="组合 139"/>
          <p:cNvGrpSpPr>
            <a:grpSpLocks/>
          </p:cNvGrpSpPr>
          <p:nvPr/>
        </p:nvGrpSpPr>
        <p:grpSpPr bwMode="auto">
          <a:xfrm>
            <a:off x="419101" y="2449513"/>
            <a:ext cx="2098675" cy="2938462"/>
            <a:chOff x="0" y="0"/>
            <a:chExt cx="2098704" cy="2938662"/>
          </a:xfrm>
        </p:grpSpPr>
        <p:sp>
          <p:nvSpPr>
            <p:cNvPr id="25660" name="矩形 9"/>
            <p:cNvSpPr>
              <a:spLocks noChangeArrowheads="1"/>
            </p:cNvSpPr>
            <p:nvPr/>
          </p:nvSpPr>
          <p:spPr bwMode="auto">
            <a:xfrm>
              <a:off x="366715" y="324031"/>
              <a:ext cx="1368000" cy="504000"/>
            </a:xfrm>
            <a:prstGeom prst="rect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25661" name="直接连接符 14"/>
            <p:cNvCxnSpPr>
              <a:cxnSpLocks noChangeShapeType="1"/>
              <a:stCxn id="25660" idx="1"/>
              <a:endCxn id="25660" idx="3"/>
            </p:cNvCxnSpPr>
            <p:nvPr/>
          </p:nvCxn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952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2" name="直接连接符 16"/>
            <p:cNvCxnSpPr>
              <a:cxnSpLocks noChangeShapeType="1"/>
              <a:stCxn id="25660" idx="1"/>
              <a:endCxn id="25660" idx="3"/>
            </p:cNvCxnSpPr>
            <p:nvPr/>
          </p:nvCxn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3" name="直接连接符 36"/>
            <p:cNvSpPr>
              <a:spLocks noChangeShapeType="1"/>
            </p:cNvSpPr>
            <p:nvPr/>
          </p:nvSpPr>
          <p:spPr bwMode="auto">
            <a:xfrm rot="5400000" flipH="1" flipV="1">
              <a:off x="954698" y="697700"/>
              <a:ext cx="252000" cy="794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矩形 40"/>
            <p:cNvSpPr>
              <a:spLocks noChangeArrowheads="1"/>
            </p:cNvSpPr>
            <p:nvPr/>
          </p:nvSpPr>
          <p:spPr bwMode="auto">
            <a:xfrm>
              <a:off x="366715" y="1252725"/>
              <a:ext cx="1368000" cy="648000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65" name="直接连接符 50"/>
            <p:cNvSpPr>
              <a:spLocks noChangeShapeType="1"/>
            </p:cNvSpPr>
            <p:nvPr/>
          </p:nvSpPr>
          <p:spPr bwMode="auto">
            <a:xfrm>
              <a:off x="366715" y="1467039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直接连接符 51"/>
            <p:cNvSpPr>
              <a:spLocks noChangeShapeType="1"/>
            </p:cNvSpPr>
            <p:nvPr/>
          </p:nvSpPr>
          <p:spPr bwMode="auto">
            <a:xfrm>
              <a:off x="366715" y="1681353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直接连接符 52"/>
            <p:cNvSpPr>
              <a:spLocks noChangeShapeType="1"/>
            </p:cNvSpPr>
            <p:nvPr/>
          </p:nvSpPr>
          <p:spPr bwMode="auto">
            <a:xfrm rot="5400000" flipH="1" flipV="1">
              <a:off x="972698" y="1788956"/>
              <a:ext cx="216000" cy="794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矩形 53"/>
            <p:cNvSpPr>
              <a:spLocks noChangeArrowheads="1"/>
            </p:cNvSpPr>
            <p:nvPr/>
          </p:nvSpPr>
          <p:spPr bwMode="auto">
            <a:xfrm>
              <a:off x="366715" y="2266844"/>
              <a:ext cx="1368000" cy="648000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69" name="直接连接符 54"/>
            <p:cNvSpPr>
              <a:spLocks noChangeShapeType="1"/>
            </p:cNvSpPr>
            <p:nvPr/>
          </p:nvSpPr>
          <p:spPr bwMode="auto">
            <a:xfrm>
              <a:off x="366715" y="2481158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0" name="直接连接符 55"/>
            <p:cNvSpPr>
              <a:spLocks noChangeShapeType="1"/>
            </p:cNvSpPr>
            <p:nvPr/>
          </p:nvSpPr>
          <p:spPr bwMode="auto">
            <a:xfrm>
              <a:off x="366715" y="2695472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1" name="直接连接符 56"/>
            <p:cNvSpPr>
              <a:spLocks noChangeShapeType="1"/>
            </p:cNvSpPr>
            <p:nvPr/>
          </p:nvSpPr>
          <p:spPr bwMode="auto">
            <a:xfrm rot="5400000" flipH="1" flipV="1">
              <a:off x="972698" y="2803075"/>
              <a:ext cx="216000" cy="794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直接连接符 89"/>
            <p:cNvSpPr>
              <a:spLocks noChangeShapeType="1"/>
            </p:cNvSpPr>
            <p:nvPr/>
          </p:nvSpPr>
          <p:spPr bwMode="auto">
            <a:xfrm>
              <a:off x="1724037" y="1326544"/>
              <a:ext cx="35719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直接连接符 91"/>
            <p:cNvSpPr>
              <a:spLocks noChangeShapeType="1"/>
            </p:cNvSpPr>
            <p:nvPr/>
          </p:nvSpPr>
          <p:spPr bwMode="auto">
            <a:xfrm rot="5400000">
              <a:off x="1578815" y="839934"/>
              <a:ext cx="1008000" cy="1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4" name="直接连接符 93"/>
            <p:cNvSpPr>
              <a:spLocks noChangeShapeType="1"/>
            </p:cNvSpPr>
            <p:nvPr/>
          </p:nvSpPr>
          <p:spPr bwMode="auto">
            <a:xfrm rot="5400000">
              <a:off x="-994875" y="1685621"/>
              <a:ext cx="20088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5" name="直接连接符 97"/>
            <p:cNvSpPr>
              <a:spLocks noChangeShapeType="1"/>
            </p:cNvSpPr>
            <p:nvPr/>
          </p:nvSpPr>
          <p:spPr bwMode="auto">
            <a:xfrm>
              <a:off x="9525" y="695510"/>
              <a:ext cx="35719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6" name="直接箭头连接符 102"/>
            <p:cNvSpPr>
              <a:spLocks noChangeShapeType="1"/>
            </p:cNvSpPr>
            <p:nvPr/>
          </p:nvSpPr>
          <p:spPr bwMode="auto">
            <a:xfrm>
              <a:off x="0" y="2681485"/>
              <a:ext cx="349200" cy="158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7" name="直接箭头连接符 104"/>
            <p:cNvSpPr>
              <a:spLocks noChangeShapeType="1"/>
            </p:cNvSpPr>
            <p:nvPr/>
          </p:nvSpPr>
          <p:spPr bwMode="auto">
            <a:xfrm rot="10800000" flipV="1">
              <a:off x="1747851" y="2808475"/>
              <a:ext cx="258779" cy="3186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直接箭头连接符 109"/>
            <p:cNvSpPr>
              <a:spLocks noChangeShapeType="1"/>
            </p:cNvSpPr>
            <p:nvPr/>
          </p:nvSpPr>
          <p:spPr bwMode="auto">
            <a:xfrm>
              <a:off x="196851" y="1551177"/>
              <a:ext cx="142876" cy="158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9" name="直接箭头连接符 111"/>
            <p:cNvSpPr>
              <a:spLocks noChangeShapeType="1"/>
            </p:cNvSpPr>
            <p:nvPr/>
          </p:nvSpPr>
          <p:spPr bwMode="auto">
            <a:xfrm>
              <a:off x="149226" y="466907"/>
              <a:ext cx="188914" cy="158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0" name="直接箭头连接符 114"/>
            <p:cNvSpPr>
              <a:spLocks noChangeShapeType="1"/>
            </p:cNvSpPr>
            <p:nvPr/>
          </p:nvSpPr>
          <p:spPr bwMode="auto">
            <a:xfrm rot="10800000">
              <a:off x="1766900" y="346256"/>
              <a:ext cx="331804" cy="1594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1" name="直接箭头连接符 120"/>
            <p:cNvSpPr>
              <a:spLocks noChangeShapeType="1"/>
            </p:cNvSpPr>
            <p:nvPr/>
          </p:nvSpPr>
          <p:spPr bwMode="auto">
            <a:xfrm rot="10800000" flipV="1">
              <a:off x="1755788" y="1792474"/>
              <a:ext cx="165117" cy="317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2" name="直接连接符 127"/>
            <p:cNvSpPr>
              <a:spLocks noChangeShapeType="1"/>
            </p:cNvSpPr>
            <p:nvPr/>
          </p:nvSpPr>
          <p:spPr bwMode="auto">
            <a:xfrm rot="5400000">
              <a:off x="-533404" y="1136836"/>
              <a:ext cx="1373197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3" name="直接连接符 129"/>
            <p:cNvSpPr>
              <a:spLocks noChangeShapeType="1"/>
            </p:cNvSpPr>
            <p:nvPr/>
          </p:nvSpPr>
          <p:spPr bwMode="auto">
            <a:xfrm>
              <a:off x="139701" y="1817879"/>
              <a:ext cx="214314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4" name="直接连接符 131"/>
            <p:cNvSpPr>
              <a:spLocks noChangeShapeType="1"/>
            </p:cNvSpPr>
            <p:nvPr/>
          </p:nvSpPr>
          <p:spPr bwMode="auto">
            <a:xfrm rot="16200000" flipH="1">
              <a:off x="-423866" y="2187769"/>
              <a:ext cx="1273186" cy="1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5" name="直接连接符 136"/>
            <p:cNvSpPr>
              <a:spLocks noChangeShapeType="1"/>
            </p:cNvSpPr>
            <p:nvPr/>
          </p:nvSpPr>
          <p:spPr bwMode="auto">
            <a:xfrm>
              <a:off x="196851" y="2824361"/>
              <a:ext cx="162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直接连接符 144"/>
            <p:cNvSpPr>
              <a:spLocks noChangeShapeType="1"/>
            </p:cNvSpPr>
            <p:nvPr/>
          </p:nvSpPr>
          <p:spPr bwMode="auto">
            <a:xfrm>
              <a:off x="1724037" y="544695"/>
              <a:ext cx="214314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直接连接符 145"/>
            <p:cNvSpPr>
              <a:spLocks noChangeShapeType="1"/>
            </p:cNvSpPr>
            <p:nvPr/>
          </p:nvSpPr>
          <p:spPr bwMode="auto">
            <a:xfrm rot="16200000" flipH="1">
              <a:off x="1290463" y="1171095"/>
              <a:ext cx="1267200" cy="1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8" name="直接连接符 147"/>
            <p:cNvSpPr>
              <a:spLocks noChangeShapeType="1"/>
            </p:cNvSpPr>
            <p:nvPr/>
          </p:nvSpPr>
          <p:spPr bwMode="auto">
            <a:xfrm rot="5400000">
              <a:off x="1578021" y="1827369"/>
              <a:ext cx="1008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9" name="直接连接符 148"/>
            <p:cNvSpPr>
              <a:spLocks noChangeShapeType="1"/>
            </p:cNvSpPr>
            <p:nvPr/>
          </p:nvSpPr>
          <p:spPr bwMode="auto">
            <a:xfrm>
              <a:off x="1724037" y="2324295"/>
              <a:ext cx="35719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0" name="直接连接符 149"/>
            <p:cNvSpPr>
              <a:spLocks noChangeShapeType="1"/>
            </p:cNvSpPr>
            <p:nvPr/>
          </p:nvSpPr>
          <p:spPr bwMode="auto">
            <a:xfrm>
              <a:off x="1724037" y="1538477"/>
              <a:ext cx="28575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1" name="直接连接符 151"/>
            <p:cNvSpPr>
              <a:spLocks noChangeShapeType="1"/>
            </p:cNvSpPr>
            <p:nvPr/>
          </p:nvSpPr>
          <p:spPr bwMode="auto">
            <a:xfrm rot="5400000">
              <a:off x="1354147" y="2175069"/>
              <a:ext cx="1285884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2" name="TextBox 105"/>
            <p:cNvSpPr>
              <a:spLocks noChangeArrowheads="1"/>
            </p:cNvSpPr>
            <p:nvPr/>
          </p:nvSpPr>
          <p:spPr bwMode="auto">
            <a:xfrm>
              <a:off x="461965" y="0"/>
              <a:ext cx="11389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mm_struct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3" name="TextBox 113"/>
            <p:cNvSpPr>
              <a:spLocks noChangeArrowheads="1"/>
            </p:cNvSpPr>
            <p:nvPr/>
          </p:nvSpPr>
          <p:spPr bwMode="auto">
            <a:xfrm>
              <a:off x="371479" y="295456"/>
              <a:ext cx="1363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mmap_struct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4" name="TextBox 115"/>
            <p:cNvSpPr>
              <a:spLocks noChangeArrowheads="1"/>
            </p:cNvSpPr>
            <p:nvPr/>
          </p:nvSpPr>
          <p:spPr bwMode="auto">
            <a:xfrm>
              <a:off x="433391" y="543108"/>
              <a:ext cx="5877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prev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5" name="TextBox 116"/>
            <p:cNvSpPr>
              <a:spLocks noChangeArrowheads="1"/>
            </p:cNvSpPr>
            <p:nvPr/>
          </p:nvSpPr>
          <p:spPr bwMode="auto">
            <a:xfrm>
              <a:off x="1104909" y="547870"/>
              <a:ext cx="5854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next</a:t>
              </a:r>
              <a:endParaRPr lang="zh-CN" altLang="en-US"/>
            </a:p>
          </p:txBody>
        </p:sp>
        <p:sp>
          <p:nvSpPr>
            <p:cNvPr id="25696" name="TextBox 117"/>
            <p:cNvSpPr>
              <a:spLocks noChangeArrowheads="1"/>
            </p:cNvSpPr>
            <p:nvPr/>
          </p:nvSpPr>
          <p:spPr bwMode="auto">
            <a:xfrm>
              <a:off x="361953" y="957448"/>
              <a:ext cx="1387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vma_struct  1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7" name="TextBox 118"/>
            <p:cNvSpPr>
              <a:spLocks noChangeArrowheads="1"/>
            </p:cNvSpPr>
            <p:nvPr/>
          </p:nvSpPr>
          <p:spPr bwMode="auto">
            <a:xfrm>
              <a:off x="595316" y="1209862"/>
              <a:ext cx="8980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vm_mm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8" name="TextBox 119"/>
            <p:cNvSpPr>
              <a:spLocks noChangeArrowheads="1"/>
            </p:cNvSpPr>
            <p:nvPr/>
          </p:nvSpPr>
          <p:spPr bwMode="auto">
            <a:xfrm>
              <a:off x="604841" y="1438464"/>
              <a:ext cx="8627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list_link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9" name="TextBox 121"/>
            <p:cNvSpPr>
              <a:spLocks noChangeArrowheads="1"/>
            </p:cNvSpPr>
            <p:nvPr/>
          </p:nvSpPr>
          <p:spPr bwMode="auto">
            <a:xfrm>
              <a:off x="433391" y="1614678"/>
              <a:ext cx="5877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prev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0" name="TextBox 122"/>
            <p:cNvSpPr>
              <a:spLocks noChangeArrowheads="1"/>
            </p:cNvSpPr>
            <p:nvPr/>
          </p:nvSpPr>
          <p:spPr bwMode="auto">
            <a:xfrm>
              <a:off x="1104909" y="1628965"/>
              <a:ext cx="5854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next</a:t>
              </a:r>
              <a:endParaRPr lang="zh-CN" altLang="en-US"/>
            </a:p>
          </p:txBody>
        </p:sp>
        <p:sp>
          <p:nvSpPr>
            <p:cNvPr id="25701" name="TextBox 124"/>
            <p:cNvSpPr>
              <a:spLocks noChangeArrowheads="1"/>
            </p:cNvSpPr>
            <p:nvPr/>
          </p:nvSpPr>
          <p:spPr bwMode="auto">
            <a:xfrm>
              <a:off x="423866" y="2626123"/>
              <a:ext cx="5877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prev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2" name="TextBox 125"/>
            <p:cNvSpPr>
              <a:spLocks noChangeArrowheads="1"/>
            </p:cNvSpPr>
            <p:nvPr/>
          </p:nvSpPr>
          <p:spPr bwMode="auto">
            <a:xfrm>
              <a:off x="1095384" y="2630885"/>
              <a:ext cx="5854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next</a:t>
              </a:r>
              <a:endParaRPr lang="zh-CN" altLang="en-US"/>
            </a:p>
          </p:txBody>
        </p:sp>
        <p:sp>
          <p:nvSpPr>
            <p:cNvPr id="25703" name="TextBox 126"/>
            <p:cNvSpPr>
              <a:spLocks noChangeArrowheads="1"/>
            </p:cNvSpPr>
            <p:nvPr/>
          </p:nvSpPr>
          <p:spPr bwMode="auto">
            <a:xfrm>
              <a:off x="595316" y="2211782"/>
              <a:ext cx="8980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vm_mm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4" name="TextBox 128"/>
            <p:cNvSpPr>
              <a:spLocks noChangeArrowheads="1"/>
            </p:cNvSpPr>
            <p:nvPr/>
          </p:nvSpPr>
          <p:spPr bwMode="auto">
            <a:xfrm>
              <a:off x="604841" y="2443358"/>
              <a:ext cx="8627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list_link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5" name="TextBox 130"/>
            <p:cNvSpPr>
              <a:spLocks noChangeArrowheads="1"/>
            </p:cNvSpPr>
            <p:nvPr/>
          </p:nvSpPr>
          <p:spPr bwMode="auto">
            <a:xfrm>
              <a:off x="361953" y="1968893"/>
              <a:ext cx="1387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vma_struct  2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706" name="Content Placeholder 2"/>
          <p:cNvSpPr>
            <a:spLocks noChangeArrowheads="1"/>
          </p:cNvSpPr>
          <p:nvPr/>
        </p:nvSpPr>
        <p:spPr bwMode="auto">
          <a:xfrm>
            <a:off x="942975" y="1665289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626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页访问异常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23850" y="1785939"/>
            <a:ext cx="1428750" cy="549275"/>
          </a:xfrm>
          <a:prstGeom prst="rect">
            <a:avLst/>
          </a:prstGeom>
          <a:gradFill rotWithShape="1">
            <a:gsLst>
              <a:gs pos="0">
                <a:srgbClr val="0EB1C8"/>
              </a:gs>
              <a:gs pos="100000">
                <a:srgbClr val="007C8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vectors.S:</a:t>
            </a:r>
          </a:p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vector14</a:t>
            </a:r>
            <a:endParaRPr lang="zh-CN" altLang="en-US"/>
          </a:p>
        </p:txBody>
      </p:sp>
      <p:grpSp>
        <p:nvGrpSpPr>
          <p:cNvPr id="26628" name="组合 352"/>
          <p:cNvGrpSpPr>
            <a:grpSpLocks/>
          </p:cNvGrpSpPr>
          <p:nvPr/>
        </p:nvGrpSpPr>
        <p:grpSpPr bwMode="auto">
          <a:xfrm>
            <a:off x="684213" y="3717925"/>
            <a:ext cx="2139950" cy="552450"/>
            <a:chOff x="0" y="0"/>
            <a:chExt cx="2139354" cy="553289"/>
          </a:xfrm>
        </p:grpSpPr>
        <p:sp>
          <p:nvSpPr>
            <p:cNvPr id="26629" name="AutoShape 8"/>
            <p:cNvSpPr>
              <a:spLocks/>
            </p:cNvSpPr>
            <p:nvPr/>
          </p:nvSpPr>
          <p:spPr bwMode="auto">
            <a:xfrm rot="5340000">
              <a:off x="897404" y="-873340"/>
              <a:ext cx="166300" cy="1912980"/>
            </a:xfrm>
            <a:prstGeom prst="rightBrace">
              <a:avLst>
                <a:gd name="adj1" fmla="val 95860"/>
                <a:gd name="adj2" fmla="val 50000"/>
              </a:avLst>
            </a:prstGeom>
            <a:solidFill>
              <a:srgbClr val="4F81BD">
                <a:alpha val="0"/>
              </a:srgbClr>
            </a:solidFill>
            <a:ln w="28575" cmpd="sng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zh-CN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30" name="Rectangle 9"/>
            <p:cNvSpPr>
              <a:spLocks noChangeArrowheads="1"/>
            </p:cNvSpPr>
            <p:nvPr/>
          </p:nvSpPr>
          <p:spPr bwMode="auto">
            <a:xfrm>
              <a:off x="0" y="247882"/>
              <a:ext cx="2139354" cy="305407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\kern\trap\trap.c</a:t>
              </a:r>
              <a:endParaRPr lang="zh-CN" altLang="en-US"/>
            </a:p>
          </p:txBody>
        </p:sp>
      </p:grpSp>
      <p:grpSp>
        <p:nvGrpSpPr>
          <p:cNvPr id="26631" name="组合 347"/>
          <p:cNvGrpSpPr>
            <a:grpSpLocks/>
          </p:cNvGrpSpPr>
          <p:nvPr/>
        </p:nvGrpSpPr>
        <p:grpSpPr bwMode="auto">
          <a:xfrm>
            <a:off x="341314" y="2343151"/>
            <a:ext cx="1398587" cy="822325"/>
            <a:chOff x="0" y="0"/>
            <a:chExt cx="1398050" cy="823650"/>
          </a:xfrm>
        </p:grpSpPr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0" y="222610"/>
              <a:ext cx="1398050" cy="601040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trapentry.S</a:t>
              </a: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_alltraps</a:t>
              </a:r>
              <a:endParaRPr lang="zh-CN" altLang="en-US"/>
            </a:p>
          </p:txBody>
        </p:sp>
        <p:sp>
          <p:nvSpPr>
            <p:cNvPr id="26633" name="直接箭头连接符 259"/>
            <p:cNvSpPr>
              <a:spLocks noChangeShapeType="1"/>
            </p:cNvSpPr>
            <p:nvPr/>
          </p:nvSpPr>
          <p:spPr bwMode="auto">
            <a:xfrm rot="16200000" flipH="1">
              <a:off x="583106" y="113317"/>
              <a:ext cx="229236" cy="260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4" name="任意多边形 282"/>
          <p:cNvSpPr>
            <a:spLocks/>
          </p:cNvSpPr>
          <p:nvPr/>
        </p:nvSpPr>
        <p:spPr bwMode="auto">
          <a:xfrm>
            <a:off x="5084763" y="2170114"/>
            <a:ext cx="588962" cy="1258887"/>
          </a:xfrm>
          <a:custGeom>
            <a:avLst/>
            <a:gdLst>
              <a:gd name="T0" fmla="*/ 0 w 589722"/>
              <a:gd name="T1" fmla="*/ 1258957 h 1258957"/>
              <a:gd name="T2" fmla="*/ 178905 w 589722"/>
              <a:gd name="T3" fmla="*/ 284922 h 1258957"/>
              <a:gd name="T4" fmla="*/ 589722 w 589722"/>
              <a:gd name="T5" fmla="*/ 0 h 1258957"/>
              <a:gd name="T6" fmla="*/ 589722 w 589722"/>
              <a:gd name="T7" fmla="*/ 0 h 1258957"/>
              <a:gd name="T8" fmla="*/ 0 60000 65536"/>
              <a:gd name="T9" fmla="*/ 0 60000 65536"/>
              <a:gd name="T10" fmla="*/ 0 60000 65536"/>
              <a:gd name="T11" fmla="*/ 0 60000 65536"/>
              <a:gd name="T12" fmla="*/ 0 w 589722"/>
              <a:gd name="T13" fmla="*/ 0 h 1258957"/>
              <a:gd name="T14" fmla="*/ 589722 w 589722"/>
              <a:gd name="T15" fmla="*/ 1258957 h 12589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9722" h="1258957">
                <a:moveTo>
                  <a:pt x="0" y="1258957"/>
                </a:moveTo>
                <a:cubicBezTo>
                  <a:pt x="40309" y="876852"/>
                  <a:pt x="80618" y="494748"/>
                  <a:pt x="178905" y="284922"/>
                </a:cubicBezTo>
                <a:cubicBezTo>
                  <a:pt x="277192" y="75096"/>
                  <a:pt x="589722" y="0"/>
                  <a:pt x="589722" y="0"/>
                </a:cubicBezTo>
                <a:lnTo>
                  <a:pt x="589722" y="0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6635" name="组合 356"/>
          <p:cNvGrpSpPr>
            <a:grpSpLocks/>
          </p:cNvGrpSpPr>
          <p:nvPr/>
        </p:nvGrpSpPr>
        <p:grpSpPr bwMode="auto">
          <a:xfrm>
            <a:off x="360363" y="3176589"/>
            <a:ext cx="601662" cy="485775"/>
            <a:chOff x="0" y="0"/>
            <a:chExt cx="602381" cy="486622"/>
          </a:xfrm>
        </p:grpSpPr>
        <p:sp>
          <p:nvSpPr>
            <p:cNvPr id="26636" name="直接箭头连接符 260"/>
            <p:cNvSpPr>
              <a:spLocks noChangeShapeType="1"/>
            </p:cNvSpPr>
            <p:nvPr/>
          </p:nvSpPr>
          <p:spPr bwMode="auto">
            <a:xfrm rot="16200000" flipH="1">
              <a:off x="221163" y="113317"/>
              <a:ext cx="229236" cy="260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矩形 329"/>
            <p:cNvSpPr>
              <a:spLocks noChangeArrowheads="1"/>
            </p:cNvSpPr>
            <p:nvPr/>
          </p:nvSpPr>
          <p:spPr bwMode="auto">
            <a:xfrm>
              <a:off x="0" y="252622"/>
              <a:ext cx="522290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38" name="Rectangle 1028"/>
            <p:cNvSpPr>
              <a:spLocks noChangeArrowheads="1"/>
            </p:cNvSpPr>
            <p:nvPr/>
          </p:nvSpPr>
          <p:spPr bwMode="auto">
            <a:xfrm>
              <a:off x="15767" y="315175"/>
              <a:ext cx="586614" cy="17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trap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39" name="组合 350"/>
          <p:cNvGrpSpPr>
            <a:grpSpLocks/>
          </p:cNvGrpSpPr>
          <p:nvPr/>
        </p:nvGrpSpPr>
        <p:grpSpPr bwMode="auto">
          <a:xfrm>
            <a:off x="882651" y="3441700"/>
            <a:ext cx="1547813" cy="234950"/>
            <a:chOff x="0" y="0"/>
            <a:chExt cx="1555183" cy="234000"/>
          </a:xfrm>
        </p:grpSpPr>
        <p:sp>
          <p:nvSpPr>
            <p:cNvPr id="26640" name="直接箭头连接符 261"/>
            <p:cNvSpPr>
              <a:spLocks noChangeShapeType="1"/>
            </p:cNvSpPr>
            <p:nvPr/>
          </p:nvSpPr>
          <p:spPr bwMode="auto">
            <a:xfrm rot="10800000" flipH="1">
              <a:off x="0" y="96148"/>
              <a:ext cx="229236" cy="2602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矩形 330"/>
            <p:cNvSpPr>
              <a:spLocks noChangeArrowheads="1"/>
            </p:cNvSpPr>
            <p:nvPr/>
          </p:nvSpPr>
          <p:spPr bwMode="auto">
            <a:xfrm>
              <a:off x="227647" y="0"/>
              <a:ext cx="1271984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42" name="Rectangle 1028"/>
            <p:cNvSpPr>
              <a:spLocks noChangeArrowheads="1"/>
            </p:cNvSpPr>
            <p:nvPr/>
          </p:nvSpPr>
          <p:spPr bwMode="auto">
            <a:xfrm>
              <a:off x="202235" y="57276"/>
              <a:ext cx="1352948" cy="17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dispatch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43" name="组合 351"/>
          <p:cNvGrpSpPr>
            <a:grpSpLocks/>
          </p:cNvGrpSpPr>
          <p:nvPr/>
        </p:nvGrpSpPr>
        <p:grpSpPr bwMode="auto">
          <a:xfrm>
            <a:off x="2365375" y="3443289"/>
            <a:ext cx="1873250" cy="238125"/>
            <a:chOff x="0" y="0"/>
            <a:chExt cx="1873665" cy="238802"/>
          </a:xfrm>
        </p:grpSpPr>
        <p:sp>
          <p:nvSpPr>
            <p:cNvPr id="26644" name="直接箭头连接符 262"/>
            <p:cNvSpPr>
              <a:spLocks noChangeShapeType="1"/>
            </p:cNvSpPr>
            <p:nvPr/>
          </p:nvSpPr>
          <p:spPr bwMode="auto">
            <a:xfrm>
              <a:off x="0" y="111507"/>
              <a:ext cx="262675" cy="4868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矩形 331"/>
            <p:cNvSpPr>
              <a:spLocks noChangeArrowheads="1"/>
            </p:cNvSpPr>
            <p:nvPr/>
          </p:nvSpPr>
          <p:spPr bwMode="auto">
            <a:xfrm>
              <a:off x="239589" y="0"/>
              <a:ext cx="1488110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46" name="Rectangle 1028"/>
            <p:cNvSpPr>
              <a:spLocks noChangeArrowheads="1"/>
            </p:cNvSpPr>
            <p:nvPr/>
          </p:nvSpPr>
          <p:spPr bwMode="auto">
            <a:xfrm>
              <a:off x="235689" y="43933"/>
              <a:ext cx="1637976" cy="194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pgfault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handler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47" name="组合 353"/>
          <p:cNvGrpSpPr>
            <a:grpSpLocks/>
          </p:cNvGrpSpPr>
          <p:nvPr/>
        </p:nvGrpSpPr>
        <p:grpSpPr bwMode="auto">
          <a:xfrm>
            <a:off x="4092576" y="3446464"/>
            <a:ext cx="1476375" cy="223837"/>
            <a:chOff x="0" y="0"/>
            <a:chExt cx="1476948" cy="224731"/>
          </a:xfrm>
        </p:grpSpPr>
        <p:sp>
          <p:nvSpPr>
            <p:cNvPr id="26648" name="直接箭头连接符 263"/>
            <p:cNvSpPr>
              <a:spLocks noChangeShapeType="1"/>
            </p:cNvSpPr>
            <p:nvPr/>
          </p:nvSpPr>
          <p:spPr bwMode="auto">
            <a:xfrm flipV="1">
              <a:off x="0" y="104313"/>
              <a:ext cx="229930" cy="9780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矩形 341"/>
            <p:cNvSpPr>
              <a:spLocks noChangeArrowheads="1"/>
            </p:cNvSpPr>
            <p:nvPr/>
          </p:nvSpPr>
          <p:spPr bwMode="auto">
            <a:xfrm>
              <a:off x="210950" y="0"/>
              <a:ext cx="1044047" cy="201531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0" name="Rectangle 1028"/>
            <p:cNvSpPr>
              <a:spLocks noChangeArrowheads="1"/>
            </p:cNvSpPr>
            <p:nvPr/>
          </p:nvSpPr>
          <p:spPr bwMode="auto">
            <a:xfrm>
              <a:off x="179535" y="56854"/>
              <a:ext cx="1297413" cy="167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do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pgfault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51" name="组合 354"/>
          <p:cNvGrpSpPr>
            <a:grpSpLocks/>
          </p:cNvGrpSpPr>
          <p:nvPr/>
        </p:nvGrpSpPr>
        <p:grpSpPr bwMode="auto">
          <a:xfrm>
            <a:off x="5033964" y="1812925"/>
            <a:ext cx="1804987" cy="723900"/>
            <a:chOff x="0" y="0"/>
            <a:chExt cx="1805250" cy="723773"/>
          </a:xfrm>
        </p:grpSpPr>
        <p:sp>
          <p:nvSpPr>
            <p:cNvPr id="26652" name="Oval 10"/>
            <p:cNvSpPr>
              <a:spLocks noChangeArrowheads="1"/>
            </p:cNvSpPr>
            <p:nvPr/>
          </p:nvSpPr>
          <p:spPr bwMode="auto">
            <a:xfrm>
              <a:off x="0" y="0"/>
              <a:ext cx="1805250" cy="723773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8575" cmpd="sng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zh-CN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53" name="矩形 339"/>
            <p:cNvSpPr>
              <a:spLocks noChangeArrowheads="1"/>
            </p:cNvSpPr>
            <p:nvPr/>
          </p:nvSpPr>
          <p:spPr bwMode="auto">
            <a:xfrm>
              <a:off x="655257" y="214314"/>
              <a:ext cx="938214" cy="185056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4" name="Rectangle 1028"/>
            <p:cNvSpPr>
              <a:spLocks noChangeArrowheads="1"/>
            </p:cNvSpPr>
            <p:nvPr/>
          </p:nvSpPr>
          <p:spPr bwMode="auto">
            <a:xfrm>
              <a:off x="618052" y="308814"/>
              <a:ext cx="1084477" cy="13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find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vma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55" name="组合 355"/>
          <p:cNvGrpSpPr>
            <a:grpSpLocks/>
          </p:cNvGrpSpPr>
          <p:nvPr/>
        </p:nvGrpSpPr>
        <p:grpSpPr bwMode="auto">
          <a:xfrm>
            <a:off x="5072063" y="1909763"/>
            <a:ext cx="4468812" cy="3630612"/>
            <a:chOff x="0" y="0"/>
            <a:chExt cx="4468486" cy="3631114"/>
          </a:xfrm>
        </p:grpSpPr>
        <p:sp>
          <p:nvSpPr>
            <p:cNvPr id="26656" name="Oval 18"/>
            <p:cNvSpPr>
              <a:spLocks noChangeArrowheads="1"/>
            </p:cNvSpPr>
            <p:nvPr/>
          </p:nvSpPr>
          <p:spPr bwMode="auto">
            <a:xfrm>
              <a:off x="2040845" y="0"/>
              <a:ext cx="1328942" cy="638176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8575" cmpd="sng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zh-CN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57" name="任意多边形 284"/>
            <p:cNvSpPr>
              <a:spLocks/>
            </p:cNvSpPr>
            <p:nvPr/>
          </p:nvSpPr>
          <p:spPr bwMode="auto">
            <a:xfrm>
              <a:off x="144815" y="385767"/>
              <a:ext cx="2325757" cy="1119809"/>
            </a:xfrm>
            <a:custGeom>
              <a:avLst/>
              <a:gdLst>
                <a:gd name="T0" fmla="*/ 0 w 2325757"/>
                <a:gd name="T1" fmla="*/ 1119809 h 1119809"/>
                <a:gd name="T2" fmla="*/ 1504122 w 2325757"/>
                <a:gd name="T3" fmla="*/ 291548 h 1119809"/>
                <a:gd name="T4" fmla="*/ 2325757 w 2325757"/>
                <a:gd name="T5" fmla="*/ 0 h 1119809"/>
                <a:gd name="T6" fmla="*/ 0 60000 65536"/>
                <a:gd name="T7" fmla="*/ 0 60000 65536"/>
                <a:gd name="T8" fmla="*/ 0 60000 65536"/>
                <a:gd name="T9" fmla="*/ 0 w 2325757"/>
                <a:gd name="T10" fmla="*/ 0 h 1119809"/>
                <a:gd name="T11" fmla="*/ 2325757 w 2325757"/>
                <a:gd name="T12" fmla="*/ 1119809 h 11198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757" h="1119809">
                  <a:moveTo>
                    <a:pt x="0" y="1119809"/>
                  </a:moveTo>
                  <a:cubicBezTo>
                    <a:pt x="558248" y="798996"/>
                    <a:pt x="1116496" y="478183"/>
                    <a:pt x="1504122" y="291548"/>
                  </a:cubicBezTo>
                  <a:cubicBezTo>
                    <a:pt x="1891748" y="104913"/>
                    <a:pt x="2108752" y="52456"/>
                    <a:pt x="2325757" y="0"/>
                  </a:cubicBez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8" name="任意多边形 285"/>
            <p:cNvSpPr>
              <a:spLocks/>
            </p:cNvSpPr>
            <p:nvPr/>
          </p:nvSpPr>
          <p:spPr bwMode="auto">
            <a:xfrm>
              <a:off x="105059" y="1737489"/>
              <a:ext cx="748747" cy="775252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9" name="任意多边形 286"/>
            <p:cNvSpPr>
              <a:spLocks/>
            </p:cNvSpPr>
            <p:nvPr/>
          </p:nvSpPr>
          <p:spPr bwMode="auto">
            <a:xfrm>
              <a:off x="280854" y="1675784"/>
              <a:ext cx="968450" cy="272500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0" name="任意多边形 287"/>
            <p:cNvSpPr>
              <a:spLocks/>
            </p:cNvSpPr>
            <p:nvPr/>
          </p:nvSpPr>
          <p:spPr bwMode="auto">
            <a:xfrm flipV="1">
              <a:off x="282302" y="1376780"/>
              <a:ext cx="895564" cy="161306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1" name="任意多边形 288"/>
            <p:cNvSpPr>
              <a:spLocks/>
            </p:cNvSpPr>
            <p:nvPr/>
          </p:nvSpPr>
          <p:spPr bwMode="auto">
            <a:xfrm flipV="1">
              <a:off x="1644802" y="1019590"/>
              <a:ext cx="676072" cy="239370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2" name="任意多边形 289"/>
            <p:cNvSpPr>
              <a:spLocks/>
            </p:cNvSpPr>
            <p:nvPr/>
          </p:nvSpPr>
          <p:spPr bwMode="auto">
            <a:xfrm flipV="1">
              <a:off x="1847312" y="1876846"/>
              <a:ext cx="473562" cy="96494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3" name="任意多边形 290"/>
            <p:cNvSpPr>
              <a:spLocks/>
            </p:cNvSpPr>
            <p:nvPr/>
          </p:nvSpPr>
          <p:spPr bwMode="auto">
            <a:xfrm flipV="1">
              <a:off x="1222800" y="2162598"/>
              <a:ext cx="45719" cy="337312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4" name="任意多边形 292"/>
            <p:cNvSpPr>
              <a:spLocks/>
            </p:cNvSpPr>
            <p:nvPr/>
          </p:nvSpPr>
          <p:spPr bwMode="auto">
            <a:xfrm>
              <a:off x="1264624" y="2744655"/>
              <a:ext cx="1114436" cy="762013"/>
            </a:xfrm>
            <a:custGeom>
              <a:avLst/>
              <a:gdLst>
                <a:gd name="T0" fmla="*/ 0 w 1092200"/>
                <a:gd name="T1" fmla="*/ 0 h 763105"/>
                <a:gd name="T2" fmla="*/ 351183 w 1092200"/>
                <a:gd name="T3" fmla="*/ 231913 h 763105"/>
                <a:gd name="T4" fmla="*/ 549965 w 1092200"/>
                <a:gd name="T5" fmla="*/ 622852 h 763105"/>
                <a:gd name="T6" fmla="*/ 1013791 w 1092200"/>
                <a:gd name="T7" fmla="*/ 742122 h 763105"/>
                <a:gd name="T8" fmla="*/ 1020417 w 1092200"/>
                <a:gd name="T9" fmla="*/ 748748 h 763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200"/>
                <a:gd name="T16" fmla="*/ 0 h 763105"/>
                <a:gd name="T17" fmla="*/ 1092200 w 1092200"/>
                <a:gd name="T18" fmla="*/ 763105 h 763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200" h="763105">
                  <a:moveTo>
                    <a:pt x="0" y="0"/>
                  </a:moveTo>
                  <a:cubicBezTo>
                    <a:pt x="129761" y="64052"/>
                    <a:pt x="259522" y="128104"/>
                    <a:pt x="351183" y="231913"/>
                  </a:cubicBezTo>
                  <a:cubicBezTo>
                    <a:pt x="442844" y="335722"/>
                    <a:pt x="439530" y="537817"/>
                    <a:pt x="549965" y="622852"/>
                  </a:cubicBezTo>
                  <a:cubicBezTo>
                    <a:pt x="660400" y="707887"/>
                    <a:pt x="935382" y="721139"/>
                    <a:pt x="1013791" y="742122"/>
                  </a:cubicBezTo>
                  <a:cubicBezTo>
                    <a:pt x="1092200" y="763105"/>
                    <a:pt x="1056308" y="755926"/>
                    <a:pt x="1020417" y="748748"/>
                  </a:cubicBez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5" name="任意多边形 293"/>
            <p:cNvSpPr>
              <a:spLocks/>
            </p:cNvSpPr>
            <p:nvPr/>
          </p:nvSpPr>
          <p:spPr bwMode="auto">
            <a:xfrm>
              <a:off x="1284502" y="2709315"/>
              <a:ext cx="616226" cy="357808"/>
            </a:xfrm>
            <a:custGeom>
              <a:avLst/>
              <a:gdLst>
                <a:gd name="T0" fmla="*/ 0 w 616226"/>
                <a:gd name="T1" fmla="*/ 22087 h 357808"/>
                <a:gd name="T2" fmla="*/ 258417 w 616226"/>
                <a:gd name="T3" fmla="*/ 48591 h 357808"/>
                <a:gd name="T4" fmla="*/ 430696 w 616226"/>
                <a:gd name="T5" fmla="*/ 313634 h 357808"/>
                <a:gd name="T6" fmla="*/ 616226 w 616226"/>
                <a:gd name="T7" fmla="*/ 313634 h 357808"/>
                <a:gd name="T8" fmla="*/ 616226 w 616226"/>
                <a:gd name="T9" fmla="*/ 313634 h 357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6226"/>
                <a:gd name="T16" fmla="*/ 0 h 357808"/>
                <a:gd name="T17" fmla="*/ 616226 w 616226"/>
                <a:gd name="T18" fmla="*/ 357808 h 3578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6226" h="357808">
                  <a:moveTo>
                    <a:pt x="0" y="22087"/>
                  </a:moveTo>
                  <a:cubicBezTo>
                    <a:pt x="93317" y="11043"/>
                    <a:pt x="186634" y="0"/>
                    <a:pt x="258417" y="48591"/>
                  </a:cubicBezTo>
                  <a:cubicBezTo>
                    <a:pt x="330200" y="97182"/>
                    <a:pt x="371061" y="269460"/>
                    <a:pt x="430696" y="313634"/>
                  </a:cubicBezTo>
                  <a:cubicBezTo>
                    <a:pt x="490331" y="357808"/>
                    <a:pt x="616226" y="313634"/>
                    <a:pt x="616226" y="313634"/>
                  </a:cubicBezTo>
                  <a:lnTo>
                    <a:pt x="616226" y="313634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6" name="任意多边形 300"/>
            <p:cNvSpPr>
              <a:spLocks/>
            </p:cNvSpPr>
            <p:nvPr/>
          </p:nvSpPr>
          <p:spPr bwMode="auto">
            <a:xfrm>
              <a:off x="1749370" y="2162597"/>
              <a:ext cx="483391" cy="326237"/>
            </a:xfrm>
            <a:custGeom>
              <a:avLst/>
              <a:gdLst>
                <a:gd name="T0" fmla="*/ 0 w 673653"/>
                <a:gd name="T1" fmla="*/ 0 h 397566"/>
                <a:gd name="T2" fmla="*/ 563218 w 673653"/>
                <a:gd name="T3" fmla="*/ 331305 h 397566"/>
                <a:gd name="T4" fmla="*/ 662609 w 673653"/>
                <a:gd name="T5" fmla="*/ 397565 h 397566"/>
                <a:gd name="T6" fmla="*/ 0 60000 65536"/>
                <a:gd name="T7" fmla="*/ 0 60000 65536"/>
                <a:gd name="T8" fmla="*/ 0 60000 65536"/>
                <a:gd name="T9" fmla="*/ 0 w 673653"/>
                <a:gd name="T10" fmla="*/ 0 h 397566"/>
                <a:gd name="T11" fmla="*/ 673653 w 673653"/>
                <a:gd name="T12" fmla="*/ 397566 h 397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3653" h="397566">
                  <a:moveTo>
                    <a:pt x="0" y="0"/>
                  </a:moveTo>
                  <a:lnTo>
                    <a:pt x="563218" y="331305"/>
                  </a:lnTo>
                  <a:cubicBezTo>
                    <a:pt x="673653" y="397566"/>
                    <a:pt x="668131" y="397565"/>
                    <a:pt x="662609" y="397565"/>
                  </a:cubicBez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7" name="任意多边形 301"/>
            <p:cNvSpPr>
              <a:spLocks/>
            </p:cNvSpPr>
            <p:nvPr/>
          </p:nvSpPr>
          <p:spPr bwMode="auto">
            <a:xfrm>
              <a:off x="1544576" y="421106"/>
              <a:ext cx="882650" cy="749300"/>
            </a:xfrm>
            <a:custGeom>
              <a:avLst/>
              <a:gdLst>
                <a:gd name="T0" fmla="*/ 0 w 882650"/>
                <a:gd name="T1" fmla="*/ 749300 h 749300"/>
                <a:gd name="T2" fmla="*/ 412750 w 882650"/>
                <a:gd name="T3" fmla="*/ 355600 h 749300"/>
                <a:gd name="T4" fmla="*/ 882650 w 882650"/>
                <a:gd name="T5" fmla="*/ 0 h 749300"/>
                <a:gd name="T6" fmla="*/ 882650 w 882650"/>
                <a:gd name="T7" fmla="*/ 0 h 749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2650"/>
                <a:gd name="T13" fmla="*/ 0 h 749300"/>
                <a:gd name="T14" fmla="*/ 882650 w 882650"/>
                <a:gd name="T15" fmla="*/ 749300 h 749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2650" h="749300">
                  <a:moveTo>
                    <a:pt x="0" y="749300"/>
                  </a:moveTo>
                  <a:cubicBezTo>
                    <a:pt x="132821" y="614891"/>
                    <a:pt x="265642" y="480483"/>
                    <a:pt x="412750" y="355600"/>
                  </a:cubicBezTo>
                  <a:cubicBezTo>
                    <a:pt x="559858" y="230717"/>
                    <a:pt x="882650" y="0"/>
                    <a:pt x="882650" y="0"/>
                  </a:cubicBezTo>
                  <a:lnTo>
                    <a:pt x="882650" y="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8" name="任意多边形 302"/>
            <p:cNvSpPr>
              <a:spLocks/>
            </p:cNvSpPr>
            <p:nvPr/>
          </p:nvSpPr>
          <p:spPr bwMode="auto">
            <a:xfrm>
              <a:off x="1620776" y="395706"/>
              <a:ext cx="825500" cy="1517650"/>
            </a:xfrm>
            <a:custGeom>
              <a:avLst/>
              <a:gdLst>
                <a:gd name="T0" fmla="*/ 0 w 825500"/>
                <a:gd name="T1" fmla="*/ 1517650 h 1517650"/>
                <a:gd name="T2" fmla="*/ 336550 w 825500"/>
                <a:gd name="T3" fmla="*/ 1016000 h 1517650"/>
                <a:gd name="T4" fmla="*/ 476250 w 825500"/>
                <a:gd name="T5" fmla="*/ 692150 h 1517650"/>
                <a:gd name="T6" fmla="*/ 501650 w 825500"/>
                <a:gd name="T7" fmla="*/ 323850 h 1517650"/>
                <a:gd name="T8" fmla="*/ 615950 w 825500"/>
                <a:gd name="T9" fmla="*/ 107950 h 1517650"/>
                <a:gd name="T10" fmla="*/ 825500 w 825500"/>
                <a:gd name="T11" fmla="*/ 0 h 1517650"/>
                <a:gd name="T12" fmla="*/ 825500 w 825500"/>
                <a:gd name="T13" fmla="*/ 0 h 15176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5500"/>
                <a:gd name="T22" fmla="*/ 0 h 1517650"/>
                <a:gd name="T23" fmla="*/ 825500 w 825500"/>
                <a:gd name="T24" fmla="*/ 1517650 h 15176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5500" h="1517650">
                  <a:moveTo>
                    <a:pt x="0" y="1517650"/>
                  </a:moveTo>
                  <a:cubicBezTo>
                    <a:pt x="128587" y="1335616"/>
                    <a:pt x="257175" y="1153583"/>
                    <a:pt x="336550" y="1016000"/>
                  </a:cubicBezTo>
                  <a:cubicBezTo>
                    <a:pt x="415925" y="878417"/>
                    <a:pt x="448733" y="807508"/>
                    <a:pt x="476250" y="692150"/>
                  </a:cubicBezTo>
                  <a:cubicBezTo>
                    <a:pt x="503767" y="576792"/>
                    <a:pt x="478367" y="421217"/>
                    <a:pt x="501650" y="323850"/>
                  </a:cubicBezTo>
                  <a:cubicBezTo>
                    <a:pt x="524933" y="226483"/>
                    <a:pt x="561975" y="161925"/>
                    <a:pt x="615950" y="107950"/>
                  </a:cubicBezTo>
                  <a:cubicBezTo>
                    <a:pt x="669925" y="53975"/>
                    <a:pt x="825500" y="0"/>
                    <a:pt x="825500" y="0"/>
                  </a:cubicBezTo>
                  <a:lnTo>
                    <a:pt x="825500" y="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9" name="任意多边形 303"/>
            <p:cNvSpPr>
              <a:spLocks/>
            </p:cNvSpPr>
            <p:nvPr/>
          </p:nvSpPr>
          <p:spPr bwMode="auto">
            <a:xfrm>
              <a:off x="20576" y="1729206"/>
              <a:ext cx="1898650" cy="1276350"/>
            </a:xfrm>
            <a:custGeom>
              <a:avLst/>
              <a:gdLst>
                <a:gd name="T0" fmla="*/ 0 w 1898650"/>
                <a:gd name="T1" fmla="*/ 0 h 1276350"/>
                <a:gd name="T2" fmla="*/ 349250 w 1898650"/>
                <a:gd name="T3" fmla="*/ 565150 h 1276350"/>
                <a:gd name="T4" fmla="*/ 787400 w 1898650"/>
                <a:gd name="T5" fmla="*/ 781050 h 1276350"/>
                <a:gd name="T6" fmla="*/ 1079500 w 1898650"/>
                <a:gd name="T7" fmla="*/ 660400 h 1276350"/>
                <a:gd name="T8" fmla="*/ 1397000 w 1898650"/>
                <a:gd name="T9" fmla="*/ 577850 h 1276350"/>
                <a:gd name="T10" fmla="*/ 1631950 w 1898650"/>
                <a:gd name="T11" fmla="*/ 774700 h 1276350"/>
                <a:gd name="T12" fmla="*/ 1714500 w 1898650"/>
                <a:gd name="T13" fmla="*/ 1117600 h 1276350"/>
                <a:gd name="T14" fmla="*/ 1898650 w 1898650"/>
                <a:gd name="T15" fmla="*/ 1276350 h 1276350"/>
                <a:gd name="T16" fmla="*/ 1898650 w 1898650"/>
                <a:gd name="T17" fmla="*/ 1276350 h 12763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98650"/>
                <a:gd name="T28" fmla="*/ 0 h 1276350"/>
                <a:gd name="T29" fmla="*/ 1898650 w 1898650"/>
                <a:gd name="T30" fmla="*/ 1276350 h 12763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98650" h="1276350">
                  <a:moveTo>
                    <a:pt x="0" y="0"/>
                  </a:moveTo>
                  <a:cubicBezTo>
                    <a:pt x="109008" y="217487"/>
                    <a:pt x="218017" y="434975"/>
                    <a:pt x="349250" y="565150"/>
                  </a:cubicBezTo>
                  <a:cubicBezTo>
                    <a:pt x="480483" y="695325"/>
                    <a:pt x="665692" y="765175"/>
                    <a:pt x="787400" y="781050"/>
                  </a:cubicBezTo>
                  <a:cubicBezTo>
                    <a:pt x="909108" y="796925"/>
                    <a:pt x="977900" y="694267"/>
                    <a:pt x="1079500" y="660400"/>
                  </a:cubicBezTo>
                  <a:cubicBezTo>
                    <a:pt x="1181100" y="626533"/>
                    <a:pt x="1304925" y="558800"/>
                    <a:pt x="1397000" y="577850"/>
                  </a:cubicBezTo>
                  <a:cubicBezTo>
                    <a:pt x="1489075" y="596900"/>
                    <a:pt x="1579033" y="684742"/>
                    <a:pt x="1631950" y="774700"/>
                  </a:cubicBezTo>
                  <a:cubicBezTo>
                    <a:pt x="1684867" y="864658"/>
                    <a:pt x="1670050" y="1033992"/>
                    <a:pt x="1714500" y="1117600"/>
                  </a:cubicBezTo>
                  <a:cubicBezTo>
                    <a:pt x="1758950" y="1201208"/>
                    <a:pt x="1898650" y="1276350"/>
                    <a:pt x="1898650" y="1276350"/>
                  </a:cubicBezTo>
                  <a:lnTo>
                    <a:pt x="1898650" y="127635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0" name="矩形 332"/>
            <p:cNvSpPr>
              <a:spLocks noChangeArrowheads="1"/>
            </p:cNvSpPr>
            <p:nvPr/>
          </p:nvSpPr>
          <p:spPr bwMode="auto">
            <a:xfrm>
              <a:off x="2313488" y="1699392"/>
              <a:ext cx="1151549" cy="228262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1" name="矩形 333"/>
            <p:cNvSpPr>
              <a:spLocks noChangeArrowheads="1"/>
            </p:cNvSpPr>
            <p:nvPr/>
          </p:nvSpPr>
          <p:spPr bwMode="auto">
            <a:xfrm>
              <a:off x="2327499" y="903218"/>
              <a:ext cx="1161833" cy="203344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2" name="矩形 334"/>
            <p:cNvSpPr>
              <a:spLocks noChangeArrowheads="1"/>
            </p:cNvSpPr>
            <p:nvPr/>
          </p:nvSpPr>
          <p:spPr bwMode="auto">
            <a:xfrm>
              <a:off x="2462301" y="213894"/>
              <a:ext cx="809165" cy="20399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3" name="矩形 335"/>
            <p:cNvSpPr>
              <a:spLocks noChangeArrowheads="1"/>
            </p:cNvSpPr>
            <p:nvPr/>
          </p:nvSpPr>
          <p:spPr bwMode="auto">
            <a:xfrm>
              <a:off x="2010066" y="2506536"/>
              <a:ext cx="1666332" cy="202779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4" name="矩形 336"/>
            <p:cNvSpPr>
              <a:spLocks noChangeArrowheads="1"/>
            </p:cNvSpPr>
            <p:nvPr/>
          </p:nvSpPr>
          <p:spPr bwMode="auto">
            <a:xfrm>
              <a:off x="1892246" y="3019853"/>
              <a:ext cx="2000176" cy="228613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5" name="矩形 337"/>
            <p:cNvSpPr>
              <a:spLocks noChangeArrowheads="1"/>
            </p:cNvSpPr>
            <p:nvPr/>
          </p:nvSpPr>
          <p:spPr bwMode="auto">
            <a:xfrm>
              <a:off x="0" y="2519788"/>
              <a:ext cx="1643073" cy="200603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6" name="矩形 338"/>
            <p:cNvSpPr>
              <a:spLocks noChangeArrowheads="1"/>
            </p:cNvSpPr>
            <p:nvPr/>
          </p:nvSpPr>
          <p:spPr bwMode="auto">
            <a:xfrm>
              <a:off x="1177866" y="1182343"/>
              <a:ext cx="714380" cy="254957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7" name="矩形 340"/>
            <p:cNvSpPr>
              <a:spLocks noChangeArrowheads="1"/>
            </p:cNvSpPr>
            <p:nvPr/>
          </p:nvSpPr>
          <p:spPr bwMode="auto">
            <a:xfrm>
              <a:off x="1242678" y="1941658"/>
              <a:ext cx="1033746" cy="22729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8" name="矩形 342"/>
            <p:cNvSpPr>
              <a:spLocks noChangeArrowheads="1"/>
            </p:cNvSpPr>
            <p:nvPr/>
          </p:nvSpPr>
          <p:spPr bwMode="auto">
            <a:xfrm>
              <a:off x="2300996" y="3416800"/>
              <a:ext cx="970470" cy="214314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9" name="Rectangle 1028"/>
            <p:cNvSpPr>
              <a:spLocks noChangeArrowheads="1"/>
            </p:cNvSpPr>
            <p:nvPr/>
          </p:nvSpPr>
          <p:spPr bwMode="auto">
            <a:xfrm>
              <a:off x="2423100" y="260451"/>
              <a:ext cx="932172" cy="176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get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pte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0" name="Rectangle 1028"/>
            <p:cNvSpPr>
              <a:spLocks noChangeArrowheads="1"/>
            </p:cNvSpPr>
            <p:nvPr/>
          </p:nvSpPr>
          <p:spPr bwMode="auto">
            <a:xfrm>
              <a:off x="1105457" y="1263425"/>
              <a:ext cx="878238" cy="18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1" name="Rectangle 1028"/>
            <p:cNvSpPr>
              <a:spLocks noChangeArrowheads="1"/>
            </p:cNvSpPr>
            <p:nvPr/>
          </p:nvSpPr>
          <p:spPr bwMode="auto">
            <a:xfrm>
              <a:off x="1175297" y="1987970"/>
              <a:ext cx="1188494" cy="18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2" name="Rectangle 1028"/>
            <p:cNvSpPr>
              <a:spLocks noChangeArrowheads="1"/>
            </p:cNvSpPr>
            <p:nvPr/>
          </p:nvSpPr>
          <p:spPr bwMode="auto">
            <a:xfrm>
              <a:off x="1526" y="2557060"/>
              <a:ext cx="1693936" cy="182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pgdir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alloc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3" name="Rectangle 1028"/>
            <p:cNvSpPr>
              <a:spLocks noChangeArrowheads="1"/>
            </p:cNvSpPr>
            <p:nvPr/>
          </p:nvSpPr>
          <p:spPr bwMode="auto">
            <a:xfrm>
              <a:off x="1975107" y="2565693"/>
              <a:ext cx="1783552" cy="170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remove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pte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4" name="Rectangle 1028"/>
            <p:cNvSpPr>
              <a:spLocks noChangeArrowheads="1"/>
            </p:cNvSpPr>
            <p:nvPr/>
          </p:nvSpPr>
          <p:spPr bwMode="auto">
            <a:xfrm>
              <a:off x="1854145" y="3057954"/>
              <a:ext cx="2614341" cy="1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swappable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5" name="Rectangle 1028"/>
            <p:cNvSpPr>
              <a:spLocks noChangeArrowheads="1"/>
            </p:cNvSpPr>
            <p:nvPr/>
          </p:nvSpPr>
          <p:spPr bwMode="auto">
            <a:xfrm>
              <a:off x="2268486" y="3454832"/>
              <a:ext cx="1002980" cy="176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ref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6" name="Rectangle 1028"/>
            <p:cNvSpPr>
              <a:spLocks noChangeArrowheads="1"/>
            </p:cNvSpPr>
            <p:nvPr/>
          </p:nvSpPr>
          <p:spPr bwMode="auto">
            <a:xfrm>
              <a:off x="2276424" y="932833"/>
              <a:ext cx="1292938" cy="183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swapfs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read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7" name="Rectangle 1028"/>
            <p:cNvSpPr>
              <a:spLocks noChangeArrowheads="1"/>
            </p:cNvSpPr>
            <p:nvPr/>
          </p:nvSpPr>
          <p:spPr bwMode="auto">
            <a:xfrm>
              <a:off x="2302196" y="1800233"/>
              <a:ext cx="1497427" cy="132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page_ref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inc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1855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1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 autoUpdateAnimBg="0"/>
      <p:bldP spid="2663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页访问异常</a:t>
            </a:r>
          </a:p>
        </p:txBody>
      </p:sp>
      <p:sp>
        <p:nvSpPr>
          <p:cNvPr id="27651" name="Content Placeholder 2"/>
          <p:cNvSpPr>
            <a:spLocks noChangeArrowheads="1"/>
          </p:cNvSpPr>
          <p:nvPr/>
        </p:nvSpPr>
        <p:spPr bwMode="auto">
          <a:xfrm>
            <a:off x="812800" y="1885950"/>
            <a:ext cx="799623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endParaRPr lang="zh-CN" altLang="zh-CN" b="1">
              <a:solidFill>
                <a:srgbClr val="99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7653" name="矩形 5"/>
          <p:cNvSpPr>
            <a:spLocks noChangeArrowheads="1"/>
          </p:cNvSpPr>
          <p:nvPr/>
        </p:nvSpPr>
        <p:spPr bwMode="auto">
          <a:xfrm>
            <a:off x="714376" y="1785938"/>
            <a:ext cx="7000875" cy="3643312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4" name="矩形 6"/>
          <p:cNvSpPr>
            <a:spLocks noChangeArrowheads="1"/>
          </p:cNvSpPr>
          <p:nvPr/>
        </p:nvSpPr>
        <p:spPr bwMode="auto">
          <a:xfrm>
            <a:off x="1571625" y="2214564"/>
            <a:ext cx="4000500" cy="503237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5" name="矩形 7"/>
          <p:cNvSpPr>
            <a:spLocks noChangeArrowheads="1"/>
          </p:cNvSpPr>
          <p:nvPr/>
        </p:nvSpPr>
        <p:spPr bwMode="auto">
          <a:xfrm>
            <a:off x="5572126" y="2214564"/>
            <a:ext cx="214313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577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6" name="矩形 8"/>
          <p:cNvSpPr>
            <a:spLocks noChangeArrowheads="1"/>
          </p:cNvSpPr>
          <p:nvPr/>
        </p:nvSpPr>
        <p:spPr bwMode="auto">
          <a:xfrm>
            <a:off x="5786438" y="2214564"/>
            <a:ext cx="214312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7" name="矩形 9"/>
          <p:cNvSpPr>
            <a:spLocks noChangeArrowheads="1"/>
          </p:cNvSpPr>
          <p:nvPr/>
        </p:nvSpPr>
        <p:spPr bwMode="auto">
          <a:xfrm>
            <a:off x="6000751" y="2214564"/>
            <a:ext cx="214313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8" name="矩形 10"/>
          <p:cNvSpPr>
            <a:spLocks noChangeArrowheads="1"/>
          </p:cNvSpPr>
          <p:nvPr/>
        </p:nvSpPr>
        <p:spPr bwMode="auto">
          <a:xfrm>
            <a:off x="6215063" y="2214564"/>
            <a:ext cx="214312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9" name="矩形 11"/>
          <p:cNvSpPr>
            <a:spLocks noChangeArrowheads="1"/>
          </p:cNvSpPr>
          <p:nvPr/>
        </p:nvSpPr>
        <p:spPr bwMode="auto">
          <a:xfrm>
            <a:off x="6429376" y="2214564"/>
            <a:ext cx="214313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0" name="TextBox 12"/>
          <p:cNvSpPr>
            <a:spLocks noChangeArrowheads="1"/>
          </p:cNvSpPr>
          <p:nvPr/>
        </p:nvSpPr>
        <p:spPr bwMode="auto">
          <a:xfrm>
            <a:off x="3286125" y="2286001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Reserved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1" name="TextBox 13"/>
          <p:cNvSpPr>
            <a:spLocks noChangeArrowheads="1"/>
          </p:cNvSpPr>
          <p:nvPr/>
        </p:nvSpPr>
        <p:spPr bwMode="auto">
          <a:xfrm>
            <a:off x="6363796" y="2209224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2" name="TextBox 14"/>
          <p:cNvSpPr>
            <a:spLocks noChangeArrowheads="1"/>
          </p:cNvSpPr>
          <p:nvPr/>
        </p:nvSpPr>
        <p:spPr bwMode="auto">
          <a:xfrm>
            <a:off x="6143625" y="2214564"/>
            <a:ext cx="369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W/R</a:t>
            </a:r>
            <a:endParaRPr lang="zh-CN" altLang="en-US" sz="12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3" name="TextBox 15"/>
          <p:cNvSpPr>
            <a:spLocks noChangeArrowheads="1"/>
          </p:cNvSpPr>
          <p:nvPr/>
        </p:nvSpPr>
        <p:spPr bwMode="auto">
          <a:xfrm rot="5400000">
            <a:off x="5892242" y="2309301"/>
            <a:ext cx="47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U/S</a:t>
            </a:r>
            <a:endParaRPr lang="zh-CN" altLang="en-US" sz="12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4" name="TextBox 16"/>
          <p:cNvSpPr>
            <a:spLocks noChangeArrowheads="1"/>
          </p:cNvSpPr>
          <p:nvPr/>
        </p:nvSpPr>
        <p:spPr bwMode="auto">
          <a:xfrm rot="5400000">
            <a:off x="5472155" y="2248502"/>
            <a:ext cx="429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I/D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5" name="TextBox 17"/>
          <p:cNvSpPr>
            <a:spLocks noChangeArrowheads="1"/>
          </p:cNvSpPr>
          <p:nvPr/>
        </p:nvSpPr>
        <p:spPr bwMode="auto">
          <a:xfrm rot="5400000">
            <a:off x="5680119" y="2321658"/>
            <a:ext cx="43633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7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RSVD</a:t>
            </a:r>
            <a:endParaRPr lang="zh-CN" altLang="en-US" sz="7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6" name="TextBox 18"/>
          <p:cNvSpPr>
            <a:spLocks noChangeArrowheads="1"/>
          </p:cNvSpPr>
          <p:nvPr/>
        </p:nvSpPr>
        <p:spPr bwMode="auto">
          <a:xfrm>
            <a:off x="1500188" y="2000251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31</a:t>
            </a:r>
            <a:endParaRPr lang="zh-CN" altLang="en-US" sz="12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7" name="TextBox 19"/>
          <p:cNvSpPr>
            <a:spLocks noChangeArrowheads="1"/>
          </p:cNvSpPr>
          <p:nvPr/>
        </p:nvSpPr>
        <p:spPr bwMode="auto">
          <a:xfrm>
            <a:off x="5522914" y="1997076"/>
            <a:ext cx="1285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4   3   2   1   0</a:t>
            </a:r>
            <a:endParaRPr lang="zh-CN" altLang="en-US" sz="12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8" name="TextBox 20"/>
          <p:cNvSpPr>
            <a:spLocks noChangeArrowheads="1"/>
          </p:cNvSpPr>
          <p:nvPr/>
        </p:nvSpPr>
        <p:spPr bwMode="auto">
          <a:xfrm>
            <a:off x="2357438" y="2752725"/>
            <a:ext cx="55591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fault was caused by a non-present page.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9" name="TextBox 21"/>
          <p:cNvSpPr>
            <a:spLocks noChangeArrowheads="1"/>
          </p:cNvSpPr>
          <p:nvPr/>
        </p:nvSpPr>
        <p:spPr bwMode="auto">
          <a:xfrm>
            <a:off x="1698626" y="3260726"/>
            <a:ext cx="58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W/R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0" name="TextBox 22"/>
          <p:cNvSpPr>
            <a:spLocks noChangeArrowheads="1"/>
          </p:cNvSpPr>
          <p:nvPr/>
        </p:nvSpPr>
        <p:spPr bwMode="auto">
          <a:xfrm>
            <a:off x="1698625" y="376078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U/S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1" name="TextBox 23"/>
          <p:cNvSpPr>
            <a:spLocks noChangeArrowheads="1"/>
          </p:cNvSpPr>
          <p:nvPr/>
        </p:nvSpPr>
        <p:spPr bwMode="auto">
          <a:xfrm>
            <a:off x="1698625" y="4260851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RSVD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2" name="TextBox 24"/>
          <p:cNvSpPr>
            <a:spLocks noChangeArrowheads="1"/>
          </p:cNvSpPr>
          <p:nvPr/>
        </p:nvSpPr>
        <p:spPr bwMode="auto">
          <a:xfrm>
            <a:off x="1698626" y="4857751"/>
            <a:ext cx="473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I/D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3" name="TextBox 25"/>
          <p:cNvSpPr>
            <a:spLocks noChangeArrowheads="1"/>
          </p:cNvSpPr>
          <p:nvPr/>
        </p:nvSpPr>
        <p:spPr bwMode="auto">
          <a:xfrm>
            <a:off x="2357438" y="2928938"/>
            <a:ext cx="61604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fault was caused by a page-level protection violation.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4" name="TextBox 26"/>
          <p:cNvSpPr>
            <a:spLocks noChangeArrowheads="1"/>
          </p:cNvSpPr>
          <p:nvPr/>
        </p:nvSpPr>
        <p:spPr bwMode="auto">
          <a:xfrm>
            <a:off x="2357438" y="3248026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access causing the fault was a read.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5" name="TextBox 27"/>
          <p:cNvSpPr>
            <a:spLocks noChangeArrowheads="1"/>
          </p:cNvSpPr>
          <p:nvPr/>
        </p:nvSpPr>
        <p:spPr bwMode="auto">
          <a:xfrm>
            <a:off x="2357438" y="3430589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access causing the fault was a write.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6" name="TextBox 28"/>
          <p:cNvSpPr>
            <a:spLocks noChangeArrowheads="1"/>
          </p:cNvSpPr>
          <p:nvPr/>
        </p:nvSpPr>
        <p:spPr bwMode="auto">
          <a:xfrm>
            <a:off x="2357438" y="3735389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A supervisor-mode access caused the fault.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7" name="TextBox 29"/>
          <p:cNvSpPr>
            <a:spLocks noChangeArrowheads="1"/>
          </p:cNvSpPr>
          <p:nvPr/>
        </p:nvSpPr>
        <p:spPr bwMode="auto">
          <a:xfrm>
            <a:off x="2357438" y="3922714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A user-mode access caused the fault.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8" name="TextBox 30"/>
          <p:cNvSpPr>
            <a:spLocks noChangeArrowheads="1"/>
          </p:cNvSpPr>
          <p:nvPr/>
        </p:nvSpPr>
        <p:spPr bwMode="auto">
          <a:xfrm>
            <a:off x="2357438" y="4248151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fault was not caused by reserved bit violation.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9" name="TextBox 31"/>
          <p:cNvSpPr>
            <a:spLocks noChangeArrowheads="1"/>
          </p:cNvSpPr>
          <p:nvPr/>
        </p:nvSpPr>
        <p:spPr bwMode="auto">
          <a:xfrm>
            <a:off x="2357438" y="4494213"/>
            <a:ext cx="5559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fault was caused by a reserved bit set to 1 in some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paging-structure entry.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0" name="TextBox 32"/>
          <p:cNvSpPr>
            <a:spLocks noChangeArrowheads="1"/>
          </p:cNvSpPr>
          <p:nvPr/>
        </p:nvSpPr>
        <p:spPr bwMode="auto">
          <a:xfrm>
            <a:off x="2357438" y="4857751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fault was not caused by an instruction fetch.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1" name="TextBox 33"/>
          <p:cNvSpPr>
            <a:spLocks noChangeArrowheads="1"/>
          </p:cNvSpPr>
          <p:nvPr/>
        </p:nvSpPr>
        <p:spPr bwMode="auto">
          <a:xfrm>
            <a:off x="2357438" y="5072064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fault was caused by an instruction fetch.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2" name="TextBox 34"/>
          <p:cNvSpPr>
            <a:spLocks noChangeArrowheads="1"/>
          </p:cNvSpPr>
          <p:nvPr/>
        </p:nvSpPr>
        <p:spPr bwMode="auto">
          <a:xfrm>
            <a:off x="2714624" y="5429250"/>
            <a:ext cx="4295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Figure 4 – 12. Page-Fault Error Code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3" name="TextBox 35"/>
          <p:cNvSpPr>
            <a:spLocks noChangeArrowheads="1"/>
          </p:cNvSpPr>
          <p:nvPr/>
        </p:nvSpPr>
        <p:spPr bwMode="auto">
          <a:xfrm>
            <a:off x="1698626" y="2786064"/>
            <a:ext cx="30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82779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28675" name="Content Placeholder 2"/>
          <p:cNvSpPr>
            <a:spLocks noChangeArrowheads="1"/>
          </p:cNvSpPr>
          <p:nvPr/>
        </p:nvSpPr>
        <p:spPr bwMode="auto">
          <a:xfrm>
            <a:off x="942975" y="1892300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8676" name="Content Placeholder 2"/>
          <p:cNvSpPr>
            <a:spLocks noChangeArrowheads="1"/>
          </p:cNvSpPr>
          <p:nvPr/>
        </p:nvSpPr>
        <p:spPr bwMode="auto">
          <a:xfrm>
            <a:off x="1343025" y="1924051"/>
            <a:ext cx="48720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需要考虑的问题</a:t>
            </a:r>
            <a:endParaRPr lang="zh-CN" altLang="en-US"/>
          </a:p>
        </p:txBody>
      </p:sp>
      <p:sp>
        <p:nvSpPr>
          <p:cNvPr id="28677" name="矩形 195"/>
          <p:cNvSpPr>
            <a:spLocks noChangeArrowheads="1"/>
          </p:cNvSpPr>
          <p:nvPr/>
        </p:nvSpPr>
        <p:spPr bwMode="auto">
          <a:xfrm>
            <a:off x="1622425" y="226377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应该换出哪个页？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78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376489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矩形 229"/>
          <p:cNvSpPr>
            <a:spLocks noChangeArrowheads="1"/>
          </p:cNvSpPr>
          <p:nvPr/>
        </p:nvSpPr>
        <p:spPr bwMode="auto">
          <a:xfrm>
            <a:off x="1622425" y="2624138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如何建立虚拟页和磁盘扇区的对应关系？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0" name="图片 230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73685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矩形 231"/>
          <p:cNvSpPr>
            <a:spLocks noChangeArrowheads="1"/>
          </p:cNvSpPr>
          <p:nvPr/>
        </p:nvSpPr>
        <p:spPr bwMode="auto">
          <a:xfrm>
            <a:off x="1622426" y="2995613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何时进行页换入和换出？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2" name="图片 232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10832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矩形 233"/>
          <p:cNvSpPr>
            <a:spLocks noChangeArrowheads="1"/>
          </p:cNvSpPr>
          <p:nvPr/>
        </p:nvSpPr>
        <p:spPr bwMode="auto">
          <a:xfrm>
            <a:off x="1622425" y="3354388"/>
            <a:ext cx="4287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如何设计数据结构支持页替换算法？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4" name="图片 234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4671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矩形 235"/>
          <p:cNvSpPr>
            <a:spLocks noChangeArrowheads="1"/>
          </p:cNvSpPr>
          <p:nvPr/>
        </p:nvSpPr>
        <p:spPr bwMode="auto">
          <a:xfrm>
            <a:off x="1622426" y="3733800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怎样进行页换入和换出？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6" name="图片 23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846514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1573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227"/>
          <p:cNvSpPr>
            <a:spLocks noChangeArrowheads="1"/>
          </p:cNvSpPr>
          <p:nvPr/>
        </p:nvSpPr>
        <p:spPr bwMode="auto">
          <a:xfrm>
            <a:off x="1473201" y="3543301"/>
            <a:ext cx="5643563" cy="2143125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70000">
                <a:srgbClr val="D8D8D8"/>
              </a:gs>
              <a:gs pos="100000">
                <a:srgbClr val="A5A5A5"/>
              </a:gs>
            </a:gsLst>
            <a:lin ang="5400000" scaled="1"/>
          </a:gradFill>
          <a:ln w="25400" cap="flat" cmpd="sng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29700" name="Content Placeholder 2"/>
          <p:cNvSpPr>
            <a:spLocks noChangeArrowheads="1"/>
          </p:cNvSpPr>
          <p:nvPr/>
        </p:nvSpPr>
        <p:spPr bwMode="auto">
          <a:xfrm>
            <a:off x="942975" y="1662113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9701" name="Content Placeholder 2"/>
          <p:cNvSpPr>
            <a:spLocks noChangeArrowheads="1"/>
          </p:cNvSpPr>
          <p:nvPr/>
        </p:nvSpPr>
        <p:spPr bwMode="auto">
          <a:xfrm>
            <a:off x="1343025" y="1692276"/>
            <a:ext cx="48720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应该换出哪个页？</a:t>
            </a:r>
            <a:endParaRPr lang="zh-CN" altLang="en-US"/>
          </a:p>
        </p:txBody>
      </p:sp>
      <p:sp>
        <p:nvSpPr>
          <p:cNvPr id="29702" name="矩形 195"/>
          <p:cNvSpPr>
            <a:spLocks noChangeArrowheads="1"/>
          </p:cNvSpPr>
          <p:nvPr/>
        </p:nvSpPr>
        <p:spPr bwMode="auto">
          <a:xfrm>
            <a:off x="1622425" y="2020888"/>
            <a:ext cx="268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(\kern\mm\swap.c)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703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1336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矩形 202"/>
          <p:cNvSpPr>
            <a:spLocks noChangeArrowheads="1"/>
          </p:cNvSpPr>
          <p:nvPr/>
        </p:nvSpPr>
        <p:spPr bwMode="auto">
          <a:xfrm>
            <a:off x="1581150" y="2378075"/>
            <a:ext cx="295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●  </a:t>
            </a: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Lab3: check_swap()</a:t>
            </a:r>
          </a:p>
        </p:txBody>
      </p:sp>
      <p:sp>
        <p:nvSpPr>
          <p:cNvPr id="29705" name="矩形 204"/>
          <p:cNvSpPr>
            <a:spLocks noChangeArrowheads="1"/>
          </p:cNvSpPr>
          <p:nvPr/>
        </p:nvSpPr>
        <p:spPr bwMode="auto">
          <a:xfrm>
            <a:off x="1622425" y="2722563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如何建立虚拟页和磁盘扇区的对应关系？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706" name="图片 205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3527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矩形 206"/>
          <p:cNvSpPr>
            <a:spLocks noChangeArrowheads="1"/>
          </p:cNvSpPr>
          <p:nvPr/>
        </p:nvSpPr>
        <p:spPr bwMode="auto">
          <a:xfrm>
            <a:off x="1581150" y="3081338"/>
            <a:ext cx="946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●  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PTE</a:t>
            </a:r>
            <a:endParaRPr lang="zh-CN" altLang="en-US"/>
          </a:p>
        </p:txBody>
      </p:sp>
      <p:sp>
        <p:nvSpPr>
          <p:cNvPr id="29708" name="Content Placeholder 2"/>
          <p:cNvSpPr>
            <a:spLocks noChangeArrowheads="1"/>
          </p:cNvSpPr>
          <p:nvPr/>
        </p:nvSpPr>
        <p:spPr bwMode="auto">
          <a:xfrm>
            <a:off x="1816100" y="3654425"/>
            <a:ext cx="2286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</a:t>
            </a: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_entry_t</a:t>
            </a:r>
          </a:p>
        </p:txBody>
      </p:sp>
      <p:sp>
        <p:nvSpPr>
          <p:cNvPr id="29709" name="Content Placeholder 2"/>
          <p:cNvSpPr>
            <a:spLocks noChangeArrowheads="1"/>
          </p:cNvSpPr>
          <p:nvPr/>
        </p:nvSpPr>
        <p:spPr bwMode="auto">
          <a:xfrm>
            <a:off x="2714626" y="4381500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offset</a:t>
            </a:r>
            <a:endParaRPr lang="en-US" altLang="zh-CN" sz="2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10" name="Content Placeholder 2"/>
          <p:cNvSpPr>
            <a:spLocks noChangeArrowheads="1"/>
          </p:cNvSpPr>
          <p:nvPr/>
        </p:nvSpPr>
        <p:spPr bwMode="auto">
          <a:xfrm>
            <a:off x="4295776" y="4381500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reserved</a:t>
            </a:r>
            <a:endParaRPr lang="zh-CN" altLang="en-US"/>
          </a:p>
        </p:txBody>
      </p:sp>
      <p:sp>
        <p:nvSpPr>
          <p:cNvPr id="29711" name="Content Placeholder 2"/>
          <p:cNvSpPr>
            <a:spLocks noChangeArrowheads="1"/>
          </p:cNvSpPr>
          <p:nvPr/>
        </p:nvSpPr>
        <p:spPr bwMode="auto">
          <a:xfrm>
            <a:off x="5800726" y="4381500"/>
            <a:ext cx="428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/>
          </a:p>
        </p:txBody>
      </p:sp>
      <p:sp>
        <p:nvSpPr>
          <p:cNvPr id="29712" name="Content Placeholder 2"/>
          <p:cNvSpPr>
            <a:spLocks noChangeArrowheads="1"/>
          </p:cNvSpPr>
          <p:nvPr/>
        </p:nvSpPr>
        <p:spPr bwMode="auto">
          <a:xfrm>
            <a:off x="2727326" y="5097463"/>
            <a:ext cx="12858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 bits</a:t>
            </a:r>
            <a:endParaRPr lang="zh-CN" altLang="en-US"/>
          </a:p>
        </p:txBody>
      </p:sp>
      <p:sp>
        <p:nvSpPr>
          <p:cNvPr id="29713" name="Content Placeholder 2"/>
          <p:cNvSpPr>
            <a:spLocks noChangeArrowheads="1"/>
          </p:cNvSpPr>
          <p:nvPr/>
        </p:nvSpPr>
        <p:spPr bwMode="auto">
          <a:xfrm>
            <a:off x="4511676" y="5097463"/>
            <a:ext cx="9620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bits</a:t>
            </a:r>
            <a:endParaRPr lang="zh-CN" altLang="en-US"/>
          </a:p>
        </p:txBody>
      </p:sp>
      <p:sp>
        <p:nvSpPr>
          <p:cNvPr id="29714" name="Content Placeholder 2"/>
          <p:cNvSpPr>
            <a:spLocks noChangeArrowheads="1"/>
          </p:cNvSpPr>
          <p:nvPr/>
        </p:nvSpPr>
        <p:spPr bwMode="auto">
          <a:xfrm>
            <a:off x="5497513" y="5097463"/>
            <a:ext cx="9636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bits</a:t>
            </a:r>
            <a:endParaRPr lang="zh-CN" altLang="en-US"/>
          </a:p>
        </p:txBody>
      </p:sp>
      <p:sp>
        <p:nvSpPr>
          <p:cNvPr id="29715" name="直接连接符 215"/>
          <p:cNvSpPr>
            <a:spLocks noChangeShapeType="1"/>
          </p:cNvSpPr>
          <p:nvPr/>
        </p:nvSpPr>
        <p:spPr bwMode="auto">
          <a:xfrm rot="5400000">
            <a:off x="1919289" y="4595814"/>
            <a:ext cx="338137" cy="1587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直接连接符 221"/>
          <p:cNvSpPr>
            <a:spLocks noChangeShapeType="1"/>
          </p:cNvSpPr>
          <p:nvPr/>
        </p:nvSpPr>
        <p:spPr bwMode="auto">
          <a:xfrm>
            <a:off x="2090738" y="4411664"/>
            <a:ext cx="4500562" cy="1587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直接连接符 224"/>
          <p:cNvSpPr>
            <a:spLocks noChangeShapeType="1"/>
          </p:cNvSpPr>
          <p:nvPr/>
        </p:nvSpPr>
        <p:spPr bwMode="auto">
          <a:xfrm rot="5400000">
            <a:off x="3994151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直接连接符 225"/>
          <p:cNvSpPr>
            <a:spLocks noChangeShapeType="1"/>
          </p:cNvSpPr>
          <p:nvPr/>
        </p:nvSpPr>
        <p:spPr bwMode="auto">
          <a:xfrm rot="5400000">
            <a:off x="5559426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直接连接符 226"/>
          <p:cNvSpPr>
            <a:spLocks noChangeShapeType="1"/>
          </p:cNvSpPr>
          <p:nvPr/>
        </p:nvSpPr>
        <p:spPr bwMode="auto">
          <a:xfrm rot="5400000">
            <a:off x="6019801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直接连接符 24"/>
          <p:cNvSpPr>
            <a:spLocks noChangeShapeType="1"/>
          </p:cNvSpPr>
          <p:nvPr/>
        </p:nvSpPr>
        <p:spPr bwMode="auto">
          <a:xfrm>
            <a:off x="2087563" y="4781550"/>
            <a:ext cx="4500562" cy="1588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6274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全屏显示(4:3)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MS PGothic</vt:lpstr>
      <vt:lpstr>黑体</vt:lpstr>
      <vt:lpstr>华文细黑</vt:lpstr>
      <vt:lpstr>宋体</vt:lpstr>
      <vt:lpstr>微软雅黑</vt:lpstr>
      <vt:lpstr>张海山锐谐体2.0-授权联系：Samtype@QQ.com</vt:lpstr>
      <vt:lpstr>Arial</vt:lpstr>
      <vt:lpstr>Calibri</vt:lpstr>
      <vt:lpstr>Monotype Sorts</vt:lpstr>
      <vt:lpstr>Times New Roman</vt:lpstr>
      <vt:lpstr>Wingdings</vt:lpstr>
      <vt:lpstr>精美ppt模板(中国风) (1)</vt:lpstr>
      <vt:lpstr>1_精美ppt模板(中国风) (1)</vt:lpstr>
      <vt:lpstr>Lab3:缺页机制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机制与策略的代码实现接口定义</vt:lpstr>
      <vt:lpstr>机制固定的调用点和调用序列</vt:lpstr>
      <vt:lpstr>策略自由地实现相应的函数接口</vt:lpstr>
      <vt:lpstr>机制不变，改变策略</vt:lpstr>
      <vt:lpstr>PowerPoint 演示文稿</vt:lpstr>
      <vt:lpstr>祝编码愉快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2020-11-09T09:24:50Z</dcterms:created>
  <dcterms:modified xsi:type="dcterms:W3CDTF">2021-04-26T10:08:34Z</dcterms:modified>
</cp:coreProperties>
</file>