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3786" r:id="rId2"/>
  </p:sldMasterIdLst>
  <p:notesMasterIdLst>
    <p:notesMasterId r:id="rId42"/>
  </p:notesMasterIdLst>
  <p:handoutMasterIdLst>
    <p:handoutMasterId r:id="rId43"/>
  </p:handoutMasterIdLst>
  <p:sldIdLst>
    <p:sldId id="256" r:id="rId3"/>
    <p:sldId id="322" r:id="rId4"/>
    <p:sldId id="323" r:id="rId5"/>
    <p:sldId id="324" r:id="rId6"/>
    <p:sldId id="370" r:id="rId7"/>
    <p:sldId id="372" r:id="rId8"/>
    <p:sldId id="373" r:id="rId9"/>
    <p:sldId id="332" r:id="rId10"/>
    <p:sldId id="333" r:id="rId11"/>
    <p:sldId id="336" r:id="rId12"/>
    <p:sldId id="334" r:id="rId13"/>
    <p:sldId id="335" r:id="rId14"/>
    <p:sldId id="357" r:id="rId15"/>
    <p:sldId id="341" r:id="rId16"/>
    <p:sldId id="371" r:id="rId17"/>
    <p:sldId id="342" r:id="rId18"/>
    <p:sldId id="343" r:id="rId19"/>
    <p:sldId id="346" r:id="rId20"/>
    <p:sldId id="362" r:id="rId21"/>
    <p:sldId id="363" r:id="rId22"/>
    <p:sldId id="358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64" r:id="rId33"/>
    <p:sldId id="365" r:id="rId34"/>
    <p:sldId id="366" r:id="rId35"/>
    <p:sldId id="369" r:id="rId36"/>
    <p:sldId id="361" r:id="rId37"/>
    <p:sldId id="359" r:id="rId38"/>
    <p:sldId id="360" r:id="rId39"/>
    <p:sldId id="374" r:id="rId40"/>
    <p:sldId id="281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5E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82450" autoAdjust="0"/>
  </p:normalViewPr>
  <p:slideViewPr>
    <p:cSldViewPr>
      <p:cViewPr varScale="1">
        <p:scale>
          <a:sx n="95" d="100"/>
          <a:sy n="95" d="100"/>
        </p:scale>
        <p:origin x="183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3521E83-D938-4B6D-80FE-C3E981F7BAD9}" type="datetimeFigureOut">
              <a:rPr lang="zh-CN" altLang="en-US"/>
              <a:pPr>
                <a:defRPr/>
              </a:pPr>
              <a:t>2021/2/22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97B2EE-E547-4247-A3B8-5F15B4B680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002486-A5D2-4865-B9E8-0021D8FE58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3B0A3AF-D783-4618-8185-041CF8BA0DBE}" type="slidenum">
              <a:rPr lang="zh-CN" altLang="en-US" smtClean="0">
                <a:latin typeface="Arial" panose="020B0604020202020204" pitchFamily="34" charset="0"/>
              </a:rPr>
              <a:pPr/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54016E-DC49-436F-B2A2-2085EF93FCFA}" type="slidenum">
              <a:rPr lang="zh-CN" altLang="en-US" smtClean="0">
                <a:latin typeface="Arial" panose="020B0604020202020204" pitchFamily="34" charset="0"/>
              </a:rPr>
              <a:pPr/>
              <a:t>18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7D906C-902B-4B2F-9A36-4873BABFFF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1078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DF44E-AA11-4880-AEA3-EEA53D9D9A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13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13E1-4C37-49F9-A578-EE1C0CFBE5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779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BDD6D-D3EC-474A-BE2C-9BA6180E2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02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50F61-389E-47A7-B98A-E6BB047D1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221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408C-C7C8-41D2-8F56-99D3BDF7EA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06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576C7-A153-4334-A70A-84538CFB9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650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874E8-5132-4688-AD22-D2549ABBA2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519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2EA97-1657-495A-A589-7B7216B73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83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1C0BB-B9A7-4485-B206-E3BFBF9E5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605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B56BE-DE62-4FB3-8F77-1AAFEFB113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27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DE64A-B1C2-47F4-A67E-B1705B79C3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7845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DBFC8-D78C-4002-9B6F-279F5BD679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858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D002-08B2-49E4-96B9-FD70B740E9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92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1497B-29CC-4CC4-862B-A33100AE8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393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CC7BF-65F5-4200-96B8-95AEB32B0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77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95E0F-C2A2-41B8-B3ED-B497B3183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370BF-7C74-4302-A8E6-7FB84FED88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39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0FE61-16FB-463D-B028-F39D51AF4F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43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5E193-1083-4C5A-BDDC-36F86EA1E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96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990C9-A6F2-4D64-BD20-1889038CC6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7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6A543-D880-48A7-9440-D63F1108DE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18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8E967-35C2-4F6B-9A61-0AF5DEDE17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397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C9D89-1C84-4BE9-8C04-7CCBEBA04F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8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pPr>
              <a:defRPr/>
            </a:pPr>
            <a:fld id="{9CFEFF7A-4BB1-4B80-B17B-D2850AB042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B7F16A1-CD96-4223-8D38-B57642DFE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굴림" pitchFamily="34" charset="-127"/>
              </a:rPr>
              <a:t>Operating System</a:t>
            </a:r>
            <a:endParaRPr lang="ko-KR" altLang="en-US" smtClean="0">
              <a:ea typeface="굴림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3600" i="0" smtClean="0">
                <a:latin typeface="Arial" panose="020B0604020202020204" pitchFamily="34" charset="0"/>
                <a:ea typeface="굴림" pitchFamily="34" charset="-127"/>
              </a:rPr>
              <a:t>Chapter 1-2: Basic Concept and Prerequisite knowledge</a:t>
            </a:r>
            <a:endParaRPr lang="zh-CN" altLang="en-US" sz="3600" i="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 smtClean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sz="2000" i="0" smtClean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z="2000" smtClean="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z="2000" smtClean="0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PSW of Intel CPU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8437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F24F4D3-7BC8-4399-B3EA-CF046493B38D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18438" name="Picture 8" descr="插图2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930400"/>
            <a:ext cx="882015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827088" y="4076700"/>
            <a:ext cx="27320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CF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 进位标志位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ZF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 结果为零标志位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SF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 符号标志位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OF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 溢出标志位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3979863" y="3581400"/>
            <a:ext cx="39941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标准条件位：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TF</a:t>
            </a:r>
            <a:r>
              <a:rPr lang="zh-CN" alt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：陷阱标志位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IF</a:t>
            </a:r>
            <a:r>
              <a:rPr lang="zh-CN" alt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：中断允许（中断屏蔽）标志位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VIF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：虚拟中断标志位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VIP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：虚拟中断待决标志位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IOPL</a:t>
            </a:r>
            <a:r>
              <a:rPr lang="zh-CN" alt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IO</a:t>
            </a:r>
            <a:r>
              <a:rPr lang="zh-CN" altLang="en-US" sz="20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特权级别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PSW</a:t>
            </a:r>
            <a:r>
              <a:rPr lang="zh-CN" altLang="en-US" smtClean="0">
                <a:ea typeface="宋体" panose="02010600030101010101" pitchFamily="2" charset="-122"/>
              </a:rPr>
              <a:t>的使用示例</a:t>
            </a:r>
          </a:p>
        </p:txBody>
      </p:sp>
      <p:sp>
        <p:nvSpPr>
          <p:cNvPr id="19459" name="内容占位符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Load AX 0xfffffff1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ADD AX 0x5F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9460" name="内容占位符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Load AX 0x0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ADD AX 0x50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9463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6A7E0F7-C9AB-4810-B992-C9D5965BB97F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19464" name="文本框 15"/>
          <p:cNvSpPr txBox="1">
            <a:spLocks noChangeArrowheads="1"/>
          </p:cNvSpPr>
          <p:nvPr/>
        </p:nvSpPr>
        <p:spPr bwMode="auto">
          <a:xfrm>
            <a:off x="1547813" y="4652963"/>
            <a:ext cx="52562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这两段指令执行之后，</a:t>
            </a:r>
            <a:r>
              <a:rPr lang="en-US" altLang="zh-CN" sz="1800">
                <a:solidFill>
                  <a:schemeClr val="tx1"/>
                </a:solidFill>
              </a:rPr>
              <a:t>AX</a:t>
            </a:r>
            <a:r>
              <a:rPr lang="zh-CN" altLang="en-US" sz="1800">
                <a:solidFill>
                  <a:schemeClr val="tx1"/>
                </a:solidFill>
              </a:rPr>
              <a:t>寄存器的值一样吗？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他们发生的事情一样吗？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如何知道这些差异？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Essential of CPU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538663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Rank of CPU instruction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R0: privileged instruction only used by OS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R1: important device driver and I/O routine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R2: protected program, such as IDE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R3: user space for common program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Working mode of CPU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Kernel mode &amp; User mode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“Trap”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Switch the mode of CPU from “user” mode to “kernel” mode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1510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0CF993C-E55D-4CD2-B72C-7D72646B0433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Computer Hardware Review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6196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Processors: Architecture and Modes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Memory: Hierarchy of storage systems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I/O Devices: Clock, keyboard, monitor and hard disk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Buses: Organization of computer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3558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02F24EC-2E98-4888-A672-9BDCF24CE044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Storage system in computer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4581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ADDE4AE-4CC7-419D-92D8-96575227B9D8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3063"/>
            <a:ext cx="9145588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一些非常重要的数字</a:t>
            </a:r>
          </a:p>
        </p:txBody>
      </p:sp>
      <p:sp>
        <p:nvSpPr>
          <p:cNvPr id="25603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256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5B6505-FB85-4813-8A9B-75E6E8C8F20D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pic>
        <p:nvPicPr>
          <p:cNvPr id="2560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41438"/>
            <a:ext cx="89249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文本框 7"/>
          <p:cNvSpPr txBox="1">
            <a:spLocks noChangeArrowheads="1"/>
          </p:cNvSpPr>
          <p:nvPr/>
        </p:nvSpPr>
        <p:spPr bwMode="auto">
          <a:xfrm>
            <a:off x="1042988" y="5981700"/>
            <a:ext cx="691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By Jeff Dean: http://research.google.com/people/jeff/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Strategy of storage system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8656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Guide lines for storage system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Speed</a:t>
            </a:r>
            <a:r>
              <a:rPr lang="en-US" altLang="zh-CN" dirty="0" smtClean="0">
                <a:ea typeface="宋体" pitchFamily="2" charset="-122"/>
              </a:rPr>
              <a:t>: should be not slower than CPU speed 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Size</a:t>
            </a:r>
            <a:r>
              <a:rPr lang="en-US" altLang="zh-CN" dirty="0" smtClean="0">
                <a:ea typeface="宋体" pitchFamily="2" charset="-122"/>
              </a:rPr>
              <a:t>: should be enough large that can store everything</a:t>
            </a:r>
          </a:p>
          <a:p>
            <a:pPr lvl="1"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Cost</a:t>
            </a:r>
            <a:r>
              <a:rPr lang="en-US" altLang="zh-CN" dirty="0" smtClean="0">
                <a:ea typeface="宋体" pitchFamily="2" charset="-122"/>
              </a:rPr>
              <a:t>: should not be expensive for most customers 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Strategy for a reasonable storage system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Local optimal principle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Hierarchy architecture  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Various kinds of memory 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Register, RAM, SRAM, DRAM, SDRAM, DDR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ROM, PROM, EPROM, EEPROM, CMOS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Flash memory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6630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1396229-6DC7-4BDE-9F5A-57D95798B6BA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Local optimal principle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8656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A story about </a:t>
            </a:r>
            <a:r>
              <a:rPr lang="en-US" altLang="zh-CN" dirty="0" err="1" smtClean="0">
                <a:ea typeface="宋体" pitchFamily="2" charset="-122"/>
              </a:rPr>
              <a:t>Yangguo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err="1" smtClean="0">
                <a:ea typeface="宋体" pitchFamily="2" charset="-122"/>
              </a:rPr>
              <a:t>Xiaolongnv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answer exists around the question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Local optimal principle in address space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address of next instruction should be adjacent to current instruction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Local optimal principle in time sequence 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instruction used recently should be used again in the near future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Principle of Cache design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Only stores the instructions that belong to a local region, both in address space and time sequence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Small size, but higher performance and cheap price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765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FCB1E0F-24D3-4603-A3FE-2F1061814944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30728" name="Picture 8" descr="情花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0"/>
            <a:ext cx="66198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Local optimal principle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8677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2CA4306-0A77-406A-96EA-90C5E2F00444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7" name="Picture 6" descr="2_os_drawing-2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357313"/>
            <a:ext cx="73914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/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17A804E-2347-4F62-83C2-4614FF1D69EB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Memory Management</a:t>
            </a: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1081088" y="1995488"/>
            <a:ext cx="7585075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在多道环境中存储管理要解决的主要问题是：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　用户程序间如何保护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　核心程序如何受到保护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　执行程序如何重定位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Computer Hardware Review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46196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Processors: Architecture and Modes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Memory: Hierarchy of storage systems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I/O Devices: Clock, keyboard, monitor and hard disk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Buses: Organization of computer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06A8CC-9685-4BE6-A40E-5F503845B2B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 txBox="1">
            <a:spLocks noGrp="1"/>
          </p:cNvSpPr>
          <p:nvPr/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186667D-CB07-45FD-98D5-65DAF4F451FB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Memory Management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892175" y="6013450"/>
            <a:ext cx="77851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One base-limit pair and two base-limit pairs</a:t>
            </a:r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97013"/>
            <a:ext cx="6296025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892175" y="1035050"/>
            <a:ext cx="67452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Helvetica" panose="020B0604020202020204" pitchFamily="34" charset="0"/>
              </a:rPr>
              <a:t>硬件提供基址和界限寄存器为内存管理提供基础：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Computer Hardware Review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6196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Processors: Architecture and Modes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Memory: Hierarchy of storage systems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I/O Devices: Clock, keyboard, monitor and hard disk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Buses: Organization of computer system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277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BBD0F60-4265-4A10-AFC5-012B8622AF30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Clock in computer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8656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What dose time means in computer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speed of operation and execution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criterion of resource management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bandwidth of data transfer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record of real time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Components of programmable clock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Crystal oscillator: physical component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Counter: decremented at each pulse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Holding register: record the initial value of counter 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One-shot clock and square-wave clock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One-shot clock: controlled by OS software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Square-wave clock: generate periodic signal 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Clock tick: periodic interrupts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3798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A9FF05-E148-485E-9ED2-1DD127774EC7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Clock and clock interrupts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5845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23FCD72-9AA5-42D0-AC78-5F765F0199C2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187450" y="1341438"/>
          <a:ext cx="5832475" cy="454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SmartDraw" r:id="rId4" imgW="3584448" imgH="2790444" progId="SmartDraw.2">
                  <p:embed/>
                </p:oleObj>
              </mc:Choice>
              <mc:Fallback>
                <p:oleObj name="SmartDraw" r:id="rId4" imgW="3584448" imgH="2790444" progId="SmartDraw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1438"/>
                        <a:ext cx="5832475" cy="454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403350" y="4365625"/>
            <a:ext cx="516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每个脉冲使计数器减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，归零则产生时钟中断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867400" y="4797425"/>
            <a:ext cx="1008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用来装入计数器初值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419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789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630DAB7-E682-47B3-B554-FEEE86AA6905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굴림" pitchFamily="34" charset="-127"/>
              </a:rPr>
              <a:t>Essential of Interruption</a:t>
            </a:r>
            <a:endParaRPr lang="en-US" altLang="ko-KR" sz="3600" smtClean="0">
              <a:ea typeface="굴림" pitchFamily="34" charset="-127"/>
            </a:endParaRPr>
          </a:p>
        </p:txBody>
      </p:sp>
      <p:pic>
        <p:nvPicPr>
          <p:cNvPr id="58376" name="Picture 8" descr="2_os_drawing-2-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5538"/>
            <a:ext cx="5229225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321D115-77F5-486C-9952-5EC395E363FE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굴림" pitchFamily="34" charset="-127"/>
              </a:rPr>
              <a:t>Essential of Interruption</a:t>
            </a:r>
            <a:endParaRPr lang="en-US" altLang="ko-KR" sz="3600" smtClean="0">
              <a:ea typeface="굴림" pitchFamily="34" charset="-127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6725" y="1773238"/>
            <a:ext cx="8066088" cy="3913187"/>
            <a:chOff x="158" y="1071"/>
            <a:chExt cx="5081" cy="2465"/>
          </a:xfrm>
        </p:grpSpPr>
        <p:sp>
          <p:nvSpPr>
            <p:cNvPr id="39943" name="AutoShape 8"/>
            <p:cNvSpPr>
              <a:spLocks noChangeArrowheads="1"/>
            </p:cNvSpPr>
            <p:nvPr/>
          </p:nvSpPr>
          <p:spPr bwMode="auto">
            <a:xfrm>
              <a:off x="158" y="2130"/>
              <a:ext cx="816" cy="271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开始</a:t>
              </a:r>
            </a:p>
          </p:txBody>
        </p:sp>
        <p:sp>
          <p:nvSpPr>
            <p:cNvPr id="39944" name="AutoShape 9"/>
            <p:cNvSpPr>
              <a:spLocks noChangeArrowheads="1"/>
            </p:cNvSpPr>
            <p:nvPr/>
          </p:nvSpPr>
          <p:spPr bwMode="auto">
            <a:xfrm>
              <a:off x="1338" y="2039"/>
              <a:ext cx="998" cy="454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取下一条指令</a:t>
              </a:r>
            </a:p>
          </p:txBody>
        </p:sp>
        <p:sp>
          <p:nvSpPr>
            <p:cNvPr id="39945" name="AutoShape 10"/>
            <p:cNvSpPr>
              <a:spLocks noChangeArrowheads="1"/>
            </p:cNvSpPr>
            <p:nvPr/>
          </p:nvSpPr>
          <p:spPr bwMode="auto">
            <a:xfrm>
              <a:off x="2789" y="2039"/>
              <a:ext cx="998" cy="454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执行指令</a:t>
              </a:r>
            </a:p>
          </p:txBody>
        </p:sp>
        <p:sp>
          <p:nvSpPr>
            <p:cNvPr id="39946" name="AutoShape 11"/>
            <p:cNvSpPr>
              <a:spLocks noChangeArrowheads="1"/>
            </p:cNvSpPr>
            <p:nvPr/>
          </p:nvSpPr>
          <p:spPr bwMode="auto">
            <a:xfrm>
              <a:off x="4241" y="2039"/>
              <a:ext cx="998" cy="454"/>
            </a:xfrm>
            <a:prstGeom prst="flowChart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检查指令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处理中断</a:t>
              </a:r>
            </a:p>
          </p:txBody>
        </p:sp>
        <p:sp>
          <p:nvSpPr>
            <p:cNvPr id="39947" name="AutoShape 12"/>
            <p:cNvSpPr>
              <a:spLocks noChangeArrowheads="1"/>
            </p:cNvSpPr>
            <p:nvPr/>
          </p:nvSpPr>
          <p:spPr bwMode="auto">
            <a:xfrm>
              <a:off x="2880" y="3264"/>
              <a:ext cx="816" cy="272"/>
            </a:xfrm>
            <a:prstGeom prst="flowChartTerminator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停止</a:t>
              </a:r>
            </a:p>
          </p:txBody>
        </p:sp>
        <p:sp>
          <p:nvSpPr>
            <p:cNvPr id="39948" name="Text Box 13"/>
            <p:cNvSpPr txBox="1">
              <a:spLocks noChangeArrowheads="1"/>
            </p:cNvSpPr>
            <p:nvPr/>
          </p:nvSpPr>
          <p:spPr bwMode="auto">
            <a:xfrm>
              <a:off x="1564" y="1071"/>
              <a:ext cx="605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取周期</a:t>
              </a:r>
            </a:p>
          </p:txBody>
        </p:sp>
        <p:sp>
          <p:nvSpPr>
            <p:cNvPr id="39949" name="Text Box 14"/>
            <p:cNvSpPr txBox="1">
              <a:spLocks noChangeArrowheads="1"/>
            </p:cNvSpPr>
            <p:nvPr/>
          </p:nvSpPr>
          <p:spPr bwMode="auto">
            <a:xfrm>
              <a:off x="2970" y="1071"/>
              <a:ext cx="766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执行周期</a:t>
              </a:r>
            </a:p>
          </p:txBody>
        </p:sp>
        <p:sp>
          <p:nvSpPr>
            <p:cNvPr id="39950" name="Text Box 15"/>
            <p:cNvSpPr txBox="1">
              <a:spLocks noChangeArrowheads="1"/>
            </p:cNvSpPr>
            <p:nvPr/>
          </p:nvSpPr>
          <p:spPr bwMode="auto">
            <a:xfrm>
              <a:off x="4467" y="1071"/>
              <a:ext cx="766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中断周期</a:t>
              </a:r>
            </a:p>
          </p:txBody>
        </p:sp>
        <p:sp>
          <p:nvSpPr>
            <p:cNvPr id="39951" name="Text Box 16"/>
            <p:cNvSpPr txBox="1">
              <a:spLocks noChangeArrowheads="1"/>
            </p:cNvSpPr>
            <p:nvPr/>
          </p:nvSpPr>
          <p:spPr bwMode="auto">
            <a:xfrm>
              <a:off x="3333" y="1656"/>
              <a:ext cx="927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1"/>
                  </a:solidFill>
                  <a:latin typeface="Arial" panose="020B0604020202020204" pitchFamily="34" charset="0"/>
                </a:rPr>
                <a:t>不允许中断</a:t>
              </a:r>
            </a:p>
          </p:txBody>
        </p: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3849" y="2391"/>
              <a:ext cx="346" cy="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允许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1">
                  <a:solidFill>
                    <a:schemeClr val="tx1"/>
                  </a:solidFill>
                  <a:latin typeface="Arial" panose="020B0604020202020204" pitchFamily="34" charset="0"/>
                </a:rPr>
                <a:t>中断</a:t>
              </a:r>
            </a:p>
          </p:txBody>
        </p:sp>
        <p:sp>
          <p:nvSpPr>
            <p:cNvPr id="39953" name="Line 18"/>
            <p:cNvSpPr>
              <a:spLocks noChangeShapeType="1"/>
            </p:cNvSpPr>
            <p:nvPr/>
          </p:nvSpPr>
          <p:spPr bwMode="auto">
            <a:xfrm>
              <a:off x="975" y="226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9"/>
            <p:cNvSpPr>
              <a:spLocks noChangeShapeType="1"/>
            </p:cNvSpPr>
            <p:nvPr/>
          </p:nvSpPr>
          <p:spPr bwMode="auto">
            <a:xfrm>
              <a:off x="2335" y="22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3787" y="226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 flipV="1">
              <a:off x="4739" y="1359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22"/>
            <p:cNvSpPr>
              <a:spLocks noChangeShapeType="1"/>
            </p:cNvSpPr>
            <p:nvPr/>
          </p:nvSpPr>
          <p:spPr bwMode="auto">
            <a:xfrm flipH="1">
              <a:off x="1156" y="1359"/>
              <a:ext cx="35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>
              <a:off x="1156" y="1359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24"/>
            <p:cNvSpPr>
              <a:spLocks noChangeShapeType="1"/>
            </p:cNvSpPr>
            <p:nvPr/>
          </p:nvSpPr>
          <p:spPr bwMode="auto">
            <a:xfrm flipV="1">
              <a:off x="3288" y="1631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 flipH="1">
              <a:off x="1156" y="1631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26"/>
            <p:cNvSpPr>
              <a:spLocks noChangeShapeType="1"/>
            </p:cNvSpPr>
            <p:nvPr/>
          </p:nvSpPr>
          <p:spPr bwMode="auto">
            <a:xfrm>
              <a:off x="3288" y="2493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09929F1-1A5A-45DF-A73C-B44D7D143252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굴림" pitchFamily="34" charset="-127"/>
              </a:rPr>
              <a:t>Essential of Interruption (unnested)</a:t>
            </a:r>
            <a:endParaRPr lang="en-US" altLang="ko-KR" sz="3600" smtClean="0">
              <a:ea typeface="굴림" pitchFamily="34" charset="-127"/>
            </a:endParaRPr>
          </a:p>
        </p:txBody>
      </p:sp>
      <p:pic>
        <p:nvPicPr>
          <p:cNvPr id="75783" name="Picture 7" descr="2_os_drawing-2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00213"/>
            <a:ext cx="540067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02C358F-A6F3-4DEA-B6C4-11ACE95271F8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굴림" pitchFamily="34" charset="-127"/>
              </a:rPr>
              <a:t>Essential of Interruption (nested)</a:t>
            </a:r>
            <a:endParaRPr lang="en-US" altLang="ko-KR" sz="3600" smtClean="0">
              <a:ea typeface="굴림" pitchFamily="34" charset="-127"/>
            </a:endParaRPr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755650" y="1700213"/>
          <a:ext cx="784860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文档" r:id="rId3" imgW="5486400" imgH="2459736" progId="Word.Document.8">
                  <p:embed/>
                </p:oleObj>
              </mc:Choice>
              <mc:Fallback>
                <p:oleObj name="文档" r:id="rId3" imgW="5486400" imgH="245973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90"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848600" cy="351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68538" y="5589588"/>
            <a:ext cx="48752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低优先级中断嵌套高优先级中断的处理流程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301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C6042F2-650B-4B38-97B1-F8EFF7378A71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ea typeface="굴림" pitchFamily="34" charset="-127"/>
              </a:rPr>
              <a:t>Essential of Interruption</a:t>
            </a:r>
            <a:endParaRPr lang="en-US" altLang="ko-KR" sz="3600" smtClean="0">
              <a:ea typeface="굴림" pitchFamily="34" charset="-127"/>
            </a:endParaRPr>
          </a:p>
        </p:txBody>
      </p:sp>
      <p:pic>
        <p:nvPicPr>
          <p:cNvPr id="80922" name="Picture 26" descr="插图2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57338"/>
            <a:ext cx="6100763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Interrupt, Exception and trap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8656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Exception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Errors found by hardware, caused by program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Divide by 0, floating-point underflow, access denied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The exception will be handled by OS in kernel mode, or informed to the program and handled by user program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Interrupt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Signal sent from hardware to CPU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CPU finds and invokes interrupt handler (kernel mode)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In time-sharing OS, the interrupts are handled in clock interrupt  function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System call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Interface provided by OS to allow programs obtaining some system service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“Trap” instruction will trap into kernel mode and invoked OS to execute service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4038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366A839-BE9C-4F56-9ACB-52EE8073265D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History of Processors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42513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The beginning of microprocessor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1960s, Intel 4004 &amp; Intel 440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4bits, 4K address space, 45 instructions, 50KIPS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The beginning of modern microprocessor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1971, Intel 8008: 8bits, 16K address space, 48 instructions, 50KIPS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1973, Intel 8080 &amp; 8085: 64K address space, ,246 instructions, 500KIPS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1973, Motorola MC6800; </a:t>
            </a:r>
            <a:r>
              <a:rPr lang="en-US" altLang="zh-CN" sz="1700" dirty="0" err="1" smtClean="0">
                <a:ea typeface="宋体" pitchFamily="2" charset="-122"/>
              </a:rPr>
              <a:t>Zilog</a:t>
            </a:r>
            <a:r>
              <a:rPr lang="en-US" altLang="zh-CN" sz="1700" dirty="0" smtClean="0">
                <a:ea typeface="宋体" pitchFamily="2" charset="-122"/>
              </a:rPr>
              <a:t> Z80; MOS 6502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16 bit microprocessor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1978, Intel 8086; 1979, Intel 8088; 1983, Intel 80286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16bits, 1MB address space, 20K instructions, 2.5MIPS &amp; 4.0MIPS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Motorola MC68000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dirty="0" smtClean="0">
                <a:ea typeface="宋体" pitchFamily="2" charset="-122"/>
              </a:rPr>
              <a:t>32 bit &amp; 64 bit microprocessor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Intel 80386(1986), Intel 80486(1989), Intel Pentium(1993)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32bits, 4GB address space, CISC &amp; RISC, </a:t>
            </a:r>
            <a:r>
              <a:rPr lang="en-US" altLang="zh-CN" sz="1700" dirty="0" err="1" smtClean="0">
                <a:ea typeface="宋体" pitchFamily="2" charset="-122"/>
              </a:rPr>
              <a:t>xGIPS</a:t>
            </a:r>
            <a:endParaRPr lang="en-US" altLang="zh-CN" sz="17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700" dirty="0" smtClean="0">
                <a:ea typeface="宋体" pitchFamily="2" charset="-122"/>
              </a:rPr>
              <a:t>64bits, 64PB address space,</a:t>
            </a:r>
          </a:p>
          <a:p>
            <a:pPr lvl="1">
              <a:lnSpc>
                <a:spcPct val="80000"/>
              </a:lnSpc>
              <a:defRPr/>
            </a:pPr>
            <a:endParaRPr lang="en-US" altLang="zh-CN" sz="17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2E6BBD-21E4-4158-8E95-86AACE9615C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5651500" y="3068638"/>
            <a:ext cx="1512888" cy="431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1619250" y="4076700"/>
            <a:ext cx="2592388" cy="431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" name="页脚占位符 2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6084" name="灯片编号占位符 3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7FAEFDD-73B9-4A8C-B848-1298C3393DB3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5" name="Picture 31" descr="Windows2K_XP_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57188"/>
            <a:ext cx="8316912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/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E3B2308-C3D7-4B3D-A101-DDB2A1A2EE4F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I/O Device </a:t>
            </a:r>
          </a:p>
        </p:txBody>
      </p:sp>
      <p:sp>
        <p:nvSpPr>
          <p:cNvPr id="48132" name="Text Box 13"/>
          <p:cNvSpPr txBox="1">
            <a:spLocks noChangeArrowheads="1"/>
          </p:cNvSpPr>
          <p:nvPr/>
        </p:nvSpPr>
        <p:spPr bwMode="auto">
          <a:xfrm>
            <a:off x="1042988" y="1628775"/>
            <a:ext cx="7543800" cy="35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模块由一些设备控制器和相应的软件构成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处理器与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模块交互方式：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	专用指令完成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访问</a:t>
            </a:r>
          </a:p>
          <a:p>
            <a:pPr lvl="2">
              <a:lnSpc>
                <a:spcPct val="12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指令格式不变，对存储器访问换成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模块访问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模块与存储器间交互 ：用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DMA（Direct Memory Access)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Tx/>
            </a:pPr>
            <a:endParaRPr lang="zh-CN" altLang="en-US" sz="2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4"/>
          <p:cNvSpPr txBox="1">
            <a:spLocks noGrp="1"/>
          </p:cNvSpPr>
          <p:nvPr/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EE36A9D-7905-4B3E-9CC0-1D863132C0EC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宋体" panose="02010600030101010101" pitchFamily="2" charset="-122"/>
              </a:rPr>
              <a:t>I/O Communication Techniques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042988" y="1412875"/>
            <a:ext cx="7391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b="1"/>
              <a:t> </a:t>
            </a:r>
            <a:endParaRPr kumimoji="1" lang="zh-CN" altLang="en-US" sz="2000" b="1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1）程序控制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由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软件控制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操作，包括设备状态检测、发送读写命令和传送数据等，无中断。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2）中断驱动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kumimoji="1" lang="zh-CN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处理器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发传送命令后，转去做其他的工作，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准备好后打断处理器的工作，完成数据传递。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3）直接存取</a:t>
            </a:r>
            <a:r>
              <a:rPr kumimoji="1" lang="en-US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zh-CN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外设与内存直接</a:t>
            </a:r>
            <a:r>
              <a:rPr kumimoji="1" lang="zh-CN" altLang="en-US" sz="20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存取，处理器只参与数据传递中的头尾过程。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 txBox="1">
            <a:spLocks noGrp="1"/>
          </p:cNvSpPr>
          <p:nvPr/>
        </p:nvSpPr>
        <p:spPr bwMode="auto">
          <a:xfrm>
            <a:off x="8737600" y="6502400"/>
            <a:ext cx="406400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E00992-349A-4024-9762-33945809FEA5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宋体" panose="02010600030101010101" pitchFamily="2" charset="-122"/>
              </a:rPr>
              <a:t>I/O Communication Techniques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61988" y="5294313"/>
            <a:ext cx="6365875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(a) </a:t>
            </a:r>
            <a:r>
              <a:rPr lang="zh-CN" altLang="en-US" sz="2400" b="1">
                <a:solidFill>
                  <a:schemeClr val="tx1"/>
                </a:solidFill>
              </a:rPr>
              <a:t>启动</a:t>
            </a:r>
            <a:r>
              <a:rPr lang="en-US" altLang="zh-CN" sz="2400" b="1">
                <a:solidFill>
                  <a:schemeClr val="tx1"/>
                </a:solidFill>
              </a:rPr>
              <a:t>I/O</a:t>
            </a:r>
            <a:r>
              <a:rPr lang="zh-CN" altLang="en-US" sz="2400" b="1">
                <a:solidFill>
                  <a:schemeClr val="tx1"/>
                </a:solidFill>
              </a:rPr>
              <a:t>设备并引发中断的步骤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(b) CPU </a:t>
            </a:r>
            <a:r>
              <a:rPr lang="zh-CN" altLang="en-US" sz="2400" b="1">
                <a:solidFill>
                  <a:schemeClr val="tx1"/>
                </a:solidFill>
              </a:rPr>
              <a:t>是如何完成中断处理的</a:t>
            </a:r>
          </a:p>
        </p:txBody>
      </p:sp>
      <p:pic>
        <p:nvPicPr>
          <p:cNvPr id="51205" name="Picture 6" descr="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16038"/>
            <a:ext cx="7831138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2311400" y="4787900"/>
            <a:ext cx="5842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7391400" y="4965700"/>
            <a:ext cx="3937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51208" name="Text Box 9"/>
          <p:cNvSpPr txBox="1">
            <a:spLocks noChangeArrowheads="1"/>
          </p:cNvSpPr>
          <p:nvPr/>
        </p:nvSpPr>
        <p:spPr bwMode="auto">
          <a:xfrm>
            <a:off x="2035175" y="4586288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  <a:latin typeface="Helvetica" panose="020B0604020202020204" pitchFamily="34" charset="0"/>
              </a:rPr>
              <a:t>(a)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7097713" y="4711700"/>
            <a:ext cx="4333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  <a:latin typeface="Helvetica" panose="020B0604020202020204" pitchFamily="34" charset="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229600" cy="3200400"/>
          </a:xfrm>
        </p:spPr>
        <p:txBody>
          <a:bodyPr anchor="ctr"/>
          <a:lstStyle/>
          <a:p>
            <a:pPr eaLnBrk="1" hangingPunct="1"/>
            <a:r>
              <a:rPr lang="en-US" altLang="zh-CN" sz="4400" smtClean="0">
                <a:ea typeface="宋体" panose="02010600030101010101" pitchFamily="2" charset="-122"/>
              </a:rPr>
              <a:t>Tape is Dead</a:t>
            </a:r>
            <a:br>
              <a:rPr lang="en-US" altLang="zh-CN" sz="4400" smtClean="0">
                <a:ea typeface="宋体" panose="02010600030101010101" pitchFamily="2" charset="-122"/>
              </a:rPr>
            </a:br>
            <a:r>
              <a:rPr lang="en-US" altLang="zh-CN" sz="4400" smtClean="0">
                <a:ea typeface="宋体" panose="02010600030101010101" pitchFamily="2" charset="-122"/>
              </a:rPr>
              <a:t>Disk is Tape</a:t>
            </a:r>
            <a:br>
              <a:rPr lang="en-US" altLang="zh-CN" sz="4400" smtClean="0">
                <a:ea typeface="宋体" panose="02010600030101010101" pitchFamily="2" charset="-122"/>
              </a:rPr>
            </a:br>
            <a:r>
              <a:rPr lang="en-US" altLang="zh-CN" sz="4400" smtClean="0">
                <a:ea typeface="宋体" panose="02010600030101010101" pitchFamily="2" charset="-122"/>
              </a:rPr>
              <a:t>Flash is Disk</a:t>
            </a:r>
            <a:br>
              <a:rPr lang="en-US" altLang="zh-CN" sz="4400" smtClean="0">
                <a:ea typeface="宋体" panose="02010600030101010101" pitchFamily="2" charset="-122"/>
              </a:rPr>
            </a:br>
            <a:r>
              <a:rPr lang="en-US" altLang="zh-CN" sz="4400" smtClean="0">
                <a:ea typeface="宋体" panose="02010600030101010101" pitchFamily="2" charset="-122"/>
              </a:rPr>
              <a:t>RAM Locality is King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anose="02010600030101010101" pitchFamily="2" charset="-122"/>
              </a:rPr>
              <a:t>Jim Gray</a:t>
            </a:r>
          </a:p>
          <a:p>
            <a:pPr eaLnBrk="1" hangingPunct="1"/>
            <a:r>
              <a:rPr lang="en-US" altLang="zh-CN" sz="3200" smtClean="0">
                <a:ea typeface="宋体" panose="02010600030101010101" pitchFamily="2" charset="-122"/>
              </a:rPr>
              <a:t>Microsoft </a:t>
            </a:r>
          </a:p>
          <a:p>
            <a:pPr eaLnBrk="1" hangingPunct="1"/>
            <a:r>
              <a:rPr lang="en-US" altLang="zh-CN" sz="3200" smtClean="0">
                <a:ea typeface="宋体" panose="02010600030101010101" pitchFamily="2" charset="-122"/>
              </a:rPr>
              <a:t>December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Computer Hardware Review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6196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Processors: Architecture and Modes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Memory: Hierarchy of storage systems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I/O Devices: Clock, keyboard, monitor and hard disk</a:t>
            </a:r>
          </a:p>
          <a:p>
            <a:pPr>
              <a:lnSpc>
                <a:spcPct val="200000"/>
              </a:lnSpc>
            </a:pP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Buses: Organization of computer system</a:t>
            </a:r>
            <a:endParaRPr lang="zh-CN" altLang="en-US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325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1F6E2C0-B48E-4AEE-98DB-7EC1F6BC25B6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Architecture of Computer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4277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B900C40-FEE4-4B93-A48A-333EAD65402F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7" name="Picture 6" descr="1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01763"/>
            <a:ext cx="6773863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North bridge and south bridge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86568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North bridge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Transfer data between CPU and memory/AGP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More expensive, faster and complicated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South bridge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Transfer data between I/O buses and devices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Cheap, slow and cheap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communication between I/O and CPU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CPU don’t access I/O device directly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Some special mechanisms are designed for the link between north bridge and south bridge (DMA, I/O channel)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Intel Hub Architecture, SIS Multithread(</a:t>
            </a:r>
            <a:r>
              <a:rPr lang="zh-CN" altLang="en-US" dirty="0" smtClean="0">
                <a:ea typeface="宋体" pitchFamily="2" charset="-122"/>
              </a:rPr>
              <a:t>妙渠</a:t>
            </a:r>
            <a:r>
              <a:rPr lang="en-US" altLang="zh-CN" smtClean="0">
                <a:ea typeface="宋体" pitchFamily="2" charset="-122"/>
              </a:rPr>
              <a:t>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530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6E11B6F-4412-4949-8764-1FE061AC9C35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你需要记住的硬件细节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是没有状态的，寄存器和内存代表了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的状态</a:t>
            </a:r>
            <a:endParaRPr lang="en-US" altLang="zh-CN" dirty="0" smtClean="0"/>
          </a:p>
          <a:p>
            <a:r>
              <a:rPr lang="zh-CN" altLang="en-US" dirty="0" smtClean="0"/>
              <a:t>高速存储永远都不够用，所以只能用局部性原理“欺骗”程序员</a:t>
            </a:r>
            <a:endParaRPr lang="en-US" altLang="zh-CN" dirty="0" smtClean="0"/>
          </a:p>
          <a:p>
            <a:r>
              <a:rPr lang="zh-CN" altLang="en-US" dirty="0" smtClean="0"/>
              <a:t>指令是不可以被打断的，中断只在指令之后处理，异常会在指令之前处理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6A543-D880-48A7-9440-D63F1108DEF9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0648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63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B890D0-DCED-4153-AE07-BEAF6642710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smtClean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panose="02010600030101010101" pitchFamily="2" charset="-122"/>
              </a:rPr>
              <a:t>Guide line of processor’s capability</a:t>
            </a:r>
            <a:endParaRPr lang="zh-CN" altLang="en-US" sz="3600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200" dirty="0" smtClean="0">
                <a:ea typeface="宋体" pitchFamily="2" charset="-122"/>
              </a:rPr>
              <a:t>Frequency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solidFill>
                  <a:srgbClr val="FF0000"/>
                </a:solidFill>
                <a:ea typeface="宋体" pitchFamily="2" charset="-122"/>
              </a:rPr>
              <a:t>CPU clock speed</a:t>
            </a:r>
            <a:r>
              <a:rPr lang="en-US" altLang="zh-CN" sz="1900" dirty="0" smtClean="0">
                <a:ea typeface="宋体" pitchFamily="2" charset="-122"/>
              </a:rPr>
              <a:t> = CPU socket speed * clock multiplier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solidFill>
                  <a:srgbClr val="FF0000"/>
                </a:solidFill>
                <a:ea typeface="宋体" pitchFamily="2" charset="-122"/>
              </a:rPr>
              <a:t>CPU socket speed</a:t>
            </a:r>
            <a:r>
              <a:rPr lang="en-US" altLang="zh-CN" sz="1900" dirty="0" smtClean="0">
                <a:ea typeface="宋体" pitchFamily="2" charset="-122"/>
              </a:rPr>
              <a:t>: the times per second that transfer data from/to CPU, generated by </a:t>
            </a:r>
            <a:r>
              <a:rPr lang="en-US" altLang="zh-CN" sz="1900" dirty="0" err="1" smtClean="0">
                <a:ea typeface="宋体" pitchFamily="2" charset="-122"/>
              </a:rPr>
              <a:t>mainboard</a:t>
            </a:r>
            <a:endParaRPr lang="en-US" altLang="zh-CN" sz="19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solidFill>
                  <a:srgbClr val="FF0000"/>
                </a:solidFill>
                <a:ea typeface="宋体" pitchFamily="2" charset="-122"/>
              </a:rPr>
              <a:t>Front side bus speed</a:t>
            </a:r>
            <a:r>
              <a:rPr lang="en-US" altLang="zh-CN" sz="1900" dirty="0" smtClean="0">
                <a:ea typeface="宋体" pitchFamily="2" charset="-122"/>
              </a:rPr>
              <a:t>: the bandwidth that transfer data between “Northbridge” chip and CPU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solidFill>
                  <a:srgbClr val="FF0000"/>
                </a:solidFill>
                <a:ea typeface="宋体" pitchFamily="2" charset="-122"/>
              </a:rPr>
              <a:t>Clock multiplier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solidFill>
                  <a:srgbClr val="FF0000"/>
                </a:solidFill>
                <a:ea typeface="宋体" pitchFamily="2" charset="-122"/>
              </a:rPr>
              <a:t>Memory clock speed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200" dirty="0" smtClean="0">
                <a:ea typeface="宋体" pitchFamily="2" charset="-122"/>
              </a:rPr>
              <a:t>Instruction set &amp; Coprocessor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ea typeface="宋体" pitchFamily="2" charset="-122"/>
              </a:rPr>
              <a:t>CISC, RISC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ea typeface="宋体" pitchFamily="2" charset="-122"/>
              </a:rPr>
              <a:t>Float processor, Boolean processor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200" dirty="0" smtClean="0">
                <a:ea typeface="宋体" pitchFamily="2" charset="-122"/>
              </a:rPr>
              <a:t>Cache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ea typeface="宋体" pitchFamily="2" charset="-122"/>
              </a:rPr>
              <a:t>Level1&amp; Level 2 cache: registers &amp; buffers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200" dirty="0" smtClean="0">
                <a:ea typeface="宋体" pitchFamily="2" charset="-122"/>
              </a:rPr>
              <a:t>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ea typeface="宋体" pitchFamily="2" charset="-122"/>
              </a:rPr>
              <a:t>Micro-architecture, Superscalar &amp; super-pipeline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300" dirty="0" smtClean="0">
                <a:ea typeface="宋体" pitchFamily="2" charset="-122"/>
              </a:rPr>
              <a:t>Technics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1900" dirty="0" smtClean="0">
                <a:ea typeface="宋体" pitchFamily="2" charset="-122"/>
              </a:rPr>
              <a:t>45nm</a:t>
            </a:r>
            <a:r>
              <a:rPr lang="en-US" altLang="zh-CN" sz="1900" dirty="0" smtClean="0">
                <a:ea typeface="宋体" pitchFamily="2" charset="-122"/>
                <a:sym typeface="Wingdings" panose="05000000000000000000" pitchFamily="2" charset="2"/>
              </a:rPr>
              <a:t>32nm22nm14nm5nm</a:t>
            </a:r>
            <a:endParaRPr lang="en-US" altLang="zh-CN" sz="1900" dirty="0" smtClean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930A5C-51B4-4ED2-902A-A85059A5385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How CPU evolves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12291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981075"/>
            <a:ext cx="6937375" cy="5010150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415514-109A-4968-BD17-2D6D2316AAA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  <p:sp>
        <p:nvSpPr>
          <p:cNvPr id="12295" name="矩形 7"/>
          <p:cNvSpPr>
            <a:spLocks noChangeArrowheads="1"/>
          </p:cNvSpPr>
          <p:nvPr/>
        </p:nvSpPr>
        <p:spPr bwMode="auto">
          <a:xfrm>
            <a:off x="992188" y="5962650"/>
            <a:ext cx="8012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191919"/>
                </a:solidFill>
                <a:latin typeface="PingFang SC"/>
              </a:rPr>
              <a:t>CPU DB: Recording Microprocessor History, Danowitz et al. Communications of the ACM, Vol. 55 No. 4, 2012.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Structure of microprocessor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42481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Execute unit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Execute the specified instruction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 unit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Fetch instruction from memory to registers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Maintain the status of CPU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Data transfer between CPU and memory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Register and Cache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Pipeline &amp;&amp; Parallize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133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CEAEB5-0F27-4D48-92C4-FB8C90F9263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Instruction cycle of processor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3635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itchFamily="2" charset="-122"/>
              </a:rPr>
              <a:t>Fetch instruction from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itchFamily="2" charset="-122"/>
              </a:rPr>
              <a:t>Program Counter stores the address of next instruction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itchFamily="2" charset="-122"/>
              </a:rPr>
              <a:t>Processor fetch the instruction via memory access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itchFamily="2" charset="-122"/>
              </a:rPr>
              <a:t>Decode instruction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itchFamily="2" charset="-122"/>
              </a:rPr>
              <a:t>Store the parameters of the instruction into registers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itchFamily="2" charset="-122"/>
              </a:rPr>
              <a:t>Execute instruction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itchFamily="2" charset="-122"/>
              </a:rPr>
              <a:t>Instruction Register stores current instructions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itchFamily="2" charset="-122"/>
              </a:rPr>
              <a:t>Integer, float and Boolean processors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smtClean="0">
                <a:ea typeface="宋体" pitchFamily="2" charset="-122"/>
              </a:rPr>
              <a:t>Pipeline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smtClean="0">
                <a:ea typeface="宋体" pitchFamily="2" charset="-122"/>
              </a:rPr>
              <a:t>Sequence of circuit units to execute an instruction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/>
              <a:t>Operating System</a:t>
            </a:r>
            <a:endParaRPr lang="en-US" altLang="ko-KR" sz="14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 smtClean="0"/>
              <a:t>CITS, NanKai University</a:t>
            </a:r>
            <a:endParaRPr lang="en-US" altLang="ko-KR" sz="1400"/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57FF3F-38E2-4A0F-8AB7-7EF6A04C293E}" type="slidenum">
              <a:rPr lang="en-US" altLang="ko-KR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 smtClean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4313" y="5524500"/>
            <a:ext cx="1071562" cy="9001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Start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928813" y="5481638"/>
            <a:ext cx="1357312" cy="971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Fetch unit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929063" y="5524500"/>
            <a:ext cx="1357312" cy="9001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Decode unit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929313" y="5524500"/>
            <a:ext cx="1357312" cy="90011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Execute unit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929563" y="5667375"/>
            <a:ext cx="1071562" cy="5715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End</a:t>
            </a: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6" name="肘形连接符 15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3286125" y="5967413"/>
            <a:ext cx="642938" cy="635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肘形连接符 17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5286375" y="5973763"/>
            <a:ext cx="642938" cy="158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肘形连接符 21"/>
          <p:cNvCxnSpPr>
            <a:cxnSpLocks noChangeShapeType="1"/>
            <a:stCxn id="11" idx="0"/>
            <a:endCxn id="9" idx="0"/>
          </p:cNvCxnSpPr>
          <p:nvPr/>
        </p:nvCxnSpPr>
        <p:spPr bwMode="auto">
          <a:xfrm rot="16200000" flipV="1">
            <a:off x="4586288" y="3502025"/>
            <a:ext cx="42862" cy="4002088"/>
          </a:xfrm>
          <a:prstGeom prst="bentConnector3">
            <a:avLst>
              <a:gd name="adj1" fmla="val 1139912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285875" y="5967413"/>
            <a:ext cx="642938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箭头连接符 39"/>
          <p:cNvCxnSpPr>
            <a:cxnSpLocks noChangeShapeType="1"/>
            <a:stCxn id="11" idx="3"/>
            <a:endCxn id="12" idx="1"/>
          </p:cNvCxnSpPr>
          <p:nvPr/>
        </p:nvCxnSpPr>
        <p:spPr bwMode="auto">
          <a:xfrm flipV="1">
            <a:off x="7286625" y="5953125"/>
            <a:ext cx="642938" cy="20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Registers in CPU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24815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Address register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Store the address of data or instruction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Data register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Store the operand/operator of instruction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Flag register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Store the flags of operation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Control and status register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Used by OS for managing CPU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536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13AE7FD-33C3-471E-AC8E-633C69968DE3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Registers in CPU (privileged)</a:t>
            </a: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268913"/>
          </a:xfrm>
        </p:spPr>
        <p:txBody>
          <a:bodyPr>
            <a:sp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Program counter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register that stores address of next instruction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Each process has its private PC value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Instruction register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Stores the instruction to be executed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Each process has its private IC value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Program status word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The register that stores flags and conditions of CPU working status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PSW is the most important part of CPU context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6390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8BE980F-A98B-4BFD-BB4D-425D0249D293}" type="slidenum">
              <a:rPr lang="en-US" altLang="ko-KR" sz="1200" b="1">
                <a:solidFill>
                  <a:schemeClr val="bg1"/>
                </a:solidFill>
                <a:ea typeface="굴림" pitchFamily="34" charset="-127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 b="1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1797</Words>
  <Application>Microsoft Office PowerPoint</Application>
  <PresentationFormat>全屏显示(4:3)</PresentationFormat>
  <Paragraphs>359</Paragraphs>
  <Slides>39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굴림</vt:lpstr>
      <vt:lpstr>PingFang SC</vt:lpstr>
      <vt:lpstr>黑体</vt:lpstr>
      <vt:lpstr>楷体_GB2312</vt:lpstr>
      <vt:lpstr>宋体</vt:lpstr>
      <vt:lpstr>Arial</vt:lpstr>
      <vt:lpstr>Helvetica</vt:lpstr>
      <vt:lpstr>Times New Roman</vt:lpstr>
      <vt:lpstr>Verdana</vt:lpstr>
      <vt:lpstr>Wingdings</vt:lpstr>
      <vt:lpstr>psh3_Print</vt:lpstr>
      <vt:lpstr>Default Design</vt:lpstr>
      <vt:lpstr>SmartDraw</vt:lpstr>
      <vt:lpstr>文档</vt:lpstr>
      <vt:lpstr>Operating System</vt:lpstr>
      <vt:lpstr>Computer Hardware Review</vt:lpstr>
      <vt:lpstr>History of Processors</vt:lpstr>
      <vt:lpstr>Guide line of processor’s capability</vt:lpstr>
      <vt:lpstr>How CPU evolves</vt:lpstr>
      <vt:lpstr>Structure of microprocessor</vt:lpstr>
      <vt:lpstr>Instruction cycle of processor</vt:lpstr>
      <vt:lpstr>Registers in CPU</vt:lpstr>
      <vt:lpstr>Registers in CPU (privileged)</vt:lpstr>
      <vt:lpstr>PSW of Intel CPU</vt:lpstr>
      <vt:lpstr>PSW的使用示例</vt:lpstr>
      <vt:lpstr>Essential of CPU</vt:lpstr>
      <vt:lpstr>Computer Hardware Review</vt:lpstr>
      <vt:lpstr>Storage system in computer</vt:lpstr>
      <vt:lpstr>一些非常重要的数字</vt:lpstr>
      <vt:lpstr>Strategy of storage system</vt:lpstr>
      <vt:lpstr>Local optimal principle</vt:lpstr>
      <vt:lpstr>Local optimal principle</vt:lpstr>
      <vt:lpstr>Memory Management</vt:lpstr>
      <vt:lpstr>Memory Management</vt:lpstr>
      <vt:lpstr>Computer Hardware Review</vt:lpstr>
      <vt:lpstr>Clock in computer</vt:lpstr>
      <vt:lpstr>Clock and clock interrupts</vt:lpstr>
      <vt:lpstr>Essential of Interruption</vt:lpstr>
      <vt:lpstr>Essential of Interruption</vt:lpstr>
      <vt:lpstr>Essential of Interruption (unnested)</vt:lpstr>
      <vt:lpstr>Essential of Interruption (nested)</vt:lpstr>
      <vt:lpstr>Essential of Interruption</vt:lpstr>
      <vt:lpstr>Interrupt, Exception and trap</vt:lpstr>
      <vt:lpstr>PowerPoint 演示文稿</vt:lpstr>
      <vt:lpstr>I/O Device </vt:lpstr>
      <vt:lpstr>I/O Communication Techniques</vt:lpstr>
      <vt:lpstr>I/O Communication Techniques</vt:lpstr>
      <vt:lpstr>Tape is Dead Disk is Tape Flash is Disk RAM Locality is King</vt:lpstr>
      <vt:lpstr>Computer Hardware Review</vt:lpstr>
      <vt:lpstr>Architecture of Computer</vt:lpstr>
      <vt:lpstr>North bridge and south bridge</vt:lpstr>
      <vt:lpstr>你需要记住的硬件细节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2021-02-22T05:21:47Z</dcterms:created>
  <dcterms:modified xsi:type="dcterms:W3CDTF">2021-02-22T05:21:53Z</dcterms:modified>
</cp:coreProperties>
</file>