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32"/>
  </p:notesMasterIdLst>
  <p:handoutMasterIdLst>
    <p:handoutMasterId r:id="rId33"/>
  </p:handoutMasterIdLst>
  <p:sldIdLst>
    <p:sldId id="256" r:id="rId2"/>
    <p:sldId id="503" r:id="rId3"/>
    <p:sldId id="504" r:id="rId4"/>
    <p:sldId id="581" r:id="rId5"/>
    <p:sldId id="502" r:id="rId6"/>
    <p:sldId id="505" r:id="rId7"/>
    <p:sldId id="524" r:id="rId8"/>
    <p:sldId id="508" r:id="rId9"/>
    <p:sldId id="602" r:id="rId10"/>
    <p:sldId id="617" r:id="rId11"/>
    <p:sldId id="618" r:id="rId12"/>
    <p:sldId id="570" r:id="rId13"/>
    <p:sldId id="521" r:id="rId14"/>
    <p:sldId id="603" r:id="rId15"/>
    <p:sldId id="605" r:id="rId16"/>
    <p:sldId id="619" r:id="rId17"/>
    <p:sldId id="522" r:id="rId18"/>
    <p:sldId id="604" r:id="rId19"/>
    <p:sldId id="607" r:id="rId20"/>
    <p:sldId id="609" r:id="rId21"/>
    <p:sldId id="507" r:id="rId22"/>
    <p:sldId id="600" r:id="rId23"/>
    <p:sldId id="511" r:id="rId24"/>
    <p:sldId id="523" r:id="rId25"/>
    <p:sldId id="512" r:id="rId26"/>
    <p:sldId id="506" r:id="rId27"/>
    <p:sldId id="509" r:id="rId28"/>
    <p:sldId id="601" r:id="rId29"/>
    <p:sldId id="510" r:id="rId30"/>
    <p:sldId id="59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5ED5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73214" autoAdjust="0"/>
  </p:normalViewPr>
  <p:slideViewPr>
    <p:cSldViewPr>
      <p:cViewPr varScale="1">
        <p:scale>
          <a:sx n="84" d="100"/>
          <a:sy n="84" d="100"/>
        </p:scale>
        <p:origin x="215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5FC11B2-F436-46A3-9E0F-7AE012632222}" type="datetimeFigureOut">
              <a:rPr lang="zh-CN" altLang="en-US"/>
              <a:pPr>
                <a:defRPr/>
              </a:pPr>
              <a:t>2021/4/19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B516374-0708-4BAC-8E9A-A122A78E5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0091C4-0C9D-4AE4-9467-9A39C3B68C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F67785-6B02-4A82-B727-3BF8AC10A602}" type="slidenum">
              <a:rPr lang="zh-CN" altLang="en-US" smtClean="0">
                <a:latin typeface="Arial" panose="020B0604020202020204" pitchFamily="34" charset="0"/>
              </a:rPr>
              <a:pPr/>
              <a:t>24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0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7B21A5-FE7E-4CF5-8BAB-6283EB0C3DFB}" type="slidenum">
              <a:rPr lang="zh-CN" altLang="en-US" smtClean="0">
                <a:latin typeface="Arial" panose="020B0604020202020204" pitchFamily="34" charset="0"/>
              </a:rPr>
              <a:pPr/>
              <a:t>25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61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09894B8-3A69-4F53-8C7B-C1FE579512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24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80184-8594-4668-B4A9-6A52DA6D3E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33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6AD59-4E87-450F-A941-8A078B2CB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5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1662-2036-45DD-8200-0309F4622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03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7C19E-C979-4A8C-991F-EB73B2F940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0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4BE4A-665D-4750-B82A-97CE17AE20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00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B236-F1C7-42BC-8E0C-86938ACFC6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0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6D0A-B9D9-41D5-AE5C-BCA3C2ECA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9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F9221-D005-4D58-A030-9507DE0DA8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09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63DBB-39C3-4374-9444-C7CAB4963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2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E077B-DE37-4861-8AFB-1017E35C9B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1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2695C-46CC-46E3-8AA9-058EDD6606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1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pPr>
              <a:defRPr/>
            </a:pPr>
            <a:fld id="{1928B6C0-515C-42D1-A6E1-E8A7A9542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pitchFamily="34" charset="-127"/>
              </a:rPr>
              <a:t>Operating System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4000" i="0" smtClean="0">
                <a:latin typeface="Arial" panose="020B0604020202020204" pitchFamily="34" charset="0"/>
                <a:ea typeface="굴림" pitchFamily="34" charset="-127"/>
              </a:rPr>
              <a:t>Chapter 4 +: Memory Management Plus</a:t>
            </a:r>
            <a:endParaRPr lang="zh-CN" altLang="en-US" sz="4000" i="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i="0" smtClean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在程序运行时加载的虚拟地址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/PID(</a:t>
            </a:r>
            <a:r>
              <a:rPr lang="zh-CN" altLang="en-US" dirty="0" smtClean="0"/>
              <a:t>某一个进程号</a:t>
            </a:r>
            <a:r>
              <a:rPr lang="en-US" altLang="zh-CN" dirty="0" smtClean="0"/>
              <a:t>)/maps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5" y="429094"/>
            <a:ext cx="8223076" cy="62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进程创建时发生了什么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分配一级页表（页目录表）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将一级页表的物理地址放入</a:t>
            </a:r>
            <a:r>
              <a:rPr lang="en-US" altLang="zh-CN" dirty="0" smtClean="0">
                <a:ea typeface="宋体" panose="02010600030101010101" pitchFamily="2" charset="-122"/>
              </a:rPr>
              <a:t>CR3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应用程序加载，在虚拟地址中载入分段信息和部分数据、指令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依据编译链接的结果，这些信息放在程序二进制头中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建立虚拟地址 与 文件的物理偏移量的对应关系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进程创建完成，将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转去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以执行程序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取指令数据中引发缺页，</a:t>
            </a:r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加载新的数据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如果该虚拟地址的页表不存在，则需创建页表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0EA9F-E932-4062-9201-0F3B86816B0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224140" y="2284423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480" y="1071547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缺页异常（缺页中断）的处理流程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65653" y="1795411"/>
            <a:ext cx="255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  <a:buFont typeface="+mj-lt"/>
              <a:buAutoNum type="alphaUcPeriod"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在内存中有空闲物理页面时，分配一物理页帧f，转第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步；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65655" y="2546672"/>
            <a:ext cx="25578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依据页面置换算法选择将被替换的物理页帧f，对应逻辑页q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365653" y="3279554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如q被修改过，则把它写回外存；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365655" y="3788262"/>
            <a:ext cx="27007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修改q的页表项中驻留位置为0；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5365653" y="4295439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将需要访问的页p装入到物理页面f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365653" y="4796142"/>
            <a:ext cx="27721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修改p的页表项驻留位为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物理页帧号为f；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365654" y="5322694"/>
            <a:ext cx="27721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重新执行产生缺页的指令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14624" y="2536841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724212" y="2066161"/>
            <a:ext cx="1924064" cy="276999"/>
            <a:chOff x="2230245" y="1067074"/>
            <a:chExt cx="1924064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查找在外存中的页面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88989" y="2963941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16440" y="2882916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1600" y="3394093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454912" y="3689366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47861" y="3394094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1815365" y="3738250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92974" y="4343425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79977" y="3803672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64448" y="2141547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95769" y="3465531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2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两个重要的系统调用</a:t>
            </a:r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exec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DE231-CC18-48C0-B3A2-D9D059E29C7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765175"/>
            <a:ext cx="6257925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0"/>
            <a:ext cx="7113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205038"/>
            <a:ext cx="241141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缺页中断完整的故事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编译时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编译器根据变量、堆、栈、链接库等信息，在与程序虚拟地址空间等同的空间中，完成程序的布局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将这些布局信息写成一张表，放在可程序程序的头部</a:t>
            </a:r>
            <a:r>
              <a:rPr lang="en-US" altLang="zh-CN" dirty="0" smtClean="0"/>
              <a:t>(headers)</a:t>
            </a:r>
          </a:p>
          <a:p>
            <a:pPr lvl="1"/>
            <a:r>
              <a:rPr lang="zh-CN" altLang="en-US" dirty="0" smtClean="0"/>
              <a:t>在编译时可以进行哪些面向</a:t>
            </a:r>
            <a:r>
              <a:rPr lang="en-US" altLang="zh-CN" dirty="0" smtClean="0"/>
              <a:t>OS</a:t>
            </a:r>
            <a:r>
              <a:rPr lang="zh-CN" altLang="en-US" dirty="0" smtClean="0"/>
              <a:t>和硬件的优化？</a:t>
            </a:r>
            <a:endParaRPr lang="en-US" altLang="zh-CN" dirty="0"/>
          </a:p>
          <a:p>
            <a:r>
              <a:rPr lang="zh-CN" altLang="en-US" dirty="0" smtClean="0"/>
              <a:t>运行时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进程在创建后，</a:t>
            </a:r>
            <a:r>
              <a:rPr lang="en-US" altLang="zh-CN" dirty="0" smtClean="0"/>
              <a:t>exec</a:t>
            </a:r>
            <a:r>
              <a:rPr lang="zh-CN" altLang="en-US" dirty="0" smtClean="0"/>
              <a:t>的调用中，根据可执行程序的头部信息，在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中创建一个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，用于记录程序虚拟地址空间 与可程序程序文件中的对应关系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如果程序跳转到对应的区域时，</a:t>
            </a:r>
            <a:r>
              <a:rPr lang="en-US" altLang="zh-CN" dirty="0" smtClean="0"/>
              <a:t>MMU</a:t>
            </a:r>
            <a:r>
              <a:rPr lang="zh-CN" altLang="en-US" dirty="0" smtClean="0"/>
              <a:t>未找到，即产生缺页异常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缺页异常的处理函数查找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，确定从文件的哪个位置取数据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如果某个页被换出了，它的内容会被写在</a:t>
            </a:r>
            <a:r>
              <a:rPr lang="en-US" altLang="zh-CN" dirty="0" smtClean="0"/>
              <a:t>OS</a:t>
            </a:r>
            <a:r>
              <a:rPr lang="zh-CN" altLang="en-US" dirty="0" smtClean="0"/>
              <a:t>指定的区域，对应信息也同样会写在</a:t>
            </a:r>
            <a:r>
              <a:rPr lang="en-US" altLang="zh-CN" dirty="0" smtClean="0"/>
              <a:t>maps</a:t>
            </a:r>
            <a:r>
              <a:rPr lang="zh-CN" altLang="en-US" dirty="0" smtClean="0"/>
              <a:t>上面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这里有没有可以优化的地方？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5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关于缺页中断的一些小细节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缺页“中断”后，程序从哪里执行？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异常，内部中断，同步中断 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异步中断</a:t>
            </a:r>
            <a:endParaRPr lang="en-US" altLang="zh-CN" dirty="0" smtClean="0"/>
          </a:p>
          <a:p>
            <a:r>
              <a:rPr lang="zh-CN" altLang="en-US" dirty="0" smtClean="0"/>
              <a:t>缺页后，进程如何调度？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7" name="Line 58"/>
          <p:cNvSpPr>
            <a:spLocks noChangeShapeType="1"/>
          </p:cNvSpPr>
          <p:nvPr/>
        </p:nvSpPr>
        <p:spPr bwMode="auto">
          <a:xfrm>
            <a:off x="4750546" y="4635333"/>
            <a:ext cx="1980806" cy="817389"/>
          </a:xfrm>
          <a:prstGeom prst="line">
            <a:avLst/>
          </a:prstGeom>
          <a:noFill/>
          <a:ln w="28575" cmpd="sng">
            <a:solidFill>
              <a:srgbClr val="C00000"/>
            </a:solidFill>
            <a:prstDash val="sys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5"/>
          <p:cNvSpPr>
            <a:spLocks noChangeShapeType="1"/>
          </p:cNvSpPr>
          <p:nvPr/>
        </p:nvSpPr>
        <p:spPr bwMode="auto">
          <a:xfrm flipV="1">
            <a:off x="4750546" y="5027033"/>
            <a:ext cx="1980806" cy="903430"/>
          </a:xfrm>
          <a:prstGeom prst="line">
            <a:avLst/>
          </a:prstGeom>
          <a:noFill/>
          <a:ln w="28575" cmpd="sng">
            <a:solidFill>
              <a:srgbClr val="C00000"/>
            </a:solidFill>
            <a:prstDash val="sys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142157" y="2924920"/>
            <a:ext cx="2975644" cy="3888456"/>
            <a:chOff x="251520" y="962986"/>
            <a:chExt cx="2975644" cy="3888456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44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5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6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4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27" name="Text Box 56"/>
            <p:cNvSpPr txBox="1">
              <a:spLocks noChangeArrowheads="1"/>
            </p:cNvSpPr>
            <p:nvPr/>
          </p:nvSpPr>
          <p:spPr bwMode="auto">
            <a:xfrm>
              <a:off x="1512062" y="4512888"/>
              <a:ext cx="1715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29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30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31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32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33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35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36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40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41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42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43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611619" y="4682869"/>
            <a:ext cx="2496885" cy="2130507"/>
            <a:chOff x="4720982" y="2720935"/>
            <a:chExt cx="2496885" cy="2130507"/>
          </a:xfrm>
        </p:grpSpPr>
        <p:grpSp>
          <p:nvGrpSpPr>
            <p:cNvPr id="61" name="Group 38"/>
            <p:cNvGrpSpPr>
              <a:grpSpLocks/>
            </p:cNvGrpSpPr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81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2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3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4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5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6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7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8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62" name="Group 47"/>
            <p:cNvGrpSpPr>
              <a:grpSpLocks/>
            </p:cNvGrpSpPr>
            <p:nvPr/>
          </p:nvGrpSpPr>
          <p:grpSpPr bwMode="auto">
            <a:xfrm>
              <a:off x="5868144" y="2720935"/>
              <a:ext cx="969145" cy="1844503"/>
              <a:chOff x="-269" y="0"/>
              <a:chExt cx="620" cy="2058"/>
            </a:xfrm>
          </p:grpSpPr>
          <p:sp>
            <p:nvSpPr>
              <p:cNvPr id="73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74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75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76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77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2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78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5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79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80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57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4720982" y="4512888"/>
              <a:ext cx="14157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zh-CN" altLang="en-US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物理地址空间</a:t>
              </a:r>
              <a:endPara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4" name="Group 86"/>
            <p:cNvGrpSpPr>
              <a:grpSpLocks/>
            </p:cNvGrpSpPr>
            <p:nvPr/>
          </p:nvGrpSpPr>
          <p:grpSpPr bwMode="auto">
            <a:xfrm>
              <a:off x="6934940" y="2726313"/>
              <a:ext cx="282927" cy="1844503"/>
              <a:chOff x="-269" y="0"/>
              <a:chExt cx="181" cy="2058"/>
            </a:xfrm>
          </p:grpSpPr>
          <p:sp>
            <p:nvSpPr>
              <p:cNvPr id="65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66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67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68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69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70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71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72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81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89" name="Text Box 98"/>
          <p:cNvSpPr txBox="1">
            <a:spLocks noChangeArrowheads="1"/>
          </p:cNvSpPr>
          <p:nvPr/>
        </p:nvSpPr>
        <p:spPr bwMode="auto">
          <a:xfrm>
            <a:off x="6606653" y="3785207"/>
            <a:ext cx="1959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REG,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8192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 Box 99"/>
          <p:cNvSpPr txBox="1">
            <a:spLocks noChangeArrowheads="1"/>
          </p:cNvSpPr>
          <p:nvPr/>
        </p:nvSpPr>
        <p:spPr bwMode="auto">
          <a:xfrm>
            <a:off x="6617521" y="4033081"/>
            <a:ext cx="2064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</a:t>
            </a: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3758537" y="4472119"/>
            <a:ext cx="966331" cy="215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92" name="Group 4"/>
          <p:cNvGrpSpPr>
            <a:grpSpLocks/>
          </p:cNvGrpSpPr>
          <p:nvPr/>
        </p:nvGrpSpPr>
        <p:grpSpPr bwMode="auto">
          <a:xfrm>
            <a:off x="3750227" y="2991587"/>
            <a:ext cx="966331" cy="3414751"/>
            <a:chOff x="254" y="14"/>
            <a:chExt cx="562" cy="3810"/>
          </a:xfrm>
          <a:noFill/>
        </p:grpSpPr>
        <p:sp>
          <p:nvSpPr>
            <p:cNvPr id="93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5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7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8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99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1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2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3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4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5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</p:grpSp>
      <p:sp>
        <p:nvSpPr>
          <p:cNvPr id="109" name="Rectangle 40"/>
          <p:cNvSpPr>
            <a:spLocks noChangeArrowheads="1"/>
          </p:cNvSpPr>
          <p:nvPr/>
        </p:nvSpPr>
        <p:spPr bwMode="auto">
          <a:xfrm>
            <a:off x="6748546" y="4924412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10" name="Rectangle 18"/>
          <p:cNvSpPr>
            <a:spLocks noChangeArrowheads="1"/>
          </p:cNvSpPr>
          <p:nvPr/>
        </p:nvSpPr>
        <p:spPr bwMode="auto">
          <a:xfrm>
            <a:off x="3764025" y="4477108"/>
            <a:ext cx="966331" cy="215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11" name="Rectangle 18"/>
          <p:cNvSpPr>
            <a:spLocks noChangeArrowheads="1"/>
          </p:cNvSpPr>
          <p:nvPr/>
        </p:nvSpPr>
        <p:spPr bwMode="auto">
          <a:xfrm>
            <a:off x="6747092" y="5361029"/>
            <a:ext cx="966331" cy="2151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3750175" y="5763891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89" grpId="0"/>
      <p:bldP spid="90" grpId="0"/>
      <p:bldP spid="91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栈上的</a:t>
            </a:r>
            <a:r>
              <a:rPr lang="en-US" altLang="zh-CN" dirty="0" smtClean="0"/>
              <a:t>EIP</a:t>
            </a:r>
            <a:r>
              <a:rPr lang="zh-CN" altLang="en-US" dirty="0" smtClean="0"/>
              <a:t>是哪里来的？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93" y="937284"/>
            <a:ext cx="8427695" cy="49853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3061" y="5721018"/>
            <a:ext cx="458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80386</a:t>
            </a:r>
            <a:r>
              <a:rPr lang="zh-CN" altLang="en-US" dirty="0" smtClean="0"/>
              <a:t>程序员参考手册第</a:t>
            </a:r>
            <a:r>
              <a:rPr lang="en-US" altLang="zh-CN" dirty="0" smtClean="0"/>
              <a:t>162</a:t>
            </a:r>
            <a:r>
              <a:rPr lang="zh-CN" altLang="en-US" dirty="0" smtClean="0"/>
              <a:t>页，</a:t>
            </a:r>
            <a:r>
              <a:rPr lang="en-US" altLang="zh-CN" dirty="0" smtClean="0"/>
              <a:t>exception section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56513" y="2517607"/>
            <a:ext cx="4006516" cy="5684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075703" y="3092113"/>
            <a:ext cx="4006516" cy="5684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两个重要的系统调用</a:t>
            </a:r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exec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负责创建一个新的进程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Fork</a:t>
            </a:r>
            <a:r>
              <a:rPr lang="zh-CN" altLang="en-US" smtClean="0">
                <a:ea typeface="宋体" panose="02010600030101010101" pitchFamily="2" charset="-122"/>
              </a:rPr>
              <a:t>由父进程调用，创建一个新的进程为子进程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新的进程与原进程共享所有的资源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页表复用，写时复制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新的进程为就绪态等待调度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Exec</a:t>
            </a:r>
            <a:r>
              <a:rPr lang="zh-CN" altLang="en-US" smtClean="0">
                <a:ea typeface="宋体" panose="02010600030101010101" pitchFamily="2" charset="-122"/>
              </a:rPr>
              <a:t>负责让进程执行一个特定的程序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Exec</a:t>
            </a:r>
            <a:r>
              <a:rPr lang="zh-CN" altLang="en-US" smtClean="0">
                <a:ea typeface="宋体" panose="02010600030101010101" pitchFamily="2" charset="-122"/>
              </a:rPr>
              <a:t>由子进程调用，改变其执行的内容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依据二进制文件格式重新建立页表映射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3B65B8-C376-45EF-B4A7-98D292B25FA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48038" y="-242888"/>
            <a:ext cx="5759450" cy="67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execl(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"/bin/ls"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"-a"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 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847341" y="1556792"/>
            <a:ext cx="648000" cy="404813"/>
            <a:chOff x="2714612" y="2871791"/>
            <a:chExt cx="648000" cy="40481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714612" y="2928940"/>
              <a:ext cx="648000" cy="285334"/>
              <a:chOff x="3571868" y="2538416"/>
              <a:chExt cx="648000" cy="285334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571868" y="2538416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571868" y="2679750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TextBox 69"/>
            <p:cNvSpPr txBox="1"/>
            <p:nvPr/>
          </p:nvSpPr>
          <p:spPr>
            <a:xfrm>
              <a:off x="2776524" y="2871791"/>
              <a:ext cx="554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chemeClr val="bg1"/>
                  </a:solidFill>
                  <a:latin typeface="+mn-ea"/>
                </a:rPr>
                <a:t>head</a:t>
              </a:r>
              <a:endParaRPr lang="zh-CN" altLang="en-US" sz="105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3" name="TextBox 70"/>
            <p:cNvSpPr txBox="1"/>
            <p:nvPr/>
          </p:nvSpPr>
          <p:spPr>
            <a:xfrm>
              <a:off x="2833680" y="3022688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rgbClr val="11576A"/>
                  </a:solidFill>
                  <a:latin typeface="+mn-ea"/>
                </a:rPr>
                <a:t>tail</a:t>
              </a:r>
              <a:endParaRPr lang="zh-CN" altLang="en-US" sz="1050" b="1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33044" y="1628230"/>
            <a:ext cx="662368" cy="593529"/>
            <a:chOff x="3657516" y="2786064"/>
            <a:chExt cx="662368" cy="593529"/>
          </a:xfrm>
        </p:grpSpPr>
        <p:sp>
          <p:nvSpPr>
            <p:cNvPr id="96" name="矩形 95"/>
            <p:cNvSpPr/>
            <p:nvPr/>
          </p:nvSpPr>
          <p:spPr>
            <a:xfrm>
              <a:off x="3671884" y="2786064"/>
              <a:ext cx="648000" cy="14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71884" y="2928940"/>
              <a:ext cx="648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 rot="10800000" flipH="1">
              <a:off x="3671884" y="3073495"/>
              <a:ext cx="648000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75"/>
            <p:cNvSpPr txBox="1"/>
            <p:nvPr/>
          </p:nvSpPr>
          <p:spPr>
            <a:xfrm>
              <a:off x="3657516" y="2897375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寄存器组</a:t>
              </a:r>
            </a:p>
          </p:txBody>
        </p:sp>
        <p:sp>
          <p:nvSpPr>
            <p:cNvPr id="100" name="TextBox 82"/>
            <p:cNvSpPr txBox="1"/>
            <p:nvPr/>
          </p:nvSpPr>
          <p:spPr>
            <a:xfrm>
              <a:off x="3800471" y="3071816"/>
              <a:ext cx="377026" cy="30777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400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5441771" y="1687597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976487" y="1687597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8063119" y="1699668"/>
            <a:ext cx="397313" cy="73026"/>
            <a:chOff x="4589868" y="2795588"/>
            <a:chExt cx="397313" cy="73026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4589868" y="2795588"/>
              <a:ext cx="358370" cy="0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4921508" y="2813588"/>
              <a:ext cx="36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879181" y="2836073"/>
              <a:ext cx="108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895294" y="2867026"/>
              <a:ext cx="72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168"/>
          <p:cNvSpPr txBox="1"/>
          <p:nvPr/>
        </p:nvSpPr>
        <p:spPr>
          <a:xfrm>
            <a:off x="4088518" y="1614478"/>
            <a:ext cx="800219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zh-CN" altLang="en-US" b="1" baseline="-25000" dirty="0" smtClean="0">
                <a:solidFill>
                  <a:srgbClr val="11576A"/>
                </a:solidFill>
                <a:latin typeface="+mn-ea"/>
              </a:rPr>
              <a:t>就绪队列</a:t>
            </a:r>
            <a:endParaRPr lang="zh-CN" altLang="en-US" b="1" baseline="-25000" dirty="0">
              <a:solidFill>
                <a:srgbClr val="11576A"/>
              </a:solidFill>
              <a:latin typeface="+mn-ea"/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flipH="1">
            <a:off x="4211638" y="2263105"/>
            <a:ext cx="2520602" cy="1309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85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调用后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进程</a:t>
            </a:r>
            <a:r>
              <a:rPr lang="en-US" altLang="zh-CN" sz="1800" dirty="0" smtClean="0">
                <a:solidFill>
                  <a:schemeClr val="tx1"/>
                </a:solidFill>
              </a:rPr>
              <a:t>B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</a:t>
            </a:r>
            <a:r>
              <a:rPr lang="zh-CN" altLang="en-US" sz="18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45" idx="0"/>
          </p:cNvCxnSpPr>
          <p:nvPr/>
        </p:nvCxnSpPr>
        <p:spPr bwMode="auto">
          <a:xfrm flipH="1">
            <a:off x="4288385" y="1861719"/>
            <a:ext cx="3858633" cy="1664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84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当页表遇上多进程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页表与进程、应用程序的关系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应用程序无法感知物理内存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页表由</a:t>
            </a:r>
            <a:r>
              <a:rPr lang="en-US" altLang="zh-CN" smtClean="0">
                <a:ea typeface="宋体" panose="02010600030101010101" pitchFamily="2" charset="-122"/>
              </a:rPr>
              <a:t>OS</a:t>
            </a:r>
            <a:r>
              <a:rPr lang="zh-CN" altLang="en-US" smtClean="0">
                <a:ea typeface="宋体" panose="02010600030101010101" pitchFamily="2" charset="-122"/>
              </a:rPr>
              <a:t>代为维护，地址转换对于</a:t>
            </a:r>
            <a:r>
              <a:rPr lang="en-US" altLang="zh-CN" smtClean="0">
                <a:ea typeface="宋体" panose="02010600030101010101" pitchFamily="2" charset="-122"/>
              </a:rPr>
              <a:t>APP</a:t>
            </a:r>
            <a:r>
              <a:rPr lang="zh-CN" altLang="en-US" smtClean="0">
                <a:ea typeface="宋体" panose="02010600030101010101" pitchFamily="2" charset="-122"/>
              </a:rPr>
              <a:t>是透明的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页面载入、换出等过程，用户进程都不会感知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每一个应用程序在开发时拥有独立的虚拟空间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虚拟空间的转换由</a:t>
            </a:r>
            <a:r>
              <a:rPr lang="en-US" altLang="zh-CN" smtClean="0">
                <a:ea typeface="宋体" panose="02010600030101010101" pitchFamily="2" charset="-122"/>
              </a:rPr>
              <a:t>MMU</a:t>
            </a:r>
            <a:r>
              <a:rPr lang="zh-CN" altLang="en-US" smtClean="0">
                <a:ea typeface="宋体" panose="02010600030101010101" pitchFamily="2" charset="-122"/>
              </a:rPr>
              <a:t>查表自动完成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因此，</a:t>
            </a:r>
            <a:r>
              <a:rPr lang="en-US" altLang="zh-CN" smtClean="0">
                <a:ea typeface="宋体" panose="02010600030101010101" pitchFamily="2" charset="-122"/>
              </a:rPr>
              <a:t>OS</a:t>
            </a:r>
            <a:r>
              <a:rPr lang="zh-CN" altLang="en-US" smtClean="0">
                <a:ea typeface="宋体" panose="02010600030101010101" pitchFamily="2" charset="-122"/>
              </a:rPr>
              <a:t>中为每个进程维护着相应的页表，当进程进被激活时，利用该页表配置</a:t>
            </a:r>
            <a:r>
              <a:rPr lang="en-US" altLang="zh-CN" smtClean="0">
                <a:ea typeface="宋体" panose="02010600030101010101" pitchFamily="2" charset="-122"/>
              </a:rPr>
              <a:t>MMU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1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2A84-B595-4311-97AE-33BBF2C773E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9100"/>
            <a:ext cx="55435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调用后</a:t>
            </a:r>
            <a:r>
              <a:rPr lang="en-US" altLang="zh-CN" dirty="0" smtClean="0"/>
              <a:t>,exec</a:t>
            </a:r>
            <a:r>
              <a:rPr lang="zh-CN" altLang="en-US" dirty="0" smtClean="0"/>
              <a:t>调用后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 smtClean="0">
                  <a:solidFill>
                    <a:srgbClr val="11576A"/>
                  </a:solidFill>
                  <a:latin typeface="+mn-ea"/>
                </a:rPr>
                <a:t>就绪队列</a:t>
              </a:r>
              <a:endParaRPr lang="zh-CN" altLang="en-US" b="1" baseline="-25000" dirty="0">
                <a:solidFill>
                  <a:srgbClr val="11576A"/>
                </a:solidFill>
                <a:latin typeface="+mn-ea"/>
              </a:endParaRP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 smtClean="0">
                <a:solidFill>
                  <a:schemeClr val="tx1"/>
                </a:solidFill>
              </a:rPr>
              <a:t>进程</a:t>
            </a:r>
            <a:r>
              <a:rPr lang="en-US" altLang="zh-CN" sz="1800" dirty="0" smtClean="0">
                <a:solidFill>
                  <a:schemeClr val="tx1"/>
                </a:solidFill>
              </a:rPr>
              <a:t>B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</a:t>
            </a:r>
            <a:r>
              <a:rPr lang="zh-CN" altLang="en-US" sz="18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97" idx="0"/>
          </p:cNvCxnSpPr>
          <p:nvPr/>
        </p:nvCxnSpPr>
        <p:spPr bwMode="auto">
          <a:xfrm flipH="1">
            <a:off x="6407659" y="1861719"/>
            <a:ext cx="1739359" cy="1207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209758" y="3907682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7613328" y="3907682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5876095" y="3068960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stCxn id="97" idx="2"/>
            <a:endCxn id="90" idx="0"/>
          </p:cNvCxnSpPr>
          <p:nvPr/>
        </p:nvCxnSpPr>
        <p:spPr bwMode="auto">
          <a:xfrm>
            <a:off x="6407659" y="3300735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97" idx="3"/>
            <a:endCxn id="96" idx="0"/>
          </p:cNvCxnSpPr>
          <p:nvPr/>
        </p:nvCxnSpPr>
        <p:spPr bwMode="auto">
          <a:xfrm>
            <a:off x="6939223" y="3184848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>
            <a:stCxn id="90" idx="2"/>
            <a:endCxn id="35" idx="0"/>
          </p:cNvCxnSpPr>
          <p:nvPr/>
        </p:nvCxnSpPr>
        <p:spPr bwMode="auto">
          <a:xfrm flipH="1">
            <a:off x="6084094" y="4139457"/>
            <a:ext cx="657228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endCxn id="76" idx="0"/>
          </p:cNvCxnSpPr>
          <p:nvPr/>
        </p:nvCxnSpPr>
        <p:spPr bwMode="auto">
          <a:xfrm flipH="1">
            <a:off x="7236743" y="4139457"/>
            <a:ext cx="589264" cy="1305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endCxn id="41" idx="0"/>
          </p:cNvCxnSpPr>
          <p:nvPr/>
        </p:nvCxnSpPr>
        <p:spPr bwMode="auto">
          <a:xfrm flipH="1">
            <a:off x="7812088" y="4139457"/>
            <a:ext cx="144462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8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进程需要内存时发生了什么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进程发生缺页，</a:t>
            </a:r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需要找到可用页框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查找系统的</a:t>
            </a:r>
            <a:r>
              <a:rPr lang="en-US" altLang="zh-CN" dirty="0" err="1" smtClean="0">
                <a:ea typeface="宋体" panose="02010600030101010101" pitchFamily="2" charset="-122"/>
              </a:rPr>
              <a:t>free_list</a:t>
            </a:r>
            <a:r>
              <a:rPr lang="zh-CN" altLang="en-US" dirty="0" smtClean="0">
                <a:ea typeface="宋体" panose="02010600030101010101" pitchFamily="2" charset="-122"/>
              </a:rPr>
              <a:t>，试图找到空闲页框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如果没有找到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按照策略，选取某些进程，令其释放内存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针对被选中的进程使用页面替换算法（访问其页表）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得到的空闲内存交还给全局页表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如果还没有找到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按照策略，选取某些进程，直接杀死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进程销毁，回收其所有资源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如果还没有找到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OOM panic (Out Of Memory)</a:t>
            </a:r>
            <a:r>
              <a:rPr lang="zh-CN" altLang="en-US" dirty="0" smtClean="0">
                <a:ea typeface="宋体" panose="02010600030101010101" pitchFamily="2" charset="-122"/>
              </a:rPr>
              <a:t>系统宕机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3C358-5C24-4790-BA41-7B3D3EB5537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如何回收进程占据的资源？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主动回收：</a:t>
            </a:r>
            <a:r>
              <a:rPr lang="en-US" altLang="zh-CN" dirty="0" smtClean="0">
                <a:ea typeface="宋体" panose="02010600030101010101" pitchFamily="2" charset="-122"/>
              </a:rPr>
              <a:t>free, </a:t>
            </a:r>
            <a:r>
              <a:rPr lang="en-US" altLang="zh-CN" dirty="0" err="1" smtClean="0">
                <a:ea typeface="宋体" panose="02010600030101010101" pitchFamily="2" charset="-122"/>
              </a:rPr>
              <a:t>fclose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系统中的服务线程定期回收物理内存，填充</a:t>
            </a:r>
            <a:r>
              <a:rPr lang="en-US" altLang="zh-CN" dirty="0" err="1" smtClean="0">
                <a:ea typeface="宋体" panose="02010600030101010101" pitchFamily="2" charset="-122"/>
              </a:rPr>
              <a:t>free_list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进程退出时回收：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父进程收到子进程的退出信号，并回收资源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按照</a:t>
            </a:r>
            <a:r>
              <a:rPr lang="en-US" altLang="zh-CN" dirty="0" smtClean="0">
                <a:ea typeface="宋体" panose="02010600030101010101" pitchFamily="2" charset="-122"/>
              </a:rPr>
              <a:t>PCB</a:t>
            </a:r>
            <a:r>
              <a:rPr lang="zh-CN" altLang="en-US" dirty="0" smtClean="0">
                <a:ea typeface="宋体" panose="02010600030101010101" pitchFamily="2" charset="-122"/>
              </a:rPr>
              <a:t>中的信息，关闭文件，回收物理页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孤儿进程：由</a:t>
            </a:r>
            <a:r>
              <a:rPr lang="en-US" altLang="zh-CN" dirty="0" err="1" smtClean="0">
                <a:ea typeface="宋体" panose="02010600030101010101" pitchFamily="2" charset="-122"/>
              </a:rPr>
              <a:t>Init</a:t>
            </a:r>
            <a:r>
              <a:rPr lang="zh-CN" altLang="en-US" dirty="0" smtClean="0">
                <a:ea typeface="宋体" panose="02010600030101010101" pitchFamily="2" charset="-122"/>
              </a:rPr>
              <a:t>接管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父进程回收子进程资源的方法，是为了编程简便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2506A-61A5-4FD9-896A-E985D272C5BB}" type="slidenum">
              <a:rPr lang="en-US" altLang="ko-KR" sz="1200" smtClean="0">
                <a:solidFill>
                  <a:schemeClr val="bg1"/>
                </a:solidFill>
                <a:ea typeface="굴림"/>
                <a:cs typeface="굴림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200" smtClean="0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5497"/>
            <a:ext cx="711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1116013" y="5300663"/>
            <a:ext cx="3267075" cy="5048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3" grpId="0" animBg="1"/>
      <p:bldP spid="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0"/>
          <p:cNvSpPr txBox="1">
            <a:spLocks noChangeArrowheads="1"/>
          </p:cNvSpPr>
          <p:nvPr/>
        </p:nvSpPr>
        <p:spPr bwMode="auto">
          <a:xfrm>
            <a:off x="0" y="10715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抖动问题(thrashing)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31913" y="3228975"/>
            <a:ext cx="6577012" cy="1063625"/>
            <a:chOff x="852462" y="2371695"/>
            <a:chExt cx="6577058" cy="1064199"/>
          </a:xfrm>
        </p:grpSpPr>
        <p:sp>
          <p:nvSpPr>
            <p:cNvPr id="12305" name="TextBox 7"/>
            <p:cNvSpPr txBox="1">
              <a:spLocks noChangeArrowheads="1"/>
            </p:cNvSpPr>
            <p:nvPr/>
          </p:nvSpPr>
          <p:spPr bwMode="auto">
            <a:xfrm>
              <a:off x="852462" y="2371695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8"/>
            <p:cNvSpPr txBox="1">
              <a:spLocks noChangeArrowheads="1"/>
            </p:cNvSpPr>
            <p:nvPr/>
          </p:nvSpPr>
          <p:spPr bwMode="auto">
            <a:xfrm>
              <a:off x="1166789" y="2371695"/>
              <a:ext cx="300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产生抖动的原因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307" name="TextBox 12"/>
            <p:cNvSpPr txBox="1">
              <a:spLocks noChangeArrowheads="1"/>
            </p:cNvSpPr>
            <p:nvPr/>
          </p:nvSpPr>
          <p:spPr bwMode="auto">
            <a:xfrm>
              <a:off x="1399700" y="2728008"/>
              <a:ext cx="602982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随着驻留内存的进程数目增加，分配给每个进程的物理页面数不断减小，缺页率不断上升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8" name="图片 13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285750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31913" y="4214813"/>
            <a:ext cx="6577012" cy="400050"/>
            <a:chOff x="852462" y="3357568"/>
            <a:chExt cx="6577057" cy="400110"/>
          </a:xfrm>
        </p:grpSpPr>
        <p:sp>
          <p:nvSpPr>
            <p:cNvPr id="12303" name="TextBox 16"/>
            <p:cNvSpPr txBox="1">
              <a:spLocks noChangeArrowheads="1"/>
            </p:cNvSpPr>
            <p:nvPr/>
          </p:nvSpPr>
          <p:spPr bwMode="auto">
            <a:xfrm>
              <a:off x="852462" y="3357568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17"/>
            <p:cNvSpPr txBox="1">
              <a:spLocks noChangeArrowheads="1"/>
            </p:cNvSpPr>
            <p:nvPr/>
          </p:nvSpPr>
          <p:spPr bwMode="auto">
            <a:xfrm>
              <a:off x="1166788" y="3357568"/>
              <a:ext cx="6262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操作系统需在并发水平和缺页率之间达到一个平衡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743075" y="4572000"/>
            <a:ext cx="6165850" cy="400050"/>
            <a:chOff x="1264280" y="3714758"/>
            <a:chExt cx="6165240" cy="400110"/>
          </a:xfrm>
        </p:grpSpPr>
        <p:sp>
          <p:nvSpPr>
            <p:cNvPr id="12301" name="TextBox 18"/>
            <p:cNvSpPr txBox="1">
              <a:spLocks noChangeArrowheads="1"/>
            </p:cNvSpPr>
            <p:nvPr/>
          </p:nvSpPr>
          <p:spPr bwMode="auto">
            <a:xfrm>
              <a:off x="1399700" y="3714758"/>
              <a:ext cx="60298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选择一个适当的进程数目和进程需要的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物理页面数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2" name="图片 19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384425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31913" y="1700213"/>
            <a:ext cx="6577012" cy="1541462"/>
            <a:chOff x="852462" y="843558"/>
            <a:chExt cx="6577058" cy="1540741"/>
          </a:xfrm>
        </p:grpSpPr>
        <p:sp>
          <p:nvSpPr>
            <p:cNvPr id="12295" name="TextBox 82"/>
            <p:cNvSpPr txBox="1">
              <a:spLocks noChangeArrowheads="1"/>
            </p:cNvSpPr>
            <p:nvPr/>
          </p:nvSpPr>
          <p:spPr bwMode="auto">
            <a:xfrm>
              <a:off x="852462" y="843558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6" name="TextBox 9"/>
            <p:cNvSpPr txBox="1">
              <a:spLocks noChangeArrowheads="1"/>
            </p:cNvSpPr>
            <p:nvPr/>
          </p:nvSpPr>
          <p:spPr bwMode="auto">
            <a:xfrm>
              <a:off x="1399700" y="1183970"/>
              <a:ext cx="602982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进程物理页面太少，不能包含工作集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造成大量缺页，频繁置换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进程运行速度变慢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297" name="TextBox 11"/>
            <p:cNvSpPr txBox="1">
              <a:spLocks noChangeArrowheads="1"/>
            </p:cNvSpPr>
            <p:nvPr/>
          </p:nvSpPr>
          <p:spPr bwMode="auto">
            <a:xfrm>
              <a:off x="1166789" y="843558"/>
              <a:ext cx="300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抖动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298" name="图片 6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134263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14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70267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15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067694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Case of MFT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1E83AF-9468-46A4-97A2-8CF78F71028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304925" y="931863"/>
          <a:ext cx="7042150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图表" r:id="rId4" imgW="6210275" imgH="4914798" progId="Excel.Chart.8">
                  <p:embed/>
                </p:oleObj>
              </mc:Choice>
              <mc:Fallback>
                <p:oleObj name="图表" r:id="rId4" imgW="6210275" imgH="4914798" progId="Excel.Chart.8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931863"/>
                        <a:ext cx="7042150" cy="556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2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76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80"/>
          <p:cNvSpPr txBox="1">
            <a:spLocks noChangeArrowheads="1"/>
          </p:cNvSpPr>
          <p:nvPr/>
        </p:nvSpPr>
        <p:spPr bwMode="auto">
          <a:xfrm>
            <a:off x="0" y="10715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负载控制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843088" y="2817813"/>
            <a:ext cx="6643687" cy="341312"/>
            <a:chOff x="1154734" y="1485023"/>
            <a:chExt cx="6643734" cy="341632"/>
          </a:xfrm>
        </p:grpSpPr>
        <p:sp>
          <p:nvSpPr>
            <p:cNvPr id="13345" name="TextBox 10"/>
            <p:cNvSpPr txBox="1">
              <a:spLocks noChangeArrowheads="1"/>
            </p:cNvSpPr>
            <p:nvPr/>
          </p:nvSpPr>
          <p:spPr bwMode="auto">
            <a:xfrm>
              <a:off x="1316662" y="1485023"/>
              <a:ext cx="6481806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平均缺页间隔时间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MTBF)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缺页异常处理时间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PFST)</a:t>
              </a:r>
            </a:p>
          </p:txBody>
        </p:sp>
        <p:pic>
          <p:nvPicPr>
            <p:cNvPr id="13346" name="图片 6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568817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79550" y="1987550"/>
            <a:ext cx="6662738" cy="412750"/>
            <a:chOff x="792782" y="1032082"/>
            <a:chExt cx="6662816" cy="413129"/>
          </a:xfrm>
        </p:grpSpPr>
        <p:sp>
          <p:nvSpPr>
            <p:cNvPr id="13343" name="TextBox 82"/>
            <p:cNvSpPr txBox="1">
              <a:spLocks noChangeArrowheads="1"/>
            </p:cNvSpPr>
            <p:nvPr/>
          </p:nvSpPr>
          <p:spPr bwMode="auto">
            <a:xfrm>
              <a:off x="792782" y="1045101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4" name="TextBox 8"/>
            <p:cNvSpPr txBox="1">
              <a:spLocks noChangeArrowheads="1"/>
            </p:cNvSpPr>
            <p:nvPr/>
          </p:nvSpPr>
          <p:spPr bwMode="auto">
            <a:xfrm>
              <a:off x="1129366" y="1032082"/>
              <a:ext cx="63262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通过调节并发进程数（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MPL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）来进行系统负载控制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843088" y="2438400"/>
            <a:ext cx="3021012" cy="341313"/>
            <a:chOff x="1154734" y="1851670"/>
            <a:chExt cx="3020492" cy="341632"/>
          </a:xfrm>
        </p:grpSpPr>
        <p:sp>
          <p:nvSpPr>
            <p:cNvPr id="13341" name="TextBox 12"/>
            <p:cNvSpPr txBox="1">
              <a:spLocks noChangeArrowheads="1"/>
            </p:cNvSpPr>
            <p:nvPr/>
          </p:nvSpPr>
          <p:spPr bwMode="auto">
            <a:xfrm>
              <a:off x="1336758" y="1851670"/>
              <a:ext cx="2838468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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WSi  = 内存的大小</a:t>
              </a:r>
            </a:p>
          </p:txBody>
        </p:sp>
        <p:pic>
          <p:nvPicPr>
            <p:cNvPr id="13342" name="图片 13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92928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10"/>
          <p:cNvSpPr>
            <a:spLocks/>
          </p:cNvSpPr>
          <p:nvPr/>
        </p:nvSpPr>
        <p:spPr bwMode="auto">
          <a:xfrm>
            <a:off x="3446463" y="3706813"/>
            <a:ext cx="3416300" cy="1257300"/>
          </a:xfrm>
          <a:custGeom>
            <a:avLst/>
            <a:gdLst>
              <a:gd name="T0" fmla="*/ 2147483646 w 1929"/>
              <a:gd name="T1" fmla="*/ 2147483646 h 881"/>
              <a:gd name="T2" fmla="*/ 2147483646 w 1929"/>
              <a:gd name="T3" fmla="*/ 2147483646 h 881"/>
              <a:gd name="T4" fmla="*/ 2147483646 w 1929"/>
              <a:gd name="T5" fmla="*/ 2147483646 h 881"/>
              <a:gd name="T6" fmla="*/ 2147483646 w 1929"/>
              <a:gd name="T7" fmla="*/ 2147483646 h 881"/>
              <a:gd name="T8" fmla="*/ 2147483646 w 1929"/>
              <a:gd name="T9" fmla="*/ 2147483646 h 881"/>
              <a:gd name="T10" fmla="*/ 2147483646 w 1929"/>
              <a:gd name="T11" fmla="*/ 2147483646 h 881"/>
              <a:gd name="T12" fmla="*/ 2147483646 w 1929"/>
              <a:gd name="T13" fmla="*/ 2147483646 h 881"/>
              <a:gd name="T14" fmla="*/ 2147483646 w 1929"/>
              <a:gd name="T15" fmla="*/ 2147483646 h 881"/>
              <a:gd name="T16" fmla="*/ 2147483646 w 1929"/>
              <a:gd name="T17" fmla="*/ 2147483646 h 881"/>
              <a:gd name="T18" fmla="*/ 2147483646 w 1929"/>
              <a:gd name="T19" fmla="*/ 2147483646 h 881"/>
              <a:gd name="T20" fmla="*/ 2147483646 w 1929"/>
              <a:gd name="T21" fmla="*/ 2147483646 h 881"/>
              <a:gd name="T22" fmla="*/ 2147483646 w 1929"/>
              <a:gd name="T23" fmla="*/ 2147483646 h 881"/>
              <a:gd name="T24" fmla="*/ 2147483646 w 1929"/>
              <a:gd name="T25" fmla="*/ 2147483646 h 881"/>
              <a:gd name="T26" fmla="*/ 2147483646 w 1929"/>
              <a:gd name="T27" fmla="*/ 2147483646 h 881"/>
              <a:gd name="T28" fmla="*/ 2147483646 w 1929"/>
              <a:gd name="T29" fmla="*/ 2147483646 h 881"/>
              <a:gd name="T30" fmla="*/ 2147483646 w 1929"/>
              <a:gd name="T31" fmla="*/ 2147483646 h 881"/>
              <a:gd name="T32" fmla="*/ 2147483646 w 1929"/>
              <a:gd name="T33" fmla="*/ 2147483646 h 881"/>
              <a:gd name="T34" fmla="*/ 2147483646 w 1929"/>
              <a:gd name="T35" fmla="*/ 2147483646 h 881"/>
              <a:gd name="T36" fmla="*/ 2147483646 w 1929"/>
              <a:gd name="T37" fmla="*/ 2147483646 h 881"/>
              <a:gd name="T38" fmla="*/ 2147483646 w 1929"/>
              <a:gd name="T39" fmla="*/ 2147483646 h 881"/>
              <a:gd name="T40" fmla="*/ 2147483646 w 1929"/>
              <a:gd name="T41" fmla="*/ 0 h 881"/>
              <a:gd name="T42" fmla="*/ 2147483646 w 1929"/>
              <a:gd name="T43" fmla="*/ 2147483646 h 881"/>
              <a:gd name="T44" fmla="*/ 2147483646 w 1929"/>
              <a:gd name="T45" fmla="*/ 2147483646 h 881"/>
              <a:gd name="T46" fmla="*/ 2147483646 w 1929"/>
              <a:gd name="T47" fmla="*/ 2147483646 h 881"/>
              <a:gd name="T48" fmla="*/ 2147483646 w 1929"/>
              <a:gd name="T49" fmla="*/ 2147483646 h 881"/>
              <a:gd name="T50" fmla="*/ 2147483646 w 1929"/>
              <a:gd name="T51" fmla="*/ 2147483646 h 881"/>
              <a:gd name="T52" fmla="*/ 2147483646 w 1929"/>
              <a:gd name="T53" fmla="*/ 2147483646 h 881"/>
              <a:gd name="T54" fmla="*/ 2147483646 w 1929"/>
              <a:gd name="T55" fmla="*/ 2147483646 h 881"/>
              <a:gd name="T56" fmla="*/ 2147483646 w 1929"/>
              <a:gd name="T57" fmla="*/ 2147483646 h 881"/>
              <a:gd name="T58" fmla="*/ 2147483646 w 1929"/>
              <a:gd name="T59" fmla="*/ 2147483646 h 881"/>
              <a:gd name="T60" fmla="*/ 2147483646 w 1929"/>
              <a:gd name="T61" fmla="*/ 2147483646 h 881"/>
              <a:gd name="T62" fmla="*/ 2147483646 w 1929"/>
              <a:gd name="T63" fmla="*/ 2147483646 h 881"/>
              <a:gd name="T64" fmla="*/ 2147483646 w 1929"/>
              <a:gd name="T65" fmla="*/ 2147483646 h 881"/>
              <a:gd name="T66" fmla="*/ 2147483646 w 1929"/>
              <a:gd name="T67" fmla="*/ 2147483646 h 881"/>
              <a:gd name="T68" fmla="*/ 2147483646 w 1929"/>
              <a:gd name="T69" fmla="*/ 2147483646 h 881"/>
              <a:gd name="T70" fmla="*/ 2147483646 w 1929"/>
              <a:gd name="T71" fmla="*/ 2147483646 h 881"/>
              <a:gd name="T72" fmla="*/ 2147483646 w 1929"/>
              <a:gd name="T73" fmla="*/ 2147483646 h 881"/>
              <a:gd name="T74" fmla="*/ 2147483646 w 1929"/>
              <a:gd name="T75" fmla="*/ 2147483646 h 881"/>
              <a:gd name="T76" fmla="*/ 2147483646 w 1929"/>
              <a:gd name="T77" fmla="*/ 2147483646 h 881"/>
              <a:gd name="T78" fmla="*/ 2147483646 w 1929"/>
              <a:gd name="T79" fmla="*/ 2147483646 h 881"/>
              <a:gd name="T80" fmla="*/ 2147483646 w 1929"/>
              <a:gd name="T81" fmla="*/ 2147483646 h 881"/>
              <a:gd name="T82" fmla="*/ 2147483646 w 1929"/>
              <a:gd name="T83" fmla="*/ 2147483646 h 881"/>
              <a:gd name="T84" fmla="*/ 2147483646 w 1929"/>
              <a:gd name="T85" fmla="*/ 2147483646 h 881"/>
              <a:gd name="T86" fmla="*/ 2147483646 w 1929"/>
              <a:gd name="T87" fmla="*/ 2147483646 h 881"/>
              <a:gd name="T88" fmla="*/ 2147483646 w 1929"/>
              <a:gd name="T89" fmla="*/ 2147483646 h 881"/>
              <a:gd name="T90" fmla="*/ 2147483646 w 1929"/>
              <a:gd name="T91" fmla="*/ 2147483646 h 881"/>
              <a:gd name="T92" fmla="*/ 2147483646 w 1929"/>
              <a:gd name="T93" fmla="*/ 2147483646 h 881"/>
              <a:gd name="T94" fmla="*/ 0 w 1929"/>
              <a:gd name="T95" fmla="*/ 2147483646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463925" y="3489325"/>
            <a:ext cx="3678238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568825" y="3729038"/>
            <a:ext cx="590550" cy="1573212"/>
            <a:chOff x="3537867" y="3308489"/>
            <a:chExt cx="591508" cy="1572881"/>
          </a:xfrm>
        </p:grpSpPr>
        <p:sp>
          <p:nvSpPr>
            <p:cNvPr id="1333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154613" y="3489325"/>
            <a:ext cx="1162050" cy="1812925"/>
            <a:chOff x="4124548" y="3068660"/>
            <a:chExt cx="1161920" cy="1812710"/>
          </a:xfrm>
        </p:grpSpPr>
        <p:sp>
          <p:nvSpPr>
            <p:cNvPr id="13337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I/O-BALANCE</a:t>
              </a:r>
            </a:p>
          </p:txBody>
        </p:sp>
        <p:sp>
          <p:nvSpPr>
            <p:cNvPr id="13338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>
            <a:spLocks/>
          </p:cNvSpPr>
          <p:nvPr/>
        </p:nvSpPr>
        <p:spPr bwMode="auto">
          <a:xfrm>
            <a:off x="5205413" y="3238500"/>
            <a:ext cx="1784350" cy="1736725"/>
          </a:xfrm>
          <a:custGeom>
            <a:avLst/>
            <a:gdLst>
              <a:gd name="T0" fmla="*/ 2147483646 w 1161"/>
              <a:gd name="T1" fmla="*/ 2147483646 h 1177"/>
              <a:gd name="T2" fmla="*/ 2147483646 w 1161"/>
              <a:gd name="T3" fmla="*/ 2147483646 h 1177"/>
              <a:gd name="T4" fmla="*/ 2147483646 w 1161"/>
              <a:gd name="T5" fmla="*/ 2147483646 h 1177"/>
              <a:gd name="T6" fmla="*/ 2147483646 w 1161"/>
              <a:gd name="T7" fmla="*/ 2147483646 h 1177"/>
              <a:gd name="T8" fmla="*/ 2147483646 w 1161"/>
              <a:gd name="T9" fmla="*/ 2147483646 h 1177"/>
              <a:gd name="T10" fmla="*/ 2147483646 w 1161"/>
              <a:gd name="T11" fmla="*/ 2147483646 h 1177"/>
              <a:gd name="T12" fmla="*/ 2147483646 w 1161"/>
              <a:gd name="T13" fmla="*/ 2147483646 h 1177"/>
              <a:gd name="T14" fmla="*/ 2147483646 w 1161"/>
              <a:gd name="T15" fmla="*/ 2147483646 h 1177"/>
              <a:gd name="T16" fmla="*/ 2147483646 w 1161"/>
              <a:gd name="T17" fmla="*/ 2147483646 h 1177"/>
              <a:gd name="T18" fmla="*/ 2147483646 w 1161"/>
              <a:gd name="T19" fmla="*/ 2147483646 h 1177"/>
              <a:gd name="T20" fmla="*/ 2147483646 w 1161"/>
              <a:gd name="T21" fmla="*/ 2147483646 h 1177"/>
              <a:gd name="T22" fmla="*/ 2147483646 w 1161"/>
              <a:gd name="T23" fmla="*/ 2147483646 h 1177"/>
              <a:gd name="T24" fmla="*/ 2147483646 w 1161"/>
              <a:gd name="T25" fmla="*/ 2147483646 h 1177"/>
              <a:gd name="T26" fmla="*/ 2147483646 w 1161"/>
              <a:gd name="T27" fmla="*/ 2147483646 h 1177"/>
              <a:gd name="T28" fmla="*/ 2147483646 w 1161"/>
              <a:gd name="T29" fmla="*/ 2147483646 h 1177"/>
              <a:gd name="T30" fmla="*/ 2147483646 w 1161"/>
              <a:gd name="T31" fmla="*/ 2147483646 h 1177"/>
              <a:gd name="T32" fmla="*/ 2147483646 w 1161"/>
              <a:gd name="T33" fmla="*/ 2147483646 h 1177"/>
              <a:gd name="T34" fmla="*/ 2147483646 w 1161"/>
              <a:gd name="T35" fmla="*/ 2147483646 h 1177"/>
              <a:gd name="T36" fmla="*/ 2147483646 w 1161"/>
              <a:gd name="T37" fmla="*/ 2147483646 h 1177"/>
              <a:gd name="T38" fmla="*/ 2147483646 w 1161"/>
              <a:gd name="T39" fmla="*/ 2147483646 h 1177"/>
              <a:gd name="T40" fmla="*/ 2147483646 w 1161"/>
              <a:gd name="T41" fmla="*/ 2147483646 h 1177"/>
              <a:gd name="T42" fmla="*/ 2147483646 w 1161"/>
              <a:gd name="T43" fmla="*/ 2147483646 h 1177"/>
              <a:gd name="T44" fmla="*/ 2147483646 w 1161"/>
              <a:gd name="T45" fmla="*/ 2147483646 h 1177"/>
              <a:gd name="T46" fmla="*/ 2147483646 w 1161"/>
              <a:gd name="T47" fmla="*/ 2147483646 h 1177"/>
              <a:gd name="T48" fmla="*/ 2147483646 w 1161"/>
              <a:gd name="T49" fmla="*/ 2147483646 h 1177"/>
              <a:gd name="T50" fmla="*/ 2147483646 w 1161"/>
              <a:gd name="T51" fmla="*/ 2147483646 h 1177"/>
              <a:gd name="T52" fmla="*/ 2147483646 w 1161"/>
              <a:gd name="T53" fmla="*/ 2147483646 h 1177"/>
              <a:gd name="T54" fmla="*/ 2147483646 w 1161"/>
              <a:gd name="T55" fmla="*/ 2147483646 h 1177"/>
              <a:gd name="T56" fmla="*/ 2147483646 w 1161"/>
              <a:gd name="T57" fmla="*/ 2147483646 h 1177"/>
              <a:gd name="T58" fmla="*/ 2147483646 w 1161"/>
              <a:gd name="T59" fmla="*/ 2147483646 h 1177"/>
              <a:gd name="T60" fmla="*/ 2147483646 w 1161"/>
              <a:gd name="T61" fmla="*/ 2147483646 h 1177"/>
              <a:gd name="T62" fmla="*/ 2147483646 w 1161"/>
              <a:gd name="T63" fmla="*/ 2147483646 h 1177"/>
              <a:gd name="T64" fmla="*/ 2147483646 w 1161"/>
              <a:gd name="T65" fmla="*/ 2147483646 h 1177"/>
              <a:gd name="T66" fmla="*/ 2147483646 w 1161"/>
              <a:gd name="T67" fmla="*/ 2147483646 h 1177"/>
              <a:gd name="T68" fmla="*/ 2147483646 w 1161"/>
              <a:gd name="T69" fmla="*/ 2147483646 h 1177"/>
              <a:gd name="T70" fmla="*/ 2147483646 w 1161"/>
              <a:gd name="T71" fmla="*/ 2147483646 h 1177"/>
              <a:gd name="T72" fmla="*/ 2147483646 w 1161"/>
              <a:gd name="T73" fmla="*/ 2147483646 h 1177"/>
              <a:gd name="T74" fmla="*/ 2147483646 w 1161"/>
              <a:gd name="T75" fmla="*/ 2147483646 h 1177"/>
              <a:gd name="T76" fmla="*/ 2147483646 w 1161"/>
              <a:gd name="T77" fmla="*/ 2147483646 h 1177"/>
              <a:gd name="T78" fmla="*/ 2147483646 w 1161"/>
              <a:gd name="T79" fmla="*/ 2147483646 h 1177"/>
              <a:gd name="T80" fmla="*/ 2147483646 w 1161"/>
              <a:gd name="T81" fmla="*/ 2147483646 h 1177"/>
              <a:gd name="T82" fmla="*/ 2147483646 w 1161"/>
              <a:gd name="T83" fmla="*/ 2147483646 h 1177"/>
              <a:gd name="T84" fmla="*/ 2147483646 w 1161"/>
              <a:gd name="T85" fmla="*/ 2147483646 h 1177"/>
              <a:gd name="T86" fmla="*/ 2147483646 w 1161"/>
              <a:gd name="T87" fmla="*/ 2147483646 h 1177"/>
              <a:gd name="T88" fmla="*/ 2147483646 w 1161"/>
              <a:gd name="T89" fmla="*/ 2147483646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95563" y="3284538"/>
            <a:ext cx="5040312" cy="2314575"/>
            <a:chOff x="1565512" y="2863092"/>
            <a:chExt cx="5039380" cy="2315115"/>
          </a:xfrm>
        </p:grpSpPr>
        <p:sp>
          <p:nvSpPr>
            <p:cNvPr id="13332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  <p:sp>
          <p:nvSpPr>
            <p:cNvPr id="13335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  <a:p>
              <a:pPr algn="ctr"/>
              <a:r>
                <a:rPr lang="zh-CN" altLang="en-US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利用率</a:t>
              </a:r>
              <a:endParaRPr lang="en-US" altLang="zh-CN" sz="1600" b="1">
                <a:solidFill>
                  <a:srgbClr val="0E4D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并发进程数</a:t>
              </a:r>
              <a:endParaRPr lang="en-US" altLang="zh-CN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140575" y="3284538"/>
            <a:ext cx="866775" cy="1701800"/>
            <a:chOff x="6109565" y="2863092"/>
            <a:chExt cx="866531" cy="1701647"/>
          </a:xfrm>
        </p:grpSpPr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28" name="Group 20"/>
            <p:cNvGrpSpPr>
              <a:grpSpLocks/>
            </p:cNvGrpSpPr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13330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MTBF</a:t>
                </a:r>
              </a:p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PFST</a:t>
                </a:r>
              </a:p>
            </p:txBody>
          </p:sp>
          <p:sp>
            <p:nvSpPr>
              <p:cNvPr id="13331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9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971550" y="5075238"/>
            <a:ext cx="3756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MPL-multiprogramming level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971550" y="5383213"/>
            <a:ext cx="3756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MTBF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time between page faults</a:t>
            </a:r>
            <a:endParaRPr lang="en-US" altLang="zh-CN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PFST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fault service 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占据</a:t>
            </a:r>
            <a:r>
              <a:rPr lang="en-US" altLang="zh-CN" smtClean="0">
                <a:ea typeface="宋体" panose="02010600030101010101" pitchFamily="2" charset="-122"/>
              </a:rPr>
              <a:t>CPU</a:t>
            </a:r>
            <a:r>
              <a:rPr lang="zh-CN" altLang="en-US" smtClean="0">
                <a:ea typeface="宋体" panose="02010600030101010101" pitchFamily="2" charset="-122"/>
              </a:rPr>
              <a:t>的进程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进程的页目录表载入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MMU</a:t>
            </a:r>
            <a:r>
              <a:rPr lang="zh-CN" altLang="en-US" smtClean="0">
                <a:ea typeface="宋体" panose="02010600030101010101" pitchFamily="2" charset="-122"/>
              </a:rPr>
              <a:t>重新配置，</a:t>
            </a:r>
            <a:r>
              <a:rPr lang="en-US" altLang="zh-CN" smtClean="0">
                <a:ea typeface="宋体" panose="02010600030101010101" pitchFamily="2" charset="-122"/>
              </a:rPr>
              <a:t>TLB</a:t>
            </a:r>
            <a:r>
              <a:rPr lang="zh-CN" altLang="en-US" smtClean="0">
                <a:ea typeface="宋体" panose="02010600030101010101" pitchFamily="2" charset="-122"/>
              </a:rPr>
              <a:t>失效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Cache</a:t>
            </a:r>
          </a:p>
          <a:p>
            <a:r>
              <a:rPr lang="zh-CN" altLang="en-US" smtClean="0">
                <a:ea typeface="宋体" panose="02010600030101010101" pitchFamily="2" charset="-122"/>
              </a:rPr>
              <a:t>一个完整的页面失效过程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访问某个虚拟地址，发现</a:t>
            </a:r>
            <a:r>
              <a:rPr lang="en-US" altLang="zh-CN" smtClean="0">
                <a:ea typeface="宋体" panose="02010600030101010101" pitchFamily="2" charset="-122"/>
              </a:rPr>
              <a:t>cache</a:t>
            </a:r>
            <a:r>
              <a:rPr lang="zh-CN" altLang="en-US" smtClean="0">
                <a:ea typeface="宋体" panose="02010600030101010101" pitchFamily="2" charset="-122"/>
              </a:rPr>
              <a:t>未命中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试图从内存中直接读取，发现该页面的页表不存在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从</a:t>
            </a:r>
            <a:r>
              <a:rPr lang="en-US" altLang="zh-CN" smtClean="0">
                <a:ea typeface="宋体" panose="02010600030101010101" pitchFamily="2" charset="-122"/>
              </a:rPr>
              <a:t>OS</a:t>
            </a:r>
            <a:r>
              <a:rPr lang="zh-CN" altLang="en-US" smtClean="0">
                <a:ea typeface="宋体" panose="02010600030101010101" pitchFamily="2" charset="-122"/>
              </a:rPr>
              <a:t>中申请一个新的空白页框，并建立映射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依照地址映射信息，从辅存中调取内容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53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3573FB-2785-467D-A5C2-B64AF6B6447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未占据</a:t>
            </a:r>
            <a:r>
              <a:rPr lang="en-US" altLang="zh-CN" smtClean="0">
                <a:ea typeface="宋体" panose="02010600030101010101" pitchFamily="2" charset="-122"/>
              </a:rPr>
              <a:t>CPU</a:t>
            </a:r>
            <a:r>
              <a:rPr lang="zh-CN" altLang="en-US" smtClean="0">
                <a:ea typeface="宋体" panose="02010600030101010101" pitchFamily="2" charset="-122"/>
              </a:rPr>
              <a:t>的进程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释放干净的内存，修改该进程的页表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释放已修改过的内存，在释放前需将其中的内容写入可靠的区域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在多级页表中，如果整个二级页表都已失效，也可以释放掉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意外被杀死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63B0EC-9E27-4FF6-9FFB-50AA14CB4B9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发生抖动了怎么办？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杀死某些进程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为什么？</a:t>
            </a:r>
            <a:endParaRPr lang="en-US" altLang="zh-CN" dirty="0" smtClean="0"/>
          </a:p>
          <a:p>
            <a:r>
              <a:rPr lang="zh-CN" altLang="en-US" dirty="0" smtClean="0"/>
              <a:t>挂起某些进程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合理吗？</a:t>
            </a:r>
            <a:endParaRPr lang="en-US" altLang="zh-CN" dirty="0" smtClean="0"/>
          </a:p>
          <a:p>
            <a:r>
              <a:rPr lang="zh-CN" altLang="en-US" dirty="0" smtClean="0"/>
              <a:t>全机重启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46082" name="Picture 2" descr="https://timgsa.baidu.com/timg?image&amp;quality=80&amp;size=b9999_10000&amp;sec=1572422970125&amp;di=1cb3abacc418357ae3c512b7fbf9bf78&amp;imgtype=0&amp;src=http%3A%2F%2Fb-ssl.duitang.com%2Fuploads%2Fitem%2F201612%2F05%2F20161205095229_M4TAh.thumb.700_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48442"/>
            <a:ext cx="666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5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再谈一谈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ea typeface="宋体" panose="02010600030101010101" pitchFamily="2" charset="-122"/>
              </a:rPr>
              <a:t>中是第一个接到内存访问请求的设备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地址查表试图地址匹配并命中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虚地址 </a:t>
            </a:r>
            <a:r>
              <a:rPr lang="en-US" altLang="zh-CN" dirty="0" smtClean="0">
                <a:ea typeface="宋体" panose="02010600030101010101" pitchFamily="2" charset="-122"/>
              </a:rPr>
              <a:t>or </a:t>
            </a:r>
            <a:r>
              <a:rPr lang="zh-CN" altLang="en-US" dirty="0" smtClean="0">
                <a:ea typeface="宋体" panose="02010600030101010101" pitchFamily="2" charset="-122"/>
              </a:rPr>
              <a:t>实地址？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MMU </a:t>
            </a:r>
            <a:r>
              <a:rPr lang="zh-CN" altLang="en-US" dirty="0" smtClean="0">
                <a:ea typeface="宋体" panose="02010600030101010101" pitchFamily="2" charset="-122"/>
              </a:rPr>
              <a:t>与 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ea typeface="宋体" panose="02010600030101010101" pitchFamily="2" charset="-122"/>
              </a:rPr>
              <a:t>的关系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程序的局部性原理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进程间 </a:t>
            </a:r>
            <a:r>
              <a:rPr lang="en-US" altLang="zh-CN" dirty="0" smtClean="0">
                <a:ea typeface="宋体" panose="02010600030101010101" pitchFamily="2" charset="-122"/>
              </a:rPr>
              <a:t>or </a:t>
            </a:r>
            <a:r>
              <a:rPr lang="zh-CN" altLang="en-US" dirty="0" smtClean="0">
                <a:ea typeface="宋体" panose="02010600030101010101" pitchFamily="2" charset="-122"/>
              </a:rPr>
              <a:t>进程内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进程调度对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ea typeface="宋体" panose="02010600030101010101" pitchFamily="2" charset="-122"/>
              </a:rPr>
              <a:t>的影响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内存访问对齐的意义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是否存在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zh-CN" altLang="en-US" dirty="0" smtClean="0">
                <a:ea typeface="宋体" panose="02010600030101010101" pitchFamily="2" charset="-122"/>
              </a:rPr>
              <a:t>局部命中？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如何处理？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F017B6-0216-49C8-A025-69A3CC2920E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当页表遇上多进程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当有某个进程需要更多的页框时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负责找到一个空白的页框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将这个页框交给目标进程，并修改该进程的页表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为了高效定位空白页框，系统需要维护一张表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该页表中记录了每个页框的使用情况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每次内存页的申请与释放，进程的销毁都会修改这张表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这张页表管理的是物理地址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因此，系统中存在两种“页表”，一种为每个进程使用，叫</a:t>
            </a:r>
            <a:r>
              <a:rPr lang="en-US" altLang="zh-CN" dirty="0" err="1" smtClean="0">
                <a:ea typeface="宋体" panose="02010600030101010101" pitchFamily="2" charset="-122"/>
              </a:rPr>
              <a:t>page_table</a:t>
            </a:r>
            <a:r>
              <a:rPr lang="zh-CN" altLang="en-US" dirty="0" smtClean="0">
                <a:ea typeface="宋体" panose="02010600030101010101" pitchFamily="2" charset="-122"/>
              </a:rPr>
              <a:t>，另一个供系统整体使用，叫</a:t>
            </a:r>
            <a:r>
              <a:rPr lang="en-US" altLang="zh-CN" dirty="0" err="1" smtClean="0">
                <a:ea typeface="宋体" panose="02010600030101010101" pitchFamily="2" charset="-122"/>
              </a:rPr>
              <a:t>page_free_list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71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A8B57-CE03-479E-90F5-E52CD0499B5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1A0CC5-F4B1-4FA1-870B-D12B2507383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2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2" y="1131374"/>
            <a:ext cx="8103376" cy="4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超大的虚拟内存和多级页表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每个一级页表占据一个页框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每个二级页表占据一个页框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二级页表共有</a:t>
            </a:r>
            <a:r>
              <a:rPr lang="en-US" altLang="zh-CN" smtClean="0">
                <a:ea typeface="宋体" panose="02010600030101010101" pitchFamily="2" charset="-122"/>
              </a:rPr>
              <a:t>1024</a:t>
            </a:r>
            <a:r>
              <a:rPr lang="zh-CN" altLang="en-US" smtClean="0">
                <a:ea typeface="宋体" panose="02010600030101010101" pitchFamily="2" charset="-122"/>
              </a:rPr>
              <a:t>个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这些东西在内存里是怎么放的？内存不够用的时候怎么办？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6D6CB-0CD9-4304-8C1C-7612BB3F6E4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超大的虚拟内存和多级页表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3624263" cy="5010150"/>
          </a:xfrm>
        </p:spPr>
        <p:txBody>
          <a:bodyPr/>
          <a:lstStyle/>
          <a:p>
            <a:r>
              <a:rPr lang="zh-CN" altLang="en-US" sz="2400" smtClean="0">
                <a:ea typeface="宋体" panose="02010600030101010101" pitchFamily="2" charset="-122"/>
              </a:rPr>
              <a:t>二级页表里是虚拟内存与物理内存的对应关系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smtClean="0">
                <a:ea typeface="宋体" panose="02010600030101010101" pitchFamily="2" charset="-122"/>
              </a:rPr>
              <a:t>如果该二级页表所表示的一片虚拟地址都未被使用，那么该二级表中没有有效数据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r>
              <a:rPr lang="zh-CN" altLang="en-US" sz="2400" smtClean="0">
                <a:ea typeface="宋体" panose="02010600030101010101" pitchFamily="2" charset="-122"/>
              </a:rPr>
              <a:t>一级页表中存放的是二级页表的位置，用物理地址</a:t>
            </a:r>
            <a:endParaRPr lang="en-US" altLang="zh-CN" sz="24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smtClean="0">
                <a:ea typeface="宋体" panose="02010600030101010101" pitchFamily="2" charset="-122"/>
              </a:rPr>
              <a:t>一级页表的物理地址存在特定的寄存器里，可直接载入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smtClean="0">
                <a:ea typeface="宋体" panose="02010600030101010101" pitchFamily="2" charset="-122"/>
              </a:rPr>
              <a:t>页表中存的是二级页表的地址（什么地址？）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0AEAB-4C29-49D1-B7C3-C941AE321DB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833438" y="2997200"/>
            <a:ext cx="2951162" cy="985838"/>
            <a:chOff x="113" y="1888"/>
            <a:chExt cx="1859" cy="621"/>
          </a:xfrm>
        </p:grpSpPr>
        <p:grpSp>
          <p:nvGrpSpPr>
            <p:cNvPr id="9263" name="Group 16"/>
            <p:cNvGrpSpPr>
              <a:grpSpLocks/>
            </p:cNvGrpSpPr>
            <p:nvPr/>
          </p:nvGrpSpPr>
          <p:grpSpPr bwMode="auto">
            <a:xfrm>
              <a:off x="113" y="1888"/>
              <a:ext cx="1859" cy="409"/>
              <a:chOff x="249" y="3203"/>
              <a:chExt cx="2177" cy="409"/>
            </a:xfrm>
          </p:grpSpPr>
          <p:sp>
            <p:nvSpPr>
              <p:cNvPr id="9265" name="Rectangle 7"/>
              <p:cNvSpPr>
                <a:spLocks noChangeArrowheads="1"/>
              </p:cNvSpPr>
              <p:nvPr/>
            </p:nvSpPr>
            <p:spPr bwMode="auto">
              <a:xfrm>
                <a:off x="249" y="3204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PT1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6" name="Rectangle 14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PT2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7" name="Rectangle 15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(12bit)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64" name="Text Box 17"/>
            <p:cNvSpPr txBox="1">
              <a:spLocks noChangeArrowheads="1"/>
            </p:cNvSpPr>
            <p:nvPr/>
          </p:nvSpPr>
          <p:spPr bwMode="auto">
            <a:xfrm>
              <a:off x="308" y="2296"/>
              <a:ext cx="13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Page table entry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3" name="组合 125"/>
          <p:cNvGrpSpPr>
            <a:grpSpLocks/>
          </p:cNvGrpSpPr>
          <p:nvPr/>
        </p:nvGrpSpPr>
        <p:grpSpPr bwMode="auto">
          <a:xfrm>
            <a:off x="4843463" y="1700213"/>
            <a:ext cx="4192587" cy="4105275"/>
            <a:chOff x="3959257" y="1773238"/>
            <a:chExt cx="5041899" cy="3954471"/>
          </a:xfrm>
        </p:grpSpPr>
        <p:sp>
          <p:nvSpPr>
            <p:cNvPr id="9225" name="Text Box 75"/>
            <p:cNvSpPr txBox="1">
              <a:spLocks noChangeArrowheads="1"/>
            </p:cNvSpPr>
            <p:nvPr/>
          </p:nvSpPr>
          <p:spPr bwMode="auto">
            <a:xfrm>
              <a:off x="8072462" y="4500570"/>
              <a:ext cx="928694" cy="313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Frame</a:t>
              </a:r>
              <a:endParaRPr kumimoji="1" lang="zh-CN" altLang="en-US" sz="1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6" name="Line 95"/>
            <p:cNvSpPr>
              <a:spLocks noChangeShapeType="1"/>
            </p:cNvSpPr>
            <p:nvPr/>
          </p:nvSpPr>
          <p:spPr bwMode="auto">
            <a:xfrm>
              <a:off x="7775607" y="2276476"/>
              <a:ext cx="10080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7" name="Group 52"/>
            <p:cNvGrpSpPr>
              <a:grpSpLocks/>
            </p:cNvGrpSpPr>
            <p:nvPr/>
          </p:nvGrpSpPr>
          <p:grpSpPr bwMode="auto">
            <a:xfrm>
              <a:off x="3959257" y="2630488"/>
              <a:ext cx="1584325" cy="2012950"/>
              <a:chOff x="2200" y="1117"/>
              <a:chExt cx="672" cy="1082"/>
            </a:xfrm>
          </p:grpSpPr>
          <p:sp>
            <p:nvSpPr>
              <p:cNvPr id="9257" name="Rectangle 20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58" name="Rectangle 22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9" name="Rectangle 24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60" name="Rectangle 26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61" name="Rectangle 28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62" name="Rectangle 30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28" name="Text Box 64"/>
            <p:cNvSpPr txBox="1">
              <a:spLocks noChangeArrowheads="1"/>
            </p:cNvSpPr>
            <p:nvPr/>
          </p:nvSpPr>
          <p:spPr bwMode="auto">
            <a:xfrm>
              <a:off x="4103720" y="2133601"/>
              <a:ext cx="12969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9" name="Text Box 66"/>
            <p:cNvSpPr txBox="1">
              <a:spLocks noChangeArrowheads="1"/>
            </p:cNvSpPr>
            <p:nvPr/>
          </p:nvSpPr>
          <p:spPr bwMode="auto">
            <a:xfrm>
              <a:off x="6429388" y="1773238"/>
              <a:ext cx="16430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Second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30" name="Group 68"/>
            <p:cNvGrpSpPr>
              <a:grpSpLocks/>
            </p:cNvGrpSpPr>
            <p:nvPr/>
          </p:nvGrpSpPr>
          <p:grpSpPr bwMode="auto">
            <a:xfrm>
              <a:off x="6407182" y="2209801"/>
              <a:ext cx="1584325" cy="1012825"/>
              <a:chOff x="2200" y="1117"/>
              <a:chExt cx="672" cy="1082"/>
            </a:xfrm>
          </p:grpSpPr>
          <p:sp>
            <p:nvSpPr>
              <p:cNvPr id="9251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52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3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4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55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56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31" name="Line 90"/>
            <p:cNvSpPr>
              <a:spLocks noChangeShapeType="1"/>
            </p:cNvSpPr>
            <p:nvPr/>
          </p:nvSpPr>
          <p:spPr bwMode="auto">
            <a:xfrm>
              <a:off x="5399120" y="4508501"/>
              <a:ext cx="936625" cy="73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91"/>
            <p:cNvSpPr>
              <a:spLocks noChangeShapeType="1"/>
            </p:cNvSpPr>
            <p:nvPr/>
          </p:nvSpPr>
          <p:spPr bwMode="auto">
            <a:xfrm flipV="1">
              <a:off x="5472145" y="3500438"/>
              <a:ext cx="936625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92"/>
            <p:cNvSpPr>
              <a:spLocks noChangeShapeType="1"/>
            </p:cNvSpPr>
            <p:nvPr/>
          </p:nvSpPr>
          <p:spPr bwMode="auto">
            <a:xfrm flipV="1">
              <a:off x="5399120" y="2276476"/>
              <a:ext cx="10080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96"/>
            <p:cNvSpPr>
              <a:spLocks noChangeShapeType="1"/>
            </p:cNvSpPr>
            <p:nvPr/>
          </p:nvSpPr>
          <p:spPr bwMode="auto">
            <a:xfrm>
              <a:off x="7920070" y="2781301"/>
              <a:ext cx="719138" cy="142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5" name="Group 68"/>
            <p:cNvGrpSpPr>
              <a:grpSpLocks/>
            </p:cNvGrpSpPr>
            <p:nvPr/>
          </p:nvGrpSpPr>
          <p:grpSpPr bwMode="auto">
            <a:xfrm>
              <a:off x="6429388" y="3429000"/>
              <a:ext cx="1584325" cy="1012825"/>
              <a:chOff x="2200" y="1117"/>
              <a:chExt cx="672" cy="1082"/>
            </a:xfrm>
          </p:grpSpPr>
          <p:sp>
            <p:nvSpPr>
              <p:cNvPr id="9245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46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7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8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49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50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236" name="Group 68"/>
            <p:cNvGrpSpPr>
              <a:grpSpLocks/>
            </p:cNvGrpSpPr>
            <p:nvPr/>
          </p:nvGrpSpPr>
          <p:grpSpPr bwMode="auto">
            <a:xfrm>
              <a:off x="6429388" y="4714884"/>
              <a:ext cx="1584325" cy="1012825"/>
              <a:chOff x="2200" y="1117"/>
              <a:chExt cx="672" cy="1082"/>
            </a:xfrm>
          </p:grpSpPr>
          <p:sp>
            <p:nvSpPr>
              <p:cNvPr id="9239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40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1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2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43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44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37" name="Line 93"/>
            <p:cNvSpPr>
              <a:spLocks noChangeShapeType="1"/>
            </p:cNvSpPr>
            <p:nvPr/>
          </p:nvSpPr>
          <p:spPr bwMode="auto">
            <a:xfrm>
              <a:off x="7786710" y="4000504"/>
              <a:ext cx="86360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94"/>
            <p:cNvSpPr>
              <a:spLocks noChangeShapeType="1"/>
            </p:cNvSpPr>
            <p:nvPr/>
          </p:nvSpPr>
          <p:spPr bwMode="auto">
            <a:xfrm flipV="1">
              <a:off x="7847045" y="5214950"/>
              <a:ext cx="582607" cy="301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进程的虚拟地址空间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每个进程有一个完全属于自己的地址空间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4G</a:t>
            </a:r>
            <a:r>
              <a:rPr lang="zh-CN" altLang="en-US" dirty="0" smtClean="0"/>
              <a:t>（其中一部分归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，一部分归应用）</a:t>
            </a:r>
            <a:endParaRPr lang="en-US" altLang="zh-CN" dirty="0" smtClean="0"/>
          </a:p>
          <a:p>
            <a:r>
              <a:rPr lang="zh-CN" altLang="en-US" dirty="0" smtClean="0"/>
              <a:t>这个空间由一个页表（多级页表）描述</a:t>
            </a:r>
            <a:endParaRPr lang="en-US" altLang="zh-CN" dirty="0" smtClean="0"/>
          </a:p>
          <a:p>
            <a:r>
              <a:rPr lang="zh-CN" altLang="en-US" dirty="0" smtClean="0"/>
              <a:t>每个进程有一个独立的页表</a:t>
            </a:r>
            <a:endParaRPr lang="en-US" altLang="zh-CN" dirty="0" smtClean="0"/>
          </a:p>
          <a:p>
            <a:r>
              <a:rPr lang="zh-CN" altLang="en-US" dirty="0" smtClean="0"/>
              <a:t>页表中描述了</a:t>
            </a:r>
            <a:r>
              <a:rPr lang="zh-CN" altLang="en-US" dirty="0" smtClean="0">
                <a:solidFill>
                  <a:srgbClr val="FF0000"/>
                </a:solidFill>
              </a:rPr>
              <a:t>该进程的虚拟地址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0000"/>
                </a:solidFill>
              </a:rPr>
              <a:t>该机器的物理地址</a:t>
            </a:r>
            <a:r>
              <a:rPr lang="zh-CN" altLang="en-US" dirty="0" smtClean="0"/>
              <a:t>的对应关系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谁描述了未在物理内存中的虚拟内存数据在哪里？</a:t>
            </a:r>
            <a:endParaRPr lang="en-US" altLang="zh-CN" dirty="0" smtClean="0"/>
          </a:p>
          <a:p>
            <a:r>
              <a:rPr lang="zh-CN" altLang="en-US" dirty="0" smtClean="0"/>
              <a:t>进程的整个运行过程中，都在使用虚拟地址，应用程序无法触及物理地址，也就无法影响其他进程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只要页表不冲突，两个进程不会碰到同一个物理地址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67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进程创建时发生了什么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分配一级页表（页目录表）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将一级页表的物理地址放入</a:t>
            </a:r>
            <a:r>
              <a:rPr lang="en-US" altLang="zh-CN" dirty="0" smtClean="0">
                <a:ea typeface="宋体" panose="02010600030101010101" pitchFamily="2" charset="-122"/>
              </a:rPr>
              <a:t>CR3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应用程序加载，在虚拟地址中载入分段信息和部分数据、指令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依据编译链接的结果，这些信息放在程序二进制头中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建立虚拟地址 与 文件的物理偏移量的对应关系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进程创建完成，将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转去</a:t>
            </a:r>
            <a:r>
              <a:rPr lang="en-US" altLang="zh-CN" dirty="0" smtClean="0"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ea typeface="宋体" panose="02010600030101010101" pitchFamily="2" charset="-122"/>
              </a:rPr>
              <a:t>以执行程序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取指令数据中引发缺页，</a:t>
            </a:r>
            <a:r>
              <a:rPr lang="en-US" altLang="zh-CN" dirty="0" smtClean="0">
                <a:ea typeface="宋体" panose="02010600030101010101" pitchFamily="2" charset="-122"/>
              </a:rPr>
              <a:t>OS</a:t>
            </a:r>
            <a:r>
              <a:rPr lang="zh-CN" altLang="en-US" dirty="0" smtClean="0">
                <a:ea typeface="宋体" panose="02010600030101010101" pitchFamily="2" charset="-122"/>
              </a:rPr>
              <a:t>加载新的数据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如果该虚拟地址的页表不存在，则需创建页表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0EA9F-E932-4062-9201-0F3B86816B0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ELF</a:t>
            </a:r>
            <a:r>
              <a:rPr lang="zh-CN" altLang="en-US" dirty="0" smtClean="0"/>
              <a:t>文件中描述的虚拟地址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" y="1645752"/>
            <a:ext cx="9667875" cy="48863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1043608" y="4365104"/>
            <a:ext cx="504056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37424"/>
      </p:ext>
    </p:extLst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2267</Words>
  <Application>Microsoft Office PowerPoint</Application>
  <PresentationFormat>全屏显示(4:3)</PresentationFormat>
  <Paragraphs>439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굴림</vt:lpstr>
      <vt:lpstr>MS PGothic</vt:lpstr>
      <vt:lpstr>华文琥珀</vt:lpstr>
      <vt:lpstr>楷体_GB2312</vt:lpstr>
      <vt:lpstr>宋体</vt:lpstr>
      <vt:lpstr>微软雅黑</vt:lpstr>
      <vt:lpstr>张海山锐谐体2.0-授权联系：Samtype@QQ.com</vt:lpstr>
      <vt:lpstr>Arial</vt:lpstr>
      <vt:lpstr>Courier New</vt:lpstr>
      <vt:lpstr>Symbol</vt:lpstr>
      <vt:lpstr>Times New Roman</vt:lpstr>
      <vt:lpstr>Verdana</vt:lpstr>
      <vt:lpstr>Wingdings</vt:lpstr>
      <vt:lpstr>psh3_Print</vt:lpstr>
      <vt:lpstr>图表</vt:lpstr>
      <vt:lpstr>Operating System</vt:lpstr>
      <vt:lpstr>当页表遇上多进程</vt:lpstr>
      <vt:lpstr>当页表遇上多进程</vt:lpstr>
      <vt:lpstr>PowerPoint 演示文稿</vt:lpstr>
      <vt:lpstr>超大的虚拟内存和多级页表</vt:lpstr>
      <vt:lpstr>超大的虚拟内存和多级页表</vt:lpstr>
      <vt:lpstr>进程的虚拟地址空间</vt:lpstr>
      <vt:lpstr>进程创建时发生了什么</vt:lpstr>
      <vt:lpstr>在ELF文件中描述的虚拟地址</vt:lpstr>
      <vt:lpstr>在程序运行时加载的虚拟地址</vt:lpstr>
      <vt:lpstr>进程创建时发生了什么</vt:lpstr>
      <vt:lpstr>PowerPoint 演示文稿</vt:lpstr>
      <vt:lpstr>进程的创建和管理</vt:lpstr>
      <vt:lpstr>缺页中断完整的故事</vt:lpstr>
      <vt:lpstr>关于缺页中断的一些小细节</vt:lpstr>
      <vt:lpstr>栈上的EIP是哪里来的？</vt:lpstr>
      <vt:lpstr>进程的创建和管理</vt:lpstr>
      <vt:lpstr>PowerPoint 演示文稿</vt:lpstr>
      <vt:lpstr>fork调用后</vt:lpstr>
      <vt:lpstr>fork调用后,exec调用后</vt:lpstr>
      <vt:lpstr>进程需要内存时发生了什么</vt:lpstr>
      <vt:lpstr>进程的创建和管理</vt:lpstr>
      <vt:lpstr>PowerPoint 演示文稿</vt:lpstr>
      <vt:lpstr>Case of MFT</vt:lpstr>
      <vt:lpstr>PowerPoint 演示文稿</vt:lpstr>
      <vt:lpstr>进程调度时发生了什么</vt:lpstr>
      <vt:lpstr>进程调度时发生了什么</vt:lpstr>
      <vt:lpstr>发生抖动了怎么办？</vt:lpstr>
      <vt:lpstr>再谈一谈cache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2021-04-19T04:40:25Z</dcterms:created>
  <dcterms:modified xsi:type="dcterms:W3CDTF">2021-04-19T04:40:32Z</dcterms:modified>
</cp:coreProperties>
</file>