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sldIdLst>
    <p:sldId id="28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16" d="100"/>
          <a:sy n="116" d="100"/>
        </p:scale>
        <p:origin x="138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909894B8-3A69-4F53-8C7B-C1FE579512CF}" type="slidenum">
              <a:rPr lang="ko-KR" altLang="en-US"/>
              <a:pPr>
                <a:defRPr/>
              </a:pPr>
              <a:t>‹#›</a:t>
            </a:fld>
            <a:endParaRPr lang="en-US" altLang="ko-KR"/>
          </a:p>
        </p:txBody>
      </p:sp>
    </p:spTree>
    <p:extLst>
      <p:ext uri="{BB962C8B-B14F-4D97-AF65-F5344CB8AC3E}">
        <p14:creationId xmlns:p14="http://schemas.microsoft.com/office/powerpoint/2010/main" val="4064040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8DA80184-8594-4668-B4A9-6A52DA6D3E0C}" type="slidenum">
              <a:rPr lang="en-US" altLang="ko-KR"/>
              <a:pPr>
                <a:defRPr/>
              </a:pPr>
              <a:t>‹#›</a:t>
            </a:fld>
            <a:endParaRPr lang="en-US" altLang="ko-KR"/>
          </a:p>
        </p:txBody>
      </p:sp>
    </p:spTree>
    <p:extLst>
      <p:ext uri="{BB962C8B-B14F-4D97-AF65-F5344CB8AC3E}">
        <p14:creationId xmlns:p14="http://schemas.microsoft.com/office/powerpoint/2010/main" val="21771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E376AD59-4E87-450F-A941-8A078B2CB422}" type="slidenum">
              <a:rPr lang="en-US" altLang="ko-KR"/>
              <a:pPr>
                <a:defRPr/>
              </a:pPr>
              <a:t>‹#›</a:t>
            </a:fld>
            <a:endParaRPr lang="en-US" altLang="ko-KR"/>
          </a:p>
        </p:txBody>
      </p:sp>
    </p:spTree>
    <p:extLst>
      <p:ext uri="{BB962C8B-B14F-4D97-AF65-F5344CB8AC3E}">
        <p14:creationId xmlns:p14="http://schemas.microsoft.com/office/powerpoint/2010/main" val="289838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7155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B5C01662-2036-45DD-8200-0309F4622479}" type="slidenum">
              <a:rPr lang="en-US" altLang="ko-KR"/>
              <a:pPr>
                <a:defRPr/>
              </a:pPr>
              <a:t>‹#›</a:t>
            </a:fld>
            <a:endParaRPr lang="en-US" altLang="ko-KR"/>
          </a:p>
        </p:txBody>
      </p:sp>
    </p:spTree>
    <p:extLst>
      <p:ext uri="{BB962C8B-B14F-4D97-AF65-F5344CB8AC3E}">
        <p14:creationId xmlns:p14="http://schemas.microsoft.com/office/powerpoint/2010/main" val="75295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2C7C19E-C979-4A8C-991F-EB73B2F94084}" type="slidenum">
              <a:rPr lang="en-US" altLang="ko-KR"/>
              <a:pPr>
                <a:defRPr/>
              </a:pPr>
              <a:t>‹#›</a:t>
            </a:fld>
            <a:endParaRPr lang="en-US" altLang="ko-KR"/>
          </a:p>
        </p:txBody>
      </p:sp>
    </p:spTree>
    <p:extLst>
      <p:ext uri="{BB962C8B-B14F-4D97-AF65-F5344CB8AC3E}">
        <p14:creationId xmlns:p14="http://schemas.microsoft.com/office/powerpoint/2010/main" val="44751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884BE4A-665D-4750-B82A-97CE17AE2019}" type="slidenum">
              <a:rPr lang="en-US" altLang="ko-KR"/>
              <a:pPr>
                <a:defRPr/>
              </a:pPr>
              <a:t>‹#›</a:t>
            </a:fld>
            <a:endParaRPr lang="en-US" altLang="ko-KR"/>
          </a:p>
        </p:txBody>
      </p:sp>
    </p:spTree>
    <p:extLst>
      <p:ext uri="{BB962C8B-B14F-4D97-AF65-F5344CB8AC3E}">
        <p14:creationId xmlns:p14="http://schemas.microsoft.com/office/powerpoint/2010/main" val="108287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B07B236-F1C7-42BC-8E0C-86938ACFC643}" type="slidenum">
              <a:rPr lang="en-US" altLang="ko-KR"/>
              <a:pPr>
                <a:defRPr/>
              </a:pPr>
              <a:t>‹#›</a:t>
            </a:fld>
            <a:endParaRPr lang="en-US" altLang="ko-KR"/>
          </a:p>
        </p:txBody>
      </p:sp>
    </p:spTree>
    <p:extLst>
      <p:ext uri="{BB962C8B-B14F-4D97-AF65-F5344CB8AC3E}">
        <p14:creationId xmlns:p14="http://schemas.microsoft.com/office/powerpoint/2010/main" val="28921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BCA16D0A-B9D9-41D5-AE5C-BCA3C2ECA1AF}" type="slidenum">
              <a:rPr lang="en-US" altLang="ko-KR"/>
              <a:pPr>
                <a:defRPr/>
              </a:pPr>
              <a:t>‹#›</a:t>
            </a:fld>
            <a:endParaRPr lang="en-US" altLang="ko-KR"/>
          </a:p>
        </p:txBody>
      </p:sp>
    </p:spTree>
    <p:extLst>
      <p:ext uri="{BB962C8B-B14F-4D97-AF65-F5344CB8AC3E}">
        <p14:creationId xmlns:p14="http://schemas.microsoft.com/office/powerpoint/2010/main" val="2352483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DB3F9221-D005-4D58-A030-9507DE0DA806}" type="slidenum">
              <a:rPr lang="en-US" altLang="ko-KR"/>
              <a:pPr>
                <a:defRPr/>
              </a:pPr>
              <a:t>‹#›</a:t>
            </a:fld>
            <a:endParaRPr lang="en-US" altLang="ko-KR"/>
          </a:p>
        </p:txBody>
      </p:sp>
    </p:spTree>
    <p:extLst>
      <p:ext uri="{BB962C8B-B14F-4D97-AF65-F5344CB8AC3E}">
        <p14:creationId xmlns:p14="http://schemas.microsoft.com/office/powerpoint/2010/main" val="150679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AB663DBB-39C3-4374-9444-C7CAB4963701}" type="slidenum">
              <a:rPr lang="en-US" altLang="ko-KR"/>
              <a:pPr>
                <a:defRPr/>
              </a:pPr>
              <a:t>‹#›</a:t>
            </a:fld>
            <a:endParaRPr lang="en-US" altLang="ko-KR"/>
          </a:p>
        </p:txBody>
      </p:sp>
    </p:spTree>
    <p:extLst>
      <p:ext uri="{BB962C8B-B14F-4D97-AF65-F5344CB8AC3E}">
        <p14:creationId xmlns:p14="http://schemas.microsoft.com/office/powerpoint/2010/main" val="54110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017E077B-DE37-4861-8AFB-1017E35C9BF1}" type="slidenum">
              <a:rPr lang="en-US" altLang="ko-KR"/>
              <a:pPr>
                <a:defRPr/>
              </a:pPr>
              <a:t>‹#›</a:t>
            </a:fld>
            <a:endParaRPr lang="en-US" altLang="ko-KR"/>
          </a:p>
        </p:txBody>
      </p:sp>
    </p:spTree>
    <p:extLst>
      <p:ext uri="{BB962C8B-B14F-4D97-AF65-F5344CB8AC3E}">
        <p14:creationId xmlns:p14="http://schemas.microsoft.com/office/powerpoint/2010/main" val="284417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D432695C-46CC-46E3-8AA9-058EDD660692}" type="slidenum">
              <a:rPr lang="en-US" altLang="ko-KR"/>
              <a:pPr>
                <a:defRPr/>
              </a:pPr>
              <a:t>‹#›</a:t>
            </a:fld>
            <a:endParaRPr lang="en-US" altLang="ko-KR"/>
          </a:p>
        </p:txBody>
      </p:sp>
    </p:spTree>
    <p:extLst>
      <p:ext uri="{BB962C8B-B14F-4D97-AF65-F5344CB8AC3E}">
        <p14:creationId xmlns:p14="http://schemas.microsoft.com/office/powerpoint/2010/main" val="35098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smtClean="0">
              <a:latin typeface="Times New Roman" panose="02020603050405020304"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smtClean="0"/>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smtClean="0"/>
              <a:t>单击此处编辑母版文本样式</a:t>
            </a:r>
          </a:p>
          <a:p>
            <a:pPr lvl="1"/>
            <a:r>
              <a:rPr lang="ko-KR" altLang="en-US" smtClean="0"/>
              <a:t>第二级</a:t>
            </a:r>
          </a:p>
          <a:p>
            <a:pPr lvl="2"/>
            <a:r>
              <a:rPr lang="ko-KR" altLang="en-US" smtClean="0"/>
              <a:t>第三级</a:t>
            </a:r>
          </a:p>
          <a:p>
            <a:pPr lvl="3"/>
            <a:r>
              <a:rPr lang="ko-KR" altLang="en-US" smtClean="0"/>
              <a:t>第四级</a:t>
            </a:r>
          </a:p>
          <a:p>
            <a:pPr lvl="4"/>
            <a:r>
              <a:rPr lang="ko-KR" altLang="en-US" smtClean="0"/>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pPr>
              <a:defRPr/>
            </a:pPr>
            <a:fld id="{1928B6C0-515C-42D1-A6E1-E8A7A9542DAC}" type="slidenum">
              <a:rPr lang="en-US" altLang="ko-KR"/>
              <a:pPr>
                <a:defRPr/>
              </a:pPr>
              <a:t>‹#›</a:t>
            </a:fld>
            <a:endParaRPr lang="en-US" altLang="ko-KR"/>
          </a:p>
        </p:txBody>
      </p:sp>
    </p:spTree>
    <p:extLst>
      <p:ext uri="{BB962C8B-B14F-4D97-AF65-F5344CB8AC3E}">
        <p14:creationId xmlns:p14="http://schemas.microsoft.com/office/powerpoint/2010/main" val="22240827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977900" y="1862244"/>
            <a:ext cx="7772400" cy="1362075"/>
          </a:xfrm>
        </p:spPr>
        <p:txBody>
          <a:bodyPr/>
          <a:lstStyle/>
          <a:p>
            <a:r>
              <a:rPr lang="zh-CN" altLang="en-US" smtClean="0"/>
              <a:t>进程间如何交换数据？</a:t>
            </a:r>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1</a:t>
            </a:fld>
            <a:endParaRPr lang="en-US" altLang="ko-KR"/>
          </a:p>
        </p:txBody>
      </p:sp>
    </p:spTree>
    <p:extLst>
      <p:ext uri="{BB962C8B-B14F-4D97-AF65-F5344CB8AC3E}">
        <p14:creationId xmlns:p14="http://schemas.microsoft.com/office/powerpoint/2010/main" val="406768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5"/>
            <a:ext cx="4155735" cy="1305837"/>
            <a:chOff x="844893" y="1000114"/>
            <a:chExt cx="4155735" cy="1305837"/>
          </a:xfrm>
        </p:grpSpPr>
        <p:sp>
          <p:nvSpPr>
            <p:cNvPr id="9" name="内容占位符 2"/>
            <p:cNvSpPr txBox="1">
              <a:spLocks/>
            </p:cNvSpPr>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通过消息队列发送和接收消息</a:t>
              </a:r>
            </a:p>
          </p:txBody>
        </p:sp>
        <p:sp>
          <p:nvSpPr>
            <p:cNvPr id="26" name="内容占位符 2"/>
            <p:cNvSpPr txBox="1">
              <a:spLocks/>
            </p:cNvSpPr>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创建一个新的消息队列</a:t>
              </a: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sp>
          <p:nvSpPr>
            <p:cNvPr id="30" name="内容占位符 2"/>
            <p:cNvSpPr txBox="1">
              <a:spLocks/>
            </p:cNvSpPr>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销毁消息队列</a:t>
              </a:r>
            </a:p>
          </p:txBody>
        </p:sp>
        <p:pic>
          <p:nvPicPr>
            <p:cNvPr id="31" name="图片 30" descr="小点1.png"/>
            <p:cNvPicPr>
              <a:picLocks noChangeAspect="1"/>
            </p:cNvPicPr>
            <p:nvPr/>
          </p:nvPicPr>
          <p:blipFill>
            <a:blip r:embed="rId2" cstate="print"/>
            <a:stretch>
              <a:fillRect/>
            </a:stretch>
          </p:blipFill>
          <p:spPr>
            <a:xfrm>
              <a:off x="1262422" y="2050365"/>
              <a:ext cx="151066" cy="148997"/>
            </a:xfrm>
            <a:prstGeom prst="rect">
              <a:avLst/>
            </a:prstGeom>
            <a:effectLst/>
          </p:spPr>
        </p:pic>
      </p:grpSp>
      <p:grpSp>
        <p:nvGrpSpPr>
          <p:cNvPr id="3" name="组合 2"/>
          <p:cNvGrpSpPr/>
          <p:nvPr/>
        </p:nvGrpSpPr>
        <p:grpSpPr>
          <a:xfrm>
            <a:off x="844894" y="3091544"/>
            <a:ext cx="5870247" cy="1013737"/>
            <a:chOff x="844893" y="2234293"/>
            <a:chExt cx="5870247" cy="1013737"/>
          </a:xfrm>
        </p:grpSpPr>
        <p:sp>
          <p:nvSpPr>
            <p:cNvPr id="32" name="内容占位符 2"/>
            <p:cNvSpPr txBox="1">
              <a:spLocks/>
            </p:cNvSpPr>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基本通信操作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发送消息到队列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6" name="内容占位符 2"/>
            <p:cNvSpPr txBox="1">
              <a:spLocks/>
            </p:cNvSpPr>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receive(A,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从队列</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grpSp>
    </p:spTree>
    <p:extLst>
      <p:ext uri="{BB962C8B-B14F-4D97-AF65-F5344CB8AC3E}">
        <p14:creationId xmlns:p14="http://schemas.microsoft.com/office/powerpoint/2010/main" val="3999104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679433" cy="400110"/>
            <a:chOff x="844893" y="1000114"/>
            <a:chExt cx="6679433" cy="400110"/>
          </a:xfrm>
        </p:grpSpPr>
        <p:sp>
          <p:nvSpPr>
            <p:cNvPr id="9" name="内容占位符 2"/>
            <p:cNvSpPr txBox="1">
              <a:spLocks/>
            </p:cNvSpPr>
            <p:nvPr/>
          </p:nvSpPr>
          <p:spPr>
            <a:xfrm>
              <a:off x="1142975" y="1000114"/>
              <a:ext cx="638135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发送者在发送消息后进入等待，直到接收者成功收到</a:t>
              </a: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74018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接收者在请求接收消息后进入等待，直到成功收到一个消息</a:t>
              </a:r>
            </a:p>
          </p:txBody>
        </p:sp>
      </p:grpSp>
    </p:spTree>
    <p:extLst>
      <p:ext uri="{BB962C8B-B14F-4D97-AF65-F5344CB8AC3E}">
        <p14:creationId xmlns:p14="http://schemas.microsoft.com/office/powerpoint/2010/main" val="923520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7183489" cy="400110"/>
            <a:chOff x="844893" y="1000114"/>
            <a:chExt cx="7183489" cy="400110"/>
          </a:xfrm>
        </p:grpSpPr>
        <p:sp>
          <p:nvSpPr>
            <p:cNvPr id="9" name="内容占位符 2"/>
            <p:cNvSpPr txBox="1">
              <a:spLocks/>
            </p:cNvSpPr>
            <p:nvPr/>
          </p:nvSpPr>
          <p:spPr>
            <a:xfrm>
              <a:off x="1142975" y="1000114"/>
              <a:ext cx="688540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发送者在消息发送后，可立即进行其他操作</a:t>
              </a: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Tree>
    <p:extLst>
      <p:ext uri="{BB962C8B-B14F-4D97-AF65-F5344CB8AC3E}">
        <p14:creationId xmlns:p14="http://schemas.microsoft.com/office/powerpoint/2010/main" val="1917982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阻塞与非阻塞通信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进程通信可划分为阻塞（同步）或非阻塞（异步）</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262422" y="253364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844894" y="218915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3" name="组合 12"/>
          <p:cNvGrpSpPr/>
          <p:nvPr/>
        </p:nvGrpSpPr>
        <p:grpSpPr>
          <a:xfrm>
            <a:off x="1262422" y="2865434"/>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6" name="组合 15"/>
          <p:cNvGrpSpPr/>
          <p:nvPr/>
        </p:nvGrpSpPr>
        <p:grpSpPr>
          <a:xfrm>
            <a:off x="844894" y="315488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非阻塞通信</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1" name="组合 20"/>
          <p:cNvGrpSpPr/>
          <p:nvPr/>
        </p:nvGrpSpPr>
        <p:grpSpPr>
          <a:xfrm>
            <a:off x="1262422" y="351049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262422" y="3838427"/>
            <a:ext cx="5397810" cy="873216"/>
            <a:chOff x="1262422" y="3714758"/>
            <a:chExt cx="5397810" cy="873216"/>
          </a:xfrm>
        </p:grpSpPr>
        <p:sp>
          <p:nvSpPr>
            <p:cNvPr id="25" name="内容占位符 2"/>
            <p:cNvSpPr txBox="1">
              <a:spLocks/>
            </p:cNvSpPr>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非阻塞接收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没有消息发送时，接收者在请求接收消息后，接收不到任何消息</a:t>
              </a: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Tree>
    <p:extLst>
      <p:ext uri="{BB962C8B-B14F-4D97-AF65-F5344CB8AC3E}">
        <p14:creationId xmlns:p14="http://schemas.microsoft.com/office/powerpoint/2010/main" val="2241509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进程发送的消息在链路上可能有</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3</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种缓冲方式</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176455"/>
            <a:ext cx="3023826" cy="681043"/>
            <a:chOff x="1262422" y="1319204"/>
            <a:chExt cx="3023826" cy="681043"/>
          </a:xfrm>
        </p:grpSpPr>
        <p:sp>
          <p:nvSpPr>
            <p:cNvPr id="17" name="内容占位符 2"/>
            <p:cNvSpPr txBox="1">
              <a:spLocks/>
            </p:cNvSpPr>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发送方必须等待接收方</a:t>
              </a:r>
            </a:p>
          </p:txBody>
        </p:sp>
        <p:sp>
          <p:nvSpPr>
            <p:cNvPr id="26" name="内容占位符 2"/>
            <p:cNvSpPr txBox="1">
              <a:spLocks/>
            </p:cNvSpPr>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容量</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4" name="组合 3"/>
          <p:cNvGrpSpPr/>
          <p:nvPr/>
        </p:nvGrpSpPr>
        <p:grpSpPr>
          <a:xfrm>
            <a:off x="1262422" y="2816221"/>
            <a:ext cx="5024090" cy="681043"/>
            <a:chOff x="1262422" y="1958970"/>
            <a:chExt cx="5024090" cy="681043"/>
          </a:xfrm>
        </p:grpSpPr>
        <p:sp>
          <p:nvSpPr>
            <p:cNvPr id="23" name="内容占位符 2"/>
            <p:cNvSpPr txBox="1">
              <a:spLocks/>
            </p:cNvSpPr>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通信链路缓冲队列满时，发送方必须等待</a:t>
              </a:r>
            </a:p>
          </p:txBody>
        </p:sp>
        <p:sp>
          <p:nvSpPr>
            <p:cNvPr id="24" name="内容占位符 2"/>
            <p:cNvSpPr txBox="1">
              <a:spLocks/>
            </p:cNvSpPr>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有限容量</a:t>
              </a:r>
            </a:p>
          </p:txBody>
        </p:sp>
        <p:pic>
          <p:nvPicPr>
            <p:cNvPr id="25" name="图片 24" descr="小点1.png"/>
            <p:cNvPicPr>
              <a:picLocks noChangeAspect="1"/>
            </p:cNvPicPr>
            <p:nvPr/>
          </p:nvPicPr>
          <p:blipFill>
            <a:blip r:embed="rId2" cstate="print"/>
            <a:stretch>
              <a:fillRect/>
            </a:stretch>
          </p:blipFill>
          <p:spPr>
            <a:xfrm>
              <a:off x="1262422" y="2055127"/>
              <a:ext cx="151066" cy="148997"/>
            </a:xfrm>
            <a:prstGeom prst="rect">
              <a:avLst/>
            </a:prstGeom>
            <a:effectLst/>
          </p:spPr>
        </p:pic>
      </p:grpSp>
      <p:grpSp>
        <p:nvGrpSpPr>
          <p:cNvPr id="5" name="组合 4"/>
          <p:cNvGrpSpPr/>
          <p:nvPr/>
        </p:nvGrpSpPr>
        <p:grpSpPr>
          <a:xfrm>
            <a:off x="1262422" y="3446462"/>
            <a:ext cx="2523760" cy="681043"/>
            <a:chOff x="1262422" y="2589211"/>
            <a:chExt cx="2523760" cy="681043"/>
          </a:xfrm>
        </p:grpSpPr>
        <p:sp>
          <p:nvSpPr>
            <p:cNvPr id="28" name="内容占位符 2"/>
            <p:cNvSpPr txBox="1">
              <a:spLocks/>
            </p:cNvSpPr>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发送方不需要等待</a:t>
              </a:r>
            </a:p>
          </p:txBody>
        </p:sp>
        <p:sp>
          <p:nvSpPr>
            <p:cNvPr id="29" name="内容占位符 2"/>
            <p:cNvSpPr txBox="1">
              <a:spLocks/>
            </p:cNvSpPr>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无限容量</a:t>
              </a:r>
            </a:p>
          </p:txBody>
        </p:sp>
        <p:pic>
          <p:nvPicPr>
            <p:cNvPr id="30" name="图片 29" descr="小点1.png"/>
            <p:cNvPicPr>
              <a:picLocks noChangeAspect="1"/>
            </p:cNvPicPr>
            <p:nvPr/>
          </p:nvPicPr>
          <p:blipFill>
            <a:blip r:embed="rId2" cstate="print"/>
            <a:stretch>
              <a:fillRect/>
            </a:stretch>
          </p:blipFill>
          <p:spPr>
            <a:xfrm>
              <a:off x="1262422" y="2685368"/>
              <a:ext cx="151066" cy="148997"/>
            </a:xfrm>
            <a:prstGeom prst="rect">
              <a:avLst/>
            </a:prstGeom>
            <a:effectLst/>
          </p:spPr>
        </p:pic>
      </p:grpSp>
    </p:spTree>
    <p:extLst>
      <p:ext uri="{BB962C8B-B14F-4D97-AF65-F5344CB8AC3E}">
        <p14:creationId xmlns:p14="http://schemas.microsoft.com/office/powerpoint/2010/main" val="1610887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常见的四种</a:t>
            </a:r>
            <a:r>
              <a:rPr kumimoji="0" lang="en-US" altLang="zh-CN"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IPC</a:t>
            </a:r>
            <a:r>
              <a:rPr kumimoji="0" lang="zh-CN" altLang="en-US" sz="3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方法</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8" name="组合 17"/>
          <p:cNvGrpSpPr/>
          <p:nvPr/>
        </p:nvGrpSpPr>
        <p:grpSpPr>
          <a:xfrm>
            <a:off x="827584" y="2348880"/>
            <a:ext cx="5584495" cy="400110"/>
            <a:chOff x="844893" y="1000114"/>
            <a:chExt cx="5584495" cy="400110"/>
          </a:xfrm>
        </p:grpSpPr>
        <p:sp>
          <p:nvSpPr>
            <p:cNvPr id="1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管道</a:t>
              </a:r>
              <a:endParaRPr kumimoji="0" lang="en-US" altLang="zh-CN"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2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2" name="组合 31"/>
          <p:cNvGrpSpPr/>
          <p:nvPr/>
        </p:nvGrpSpPr>
        <p:grpSpPr>
          <a:xfrm>
            <a:off x="827584" y="2924944"/>
            <a:ext cx="5584495" cy="400110"/>
            <a:chOff x="844893" y="1000114"/>
            <a:chExt cx="5584495" cy="400110"/>
          </a:xfrm>
        </p:grpSpPr>
        <p:sp>
          <p:nvSpPr>
            <p:cNvPr id="33"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消息队列</a:t>
              </a:r>
              <a:endParaRPr kumimoji="0" lang="en-US" altLang="zh-CN"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34"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8" name="组合 37"/>
          <p:cNvGrpSpPr/>
          <p:nvPr/>
        </p:nvGrpSpPr>
        <p:grpSpPr>
          <a:xfrm>
            <a:off x="859713" y="3532946"/>
            <a:ext cx="5584495" cy="400110"/>
            <a:chOff x="844893" y="1000114"/>
            <a:chExt cx="5584495" cy="400110"/>
          </a:xfrm>
        </p:grpSpPr>
        <p:sp>
          <p:nvSpPr>
            <p:cNvPr id="3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共享内存</a:t>
              </a:r>
              <a:endParaRPr kumimoji="0" lang="en-US" altLang="zh-CN" sz="20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endParaRPr>
            </a:p>
          </p:txBody>
        </p:sp>
        <p:sp>
          <p:nvSpPr>
            <p:cNvPr id="40"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2461718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Signal</a:t>
            </a: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735219" cy="642942"/>
            <a:chOff x="844893" y="1000114"/>
            <a:chExt cx="4735219" cy="642942"/>
          </a:xfrm>
        </p:grpSpPr>
        <p:sp>
          <p:nvSpPr>
            <p:cNvPr id="9" name="内容占位符 2"/>
            <p:cNvSpPr txBox="1">
              <a:spLocks/>
            </p:cNvSpPr>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进程间的软件中断通知和处理机制</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3" name="组合 2"/>
          <p:cNvGrpSpPr/>
          <p:nvPr/>
        </p:nvGrpSpPr>
        <p:grpSpPr>
          <a:xfrm>
            <a:off x="1262422" y="2507181"/>
            <a:ext cx="6765962" cy="571504"/>
            <a:chOff x="1262422" y="1649931"/>
            <a:chExt cx="6765962" cy="571504"/>
          </a:xfrm>
        </p:grpSpPr>
        <p:sp>
          <p:nvSpPr>
            <p:cNvPr id="31" name="内容占位符 2"/>
            <p:cNvSpPr txBox="1">
              <a:spLocks/>
            </p:cNvSpPr>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SIGKILL, SIGSTOP, SIGCONT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等</a:t>
              </a:r>
            </a:p>
          </p:txBody>
        </p:sp>
        <p:pic>
          <p:nvPicPr>
            <p:cNvPr id="36" name="图片 35" descr="小点1.png"/>
            <p:cNvPicPr>
              <a:picLocks noChangeAspect="1"/>
            </p:cNvPicPr>
            <p:nvPr/>
          </p:nvPicPr>
          <p:blipFill>
            <a:blip r:embed="rId2" cstate="print"/>
            <a:stretch>
              <a:fillRect/>
            </a:stretch>
          </p:blipFill>
          <p:spPr>
            <a:xfrm>
              <a:off x="1262422" y="1739213"/>
              <a:ext cx="151066" cy="148997"/>
            </a:xfrm>
            <a:prstGeom prst="rect">
              <a:avLst/>
            </a:prstGeom>
            <a:effectLst/>
          </p:spPr>
        </p:pic>
      </p:grpSp>
      <p:grpSp>
        <p:nvGrpSpPr>
          <p:cNvPr id="5" name="组合 4"/>
          <p:cNvGrpSpPr/>
          <p:nvPr/>
        </p:nvGrpSpPr>
        <p:grpSpPr>
          <a:xfrm>
            <a:off x="844894" y="292494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a:spLocks/>
              </p:cNvSpPr>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信号的接收处理</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40" name="内容占位符 2"/>
            <p:cNvSpPr txBox="1">
              <a:spLocks/>
            </p:cNvSpPr>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捕获</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(catch)</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：执行进程指定的信号处理函数被调用</a:t>
              </a:r>
            </a:p>
          </p:txBody>
        </p:sp>
        <p:pic>
          <p:nvPicPr>
            <p:cNvPr id="41" name="图片 40" descr="小点1.png"/>
            <p:cNvPicPr>
              <a:picLocks noChangeAspect="1"/>
            </p:cNvPicPr>
            <p:nvPr/>
          </p:nvPicPr>
          <p:blipFill>
            <a:blip r:embed="rId2" cstate="print"/>
            <a:stretch>
              <a:fillRect/>
            </a:stretch>
          </p:blipFill>
          <p:spPr>
            <a:xfrm>
              <a:off x="1262422" y="2482941"/>
              <a:ext cx="151066" cy="148997"/>
            </a:xfrm>
            <a:prstGeom prst="rect">
              <a:avLst/>
            </a:prstGeom>
            <a:effectLst/>
          </p:spPr>
        </p:pic>
      </p:grpSp>
      <p:grpSp>
        <p:nvGrpSpPr>
          <p:cNvPr id="6" name="组合 5"/>
          <p:cNvGrpSpPr/>
          <p:nvPr/>
        </p:nvGrpSpPr>
        <p:grpSpPr>
          <a:xfrm>
            <a:off x="1262422" y="3542486"/>
            <a:ext cx="5738470" cy="684218"/>
            <a:chOff x="1262422" y="2685236"/>
            <a:chExt cx="5738470" cy="684218"/>
          </a:xfrm>
        </p:grpSpPr>
        <p:sp>
          <p:nvSpPr>
            <p:cNvPr id="42" name="内容占位符 2"/>
            <p:cNvSpPr txBox="1">
              <a:spLocks/>
            </p:cNvSpPr>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忽略</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(Ignore)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：执行操作系统指定的缺省处理</a:t>
              </a:r>
            </a:p>
          </p:txBody>
        </p:sp>
        <p:pic>
          <p:nvPicPr>
            <p:cNvPr id="43" name="图片 42" descr="小点1.png"/>
            <p:cNvPicPr>
              <a:picLocks noChangeAspect="1"/>
            </p:cNvPicPr>
            <p:nvPr/>
          </p:nvPicPr>
          <p:blipFill>
            <a:blip r:embed="rId2" cstate="print"/>
            <a:stretch>
              <a:fillRect/>
            </a:stretch>
          </p:blipFill>
          <p:spPr>
            <a:xfrm>
              <a:off x="1262422" y="2781393"/>
              <a:ext cx="151066" cy="148997"/>
            </a:xfrm>
            <a:prstGeom prst="rect">
              <a:avLst/>
            </a:prstGeom>
            <a:effectLst/>
          </p:spPr>
        </p:pic>
        <p:sp>
          <p:nvSpPr>
            <p:cNvPr id="44" name="内容占位符 2"/>
            <p:cNvSpPr txBox="1">
              <a:spLocks/>
            </p:cNvSpPr>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例如：进程终止、进程挂起等</a:t>
              </a:r>
            </a:p>
          </p:txBody>
        </p:sp>
        <p:pic>
          <p:nvPicPr>
            <p:cNvPr id="45" name="图片 44" descr="小点1.png"/>
            <p:cNvPicPr>
              <a:picLocks noChangeAspect="1"/>
            </p:cNvPicPr>
            <p:nvPr/>
          </p:nvPicPr>
          <p:blipFill>
            <a:blip r:embed="rId2" cstate="print"/>
            <a:stretch>
              <a:fillRect/>
            </a:stretch>
          </p:blipFill>
          <p:spPr>
            <a:xfrm>
              <a:off x="1506898" y="3087783"/>
              <a:ext cx="151066" cy="148997"/>
            </a:xfrm>
            <a:prstGeom prst="rect">
              <a:avLst/>
            </a:prstGeom>
            <a:effectLst/>
          </p:spPr>
        </p:pic>
      </p:grpSp>
      <p:grpSp>
        <p:nvGrpSpPr>
          <p:cNvPr id="7" name="组合 6"/>
          <p:cNvGrpSpPr/>
          <p:nvPr/>
        </p:nvGrpSpPr>
        <p:grpSpPr>
          <a:xfrm>
            <a:off x="1262422" y="4134628"/>
            <a:ext cx="5166966" cy="696918"/>
            <a:chOff x="1262422" y="3277378"/>
            <a:chExt cx="5166966" cy="696918"/>
          </a:xfrm>
        </p:grpSpPr>
        <p:sp>
          <p:nvSpPr>
            <p:cNvPr id="46" name="内容占位符 2"/>
            <p:cNvSpPr txBox="1">
              <a:spLocks/>
            </p:cNvSpPr>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可能是暂时的</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当处理同样类型的信号</a:t>
              </a: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47" name="图片 46" descr="小点1.png"/>
            <p:cNvPicPr>
              <a:picLocks noChangeAspect="1"/>
            </p:cNvPicPr>
            <p:nvPr/>
          </p:nvPicPr>
          <p:blipFill>
            <a:blip r:embed="rId2" cstate="print"/>
            <a:stretch>
              <a:fillRect/>
            </a:stretch>
          </p:blipFill>
          <p:spPr>
            <a:xfrm>
              <a:off x="1506898" y="3692625"/>
              <a:ext cx="151066" cy="148997"/>
            </a:xfrm>
            <a:prstGeom prst="rect">
              <a:avLst/>
            </a:prstGeom>
            <a:effectLst/>
          </p:spPr>
        </p:pic>
        <p:sp>
          <p:nvSpPr>
            <p:cNvPr id="48" name="内容占位符 2"/>
            <p:cNvSpPr txBox="1">
              <a:spLocks/>
            </p:cNvSpPr>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屏蔽（</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Mask</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）：禁止进程接收和处理信号</a:t>
              </a:r>
            </a:p>
          </p:txBody>
        </p:sp>
        <p:pic>
          <p:nvPicPr>
            <p:cNvPr id="49" name="图片 48" descr="小点1.png"/>
            <p:cNvPicPr>
              <a:picLocks noChangeAspect="1"/>
            </p:cNvPicPr>
            <p:nvPr/>
          </p:nvPicPr>
          <p:blipFill>
            <a:blip r:embed="rId2" cstate="print"/>
            <a:stretch>
              <a:fillRect/>
            </a:stretch>
          </p:blipFill>
          <p:spPr>
            <a:xfrm>
              <a:off x="1262422" y="3373535"/>
              <a:ext cx="151066" cy="148997"/>
            </a:xfrm>
            <a:prstGeom prst="rect">
              <a:avLst/>
            </a:prstGeom>
            <a:effectLst/>
          </p:spPr>
        </p:pic>
      </p:grpSp>
      <p:grpSp>
        <p:nvGrpSpPr>
          <p:cNvPr id="10" name="组合 9"/>
          <p:cNvGrpSpPr/>
          <p:nvPr/>
        </p:nvGrpSpPr>
        <p:grpSpPr>
          <a:xfrm>
            <a:off x="844894" y="4840298"/>
            <a:ext cx="4870115" cy="642942"/>
            <a:chOff x="844893" y="3983048"/>
            <a:chExt cx="4870115" cy="642942"/>
          </a:xfrm>
        </p:grpSpPr>
        <p:sp>
          <p:nvSpPr>
            <p:cNvPr id="50" name="内容占位符 2"/>
            <p:cNvSpPr txBox="1">
              <a:spLocks/>
            </p:cNvSpPr>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52" name="内容占位符 2"/>
            <p:cNvSpPr txBox="1">
              <a:spLocks/>
            </p:cNvSpPr>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传送的信息量小，只有一个信号类型</a:t>
              </a:r>
            </a:p>
          </p:txBody>
        </p:sp>
        <p:pic>
          <p:nvPicPr>
            <p:cNvPr id="53" name="图片 52" descr="小点1.png"/>
            <p:cNvPicPr>
              <a:picLocks noChangeAspect="1"/>
            </p:cNvPicPr>
            <p:nvPr/>
          </p:nvPicPr>
          <p:blipFill>
            <a:blip r:embed="rId2" cstate="print"/>
            <a:stretch>
              <a:fillRect/>
            </a:stretch>
          </p:blipFill>
          <p:spPr>
            <a:xfrm>
              <a:off x="1262422" y="4398295"/>
              <a:ext cx="151066" cy="148997"/>
            </a:xfrm>
            <a:prstGeom prst="rect">
              <a:avLst/>
            </a:prstGeom>
            <a:effectLst/>
          </p:spPr>
        </p:pic>
      </p:grpSp>
    </p:spTree>
    <p:extLst>
      <p:ext uri="{BB962C8B-B14F-4D97-AF65-F5344CB8AC3E}">
        <p14:creationId xmlns:p14="http://schemas.microsoft.com/office/powerpoint/2010/main" val="1638782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26440" y="177951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0" name="Text Box 8"/>
            <p:cNvSpPr txBox="1">
              <a:spLocks noChangeArrowheads="1"/>
            </p:cNvSpPr>
            <p:nvPr/>
          </p:nvSpPr>
          <p:spPr bwMode="auto">
            <a:xfrm>
              <a:off x="919696" y="3290111"/>
              <a:ext cx="64633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内核</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调度器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I/O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驱动</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文件系统</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15" name="Text Box 16"/>
            <p:cNvSpPr txBox="1">
              <a:spLocks noChangeArrowheads="1"/>
            </p:cNvSpPr>
            <p:nvPr/>
          </p:nvSpPr>
          <p:spPr bwMode="auto">
            <a:xfrm>
              <a:off x="3585898" y="955951"/>
              <a:ext cx="87716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进程</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X</a:t>
              </a:r>
            </a:p>
          </p:txBody>
        </p:sp>
      </p:grpSp>
      <p:sp>
        <p:nvSpPr>
          <p:cNvPr id="8" name="Text Box 4"/>
          <p:cNvSpPr txBox="1">
            <a:spLocks noChangeArrowheads="1"/>
          </p:cNvSpPr>
          <p:nvPr/>
        </p:nvSpPr>
        <p:spPr bwMode="auto">
          <a:xfrm>
            <a:off x="2230703" y="3380016"/>
            <a:ext cx="18473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endParaRPr>
          </a:p>
        </p:txBody>
      </p:sp>
      <p:grpSp>
        <p:nvGrpSpPr>
          <p:cNvPr id="3" name="组合 2"/>
          <p:cNvGrpSpPr/>
          <p:nvPr/>
        </p:nvGrpSpPr>
        <p:grpSpPr>
          <a:xfrm>
            <a:off x="2645306" y="2882492"/>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6" name="Text Box 7"/>
            <p:cNvSpPr txBox="1">
              <a:spLocks noChangeArrowheads="1"/>
            </p:cNvSpPr>
            <p:nvPr/>
          </p:nvSpPr>
          <p:spPr bwMode="auto">
            <a:xfrm>
              <a:off x="2445427" y="2916310"/>
              <a:ext cx="3468001"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系统调用接口</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{read(), write(), </a:t>
              </a:r>
              <a:r>
                <a:rPr kumimoji="0" lang="en-US" altLang="zh-CN" sz="16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rPr>
                <a:t>sigaltstack</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1.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注册信号处理函数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3335466" y="1616064"/>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r>
                <a:rPr kumimoji="0" lang="zh-CN" altLang="en-US"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信号处理函数</a:t>
              </a: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rPr>
                <a:t>)</a:t>
              </a: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22" name="Text Box 23"/>
            <p:cNvSpPr txBox="1">
              <a:spLocks noChangeArrowheads="1"/>
            </p:cNvSpPr>
            <p:nvPr/>
          </p:nvSpPr>
          <p:spPr bwMode="auto">
            <a:xfrm>
              <a:off x="5139128" y="758813"/>
              <a:ext cx="230864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3.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执行信号处理函数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924758" y="265347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发送信号</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2. </a:t>
              </a: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分发信号到进程的信号处理函数</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grpSp>
      <p:sp>
        <p:nvSpPr>
          <p:cNvPr id="27" name="标题 1"/>
          <p:cNvSpPr txBox="1">
            <a:spLocks/>
          </p:cNvSpPr>
          <p:nvPr/>
        </p:nvSpPr>
        <p:spPr>
          <a:xfrm>
            <a:off x="518864" y="108450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信号的实现</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452891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46488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进程的地址空间</a:t>
            </a:r>
            <a:endParaRPr lang="zh-CN" altLang="en-US" dirty="0"/>
          </a:p>
        </p:txBody>
      </p:sp>
      <p:sp>
        <p:nvSpPr>
          <p:cNvPr id="3" name="内容占位符 2"/>
          <p:cNvSpPr>
            <a:spLocks noGrp="1"/>
          </p:cNvSpPr>
          <p:nvPr>
            <p:ph idx="1"/>
          </p:nvPr>
        </p:nvSpPr>
        <p:spPr/>
        <p:txBody>
          <a:bodyPr/>
          <a:lstStyle/>
          <a:p>
            <a:r>
              <a:rPr lang="zh-CN" altLang="en-US" dirty="0" smtClean="0"/>
              <a:t>虚拟地址空间的分布图</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smtClean="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smtClean="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7" name="矩形 6"/>
          <p:cNvSpPr/>
          <p:nvPr/>
        </p:nvSpPr>
        <p:spPr bwMode="auto">
          <a:xfrm>
            <a:off x="1593205" y="2492896"/>
            <a:ext cx="3528392" cy="11521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973661" y="2497088"/>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1881237" y="2852936"/>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7" name="文本框 16"/>
          <p:cNvSpPr txBox="1"/>
          <p:nvPr/>
        </p:nvSpPr>
        <p:spPr>
          <a:xfrm>
            <a:off x="4240969" y="2769332"/>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8" name="矩形 17"/>
          <p:cNvSpPr/>
          <p:nvPr/>
        </p:nvSpPr>
        <p:spPr bwMode="auto">
          <a:xfrm>
            <a:off x="1576028" y="3861048"/>
            <a:ext cx="3528392" cy="11521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19" name="矩形 18"/>
          <p:cNvSpPr/>
          <p:nvPr/>
        </p:nvSpPr>
        <p:spPr bwMode="auto">
          <a:xfrm rot="5400000">
            <a:off x="3956484" y="3865240"/>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20" name="文本框 19"/>
          <p:cNvSpPr txBox="1"/>
          <p:nvPr/>
        </p:nvSpPr>
        <p:spPr>
          <a:xfrm>
            <a:off x="1864060" y="4221088"/>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1" name="文本框 20"/>
          <p:cNvSpPr txBox="1"/>
          <p:nvPr/>
        </p:nvSpPr>
        <p:spPr>
          <a:xfrm>
            <a:off x="4223792" y="4137484"/>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2" name="矩形 21"/>
          <p:cNvSpPr/>
          <p:nvPr/>
        </p:nvSpPr>
        <p:spPr bwMode="auto">
          <a:xfrm>
            <a:off x="1576028" y="5229200"/>
            <a:ext cx="3528392" cy="115212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23" name="矩形 22"/>
          <p:cNvSpPr/>
          <p:nvPr/>
        </p:nvSpPr>
        <p:spPr bwMode="auto">
          <a:xfrm rot="5400000">
            <a:off x="3956484" y="5233392"/>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24" name="文本框 23"/>
          <p:cNvSpPr txBox="1"/>
          <p:nvPr/>
        </p:nvSpPr>
        <p:spPr>
          <a:xfrm>
            <a:off x="1864060" y="5589240"/>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C</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25" name="文本框 24"/>
          <p:cNvSpPr txBox="1"/>
          <p:nvPr/>
        </p:nvSpPr>
        <p:spPr>
          <a:xfrm>
            <a:off x="4223792" y="5505636"/>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3308070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142601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信号使用示例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Rectangle 2"/>
          <p:cNvSpPr txBox="1">
            <a:spLocks noChangeArrowheads="1"/>
          </p:cNvSpPr>
          <p:nvPr/>
        </p:nvSpPr>
        <p:spPr>
          <a:xfrm>
            <a:off x="323528" y="1772816"/>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stdio.h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#include &lt;</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signal.h</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&gt;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NOTE some versions of UNIX will reset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signal to default after each call. So for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portability reset signal each time */</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(“you have pressed ctrl-c - disabled \n”);</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void </a:t>
            </a:r>
            <a:r>
              <a:rPr kumimoji="0" lang="en-US" altLang="en-US" sz="1300" b="1" i="0" u="none" strike="noStrike" kern="1200" cap="none" spc="0" normalizeH="0" baseline="0" noProof="0" dirty="0" err="1">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 pressed to quit\n”);   /* this is “ctrl” &amp; “\”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exit(0); /* normal exit status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main</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signal(SIGINT,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signal(SIGQUIT,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quitproc</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 DEFAULT ACTION: term */</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en-US" sz="1300" b="1" i="0" u="none" strike="noStrike" kern="1200" cap="none" spc="0" normalizeH="0" baseline="0" noProof="0" dirty="0" err="1">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printf</a:t>
            </a: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(“ctrl-c disabled use ctrl-\\ to quit\n”);</a:t>
            </a:r>
          </a:p>
          <a:p>
            <a:pPr marL="342900" marR="0" lvl="0" indent="-342900" algn="l" defTabSz="914400" rtl="0" eaLnBrk="1" fontAlgn="auto" latinLnBrk="0" hangingPunct="1">
              <a:lnSpc>
                <a:spcPct val="60000"/>
              </a:lnSpc>
              <a:spcBef>
                <a:spcPct val="20000"/>
              </a:spcBef>
              <a:spcAft>
                <a:spcPts val="0"/>
              </a:spcAft>
              <a:buClrTx/>
              <a:buSzTx/>
              <a:buFontTx/>
              <a:buNone/>
              <a:tabLst/>
              <a:defRPr/>
            </a:pPr>
            <a:endPar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	for(;;);</a:t>
            </a:r>
          </a:p>
          <a:p>
            <a:pPr marL="342900" marR="0" lvl="0" indent="-342900" algn="l" defTabSz="914400" rtl="0" eaLnBrk="1" fontAlgn="auto" latinLnBrk="0" hangingPunct="1">
              <a:lnSpc>
                <a:spcPct val="60000"/>
              </a:lnSpc>
              <a:spcBef>
                <a:spcPct val="20000"/>
              </a:spcBef>
              <a:spcAft>
                <a:spcPts val="0"/>
              </a:spcAft>
              <a:buClrTx/>
              <a:buSzTx/>
              <a:buFontTx/>
              <a:buNone/>
              <a:tabLst/>
              <a:defRPr/>
            </a:pPr>
            <a:r>
              <a:rPr kumimoji="0" lang="en-US"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300" b="1" i="0" u="none" strike="noStrike" kern="1200" cap="none" spc="0" normalizeH="0" baseline="0" noProof="0" dirty="0">
              <a:ln>
                <a:noFill/>
              </a:ln>
              <a:solidFill>
                <a:srgbClr val="00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505520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a:t>
            </a:r>
            <a:r>
              <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endPar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5167267" cy="428628"/>
            <a:chOff x="844893" y="1000114"/>
            <a:chExt cx="5167267" cy="428628"/>
          </a:xfrm>
        </p:grpSpPr>
        <p:sp>
          <p:nvSpPr>
            <p:cNvPr id="9" name="内容占位符 2"/>
            <p:cNvSpPr txBox="1">
              <a:spLocks/>
            </p:cNvSpPr>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进程间基于</a:t>
              </a:r>
              <a:r>
                <a:rPr kumimoji="0" lang="zh-CN" altLang="en-US" sz="20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rPr>
                <a:t>内存文件的</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2863766"/>
            <a:ext cx="5870247" cy="714380"/>
            <a:chOff x="844893" y="2006516"/>
            <a:chExt cx="5870247" cy="714380"/>
          </a:xfrm>
        </p:grpSpPr>
        <p:sp>
          <p:nvSpPr>
            <p:cNvPr id="23" name="内容占位符 2"/>
            <p:cNvSpPr txBox="1">
              <a:spLocks/>
            </p:cNvSpPr>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进程不知道（或不关心！）的另一端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236071"/>
            <a:ext cx="5595594" cy="507224"/>
            <a:chOff x="1262422" y="1378821"/>
            <a:chExt cx="5595594" cy="507224"/>
          </a:xfrm>
        </p:grpSpPr>
        <p:sp>
          <p:nvSpPr>
            <p:cNvPr id="27" name="内容占位符 2"/>
            <p:cNvSpPr txBox="1">
              <a:spLocks/>
            </p:cNvSpPr>
            <p:nvPr/>
          </p:nvSpPr>
          <p:spPr>
            <a:xfrm>
              <a:off x="1394985" y="137882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子进程从父进程继承文件描述符</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缺省文件描述符：</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1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2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stderr</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8" name="图片 27" descr="小点1.png"/>
            <p:cNvPicPr>
              <a:picLocks noChangeAspect="1"/>
            </p:cNvPicPr>
            <p:nvPr/>
          </p:nvPicPr>
          <p:blipFill>
            <a:blip r:embed="rId2" cstate="print"/>
            <a:stretch>
              <a:fillRect/>
            </a:stretch>
          </p:blipFill>
          <p:spPr>
            <a:xfrm>
              <a:off x="1262422" y="1462436"/>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266507" y="1737048"/>
              <a:ext cx="151066" cy="148997"/>
            </a:xfrm>
            <a:prstGeom prst="rect">
              <a:avLst/>
            </a:prstGeom>
            <a:effectLst/>
          </p:spPr>
        </p:pic>
      </p:grpSp>
      <p:grpSp>
        <p:nvGrpSpPr>
          <p:cNvPr id="6" name="组合 5"/>
          <p:cNvGrpSpPr/>
          <p:nvPr/>
        </p:nvGrpSpPr>
        <p:grpSpPr>
          <a:xfrm>
            <a:off x="1260276" y="3237585"/>
            <a:ext cx="4175820" cy="714380"/>
            <a:chOff x="1260276" y="2380335"/>
            <a:chExt cx="4175820" cy="714380"/>
          </a:xfrm>
        </p:grpSpPr>
        <p:pic>
          <p:nvPicPr>
            <p:cNvPr id="10" name="图片 9" descr="小点1.png"/>
            <p:cNvPicPr>
              <a:picLocks noChangeAspect="1"/>
            </p:cNvPicPr>
            <p:nvPr/>
          </p:nvPicPr>
          <p:blipFill>
            <a:blip r:embed="rId2"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2" cstate="print"/>
            <a:stretch>
              <a:fillRect/>
            </a:stretch>
          </p:blipFill>
          <p:spPr>
            <a:xfrm>
              <a:off x="1264361" y="2797874"/>
              <a:ext cx="151066" cy="148997"/>
            </a:xfrm>
            <a:prstGeom prst="rect">
              <a:avLst/>
            </a:prstGeom>
            <a:effectLst/>
          </p:spPr>
        </p:pic>
        <p:sp>
          <p:nvSpPr>
            <p:cNvPr id="15" name="内容占位符 2"/>
            <p:cNvSpPr txBox="1">
              <a:spLocks/>
            </p:cNvSpPr>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可能从键盘、文件、程序读取</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r>
              <a:b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b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可能写入到终端、文件、程序</a:t>
              </a:r>
            </a:p>
          </p:txBody>
        </p:sp>
      </p:grpSp>
    </p:spTree>
    <p:extLst>
      <p:ext uri="{BB962C8B-B14F-4D97-AF65-F5344CB8AC3E}">
        <p14:creationId xmlns:p14="http://schemas.microsoft.com/office/powerpoint/2010/main" val="96749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与管道相关的系统调用</a:t>
            </a:r>
            <a:endParaRPr kumimoji="0" lang="en-US" altLang="zh-CN" sz="3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669634" y="1963750"/>
            <a:ext cx="4610537" cy="673163"/>
            <a:chOff x="669633" y="1106499"/>
            <a:chExt cx="4610537" cy="673163"/>
          </a:xfrm>
        </p:grpSpPr>
        <p:sp>
          <p:nvSpPr>
            <p:cNvPr id="58" name="内容占位符 2"/>
            <p:cNvSpPr txBox="1">
              <a:spLocks/>
            </p:cNvSpPr>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读管道：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read(</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0" name="内容占位符 2"/>
            <p:cNvSpPr txBox="1">
              <a:spLocks/>
            </p:cNvSpPr>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scanf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669634" y="2596842"/>
            <a:ext cx="6710678" cy="688142"/>
            <a:chOff x="669633" y="1739592"/>
            <a:chExt cx="4610537" cy="688142"/>
          </a:xfrm>
        </p:grpSpPr>
        <p:sp>
          <p:nvSpPr>
            <p:cNvPr id="63" name="内容占位符 2"/>
            <p:cNvSpPr txBox="1">
              <a:spLocks/>
            </p:cNvSpPr>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写管道：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write(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buffer,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nbytes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5" name="内容占位符 2"/>
            <p:cNvSpPr txBox="1">
              <a:spLocks/>
            </p:cNvSpPr>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printf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是基于它实现的</a:t>
              </a: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669633" y="3229936"/>
            <a:ext cx="4708188" cy="1495209"/>
            <a:chOff x="669633" y="2372685"/>
            <a:chExt cx="4708188" cy="1495209"/>
          </a:xfrm>
        </p:grpSpPr>
        <p:sp>
          <p:nvSpPr>
            <p:cNvPr id="66" name="内容占位符 2"/>
            <p:cNvSpPr txBox="1">
              <a:spLocks/>
            </p:cNvSpPr>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pipe(</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68" name="内容占位符 2"/>
            <p:cNvSpPr txBox="1">
              <a:spLocks/>
            </p:cNvSpPr>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个文件描述符组成的数组</a:t>
              </a:r>
            </a:p>
          </p:txBody>
        </p:sp>
        <p:sp>
          <p:nvSpPr>
            <p:cNvPr id="69" name="内容占位符 2"/>
            <p:cNvSpPr txBox="1">
              <a:spLocks/>
            </p:cNvSpPr>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[0]</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是读文件描述符</a:t>
              </a:r>
            </a:p>
          </p:txBody>
        </p:sp>
        <p:sp>
          <p:nvSpPr>
            <p:cNvPr id="70" name="内容占位符 2"/>
            <p:cNvSpPr txBox="1">
              <a:spLocks/>
            </p:cNvSpPr>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rgfd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[1]</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是写文件描述符</a:t>
              </a: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134708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26025" y="211454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2" name="Rectangle 4"/>
              <p:cNvSpPr>
                <a:spLocks noChangeArrowheads="1"/>
              </p:cNvSpPr>
              <p:nvPr/>
            </p:nvSpPr>
            <p:spPr bwMode="auto">
              <a:xfrm>
                <a:off x="1047725" y="1638295"/>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shell</a:t>
                </a: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7" name="Rectangle 4"/>
              <p:cNvSpPr>
                <a:spLocks noChangeArrowheads="1"/>
              </p:cNvSpPr>
              <p:nvPr/>
            </p:nvSpPr>
            <p:spPr bwMode="auto">
              <a:xfrm>
                <a:off x="2000232" y="1257290"/>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1</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grpSp>
      <p:sp>
        <p:nvSpPr>
          <p:cNvPr id="8" name="标题 1"/>
          <p:cNvSpPr txBox="1">
            <a:spLocks/>
          </p:cNvSpPr>
          <p:nvPr/>
        </p:nvSpPr>
        <p:spPr>
          <a:xfrm>
            <a:off x="8068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管道示例</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9" name="Rectangle 4"/>
          <p:cNvSpPr>
            <a:spLocks noChangeArrowheads="1"/>
          </p:cNvSpPr>
          <p:nvPr/>
        </p:nvSpPr>
        <p:spPr bwMode="auto">
          <a:xfrm>
            <a:off x="1368872" y="5297471"/>
            <a:ext cx="5602299" cy="3746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more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stdin</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为管道读端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9" name="Rectangle 4"/>
          <p:cNvSpPr>
            <a:spLocks noChangeArrowheads="1"/>
          </p:cNvSpPr>
          <p:nvPr/>
        </p:nvSpPr>
        <p:spPr bwMode="auto">
          <a:xfrm>
            <a:off x="1378396" y="4962536"/>
            <a:ext cx="5337199" cy="50008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创建一个进程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设置</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stdout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为</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管道写端</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0" name="组合 19"/>
          <p:cNvGrpSpPr/>
          <p:nvPr/>
        </p:nvGrpSpPr>
        <p:grpSpPr>
          <a:xfrm>
            <a:off x="949774" y="4286257"/>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创建管道</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0" name="Rectangle 4"/>
            <p:cNvSpPr>
              <a:spLocks noChangeArrowheads="1"/>
            </p:cNvSpPr>
            <p:nvPr/>
          </p:nvSpPr>
          <p:spPr bwMode="auto">
            <a:xfrm>
              <a:off x="571473" y="3429006"/>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shell</a:t>
              </a:r>
            </a:p>
          </p:txBody>
        </p:sp>
      </p:grpSp>
      <p:grpSp>
        <p:nvGrpSpPr>
          <p:cNvPr id="5" name="组合 4"/>
          <p:cNvGrpSpPr/>
          <p:nvPr/>
        </p:nvGrpSpPr>
        <p:grpSpPr>
          <a:xfrm>
            <a:off x="2245180" y="2962276"/>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4" name="Rectangle 4"/>
            <p:cNvSpPr>
              <a:spLocks noChangeArrowheads="1"/>
            </p:cNvSpPr>
            <p:nvPr/>
          </p:nvSpPr>
          <p:spPr bwMode="auto">
            <a:xfrm>
              <a:off x="2436798" y="2247898"/>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400" b="1" i="0" u="none" strike="noStrike" kern="1200" cap="none" spc="0" normalizeH="0" baseline="0" noProof="0" dirty="0" err="1">
                  <a:ln>
                    <a:noFill/>
                  </a:ln>
                  <a:solidFill>
                    <a:srgbClr val="FFFFFF"/>
                  </a:solidFill>
                  <a:effectLst/>
                  <a:uLnTx/>
                  <a:uFillTx/>
                  <a:latin typeface="微软雅黑" pitchFamily="34" charset="-122"/>
                  <a:ea typeface="微软雅黑" pitchFamily="34" charset="-122"/>
                  <a:cs typeface="+mn-cs"/>
                </a:rPr>
                <a:t>ls</a:t>
              </a:r>
              <a:endParaRPr kumimoji="0" lang="en-US" altLang="zh-CN" sz="2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18" name="Rectangle 4"/>
            <p:cNvSpPr>
              <a:spLocks noChangeArrowheads="1"/>
            </p:cNvSpPr>
            <p:nvPr/>
          </p:nvSpPr>
          <p:spPr bwMode="auto">
            <a:xfrm>
              <a:off x="3286116" y="2424112"/>
              <a:ext cx="1071570"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stdout</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2</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
        <p:nvSpPr>
          <p:cNvPr id="32" name="Rectangle 4"/>
          <p:cNvSpPr>
            <a:spLocks noChangeArrowheads="1"/>
          </p:cNvSpPr>
          <p:nvPr/>
        </p:nvSpPr>
        <p:spPr bwMode="auto">
          <a:xfrm>
            <a:off x="4046994" y="1893544"/>
            <a:ext cx="1785950"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342900" marR="0" lvl="0" indent="-342900" algn="l" defTabSz="914400" rtl="0" eaLnBrk="0" fontAlgn="base" latinLnBrk="0" hangingPunct="0">
              <a:lnSpc>
                <a:spcPct val="100000"/>
              </a:lnSpc>
              <a:spcBef>
                <a:spcPct val="20000"/>
              </a:spcBef>
              <a:spcAft>
                <a:spcPct val="0"/>
              </a:spcAft>
              <a:buClr>
                <a:srgbClr val="B2B2B2"/>
              </a:buClr>
              <a:buSzPct val="75000"/>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ls</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more</a:t>
            </a:r>
          </a:p>
        </p:txBody>
      </p:sp>
      <p:grpSp>
        <p:nvGrpSpPr>
          <p:cNvPr id="6" name="组合 5"/>
          <p:cNvGrpSpPr/>
          <p:nvPr/>
        </p:nvGrpSpPr>
        <p:grpSpPr>
          <a:xfrm>
            <a:off x="1711779" y="300037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16" name="Rectangle 4"/>
            <p:cNvSpPr>
              <a:spLocks noChangeArrowheads="1"/>
            </p:cNvSpPr>
            <p:nvPr/>
          </p:nvSpPr>
          <p:spPr bwMode="auto">
            <a:xfrm>
              <a:off x="6332550" y="2247898"/>
              <a:ext cx="928693"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ctr"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2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more</a:t>
              </a:r>
            </a:p>
          </p:txBody>
        </p:sp>
        <p:sp>
          <p:nvSpPr>
            <p:cNvPr id="19" name="Rectangle 4"/>
            <p:cNvSpPr>
              <a:spLocks noChangeArrowheads="1"/>
            </p:cNvSpPr>
            <p:nvPr/>
          </p:nvSpPr>
          <p:spPr bwMode="auto">
            <a:xfrm>
              <a:off x="5562606" y="2428874"/>
              <a:ext cx="785818"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err="1" smtClean="0">
                  <a:ln>
                    <a:noFill/>
                  </a:ln>
                  <a:solidFill>
                    <a:srgbClr val="11576A"/>
                  </a:solidFill>
                  <a:effectLst/>
                  <a:uLnTx/>
                  <a:uFillTx/>
                  <a:latin typeface="微软雅黑" pitchFamily="34" charset="-122"/>
                  <a:ea typeface="微软雅黑" pitchFamily="34" charset="-122"/>
                  <a:cs typeface="+mn-cs"/>
                </a:rPr>
                <a:t>stdin</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92075" tIns="46038" rIns="92075" bIns="46038"/>
            <a:lstStyle/>
            <a:p>
              <a:pPr marL="0" marR="0" lvl="1" indent="0" algn="l" defTabSz="914400" rtl="0" eaLnBrk="0" fontAlgn="base" latinLnBrk="0" hangingPunct="0">
                <a:lnSpc>
                  <a:spcPct val="100000"/>
                </a:lnSpc>
                <a:spcBef>
                  <a:spcPct val="20000"/>
                </a:spcBef>
                <a:spcAft>
                  <a:spcPct val="0"/>
                </a:spcAft>
                <a:buClr>
                  <a:srgbClr val="B2B2B2"/>
                </a:buClr>
                <a:buSzTx/>
                <a:buFontTx/>
                <a:buNone/>
                <a:tabLst/>
                <a:defRPr/>
              </a:pPr>
              <a:r>
                <a:rPr kumimoji="0" lang="en-US" altLang="zh-CN"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3</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grpSp>
    </p:spTree>
    <p:extLst>
      <p:ext uri="{BB962C8B-B14F-4D97-AF65-F5344CB8AC3E}">
        <p14:creationId xmlns:p14="http://schemas.microsoft.com/office/powerpoint/2010/main" val="875512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a:t>
            </a:r>
          </a:p>
        </p:txBody>
      </p:sp>
      <p:grpSp>
        <p:nvGrpSpPr>
          <p:cNvPr id="2" name="组合 1"/>
          <p:cNvGrpSpPr/>
          <p:nvPr/>
        </p:nvGrpSpPr>
        <p:grpSpPr>
          <a:xfrm>
            <a:off x="844894" y="185736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1262422" y="249078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Message</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是一个字节序列</a:t>
              </a: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262422" y="281939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相同标识的消息组成按先进先出顺序组成一个消息队列（Message Queues）</a:t>
              </a: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1019270" y="3502156"/>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发送</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rPr>
                <a:t>接收</a:t>
              </a:r>
              <a:endPar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11576A"/>
                </a:solidFill>
                <a:effectLst/>
                <a:uLnTx/>
                <a:uFillTx/>
                <a:latin typeface="微软雅黑" pitchFamily="34" charset="-122"/>
                <a:ea typeface="微软雅黑" pitchFamily="34" charset="-122"/>
                <a:cs typeface="+mn-cs"/>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P2</a:t>
              </a:r>
              <a:endParaRPr kumimoji="0" lang="en-US" altLang="zh-CN"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cxnSp>
        <p:nvCxnSpPr>
          <p:cNvPr id="35" name="直接连接符 34"/>
          <p:cNvCxnSpPr/>
          <p:nvPr/>
        </p:nvCxnSpPr>
        <p:spPr>
          <a:xfrm rot="5400000">
            <a:off x="-10751451" y="353615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4602784" y="5294192"/>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a:t>
            </a:r>
            <a:r>
              <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a:t>
            </a:r>
          </a:p>
        </p:txBody>
      </p:sp>
      <p:sp>
        <p:nvSpPr>
          <p:cNvPr id="40" name="Text Box 15"/>
          <p:cNvSpPr txBox="1">
            <a:spLocks noChangeArrowheads="1"/>
          </p:cNvSpPr>
          <p:nvPr/>
        </p:nvSpPr>
        <p:spPr bwMode="auto">
          <a:xfrm>
            <a:off x="3760246" y="3964314"/>
            <a:ext cx="1005403" cy="338554"/>
          </a:xfrm>
          <a:prstGeom prst="rect">
            <a:avLst/>
          </a:prstGeom>
          <a:noFill/>
          <a:ln>
            <a:noFill/>
          </a:ln>
          <a:effectLst/>
          <a:extLst>
            <a:ext uri="{909E8E84-426E-40dd-AFC4-6F175D3DCCD1}">
              <a14:hiddenFill xmlns:a14="http://schemas.microsoft.com/office/drawing/2010/main" xmlns="">
                <a:gradFill rotWithShape="0">
                  <a:gsLst>
                    <a:gs pos="0">
                      <a:srgbClr val="002F5E"/>
                    </a:gs>
                    <a:gs pos="50000">
                      <a:srgbClr val="0066CC"/>
                    </a:gs>
                    <a:gs pos="100000">
                      <a:srgbClr val="002F5E"/>
                    </a:gs>
                  </a:gsLst>
                  <a:lin ang="2700000" scaled="1"/>
                </a:gradFill>
              </a14:hiddenFill>
            </a:ext>
            <a:ext uri="{91240B29-F687-4f45-9708-019B960494DF}">
              <a14:hiddenLine xmlns:a14="http://schemas.microsoft.com/office/drawing/2010/main" xmlns="" w="9525">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r" defTabSz="914400" rtl="0" eaLnBrk="0" fontAlgn="base" latinLnBrk="0" hangingPunct="0">
              <a:lnSpc>
                <a:spcPct val="100000"/>
              </a:lnSpc>
              <a:spcBef>
                <a:spcPct val="0"/>
              </a:spcBef>
              <a:spcAft>
                <a:spcPct val="0"/>
              </a:spcAft>
              <a:buClrTx/>
              <a:buSzTx/>
              <a:buFont typeface="Arial" charset="0"/>
              <a:buNone/>
              <a:tabLst/>
              <a:defRPr/>
            </a:pPr>
            <a:r>
              <a:rPr kumimoji="0" lang="zh-CN" altLang="en-US"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rPr>
              <a:t>消息队列</a:t>
            </a:r>
            <a:endParaRPr kumimoji="0" lang="en-US" altLang="zh-CN" sz="1600" b="1" i="0" u="none" strike="noStrike" kern="1200" cap="none" spc="0" normalizeH="0" baseline="0" noProof="0" dirty="0">
              <a:ln>
                <a:noFill/>
              </a:ln>
              <a:solidFill>
                <a:srgbClr val="C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958233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消息队列的系统调用</a:t>
            </a:r>
          </a:p>
        </p:txBody>
      </p:sp>
      <p:grpSp>
        <p:nvGrpSpPr>
          <p:cNvPr id="2" name="组合 1"/>
          <p:cNvGrpSpPr/>
          <p:nvPr/>
        </p:nvGrpSpPr>
        <p:grpSpPr>
          <a:xfrm>
            <a:off x="844894" y="1857364"/>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msgget</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key,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49194"/>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msgsnd</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186478"/>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msgrcv</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QID, </a:t>
              </a: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buf</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size, type, flags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864468"/>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msgctl</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269875" marR="0" lvl="0" indent="-269875"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161421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a:t>
            </a:r>
          </a:p>
        </p:txBody>
      </p:sp>
      <p:grpSp>
        <p:nvGrpSpPr>
          <p:cNvPr id="2" name="组合 1"/>
          <p:cNvGrpSpPr/>
          <p:nvPr/>
        </p:nvGrpSpPr>
        <p:grpSpPr>
          <a:xfrm>
            <a:off x="844894" y="185736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0143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每个进程都有私有内存地址空间</a:t>
              </a: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每个进程的内存地址空间需明确设置共享内存段</a:t>
              </a: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844894" y="344963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同一进程中的线程总是共享相同的内存地址空间</a:t>
              </a: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08894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快速、方便地共享数据</a:t>
              </a: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0331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必须用额外的同步机制来协调数据访问</a:t>
              </a: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115521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共享内存的实现</a:t>
            </a:r>
          </a:p>
        </p:txBody>
      </p:sp>
      <p:grpSp>
        <p:nvGrpSpPr>
          <p:cNvPr id="3" name="组合 2"/>
          <p:cNvGrpSpPr/>
          <p:nvPr/>
        </p:nvGrpSpPr>
        <p:grpSpPr>
          <a:xfrm>
            <a:off x="844894" y="415879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445248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471284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98113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7" name="组合 6"/>
          <p:cNvGrpSpPr/>
          <p:nvPr/>
        </p:nvGrpSpPr>
        <p:grpSpPr>
          <a:xfrm>
            <a:off x="844894" y="525418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由程序员提供同步</a:t>
              </a: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928662" y="1714489"/>
            <a:ext cx="6151334" cy="2385961"/>
            <a:chOff x="928662" y="857238"/>
            <a:chExt cx="6151334"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a:p>
              <a:pPr marL="0" marR="0" lvl="0" indent="0" algn="ctr" defTabSz="914400" rtl="0" eaLnBrk="0" fontAlgn="base" latinLnBrk="0" hangingPunct="0">
                <a:lnSpc>
                  <a:spcPct val="100000"/>
                </a:lnSpc>
                <a:spcBef>
                  <a:spcPct val="0"/>
                </a:spcBef>
                <a:spcAft>
                  <a:spcPct val="0"/>
                </a:spcAft>
                <a:buClrTx/>
                <a:buSzTx/>
                <a:buFont typeface="Monotype Sorts" charset="0"/>
                <a:buNone/>
                <a:tabLst/>
                <a:defRPr/>
              </a:pPr>
              <a:endParaRPr kumimoji="0" lang="en-US" altLang="zh-CN" sz="1400" b="1" i="0" u="none" strike="noStrike" kern="1200" cap="none" spc="0" normalizeH="0" baseline="0" noProof="0" dirty="0">
                <a:ln>
                  <a:noFill/>
                </a:ln>
                <a:solidFill>
                  <a:srgbClr val="000000"/>
                </a:solidFill>
                <a:effectLst/>
                <a:uLnTx/>
                <a:uFillTx/>
                <a:latin typeface="Verdana" panose="020B0604030504040204" pitchFamily="34" charset="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main()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
              </a:r>
            </a:p>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Monotype Sorts" charset="0"/>
                <a:buNone/>
                <a:tabLst/>
                <a:defRPr/>
              </a:pPr>
              <a:endParaRPr kumimoji="0" lang="zh-CN" altLang="en-US" sz="18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marL="0" marR="0" lvl="0" indent="0" algn="l" defTabSz="914400" rtl="0" eaLnBrk="0" fontAlgn="base" latinLnBrk="0" hangingPunct="0">
                <a:lnSpc>
                  <a:spcPct val="100000"/>
                </a:lnSpc>
                <a:spcBef>
                  <a:spcPct val="0"/>
                </a:spcBef>
                <a:spcAft>
                  <a:spcPct val="0"/>
                </a:spcAft>
                <a:buClrTx/>
                <a:buSzTx/>
                <a:buFont typeface="Monotype Sorts" charset="0"/>
                <a:buNone/>
                <a:tabLst/>
                <a:defRPr/>
              </a:pPr>
              <a:r>
                <a:rPr kumimoji="0" lang="zh-CN" altLang="en-US"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rPr>
                <a:t>页表项</a:t>
              </a:r>
              <a:endParaRPr kumimoji="0" lang="en-US" altLang="zh-CN" sz="12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Gulim" charset="0"/>
              </a:endParaRPr>
            </a:p>
          </p:txBody>
        </p:sp>
        <p:sp>
          <p:nvSpPr>
            <p:cNvPr id="64" name="TextBox 63"/>
            <p:cNvSpPr txBox="1"/>
            <p:nvPr/>
          </p:nvSpPr>
          <p:spPr>
            <a:xfrm>
              <a:off x="985812" y="890576"/>
              <a:ext cx="1744388"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I</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5" name="TextBox 64"/>
            <p:cNvSpPr txBox="1"/>
            <p:nvPr/>
          </p:nvSpPr>
          <p:spPr>
            <a:xfrm>
              <a:off x="5334005" y="866763"/>
              <a:ext cx="1745991"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进程</a:t>
              </a: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J</a:t>
              </a: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的地址空间</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rPr>
                <a:t>物理内存</a:t>
              </a:r>
              <a:endPar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Gulim" charset="0"/>
              </a:endParaRPr>
            </a:p>
          </p:txBody>
        </p:sp>
      </p:grpSp>
    </p:spTree>
    <p:extLst>
      <p:ext uri="{BB962C8B-B14F-4D97-AF65-F5344CB8AC3E}">
        <p14:creationId xmlns:p14="http://schemas.microsoft.com/office/powerpoint/2010/main" val="381584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57200" y="1063230"/>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共享内存系统调用</a:t>
            </a:r>
          </a:p>
        </p:txBody>
      </p:sp>
      <p:grpSp>
        <p:nvGrpSpPr>
          <p:cNvPr id="2" name="组合 1"/>
          <p:cNvGrpSpPr/>
          <p:nvPr/>
        </p:nvGrpSpPr>
        <p:grpSpPr>
          <a:xfrm>
            <a:off x="844894" y="185736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shmget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key, size,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52483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shmid</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flags</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31132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shmdt</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shmaddr</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844894" y="398380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en-US" sz="2000" b="1" i="0" u="none" strike="noStrike" kern="1200" cap="none" spc="0" normalizeH="0" baseline="0" noProof="0" dirty="0" err="1">
                  <a:ln>
                    <a:noFill/>
                  </a:ln>
                  <a:solidFill>
                    <a:srgbClr val="11576A"/>
                  </a:solidFill>
                  <a:effectLst/>
                  <a:uLnTx/>
                  <a:uFillTx/>
                  <a:latin typeface="微软雅黑" pitchFamily="34" charset="-122"/>
                  <a:ea typeface="微软雅黑" pitchFamily="34" charset="-122"/>
                  <a:cs typeface="+mn-cs"/>
                </a:rPr>
                <a:t>shmctl</a:t>
              </a:r>
              <a:r>
                <a:rPr kumimoji="0" lang="en-US"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6" name="组合 5"/>
          <p:cNvGrpSpPr/>
          <p:nvPr/>
        </p:nvGrpSpPr>
        <p:grpSpPr>
          <a:xfrm>
            <a:off x="844894" y="474334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spTree>
    <p:extLst>
      <p:ext uri="{BB962C8B-B14F-4D97-AF65-F5344CB8AC3E}">
        <p14:creationId xmlns:p14="http://schemas.microsoft.com/office/powerpoint/2010/main" val="3540820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1071547"/>
            <a:ext cx="3677454" cy="553998"/>
          </a:xfrm>
          <a:prstGeom prst="rect">
            <a:avLst/>
          </a:prstGeom>
          <a:noFill/>
          <a:effectLst/>
        </p:spPr>
        <p:txBody>
          <a:bodyPr wrap="square" rtlCol="0">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sym typeface="MS PGothic" charset="0"/>
              </a:rPr>
              <a:t>虚拟存储的基本特征</a:t>
            </a:r>
          </a:p>
        </p:txBody>
      </p:sp>
      <p:grpSp>
        <p:nvGrpSpPr>
          <p:cNvPr id="2" name="组合 1"/>
          <p:cNvGrpSpPr/>
          <p:nvPr/>
        </p:nvGrpSpPr>
        <p:grpSpPr>
          <a:xfrm>
            <a:off x="2420956" y="1703094"/>
            <a:ext cx="4721232" cy="1725906"/>
            <a:chOff x="1791236" y="3094477"/>
            <a:chExt cx="4721232" cy="1725906"/>
          </a:xfrm>
        </p:grpSpPr>
        <p:grpSp>
          <p:nvGrpSpPr>
            <p:cNvPr id="56" name="Group 6"/>
            <p:cNvGrpSpPr>
              <a:grpSpLocks/>
            </p:cNvGrpSpPr>
            <p:nvPr/>
          </p:nvGrpSpPr>
          <p:grpSpPr bwMode="auto">
            <a:xfrm>
              <a:off x="1791236" y="3094477"/>
              <a:ext cx="4721232" cy="1354485"/>
              <a:chOff x="0" y="0"/>
              <a:chExt cx="11959" cy="3430"/>
            </a:xfrm>
          </p:grpSpPr>
          <p:sp>
            <p:nvSpPr>
              <p:cNvPr id="57" name="Rectangle 5"/>
              <p:cNvSpPr>
                <a:spLocks noChangeArrowheads="1"/>
              </p:cNvSpPr>
              <p:nvPr/>
            </p:nvSpPr>
            <p:spPr bwMode="auto">
              <a:xfrm>
                <a:off x="2079" y="0"/>
                <a:ext cx="960" cy="1129"/>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P1</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58"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P2</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59"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P3</a:t>
                </a:r>
                <a:endParaRPr kumimoji="0" lang="zh-CN" altLang="en-US" sz="16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60"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sym typeface="Comic Sans MS" charset="0"/>
                  </a:rPr>
                  <a:t>P4</a:t>
                </a:r>
                <a:endParaRPr kumimoji="0" lang="zh-CN" altLang="en-US" sz="1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endParaRPr>
              </a:p>
            </p:txBody>
          </p:sp>
          <p:sp>
            <p:nvSpPr>
              <p:cNvPr id="61"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2"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3"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4"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5"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6"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7"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8"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69"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0"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1"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2"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3"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4"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5"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6"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7"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8"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79"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0"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2"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3"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4"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5"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6"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7"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8"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89"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90"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91"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11576A"/>
                  </a:solidFill>
                  <a:effectLst/>
                  <a:uLnTx/>
                  <a:uFillTx/>
                  <a:latin typeface="Verdana" panose="020B0604030504040204" pitchFamily="34" charset="0"/>
                  <a:ea typeface="MS PGothic" charset="0"/>
                  <a:cs typeface="MS PGothic" charset="0"/>
                  <a:sym typeface="Comic Sans MS" charset="0"/>
                </a:endParaRPr>
              </a:p>
            </p:txBody>
          </p:sp>
          <p:sp>
            <p:nvSpPr>
              <p:cNvPr id="92"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4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S PGothic" charset="0"/>
                  </a:rPr>
                  <a:t>内核</a:t>
                </a:r>
              </a:p>
            </p:txBody>
          </p:sp>
          <p:sp>
            <p:nvSpPr>
              <p:cNvPr id="93"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nchor="ctr"/>
              <a:lstStyle/>
              <a:p>
                <a:pPr marL="0" marR="0" lvl="0" indent="0" algn="ctr" defTabSz="914400" rtl="0" eaLnBrk="0" fontAlgn="base" latinLnBrk="0" hangingPunct="0">
                  <a:lnSpc>
                    <a:spcPct val="100000"/>
                  </a:lnSpc>
                  <a:spcBef>
                    <a:spcPct val="0"/>
                  </a:spcBef>
                  <a:spcAft>
                    <a:spcPct val="0"/>
                  </a:spcAft>
                  <a:buClrTx/>
                  <a:buSz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MMU</a:t>
                </a:r>
                <a:endParaRPr kumimoji="0" lang="zh-CN" altLang="en-US" sz="12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sp>
          <p:nvSpPr>
            <p:cNvPr id="129"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物理内存  +</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130"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S PGothic" charset="0"/>
                </a:rPr>
                <a:t>磁盘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sp>
          <p:nvSpPr>
            <p:cNvPr id="131"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sym typeface="Comic Sans MS" charset="0"/>
                </a:rPr>
                <a:t>= 虚拟存储</a:t>
              </a:r>
              <a:endParaRPr kumimoji="0" lang="zh-CN" altLang="en-US" sz="1800" b="1" i="0" u="none" strike="noStrike" kern="1200" cap="none" spc="-100" normalizeH="0" baseline="0" noProof="0" dirty="0">
                <a:ln>
                  <a:noFill/>
                </a:ln>
                <a:solidFill>
                  <a:srgbClr val="11576A"/>
                </a:solidFill>
                <a:effectLst/>
                <a:uLnTx/>
                <a:uFillTx/>
                <a:latin typeface="微软雅黑" pitchFamily="34" charset="-122"/>
                <a:ea typeface="微软雅黑" pitchFamily="34" charset="-122"/>
                <a:cs typeface="MS PGothic" charset="0"/>
              </a:endParaRPr>
            </a:p>
          </p:txBody>
        </p:sp>
      </p:grpSp>
      <p:grpSp>
        <p:nvGrpSpPr>
          <p:cNvPr id="3" name="组合 2"/>
          <p:cNvGrpSpPr/>
          <p:nvPr/>
        </p:nvGrpSpPr>
        <p:grpSpPr>
          <a:xfrm>
            <a:off x="1475656" y="4365479"/>
            <a:ext cx="5382521" cy="736236"/>
            <a:chOff x="845935" y="776262"/>
            <a:chExt cx="5382521" cy="736236"/>
          </a:xfrm>
        </p:grpSpPr>
        <p:sp>
          <p:nvSpPr>
            <p:cNvPr id="11" name="矩形 10"/>
            <p:cNvSpPr/>
            <p:nvPr/>
          </p:nvSpPr>
          <p:spPr>
            <a:xfrm>
              <a:off x="845935" y="776262"/>
              <a:ext cx="2011553"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大用户空间</a:t>
              </a:r>
            </a:p>
          </p:txBody>
        </p:sp>
        <p:pic>
          <p:nvPicPr>
            <p:cNvPr id="132" name="图片 131" descr="小点1.png"/>
            <p:cNvPicPr>
              <a:picLocks noChangeAspect="1"/>
            </p:cNvPicPr>
            <p:nvPr/>
          </p:nvPicPr>
          <p:blipFill>
            <a:blip r:embed="rId2" cstate="print"/>
            <a:stretch>
              <a:fillRect/>
            </a:stretch>
          </p:blipFill>
          <p:spPr>
            <a:xfrm>
              <a:off x="1182640" y="1248448"/>
              <a:ext cx="151066" cy="148997"/>
            </a:xfrm>
            <a:prstGeom prst="rect">
              <a:avLst/>
            </a:prstGeom>
            <a:effectLst/>
          </p:spPr>
        </p:pic>
        <p:sp>
          <p:nvSpPr>
            <p:cNvPr id="133" name="矩形 132"/>
            <p:cNvSpPr/>
            <p:nvPr/>
          </p:nvSpPr>
          <p:spPr>
            <a:xfrm>
              <a:off x="1285852" y="1143166"/>
              <a:ext cx="4942604" cy="36933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 提供给用户的虚拟内存可大于实际的物理内存</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1475656" y="5081167"/>
            <a:ext cx="6512147" cy="726522"/>
            <a:chOff x="845935" y="1428742"/>
            <a:chExt cx="6512147" cy="726522"/>
          </a:xfrm>
        </p:grpSpPr>
        <p:sp>
          <p:nvSpPr>
            <p:cNvPr id="134" name="矩形 133"/>
            <p:cNvSpPr/>
            <p:nvPr/>
          </p:nvSpPr>
          <p:spPr>
            <a:xfrm>
              <a:off x="845935" y="1428742"/>
              <a:ext cx="1725801"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部分交换</a:t>
              </a:r>
            </a:p>
          </p:txBody>
        </p:sp>
        <p:pic>
          <p:nvPicPr>
            <p:cNvPr id="135" name="图片 134" descr="小点1.png"/>
            <p:cNvPicPr>
              <a:picLocks noChangeAspect="1"/>
            </p:cNvPicPr>
            <p:nvPr/>
          </p:nvPicPr>
          <p:blipFill>
            <a:blip r:embed="rId2" cstate="print"/>
            <a:stretch>
              <a:fillRect/>
            </a:stretch>
          </p:blipFill>
          <p:spPr>
            <a:xfrm>
              <a:off x="1182640" y="1891214"/>
              <a:ext cx="151066" cy="148997"/>
            </a:xfrm>
            <a:prstGeom prst="rect">
              <a:avLst/>
            </a:prstGeom>
            <a:effectLst/>
          </p:spPr>
        </p:pic>
        <p:sp>
          <p:nvSpPr>
            <p:cNvPr id="136" name="矩形 135"/>
            <p:cNvSpPr/>
            <p:nvPr/>
          </p:nvSpPr>
          <p:spPr>
            <a:xfrm>
              <a:off x="1285852" y="1785932"/>
              <a:ext cx="6072230" cy="36933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 虚拟存储只对部分虚拟地址空间进行调入和调出</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475656" y="3314800"/>
            <a:ext cx="3583189" cy="1012274"/>
            <a:chOff x="845935" y="2071684"/>
            <a:chExt cx="3583189" cy="1012274"/>
          </a:xfrm>
        </p:grpSpPr>
        <p:sp>
          <p:nvSpPr>
            <p:cNvPr id="137" name="矩形 136"/>
            <p:cNvSpPr/>
            <p:nvPr/>
          </p:nvSpPr>
          <p:spPr>
            <a:xfrm>
              <a:off x="845935" y="2071684"/>
              <a:ext cx="2212382" cy="40011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不连续性</a:t>
              </a:r>
            </a:p>
          </p:txBody>
        </p:sp>
        <p:pic>
          <p:nvPicPr>
            <p:cNvPr id="138" name="图片 137" descr="小点1.png"/>
            <p:cNvPicPr>
              <a:picLocks noChangeAspect="1"/>
            </p:cNvPicPr>
            <p:nvPr/>
          </p:nvPicPr>
          <p:blipFill>
            <a:blip r:embed="rId2" cstate="print"/>
            <a:stretch>
              <a:fillRect/>
            </a:stretch>
          </p:blipFill>
          <p:spPr>
            <a:xfrm>
              <a:off x="1182640" y="2534156"/>
              <a:ext cx="151066" cy="148997"/>
            </a:xfrm>
            <a:prstGeom prst="rect">
              <a:avLst/>
            </a:prstGeom>
            <a:effectLst/>
          </p:spPr>
        </p:pic>
        <p:sp>
          <p:nvSpPr>
            <p:cNvPr id="139" name="矩形 138"/>
            <p:cNvSpPr/>
            <p:nvPr/>
          </p:nvSpPr>
          <p:spPr>
            <a:xfrm>
              <a:off x="1285852" y="2428874"/>
              <a:ext cx="2714644" cy="36933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 物理内存分配非连续</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0" name="图片 139" descr="小点1.png"/>
            <p:cNvPicPr>
              <a:picLocks noChangeAspect="1"/>
            </p:cNvPicPr>
            <p:nvPr/>
          </p:nvPicPr>
          <p:blipFill>
            <a:blip r:embed="rId2" cstate="print"/>
            <a:stretch>
              <a:fillRect/>
            </a:stretch>
          </p:blipFill>
          <p:spPr>
            <a:xfrm>
              <a:off x="1182640" y="2819908"/>
              <a:ext cx="151066" cy="148997"/>
            </a:xfrm>
            <a:prstGeom prst="rect">
              <a:avLst/>
            </a:prstGeom>
            <a:effectLst/>
          </p:spPr>
        </p:pic>
        <p:sp>
          <p:nvSpPr>
            <p:cNvPr id="141" name="矩形 140"/>
            <p:cNvSpPr/>
            <p:nvPr/>
          </p:nvSpPr>
          <p:spPr>
            <a:xfrm>
              <a:off x="1285852" y="2714626"/>
              <a:ext cx="3143272" cy="36933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Pct val="100000"/>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微软雅黑" pitchFamily="34" charset="-122"/>
                  <a:ea typeface="微软雅黑" pitchFamily="34" charset="-122"/>
                  <a:cs typeface="+mn-cs"/>
                </a:rPr>
                <a:t> 虚拟地址空间使用非连续</a:t>
              </a:r>
              <a:endParaRPr kumimoji="0" lang="zh-CN" altLang="en-US" sz="1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pic>
        <p:nvPicPr>
          <p:cNvPr id="6" name="图片 5"/>
          <p:cNvPicPr>
            <a:picLocks noChangeAspect="1"/>
          </p:cNvPicPr>
          <p:nvPr/>
        </p:nvPicPr>
        <p:blipFill>
          <a:blip r:embed="rId3"/>
          <a:stretch>
            <a:fillRect/>
          </a:stretch>
        </p:blipFill>
        <p:spPr>
          <a:xfrm>
            <a:off x="489915" y="3368332"/>
            <a:ext cx="8188133" cy="3248856"/>
          </a:xfrm>
          <a:prstGeom prst="rect">
            <a:avLst/>
          </a:prstGeom>
        </p:spPr>
      </p:pic>
    </p:spTree>
    <p:extLst>
      <p:ext uri="{BB962C8B-B14F-4D97-AF65-F5344CB8AC3E}">
        <p14:creationId xmlns:p14="http://schemas.microsoft.com/office/powerpoint/2010/main" val="4150515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进程之间如何交换信息</a:t>
            </a:r>
            <a:endParaRPr lang="zh-CN" altLang="en-US" dirty="0"/>
          </a:p>
        </p:txBody>
      </p:sp>
      <p:sp>
        <p:nvSpPr>
          <p:cNvPr id="3" name="内容占位符 2"/>
          <p:cNvSpPr>
            <a:spLocks noGrp="1"/>
          </p:cNvSpPr>
          <p:nvPr>
            <p:ph idx="1"/>
          </p:nvPr>
        </p:nvSpPr>
        <p:spPr/>
        <p:txBody>
          <a:bodyPr/>
          <a:lstStyle/>
          <a:p>
            <a:r>
              <a:rPr lang="zh-CN" altLang="en-US" dirty="0" smtClean="0"/>
              <a:t>虚拟地址空间的分布图</a:t>
            </a:r>
            <a:endParaRPr lang="en-US" altLang="zh-CN" dirty="0" smtClean="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smtClean="0">
                <a:ln>
                  <a:noFill/>
                </a:ln>
                <a:solidFill>
                  <a:srgbClr val="FFFFFF"/>
                </a:solidFill>
                <a:effectLst/>
                <a:uLnTx/>
                <a:uFillTx/>
                <a:latin typeface="Verdana"/>
                <a:ea typeface="굴림" pitchFamily="50" charset="-127"/>
                <a:cs typeface="+mn-cs"/>
              </a:rPr>
              <a:t>Operating System</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smtClean="0">
                <a:ln>
                  <a:noFill/>
                </a:ln>
                <a:solidFill>
                  <a:srgbClr val="FFFFFF"/>
                </a:solidFill>
                <a:effectLst/>
                <a:uLnTx/>
                <a:uFillTx/>
                <a:latin typeface="Verdana"/>
                <a:ea typeface="굴림" pitchFamily="50" charset="-127"/>
                <a:cs typeface="+mn-cs"/>
              </a:rPr>
              <a:t>CITS, NanKai University</a:t>
            </a:r>
            <a:endParaRPr kumimoji="0" lang="en-US" altLang="ko-KR" sz="1200" b="1" i="0" u="none" strike="noStrike" kern="1200" cap="none" spc="0" normalizeH="0" baseline="0" noProof="0">
              <a:ln>
                <a:noFill/>
              </a:ln>
              <a:solidFill>
                <a:srgbClr val="FFFFFF"/>
              </a:solidFill>
              <a:effectLst/>
              <a:uLnTx/>
              <a:uFillTx/>
              <a:latin typeface="Verdana"/>
              <a:ea typeface="굴림" pitchFamily="50" charset="-127"/>
              <a:cs typeface="+mn-cs"/>
            </a:endParaRPr>
          </a:p>
        </p:txBody>
      </p:sp>
      <p:sp>
        <p:nvSpPr>
          <p:cNvPr id="6" name="灯片编号占位符 5"/>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32C7C19E-C979-4A8C-991F-EB73B2F94084}" type="slidenum">
              <a:rPr kumimoji="0" lang="en-US" altLang="ko-KR" sz="1200" b="1" i="0" u="none" strike="noStrike" kern="1200" cap="none" spc="0" normalizeH="0" baseline="0" noProof="0" smtClean="0">
                <a:ln>
                  <a:noFill/>
                </a:ln>
                <a:solidFill>
                  <a:srgbClr val="FFFFFF"/>
                </a:solidFill>
                <a:effectLst/>
                <a:uLnTx/>
                <a:uFillTx/>
                <a:latin typeface="Verdana" panose="020B0604030504040204" pitchFamily="34" charset="0"/>
                <a:ea typeface="굴림" pitchFamily="34" charset="-127"/>
                <a:cs typeface="+mn-cs"/>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ko-KR" sz="1200" b="1" i="0" u="none" strike="noStrike" kern="1200" cap="none" spc="0" normalizeH="0" baseline="0" noProof="0">
              <a:ln>
                <a:noFill/>
              </a:ln>
              <a:solidFill>
                <a:srgbClr val="FFFFFF"/>
              </a:solidFill>
              <a:effectLst/>
              <a:uLnTx/>
              <a:uFillTx/>
              <a:latin typeface="Verdana" panose="020B0604030504040204" pitchFamily="34" charset="0"/>
              <a:ea typeface="굴림" pitchFamily="34" charset="-127"/>
              <a:cs typeface="+mn-cs"/>
            </a:endParaRPr>
          </a:p>
        </p:txBody>
      </p:sp>
      <p:sp>
        <p:nvSpPr>
          <p:cNvPr id="8" name="矩形 7"/>
          <p:cNvSpPr/>
          <p:nvPr/>
        </p:nvSpPr>
        <p:spPr bwMode="auto">
          <a:xfrm>
            <a:off x="3851920" y="2492896"/>
            <a:ext cx="3528392" cy="11521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7" name="矩形 6"/>
          <p:cNvSpPr/>
          <p:nvPr/>
        </p:nvSpPr>
        <p:spPr bwMode="auto">
          <a:xfrm>
            <a:off x="1593205" y="2492896"/>
            <a:ext cx="3528392" cy="11521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9" name="矩形 8"/>
          <p:cNvSpPr/>
          <p:nvPr/>
        </p:nvSpPr>
        <p:spPr bwMode="auto">
          <a:xfrm rot="5400000">
            <a:off x="2781337" y="3681028"/>
            <a:ext cx="3528392" cy="115212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10" name="矩形 9"/>
          <p:cNvSpPr/>
          <p:nvPr/>
        </p:nvSpPr>
        <p:spPr bwMode="auto">
          <a:xfrm rot="5400000">
            <a:off x="3973661" y="2497088"/>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Times New Roman" pitchFamily="18" charset="0"/>
              <a:ea typeface="宋体" panose="02010600030101010101" pitchFamily="2" charset="-122"/>
              <a:cs typeface="+mn-cs"/>
            </a:endParaRPr>
          </a:p>
        </p:txBody>
      </p:sp>
      <p:sp>
        <p:nvSpPr>
          <p:cNvPr id="13" name="文本框 12"/>
          <p:cNvSpPr txBox="1"/>
          <p:nvPr/>
        </p:nvSpPr>
        <p:spPr>
          <a:xfrm>
            <a:off x="1881237" y="2852936"/>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A</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5" name="文本框 14"/>
          <p:cNvSpPr txBox="1"/>
          <p:nvPr/>
        </p:nvSpPr>
        <p:spPr>
          <a:xfrm>
            <a:off x="5373711" y="2843644"/>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B</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6" name="文本框 15"/>
          <p:cNvSpPr txBox="1"/>
          <p:nvPr/>
        </p:nvSpPr>
        <p:spPr>
          <a:xfrm rot="5400000">
            <a:off x="3663478" y="4542005"/>
            <a:ext cx="1764110"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进程</a:t>
            </a:r>
            <a:r>
              <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C</a:t>
            </a: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用户空间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7" name="文本框 16"/>
          <p:cNvSpPr txBox="1"/>
          <p:nvPr/>
        </p:nvSpPr>
        <p:spPr>
          <a:xfrm>
            <a:off x="4240969" y="2769332"/>
            <a:ext cx="924272" cy="6463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内核</a:t>
            </a:r>
            <a:endParaRPr kumimoji="0" lang="en-US" altLang="zh-CN"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0" i="0" u="none" strike="noStrike" kern="1200" cap="none" spc="0" normalizeH="0" baseline="0" noProof="0" dirty="0" smtClean="0">
                <a:ln>
                  <a:noFill/>
                </a:ln>
                <a:solidFill>
                  <a:srgbClr val="000000"/>
                </a:solidFill>
                <a:effectLst/>
                <a:uLnTx/>
                <a:uFillTx/>
                <a:latin typeface="Verdana" panose="020B0604030504040204" pitchFamily="34" charset="0"/>
                <a:ea typeface="宋体" panose="02010600030101010101" pitchFamily="2" charset="-122"/>
                <a:cs typeface="+mn-cs"/>
              </a:rPr>
              <a:t>空间</a:t>
            </a:r>
            <a:endParaRPr kumimoji="0" lang="zh-CN" altLang="en-US" sz="1800" b="0" i="0" u="none" strike="noStrike" kern="1200" cap="none" spc="0" normalizeH="0" baseline="0" noProof="0" dirty="0">
              <a:ln>
                <a:noFill/>
              </a:ln>
              <a:solidFill>
                <a:srgbClr val="000000"/>
              </a:solidFill>
              <a:effectLst/>
              <a:uLnTx/>
              <a:uFillTx/>
              <a:latin typeface="Verdan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10941748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内核</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间接通信</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内核</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0" name="TextBox 79"/>
            <p:cNvSpPr txBox="1"/>
            <p:nvPr/>
          </p:nvSpPr>
          <p:spPr>
            <a:xfrm>
              <a:off x="4604988" y="1921461"/>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直接通信</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3047769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827584"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内核</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90" name="TextBox 89"/>
            <p:cNvSpPr txBox="1"/>
            <p:nvPr/>
          </p:nvSpPr>
          <p:spPr>
            <a:xfrm>
              <a:off x="123056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间接通信</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通信方式</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900418"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7" name="组合 6"/>
          <p:cNvGrpSpPr/>
          <p:nvPr/>
        </p:nvGrpSpPr>
        <p:grpSpPr>
          <a:xfrm>
            <a:off x="2912622"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0" name="组合 9"/>
          <p:cNvGrpSpPr/>
          <p:nvPr/>
        </p:nvGrpSpPr>
        <p:grpSpPr>
          <a:xfrm>
            <a:off x="3966867"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内核</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0" name="TextBox 79"/>
            <p:cNvSpPr txBox="1"/>
            <p:nvPr/>
          </p:nvSpPr>
          <p:spPr>
            <a:xfrm>
              <a:off x="4604988" y="2080369"/>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B</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进程</a:t>
              </a:r>
              <a:r>
                <a:rPr kumimoji="0" lang="en-US" altLang="zh-CN"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A</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sp>
          <p:nvSpPr>
            <p:cNvPr id="82" name="TextBox 81"/>
            <p:cNvSpPr txBox="1"/>
            <p:nvPr/>
          </p:nvSpPr>
          <p:spPr>
            <a:xfrm>
              <a:off x="4542332" y="1736081"/>
              <a:ext cx="963725"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4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共享信道 </a:t>
              </a:r>
            </a:p>
          </p:txBody>
        </p:sp>
        <p:sp>
          <p:nvSpPr>
            <p:cNvPr id="89" name="TextBox 88"/>
            <p:cNvSpPr txBox="1"/>
            <p:nvPr/>
          </p:nvSpPr>
          <p:spPr>
            <a:xfrm>
              <a:off x="4446152" y="4426974"/>
              <a:ext cx="1107996" cy="369332"/>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smtClean="0">
                  <a:ln>
                    <a:noFill/>
                  </a:ln>
                  <a:solidFill>
                    <a:srgbClr val="11576A"/>
                  </a:solidFill>
                  <a:effectLst/>
                  <a:uLnTx/>
                  <a:uFillTx/>
                  <a:latin typeface="Verdana" panose="020B0604030504040204" pitchFamily="34" charset="0"/>
                  <a:ea typeface="宋体" panose="02010600030101010101" pitchFamily="2" charset="-122"/>
                  <a:cs typeface="+mn-cs"/>
                </a:rPr>
                <a:t>直接通信</a:t>
              </a:r>
              <a:endParaRPr kumimoji="0" lang="zh-CN" altLang="en-US" sz="18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2" name="组合 11"/>
          <p:cNvGrpSpPr/>
          <p:nvPr/>
        </p:nvGrpSpPr>
        <p:grpSpPr>
          <a:xfrm>
            <a:off x="6038568" y="2761385"/>
            <a:ext cx="662098" cy="432000"/>
            <a:chOff x="6038568" y="1875783"/>
            <a:chExt cx="662098"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2</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11" name="组合 10"/>
          <p:cNvGrpSpPr/>
          <p:nvPr/>
        </p:nvGrpSpPr>
        <p:grpSpPr>
          <a:xfrm>
            <a:off x="6038568" y="2282754"/>
            <a:ext cx="658702" cy="432000"/>
            <a:chOff x="6038568" y="1397152"/>
            <a:chExt cx="658702"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3054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rPr>
                <a:t>1</a:t>
              </a:r>
              <a:endParaRPr kumimoji="0" lang="zh-CN" altLang="en-US" sz="1600" b="1" i="0" u="none" strike="noStrike" kern="1200" cap="none" spc="0" normalizeH="0" baseline="0" noProof="0" dirty="0">
                <a:ln>
                  <a:noFill/>
                </a:ln>
                <a:solidFill>
                  <a:srgbClr val="11576A"/>
                </a:solidFill>
                <a:effectLst/>
                <a:uLnTx/>
                <a:uFillTx/>
                <a:latin typeface="Verdana" panose="020B0604030504040204" pitchFamily="34" charset="0"/>
                <a:ea typeface="宋体" panose="02010600030101010101" pitchFamily="2" charset="-122"/>
                <a:cs typeface="+mn-cs"/>
              </a:endParaRPr>
            </a:p>
          </p:txBody>
        </p:sp>
      </p:grpSp>
      <p:grpSp>
        <p:nvGrpSpPr>
          <p:cNvPr id="6" name="组合 5"/>
          <p:cNvGrpSpPr/>
          <p:nvPr/>
        </p:nvGrpSpPr>
        <p:grpSpPr>
          <a:xfrm>
            <a:off x="2567496"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Verdana"/>
                  <a:ea typeface="+mn-ea"/>
                  <a:cs typeface="+mn-cs"/>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rPr>
                  <a:t>M</a:t>
                </a:r>
                <a:endParaRPr kumimoji="0" lang="zh-CN" altLang="en-US" sz="1600" b="1" i="0" u="none" strike="noStrike" kern="1200" cap="none" spc="0" normalizeH="0" baseline="0" noProof="0" dirty="0">
                  <a:ln>
                    <a:noFill/>
                  </a:ln>
                  <a:solidFill>
                    <a:srgbClr val="FFFFFF"/>
                  </a:solidFill>
                  <a:effectLst/>
                  <a:uLnTx/>
                  <a:uFillTx/>
                  <a:latin typeface="Verdana" panose="020B0604030504040204" pitchFamily="34" charset="0"/>
                  <a:ea typeface="宋体" panose="02010600030101010101" pitchFamily="2" charset="-122"/>
                  <a:cs typeface="+mn-cs"/>
                </a:endParaRPr>
              </a:p>
            </p:txBody>
          </p:sp>
        </p:grpSp>
      </p:grpSp>
    </p:spTree>
    <p:extLst>
      <p:ext uri="{BB962C8B-B14F-4D97-AF65-F5344CB8AC3E}">
        <p14:creationId xmlns:p14="http://schemas.microsoft.com/office/powerpoint/2010/main" val="4010160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r>
              <a:rPr kumimoji="0" lang="en-US" altLang="zh-CN"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 Inter-Process Communication</a:t>
            </a:r>
            <a:r>
              <a:rPr kumimoji="0" lang="zh-CN" altLang="en-US" sz="24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a:t>
            </a:r>
            <a:endParaRPr kumimoji="0" lang="en-US" altLang="zh-CN" sz="28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2" name="组合 1"/>
          <p:cNvGrpSpPr/>
          <p:nvPr/>
        </p:nvGrpSpPr>
        <p:grpSpPr>
          <a:xfrm>
            <a:off x="844894" y="1857364"/>
            <a:ext cx="4941553" cy="400110"/>
            <a:chOff x="844893" y="1000114"/>
            <a:chExt cx="4941553" cy="400110"/>
          </a:xfrm>
        </p:grpSpPr>
        <p:sp>
          <p:nvSpPr>
            <p:cNvPr id="9" name="内容占位符 2"/>
            <p:cNvSpPr txBox="1">
              <a:spLocks/>
            </p:cNvSpPr>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进程通信是进程进行通信和同步的机制</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3" name="组合 2"/>
          <p:cNvGrpSpPr/>
          <p:nvPr/>
        </p:nvGrpSpPr>
        <p:grpSpPr>
          <a:xfrm>
            <a:off x="844894" y="2189155"/>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a:spLocks/>
            </p:cNvSpPr>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接收操作：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6" name="内容占位符 2"/>
            <p:cNvSpPr txBox="1">
              <a:spLocks/>
            </p:cNvSpPr>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发送操作：</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send(message)</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a:spLocks/>
            </p:cNvSpPr>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IPC</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提供</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2</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个基本操作</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4" name="组合 3"/>
          <p:cNvGrpSpPr/>
          <p:nvPr/>
        </p:nvGrpSpPr>
        <p:grpSpPr>
          <a:xfrm>
            <a:off x="844894" y="3286406"/>
            <a:ext cx="4227173" cy="1028023"/>
            <a:chOff x="844893" y="2429155"/>
            <a:chExt cx="4227173" cy="1028023"/>
          </a:xfrm>
        </p:grpSpPr>
        <p:sp>
          <p:nvSpPr>
            <p:cNvPr id="30" name="内容占位符 2"/>
            <p:cNvSpPr txBox="1">
              <a:spLocks/>
            </p:cNvSpPr>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在通信进程间建立通信链路</a:t>
              </a: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a:spLocks/>
            </p:cNvSpPr>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进程通信流程</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4" name="内容占位符 2"/>
            <p:cNvSpPr txBox="1">
              <a:spLocks/>
            </p:cNvSpPr>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send/receive</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交换消息</a:t>
              </a: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844894" y="4327129"/>
            <a:ext cx="4798677" cy="1028023"/>
            <a:chOff x="844893" y="3469878"/>
            <a:chExt cx="4798677" cy="1028023"/>
          </a:xfrm>
        </p:grpSpPr>
        <p:sp>
          <p:nvSpPr>
            <p:cNvPr id="36" name="内容占位符 2"/>
            <p:cNvSpPr txBox="1">
              <a:spLocks/>
            </p:cNvSpPr>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物理</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如，共享内存，硬件总线）</a:t>
              </a: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a:spLocks/>
            </p:cNvSpPr>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进程链路特征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40" name="内容占位符 2"/>
            <p:cNvSpPr txBox="1">
              <a:spLocks/>
            </p:cNvSpPr>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逻辑</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如，逻辑属性）</a:t>
              </a: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Tree>
    <p:extLst>
      <p:ext uri="{BB962C8B-B14F-4D97-AF65-F5344CB8AC3E}">
        <p14:creationId xmlns:p14="http://schemas.microsoft.com/office/powerpoint/2010/main" val="2673984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998540"/>
            <a:chOff x="844893" y="1000114"/>
            <a:chExt cx="5870247" cy="998540"/>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进程必须正确的命名对方</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receive(Q,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从进程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 Q</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接受消息</a:t>
              </a:r>
            </a:p>
          </p:txBody>
        </p:sp>
        <p:sp>
          <p:nvSpPr>
            <p:cNvPr id="26" name="内容占位符 2"/>
            <p:cNvSpPr txBox="1">
              <a:spLocks/>
            </p:cNvSpPr>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send (P, message) – </a:t>
              </a: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发送信息到进程</a:t>
              </a:r>
              <a:r>
                <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P</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262422" y="3155949"/>
            <a:ext cx="2095132" cy="351743"/>
            <a:chOff x="1262422" y="2298698"/>
            <a:chExt cx="2095132" cy="351743"/>
          </a:xfrm>
        </p:grpSpPr>
        <p:sp>
          <p:nvSpPr>
            <p:cNvPr id="30" name="内容占位符 2"/>
            <p:cNvSpPr txBox="1">
              <a:spLocks/>
            </p:cNvSpPr>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自动建立链路</a:t>
              </a: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844894" y="2786058"/>
            <a:ext cx="2298347" cy="400110"/>
            <a:chOff x="844893" y="1928808"/>
            <a:chExt cx="2298347" cy="400110"/>
          </a:xfrm>
        </p:grpSpPr>
        <p:sp>
          <p:nvSpPr>
            <p:cNvPr id="32" name="内容占位符 2"/>
            <p:cNvSpPr txBox="1">
              <a:spLocks/>
            </p:cNvSpPr>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2" name="组合 1"/>
          <p:cNvGrpSpPr/>
          <p:nvPr/>
        </p:nvGrpSpPr>
        <p:grpSpPr>
          <a:xfrm>
            <a:off x="1262422" y="3462339"/>
            <a:ext cx="4023958" cy="658133"/>
            <a:chOff x="1262422" y="2605088"/>
            <a:chExt cx="4023958" cy="658133"/>
          </a:xfrm>
        </p:grpSpPr>
        <p:sp>
          <p:nvSpPr>
            <p:cNvPr id="34" name="内容占位符 2"/>
            <p:cNvSpPr txBox="1">
              <a:spLocks/>
            </p:cNvSpPr>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一条链路恰好对应一对通信进程</a:t>
              </a: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a:spLocks/>
            </p:cNvSpPr>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每对进程之间只有一个链接存在</a:t>
              </a: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262422" y="4075119"/>
            <a:ext cx="4381148" cy="351743"/>
            <a:chOff x="1262422" y="3217868"/>
            <a:chExt cx="4381148" cy="351743"/>
          </a:xfrm>
        </p:grpSpPr>
        <p:sp>
          <p:nvSpPr>
            <p:cNvPr id="40" name="内容占位符 2"/>
            <p:cNvSpPr txBox="1">
              <a:spLocks/>
            </p:cNvSpPr>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链接可以是单向的，但通常为双向的</a:t>
              </a: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Tree>
    <p:extLst>
      <p:ext uri="{BB962C8B-B14F-4D97-AF65-F5344CB8AC3E}">
        <p14:creationId xmlns:p14="http://schemas.microsoft.com/office/powerpoint/2010/main" val="45867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428596" y="1084929"/>
            <a:ext cx="8229600" cy="508383"/>
          </a:xfrm>
          <a:prstGeom prst="rect">
            <a:avLst/>
          </a:prstGeom>
        </p:spPr>
        <p:txBody>
          <a:bodyPr/>
          <a:lstStyle>
            <a:lvl1pPr>
              <a:defRPr sz="3000" b="1">
                <a:solidFill>
                  <a:srgbClr val="11576A"/>
                </a:solidFill>
                <a:latin typeface="微软雅黑" pitchFamily="34" charset="-122"/>
                <a:ea typeface="微软雅黑" pitchFamily="34" charset="-122"/>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间接通信</a:t>
            </a:r>
            <a:endParaRPr kumimoji="0" lang="en-US" altLang="zh-CN" sz="3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nvGrpSpPr>
          <p:cNvPr id="3" name="组合 2"/>
          <p:cNvGrpSpPr/>
          <p:nvPr/>
        </p:nvGrpSpPr>
        <p:grpSpPr>
          <a:xfrm>
            <a:off x="844894" y="1857364"/>
            <a:ext cx="5870247" cy="642942"/>
            <a:chOff x="844893" y="1000114"/>
            <a:chExt cx="5870247" cy="642942"/>
          </a:xfrm>
        </p:grpSpPr>
        <p:sp>
          <p:nvSpPr>
            <p:cNvPr id="9" name="内容占位符 2"/>
            <p:cNvSpPr txBox="1">
              <a:spLocks/>
            </p:cNvSpPr>
            <p:nvPr/>
          </p:nvSpPr>
          <p:spPr>
            <a:xfrm>
              <a:off x="1142976" y="1000114"/>
              <a:ext cx="5572164"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通过操作系统维护的消息队列实现进程间的消息接收和发送</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5" name="组合 4"/>
          <p:cNvGrpSpPr/>
          <p:nvPr/>
        </p:nvGrpSpPr>
        <p:grpSpPr>
          <a:xfrm>
            <a:off x="1262422" y="2818491"/>
            <a:ext cx="5452718" cy="355598"/>
            <a:chOff x="1262422" y="1961241"/>
            <a:chExt cx="5452718" cy="355598"/>
          </a:xfrm>
        </p:grpSpPr>
        <p:pic>
          <p:nvPicPr>
            <p:cNvPr id="14" name="图片 13" descr="小点1.png"/>
            <p:cNvPicPr>
              <a:picLocks noChangeAspect="1"/>
            </p:cNvPicPr>
            <p:nvPr/>
          </p:nvPicPr>
          <p:blipFill>
            <a:blip r:embed="rId2" cstate="print"/>
            <a:stretch>
              <a:fillRect/>
            </a:stretch>
          </p:blipFill>
          <p:spPr>
            <a:xfrm>
              <a:off x="1262422" y="2066017"/>
              <a:ext cx="151066" cy="148997"/>
            </a:xfrm>
            <a:prstGeom prst="rect">
              <a:avLst/>
            </a:prstGeom>
            <a:effectLst/>
          </p:spPr>
        </p:pic>
        <p:sp>
          <p:nvSpPr>
            <p:cNvPr id="17" name="内容占位符 2"/>
            <p:cNvSpPr txBox="1">
              <a:spLocks/>
            </p:cNvSpPr>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只有共享了相同消息队列的进程，才能够通信</a:t>
              </a:r>
            </a:p>
          </p:txBody>
        </p:sp>
      </p:grpSp>
      <p:grpSp>
        <p:nvGrpSpPr>
          <p:cNvPr id="4" name="组合 3"/>
          <p:cNvGrpSpPr/>
          <p:nvPr/>
        </p:nvGrpSpPr>
        <p:grpSpPr>
          <a:xfrm>
            <a:off x="1262422" y="2507340"/>
            <a:ext cx="4381148" cy="351743"/>
            <a:chOff x="1262422" y="1650089"/>
            <a:chExt cx="4381148" cy="351743"/>
          </a:xfrm>
        </p:grpSpPr>
        <p:sp>
          <p:nvSpPr>
            <p:cNvPr id="26" name="内容占位符 2"/>
            <p:cNvSpPr txBox="1">
              <a:spLocks/>
            </p:cNvSpPr>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每个消息队列都有一个唯一的标识</a:t>
              </a:r>
            </a:p>
          </p:txBody>
        </p:sp>
        <p:pic>
          <p:nvPicPr>
            <p:cNvPr id="27" name="图片 26" descr="小点1.png"/>
            <p:cNvPicPr>
              <a:picLocks noChangeAspect="1"/>
            </p:cNvPicPr>
            <p:nvPr/>
          </p:nvPicPr>
          <p:blipFill>
            <a:blip r:embed="rId2" cstate="print"/>
            <a:stretch>
              <a:fillRect/>
            </a:stretch>
          </p:blipFill>
          <p:spPr>
            <a:xfrm>
              <a:off x="1262422" y="1746246"/>
              <a:ext cx="151066" cy="148997"/>
            </a:xfrm>
            <a:prstGeom prst="rect">
              <a:avLst/>
            </a:prstGeom>
            <a:effectLst/>
          </p:spPr>
        </p:pic>
      </p:grpSp>
      <p:grpSp>
        <p:nvGrpSpPr>
          <p:cNvPr id="7" name="组合 6"/>
          <p:cNvGrpSpPr/>
          <p:nvPr/>
        </p:nvGrpSpPr>
        <p:grpSpPr>
          <a:xfrm>
            <a:off x="1262422" y="3474134"/>
            <a:ext cx="5524156" cy="351743"/>
            <a:chOff x="1262422" y="2616883"/>
            <a:chExt cx="5524156" cy="351743"/>
          </a:xfrm>
        </p:grpSpPr>
        <p:sp>
          <p:nvSpPr>
            <p:cNvPr id="30" name="内容占位符 2"/>
            <p:cNvSpPr txBox="1">
              <a:spLocks/>
            </p:cNvSpPr>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只有共享了相同消息队列的进程，才建立连接</a:t>
              </a:r>
            </a:p>
          </p:txBody>
        </p:sp>
        <p:pic>
          <p:nvPicPr>
            <p:cNvPr id="31" name="图片 30" descr="小点1.png"/>
            <p:cNvPicPr>
              <a:picLocks noChangeAspect="1"/>
            </p:cNvPicPr>
            <p:nvPr/>
          </p:nvPicPr>
          <p:blipFill>
            <a:blip r:embed="rId2" cstate="print"/>
            <a:stretch>
              <a:fillRect/>
            </a:stretch>
          </p:blipFill>
          <p:spPr>
            <a:xfrm>
              <a:off x="1262422" y="2713040"/>
              <a:ext cx="151066" cy="148997"/>
            </a:xfrm>
            <a:prstGeom prst="rect">
              <a:avLst/>
            </a:prstGeom>
            <a:effectLst/>
          </p:spPr>
        </p:pic>
      </p:grpSp>
      <p:grpSp>
        <p:nvGrpSpPr>
          <p:cNvPr id="6" name="组合 5"/>
          <p:cNvGrpSpPr/>
          <p:nvPr/>
        </p:nvGrpSpPr>
        <p:grpSpPr>
          <a:xfrm>
            <a:off x="844894" y="3104243"/>
            <a:ext cx="2298347" cy="400110"/>
            <a:chOff x="844893" y="2246993"/>
            <a:chExt cx="2298347" cy="400110"/>
          </a:xfrm>
        </p:grpSpPr>
        <p:sp>
          <p:nvSpPr>
            <p:cNvPr id="32" name="内容占位符 2"/>
            <p:cNvSpPr txBox="1">
              <a:spLocks/>
            </p:cNvSpPr>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269875" marR="0" lvl="0" indent="-269875"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通信链路的属性</a:t>
              </a:r>
              <a:endParaRPr kumimoji="0" lang="en-US" altLang="zh-CN"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张海山锐谐体2.0-授权联系：Samtype@QQ.com" pitchFamily="2" charset="-122"/>
                  <a:ea typeface="张海山锐谐体2.0-授权联系：Samtype@QQ.com" pitchFamily="2" charset="-122"/>
                  <a:cs typeface="+mn-cs"/>
                </a:rPr>
                <a:t>■</a:t>
              </a:r>
              <a:endPar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endParaRPr>
            </a:p>
          </p:txBody>
        </p:sp>
      </p:grpSp>
      <p:grpSp>
        <p:nvGrpSpPr>
          <p:cNvPr id="10" name="组合 9"/>
          <p:cNvGrpSpPr/>
          <p:nvPr/>
        </p:nvGrpSpPr>
        <p:grpSpPr>
          <a:xfrm>
            <a:off x="1262422" y="3780524"/>
            <a:ext cx="3023826" cy="351743"/>
            <a:chOff x="1262422" y="2923273"/>
            <a:chExt cx="3023826" cy="351743"/>
          </a:xfrm>
        </p:grpSpPr>
        <p:sp>
          <p:nvSpPr>
            <p:cNvPr id="34" name="内容占位符 2"/>
            <p:cNvSpPr txBox="1">
              <a:spLocks/>
            </p:cNvSpPr>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连接可以是单向或双向</a:t>
              </a:r>
            </a:p>
          </p:txBody>
        </p:sp>
        <p:pic>
          <p:nvPicPr>
            <p:cNvPr id="35" name="图片 34" descr="小点1.png"/>
            <p:cNvPicPr>
              <a:picLocks noChangeAspect="1"/>
            </p:cNvPicPr>
            <p:nvPr/>
          </p:nvPicPr>
          <p:blipFill>
            <a:blip r:embed="rId2" cstate="print"/>
            <a:stretch>
              <a:fillRect/>
            </a:stretch>
          </p:blipFill>
          <p:spPr>
            <a:xfrm>
              <a:off x="1262422" y="3019430"/>
              <a:ext cx="151066" cy="148997"/>
            </a:xfrm>
            <a:prstGeom prst="rect">
              <a:avLst/>
            </a:prstGeom>
            <a:effectLst/>
          </p:spPr>
        </p:pic>
      </p:grpSp>
      <p:grpSp>
        <p:nvGrpSpPr>
          <p:cNvPr id="2" name="组合 1"/>
          <p:cNvGrpSpPr/>
          <p:nvPr/>
        </p:nvGrpSpPr>
        <p:grpSpPr>
          <a:xfrm>
            <a:off x="1262422" y="4086914"/>
            <a:ext cx="4023958" cy="658133"/>
            <a:chOff x="1262422" y="3229663"/>
            <a:chExt cx="4023958" cy="658133"/>
          </a:xfrm>
        </p:grpSpPr>
        <p:sp>
          <p:nvSpPr>
            <p:cNvPr id="36" name="内容占位符 2"/>
            <p:cNvSpPr txBox="1">
              <a:spLocks/>
            </p:cNvSpPr>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消息队列可以与多个进程相关联</a:t>
              </a:r>
            </a:p>
          </p:txBody>
        </p:sp>
        <p:pic>
          <p:nvPicPr>
            <p:cNvPr id="37" name="图片 36" descr="小点1.png"/>
            <p:cNvPicPr>
              <a:picLocks noChangeAspect="1"/>
            </p:cNvPicPr>
            <p:nvPr/>
          </p:nvPicPr>
          <p:blipFill>
            <a:blip r:embed="rId2" cstate="print"/>
            <a:stretch>
              <a:fillRect/>
            </a:stretch>
          </p:blipFill>
          <p:spPr>
            <a:xfrm>
              <a:off x="1262422" y="3325820"/>
              <a:ext cx="151066" cy="148997"/>
            </a:xfrm>
            <a:prstGeom prst="rect">
              <a:avLst/>
            </a:prstGeom>
            <a:effectLst/>
          </p:spPr>
        </p:pic>
        <p:sp>
          <p:nvSpPr>
            <p:cNvPr id="40" name="内容占位符 2"/>
            <p:cNvSpPr txBox="1">
              <a:spLocks/>
            </p:cNvSpPr>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marR="0" lvl="1" indent="0" algn="l" defTabSz="914400" rtl="0" eaLnBrk="0" fontAlgn="base" latinLnBrk="0" hangingPunct="0">
                <a:lnSpc>
                  <a:spcPct val="9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11576A"/>
                  </a:solidFill>
                  <a:effectLst/>
                  <a:uLnTx/>
                  <a:uFillTx/>
                  <a:latin typeface="微软雅黑" pitchFamily="34" charset="-122"/>
                  <a:ea typeface="微软雅黑" pitchFamily="34" charset="-122"/>
                  <a:cs typeface="+mn-cs"/>
                </a:rPr>
                <a:t>每对进程可以共享多个消息队列</a:t>
              </a:r>
            </a:p>
          </p:txBody>
        </p:sp>
        <p:pic>
          <p:nvPicPr>
            <p:cNvPr id="41" name="图片 40" descr="小点1.png"/>
            <p:cNvPicPr>
              <a:picLocks noChangeAspect="1"/>
            </p:cNvPicPr>
            <p:nvPr/>
          </p:nvPicPr>
          <p:blipFill>
            <a:blip r:embed="rId2" cstate="print"/>
            <a:stretch>
              <a:fillRect/>
            </a:stretch>
          </p:blipFill>
          <p:spPr>
            <a:xfrm>
              <a:off x="1262422" y="3632210"/>
              <a:ext cx="151066" cy="148997"/>
            </a:xfrm>
            <a:prstGeom prst="rect">
              <a:avLst/>
            </a:prstGeom>
            <a:effectLst/>
          </p:spPr>
        </p:pic>
      </p:grpSp>
    </p:spTree>
    <p:extLst>
      <p:ext uri="{BB962C8B-B14F-4D97-AF65-F5344CB8AC3E}">
        <p14:creationId xmlns:p14="http://schemas.microsoft.com/office/powerpoint/2010/main" val="2948170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0</TotalTime>
  <Words>1630</Words>
  <Application>Microsoft Office PowerPoint</Application>
  <PresentationFormat>全屏显示(4:3)</PresentationFormat>
  <Paragraphs>425</Paragraphs>
  <Slides>29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29</vt:i4>
      </vt:variant>
    </vt:vector>
  </HeadingPairs>
  <TitlesOfParts>
    <vt:vector size="43" baseType="lpstr">
      <vt:lpstr>Gulim</vt:lpstr>
      <vt:lpstr>Gulim</vt:lpstr>
      <vt:lpstr>Monotype Sorts</vt:lpstr>
      <vt:lpstr>MS PGothic</vt:lpstr>
      <vt:lpstr>宋体</vt:lpstr>
      <vt:lpstr>微软雅黑</vt:lpstr>
      <vt:lpstr>张海山锐谐体2.0-授权联系：Samtype@QQ.com</vt:lpstr>
      <vt:lpstr>Arial</vt:lpstr>
      <vt:lpstr>Comic Sans MS</vt:lpstr>
      <vt:lpstr>Courier New</vt:lpstr>
      <vt:lpstr>Times New Roman</vt:lpstr>
      <vt:lpstr>Verdana</vt:lpstr>
      <vt:lpstr>Wingdings</vt:lpstr>
      <vt:lpstr>psh3_Print</vt:lpstr>
      <vt:lpstr>进程间如何交换数据？</vt:lpstr>
      <vt:lpstr>进程的地址空间</vt:lpstr>
      <vt:lpstr>PowerPoint 演示文稿</vt:lpstr>
      <vt:lpstr>进程之间如何交换信息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2021-04-19T04:41:08Z</dcterms:created>
  <dcterms:modified xsi:type="dcterms:W3CDTF">2021-04-19T04:41:11Z</dcterms:modified>
</cp:coreProperties>
</file>