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D415-073F-42C2-B780-FB5B35AF3DC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436C-B5CE-4262-BBE6-EA50C86D6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2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9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65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8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6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58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0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D82A-B7E6-45EF-A6AD-CFE05C0D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7A3-338B-46E6-9BFC-B9FDA1C7C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3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1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5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40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5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A922F74-DD4B-4007-99AF-183CB5DDA5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8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线程的发展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2671E8-7C3C-4AA8-BC81-8C180D45C1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Threads(3)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914275" y="1143000"/>
            <a:ext cx="8050213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在系统内部 可以用多种方式实现线程机制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1） 纯用户级线程（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ULT）：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线程的管理全部由用户程序完成，核心部分只对进程管理，但增加“线程库”概念。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62263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15075"/>
            <a:ext cx="4267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7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0E5589-6C96-4D70-957F-BF6DC8736E5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Threads(4)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1508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25" y="1655763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230363" y="1266825"/>
            <a:ext cx="4716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ＵＬＴ实现具体描述：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971600" y="2392363"/>
            <a:ext cx="2908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进程表在核心区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线程表在用户区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线程执行需要一个支持系统（线程库）</a:t>
            </a:r>
          </a:p>
        </p:txBody>
      </p:sp>
    </p:spTree>
    <p:extLst>
      <p:ext uri="{BB962C8B-B14F-4D97-AF65-F5344CB8AC3E}">
        <p14:creationId xmlns:p14="http://schemas.microsoft.com/office/powerpoint/2010/main" val="33699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FF67F7-7A22-4DB6-97BB-C99E438C266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Threads(5)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893763" y="877888"/>
            <a:ext cx="7010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管理优势: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线程切换不需要内核模式特权.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线程调用可以是应用程序级的,根据需要可改变调度算法,但不会影响底层的操作系统调度程序.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管理模式可以在任何操作系统中运行,不需要修改系统内核,线程库是提供应用的实用程序。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的劣势: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系统调用会引起进程阻塞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这种线程不利于使用多处理器并行</a:t>
            </a:r>
          </a:p>
        </p:txBody>
      </p:sp>
    </p:spTree>
    <p:extLst>
      <p:ext uri="{BB962C8B-B14F-4D97-AF65-F5344CB8AC3E}">
        <p14:creationId xmlns:p14="http://schemas.microsoft.com/office/powerpoint/2010/main" val="10231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1285CC-9C43-4C28-A7F5-5DFBC2C9EAD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Threads(6)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78904" y="1385888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核心级线程（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KLT）：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线程由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内核进行管理，内核给应用程序级提供系统调用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实现对线程的使用。</a:t>
            </a:r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6671691" y="2763838"/>
            <a:ext cx="2057400" cy="3810000"/>
            <a:chOff x="1728" y="1056"/>
            <a:chExt cx="1296" cy="2400"/>
          </a:xfrm>
        </p:grpSpPr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CC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3577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8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1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3575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6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2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3573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4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3558" name="Text Box 27"/>
          <p:cNvSpPr txBox="1">
            <a:spLocks noChangeArrowheads="1"/>
          </p:cNvSpPr>
          <p:nvPr/>
        </p:nvSpPr>
        <p:spPr bwMode="auto">
          <a:xfrm>
            <a:off x="1129729" y="2735263"/>
            <a:ext cx="5170487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线程在内核中有保存的信息,系统调度是基于线程完成的.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可克服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的两个缺点,且内核程序本身也可以是多线程结构的.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线程间的控制转换需要转换到内核模式.</a:t>
            </a:r>
          </a:p>
        </p:txBody>
      </p:sp>
    </p:spTree>
    <p:extLst>
      <p:ext uri="{BB962C8B-B14F-4D97-AF65-F5344CB8AC3E}">
        <p14:creationId xmlns:p14="http://schemas.microsoft.com/office/powerpoint/2010/main" val="28477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7AB98-7F09-4D0F-A982-9455D6F37D6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Threads(7)</a:t>
            </a:r>
          </a:p>
        </p:txBody>
      </p:sp>
      <p:pic>
        <p:nvPicPr>
          <p:cNvPr id="24580" name="Picture 5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8" y="1447800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025400" y="1392238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ＫＬＴ实现方式描述：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025400" y="2411413"/>
            <a:ext cx="39687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线程和进程都在用户空间完成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进程表和线程表都放在核心区</a:t>
            </a:r>
          </a:p>
        </p:txBody>
      </p:sp>
    </p:spTree>
    <p:extLst>
      <p:ext uri="{BB962C8B-B14F-4D97-AF65-F5344CB8AC3E}">
        <p14:creationId xmlns:p14="http://schemas.microsoft.com/office/powerpoint/2010/main" val="2870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0040" y="116632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线程的概念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1023088" y="1591168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99137" y="209015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45526" y="241279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147246" y="3897289"/>
            <a:ext cx="2602108" cy="1200329"/>
            <a:chOff x="865833" y="3605849"/>
            <a:chExt cx="2602108" cy="1200329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199136" y="346848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55996" y="219493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TCB2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96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753794" y="209460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代码</a:t>
                </a: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数据</a:t>
                </a: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打开文件</a:t>
                </a: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堆栈</a:t>
                </a: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</a:t>
              </a: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寄存器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单线程进程</a:t>
              </a: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976064" y="54868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进程和线程的关系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46358" y="2068830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线程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21649" cy="276999"/>
                <a:chOff x="3557532" y="2120453"/>
                <a:chExt cx="622129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083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多线程进程</a:t>
                </a: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代码</a:t>
                  </a: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数据</a:t>
                  </a: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打开文件</a:t>
                  </a: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4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EE1C53-8899-4288-BD1A-5E7B15B6F1F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Thread Model (</a:t>
            </a:r>
            <a:r>
              <a:rPr lang="zh-CN" altLang="en-US" smtClean="0">
                <a:ea typeface="宋体" panose="02010600030101010101" pitchFamily="2" charset="-122"/>
              </a:rPr>
              <a:t>７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5364" name="Picture 7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00" y="2471738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160338" y="1095375"/>
            <a:ext cx="78041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为什么线程要有自己的栈区呢？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为了保持线程执行的独立性，每个线程有自己的堆栈．</a:t>
            </a:r>
          </a:p>
        </p:txBody>
      </p:sp>
    </p:spTree>
    <p:extLst>
      <p:ext uri="{BB962C8B-B14F-4D97-AF65-F5344CB8AC3E}">
        <p14:creationId xmlns:p14="http://schemas.microsoft.com/office/powerpoint/2010/main" val="7443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FBBFA4-7782-4BA2-8E95-DEB04224B2EA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Thread Model (</a:t>
            </a:r>
            <a:r>
              <a:rPr lang="zh-CN" altLang="en-US" smtClean="0">
                <a:ea typeface="宋体" panose="02010600030101010101" pitchFamily="2" charset="-122"/>
              </a:rPr>
              <a:t>８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1638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61620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8791575" y="2728913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Text Box 22"/>
          <p:cNvSpPr txBox="1">
            <a:spLocks noChangeArrowheads="1"/>
          </p:cNvSpPr>
          <p:nvPr/>
        </p:nvSpPr>
        <p:spPr bwMode="auto">
          <a:xfrm>
            <a:off x="973336" y="217646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进程中线程共享项：</a:t>
            </a:r>
          </a:p>
        </p:txBody>
      </p:sp>
      <p:sp>
        <p:nvSpPr>
          <p:cNvPr id="16391" name="Text Box 23"/>
          <p:cNvSpPr txBox="1">
            <a:spLocks noChangeArrowheads="1"/>
          </p:cNvSpPr>
          <p:nvPr/>
        </p:nvSpPr>
        <p:spPr bwMode="auto">
          <a:xfrm>
            <a:off x="6094413" y="22225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线程的私有项：</a:t>
            </a: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880269" y="1250950"/>
            <a:ext cx="599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线程中的共享和私有项</a:t>
            </a:r>
          </a:p>
        </p:txBody>
      </p:sp>
    </p:spTree>
    <p:extLst>
      <p:ext uri="{BB962C8B-B14F-4D97-AF65-F5344CB8AC3E}">
        <p14:creationId xmlns:p14="http://schemas.microsoft.com/office/powerpoint/2010/main" val="25781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07154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不同操作系统对线程的支持</a:t>
            </a: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2738702" y="377603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43676" y="200024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单进程系统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10135" y="200024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altLang="zh-CN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单进程多线程系统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8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implement this GAME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6330404" cy="543172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我方坦克控制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敌方坦克移动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子弹飞行动画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爆炸效果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播放音效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为了保证连续性，需要在视觉暂留时间内完成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8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25244 -0.1650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620688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线程与进程的比较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8770" y="185601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进程是资源分配单位，线程是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调度单位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8770" y="285585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线程具有就绪、等待和运行三种基本状态和状态间的转换关系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8770" y="219890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进程拥有一个完整的资源平台，而线程只独享指令流执行的必要资源，如寄存器和栈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8770" y="348479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线程能减少并发执行的时间和空间开销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线程的创建时间比进程短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线程的终止时间比进程短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同一进程内的线程切换时间比进程短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由于同一进程的各线程间共享内存和文件资源，可不通过内核进行直接通信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3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028700"/>
            <a:ext cx="58288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用户线程与内核线程的对应关系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91960" y="1585053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一对一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745086" y="1616430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多对一</a:t>
              </a: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87294" y="363477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多对多</a:t>
              </a: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9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204196" y="571284"/>
            <a:ext cx="647179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轻权进程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en-US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LightWeight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Process)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204196" y="1676998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内核支持的用户线程。一个进程可有一个或多个轻量级进程，每个轻权进程由一个单独的内核线程来支持。（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Solaris/Linux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71600" y="274703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永久绑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定线程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未绑定线程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未绑定轻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权进程池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356596" y="6039006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太过复杂，最后被抛弃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8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05024"/>
            <a:ext cx="7478642" cy="19000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7900" y="4750336"/>
            <a:ext cx="8316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Jean-Pierre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Lozi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Baptiste Lepers, Justin Funston, Fabien Gaud, Vivien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Quéma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and Alexandra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Fedorova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. 2016. The Linux scheduler: a decade of wasted cores. In </a:t>
            </a: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Proceedings of the Eleventh European Conference on Computer Systems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 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EuroSys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'16). ACM, New York, NY, USA, Article 1, 16 pages. DOI: https://doi.org/10.1145/2901318.2901326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942488" y="3246114"/>
            <a:ext cx="3518202" cy="601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到底哪种线程模型更好？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3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调度的代价</a:t>
            </a:r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i7</a:t>
            </a:r>
            <a:r>
              <a:rPr lang="zh-CN" altLang="en-US" sz="2400" dirty="0" smtClean="0">
                <a:ea typeface="宋体" panose="02010600030101010101" pitchFamily="2" charset="-122"/>
              </a:rPr>
              <a:t>四核处理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四个完全独立的程序</a:t>
            </a:r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</a:rPr>
              <a:t>用泰勒级数计算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pai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最后一个线程的完成时截止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单线程执行约</a:t>
            </a:r>
            <a:r>
              <a:rPr lang="en-US" altLang="zh-CN" sz="2400" dirty="0" smtClean="0"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ea typeface="宋体" panose="02010600030101010101" pitchFamily="2" charset="-122"/>
              </a:rPr>
              <a:t>分钟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四线程与单线程一致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ea typeface="宋体" panose="02010600030101010101" pitchFamily="2" charset="-122"/>
              </a:rPr>
              <a:t>线程时，需要</a:t>
            </a:r>
            <a:r>
              <a:rPr lang="en-US" altLang="zh-CN" sz="2400" dirty="0" smtClean="0"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ea typeface="宋体" panose="02010600030101010101" pitchFamily="2" charset="-122"/>
              </a:rPr>
              <a:t>分</a:t>
            </a:r>
            <a:r>
              <a:rPr lang="en-US" altLang="zh-CN" sz="2400" dirty="0" smtClean="0">
                <a:ea typeface="宋体" panose="02010600030101010101" pitchFamily="2" charset="-122"/>
              </a:rPr>
              <a:t>40</a:t>
            </a:r>
            <a:r>
              <a:rPr lang="zh-CN" altLang="en-US" sz="2400" dirty="0" smtClean="0">
                <a:ea typeface="宋体" panose="02010600030101010101" pitchFamily="2" charset="-122"/>
              </a:rPr>
              <a:t>秒（理论值为</a:t>
            </a:r>
            <a:r>
              <a:rPr lang="en-US" altLang="zh-CN" sz="2400" dirty="0" smtClean="0"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ea typeface="宋体" panose="02010600030101010101" pitchFamily="2" charset="-122"/>
              </a:rPr>
              <a:t>分</a:t>
            </a:r>
            <a:r>
              <a:rPr lang="en-US" altLang="zh-CN" sz="2400" dirty="0" smtClean="0">
                <a:ea typeface="宋体" panose="02010600030101010101" pitchFamily="2" charset="-122"/>
              </a:rPr>
              <a:t>15</a:t>
            </a:r>
            <a:r>
              <a:rPr lang="zh-CN" altLang="en-US" sz="2400" dirty="0" smtClean="0">
                <a:ea typeface="宋体" panose="02010600030101010101" pitchFamily="2" charset="-122"/>
              </a:rPr>
              <a:t>秒）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05263"/>
            <a:ext cx="5045075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99592" y="465313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实验表明：华为鲲鹏</a:t>
            </a:r>
            <a:r>
              <a:rPr lang="en-US" altLang="zh-CN" dirty="0" smtClean="0"/>
              <a:t>916</a:t>
            </a:r>
            <a:r>
              <a:rPr lang="zh-CN" altLang="en-US" dirty="0" smtClean="0"/>
              <a:t>服务器的</a:t>
            </a:r>
            <a:r>
              <a:rPr lang="zh-CN" altLang="en-US" dirty="0" smtClean="0">
                <a:solidFill>
                  <a:srgbClr val="FF0000"/>
                </a:solidFill>
              </a:rPr>
              <a:t>线程调度</a:t>
            </a:r>
            <a:r>
              <a:rPr lang="zh-CN" altLang="en-US" dirty="0" smtClean="0"/>
              <a:t>时间约为</a:t>
            </a:r>
            <a:r>
              <a:rPr lang="en-US" altLang="zh-CN" dirty="0" smtClean="0"/>
              <a:t>1900ns</a:t>
            </a:r>
            <a:r>
              <a:rPr lang="zh-CN" altLang="en-US" dirty="0" smtClean="0"/>
              <a:t>，可供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余条机器指令执行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如何减少调度的代价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减少上下文切换涉及的寄存器数量？</a:t>
            </a:r>
            <a:endParaRPr lang="en-US" altLang="zh-CN" dirty="0" smtClean="0"/>
          </a:p>
          <a:p>
            <a:r>
              <a:rPr lang="zh-CN" altLang="en-US" dirty="0" smtClean="0"/>
              <a:t>减少不必要的权限切换？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ULT </a:t>
            </a:r>
            <a:r>
              <a:rPr lang="zh-CN" altLang="en-US" dirty="0"/>
              <a:t> </a:t>
            </a:r>
            <a:r>
              <a:rPr lang="en-US" altLang="zh-CN" dirty="0" smtClean="0"/>
              <a:t>vs KLT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7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85131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2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8" y="1447800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5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ULT </a:t>
            </a:r>
            <a:r>
              <a:rPr lang="zh-CN" altLang="en-US" dirty="0"/>
              <a:t> </a:t>
            </a:r>
            <a:r>
              <a:rPr lang="en-US" altLang="zh-CN" dirty="0" smtClean="0"/>
              <a:t>vs KLT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943600" y="1700808"/>
            <a:ext cx="2785491" cy="4873030"/>
            <a:chOff x="1728" y="1056"/>
            <a:chExt cx="1296" cy="2400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P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88" y="1953543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8" y="5406355"/>
            <a:ext cx="4267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9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进程管理中的新概念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纤程 </a:t>
            </a:r>
            <a:r>
              <a:rPr lang="en-US" altLang="zh-CN" dirty="0" smtClean="0"/>
              <a:t>Fiber, </a:t>
            </a:r>
            <a:r>
              <a:rPr lang="en-US" altLang="zh-CN" dirty="0" err="1" smtClean="0"/>
              <a:t>ucontext</a:t>
            </a:r>
            <a:endParaRPr lang="en-US" altLang="zh-CN" dirty="0" smtClean="0"/>
          </a:p>
          <a:p>
            <a:r>
              <a:rPr lang="zh-CN" altLang="en-US" dirty="0" smtClean="0"/>
              <a:t>协程 </a:t>
            </a:r>
            <a:r>
              <a:rPr lang="en-US" altLang="zh-CN" dirty="0" err="1" smtClean="0"/>
              <a:t>coroutine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发挥</a:t>
            </a:r>
            <a:r>
              <a:rPr lang="en-US" altLang="zh-CN" dirty="0" smtClean="0"/>
              <a:t>ULT</a:t>
            </a:r>
            <a:r>
              <a:rPr lang="zh-CN" altLang="en-US" dirty="0" smtClean="0"/>
              <a:t>快速切换的优势</a:t>
            </a:r>
            <a:endParaRPr lang="en-US" altLang="zh-CN" dirty="0" smtClean="0"/>
          </a:p>
          <a:p>
            <a:r>
              <a:rPr lang="zh-CN" altLang="en-US" dirty="0" smtClean="0"/>
              <a:t>在编程时提出对程序员的限制，要求他们妥善的设计代码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FD82A-B7E6-45EF-A6AD-CFE05C0DE389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7" y="188640"/>
            <a:ext cx="8043853" cy="55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39" y="980728"/>
            <a:ext cx="7963261" cy="526758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图片来自https</a:t>
            </a:r>
            <a:r>
              <a:rPr lang="zh-CN" altLang="en-US" dirty="0"/>
              <a:t>://www.jianshu.com/p/dfd7ac1402f0</a:t>
            </a:r>
          </a:p>
        </p:txBody>
      </p:sp>
    </p:spTree>
    <p:extLst>
      <p:ext uri="{BB962C8B-B14F-4D97-AF65-F5344CB8AC3E}">
        <p14:creationId xmlns:p14="http://schemas.microsoft.com/office/powerpoint/2010/main" val="2794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图片来自https</a:t>
            </a:r>
            <a:r>
              <a:rPr lang="zh-CN" altLang="en-US" dirty="0"/>
              <a:t>://www.jianshu.com/p/dfd7ac1402f0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06" y="1371600"/>
            <a:ext cx="750018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6C8C6-1761-4C9D-9E7B-EA757A8089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Thread Model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87425" y="1027113"/>
            <a:ext cx="7620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线程定义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线程是进程内一个相对独立的、具有可调度特性的执行单元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1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进程和线程的编程方式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9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两个重要的系统调用</a:t>
            </a:r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exec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CF3D5C-665E-42A9-A483-A1B2814DBAE3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/>
                <a:cs typeface="굴림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/>
              <a:cs typeface="굴림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765175"/>
            <a:ext cx="625792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7113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205038"/>
            <a:ext cx="241141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36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线程创建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创建一个新的“执行体”，用于执行某一个函数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pthread_create</a:t>
            </a:r>
            <a:r>
              <a:rPr lang="en-US" altLang="zh-CN" sz="2400" dirty="0" smtClean="0">
                <a:ea typeface="宋体" panose="02010600030101010101" pitchFamily="2" charset="-122"/>
              </a:rPr>
              <a:t>(&amp;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ntid</a:t>
            </a:r>
            <a:r>
              <a:rPr lang="en-US" altLang="zh-CN" sz="2400" dirty="0" smtClean="0">
                <a:ea typeface="宋体" panose="02010600030101010101" pitchFamily="2" charset="-122"/>
              </a:rPr>
              <a:t>, NULL, 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thr_fn</a:t>
            </a:r>
            <a:r>
              <a:rPr lang="en-US" altLang="zh-CN" sz="2400" dirty="0" smtClean="0">
                <a:ea typeface="宋体" panose="02010600030101010101" pitchFamily="2" charset="-122"/>
              </a:rPr>
              <a:t>, NULL);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std</a:t>
            </a:r>
            <a:r>
              <a:rPr lang="en-US" altLang="zh-CN" sz="2400" dirty="0" smtClean="0">
                <a:ea typeface="宋体" panose="02010600030101010101" pitchFamily="2" charset="-122"/>
              </a:rPr>
              <a:t>::thread t1(func1);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pthread_join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ntid,NULL</a:t>
            </a:r>
            <a:r>
              <a:rPr lang="en-US" altLang="zh-CN" dirty="0" smtClean="0">
                <a:ea typeface="宋体" panose="02010600030101010101" pitchFamily="2" charset="-122"/>
              </a:rPr>
              <a:t>);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t2.join();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278D7E-F257-41F0-AB4F-DCB2179079A3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/>
                <a:cs typeface="굴림" panose="020B0600000101010101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/>
              <a:cs typeface="굴림" panose="020B0600000101010101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" y="717170"/>
            <a:ext cx="5672891" cy="5417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5785"/>
            <a:ext cx="6955257" cy="60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56ECD-BAD3-4882-AB40-D8E124C1A19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Threads(1)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46596" y="1195388"/>
            <a:ext cx="729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当用户需使用线程时可依赖系统提供的线程库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线程库支持的典型调用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P59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46596" y="2355850"/>
            <a:ext cx="8089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pthread_create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创建新线程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pthread_exit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结束调用的线程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pthread_join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等待一个线程退出（同步）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pthread_yield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释放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让其运行另一线程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pthread_attr_init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初始化一个线程属性结构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pthread_attr_destroy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删除一个线程属性结构</a:t>
            </a:r>
          </a:p>
        </p:txBody>
      </p:sp>
    </p:spTree>
    <p:extLst>
      <p:ext uri="{BB962C8B-B14F-4D97-AF65-F5344CB8AC3E}">
        <p14:creationId xmlns:p14="http://schemas.microsoft.com/office/powerpoint/2010/main" val="23709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20F815-4406-423A-BE18-754466E44E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Threads(2)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62013" y="1306513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线程库概念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992188" y="1974850"/>
            <a:ext cx="7697787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可实现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Multi-Tasking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，并实现各个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Task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寻址空间的隔离。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多数现代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都提供了多进程的支持，但不一定提供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（多线程）的支持。对这些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，要想利用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的优点，就必须在用户态下提供多线程库，线程库的处理对下层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是完全透明的。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即便提供核心线程支持的系统，也有必要提供线程库，以简化或有利于线程机制的使用。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线程库提供：：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合适的多线程编程的接口；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记录线程状态和调度各线程的运行机制。</a:t>
            </a:r>
          </a:p>
        </p:txBody>
      </p:sp>
    </p:spTree>
    <p:extLst>
      <p:ext uri="{BB962C8B-B14F-4D97-AF65-F5344CB8AC3E}">
        <p14:creationId xmlns:p14="http://schemas.microsoft.com/office/powerpoint/2010/main" val="16701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1399</Words>
  <Application>Microsoft Office PowerPoint</Application>
  <PresentationFormat>全屏显示(4:3)</PresentationFormat>
  <Paragraphs>259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굴림</vt:lpstr>
      <vt:lpstr>Monotype Sorts</vt:lpstr>
      <vt:lpstr>MS PGothic</vt:lpstr>
      <vt:lpstr>等线</vt:lpstr>
      <vt:lpstr>宋体</vt:lpstr>
      <vt:lpstr>宋体</vt:lpstr>
      <vt:lpstr>微软雅黑</vt:lpstr>
      <vt:lpstr>张海山锐谐体2.0-授权联系：Samtype@QQ.com</vt:lpstr>
      <vt:lpstr>Arial</vt:lpstr>
      <vt:lpstr>Times New Roman</vt:lpstr>
      <vt:lpstr>Verdana</vt:lpstr>
      <vt:lpstr>Wingdings</vt:lpstr>
      <vt:lpstr>psh3_Print</vt:lpstr>
      <vt:lpstr>线程的发展</vt:lpstr>
      <vt:lpstr>How to implement this GAME</vt:lpstr>
      <vt:lpstr>PowerPoint 演示文稿</vt:lpstr>
      <vt:lpstr>The Thread Model</vt:lpstr>
      <vt:lpstr>进程和线程的编程方式</vt:lpstr>
      <vt:lpstr>进程的创建和管理</vt:lpstr>
      <vt:lpstr>线程创建</vt:lpstr>
      <vt:lpstr>Implementing Threads(1)</vt:lpstr>
      <vt:lpstr>Implementing Threads(2)</vt:lpstr>
      <vt:lpstr>Implementing Threads(3)</vt:lpstr>
      <vt:lpstr>Implementing Threads(4)</vt:lpstr>
      <vt:lpstr>Implementing Threads(5)</vt:lpstr>
      <vt:lpstr>Implementing Threads(6)</vt:lpstr>
      <vt:lpstr>Implementing Threads(7)</vt:lpstr>
      <vt:lpstr>PowerPoint 演示文稿</vt:lpstr>
      <vt:lpstr>PowerPoint 演示文稿</vt:lpstr>
      <vt:lpstr>The Thread Model (７)</vt:lpstr>
      <vt:lpstr>The Thread Model (８)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到底哪种线程模型更好？</vt:lpstr>
      <vt:lpstr>调度的代价</vt:lpstr>
      <vt:lpstr>如何减少调度的代价</vt:lpstr>
      <vt:lpstr>ULT  vs KLT</vt:lpstr>
      <vt:lpstr>ULT  vs KLT</vt:lpstr>
      <vt:lpstr>进程管理中的新概念</vt:lpstr>
      <vt:lpstr>示例</vt:lpstr>
      <vt:lpstr>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2021-04-19T04:41:38Z</dcterms:created>
  <dcterms:modified xsi:type="dcterms:W3CDTF">2021-04-19T04:41:43Z</dcterms:modified>
</cp:coreProperties>
</file>