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6" r:id="rId1"/>
    <p:sldMasterId id="2147483878" r:id="rId2"/>
  </p:sldMasterIdLst>
  <p:notesMasterIdLst>
    <p:notesMasterId r:id="rId149"/>
  </p:notesMasterIdLst>
  <p:handoutMasterIdLst>
    <p:handoutMasterId r:id="rId150"/>
  </p:handoutMasterIdLst>
  <p:sldIdLst>
    <p:sldId id="256" r:id="rId3"/>
    <p:sldId id="611" r:id="rId4"/>
    <p:sldId id="612" r:id="rId5"/>
    <p:sldId id="478" r:id="rId6"/>
    <p:sldId id="430" r:id="rId7"/>
    <p:sldId id="431" r:id="rId8"/>
    <p:sldId id="506" r:id="rId9"/>
    <p:sldId id="591" r:id="rId10"/>
    <p:sldId id="592" r:id="rId11"/>
    <p:sldId id="593" r:id="rId12"/>
    <p:sldId id="594" r:id="rId13"/>
    <p:sldId id="507" r:id="rId14"/>
    <p:sldId id="432" r:id="rId15"/>
    <p:sldId id="508" r:id="rId16"/>
    <p:sldId id="509" r:id="rId17"/>
    <p:sldId id="510" r:id="rId18"/>
    <p:sldId id="440" r:id="rId19"/>
    <p:sldId id="442" r:id="rId20"/>
    <p:sldId id="479" r:id="rId21"/>
    <p:sldId id="480" r:id="rId22"/>
    <p:sldId id="443" r:id="rId23"/>
    <p:sldId id="486" r:id="rId24"/>
    <p:sldId id="487" r:id="rId25"/>
    <p:sldId id="481" r:id="rId26"/>
    <p:sldId id="600" r:id="rId27"/>
    <p:sldId id="601" r:id="rId28"/>
    <p:sldId id="602" r:id="rId29"/>
    <p:sldId id="613" r:id="rId30"/>
    <p:sldId id="614" r:id="rId31"/>
    <p:sldId id="615" r:id="rId32"/>
    <p:sldId id="616" r:id="rId33"/>
    <p:sldId id="488" r:id="rId34"/>
    <p:sldId id="445" r:id="rId35"/>
    <p:sldId id="500" r:id="rId36"/>
    <p:sldId id="446" r:id="rId37"/>
    <p:sldId id="519" r:id="rId38"/>
    <p:sldId id="511" r:id="rId39"/>
    <p:sldId id="518" r:id="rId40"/>
    <p:sldId id="595" r:id="rId41"/>
    <p:sldId id="513" r:id="rId42"/>
    <p:sldId id="512" r:id="rId43"/>
    <p:sldId id="514" r:id="rId44"/>
    <p:sldId id="515" r:id="rId45"/>
    <p:sldId id="516" r:id="rId46"/>
    <p:sldId id="517" r:id="rId47"/>
    <p:sldId id="489" r:id="rId48"/>
    <p:sldId id="618" r:id="rId49"/>
    <p:sldId id="448" r:id="rId50"/>
    <p:sldId id="617" r:id="rId51"/>
    <p:sldId id="619" r:id="rId52"/>
    <p:sldId id="620" r:id="rId53"/>
    <p:sldId id="521" r:id="rId54"/>
    <p:sldId id="522" r:id="rId55"/>
    <p:sldId id="531" r:id="rId56"/>
    <p:sldId id="497" r:id="rId57"/>
    <p:sldId id="530" r:id="rId58"/>
    <p:sldId id="621" r:id="rId59"/>
    <p:sldId id="624" r:id="rId60"/>
    <p:sldId id="622" r:id="rId61"/>
    <p:sldId id="623" r:id="rId62"/>
    <p:sldId id="452" r:id="rId63"/>
    <p:sldId id="501" r:id="rId64"/>
    <p:sldId id="454" r:id="rId65"/>
    <p:sldId id="544" r:id="rId66"/>
    <p:sldId id="545" r:id="rId67"/>
    <p:sldId id="546" r:id="rId68"/>
    <p:sldId id="547" r:id="rId69"/>
    <p:sldId id="549" r:id="rId70"/>
    <p:sldId id="550" r:id="rId71"/>
    <p:sldId id="551" r:id="rId72"/>
    <p:sldId id="603" r:id="rId73"/>
    <p:sldId id="604" r:id="rId74"/>
    <p:sldId id="605" r:id="rId75"/>
    <p:sldId id="606" r:id="rId76"/>
    <p:sldId id="607" r:id="rId77"/>
    <p:sldId id="608" r:id="rId78"/>
    <p:sldId id="532" r:id="rId79"/>
    <p:sldId id="552" r:id="rId80"/>
    <p:sldId id="535" r:id="rId81"/>
    <p:sldId id="525" r:id="rId82"/>
    <p:sldId id="526" r:id="rId83"/>
    <p:sldId id="458" r:id="rId84"/>
    <p:sldId id="553" r:id="rId85"/>
    <p:sldId id="554" r:id="rId86"/>
    <p:sldId id="555" r:id="rId87"/>
    <p:sldId id="556" r:id="rId88"/>
    <p:sldId id="459" r:id="rId89"/>
    <p:sldId id="558" r:id="rId90"/>
    <p:sldId id="557" r:id="rId91"/>
    <p:sldId id="560" r:id="rId92"/>
    <p:sldId id="561" r:id="rId93"/>
    <p:sldId id="559" r:id="rId94"/>
    <p:sldId id="562" r:id="rId95"/>
    <p:sldId id="563" r:id="rId96"/>
    <p:sldId id="564" r:id="rId97"/>
    <p:sldId id="565" r:id="rId98"/>
    <p:sldId id="596" r:id="rId99"/>
    <p:sldId id="566" r:id="rId100"/>
    <p:sldId id="567" r:id="rId101"/>
    <p:sldId id="460" r:id="rId102"/>
    <p:sldId id="568" r:id="rId103"/>
    <p:sldId id="572" r:id="rId104"/>
    <p:sldId id="573" r:id="rId105"/>
    <p:sldId id="569" r:id="rId106"/>
    <p:sldId id="570" r:id="rId107"/>
    <p:sldId id="571" r:id="rId108"/>
    <p:sldId id="574" r:id="rId109"/>
    <p:sldId id="464" r:id="rId110"/>
    <p:sldId id="575" r:id="rId111"/>
    <p:sldId id="576" r:id="rId112"/>
    <p:sldId id="577" r:id="rId113"/>
    <p:sldId id="578" r:id="rId114"/>
    <p:sldId id="579" r:id="rId115"/>
    <p:sldId id="580" r:id="rId116"/>
    <p:sldId id="581" r:id="rId117"/>
    <p:sldId id="582" r:id="rId118"/>
    <p:sldId id="590" r:id="rId119"/>
    <p:sldId id="465" r:id="rId120"/>
    <p:sldId id="583" r:id="rId121"/>
    <p:sldId id="584" r:id="rId122"/>
    <p:sldId id="585" r:id="rId123"/>
    <p:sldId id="586" r:id="rId124"/>
    <p:sldId id="466" r:id="rId125"/>
    <p:sldId id="467" r:id="rId126"/>
    <p:sldId id="468" r:id="rId127"/>
    <p:sldId id="536" r:id="rId128"/>
    <p:sldId id="537" r:id="rId129"/>
    <p:sldId id="538" r:id="rId130"/>
    <p:sldId id="470" r:id="rId131"/>
    <p:sldId id="498" r:id="rId132"/>
    <p:sldId id="539" r:id="rId133"/>
    <p:sldId id="540" r:id="rId134"/>
    <p:sldId id="472" r:id="rId135"/>
    <p:sldId id="473" r:id="rId136"/>
    <p:sldId id="541" r:id="rId137"/>
    <p:sldId id="542" r:id="rId138"/>
    <p:sldId id="543" r:id="rId139"/>
    <p:sldId id="474" r:id="rId140"/>
    <p:sldId id="475" r:id="rId141"/>
    <p:sldId id="476" r:id="rId142"/>
    <p:sldId id="477" r:id="rId143"/>
    <p:sldId id="610" r:id="rId144"/>
    <p:sldId id="597" r:id="rId145"/>
    <p:sldId id="598" r:id="rId146"/>
    <p:sldId id="599" r:id="rId147"/>
    <p:sldId id="281" r:id="rId14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CC"/>
    <a:srgbClr val="F5ED5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96" autoAdjust="0"/>
    <p:restoredTop sz="73214" autoAdjust="0"/>
  </p:normalViewPr>
  <p:slideViewPr>
    <p:cSldViewPr>
      <p:cViewPr varScale="1">
        <p:scale>
          <a:sx n="84" d="100"/>
          <a:sy n="84" d="100"/>
        </p:scale>
        <p:origin x="2151" y="39"/>
      </p:cViewPr>
      <p:guideLst>
        <p:guide orient="horz" pos="2160"/>
        <p:guide pos="2880"/>
      </p:guideLst>
    </p:cSldViewPr>
  </p:slideViewPr>
  <p:outlineViewPr>
    <p:cViewPr>
      <p:scale>
        <a:sx n="33" d="100"/>
        <a:sy n="33" d="100"/>
      </p:scale>
      <p:origin x="0" y="23184"/>
    </p:cViewPr>
  </p:outlineViewPr>
  <p:notesTextViewPr>
    <p:cViewPr>
      <p:scale>
        <a:sx n="100" d="100"/>
        <a:sy n="100" d="100"/>
      </p:scale>
      <p:origin x="0" y="0"/>
    </p:cViewPr>
  </p:notesTextViewPr>
  <p:notesViewPr>
    <p:cSldViewPr>
      <p:cViewPr varScale="1">
        <p:scale>
          <a:sx n="83" d="100"/>
          <a:sy n="83"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notesMaster" Target="notesMasters/notesMaster1.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handoutMaster" Target="handoutMasters/handout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theme" Target="theme/theme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tableStyles" Target="tableStyle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zh-CN" alt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SzTx/>
              <a:buFontTx/>
              <a:buNone/>
              <a:defRPr sz="1200">
                <a:latin typeface="Times New Roman" pitchFamily="18" charset="0"/>
              </a:defRPr>
            </a:lvl1pPr>
          </a:lstStyle>
          <a:p>
            <a:pPr>
              <a:defRPr/>
            </a:pPr>
            <a:fld id="{5B18CB66-2F65-4973-9002-BF88F70AB341}" type="datetimeFigureOut">
              <a:rPr lang="zh-CN" altLang="en-US"/>
              <a:pPr>
                <a:defRPr/>
              </a:pPr>
              <a:t>2021/4/19</a:t>
            </a:fld>
            <a:endParaRPr lang="en-US" altLang="zh-CN"/>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en-US" altLang="zh-CN"/>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SzTx/>
              <a:buFontTx/>
              <a:buNone/>
              <a:defRPr sz="1200">
                <a:latin typeface="Times New Roman" panose="02020603050405020304" pitchFamily="18" charset="0"/>
              </a:defRPr>
            </a:lvl1pPr>
          </a:lstStyle>
          <a:p>
            <a:pPr>
              <a:defRPr/>
            </a:pPr>
            <a:fld id="{00F97A47-B2A6-4190-9D19-0F14C7E059A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zh-CN" alt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latin typeface="Arial" panose="020B0604020202020204" pitchFamily="34" charset="0"/>
              </a:defRPr>
            </a:lvl1pPr>
          </a:lstStyle>
          <a:p>
            <a:pPr>
              <a:defRPr/>
            </a:pPr>
            <a:fld id="{550EFE24-54F8-4216-9AD5-1A75C4943EC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766C3B3-0D2C-455F-ACA1-331DE9F28929}" type="slidenum">
              <a:rPr lang="zh-CN" altLang="en-US" smtClean="0">
                <a:latin typeface="Arial" panose="020B0604020202020204" pitchFamily="34" charset="0"/>
              </a:rPr>
              <a:pPr/>
              <a:t>5</a:t>
            </a:fld>
            <a:endParaRPr lang="en-US" altLang="zh-CN"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15</a:t>
            </a:fld>
            <a:endParaRPr lang="en-US" altLang="zh-CN"/>
          </a:p>
        </p:txBody>
      </p:sp>
    </p:spTree>
    <p:extLst>
      <p:ext uri="{BB962C8B-B14F-4D97-AF65-F5344CB8AC3E}">
        <p14:creationId xmlns:p14="http://schemas.microsoft.com/office/powerpoint/2010/main" val="1627994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43B0E2E-6AEC-46B2-B5FA-BDB632BA368D}" type="slidenum">
              <a:rPr lang="zh-CN" altLang="en-US" smtClean="0">
                <a:latin typeface="Arial" panose="020B0604020202020204" pitchFamily="34" charset="0"/>
              </a:rPr>
              <a:pPr/>
              <a:t>19</a:t>
            </a:fld>
            <a:endParaRPr lang="en-US" altLang="zh-CN"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143EF80-1D1D-459D-97EE-683D946E0C32}" type="slidenum">
              <a:rPr lang="zh-CN" altLang="en-US" smtClean="0">
                <a:latin typeface="Arial" panose="020B0604020202020204" pitchFamily="34" charset="0"/>
              </a:rPr>
              <a:pPr/>
              <a:t>34</a:t>
            </a:fld>
            <a:endParaRPr lang="en-US" altLang="zh-CN"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latin typeface="Arial" panose="020B0604020202020204" pitchFamily="34" charset="0"/>
            </a:endParaRPr>
          </a:p>
        </p:txBody>
      </p:sp>
    </p:spTree>
    <p:extLst>
      <p:ext uri="{BB962C8B-B14F-4D97-AF65-F5344CB8AC3E}">
        <p14:creationId xmlns:p14="http://schemas.microsoft.com/office/powerpoint/2010/main" val="1519609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05884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FBB8191-1A2F-47C0-B41F-60070F057AAE}" type="slidenum">
              <a:rPr lang="zh-CN" altLang="en-US" smtClean="0">
                <a:latin typeface="Arial" panose="020B0604020202020204" pitchFamily="34" charset="0"/>
              </a:rPr>
              <a:pPr/>
              <a:t>44</a:t>
            </a:fld>
            <a:endParaRPr lang="en-US"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83A55BD-F908-4F81-A138-86B4F48A1096}" type="slidenum">
              <a:rPr lang="zh-CN" altLang="en-US" smtClean="0">
                <a:latin typeface="Arial" panose="020B0604020202020204" pitchFamily="34" charset="0"/>
              </a:rPr>
              <a:pPr/>
              <a:t>49</a:t>
            </a:fld>
            <a:endParaRPr lang="en-US" altLang="zh-CN" smtClean="0">
              <a:latin typeface="Arial" panose="020B0604020202020204" pitchFamily="34" charset="0"/>
            </a:endParaRPr>
          </a:p>
        </p:txBody>
      </p:sp>
    </p:spTree>
    <p:extLst>
      <p:ext uri="{BB962C8B-B14F-4D97-AF65-F5344CB8AC3E}">
        <p14:creationId xmlns:p14="http://schemas.microsoft.com/office/powerpoint/2010/main" val="949512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4970A14-E34D-4A9F-A71F-A1DEF8E9BA66}" type="slidenum">
              <a:rPr lang="zh-CN" altLang="en-US" smtClean="0">
                <a:latin typeface="Arial" panose="020B0604020202020204" pitchFamily="34" charset="0"/>
              </a:rPr>
              <a:pPr/>
              <a:t>55</a:t>
            </a:fld>
            <a:endParaRPr lang="en-US" altLang="zh-CN"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8FF48FF-6B17-4150-BAC3-DBC23FB53C36}" type="slidenum">
              <a:rPr lang="zh-CN" altLang="en-US" smtClean="0">
                <a:latin typeface="Arial" panose="020B0604020202020204" pitchFamily="34" charset="0"/>
              </a:rPr>
              <a:pPr/>
              <a:t>56</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57514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E111789-1442-41D5-9ADC-4E539F2100F8}" type="slidenum">
              <a:rPr lang="zh-CN" altLang="en-US" smtClean="0">
                <a:latin typeface="Arial" panose="020B0604020202020204" pitchFamily="34" charset="0"/>
              </a:rPr>
              <a:pPr/>
              <a:t>57</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780994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71E5D75-53E4-4F1B-827C-E8ED169B7FA0}" type="slidenum">
              <a:rPr lang="zh-CN" altLang="en-US" smtClean="0">
                <a:latin typeface="Arial" panose="020B0604020202020204" pitchFamily="34" charset="0"/>
              </a:rPr>
              <a:pPr/>
              <a:t>61</a:t>
            </a:fld>
            <a:endParaRPr lang="en-US" altLang="zh-CN"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1B60297-7000-4EAD-BFDE-F104BC8FD3C7}" type="slidenum">
              <a:rPr lang="zh-CN" altLang="en-US" smtClean="0">
                <a:latin typeface="Arial" panose="020B0604020202020204" pitchFamily="34" charset="0"/>
              </a:rPr>
              <a:pPr/>
              <a:t>62</a:t>
            </a:fld>
            <a:endParaRPr lang="en-US" altLang="zh-CN"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A0CA78E-3178-45F2-B646-C921AF438848}" type="slidenum">
              <a:rPr lang="zh-CN" altLang="en-US" smtClean="0"/>
              <a:pPr>
                <a:defRPr/>
              </a:pPr>
              <a:t>68</a:t>
            </a:fld>
            <a:endParaRPr lang="zh-CN" altLang="en-US"/>
          </a:p>
        </p:txBody>
      </p:sp>
    </p:spTree>
    <p:extLst>
      <p:ext uri="{BB962C8B-B14F-4D97-AF65-F5344CB8AC3E}">
        <p14:creationId xmlns:p14="http://schemas.microsoft.com/office/powerpoint/2010/main" val="1980298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1687170-C846-41E9-BD66-5C97D7672F66}" type="slidenum">
              <a:rPr lang="zh-CN" altLang="en-US" smtClean="0">
                <a:latin typeface="Arial" panose="020B0604020202020204" pitchFamily="34" charset="0"/>
              </a:rPr>
              <a:pPr/>
              <a:t>7</a:t>
            </a:fld>
            <a:endParaRPr lang="en-US" altLang="zh-CN"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0091C4-0C9D-4AE4-9467-9A39C3B68CDD}" type="slidenum">
              <a:rPr lang="zh-CN" altLang="en-US" smtClean="0"/>
              <a:pPr>
                <a:defRPr/>
              </a:pPr>
              <a:t>72</a:t>
            </a:fld>
            <a:endParaRPr lang="en-US" altLang="zh-CN"/>
          </a:p>
        </p:txBody>
      </p:sp>
    </p:spTree>
    <p:extLst>
      <p:ext uri="{BB962C8B-B14F-4D97-AF65-F5344CB8AC3E}">
        <p14:creationId xmlns:p14="http://schemas.microsoft.com/office/powerpoint/2010/main" val="277867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0091C4-0C9D-4AE4-9467-9A39C3B68CDD}" type="slidenum">
              <a:rPr lang="zh-CN" altLang="en-US" smtClean="0"/>
              <a:pPr>
                <a:defRPr/>
              </a:pPr>
              <a:t>75</a:t>
            </a:fld>
            <a:endParaRPr lang="en-US" altLang="zh-CN"/>
          </a:p>
        </p:txBody>
      </p:sp>
    </p:spTree>
    <p:extLst>
      <p:ext uri="{BB962C8B-B14F-4D97-AF65-F5344CB8AC3E}">
        <p14:creationId xmlns:p14="http://schemas.microsoft.com/office/powerpoint/2010/main" val="1624679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358153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85</a:t>
            </a:fld>
            <a:endParaRPr lang="zh-CN" altLang="en-US"/>
          </a:p>
        </p:txBody>
      </p:sp>
    </p:spTree>
    <p:extLst>
      <p:ext uri="{BB962C8B-B14F-4D97-AF65-F5344CB8AC3E}">
        <p14:creationId xmlns:p14="http://schemas.microsoft.com/office/powerpoint/2010/main" val="2087218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76FB1FF-D6EE-40B3-AD84-126BF6D33854}" type="slidenum">
              <a:rPr lang="zh-CN" altLang="en-US" smtClean="0">
                <a:latin typeface="Arial" panose="020B0604020202020204" pitchFamily="34" charset="0"/>
              </a:rPr>
              <a:pPr/>
              <a:t>87</a:t>
            </a:fld>
            <a:endParaRPr lang="en-US" altLang="zh-CN" smtClean="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88</a:t>
            </a:fld>
            <a:endParaRPr lang="zh-CN" altLang="en-US"/>
          </a:p>
        </p:txBody>
      </p:sp>
    </p:spTree>
    <p:extLst>
      <p:ext uri="{BB962C8B-B14F-4D97-AF65-F5344CB8AC3E}">
        <p14:creationId xmlns:p14="http://schemas.microsoft.com/office/powerpoint/2010/main" val="2166212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92</a:t>
            </a:fld>
            <a:endParaRPr lang="en-US" altLang="zh-CN"/>
          </a:p>
        </p:txBody>
      </p:sp>
    </p:spTree>
    <p:extLst>
      <p:ext uri="{BB962C8B-B14F-4D97-AF65-F5344CB8AC3E}">
        <p14:creationId xmlns:p14="http://schemas.microsoft.com/office/powerpoint/2010/main" val="2420243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94</a:t>
            </a:fld>
            <a:endParaRPr lang="zh-CN" altLang="en-US"/>
          </a:p>
        </p:txBody>
      </p:sp>
    </p:spTree>
    <p:extLst>
      <p:ext uri="{BB962C8B-B14F-4D97-AF65-F5344CB8AC3E}">
        <p14:creationId xmlns:p14="http://schemas.microsoft.com/office/powerpoint/2010/main" val="13157487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96</a:t>
            </a:fld>
            <a:endParaRPr lang="zh-CN" altLang="en-US"/>
          </a:p>
        </p:txBody>
      </p:sp>
    </p:spTree>
    <p:extLst>
      <p:ext uri="{BB962C8B-B14F-4D97-AF65-F5344CB8AC3E}">
        <p14:creationId xmlns:p14="http://schemas.microsoft.com/office/powerpoint/2010/main" val="1840188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99</a:t>
            </a:fld>
            <a:endParaRPr lang="zh-CN" altLang="en-US"/>
          </a:p>
        </p:txBody>
      </p:sp>
    </p:spTree>
    <p:extLst>
      <p:ext uri="{BB962C8B-B14F-4D97-AF65-F5344CB8AC3E}">
        <p14:creationId xmlns:p14="http://schemas.microsoft.com/office/powerpoint/2010/main" val="2720776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EA6119C-4F5B-4C5A-972B-F72438A09A65}" type="slidenum">
              <a:rPr lang="zh-CN" altLang="en-US" smtClean="0">
                <a:latin typeface="Arial" panose="020B0604020202020204" pitchFamily="34" charset="0"/>
              </a:rPr>
              <a:pPr/>
              <a:t>8</a:t>
            </a:fld>
            <a:endParaRPr lang="en-US" altLang="zh-CN" smtClean="0">
              <a:latin typeface="Arial" panose="020B0604020202020204" pitchFamily="34" charset="0"/>
            </a:endParaRPr>
          </a:p>
        </p:txBody>
      </p:sp>
    </p:spTree>
    <p:extLst>
      <p:ext uri="{BB962C8B-B14F-4D97-AF65-F5344CB8AC3E}">
        <p14:creationId xmlns:p14="http://schemas.microsoft.com/office/powerpoint/2010/main" val="15596450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104</a:t>
            </a:fld>
            <a:endParaRPr lang="zh-CN" altLang="en-US"/>
          </a:p>
        </p:txBody>
      </p:sp>
    </p:spTree>
    <p:extLst>
      <p:ext uri="{BB962C8B-B14F-4D97-AF65-F5344CB8AC3E}">
        <p14:creationId xmlns:p14="http://schemas.microsoft.com/office/powerpoint/2010/main" val="1255654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106</a:t>
            </a:fld>
            <a:endParaRPr lang="zh-CN" altLang="en-US"/>
          </a:p>
        </p:txBody>
      </p:sp>
    </p:spTree>
    <p:extLst>
      <p:ext uri="{BB962C8B-B14F-4D97-AF65-F5344CB8AC3E}">
        <p14:creationId xmlns:p14="http://schemas.microsoft.com/office/powerpoint/2010/main" val="181688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112</a:t>
            </a:fld>
            <a:endParaRPr lang="zh-CN" altLang="en-US"/>
          </a:p>
        </p:txBody>
      </p:sp>
    </p:spTree>
    <p:extLst>
      <p:ext uri="{BB962C8B-B14F-4D97-AF65-F5344CB8AC3E}">
        <p14:creationId xmlns:p14="http://schemas.microsoft.com/office/powerpoint/2010/main" val="37015336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128</a:t>
            </a:fld>
            <a:endParaRPr lang="en-US" altLang="zh-CN"/>
          </a:p>
        </p:txBody>
      </p:sp>
    </p:spTree>
    <p:extLst>
      <p:ext uri="{BB962C8B-B14F-4D97-AF65-F5344CB8AC3E}">
        <p14:creationId xmlns:p14="http://schemas.microsoft.com/office/powerpoint/2010/main" val="18699863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A0CA78E-3178-45F2-B646-C921AF438848}" type="slidenum">
              <a:rPr lang="zh-CN" altLang="en-US" smtClean="0"/>
              <a:pPr>
                <a:defRPr/>
              </a:pPr>
              <a:t>135</a:t>
            </a:fld>
            <a:endParaRPr lang="zh-CN" altLang="en-US"/>
          </a:p>
        </p:txBody>
      </p:sp>
    </p:spTree>
    <p:extLst>
      <p:ext uri="{BB962C8B-B14F-4D97-AF65-F5344CB8AC3E}">
        <p14:creationId xmlns:p14="http://schemas.microsoft.com/office/powerpoint/2010/main" val="25125671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A0CA78E-3178-45F2-B646-C921AF438848}" type="slidenum">
              <a:rPr lang="zh-CN" altLang="en-US" smtClean="0"/>
              <a:pPr>
                <a:defRPr/>
              </a:pPr>
              <a:t>137</a:t>
            </a:fld>
            <a:endParaRPr lang="zh-CN" altLang="en-US"/>
          </a:p>
        </p:txBody>
      </p:sp>
    </p:spTree>
    <p:extLst>
      <p:ext uri="{BB962C8B-B14F-4D97-AF65-F5344CB8AC3E}">
        <p14:creationId xmlns:p14="http://schemas.microsoft.com/office/powerpoint/2010/main" val="2733516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9D33975-70EB-434D-B894-98FBC96DB575}" type="slidenum">
              <a:rPr lang="zh-CN" altLang="en-US" smtClean="0">
                <a:latin typeface="Arial" panose="020B0604020202020204" pitchFamily="34" charset="0"/>
              </a:rPr>
              <a:pPr/>
              <a:t>9</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858578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7548538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766C3B3-0D2C-455F-ACA1-331DE9F28929}" type="slidenum">
              <a:rPr lang="zh-CN" altLang="en-US" smtClean="0">
                <a:latin typeface="Arial" panose="020B0604020202020204" pitchFamily="34" charset="0"/>
              </a:rPr>
              <a:pPr/>
              <a:t>143</a:t>
            </a:fld>
            <a:endParaRPr lang="en-US" altLang="zh-CN" smtClean="0">
              <a:latin typeface="Arial" panose="020B0604020202020204" pitchFamily="34" charset="0"/>
            </a:endParaRPr>
          </a:p>
        </p:txBody>
      </p:sp>
    </p:spTree>
    <p:extLst>
      <p:ext uri="{BB962C8B-B14F-4D97-AF65-F5344CB8AC3E}">
        <p14:creationId xmlns:p14="http://schemas.microsoft.com/office/powerpoint/2010/main" val="318355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446704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1F67785-6B02-4A82-B727-3BF8AC10A602}" type="slidenum">
              <a:rPr lang="zh-CN" altLang="en-US" smtClean="0">
                <a:latin typeface="Arial" panose="020B0604020202020204" pitchFamily="34" charset="0"/>
              </a:rPr>
              <a:pPr/>
              <a:t>11</a:t>
            </a:fld>
            <a:endParaRPr lang="en-US" altLang="zh-CN" smtClean="0">
              <a:latin typeface="Arial" panose="020B0604020202020204" pitchFamily="34" charset="0"/>
            </a:endParaRPr>
          </a:p>
        </p:txBody>
      </p:sp>
    </p:spTree>
    <p:extLst>
      <p:ext uri="{BB962C8B-B14F-4D97-AF65-F5344CB8AC3E}">
        <p14:creationId xmlns:p14="http://schemas.microsoft.com/office/powerpoint/2010/main" val="423759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14</a:t>
            </a:fld>
            <a:endParaRPr lang="en-US" altLang="zh-CN"/>
          </a:p>
        </p:txBody>
      </p:sp>
    </p:spTree>
    <p:extLst>
      <p:ext uri="{BB962C8B-B14F-4D97-AF65-F5344CB8AC3E}">
        <p14:creationId xmlns:p14="http://schemas.microsoft.com/office/powerpoint/2010/main" val="795443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827088" y="1196975"/>
            <a:ext cx="83058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smtClean="0">
              <a:latin typeface="Times New Roman" panose="02020603050405020304"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971550" y="1125538"/>
            <a:ext cx="8064500" cy="1081087"/>
          </a:xfr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971550" y="3810000"/>
            <a:ext cx="8064500" cy="533400"/>
          </a:xfr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457200" y="6553200"/>
            <a:ext cx="2133600" cy="152400"/>
          </a:xfr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pPr>
              <a:defRPr/>
            </a:pPr>
            <a:fld id="{8D17137D-47ED-4556-A5CD-3E1B3B53A7C1}" type="slidenum">
              <a:rPr lang="ko-KR" altLang="en-US"/>
              <a:pPr>
                <a:defRPr/>
              </a:pPr>
              <a:t>‹#›</a:t>
            </a:fld>
            <a:endParaRPr lang="en-US" altLang="ko-KR"/>
          </a:p>
        </p:txBody>
      </p:sp>
    </p:spTree>
    <p:extLst>
      <p:ext uri="{BB962C8B-B14F-4D97-AF65-F5344CB8AC3E}">
        <p14:creationId xmlns:p14="http://schemas.microsoft.com/office/powerpoint/2010/main" val="32740534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10DA0300-CF50-42F2-9EBF-81970CF2F995}" type="slidenum">
              <a:rPr lang="en-US" altLang="ko-KR"/>
              <a:pPr>
                <a:defRPr/>
              </a:pPr>
              <a:t>‹#›</a:t>
            </a:fld>
            <a:endParaRPr lang="en-US" altLang="ko-KR"/>
          </a:p>
        </p:txBody>
      </p:sp>
    </p:spTree>
    <p:extLst>
      <p:ext uri="{BB962C8B-B14F-4D97-AF65-F5344CB8AC3E}">
        <p14:creationId xmlns:p14="http://schemas.microsoft.com/office/powerpoint/2010/main" val="250244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304800"/>
            <a:ext cx="2016125"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71550" y="304800"/>
            <a:ext cx="5895975"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33FAE246-102D-4E7D-8EA8-59F249E1F408}" type="slidenum">
              <a:rPr lang="en-US" altLang="ko-KR"/>
              <a:pPr>
                <a:defRPr/>
              </a:pPr>
              <a:t>‹#›</a:t>
            </a:fld>
            <a:endParaRPr lang="en-US" altLang="ko-KR"/>
          </a:p>
        </p:txBody>
      </p:sp>
    </p:spTree>
    <p:extLst>
      <p:ext uri="{BB962C8B-B14F-4D97-AF65-F5344CB8AC3E}">
        <p14:creationId xmlns:p14="http://schemas.microsoft.com/office/powerpoint/2010/main" val="172262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04800"/>
            <a:ext cx="7777163" cy="892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371600"/>
            <a:ext cx="39560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0000" y="1371600"/>
            <a:ext cx="39560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817B9FA4-E30C-4290-9AC0-61F4C6186E7B}" type="slidenum">
              <a:rPr lang="en-US" altLang="ko-KR"/>
              <a:pPr>
                <a:defRPr/>
              </a:pPr>
              <a:t>‹#›</a:t>
            </a:fld>
            <a:endParaRPr lang="en-US" altLang="ko-KR"/>
          </a:p>
        </p:txBody>
      </p:sp>
    </p:spTree>
    <p:extLst>
      <p:ext uri="{BB962C8B-B14F-4D97-AF65-F5344CB8AC3E}">
        <p14:creationId xmlns:p14="http://schemas.microsoft.com/office/powerpoint/2010/main" val="871513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F94A8C-DFF8-44E9-98F4-844211FFC589}" type="slidenum">
              <a:rPr lang="zh-CN" altLang="en-US"/>
              <a:pPr>
                <a:defRPr/>
              </a:pPr>
              <a:t>‹#›</a:t>
            </a:fld>
            <a:endParaRPr lang="en-US" altLang="zh-CN"/>
          </a:p>
        </p:txBody>
      </p:sp>
    </p:spTree>
    <p:extLst>
      <p:ext uri="{BB962C8B-B14F-4D97-AF65-F5344CB8AC3E}">
        <p14:creationId xmlns:p14="http://schemas.microsoft.com/office/powerpoint/2010/main" val="4004931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E9B27A-DE3D-4B82-8342-291C21D602C1}" type="slidenum">
              <a:rPr lang="zh-CN" altLang="en-US"/>
              <a:pPr>
                <a:defRPr/>
              </a:pPr>
              <a:t>‹#›</a:t>
            </a:fld>
            <a:endParaRPr lang="en-US" altLang="zh-CN"/>
          </a:p>
        </p:txBody>
      </p:sp>
    </p:spTree>
    <p:extLst>
      <p:ext uri="{BB962C8B-B14F-4D97-AF65-F5344CB8AC3E}">
        <p14:creationId xmlns:p14="http://schemas.microsoft.com/office/powerpoint/2010/main" val="385919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A9C9C22-4D4B-4D89-9697-0A5C72578FCF}" type="slidenum">
              <a:rPr lang="zh-CN" altLang="en-US"/>
              <a:pPr>
                <a:defRPr/>
              </a:pPr>
              <a:t>‹#›</a:t>
            </a:fld>
            <a:endParaRPr lang="en-US" altLang="zh-CN"/>
          </a:p>
        </p:txBody>
      </p:sp>
    </p:spTree>
    <p:extLst>
      <p:ext uri="{BB962C8B-B14F-4D97-AF65-F5344CB8AC3E}">
        <p14:creationId xmlns:p14="http://schemas.microsoft.com/office/powerpoint/2010/main" val="360691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5CDD56A-0246-4041-AD5B-C94493C39A47}" type="slidenum">
              <a:rPr lang="zh-CN" altLang="en-US"/>
              <a:pPr>
                <a:defRPr/>
              </a:pPr>
              <a:t>‹#›</a:t>
            </a:fld>
            <a:endParaRPr lang="en-US" altLang="zh-CN"/>
          </a:p>
        </p:txBody>
      </p:sp>
    </p:spTree>
    <p:extLst>
      <p:ext uri="{BB962C8B-B14F-4D97-AF65-F5344CB8AC3E}">
        <p14:creationId xmlns:p14="http://schemas.microsoft.com/office/powerpoint/2010/main" val="3966480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99EBC39-10EB-44E2-82C7-B2D9E2D95BFA}" type="slidenum">
              <a:rPr lang="zh-CN" altLang="en-US"/>
              <a:pPr>
                <a:defRPr/>
              </a:pPr>
              <a:t>‹#›</a:t>
            </a:fld>
            <a:endParaRPr lang="en-US" altLang="zh-CN"/>
          </a:p>
        </p:txBody>
      </p:sp>
    </p:spTree>
    <p:extLst>
      <p:ext uri="{BB962C8B-B14F-4D97-AF65-F5344CB8AC3E}">
        <p14:creationId xmlns:p14="http://schemas.microsoft.com/office/powerpoint/2010/main" val="2230973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1AA9F70-F129-47FD-87DA-1D4DCD2531A3}" type="slidenum">
              <a:rPr lang="zh-CN" altLang="en-US"/>
              <a:pPr>
                <a:defRPr/>
              </a:pPr>
              <a:t>‹#›</a:t>
            </a:fld>
            <a:endParaRPr lang="en-US" altLang="zh-CN"/>
          </a:p>
        </p:txBody>
      </p:sp>
    </p:spTree>
    <p:extLst>
      <p:ext uri="{BB962C8B-B14F-4D97-AF65-F5344CB8AC3E}">
        <p14:creationId xmlns:p14="http://schemas.microsoft.com/office/powerpoint/2010/main" val="1386561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2D7C8A6-D331-4579-ADAC-D8B2EE640DAD}" type="slidenum">
              <a:rPr lang="zh-CN" altLang="en-US"/>
              <a:pPr>
                <a:defRPr/>
              </a:pPr>
              <a:t>‹#›</a:t>
            </a:fld>
            <a:endParaRPr lang="en-US" altLang="zh-CN"/>
          </a:p>
        </p:txBody>
      </p:sp>
    </p:spTree>
    <p:extLst>
      <p:ext uri="{BB962C8B-B14F-4D97-AF65-F5344CB8AC3E}">
        <p14:creationId xmlns:p14="http://schemas.microsoft.com/office/powerpoint/2010/main" val="360364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343CD0F0-D466-4ADD-9294-8D0D71A02A9D}" type="slidenum">
              <a:rPr lang="en-US" altLang="ko-KR"/>
              <a:pPr>
                <a:defRPr/>
              </a:pPr>
              <a:t>‹#›</a:t>
            </a:fld>
            <a:endParaRPr lang="en-US" altLang="ko-KR"/>
          </a:p>
        </p:txBody>
      </p:sp>
    </p:spTree>
    <p:extLst>
      <p:ext uri="{BB962C8B-B14F-4D97-AF65-F5344CB8AC3E}">
        <p14:creationId xmlns:p14="http://schemas.microsoft.com/office/powerpoint/2010/main" val="866094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415EC83-D465-41B6-862F-28E21282EAB4}" type="slidenum">
              <a:rPr lang="zh-CN" altLang="en-US"/>
              <a:pPr>
                <a:defRPr/>
              </a:pPr>
              <a:t>‹#›</a:t>
            </a:fld>
            <a:endParaRPr lang="en-US" altLang="zh-CN"/>
          </a:p>
        </p:txBody>
      </p:sp>
    </p:spTree>
    <p:extLst>
      <p:ext uri="{BB962C8B-B14F-4D97-AF65-F5344CB8AC3E}">
        <p14:creationId xmlns:p14="http://schemas.microsoft.com/office/powerpoint/2010/main" val="3165308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D341BD8-1FB3-4976-9D65-83BF3F0BA20F}" type="slidenum">
              <a:rPr lang="zh-CN" altLang="en-US"/>
              <a:pPr>
                <a:defRPr/>
              </a:pPr>
              <a:t>‹#›</a:t>
            </a:fld>
            <a:endParaRPr lang="en-US" altLang="zh-CN"/>
          </a:p>
        </p:txBody>
      </p:sp>
    </p:spTree>
    <p:extLst>
      <p:ext uri="{BB962C8B-B14F-4D97-AF65-F5344CB8AC3E}">
        <p14:creationId xmlns:p14="http://schemas.microsoft.com/office/powerpoint/2010/main" val="2408278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2749FEC-8FF1-4A3F-A0FD-F02A451AA026}" type="slidenum">
              <a:rPr lang="zh-CN" altLang="en-US"/>
              <a:pPr>
                <a:defRPr/>
              </a:pPr>
              <a:t>‹#›</a:t>
            </a:fld>
            <a:endParaRPr lang="en-US" altLang="zh-CN"/>
          </a:p>
        </p:txBody>
      </p:sp>
    </p:spTree>
    <p:extLst>
      <p:ext uri="{BB962C8B-B14F-4D97-AF65-F5344CB8AC3E}">
        <p14:creationId xmlns:p14="http://schemas.microsoft.com/office/powerpoint/2010/main" val="99628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8750" y="0"/>
            <a:ext cx="19494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7225" y="0"/>
            <a:ext cx="5699125"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CFFC4E-69E7-436F-BC17-BC51FA987F2B}" type="slidenum">
              <a:rPr lang="zh-CN" altLang="en-US"/>
              <a:pPr>
                <a:defRPr/>
              </a:pPr>
              <a:t>‹#›</a:t>
            </a:fld>
            <a:endParaRPr lang="en-US" altLang="zh-CN"/>
          </a:p>
        </p:txBody>
      </p:sp>
    </p:spTree>
    <p:extLst>
      <p:ext uri="{BB962C8B-B14F-4D97-AF65-F5344CB8AC3E}">
        <p14:creationId xmlns:p14="http://schemas.microsoft.com/office/powerpoint/2010/main" val="55217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A5E57937-D044-40D3-B149-FE790039ADAC}" type="slidenum">
              <a:rPr lang="en-US" altLang="ko-KR"/>
              <a:pPr>
                <a:defRPr/>
              </a:pPr>
              <a:t>‹#›</a:t>
            </a:fld>
            <a:endParaRPr lang="en-US" altLang="ko-KR"/>
          </a:p>
        </p:txBody>
      </p:sp>
    </p:spTree>
    <p:extLst>
      <p:ext uri="{BB962C8B-B14F-4D97-AF65-F5344CB8AC3E}">
        <p14:creationId xmlns:p14="http://schemas.microsoft.com/office/powerpoint/2010/main" val="317188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7155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000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5F901C8D-F48E-4B3B-A82A-9DF190D291F1}" type="slidenum">
              <a:rPr lang="en-US" altLang="ko-KR"/>
              <a:pPr>
                <a:defRPr/>
              </a:pPr>
              <a:t>‹#›</a:t>
            </a:fld>
            <a:endParaRPr lang="en-US" altLang="ko-KR"/>
          </a:p>
        </p:txBody>
      </p:sp>
    </p:spTree>
    <p:extLst>
      <p:ext uri="{BB962C8B-B14F-4D97-AF65-F5344CB8AC3E}">
        <p14:creationId xmlns:p14="http://schemas.microsoft.com/office/powerpoint/2010/main" val="3059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4530555A-678E-4120-AD32-FAA365076FD1}" type="slidenum">
              <a:rPr lang="en-US" altLang="ko-KR"/>
              <a:pPr>
                <a:defRPr/>
              </a:pPr>
              <a:t>‹#›</a:t>
            </a:fld>
            <a:endParaRPr lang="en-US" altLang="ko-KR"/>
          </a:p>
        </p:txBody>
      </p:sp>
    </p:spTree>
    <p:extLst>
      <p:ext uri="{BB962C8B-B14F-4D97-AF65-F5344CB8AC3E}">
        <p14:creationId xmlns:p14="http://schemas.microsoft.com/office/powerpoint/2010/main" val="208879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387C86CC-E29A-4B7F-9161-8455BE71F507}" type="slidenum">
              <a:rPr lang="en-US" altLang="ko-KR"/>
              <a:pPr>
                <a:defRPr/>
              </a:pPr>
              <a:t>‹#›</a:t>
            </a:fld>
            <a:endParaRPr lang="en-US" altLang="ko-KR"/>
          </a:p>
        </p:txBody>
      </p:sp>
    </p:spTree>
    <p:extLst>
      <p:ext uri="{BB962C8B-B14F-4D97-AF65-F5344CB8AC3E}">
        <p14:creationId xmlns:p14="http://schemas.microsoft.com/office/powerpoint/2010/main" val="282219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B8FA544E-9D50-4332-8923-0BA5321B5C8F}" type="slidenum">
              <a:rPr lang="en-US" altLang="ko-KR"/>
              <a:pPr>
                <a:defRPr/>
              </a:pPr>
              <a:t>‹#›</a:t>
            </a:fld>
            <a:endParaRPr lang="en-US" altLang="ko-KR"/>
          </a:p>
        </p:txBody>
      </p:sp>
    </p:spTree>
    <p:extLst>
      <p:ext uri="{BB962C8B-B14F-4D97-AF65-F5344CB8AC3E}">
        <p14:creationId xmlns:p14="http://schemas.microsoft.com/office/powerpoint/2010/main" val="370023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78856BEB-C95B-4C0B-94DA-EDA643827E19}" type="slidenum">
              <a:rPr lang="en-US" altLang="ko-KR"/>
              <a:pPr>
                <a:defRPr/>
              </a:pPr>
              <a:t>‹#›</a:t>
            </a:fld>
            <a:endParaRPr lang="en-US" altLang="ko-KR"/>
          </a:p>
        </p:txBody>
      </p:sp>
    </p:spTree>
    <p:extLst>
      <p:ext uri="{BB962C8B-B14F-4D97-AF65-F5344CB8AC3E}">
        <p14:creationId xmlns:p14="http://schemas.microsoft.com/office/powerpoint/2010/main" val="121383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6A2A88C7-09FF-4FD1-87DF-99F417C2D25B}" type="slidenum">
              <a:rPr lang="en-US" altLang="ko-KR"/>
              <a:pPr>
                <a:defRPr/>
              </a:pPr>
              <a:t>‹#›</a:t>
            </a:fld>
            <a:endParaRPr lang="en-US" altLang="ko-KR"/>
          </a:p>
        </p:txBody>
      </p:sp>
    </p:spTree>
    <p:extLst>
      <p:ext uri="{BB962C8B-B14F-4D97-AF65-F5344CB8AC3E}">
        <p14:creationId xmlns:p14="http://schemas.microsoft.com/office/powerpoint/2010/main" val="321604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smtClean="0">
              <a:latin typeface="Times New Roman" panose="02020603050405020304" pitchFamily="18" charset="0"/>
            </a:endParaRPr>
          </a:p>
        </p:txBody>
      </p:sp>
      <p:pic>
        <p:nvPicPr>
          <p:cNvPr id="1027" name="Picture 34" descr="psh3_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Grp="1" noChangeArrowheads="1"/>
          </p:cNvSpPr>
          <p:nvPr>
            <p:ph type="title"/>
          </p:nvPr>
        </p:nvSpPr>
        <p:spPr bwMode="black">
          <a:xfrm>
            <a:off x="971550" y="304800"/>
            <a:ext cx="7777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单击此处编辑母版标题样式</a:t>
            </a:r>
          </a:p>
        </p:txBody>
      </p:sp>
      <p:sp>
        <p:nvSpPr>
          <p:cNvPr id="12310" name="Rectangle 22"/>
          <p:cNvSpPr>
            <a:spLocks noGrp="1" noChangeArrowheads="1"/>
          </p:cNvSpPr>
          <p:nvPr>
            <p:ph type="body" idx="1"/>
          </p:nvPr>
        </p:nvSpPr>
        <p:spPr bwMode="auto">
          <a:xfrm>
            <a:off x="971550" y="1371600"/>
            <a:ext cx="8064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单击此处编辑母版文本样式</a:t>
            </a:r>
          </a:p>
          <a:p>
            <a:pPr lvl="1"/>
            <a:r>
              <a:rPr lang="ko-KR" altLang="en-US" smtClean="0"/>
              <a:t>第二级</a:t>
            </a:r>
          </a:p>
          <a:p>
            <a:pPr lvl="2"/>
            <a:r>
              <a:rPr lang="ko-KR" altLang="en-US" smtClean="0"/>
              <a:t>第三级</a:t>
            </a:r>
          </a:p>
          <a:p>
            <a:pPr lvl="3"/>
            <a:r>
              <a:rPr lang="ko-KR" altLang="en-US" smtClean="0"/>
              <a:t>第四级</a:t>
            </a:r>
          </a:p>
          <a:p>
            <a:pPr lvl="4"/>
            <a:r>
              <a:rPr lang="ko-KR" altLang="en-US" smtClean="0"/>
              <a:t>第五级</a:t>
            </a:r>
          </a:p>
        </p:txBody>
      </p:sp>
      <p:sp>
        <p:nvSpPr>
          <p:cNvPr id="12311" name="Rectangle 23"/>
          <p:cNvSpPr>
            <a:spLocks noGrp="1" noChangeArrowheads="1"/>
          </p:cNvSpPr>
          <p:nvPr>
            <p:ph type="dt" sz="half" idx="2"/>
          </p:nvPr>
        </p:nvSpPr>
        <p:spPr bwMode="auto">
          <a:xfrm>
            <a:off x="977900" y="650875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Operating System</a:t>
            </a:r>
            <a:endParaRPr lang="en-US" altLang="ko-KR"/>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CITS, NanKai University</a:t>
            </a:r>
            <a:endParaRPr lang="en-US" altLang="ko-KR"/>
          </a:p>
        </p:txBody>
      </p:sp>
      <p:sp>
        <p:nvSpPr>
          <p:cNvPr id="12313" name="Rectangle 25"/>
          <p:cNvSpPr>
            <a:spLocks noGrp="1" noChangeArrowheads="1"/>
          </p:cNvSpPr>
          <p:nvPr>
            <p:ph type="sldNum" sz="quarter" idx="4"/>
          </p:nvPr>
        </p:nvSpPr>
        <p:spPr bwMode="auto">
          <a:xfrm>
            <a:off x="3662363"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200" b="1">
                <a:solidFill>
                  <a:schemeClr val="bg1"/>
                </a:solidFill>
                <a:ea typeface="굴림" pitchFamily="34" charset="-127"/>
              </a:defRPr>
            </a:lvl1pPr>
          </a:lstStyle>
          <a:p>
            <a:pPr>
              <a:defRPr/>
            </a:pPr>
            <a:fld id="{54DF0983-58B6-4D54-8604-A830B0E17F7E}"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310">
                                            <p:txEl>
                                              <p:pRg st="1" end="1"/>
                                            </p:txEl>
                                          </p:spTgt>
                                        </p:tgtEl>
                                        <p:attrNameLst>
                                          <p:attrName>style.visibility</p:attrName>
                                        </p:attrNameLst>
                                      </p:cBhvr>
                                      <p:to>
                                        <p:strVal val="visible"/>
                                      </p:to>
                                    </p:set>
                                    <p:animEffect transition="in" filter="dissolve">
                                      <p:cBhvr>
                                        <p:cTn id="12" dur="500"/>
                                        <p:tgtEl>
                                          <p:spTgt spid="1231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310">
                                            <p:txEl>
                                              <p:pRg st="2" end="2"/>
                                            </p:txEl>
                                          </p:spTgt>
                                        </p:tgtEl>
                                        <p:attrNameLst>
                                          <p:attrName>style.visibility</p:attrName>
                                        </p:attrNameLst>
                                      </p:cBhvr>
                                      <p:to>
                                        <p:strVal val="visible"/>
                                      </p:to>
                                    </p:set>
                                    <p:animEffect transition="in" filter="dissolve">
                                      <p:cBhvr>
                                        <p:cTn id="16" dur="500"/>
                                        <p:tgtEl>
                                          <p:spTgt spid="12310">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2310">
                                            <p:txEl>
                                              <p:pRg st="3" end="3"/>
                                            </p:txEl>
                                          </p:spTgt>
                                        </p:tgtEl>
                                        <p:attrNameLst>
                                          <p:attrName>style.visibility</p:attrName>
                                        </p:attrNameLst>
                                      </p:cBhvr>
                                      <p:to>
                                        <p:strVal val="visible"/>
                                      </p:to>
                                    </p:set>
                                    <p:animEffect transition="in" filter="dissolve">
                                      <p:cBhvr>
                                        <p:cTn id="20" dur="500"/>
                                        <p:tgtEl>
                                          <p:spTgt spid="12310">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2310">
                                            <p:txEl>
                                              <p:pRg st="4" end="4"/>
                                            </p:txEl>
                                          </p:spTgt>
                                        </p:tgtEl>
                                        <p:attrNameLst>
                                          <p:attrName>style.visibility</p:attrName>
                                        </p:attrNameLst>
                                      </p:cBhvr>
                                      <p:to>
                                        <p:strVal val="visible"/>
                                      </p:to>
                                    </p:set>
                                    <p:animEffect transition="in" filter="dissolve">
                                      <p:cBhvr>
                                        <p:cTn id="24" dur="500"/>
                                        <p:tgtEl>
                                          <p:spTgt spid="12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p:tmplLst>
          <p:tmpl lvl="1">
            <p:tnLst>
              <p:par>
                <p:cTn presetID="2" presetClass="entr" presetSubtype="4" fill="hold" nodeType="clickEffect">
                  <p:stCondLst>
                    <p:cond delay="0"/>
                  </p:stCondLst>
                  <p:childTnLst>
                    <p:set>
                      <p:cBhvr>
                        <p:cTn dur="1" fill="hold">
                          <p:stCondLst>
                            <p:cond delay="0"/>
                          </p:stCondLst>
                        </p:cTn>
                        <p:tgtEl>
                          <p:spTgt spid="12310"/>
                        </p:tgtEl>
                        <p:attrNameLst>
                          <p:attrName>style.visibility</p:attrName>
                        </p:attrNameLst>
                      </p:cBhvr>
                      <p:to>
                        <p:strVal val="visible"/>
                      </p:to>
                    </p:set>
                    <p:anim calcmode="lin" valueType="num">
                      <p:cBhvr additive="base">
                        <p:cTn dur="500" fill="hold"/>
                        <p:tgtEl>
                          <p:spTgt spid="12310"/>
                        </p:tgtEl>
                        <p:attrNameLst>
                          <p:attrName>ppt_x</p:attrName>
                        </p:attrNameLst>
                      </p:cBhvr>
                      <p:tavLst>
                        <p:tav tm="0">
                          <p:val>
                            <p:strVal val="#ppt_x"/>
                          </p:val>
                        </p:tav>
                        <p:tav tm="100000">
                          <p:val>
                            <p:strVal val="#ppt_x"/>
                          </p:val>
                        </p:tav>
                      </p:tavLst>
                    </p:anim>
                    <p:anim calcmode="lin" valueType="num">
                      <p:cBhvr additive="base">
                        <p:cTn dur="500" fill="hold"/>
                        <p:tgtEl>
                          <p:spTgt spid="12310"/>
                        </p:tgtEl>
                        <p:attrNameLst>
                          <p:attrName>ppt_y</p:attrName>
                        </p:attrNameLst>
                      </p:cBhvr>
                      <p:tavLst>
                        <p:tav tm="0">
                          <p:val>
                            <p:strVal val="1+#ppt_h/2"/>
                          </p:val>
                        </p:tav>
                        <p:tav tm="100000">
                          <p:val>
                            <p:strVal val="#ppt_y"/>
                          </p:val>
                        </p:tav>
                      </p:tavLst>
                    </p:anim>
                  </p:childTnLst>
                </p:cTn>
              </p:par>
            </p:tnLst>
          </p:tmpl>
          <p:tmpl lvl="2">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3">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4">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5">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Lst>
      </p:bldP>
    </p:bldLst>
  </p:timing>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57225"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SzTx/>
              <a:buFontTx/>
              <a:buNone/>
              <a:defRPr sz="1400">
                <a:latin typeface="+mn-l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400">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400">
                <a:latin typeface="Times New Roman" panose="02020603050405020304" pitchFamily="18" charset="0"/>
              </a:defRPr>
            </a:lvl1pPr>
          </a:lstStyle>
          <a:p>
            <a:pPr>
              <a:defRPr/>
            </a:pPr>
            <a:fld id="{AEC25613-C22F-40D5-92C7-9F80EA4E672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ea typeface="宋体" pitchFamily="2" charset="-122"/>
        </a:defRPr>
      </a:lvl2pPr>
      <a:lvl3pPr algn="ctr" rtl="0" eaLnBrk="0" fontAlgn="base" hangingPunct="0">
        <a:spcBef>
          <a:spcPct val="0"/>
        </a:spcBef>
        <a:spcAft>
          <a:spcPct val="0"/>
        </a:spcAft>
        <a:defRPr sz="4400">
          <a:solidFill>
            <a:srgbClr val="FF0000"/>
          </a:solidFill>
          <a:latin typeface="Times New Roman" pitchFamily="18" charset="0"/>
          <a:ea typeface="宋体" pitchFamily="2" charset="-122"/>
        </a:defRPr>
      </a:lvl3pPr>
      <a:lvl4pPr algn="ctr" rtl="0" eaLnBrk="0" fontAlgn="base" hangingPunct="0">
        <a:spcBef>
          <a:spcPct val="0"/>
        </a:spcBef>
        <a:spcAft>
          <a:spcPct val="0"/>
        </a:spcAft>
        <a:defRPr sz="4400">
          <a:solidFill>
            <a:srgbClr val="FF0000"/>
          </a:solidFill>
          <a:latin typeface="Times New Roman" pitchFamily="18" charset="0"/>
          <a:ea typeface="宋体" pitchFamily="2" charset="-122"/>
        </a:defRPr>
      </a:lvl4pPr>
      <a:lvl5pPr algn="ctr" rtl="0" eaLnBrk="0" fontAlgn="base" hangingPunct="0">
        <a:spcBef>
          <a:spcPct val="0"/>
        </a:spcBef>
        <a:spcAft>
          <a:spcPct val="0"/>
        </a:spcAft>
        <a:defRPr sz="4400">
          <a:solidFill>
            <a:srgbClr val="FF0000"/>
          </a:solidFill>
          <a:latin typeface="Times New Roman" pitchFamily="18" charset="0"/>
          <a:ea typeface="宋体" pitchFamily="2" charset="-122"/>
        </a:defRPr>
      </a:lvl5pPr>
      <a:lvl6pPr marL="457200" algn="ctr" rtl="0" fontAlgn="base">
        <a:spcBef>
          <a:spcPct val="0"/>
        </a:spcBef>
        <a:spcAft>
          <a:spcPct val="0"/>
        </a:spcAft>
        <a:defRPr sz="4400">
          <a:solidFill>
            <a:srgbClr val="FF0000"/>
          </a:solidFill>
          <a:latin typeface="Times New Roman" pitchFamily="18" charset="0"/>
          <a:ea typeface="宋体" pitchFamily="2" charset="-122"/>
        </a:defRPr>
      </a:lvl6pPr>
      <a:lvl7pPr marL="914400" algn="ctr" rtl="0" fontAlgn="base">
        <a:spcBef>
          <a:spcPct val="0"/>
        </a:spcBef>
        <a:spcAft>
          <a:spcPct val="0"/>
        </a:spcAft>
        <a:defRPr sz="4400">
          <a:solidFill>
            <a:srgbClr val="FF0000"/>
          </a:solidFill>
          <a:latin typeface="Times New Roman" pitchFamily="18" charset="0"/>
          <a:ea typeface="宋体" pitchFamily="2" charset="-122"/>
        </a:defRPr>
      </a:lvl7pPr>
      <a:lvl8pPr marL="1371600" algn="ctr" rtl="0" fontAlgn="base">
        <a:spcBef>
          <a:spcPct val="0"/>
        </a:spcBef>
        <a:spcAft>
          <a:spcPct val="0"/>
        </a:spcAft>
        <a:defRPr sz="4400">
          <a:solidFill>
            <a:srgbClr val="FF0000"/>
          </a:solidFill>
          <a:latin typeface="Times New Roman" pitchFamily="18" charset="0"/>
          <a:ea typeface="宋体" pitchFamily="2" charset="-122"/>
        </a:defRPr>
      </a:lvl8pPr>
      <a:lvl9pPr marL="1828800" algn="ctr" rtl="0" fontAlgn="base">
        <a:spcBef>
          <a:spcPct val="0"/>
        </a:spcBef>
        <a:spcAft>
          <a:spcPct val="0"/>
        </a:spcAft>
        <a:defRPr sz="4400">
          <a:solidFill>
            <a:srgbClr val="FF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Char char="•"/>
        <a:defRPr sz="3200">
          <a:solidFill>
            <a:srgbClr val="3333CC"/>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ea typeface="+mn-ea"/>
        </a:defRPr>
      </a:lvl5pPr>
      <a:lvl6pPr marL="2514600" indent="-228600" algn="l" rtl="0" fontAlgn="base">
        <a:spcBef>
          <a:spcPct val="20000"/>
        </a:spcBef>
        <a:spcAft>
          <a:spcPct val="0"/>
        </a:spcAft>
        <a:buClr>
          <a:schemeClr val="accent2"/>
        </a:buClr>
        <a:buChar char="»"/>
        <a:defRPr sz="2000">
          <a:solidFill>
            <a:schemeClr val="tx1"/>
          </a:solidFill>
          <a:latin typeface="+mn-lt"/>
          <a:ea typeface="+mn-ea"/>
        </a:defRPr>
      </a:lvl6pPr>
      <a:lvl7pPr marL="2971800" indent="-228600" algn="l" rtl="0" fontAlgn="base">
        <a:spcBef>
          <a:spcPct val="20000"/>
        </a:spcBef>
        <a:spcAft>
          <a:spcPct val="0"/>
        </a:spcAft>
        <a:buClr>
          <a:schemeClr val="accent2"/>
        </a:buClr>
        <a:buChar char="»"/>
        <a:defRPr sz="2000">
          <a:solidFill>
            <a:schemeClr val="tx1"/>
          </a:solidFill>
          <a:latin typeface="+mn-lt"/>
          <a:ea typeface="+mn-ea"/>
        </a:defRPr>
      </a:lvl7pPr>
      <a:lvl8pPr marL="3429000" indent="-228600" algn="l" rtl="0" fontAlgn="base">
        <a:spcBef>
          <a:spcPct val="20000"/>
        </a:spcBef>
        <a:spcAft>
          <a:spcPct val="0"/>
        </a:spcAft>
        <a:buClr>
          <a:schemeClr val="accent2"/>
        </a:buClr>
        <a:buChar char="»"/>
        <a:defRPr sz="2000">
          <a:solidFill>
            <a:schemeClr val="tx1"/>
          </a:solidFill>
          <a:latin typeface="+mn-lt"/>
          <a:ea typeface="+mn-ea"/>
        </a:defRPr>
      </a:lvl8pPr>
      <a:lvl9pPr marL="3886200" indent="-228600" algn="l" rtl="0" fontAlgn="base">
        <a:spcBef>
          <a:spcPct val="20000"/>
        </a:spcBef>
        <a:spcAft>
          <a:spcPct val="0"/>
        </a:spcAft>
        <a:buClr>
          <a:schemeClr val="accent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jpeg"/><Relationship Id="rId5" Type="http://schemas.openxmlformats.org/officeDocument/2006/relationships/image" Target="../media/image8.png"/><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9.xml"/><Relationship Id="rId1" Type="http://schemas.openxmlformats.org/officeDocument/2006/relationships/vmlDrawing" Target="../drawings/vmlDrawing6.vml"/><Relationship Id="rId4" Type="http://schemas.openxmlformats.org/officeDocument/2006/relationships/image" Target="../media/image59.emf"/></Relationships>
</file>

<file path=ppt/slides/_rels/slide1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9.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63.jpeg"/><Relationship Id="rId4" Type="http://schemas.openxmlformats.org/officeDocument/2006/relationships/image" Target="../media/image62.jpe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hyperlink" Target="http://www.sohu.com/a/280207137_610499" TargetMode="External"/><Relationship Id="rId2" Type="http://schemas.openxmlformats.org/officeDocument/2006/relationships/hyperlink" Target="http://www.hpts.ws/papers/2013/allwrong.pdf"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0.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5.png"/><Relationship Id="rId5" Type="http://schemas.openxmlformats.org/officeDocument/2006/relationships/image" Target="../media/image31.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6.png"/><Relationship Id="rId5" Type="http://schemas.openxmlformats.org/officeDocument/2006/relationships/image" Target="../media/image32.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7.emf"/></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7.emf"/><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8.e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5" Type="http://schemas.openxmlformats.org/officeDocument/2006/relationships/image" Target="../media/image9.emf"/><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zh-CN" smtClean="0">
                <a:ea typeface="굴림" pitchFamily="34" charset="-127"/>
              </a:rPr>
              <a:t>Operating System</a:t>
            </a:r>
            <a:endParaRPr lang="ko-KR" altLang="en-US" smtClean="0">
              <a:ea typeface="굴림" pitchFamily="34" charset="-127"/>
            </a:endParaRPr>
          </a:p>
        </p:txBody>
      </p:sp>
      <p:sp>
        <p:nvSpPr>
          <p:cNvPr id="6147" name="Rectangle 3"/>
          <p:cNvSpPr>
            <a:spLocks noGrp="1" noChangeArrowheads="1"/>
          </p:cNvSpPr>
          <p:nvPr>
            <p:ph type="subTitle" idx="1"/>
          </p:nvPr>
        </p:nvSpPr>
        <p:spPr>
          <a:xfrm>
            <a:off x="1079500" y="2420938"/>
            <a:ext cx="7885113" cy="4248150"/>
          </a:xfrm>
        </p:spPr>
        <p:txBody>
          <a:bodyPr/>
          <a:lstStyle/>
          <a:p>
            <a:pPr eaLnBrk="1" hangingPunct="1"/>
            <a:r>
              <a:rPr lang="en-US" altLang="zh-CN" sz="4000" i="0" smtClean="0">
                <a:latin typeface="Arial" panose="020B0604020202020204" pitchFamily="34" charset="0"/>
                <a:ea typeface="굴림" pitchFamily="34" charset="-127"/>
              </a:rPr>
              <a:t>Chapter 4: Memory Management</a:t>
            </a:r>
            <a:endParaRPr lang="zh-CN" altLang="en-US" sz="4000" i="0" smtClean="0">
              <a:latin typeface="Arial" panose="020B0604020202020204" pitchFamily="34" charset="0"/>
              <a:ea typeface="굴림" pitchFamily="34" charset="-127"/>
            </a:endParaRPr>
          </a:p>
          <a:p>
            <a:pPr eaLnBrk="1" hangingPunct="1"/>
            <a:endParaRPr lang="zh-CN" altLang="en-US" sz="4000" smtClean="0">
              <a:latin typeface="Arial" panose="020B0604020202020204" pitchFamily="34" charset="0"/>
              <a:ea typeface="굴림" pitchFamily="34" charset="-127"/>
            </a:endParaRPr>
          </a:p>
          <a:p>
            <a:pPr eaLnBrk="1" hangingPunct="1"/>
            <a:endParaRPr lang="en-US" altLang="zh-CN" sz="4000" smtClean="0">
              <a:latin typeface="Arial" panose="020B0604020202020204" pitchFamily="34" charset="0"/>
              <a:ea typeface="굴림" pitchFamily="34" charset="-127"/>
            </a:endParaRPr>
          </a:p>
          <a:p>
            <a:pPr eaLnBrk="1" hangingPunct="1"/>
            <a:endParaRPr lang="zh-CN" altLang="en-US" sz="4000" smtClean="0">
              <a:latin typeface="Arial" panose="020B0604020202020204" pitchFamily="34" charset="0"/>
              <a:ea typeface="굴림" pitchFamily="34" charset="-127"/>
            </a:endParaRPr>
          </a:p>
          <a:p>
            <a:pPr eaLnBrk="1" hangingPunct="1"/>
            <a:r>
              <a:rPr lang="zh-CN" altLang="en-US" i="0" smtClean="0">
                <a:latin typeface="Arial" panose="020B0604020202020204" pitchFamily="34" charset="0"/>
                <a:ea typeface="굴림" pitchFamily="34" charset="-127"/>
              </a:rPr>
              <a:t>宫晓利</a:t>
            </a:r>
          </a:p>
          <a:p>
            <a:pPr eaLnBrk="1" hangingPunct="1"/>
            <a:r>
              <a:rPr lang="en-US" altLang="zh-CN" smtClean="0">
                <a:latin typeface="Arial" panose="020B0604020202020204" pitchFamily="34" charset="0"/>
                <a:ea typeface="굴림" pitchFamily="34" charset="-127"/>
              </a:rPr>
              <a:t>Department of Computer Science, NanKai University</a:t>
            </a:r>
          </a:p>
          <a:p>
            <a:pPr eaLnBrk="1" hangingPunct="1"/>
            <a:r>
              <a:rPr lang="en-US" altLang="zh-CN" smtClean="0">
                <a:latin typeface="Arial" panose="020B0604020202020204" pitchFamily="34" charset="0"/>
                <a:ea typeface="굴림" pitchFamily="34" charset="-127"/>
              </a:rPr>
              <a:t>Email: gongxiaoli@nankai.edu.cn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ea typeface="宋体" panose="02010600030101010101" pitchFamily="2" charset="-122"/>
              </a:rPr>
              <a:t>Modeling Multiprogramming</a:t>
            </a:r>
            <a:endParaRPr lang="zh-CN" altLang="en-US" smtClean="0">
              <a:ea typeface="宋体" panose="02010600030101010101" pitchFamily="2" charset="-122"/>
            </a:endParaRPr>
          </a:p>
        </p:txBody>
      </p:sp>
      <p:sp>
        <p:nvSpPr>
          <p:cNvPr id="6147" name="内容占位符 2"/>
          <p:cNvSpPr>
            <a:spLocks noGrp="1"/>
          </p:cNvSpPr>
          <p:nvPr>
            <p:ph idx="1"/>
          </p:nvPr>
        </p:nvSpPr>
        <p:spPr>
          <a:xfrm>
            <a:off x="971550" y="1371600"/>
            <a:ext cx="8064500" cy="5057775"/>
          </a:xfrm>
        </p:spPr>
        <p:txBody>
          <a:bodyPr>
            <a:normAutofit lnSpcReduction="10000"/>
          </a:bodyPr>
          <a:lstStyle/>
          <a:p>
            <a:pPr>
              <a:lnSpc>
                <a:spcPct val="80000"/>
              </a:lnSpc>
              <a:defRPr/>
            </a:pPr>
            <a:r>
              <a:rPr lang="en-US" altLang="zh-CN" dirty="0" smtClean="0">
                <a:ea typeface="宋体" pitchFamily="2" charset="-122"/>
              </a:rPr>
              <a:t>Memory allocation and retraction</a:t>
            </a:r>
          </a:p>
          <a:p>
            <a:pPr lvl="1">
              <a:lnSpc>
                <a:spcPct val="80000"/>
              </a:lnSpc>
              <a:defRPr/>
            </a:pPr>
            <a:r>
              <a:rPr lang="en-US" altLang="zh-CN" dirty="0" smtClean="0">
                <a:ea typeface="宋体" pitchFamily="2" charset="-122"/>
              </a:rPr>
              <a:t>Operating on partition table</a:t>
            </a:r>
          </a:p>
          <a:p>
            <a:pPr lvl="1">
              <a:lnSpc>
                <a:spcPct val="80000"/>
              </a:lnSpc>
              <a:defRPr/>
            </a:pPr>
            <a:r>
              <a:rPr lang="en-US" altLang="zh-CN" dirty="0" smtClean="0">
                <a:ea typeface="宋体" pitchFamily="2" charset="-122"/>
              </a:rPr>
              <a:t>How to choose the proper partition for a process?</a:t>
            </a:r>
          </a:p>
          <a:p>
            <a:pPr>
              <a:lnSpc>
                <a:spcPct val="80000"/>
              </a:lnSpc>
              <a:defRPr/>
            </a:pPr>
            <a:r>
              <a:rPr lang="en-US" altLang="zh-CN" dirty="0" smtClean="0">
                <a:ea typeface="宋体" pitchFamily="2" charset="-122"/>
              </a:rPr>
              <a:t>Address conversion and memory protection</a:t>
            </a:r>
          </a:p>
          <a:p>
            <a:pPr lvl="1">
              <a:lnSpc>
                <a:spcPct val="80000"/>
              </a:lnSpc>
              <a:defRPr/>
            </a:pPr>
            <a:r>
              <a:rPr lang="en-US" altLang="zh-CN" dirty="0" smtClean="0">
                <a:ea typeface="宋体" pitchFamily="2" charset="-122"/>
              </a:rPr>
              <a:t>Solution 1: Modify instructions when they are loaded into memory </a:t>
            </a:r>
          </a:p>
          <a:p>
            <a:pPr lvl="1">
              <a:lnSpc>
                <a:spcPct val="80000"/>
              </a:lnSpc>
              <a:defRPr/>
            </a:pPr>
            <a:r>
              <a:rPr lang="en-US" altLang="zh-CN" dirty="0" smtClean="0">
                <a:ea typeface="宋体" pitchFamily="2" charset="-122"/>
              </a:rPr>
              <a:t>Solution 2: Set </a:t>
            </a:r>
            <a:r>
              <a:rPr lang="en-US" altLang="zh-CN" dirty="0" err="1" smtClean="0">
                <a:ea typeface="宋体" pitchFamily="2" charset="-122"/>
              </a:rPr>
              <a:t>pwd</a:t>
            </a:r>
            <a:r>
              <a:rPr lang="en-US" altLang="zh-CN" dirty="0" smtClean="0">
                <a:ea typeface="宋体" pitchFamily="2" charset="-122"/>
              </a:rPr>
              <a:t> for each memory block and stores the </a:t>
            </a:r>
            <a:r>
              <a:rPr lang="en-US" altLang="zh-CN" dirty="0" err="1" smtClean="0">
                <a:ea typeface="宋体" pitchFamily="2" charset="-122"/>
              </a:rPr>
              <a:t>pwd</a:t>
            </a:r>
            <a:r>
              <a:rPr lang="en-US" altLang="zh-CN" dirty="0" smtClean="0">
                <a:ea typeface="宋体" pitchFamily="2" charset="-122"/>
              </a:rPr>
              <a:t> in PSW</a:t>
            </a:r>
          </a:p>
          <a:p>
            <a:pPr lvl="1">
              <a:lnSpc>
                <a:spcPct val="80000"/>
              </a:lnSpc>
              <a:defRPr/>
            </a:pPr>
            <a:r>
              <a:rPr lang="en-US" altLang="zh-CN" dirty="0" smtClean="0">
                <a:ea typeface="宋体" pitchFamily="2" charset="-122"/>
              </a:rPr>
              <a:t>Solution 3: base register and limit register</a:t>
            </a:r>
          </a:p>
          <a:p>
            <a:pPr>
              <a:lnSpc>
                <a:spcPct val="80000"/>
              </a:lnSpc>
              <a:defRPr/>
            </a:pPr>
            <a:r>
              <a:rPr lang="en-US" altLang="zh-CN" dirty="0" smtClean="0">
                <a:ea typeface="宋体" pitchFamily="2" charset="-122"/>
              </a:rPr>
              <a:t>CPU utilization: performance of MFT</a:t>
            </a:r>
          </a:p>
          <a:p>
            <a:pPr lvl="1">
              <a:lnSpc>
                <a:spcPct val="80000"/>
              </a:lnSpc>
              <a:defRPr/>
            </a:pPr>
            <a:r>
              <a:rPr lang="en-US" altLang="zh-CN" dirty="0" smtClean="0">
                <a:ea typeface="宋体" pitchFamily="2" charset="-122"/>
              </a:rPr>
              <a:t>How to compute the CPU utilization? </a:t>
            </a:r>
          </a:p>
          <a:p>
            <a:pPr>
              <a:lnSpc>
                <a:spcPct val="80000"/>
              </a:lnSpc>
              <a:defRPr/>
            </a:pPr>
            <a:r>
              <a:rPr lang="en-US" altLang="zh-CN" dirty="0" smtClean="0">
                <a:ea typeface="宋体" pitchFamily="2" charset="-122"/>
              </a:rPr>
              <a:t>Memory expansion</a:t>
            </a:r>
          </a:p>
          <a:p>
            <a:pPr lvl="1">
              <a:lnSpc>
                <a:spcPct val="80000"/>
              </a:lnSpc>
              <a:defRPr/>
            </a:pPr>
            <a:r>
              <a:rPr lang="en-US" altLang="zh-CN" dirty="0" smtClean="0">
                <a:ea typeface="宋体" pitchFamily="2" charset="-122"/>
              </a:rPr>
              <a:t>Flexibility of memory management </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276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D7C9C713-2F8B-4911-9628-D0337109BAE3}" type="slidenum">
              <a:rPr lang="en-US" altLang="ko-KR" sz="1200" smtClean="0">
                <a:solidFill>
                  <a:schemeClr val="bg1"/>
                </a:solidFill>
              </a:rPr>
              <a:pPr>
                <a:spcBef>
                  <a:spcPct val="0"/>
                </a:spcBef>
                <a:buClrTx/>
                <a:buSzTx/>
                <a:buFontTx/>
                <a:buNone/>
              </a:pPr>
              <a:t>10</a:t>
            </a:fld>
            <a:endParaRPr lang="en-US" altLang="ko-KR" sz="1200" smtClean="0">
              <a:solidFill>
                <a:schemeClr val="bg1"/>
              </a:solidFill>
            </a:endParaRPr>
          </a:p>
        </p:txBody>
      </p:sp>
    </p:spTree>
    <p:extLst>
      <p:ext uri="{BB962C8B-B14F-4D97-AF65-F5344CB8AC3E}">
        <p14:creationId xmlns:p14="http://schemas.microsoft.com/office/powerpoint/2010/main" val="4548161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NRU page replacement algorithm</a:t>
            </a:r>
            <a:endParaRPr lang="zh-CN" altLang="en-US" sz="3200" smtClean="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85000" lnSpcReduction="20000"/>
          </a:bodyPr>
          <a:lstStyle/>
          <a:p>
            <a:pPr>
              <a:lnSpc>
                <a:spcPct val="110000"/>
              </a:lnSpc>
              <a:defRPr/>
            </a:pPr>
            <a:r>
              <a:rPr lang="en-US" altLang="zh-CN" dirty="0" smtClean="0">
                <a:ea typeface="宋体" pitchFamily="2" charset="-122"/>
              </a:rPr>
              <a:t>Analysis  of the algorithm</a:t>
            </a:r>
          </a:p>
          <a:p>
            <a:pPr lvl="1">
              <a:lnSpc>
                <a:spcPct val="110000"/>
              </a:lnSpc>
              <a:defRPr/>
            </a:pPr>
            <a:r>
              <a:rPr lang="en-US" altLang="zh-CN" dirty="0" smtClean="0">
                <a:ea typeface="宋体" pitchFamily="2" charset="-122"/>
              </a:rPr>
              <a:t>Using (R,M) in page table entry to indicate the status of all pages</a:t>
            </a:r>
          </a:p>
          <a:p>
            <a:pPr lvl="1">
              <a:lnSpc>
                <a:spcPct val="110000"/>
              </a:lnSpc>
              <a:defRPr/>
            </a:pPr>
            <a:r>
              <a:rPr lang="en-US" altLang="zh-CN" dirty="0" smtClean="0">
                <a:ea typeface="宋体" pitchFamily="2" charset="-122"/>
              </a:rPr>
              <a:t>The ‘r’ bit will be set when the page is read</a:t>
            </a:r>
          </a:p>
          <a:p>
            <a:pPr lvl="1">
              <a:lnSpc>
                <a:spcPct val="110000"/>
              </a:lnSpc>
              <a:defRPr/>
            </a:pPr>
            <a:r>
              <a:rPr lang="en-US" altLang="zh-CN" dirty="0" smtClean="0">
                <a:ea typeface="宋体" pitchFamily="2" charset="-122"/>
              </a:rPr>
              <a:t>The ‘m’ bit will be set when the page is written</a:t>
            </a:r>
          </a:p>
          <a:p>
            <a:pPr lvl="1">
              <a:lnSpc>
                <a:spcPct val="110000"/>
              </a:lnSpc>
              <a:defRPr/>
            </a:pPr>
            <a:r>
              <a:rPr lang="en-US" altLang="zh-CN" dirty="0" smtClean="0">
                <a:ea typeface="宋体" pitchFamily="2" charset="-122"/>
              </a:rPr>
              <a:t>The ‘r’ bit will be reset at each clock interrupt</a:t>
            </a:r>
          </a:p>
          <a:p>
            <a:pPr>
              <a:lnSpc>
                <a:spcPct val="110000"/>
              </a:lnSpc>
              <a:defRPr/>
            </a:pPr>
            <a:r>
              <a:rPr lang="en-US" altLang="zh-CN" dirty="0" smtClean="0">
                <a:ea typeface="宋体" pitchFamily="2" charset="-122"/>
              </a:rPr>
              <a:t>Page classes</a:t>
            </a:r>
          </a:p>
          <a:p>
            <a:pPr lvl="1">
              <a:lnSpc>
                <a:spcPct val="110000"/>
              </a:lnSpc>
              <a:defRPr/>
            </a:pPr>
            <a:r>
              <a:rPr lang="en-US" altLang="zh-CN" dirty="0" smtClean="0">
                <a:ea typeface="宋体" pitchFamily="2" charset="-122"/>
              </a:rPr>
              <a:t>Class 0 (00): not referenced and not modified</a:t>
            </a:r>
          </a:p>
          <a:p>
            <a:pPr lvl="1">
              <a:lnSpc>
                <a:spcPct val="110000"/>
              </a:lnSpc>
              <a:defRPr/>
            </a:pPr>
            <a:r>
              <a:rPr lang="en-US" altLang="zh-CN" dirty="0" smtClean="0">
                <a:ea typeface="宋体" pitchFamily="2" charset="-122"/>
              </a:rPr>
              <a:t>Class 1 (01): not referenced but modified</a:t>
            </a:r>
          </a:p>
          <a:p>
            <a:pPr lvl="1">
              <a:lnSpc>
                <a:spcPct val="110000"/>
              </a:lnSpc>
              <a:defRPr/>
            </a:pPr>
            <a:r>
              <a:rPr lang="en-US" altLang="zh-CN" dirty="0" smtClean="0">
                <a:ea typeface="宋体" pitchFamily="2" charset="-122"/>
              </a:rPr>
              <a:t>Class 2 (10): referenced but not modified</a:t>
            </a:r>
          </a:p>
          <a:p>
            <a:pPr lvl="1">
              <a:lnSpc>
                <a:spcPct val="110000"/>
              </a:lnSpc>
              <a:defRPr/>
            </a:pPr>
            <a:r>
              <a:rPr lang="en-US" altLang="zh-CN" dirty="0" smtClean="0">
                <a:ea typeface="宋体" pitchFamily="2" charset="-122"/>
              </a:rPr>
              <a:t>Class 3 (11): referenced and modified</a:t>
            </a:r>
          </a:p>
          <a:p>
            <a:pPr>
              <a:lnSpc>
                <a:spcPct val="110000"/>
              </a:lnSpc>
              <a:defRPr/>
            </a:pPr>
            <a:r>
              <a:rPr lang="en-US" altLang="zh-CN" dirty="0" smtClean="0">
                <a:ea typeface="宋体" pitchFamily="2" charset="-122"/>
              </a:rPr>
              <a:t>Page replacement</a:t>
            </a:r>
          </a:p>
          <a:p>
            <a:pPr lvl="1">
              <a:lnSpc>
                <a:spcPct val="110000"/>
              </a:lnSpc>
              <a:defRPr/>
            </a:pPr>
            <a:r>
              <a:rPr lang="en-US" altLang="zh-CN" dirty="0" smtClean="0">
                <a:ea typeface="宋体" pitchFamily="2" charset="-122"/>
              </a:rPr>
              <a:t>Replace the pages with least class number </a:t>
            </a:r>
          </a:p>
          <a:p>
            <a:pPr lvl="1">
              <a:lnSpc>
                <a:spcPct val="110000"/>
              </a:lnSpc>
              <a:defRPr/>
            </a:pPr>
            <a:r>
              <a:rPr lang="en-US" altLang="zh-CN" dirty="0" smtClean="0">
                <a:solidFill>
                  <a:srgbClr val="FF0000"/>
                </a:solidFill>
                <a:ea typeface="宋体" pitchFamily="2" charset="-122"/>
              </a:rPr>
              <a:t>Disadvantage</a:t>
            </a:r>
            <a:r>
              <a:rPr lang="en-US" altLang="zh-CN" dirty="0" smtClean="0">
                <a:ea typeface="宋体" pitchFamily="2" charset="-122"/>
              </a:rPr>
              <a:t>: random selection is not a good idea</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034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343F0A35-28BC-49CD-ABFA-7B9014D1200E}" type="slidenum">
              <a:rPr lang="en-US" altLang="ko-KR" sz="1200" smtClean="0">
                <a:solidFill>
                  <a:schemeClr val="bg1"/>
                </a:solidFill>
              </a:rPr>
              <a:pPr>
                <a:spcBef>
                  <a:spcPct val="0"/>
                </a:spcBef>
                <a:buClrTx/>
                <a:buSzTx/>
                <a:buFontTx/>
                <a:buNone/>
              </a:pPr>
              <a:t>100</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时钟置换算法图示</a:t>
            </a:r>
          </a:p>
        </p:txBody>
      </p:sp>
      <p:sp>
        <p:nvSpPr>
          <p:cNvPr id="42" name="Oval 3"/>
          <p:cNvSpPr>
            <a:spLocks noChangeArrowheads="1"/>
          </p:cNvSpPr>
          <p:nvPr/>
        </p:nvSpPr>
        <p:spPr bwMode="auto">
          <a:xfrm>
            <a:off x="2628457" y="1952397"/>
            <a:ext cx="3103799" cy="2972034"/>
          </a:xfrm>
          <a:prstGeom prst="ellipse">
            <a:avLst/>
          </a:prstGeom>
          <a:noFill/>
          <a:ln w="63500">
            <a:solidFill>
              <a:srgbClr val="FDD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400">
              <a:solidFill>
                <a:srgbClr val="000099"/>
              </a:solidFill>
              <a:latin typeface="微软雅黑" pitchFamily="34" charset="-122"/>
              <a:ea typeface="微软雅黑" pitchFamily="34" charset="-122"/>
              <a:sym typeface="MS PGothic" charset="0"/>
            </a:endParaRPr>
          </a:p>
        </p:txBody>
      </p:sp>
      <p:sp>
        <p:nvSpPr>
          <p:cNvPr id="43" name="Rectangle 7"/>
          <p:cNvSpPr>
            <a:spLocks noChangeArrowheads="1"/>
          </p:cNvSpPr>
          <p:nvPr/>
        </p:nvSpPr>
        <p:spPr bwMode="auto">
          <a:xfrm>
            <a:off x="1048709" y="4862569"/>
            <a:ext cx="811118" cy="2949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nSpc>
                <a:spcPct val="80000"/>
              </a:lnSpc>
            </a:pPr>
            <a:r>
              <a:rPr lang="zh-CN" altLang="en-US" sz="1600" b="1" dirty="0">
                <a:solidFill>
                  <a:srgbClr val="11576A"/>
                </a:solidFill>
                <a:latin typeface="微软雅黑" pitchFamily="34" charset="-122"/>
                <a:ea typeface="微软雅黑" pitchFamily="34" charset="-122"/>
                <a:sym typeface="MS PGothic" charset="0"/>
              </a:rPr>
              <a:t>驻留位</a:t>
            </a:r>
          </a:p>
        </p:txBody>
      </p:sp>
      <p:sp>
        <p:nvSpPr>
          <p:cNvPr id="45" name="Rectangle 9"/>
          <p:cNvSpPr>
            <a:spLocks noChangeArrowheads="1"/>
          </p:cNvSpPr>
          <p:nvPr/>
        </p:nvSpPr>
        <p:spPr bwMode="auto">
          <a:xfrm>
            <a:off x="4173037" y="1747430"/>
            <a:ext cx="556341"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p>
        </p:txBody>
      </p:sp>
      <p:sp>
        <p:nvSpPr>
          <p:cNvPr id="46" name="Rectangle 10"/>
          <p:cNvSpPr>
            <a:spLocks noChangeArrowheads="1"/>
          </p:cNvSpPr>
          <p:nvPr/>
        </p:nvSpPr>
        <p:spPr bwMode="auto">
          <a:xfrm>
            <a:off x="3894865" y="1747430"/>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1</a:t>
            </a:r>
          </a:p>
        </p:txBody>
      </p:sp>
      <p:sp>
        <p:nvSpPr>
          <p:cNvPr id="47" name="Rectangle 11"/>
          <p:cNvSpPr>
            <a:spLocks noChangeArrowheads="1"/>
          </p:cNvSpPr>
          <p:nvPr/>
        </p:nvSpPr>
        <p:spPr bwMode="auto">
          <a:xfrm>
            <a:off x="2761575" y="1743063"/>
            <a:ext cx="852797"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r>
              <a:rPr lang="zh-CN" altLang="en-US" b="1" dirty="0" smtClean="0">
                <a:solidFill>
                  <a:srgbClr val="11576A"/>
                </a:solidFill>
                <a:latin typeface="微软雅黑" pitchFamily="34" charset="-122"/>
                <a:ea typeface="微软雅黑" pitchFamily="34" charset="-122"/>
                <a:sym typeface="MS PGothic" charset="0"/>
              </a:rPr>
              <a:t>页号</a:t>
            </a:r>
            <a:r>
              <a:rPr lang="zh-CN" b="1" dirty="0" smtClean="0">
                <a:solidFill>
                  <a:srgbClr val="11576A"/>
                </a:solidFill>
                <a:latin typeface="微软雅黑" pitchFamily="34" charset="-122"/>
                <a:ea typeface="微软雅黑" pitchFamily="34" charset="-122"/>
                <a:sym typeface="MS PGothic" charset="0"/>
              </a:rPr>
              <a:t>7</a:t>
            </a:r>
            <a:r>
              <a:rPr lang="zh-CN" b="1" dirty="0">
                <a:solidFill>
                  <a:srgbClr val="11576A"/>
                </a:solidFill>
                <a:latin typeface="微软雅黑" pitchFamily="34" charset="-122"/>
                <a:ea typeface="微软雅黑" pitchFamily="34" charset="-122"/>
                <a:sym typeface="MS PGothic" charset="0"/>
              </a:rPr>
              <a:t>:</a:t>
            </a:r>
            <a:endParaRPr lang="zh-CN" altLang="en-US" sz="2400" b="1" dirty="0">
              <a:solidFill>
                <a:srgbClr val="11576A"/>
              </a:solidFill>
              <a:latin typeface="微软雅黑" pitchFamily="34" charset="-122"/>
              <a:ea typeface="微软雅黑" pitchFamily="34" charset="-122"/>
              <a:sym typeface="MS PGothic" charset="0"/>
            </a:endParaRPr>
          </a:p>
        </p:txBody>
      </p:sp>
      <p:sp>
        <p:nvSpPr>
          <p:cNvPr id="48" name="Rectangle 12"/>
          <p:cNvSpPr>
            <a:spLocks noChangeArrowheads="1"/>
          </p:cNvSpPr>
          <p:nvPr/>
        </p:nvSpPr>
        <p:spPr bwMode="auto">
          <a:xfrm>
            <a:off x="3616694" y="1747430"/>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1</a:t>
            </a:r>
          </a:p>
        </p:txBody>
      </p:sp>
      <p:sp>
        <p:nvSpPr>
          <p:cNvPr id="49" name="Rectangle 13"/>
          <p:cNvSpPr>
            <a:spLocks noChangeArrowheads="1"/>
          </p:cNvSpPr>
          <p:nvPr/>
        </p:nvSpPr>
        <p:spPr bwMode="auto">
          <a:xfrm>
            <a:off x="2716301" y="2801551"/>
            <a:ext cx="556341"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5</a:t>
            </a:r>
          </a:p>
        </p:txBody>
      </p:sp>
      <p:sp>
        <p:nvSpPr>
          <p:cNvPr id="50" name="Rectangle 14"/>
          <p:cNvSpPr>
            <a:spLocks noChangeArrowheads="1"/>
          </p:cNvSpPr>
          <p:nvPr/>
        </p:nvSpPr>
        <p:spPr bwMode="auto">
          <a:xfrm>
            <a:off x="2438129" y="2801551"/>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p>
        </p:txBody>
      </p:sp>
      <p:sp>
        <p:nvSpPr>
          <p:cNvPr id="51" name="Rectangle 15"/>
          <p:cNvSpPr>
            <a:spLocks noChangeArrowheads="1"/>
          </p:cNvSpPr>
          <p:nvPr/>
        </p:nvSpPr>
        <p:spPr bwMode="auto">
          <a:xfrm>
            <a:off x="1304837" y="2797183"/>
            <a:ext cx="852797"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r>
              <a:rPr lang="zh-CN" altLang="en-US" b="1" dirty="0">
                <a:solidFill>
                  <a:srgbClr val="11576A"/>
                </a:solidFill>
                <a:latin typeface="微软雅黑" pitchFamily="34" charset="-122"/>
                <a:ea typeface="微软雅黑" pitchFamily="34" charset="-122"/>
                <a:sym typeface="MS PGothic" charset="0"/>
              </a:rPr>
              <a:t>页号</a:t>
            </a:r>
            <a:r>
              <a:rPr lang="zh-CN" b="1" dirty="0" smtClean="0">
                <a:solidFill>
                  <a:srgbClr val="11576A"/>
                </a:solidFill>
                <a:latin typeface="微软雅黑" pitchFamily="34" charset="-122"/>
                <a:ea typeface="微软雅黑" pitchFamily="34" charset="-122"/>
                <a:sym typeface="MS PGothic" charset="0"/>
              </a:rPr>
              <a:t>1</a:t>
            </a:r>
            <a:r>
              <a:rPr lang="zh-CN" b="1" dirty="0">
                <a:solidFill>
                  <a:srgbClr val="11576A"/>
                </a:solidFill>
                <a:latin typeface="微软雅黑" pitchFamily="34" charset="-122"/>
                <a:ea typeface="微软雅黑" pitchFamily="34" charset="-122"/>
                <a:sym typeface="MS PGothic" charset="0"/>
              </a:rPr>
              <a:t>:</a:t>
            </a:r>
            <a:endParaRPr lang="zh-CN" altLang="en-US" sz="2400" b="1" dirty="0">
              <a:solidFill>
                <a:srgbClr val="11576A"/>
              </a:solidFill>
              <a:latin typeface="微软雅黑" pitchFamily="34" charset="-122"/>
              <a:ea typeface="微软雅黑" pitchFamily="34" charset="-122"/>
              <a:sym typeface="MS PGothic" charset="0"/>
            </a:endParaRPr>
          </a:p>
        </p:txBody>
      </p:sp>
      <p:sp>
        <p:nvSpPr>
          <p:cNvPr id="52" name="Rectangle 16"/>
          <p:cNvSpPr>
            <a:spLocks noChangeArrowheads="1"/>
          </p:cNvSpPr>
          <p:nvPr/>
        </p:nvSpPr>
        <p:spPr bwMode="auto">
          <a:xfrm>
            <a:off x="2159958" y="2801551"/>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1</a:t>
            </a:r>
          </a:p>
        </p:txBody>
      </p:sp>
      <p:sp>
        <p:nvSpPr>
          <p:cNvPr id="53" name="Rectangle 17"/>
          <p:cNvSpPr>
            <a:spLocks noChangeArrowheads="1"/>
          </p:cNvSpPr>
          <p:nvPr/>
        </p:nvSpPr>
        <p:spPr bwMode="auto">
          <a:xfrm>
            <a:off x="5717616" y="2801551"/>
            <a:ext cx="556341"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3</a:t>
            </a:r>
          </a:p>
        </p:txBody>
      </p:sp>
      <p:sp>
        <p:nvSpPr>
          <p:cNvPr id="54" name="Rectangle 18"/>
          <p:cNvSpPr>
            <a:spLocks noChangeArrowheads="1"/>
          </p:cNvSpPr>
          <p:nvPr/>
        </p:nvSpPr>
        <p:spPr bwMode="auto">
          <a:xfrm>
            <a:off x="5439444" y="2801551"/>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p>
        </p:txBody>
      </p:sp>
      <p:sp>
        <p:nvSpPr>
          <p:cNvPr id="55" name="Rectangle 19"/>
          <p:cNvSpPr>
            <a:spLocks noChangeArrowheads="1"/>
          </p:cNvSpPr>
          <p:nvPr/>
        </p:nvSpPr>
        <p:spPr bwMode="auto">
          <a:xfrm>
            <a:off x="4306152" y="2797183"/>
            <a:ext cx="852797"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r>
              <a:rPr lang="zh-CN" altLang="en-US" b="1" dirty="0">
                <a:solidFill>
                  <a:srgbClr val="11576A"/>
                </a:solidFill>
                <a:latin typeface="微软雅黑" pitchFamily="34" charset="-122"/>
                <a:ea typeface="微软雅黑" pitchFamily="34" charset="-122"/>
                <a:sym typeface="MS PGothic" charset="0"/>
              </a:rPr>
              <a:t>页号</a:t>
            </a:r>
            <a:r>
              <a:rPr lang="zh-CN" b="1" dirty="0" smtClean="0">
                <a:solidFill>
                  <a:srgbClr val="11576A"/>
                </a:solidFill>
                <a:latin typeface="微软雅黑" pitchFamily="34" charset="-122"/>
                <a:ea typeface="微软雅黑" pitchFamily="34" charset="-122"/>
                <a:sym typeface="MS PGothic" charset="0"/>
              </a:rPr>
              <a:t>4</a:t>
            </a:r>
            <a:r>
              <a:rPr lang="zh-CN" b="1" dirty="0">
                <a:solidFill>
                  <a:srgbClr val="11576A"/>
                </a:solidFill>
                <a:latin typeface="微软雅黑" pitchFamily="34" charset="-122"/>
                <a:ea typeface="微软雅黑" pitchFamily="34" charset="-122"/>
                <a:sym typeface="MS PGothic" charset="0"/>
              </a:rPr>
              <a:t>:</a:t>
            </a:r>
            <a:endParaRPr lang="zh-CN" altLang="en-US" sz="2400" b="1" dirty="0">
              <a:solidFill>
                <a:srgbClr val="11576A"/>
              </a:solidFill>
              <a:latin typeface="微软雅黑" pitchFamily="34" charset="-122"/>
              <a:ea typeface="微软雅黑" pitchFamily="34" charset="-122"/>
              <a:sym typeface="MS PGothic" charset="0"/>
            </a:endParaRPr>
          </a:p>
        </p:txBody>
      </p:sp>
      <p:sp>
        <p:nvSpPr>
          <p:cNvPr id="56" name="Rectangle 20"/>
          <p:cNvSpPr>
            <a:spLocks noChangeArrowheads="1"/>
          </p:cNvSpPr>
          <p:nvPr/>
        </p:nvSpPr>
        <p:spPr bwMode="auto">
          <a:xfrm>
            <a:off x="5161273" y="2801551"/>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1</a:t>
            </a:r>
          </a:p>
        </p:txBody>
      </p:sp>
      <p:sp>
        <p:nvSpPr>
          <p:cNvPr id="57" name="Rectangle 21"/>
          <p:cNvSpPr>
            <a:spLocks noChangeArrowheads="1"/>
          </p:cNvSpPr>
          <p:nvPr/>
        </p:nvSpPr>
        <p:spPr bwMode="auto">
          <a:xfrm>
            <a:off x="5175915" y="4280247"/>
            <a:ext cx="556341"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4</a:t>
            </a:r>
          </a:p>
        </p:txBody>
      </p:sp>
      <p:sp>
        <p:nvSpPr>
          <p:cNvPr id="58" name="Rectangle 22"/>
          <p:cNvSpPr>
            <a:spLocks noChangeArrowheads="1"/>
          </p:cNvSpPr>
          <p:nvPr/>
        </p:nvSpPr>
        <p:spPr bwMode="auto">
          <a:xfrm>
            <a:off x="4897743" y="4280247"/>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1</a:t>
            </a:r>
          </a:p>
        </p:txBody>
      </p:sp>
      <p:sp>
        <p:nvSpPr>
          <p:cNvPr id="59" name="Rectangle 23"/>
          <p:cNvSpPr>
            <a:spLocks noChangeArrowheads="1"/>
          </p:cNvSpPr>
          <p:nvPr/>
        </p:nvSpPr>
        <p:spPr bwMode="auto">
          <a:xfrm>
            <a:off x="3779092" y="4275880"/>
            <a:ext cx="852797"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r>
              <a:rPr lang="zh-CN" altLang="en-US" b="1" dirty="0">
                <a:solidFill>
                  <a:srgbClr val="11576A"/>
                </a:solidFill>
                <a:latin typeface="微软雅黑" pitchFamily="34" charset="-122"/>
                <a:ea typeface="微软雅黑" pitchFamily="34" charset="-122"/>
                <a:sym typeface="MS PGothic" charset="0"/>
              </a:rPr>
              <a:t>页号</a:t>
            </a:r>
            <a:r>
              <a:rPr lang="zh-CN" b="1" dirty="0" smtClean="0">
                <a:solidFill>
                  <a:srgbClr val="11576A"/>
                </a:solidFill>
                <a:latin typeface="微软雅黑" pitchFamily="34" charset="-122"/>
                <a:ea typeface="微软雅黑" pitchFamily="34" charset="-122"/>
                <a:sym typeface="MS PGothic" charset="0"/>
              </a:rPr>
              <a:t>0</a:t>
            </a:r>
            <a:r>
              <a:rPr lang="zh-CN" b="1" dirty="0">
                <a:solidFill>
                  <a:srgbClr val="11576A"/>
                </a:solidFill>
                <a:latin typeface="微软雅黑" pitchFamily="34" charset="-122"/>
                <a:ea typeface="微软雅黑" pitchFamily="34" charset="-122"/>
                <a:sym typeface="MS PGothic" charset="0"/>
              </a:rPr>
              <a:t>:</a:t>
            </a:r>
            <a:endParaRPr lang="zh-CN" altLang="en-US" sz="2400" b="1" dirty="0">
              <a:solidFill>
                <a:srgbClr val="11576A"/>
              </a:solidFill>
              <a:latin typeface="微软雅黑" pitchFamily="34" charset="-122"/>
              <a:ea typeface="微软雅黑" pitchFamily="34" charset="-122"/>
              <a:sym typeface="MS PGothic" charset="0"/>
            </a:endParaRPr>
          </a:p>
        </p:txBody>
      </p:sp>
      <p:sp>
        <p:nvSpPr>
          <p:cNvPr id="60" name="Rectangle 24"/>
          <p:cNvSpPr>
            <a:spLocks noChangeArrowheads="1"/>
          </p:cNvSpPr>
          <p:nvPr/>
        </p:nvSpPr>
        <p:spPr bwMode="auto">
          <a:xfrm>
            <a:off x="4619573" y="4280247"/>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1</a:t>
            </a:r>
          </a:p>
        </p:txBody>
      </p:sp>
      <p:sp>
        <p:nvSpPr>
          <p:cNvPr id="61" name="Rectangle 25"/>
          <p:cNvSpPr>
            <a:spLocks noChangeArrowheads="1"/>
          </p:cNvSpPr>
          <p:nvPr/>
        </p:nvSpPr>
        <p:spPr bwMode="auto">
          <a:xfrm>
            <a:off x="3170158" y="4280247"/>
            <a:ext cx="556341"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1</a:t>
            </a:r>
          </a:p>
        </p:txBody>
      </p:sp>
      <p:sp>
        <p:nvSpPr>
          <p:cNvPr id="62" name="Rectangle 26"/>
          <p:cNvSpPr>
            <a:spLocks noChangeArrowheads="1"/>
          </p:cNvSpPr>
          <p:nvPr/>
        </p:nvSpPr>
        <p:spPr bwMode="auto">
          <a:xfrm>
            <a:off x="2891987" y="4280247"/>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1</a:t>
            </a:r>
          </a:p>
        </p:txBody>
      </p:sp>
      <p:sp>
        <p:nvSpPr>
          <p:cNvPr id="63" name="Rectangle 27"/>
          <p:cNvSpPr>
            <a:spLocks noChangeArrowheads="1"/>
          </p:cNvSpPr>
          <p:nvPr/>
        </p:nvSpPr>
        <p:spPr bwMode="auto">
          <a:xfrm>
            <a:off x="1758694" y="4275880"/>
            <a:ext cx="852797"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r>
              <a:rPr lang="zh-CN" altLang="en-US" b="1" dirty="0">
                <a:solidFill>
                  <a:srgbClr val="11576A"/>
                </a:solidFill>
                <a:latin typeface="微软雅黑" pitchFamily="34" charset="-122"/>
                <a:ea typeface="微软雅黑" pitchFamily="34" charset="-122"/>
                <a:sym typeface="MS PGothic" charset="0"/>
              </a:rPr>
              <a:t>页号</a:t>
            </a:r>
            <a:r>
              <a:rPr lang="zh-CN" b="1" dirty="0" smtClean="0">
                <a:solidFill>
                  <a:srgbClr val="11576A"/>
                </a:solidFill>
                <a:latin typeface="微软雅黑" pitchFamily="34" charset="-122"/>
                <a:ea typeface="微软雅黑" pitchFamily="34" charset="-122"/>
                <a:sym typeface="MS PGothic" charset="0"/>
              </a:rPr>
              <a:t>3</a:t>
            </a:r>
            <a:r>
              <a:rPr lang="zh-CN" b="1" dirty="0">
                <a:solidFill>
                  <a:srgbClr val="11576A"/>
                </a:solidFill>
                <a:latin typeface="微软雅黑" pitchFamily="34" charset="-122"/>
                <a:ea typeface="微软雅黑" pitchFamily="34" charset="-122"/>
                <a:sym typeface="MS PGothic" charset="0"/>
              </a:rPr>
              <a:t>:</a:t>
            </a:r>
            <a:endParaRPr lang="zh-CN" altLang="en-US" sz="2400" b="1" dirty="0">
              <a:solidFill>
                <a:srgbClr val="11576A"/>
              </a:solidFill>
              <a:latin typeface="微软雅黑" pitchFamily="34" charset="-122"/>
              <a:ea typeface="微软雅黑" pitchFamily="34" charset="-122"/>
              <a:sym typeface="MS PGothic" charset="0"/>
            </a:endParaRPr>
          </a:p>
        </p:txBody>
      </p:sp>
      <p:sp>
        <p:nvSpPr>
          <p:cNvPr id="64" name="Rectangle 28"/>
          <p:cNvSpPr>
            <a:spLocks noChangeArrowheads="1"/>
          </p:cNvSpPr>
          <p:nvPr/>
        </p:nvSpPr>
        <p:spPr bwMode="auto">
          <a:xfrm>
            <a:off x="2613816" y="4280247"/>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1</a:t>
            </a:r>
          </a:p>
        </p:txBody>
      </p:sp>
      <p:sp>
        <p:nvSpPr>
          <p:cNvPr id="65" name="Oval 29"/>
          <p:cNvSpPr>
            <a:spLocks noChangeArrowheads="1"/>
          </p:cNvSpPr>
          <p:nvPr/>
        </p:nvSpPr>
        <p:spPr bwMode="auto">
          <a:xfrm>
            <a:off x="4041271" y="3313969"/>
            <a:ext cx="204968" cy="204968"/>
          </a:xfrm>
          <a:prstGeom prst="ellipse">
            <a:avLst/>
          </a:prstGeom>
          <a:solidFill>
            <a:srgbClr val="C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2400">
              <a:solidFill>
                <a:srgbClr val="C00000"/>
              </a:solidFill>
              <a:latin typeface="微软雅黑" pitchFamily="34" charset="-122"/>
              <a:ea typeface="微软雅黑" pitchFamily="34" charset="-122"/>
              <a:sym typeface="MS PGothic" charset="0"/>
            </a:endParaRPr>
          </a:p>
        </p:txBody>
      </p:sp>
      <p:sp>
        <p:nvSpPr>
          <p:cNvPr id="66" name="Line 30"/>
          <p:cNvSpPr>
            <a:spLocks noChangeShapeType="1"/>
          </p:cNvSpPr>
          <p:nvPr/>
        </p:nvSpPr>
        <p:spPr bwMode="auto">
          <a:xfrm>
            <a:off x="2730940" y="4697503"/>
            <a:ext cx="0" cy="292811"/>
          </a:xfrm>
          <a:prstGeom prst="line">
            <a:avLst/>
          </a:prstGeom>
          <a:noFill/>
          <a:ln w="28575">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67" name="Line 31"/>
          <p:cNvSpPr>
            <a:spLocks noChangeShapeType="1"/>
          </p:cNvSpPr>
          <p:nvPr/>
        </p:nvSpPr>
        <p:spPr bwMode="auto">
          <a:xfrm>
            <a:off x="3009111" y="4697503"/>
            <a:ext cx="0" cy="497779"/>
          </a:xfrm>
          <a:prstGeom prst="line">
            <a:avLst/>
          </a:prstGeom>
          <a:noFill/>
          <a:ln w="28575">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68" name="Line 32"/>
          <p:cNvSpPr>
            <a:spLocks noChangeShapeType="1"/>
          </p:cNvSpPr>
          <p:nvPr/>
        </p:nvSpPr>
        <p:spPr bwMode="auto">
          <a:xfrm>
            <a:off x="3419047" y="4697502"/>
            <a:ext cx="0" cy="717388"/>
          </a:xfrm>
          <a:prstGeom prst="line">
            <a:avLst/>
          </a:prstGeom>
          <a:noFill/>
          <a:ln w="28575">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69" name="Line 33"/>
          <p:cNvSpPr>
            <a:spLocks noChangeShapeType="1"/>
          </p:cNvSpPr>
          <p:nvPr/>
        </p:nvSpPr>
        <p:spPr bwMode="auto">
          <a:xfrm>
            <a:off x="1859828" y="5422210"/>
            <a:ext cx="1551899" cy="0"/>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70" name="Line 34"/>
          <p:cNvSpPr>
            <a:spLocks noChangeShapeType="1"/>
          </p:cNvSpPr>
          <p:nvPr/>
        </p:nvSpPr>
        <p:spPr bwMode="auto">
          <a:xfrm>
            <a:off x="1859827" y="5202602"/>
            <a:ext cx="1141964" cy="0"/>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71" name="Line 35"/>
          <p:cNvSpPr>
            <a:spLocks noChangeShapeType="1"/>
          </p:cNvSpPr>
          <p:nvPr/>
        </p:nvSpPr>
        <p:spPr bwMode="auto">
          <a:xfrm>
            <a:off x="1859828" y="4997634"/>
            <a:ext cx="863793" cy="0"/>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73" name="Rectangle 7"/>
          <p:cNvSpPr>
            <a:spLocks noChangeArrowheads="1"/>
          </p:cNvSpPr>
          <p:nvPr/>
        </p:nvSpPr>
        <p:spPr bwMode="auto">
          <a:xfrm>
            <a:off x="1043608" y="5082490"/>
            <a:ext cx="811118" cy="2949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nSpc>
                <a:spcPct val="80000"/>
              </a:lnSpc>
            </a:pPr>
            <a:r>
              <a:rPr lang="zh-CN" altLang="en-US" sz="1600" b="1" dirty="0">
                <a:solidFill>
                  <a:srgbClr val="11576A"/>
                </a:solidFill>
                <a:latin typeface="微软雅黑" pitchFamily="34" charset="-122"/>
                <a:ea typeface="微软雅黑" pitchFamily="34" charset="-122"/>
                <a:sym typeface="MS PGothic" charset="0"/>
              </a:rPr>
              <a:t>访问位</a:t>
            </a:r>
          </a:p>
        </p:txBody>
      </p:sp>
      <p:sp>
        <p:nvSpPr>
          <p:cNvPr id="74" name="Rectangle 7"/>
          <p:cNvSpPr>
            <a:spLocks noChangeArrowheads="1"/>
          </p:cNvSpPr>
          <p:nvPr/>
        </p:nvSpPr>
        <p:spPr bwMode="auto">
          <a:xfrm>
            <a:off x="1261616" y="5317386"/>
            <a:ext cx="593110" cy="2949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nSpc>
                <a:spcPct val="80000"/>
              </a:lnSpc>
            </a:pPr>
            <a:r>
              <a:rPr lang="zh-CN" altLang="en-US" sz="1600" b="1" dirty="0">
                <a:solidFill>
                  <a:srgbClr val="11576A"/>
                </a:solidFill>
                <a:latin typeface="微软雅黑" pitchFamily="34" charset="-122"/>
                <a:ea typeface="微软雅黑" pitchFamily="34" charset="-122"/>
                <a:sym typeface="MS PGothic" charset="0"/>
              </a:rPr>
              <a:t>帧号</a:t>
            </a:r>
          </a:p>
        </p:txBody>
      </p:sp>
      <p:grpSp>
        <p:nvGrpSpPr>
          <p:cNvPr id="2" name="组合 1"/>
          <p:cNvGrpSpPr/>
          <p:nvPr/>
        </p:nvGrpSpPr>
        <p:grpSpPr>
          <a:xfrm>
            <a:off x="3084360" y="2533075"/>
            <a:ext cx="1937647" cy="1631087"/>
            <a:chOff x="3450132" y="2269256"/>
            <a:chExt cx="1937647" cy="1631087"/>
          </a:xfrm>
        </p:grpSpPr>
        <p:sp>
          <p:nvSpPr>
            <p:cNvPr id="35" name="Line 8"/>
            <p:cNvSpPr>
              <a:spLocks noChangeShapeType="1"/>
            </p:cNvSpPr>
            <p:nvPr/>
          </p:nvSpPr>
          <p:spPr bwMode="auto">
            <a:xfrm>
              <a:off x="3450132" y="2269256"/>
              <a:ext cx="951636" cy="805231"/>
            </a:xfrm>
            <a:prstGeom prst="line">
              <a:avLst/>
            </a:prstGeom>
            <a:noFill/>
            <a:ln w="50800">
              <a:noFill/>
              <a:round/>
              <a:headEnd type="triangle" w="med" len="med"/>
              <a:tailEnd type="none" w="med" len="med"/>
            </a:ln>
            <a:extLst>
              <a:ext uri="{909E8E84-426E-40dd-AFC4-6F175D3DCCD1}">
                <a14:hiddenFill xmlns=""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C00000"/>
                </a:solidFill>
                <a:latin typeface="微软雅黑" pitchFamily="34" charset="-122"/>
                <a:ea typeface="微软雅黑" pitchFamily="34" charset="-122"/>
              </a:endParaRPr>
            </a:p>
          </p:txBody>
        </p:sp>
        <p:sp>
          <p:nvSpPr>
            <p:cNvPr id="36" name="Line 8"/>
            <p:cNvSpPr>
              <a:spLocks noChangeShapeType="1"/>
            </p:cNvSpPr>
            <p:nvPr/>
          </p:nvSpPr>
          <p:spPr bwMode="auto">
            <a:xfrm>
              <a:off x="4436143" y="3095112"/>
              <a:ext cx="951636" cy="805231"/>
            </a:xfrm>
            <a:prstGeom prst="line">
              <a:avLst/>
            </a:prstGeom>
            <a:noFill/>
            <a:ln w="50800">
              <a:solidFill>
                <a:srgbClr val="C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kern="0">
                <a:solidFill>
                  <a:srgbClr val="C00000"/>
                </a:solidFill>
                <a:latin typeface="微软雅黑" pitchFamily="34" charset="-122"/>
                <a:ea typeface="微软雅黑" pitchFamily="34" charset="-122"/>
              </a:endParaRPr>
            </a:p>
          </p:txBody>
        </p:sp>
      </p:grpSp>
      <p:sp>
        <p:nvSpPr>
          <p:cNvPr id="37" name="Rectangle 13"/>
          <p:cNvSpPr>
            <a:spLocks noChangeArrowheads="1"/>
          </p:cNvSpPr>
          <p:nvPr/>
        </p:nvSpPr>
        <p:spPr bwMode="auto">
          <a:xfrm>
            <a:off x="2719578" y="2799000"/>
            <a:ext cx="556341" cy="380655"/>
          </a:xfrm>
          <a:prstGeom prst="rect">
            <a:avLst/>
          </a:prstGeom>
          <a:noFill/>
          <a:ln w="28575">
            <a:no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C00000"/>
                </a:solidFill>
                <a:latin typeface="微软雅黑" pitchFamily="34" charset="-122"/>
                <a:ea typeface="微软雅黑" pitchFamily="34" charset="-122"/>
                <a:sym typeface="MS PGothic" charset="0"/>
              </a:rPr>
              <a:t>5</a:t>
            </a:r>
          </a:p>
        </p:txBody>
      </p:sp>
      <p:sp>
        <p:nvSpPr>
          <p:cNvPr id="38" name="Rectangle 14"/>
          <p:cNvSpPr>
            <a:spLocks noChangeArrowheads="1"/>
          </p:cNvSpPr>
          <p:nvPr/>
        </p:nvSpPr>
        <p:spPr bwMode="auto">
          <a:xfrm>
            <a:off x="2430808" y="2798999"/>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1</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39" name="Rectangle 22"/>
          <p:cNvSpPr>
            <a:spLocks noChangeArrowheads="1"/>
          </p:cNvSpPr>
          <p:nvPr/>
        </p:nvSpPr>
        <p:spPr bwMode="auto">
          <a:xfrm>
            <a:off x="4892580" y="4280247"/>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40" name="Rectangle 26"/>
          <p:cNvSpPr>
            <a:spLocks noChangeArrowheads="1"/>
          </p:cNvSpPr>
          <p:nvPr/>
        </p:nvSpPr>
        <p:spPr bwMode="auto">
          <a:xfrm>
            <a:off x="2889837" y="4283508"/>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41" name="Rectangle 10"/>
          <p:cNvSpPr>
            <a:spLocks noChangeArrowheads="1"/>
          </p:cNvSpPr>
          <p:nvPr/>
        </p:nvSpPr>
        <p:spPr bwMode="auto">
          <a:xfrm>
            <a:off x="3898330" y="1744868"/>
            <a:ext cx="263530"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44" name="Rectangle 17"/>
          <p:cNvSpPr>
            <a:spLocks noChangeArrowheads="1"/>
          </p:cNvSpPr>
          <p:nvPr/>
        </p:nvSpPr>
        <p:spPr bwMode="auto">
          <a:xfrm>
            <a:off x="5702975" y="2804650"/>
            <a:ext cx="556341"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6</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72" name="Rectangle 25"/>
          <p:cNvSpPr>
            <a:spLocks noChangeArrowheads="1"/>
          </p:cNvSpPr>
          <p:nvPr/>
        </p:nvSpPr>
        <p:spPr bwMode="auto">
          <a:xfrm>
            <a:off x="3165815" y="4283508"/>
            <a:ext cx="556341" cy="38065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7</a:t>
            </a:r>
            <a:endParaRPr lang="zh-CN" altLang="en-US" sz="2000" b="1" dirty="0">
              <a:solidFill>
                <a:srgbClr val="11576A"/>
              </a:solidFill>
              <a:latin typeface="微软雅黑" pitchFamily="34" charset="-122"/>
              <a:ea typeface="微软雅黑" pitchFamily="34" charset="-122"/>
              <a:sym typeface="MS PGothic" charset="0"/>
            </a:endParaRPr>
          </a:p>
        </p:txBody>
      </p:sp>
    </p:spTree>
    <p:extLst>
      <p:ext uri="{BB962C8B-B14F-4D97-AF65-F5344CB8AC3E}">
        <p14:creationId xmlns:p14="http://schemas.microsoft.com/office/powerpoint/2010/main" val="3664701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35" presetClass="emph" presetSubtype="0" repeatCount="3000" fill="hold" grpId="1" nodeType="withEffect">
                                  <p:stCondLst>
                                    <p:cond delay="0"/>
                                  </p:stCondLst>
                                  <p:childTnLst>
                                    <p:anim calcmode="discrete" valueType="str">
                                      <p:cBhvr>
                                        <p:cTn id="8" dur="500" fill="hold"/>
                                        <p:tgtEl>
                                          <p:spTgt spid="37"/>
                                        </p:tgtEl>
                                        <p:attrNameLst>
                                          <p:attrName>style.visibility</p:attrName>
                                        </p:attrNameLst>
                                      </p:cBhvr>
                                      <p:tavLst>
                                        <p:tav tm="0">
                                          <p:val>
                                            <p:strVal val="hidden"/>
                                          </p:val>
                                        </p:tav>
                                        <p:tav tm="50000">
                                          <p:val>
                                            <p:strVal val="visible"/>
                                          </p:val>
                                        </p:tav>
                                      </p:tavLst>
                                    </p:anim>
                                  </p:childTnLst>
                                </p:cTn>
                              </p:par>
                            </p:childTnLst>
                          </p:cTn>
                        </p:par>
                        <p:par>
                          <p:cTn id="9" fill="hold">
                            <p:stCondLst>
                              <p:cond delay="1500"/>
                            </p:stCondLst>
                            <p:childTnLst>
                              <p:par>
                                <p:cTn id="10" presetID="1" presetClass="exit" presetSubtype="0" fill="hold" grpId="2" nodeType="afterEffect">
                                  <p:stCondLst>
                                    <p:cond delay="0"/>
                                  </p:stCondLst>
                                  <p:childTnLst>
                                    <p:set>
                                      <p:cBhvr>
                                        <p:cTn id="11" dur="1" fill="hold">
                                          <p:stCondLst>
                                            <p:cond delay="0"/>
                                          </p:stCondLst>
                                        </p:cTn>
                                        <p:tgtEl>
                                          <p:spTgt spid="37"/>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0"/>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par>
                                <p:cTn id="22" presetID="8" presetClass="emph" presetSubtype="0" fill="hold" nodeType="withEffect">
                                  <p:stCondLst>
                                    <p:cond delay="0"/>
                                  </p:stCondLst>
                                  <p:childTnLst>
                                    <p:animRot by="5100000">
                                      <p:cBhvr>
                                        <p:cTn id="23" dur="1500" fill="hold"/>
                                        <p:tgtEl>
                                          <p:spTgt spid="2"/>
                                        </p:tgtEl>
                                        <p:attrNameLst>
                                          <p:attrName>r</p:attrName>
                                        </p:attrNameLst>
                                      </p:cBhvr>
                                    </p:animRot>
                                  </p:childTnLst>
                                </p:cTn>
                              </p:par>
                            </p:childTnLst>
                          </p:cTn>
                        </p:par>
                        <p:par>
                          <p:cTn id="24" fill="hold">
                            <p:stCondLst>
                              <p:cond delay="1500"/>
                            </p:stCondLst>
                            <p:childTnLst>
                              <p:par>
                                <p:cTn id="25" presetID="1" presetClass="exit" presetSubtype="0" fill="hold" grpId="0" nodeType="afterEffect">
                                  <p:stCondLst>
                                    <p:cond delay="0"/>
                                  </p:stCondLst>
                                  <p:childTnLst>
                                    <p:set>
                                      <p:cBhvr>
                                        <p:cTn id="26" dur="1" fill="hold">
                                          <p:stCondLst>
                                            <p:cond delay="0"/>
                                          </p:stCondLst>
                                        </p:cTn>
                                        <p:tgtEl>
                                          <p:spTgt spid="6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8" presetClass="emph" presetSubtype="0" fill="hold" nodeType="withEffect">
                                  <p:stCondLst>
                                    <p:cond delay="0"/>
                                  </p:stCondLst>
                                  <p:childTnLst>
                                    <p:animRot by="4800000">
                                      <p:cBhvr>
                                        <p:cTn id="30" dur="2000" fill="hold"/>
                                        <p:tgtEl>
                                          <p:spTgt spid="2"/>
                                        </p:tgtEl>
                                        <p:attrNameLst>
                                          <p:attrName>r</p:attrName>
                                        </p:attrNameLst>
                                      </p:cBhvr>
                                    </p:animRot>
                                  </p:childTnLst>
                                </p:cTn>
                              </p:par>
                            </p:childTnLst>
                          </p:cTn>
                        </p:par>
                        <p:par>
                          <p:cTn id="31" fill="hold">
                            <p:stCondLst>
                              <p:cond delay="3500"/>
                            </p:stCondLst>
                            <p:childTnLst>
                              <p:par>
                                <p:cTn id="32" presetID="1" presetClass="exit" presetSubtype="0" fill="hold" grpId="1" nodeType="afterEffect">
                                  <p:stCondLst>
                                    <p:cond delay="0"/>
                                  </p:stCondLst>
                                  <p:childTnLst>
                                    <p:set>
                                      <p:cBhvr>
                                        <p:cTn id="33" dur="1" fill="hold">
                                          <p:stCondLst>
                                            <p:cond delay="0"/>
                                          </p:stCondLst>
                                        </p:cTn>
                                        <p:tgtEl>
                                          <p:spTgt spid="38"/>
                                        </p:tgtEl>
                                        <p:attrNameLst>
                                          <p:attrName>style.visibility</p:attrName>
                                        </p:attrNameLst>
                                      </p:cBhvr>
                                      <p:to>
                                        <p:strVal val="hidden"/>
                                      </p:to>
                                    </p:set>
                                  </p:childTnLst>
                                </p:cTn>
                              </p:par>
                              <p:par>
                                <p:cTn id="34" presetID="1" presetClass="entr" presetSubtype="0" fill="hold" grpId="1" nodeType="withEffect">
                                  <p:stCondLst>
                                    <p:cond delay="0"/>
                                  </p:stCondLst>
                                  <p:childTnLst>
                                    <p:set>
                                      <p:cBhvr>
                                        <p:cTn id="35" dur="1" fill="hold">
                                          <p:stCondLst>
                                            <p:cond delay="0"/>
                                          </p:stCondLst>
                                        </p:cTn>
                                        <p:tgtEl>
                                          <p:spTgt spid="50"/>
                                        </p:tgtEl>
                                        <p:attrNameLst>
                                          <p:attrName>style.visibility</p:attrName>
                                        </p:attrNameLst>
                                      </p:cBhvr>
                                      <p:to>
                                        <p:strVal val="visible"/>
                                      </p:to>
                                    </p:set>
                                  </p:childTnLst>
                                </p:cTn>
                              </p:par>
                              <p:par>
                                <p:cTn id="36" presetID="8" presetClass="emph" presetSubtype="0" fill="hold" nodeType="withEffect">
                                  <p:stCondLst>
                                    <p:cond delay="0"/>
                                  </p:stCondLst>
                                  <p:childTnLst>
                                    <p:animRot by="4800000">
                                      <p:cBhvr>
                                        <p:cTn id="37" dur="2000" fill="hold"/>
                                        <p:tgtEl>
                                          <p:spTgt spid="2"/>
                                        </p:tgtEl>
                                        <p:attrNameLst>
                                          <p:attrName>r</p:attrName>
                                        </p:attrNameLst>
                                      </p:cBhvr>
                                    </p:animRot>
                                  </p:childTnLst>
                                </p:cTn>
                              </p:par>
                            </p:childTnLst>
                          </p:cTn>
                        </p:par>
                        <p:par>
                          <p:cTn id="38" fill="hold">
                            <p:stCondLst>
                              <p:cond delay="5500"/>
                            </p:stCondLst>
                            <p:childTnLst>
                              <p:par>
                                <p:cTn id="39" presetID="1" presetClass="exit"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8" presetClass="emph" presetSubtype="0" fill="hold" nodeType="withEffect">
                                  <p:stCondLst>
                                    <p:cond delay="0"/>
                                  </p:stCondLst>
                                  <p:childTnLst>
                                    <p:animRot by="3600000">
                                      <p:cBhvr>
                                        <p:cTn id="44" dur="2000" fill="hold"/>
                                        <p:tgtEl>
                                          <p:spTgt spid="2"/>
                                        </p:tgtEl>
                                        <p:attrNameLst>
                                          <p:attrName>r</p:attrName>
                                        </p:attrNameLst>
                                      </p:cBhvr>
                                    </p:animRot>
                                  </p:childTnLst>
                                </p:cTn>
                              </p:par>
                              <p:par>
                                <p:cTn id="45" presetID="1" presetClass="exit" presetSubtype="0" fill="hold" grpId="1" nodeType="withEffect">
                                  <p:stCondLst>
                                    <p:cond delay="0"/>
                                  </p:stCondLst>
                                  <p:childTnLst>
                                    <p:set>
                                      <p:cBhvr>
                                        <p:cTn id="46" dur="1" fill="hold">
                                          <p:stCondLst>
                                            <p:cond delay="0"/>
                                          </p:stCondLst>
                                        </p:cTn>
                                        <p:tgtEl>
                                          <p:spTgt spid="39"/>
                                        </p:tgtEl>
                                        <p:attrNameLst>
                                          <p:attrName>style.visibility</p:attrName>
                                        </p:attrNameLst>
                                      </p:cBhvr>
                                      <p:to>
                                        <p:strVal val="hidden"/>
                                      </p:to>
                                    </p:set>
                                  </p:childTnLst>
                                </p:cTn>
                              </p:par>
                              <p:par>
                                <p:cTn id="47" presetID="1" presetClass="entr" presetSubtype="0" fill="hold" grpId="1"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8" presetClass="emph" presetSubtype="0" fill="hold" nodeType="clickEffect">
                                  <p:stCondLst>
                                    <p:cond delay="0"/>
                                  </p:stCondLst>
                                  <p:childTnLst>
                                    <p:animRot by="3600000">
                                      <p:cBhvr>
                                        <p:cTn id="58" dur="2000" fill="hold"/>
                                        <p:tgtEl>
                                          <p:spTgt spid="2"/>
                                        </p:tgtEl>
                                        <p:attrNameLst>
                                          <p:attrName>r</p:attrName>
                                        </p:attrNameLst>
                                      </p:cBhvr>
                                    </p:animRot>
                                  </p:childTnLst>
                                </p:cTn>
                              </p:par>
                            </p:childTnLst>
                          </p:cTn>
                        </p:par>
                        <p:par>
                          <p:cTn id="59" fill="hold">
                            <p:stCondLst>
                              <p:cond delay="2000"/>
                            </p:stCondLst>
                            <p:childTnLst>
                              <p:par>
                                <p:cTn id="60" presetID="1" presetClass="exit" presetSubtype="0" fill="hold" grpId="2" nodeType="afterEffect">
                                  <p:stCondLst>
                                    <p:cond delay="0"/>
                                  </p:stCondLst>
                                  <p:childTnLst>
                                    <p:set>
                                      <p:cBhvr>
                                        <p:cTn id="61" dur="1" fill="hold">
                                          <p:stCondLst>
                                            <p:cond delay="0"/>
                                          </p:stCondLst>
                                        </p:cTn>
                                        <p:tgtEl>
                                          <p:spTgt spid="58"/>
                                        </p:tgtEl>
                                        <p:attrNameLst>
                                          <p:attrName>style.visibility</p:attrName>
                                        </p:attrNameLst>
                                      </p:cBhvr>
                                      <p:to>
                                        <p:strVal val="hidden"/>
                                      </p:to>
                                    </p:set>
                                  </p:childTnLst>
                                </p:cTn>
                              </p:par>
                              <p:par>
                                <p:cTn id="62" presetID="1" presetClass="entr" presetSubtype="0" fill="hold" grpId="2" nodeType="withEffect">
                                  <p:stCondLst>
                                    <p:cond delay="0"/>
                                  </p:stCondLst>
                                  <p:childTnLst>
                                    <p:set>
                                      <p:cBhvr>
                                        <p:cTn id="63" dur="1" fill="hold">
                                          <p:stCondLst>
                                            <p:cond delay="0"/>
                                          </p:stCondLst>
                                        </p:cTn>
                                        <p:tgtEl>
                                          <p:spTgt spid="39"/>
                                        </p:tgtEl>
                                        <p:attrNameLst>
                                          <p:attrName>style.visibility</p:attrName>
                                        </p:attrNameLst>
                                      </p:cBhvr>
                                      <p:to>
                                        <p:strVal val="visible"/>
                                      </p:to>
                                    </p:set>
                                  </p:childTnLst>
                                </p:cTn>
                              </p:par>
                              <p:par>
                                <p:cTn id="64" presetID="8" presetClass="emph" presetSubtype="0" fill="hold" nodeType="withEffect">
                                  <p:stCondLst>
                                    <p:cond delay="0"/>
                                  </p:stCondLst>
                                  <p:childTnLst>
                                    <p:animRot by="5400000">
                                      <p:cBhvr>
                                        <p:cTn id="65" dur="2000" fill="hold"/>
                                        <p:tgtEl>
                                          <p:spTgt spid="2"/>
                                        </p:tgtEl>
                                        <p:attrNameLst>
                                          <p:attrName>r</p:attrName>
                                        </p:attrNameLst>
                                      </p:cBhvr>
                                    </p:animRo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61"/>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0" grpId="0" animBg="1"/>
      <p:bldP spid="50" grpId="1" animBg="1"/>
      <p:bldP spid="53" grpId="0" animBg="1"/>
      <p:bldP spid="58" grpId="0" animBg="1"/>
      <p:bldP spid="58" grpId="1" animBg="1"/>
      <p:bldP spid="58" grpId="2" animBg="1"/>
      <p:bldP spid="61" grpId="0" animBg="1"/>
      <p:bldP spid="62" grpId="0" animBg="1"/>
      <p:bldP spid="37" grpId="0"/>
      <p:bldP spid="37" grpId="1"/>
      <p:bldP spid="37" grpId="2"/>
      <p:bldP spid="38" grpId="0" animBg="1"/>
      <p:bldP spid="38" grpId="1" animBg="1"/>
      <p:bldP spid="39" grpId="0" animBg="1"/>
      <p:bldP spid="39" grpId="1" animBg="1"/>
      <p:bldP spid="39" grpId="2" animBg="1"/>
      <p:bldP spid="40" grpId="0" animBg="1"/>
      <p:bldP spid="41" grpId="0" animBg="1"/>
      <p:bldP spid="44" grpId="0" animBg="1"/>
      <p:bldP spid="7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时钟置换算法（</a:t>
            </a:r>
            <a:r>
              <a:rPr lang="en-US" altLang="zh-CN" sz="3000" b="1" dirty="0">
                <a:solidFill>
                  <a:srgbClr val="11576A"/>
                </a:solidFill>
                <a:latin typeface="微软雅黑" pitchFamily="34" charset="-122"/>
                <a:ea typeface="微软雅黑" pitchFamily="34" charset="-122"/>
              </a:rPr>
              <a:t>Clock</a:t>
            </a:r>
            <a:r>
              <a:rPr lang="zh-CN" altLang="en-US" sz="3000" b="1" dirty="0">
                <a:solidFill>
                  <a:srgbClr val="11576A"/>
                </a:solidFill>
                <a:latin typeface="微软雅黑" pitchFamily="34" charset="-122"/>
                <a:ea typeface="微软雅黑" pitchFamily="34" charset="-122"/>
              </a:rPr>
              <a:t>）</a:t>
            </a:r>
          </a:p>
        </p:txBody>
      </p:sp>
      <p:grpSp>
        <p:nvGrpSpPr>
          <p:cNvPr id="4" name="组合 3"/>
          <p:cNvGrpSpPr/>
          <p:nvPr/>
        </p:nvGrpSpPr>
        <p:grpSpPr>
          <a:xfrm>
            <a:off x="1202264" y="3718861"/>
            <a:ext cx="6641795" cy="967100"/>
            <a:chOff x="859163" y="2654713"/>
            <a:chExt cx="6641795" cy="967100"/>
          </a:xfrm>
        </p:grpSpPr>
        <p:sp>
          <p:nvSpPr>
            <p:cNvPr id="19" name="TextBox 18"/>
            <p:cNvSpPr txBox="1"/>
            <p:nvPr/>
          </p:nvSpPr>
          <p:spPr>
            <a:xfrm>
              <a:off x="1177724" y="2654713"/>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算法</a:t>
              </a:r>
            </a:p>
          </p:txBody>
        </p:sp>
        <p:sp>
          <p:nvSpPr>
            <p:cNvPr id="25" name="TextBox 24"/>
            <p:cNvSpPr txBox="1"/>
            <p:nvPr/>
          </p:nvSpPr>
          <p:spPr>
            <a:xfrm>
              <a:off x="1431021" y="2963025"/>
              <a:ext cx="4653147"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访问页面时，在页表项记录页面访问情况</a:t>
              </a:r>
              <a:endParaRPr lang="en-US" altLang="zh-CN" b="1" dirty="0" smtClean="0">
                <a:solidFill>
                  <a:srgbClr val="11576A"/>
                </a:solidFill>
                <a:latin typeface="微软雅黑" pitchFamily="34" charset="-122"/>
                <a:ea typeface="微软雅黑" pitchFamily="34" charset="-122"/>
              </a:endParaRPr>
            </a:p>
          </p:txBody>
        </p:sp>
        <p:sp>
          <p:nvSpPr>
            <p:cNvPr id="26" name="TextBox 25"/>
            <p:cNvSpPr txBox="1"/>
            <p:nvPr/>
          </p:nvSpPr>
          <p:spPr>
            <a:xfrm>
              <a:off x="1431021" y="3252481"/>
              <a:ext cx="6069937"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缺页时，从指针处开始顺序查找未被访问的页面进行置换</a:t>
              </a:r>
              <a:endParaRPr lang="en-US" altLang="zh-CN" b="1" dirty="0" smtClean="0">
                <a:solidFill>
                  <a:srgbClr val="11576A"/>
                </a:solidFill>
                <a:latin typeface="微软雅黑" pitchFamily="34" charset="-122"/>
                <a:ea typeface="微软雅黑" pitchFamily="34" charset="-122"/>
              </a:endParaRPr>
            </a:p>
          </p:txBody>
        </p:sp>
        <p:pic>
          <p:nvPicPr>
            <p:cNvPr id="39" name="图片 38" descr="小点1.png"/>
            <p:cNvPicPr>
              <a:picLocks noChangeAspect="1"/>
            </p:cNvPicPr>
            <p:nvPr/>
          </p:nvPicPr>
          <p:blipFill>
            <a:blip r:embed="rId2" cstate="print"/>
            <a:stretch>
              <a:fillRect/>
            </a:stretch>
          </p:blipFill>
          <p:spPr>
            <a:xfrm>
              <a:off x="1284441" y="3346497"/>
              <a:ext cx="151066" cy="148997"/>
            </a:xfrm>
            <a:prstGeom prst="rect">
              <a:avLst/>
            </a:prstGeom>
            <a:effectLst/>
          </p:spPr>
        </p:pic>
        <p:pic>
          <p:nvPicPr>
            <p:cNvPr id="40" name="图片 39" descr="小点1.png"/>
            <p:cNvPicPr>
              <a:picLocks noChangeAspect="1"/>
            </p:cNvPicPr>
            <p:nvPr/>
          </p:nvPicPr>
          <p:blipFill>
            <a:blip r:embed="rId2" cstate="print"/>
            <a:stretch>
              <a:fillRect/>
            </a:stretch>
          </p:blipFill>
          <p:spPr>
            <a:xfrm>
              <a:off x="1284441" y="3064626"/>
              <a:ext cx="151066" cy="148997"/>
            </a:xfrm>
            <a:prstGeom prst="rect">
              <a:avLst/>
            </a:prstGeom>
            <a:effectLst/>
          </p:spPr>
        </p:pic>
        <p:sp>
          <p:nvSpPr>
            <p:cNvPr id="45" name="TextBox 44"/>
            <p:cNvSpPr txBox="1"/>
            <p:nvPr/>
          </p:nvSpPr>
          <p:spPr>
            <a:xfrm>
              <a:off x="859163" y="265471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187625" y="1811849"/>
            <a:ext cx="4944215" cy="719113"/>
            <a:chOff x="844524" y="747700"/>
            <a:chExt cx="4944215" cy="719113"/>
          </a:xfrm>
        </p:grpSpPr>
        <p:sp>
          <p:nvSpPr>
            <p:cNvPr id="10" name="TextBox 9"/>
            <p:cNvSpPr txBox="1"/>
            <p:nvPr/>
          </p:nvSpPr>
          <p:spPr>
            <a:xfrm>
              <a:off x="1175432" y="74770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思路</a:t>
              </a:r>
            </a:p>
          </p:txBody>
        </p:sp>
        <p:sp>
          <p:nvSpPr>
            <p:cNvPr id="20" name="TextBox 19"/>
            <p:cNvSpPr txBox="1"/>
            <p:nvPr/>
          </p:nvSpPr>
          <p:spPr>
            <a:xfrm>
              <a:off x="1431021" y="1097481"/>
              <a:ext cx="4357718"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仅对页面的访问情况进行大致统计</a:t>
              </a:r>
              <a:endParaRPr lang="en-US" altLang="zh-CN"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84441" y="1195201"/>
              <a:ext cx="151066" cy="148997"/>
            </a:xfrm>
            <a:prstGeom prst="rect">
              <a:avLst/>
            </a:prstGeom>
            <a:effectLst/>
          </p:spPr>
        </p:pic>
        <p:sp>
          <p:nvSpPr>
            <p:cNvPr id="49" name="TextBox 48"/>
            <p:cNvSpPr txBox="1"/>
            <p:nvPr/>
          </p:nvSpPr>
          <p:spPr>
            <a:xfrm>
              <a:off x="844524" y="7477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187624" y="2480720"/>
            <a:ext cx="7399884" cy="1296303"/>
            <a:chOff x="844524" y="1416571"/>
            <a:chExt cx="7399884" cy="1296303"/>
          </a:xfrm>
        </p:grpSpPr>
        <p:sp>
          <p:nvSpPr>
            <p:cNvPr id="18" name="TextBox 17"/>
            <p:cNvSpPr txBox="1"/>
            <p:nvPr/>
          </p:nvSpPr>
          <p:spPr>
            <a:xfrm>
              <a:off x="1175432" y="1416571"/>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数据结构</a:t>
              </a:r>
            </a:p>
          </p:txBody>
        </p:sp>
        <p:sp>
          <p:nvSpPr>
            <p:cNvPr id="21" name="TextBox 20"/>
            <p:cNvSpPr txBox="1"/>
            <p:nvPr/>
          </p:nvSpPr>
          <p:spPr>
            <a:xfrm>
              <a:off x="1431020" y="1740423"/>
              <a:ext cx="6813388"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在页表项中增加</a:t>
              </a:r>
              <a:r>
                <a:rPr lang="zh-CN" altLang="en-US" b="1" dirty="0" smtClean="0">
                  <a:solidFill>
                    <a:srgbClr val="C00000"/>
                  </a:solidFill>
                  <a:latin typeface="微软雅黑" pitchFamily="34" charset="-122"/>
                  <a:ea typeface="微软雅黑" pitchFamily="34" charset="-122"/>
                </a:rPr>
                <a:t>访问位</a:t>
              </a:r>
              <a:r>
                <a:rPr lang="zh-CN" altLang="en-US" b="1" dirty="0" smtClean="0">
                  <a:solidFill>
                    <a:srgbClr val="11576A"/>
                  </a:solidFill>
                  <a:latin typeface="微软雅黑" pitchFamily="34" charset="-122"/>
                  <a:ea typeface="微软雅黑" pitchFamily="34" charset="-122"/>
                </a:rPr>
                <a:t>，描述页面在过去一段时间的内访问情况</a:t>
              </a:r>
            </a:p>
          </p:txBody>
        </p:sp>
        <p:sp>
          <p:nvSpPr>
            <p:cNvPr id="24" name="TextBox 23"/>
            <p:cNvSpPr txBox="1"/>
            <p:nvPr/>
          </p:nvSpPr>
          <p:spPr>
            <a:xfrm>
              <a:off x="1431021" y="2031799"/>
              <a:ext cx="5998499"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各页面组织成</a:t>
              </a:r>
              <a:r>
                <a:rPr lang="zh-CN" altLang="en-US" b="1" dirty="0" smtClean="0">
                  <a:solidFill>
                    <a:srgbClr val="C00000"/>
                  </a:solidFill>
                  <a:latin typeface="微软雅黑" pitchFamily="34" charset="-122"/>
                  <a:ea typeface="微软雅黑" pitchFamily="34" charset="-122"/>
                </a:rPr>
                <a:t>环形链表</a:t>
              </a:r>
              <a:endParaRPr lang="en-US" altLang="zh-CN" b="1" dirty="0" smtClean="0">
                <a:solidFill>
                  <a:srgbClr val="C00000"/>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2" cstate="print"/>
            <a:stretch>
              <a:fillRect/>
            </a:stretch>
          </p:blipFill>
          <p:spPr>
            <a:xfrm>
              <a:off x="1284441" y="2125182"/>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1849432"/>
              <a:ext cx="151066" cy="148997"/>
            </a:xfrm>
            <a:prstGeom prst="rect">
              <a:avLst/>
            </a:prstGeom>
            <a:effectLst/>
          </p:spPr>
        </p:pic>
        <p:sp>
          <p:nvSpPr>
            <p:cNvPr id="48" name="TextBox 47"/>
            <p:cNvSpPr txBox="1"/>
            <p:nvPr/>
          </p:nvSpPr>
          <p:spPr>
            <a:xfrm>
              <a:off x="844524" y="141657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2" name="TextBox 31"/>
            <p:cNvSpPr txBox="1"/>
            <p:nvPr/>
          </p:nvSpPr>
          <p:spPr>
            <a:xfrm>
              <a:off x="1431020" y="2343542"/>
              <a:ext cx="5855624" cy="369332"/>
            </a:xfrm>
            <a:prstGeom prst="rect">
              <a:avLst/>
            </a:prstGeom>
            <a:noFill/>
            <a:effectLst/>
          </p:spPr>
          <p:txBody>
            <a:bodyPr wrap="square" rtlCol="0">
              <a:spAutoFit/>
            </a:bodyPr>
            <a:lstStyle/>
            <a:p>
              <a:pPr marL="0" lvl="1"/>
              <a:r>
                <a:rPr lang="zh-CN" altLang="en-US" b="1" dirty="0" smtClean="0">
                  <a:solidFill>
                    <a:srgbClr val="C00000"/>
                  </a:solidFill>
                  <a:latin typeface="微软雅黑" pitchFamily="34" charset="-122"/>
                  <a:ea typeface="微软雅黑" pitchFamily="34" charset="-122"/>
                </a:rPr>
                <a:t>指针</a:t>
              </a:r>
              <a:r>
                <a:rPr lang="zh-CN" altLang="en-US" b="1" dirty="0" smtClean="0">
                  <a:solidFill>
                    <a:srgbClr val="11576A"/>
                  </a:solidFill>
                  <a:latin typeface="微软雅黑" pitchFamily="34" charset="-122"/>
                  <a:ea typeface="微软雅黑" pitchFamily="34" charset="-122"/>
                </a:rPr>
                <a:t>指向最先调入的页面</a:t>
              </a:r>
              <a:endParaRPr lang="en-US" altLang="zh-CN" b="1" dirty="0" smtClean="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84441" y="2452551"/>
              <a:ext cx="151066" cy="148997"/>
            </a:xfrm>
            <a:prstGeom prst="rect">
              <a:avLst/>
            </a:prstGeom>
            <a:effectLst/>
          </p:spPr>
        </p:pic>
      </p:grpSp>
      <p:grpSp>
        <p:nvGrpSpPr>
          <p:cNvPr id="5" name="组合 4"/>
          <p:cNvGrpSpPr/>
          <p:nvPr/>
        </p:nvGrpSpPr>
        <p:grpSpPr>
          <a:xfrm>
            <a:off x="1202264" y="4611206"/>
            <a:ext cx="4648941" cy="690002"/>
            <a:chOff x="859163" y="3547058"/>
            <a:chExt cx="4648941" cy="690002"/>
          </a:xfrm>
        </p:grpSpPr>
        <p:sp>
          <p:nvSpPr>
            <p:cNvPr id="31" name="TextBox 30"/>
            <p:cNvSpPr txBox="1"/>
            <p:nvPr/>
          </p:nvSpPr>
          <p:spPr>
            <a:xfrm>
              <a:off x="1435783" y="3867728"/>
              <a:ext cx="4072321"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时钟算法是</a:t>
              </a:r>
              <a:r>
                <a:rPr lang="en-US" altLang="zh-CN" b="1" dirty="0" smtClean="0">
                  <a:solidFill>
                    <a:srgbClr val="11576A"/>
                  </a:solidFill>
                  <a:latin typeface="微软雅黑" pitchFamily="34" charset="-122"/>
                  <a:ea typeface="微软雅黑" pitchFamily="34" charset="-122"/>
                </a:rPr>
                <a:t>LRU</a:t>
              </a:r>
              <a:r>
                <a:rPr lang="zh-CN" altLang="en-US" b="1" dirty="0" smtClean="0">
                  <a:solidFill>
                    <a:srgbClr val="11576A"/>
                  </a:solidFill>
                  <a:latin typeface="微软雅黑" pitchFamily="34" charset="-122"/>
                  <a:ea typeface="微软雅黑" pitchFamily="34" charset="-122"/>
                </a:rPr>
                <a:t>和</a:t>
              </a:r>
              <a:r>
                <a:rPr lang="en-US" altLang="zh-CN" b="1" dirty="0" smtClean="0">
                  <a:solidFill>
                    <a:srgbClr val="11576A"/>
                  </a:solidFill>
                  <a:latin typeface="微软雅黑" pitchFamily="34" charset="-122"/>
                  <a:ea typeface="微软雅黑" pitchFamily="34" charset="-122"/>
                </a:rPr>
                <a:t>FIFO</a:t>
              </a:r>
              <a:r>
                <a:rPr lang="zh-CN" altLang="en-US" b="1" dirty="0" smtClean="0">
                  <a:solidFill>
                    <a:srgbClr val="11576A"/>
                  </a:solidFill>
                  <a:latin typeface="微软雅黑" pitchFamily="34" charset="-122"/>
                  <a:ea typeface="微软雅黑" pitchFamily="34" charset="-122"/>
                </a:rPr>
                <a:t>的折中</a:t>
              </a:r>
              <a:endParaRPr lang="zh-CN" altLang="en-US" b="1" dirty="0">
                <a:solidFill>
                  <a:srgbClr val="11576A"/>
                </a:solidFill>
                <a:latin typeface="微软雅黑" pitchFamily="34" charset="-122"/>
                <a:ea typeface="微软雅黑" pitchFamily="34" charset="-122"/>
              </a:endParaRPr>
            </a:p>
          </p:txBody>
        </p:sp>
        <p:pic>
          <p:nvPicPr>
            <p:cNvPr id="34" name="图片 33" descr="小点1.png"/>
            <p:cNvPicPr>
              <a:picLocks noChangeAspect="1"/>
            </p:cNvPicPr>
            <p:nvPr/>
          </p:nvPicPr>
          <p:blipFill>
            <a:blip r:embed="rId2" cstate="print"/>
            <a:stretch>
              <a:fillRect/>
            </a:stretch>
          </p:blipFill>
          <p:spPr>
            <a:xfrm>
              <a:off x="1277914" y="3937476"/>
              <a:ext cx="151066" cy="148997"/>
            </a:xfrm>
            <a:prstGeom prst="rect">
              <a:avLst/>
            </a:prstGeom>
            <a:effectLst/>
          </p:spPr>
        </p:pic>
        <p:sp>
          <p:nvSpPr>
            <p:cNvPr id="27" name="TextBox 26"/>
            <p:cNvSpPr txBox="1"/>
            <p:nvPr/>
          </p:nvSpPr>
          <p:spPr>
            <a:xfrm>
              <a:off x="1177724" y="3547058"/>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特征</a:t>
              </a:r>
            </a:p>
          </p:txBody>
        </p:sp>
        <p:sp>
          <p:nvSpPr>
            <p:cNvPr id="29" name="TextBox 28"/>
            <p:cNvSpPr txBox="1"/>
            <p:nvPr/>
          </p:nvSpPr>
          <p:spPr>
            <a:xfrm>
              <a:off x="859163" y="35470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8601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时钟置换算法的实现</a:t>
            </a:r>
          </a:p>
        </p:txBody>
      </p:sp>
      <p:sp>
        <p:nvSpPr>
          <p:cNvPr id="25" name="TextBox 24"/>
          <p:cNvSpPr txBox="1"/>
          <p:nvPr/>
        </p:nvSpPr>
        <p:spPr>
          <a:xfrm>
            <a:off x="1426449" y="2050604"/>
            <a:ext cx="4426863" cy="369332"/>
          </a:xfrm>
          <a:prstGeom prst="rect">
            <a:avLst/>
          </a:prstGeom>
          <a:noFill/>
          <a:effectLst/>
        </p:spPr>
        <p:txBody>
          <a:bodyPr wrap="square" rtlCol="0">
            <a:spAutoFit/>
          </a:bodyPr>
          <a:lstStyle/>
          <a:p>
            <a:pPr marL="0" lvl="1"/>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solidFill>
                  <a:srgbClr val="11576A"/>
                </a:solidFill>
                <a:latin typeface="微软雅黑" pitchFamily="34" charset="-122"/>
                <a:ea typeface="微软雅黑" pitchFamily="34" charset="-122"/>
              </a:rPr>
              <a:t> 页面装入内存时，访问位初始化为</a:t>
            </a:r>
            <a:r>
              <a:rPr lang="en-US" altLang="zh-CN" b="1" dirty="0" smtClean="0">
                <a:solidFill>
                  <a:srgbClr val="11576A"/>
                </a:solidFill>
                <a:latin typeface="微软雅黑" pitchFamily="34" charset="-122"/>
                <a:ea typeface="微软雅黑" pitchFamily="34" charset="-122"/>
              </a:rPr>
              <a:t>0</a:t>
            </a:r>
          </a:p>
        </p:txBody>
      </p:sp>
      <p:sp>
        <p:nvSpPr>
          <p:cNvPr id="26" name="TextBox 25"/>
          <p:cNvSpPr txBox="1"/>
          <p:nvPr/>
        </p:nvSpPr>
        <p:spPr>
          <a:xfrm>
            <a:off x="1426449" y="2353818"/>
            <a:ext cx="4426863" cy="369332"/>
          </a:xfrm>
          <a:prstGeom prst="rect">
            <a:avLst/>
          </a:prstGeom>
          <a:noFill/>
          <a:effectLst/>
        </p:spPr>
        <p:txBody>
          <a:bodyPr wrap="square" rtlCol="0">
            <a:spAutoFit/>
          </a:bodyPr>
          <a:lstStyle/>
          <a:p>
            <a:pPr marL="0" lvl="1"/>
            <a:r>
              <a:rPr lang="zh-CN" altLang="en-US" b="1" dirty="0" smtClean="0">
                <a:solidFill>
                  <a:srgbClr val="11576A"/>
                </a:solidFill>
                <a:latin typeface="张海山锐谐体2.0-授权联系：Samtype@QQ.com" pitchFamily="2" charset="-122"/>
                <a:ea typeface="张海山锐谐体2.0-授权联系：Samtype@QQ.com" pitchFamily="2" charset="-122"/>
              </a:rPr>
              <a:t>■ </a:t>
            </a:r>
            <a:r>
              <a:rPr lang="zh-CN" altLang="en-US" b="1" dirty="0" smtClean="0">
                <a:solidFill>
                  <a:srgbClr val="11576A"/>
                </a:solidFill>
                <a:latin typeface="微软雅黑" pitchFamily="34" charset="-122"/>
                <a:ea typeface="微软雅黑" pitchFamily="34" charset="-122"/>
              </a:rPr>
              <a:t>访问页面（读</a:t>
            </a:r>
            <a:r>
              <a:rPr lang="en-US" altLang="zh-CN" b="1" dirty="0" smtClean="0">
                <a:solidFill>
                  <a:srgbClr val="11576A"/>
                </a:solidFill>
                <a:latin typeface="微软雅黑" pitchFamily="34" charset="-122"/>
                <a:ea typeface="微软雅黑" pitchFamily="34" charset="-122"/>
              </a:rPr>
              <a:t>/</a:t>
            </a:r>
            <a:r>
              <a:rPr lang="zh-CN" altLang="en-US" b="1" dirty="0" smtClean="0">
                <a:solidFill>
                  <a:srgbClr val="11576A"/>
                </a:solidFill>
                <a:latin typeface="微软雅黑" pitchFamily="34" charset="-122"/>
                <a:ea typeface="微软雅黑" pitchFamily="34" charset="-122"/>
              </a:rPr>
              <a:t>写</a:t>
            </a:r>
            <a:r>
              <a:rPr lang="en-US" altLang="zh-CN" b="1" dirty="0" smtClean="0">
                <a:solidFill>
                  <a:srgbClr val="11576A"/>
                </a:solidFill>
                <a:latin typeface="微软雅黑" pitchFamily="34" charset="-122"/>
                <a:ea typeface="微软雅黑" pitchFamily="34" charset="-122"/>
              </a:rPr>
              <a:t>)</a:t>
            </a:r>
            <a:r>
              <a:rPr lang="zh-CN" altLang="en-US" b="1" dirty="0" smtClean="0">
                <a:solidFill>
                  <a:srgbClr val="11576A"/>
                </a:solidFill>
                <a:latin typeface="微软雅黑" pitchFamily="34" charset="-122"/>
                <a:ea typeface="微软雅黑" pitchFamily="34" charset="-122"/>
              </a:rPr>
              <a:t>时，访问位置</a:t>
            </a:r>
            <a:r>
              <a:rPr lang="en-US" altLang="zh-CN" b="1" dirty="0" smtClean="0">
                <a:solidFill>
                  <a:srgbClr val="11576A"/>
                </a:solidFill>
                <a:latin typeface="微软雅黑" pitchFamily="34" charset="-122"/>
                <a:ea typeface="微软雅黑" pitchFamily="34" charset="-122"/>
              </a:rPr>
              <a:t>1</a:t>
            </a:r>
            <a:endParaRPr lang="en-US" altLang="zh-CN" b="1" dirty="0">
              <a:solidFill>
                <a:srgbClr val="11576A"/>
              </a:solidFill>
              <a:latin typeface="微软雅黑" pitchFamily="34" charset="-122"/>
              <a:ea typeface="微软雅黑" pitchFamily="34" charset="-122"/>
            </a:endParaRPr>
          </a:p>
        </p:txBody>
      </p:sp>
      <p:grpSp>
        <p:nvGrpSpPr>
          <p:cNvPr id="3" name="组合 2"/>
          <p:cNvGrpSpPr/>
          <p:nvPr/>
        </p:nvGrpSpPr>
        <p:grpSpPr>
          <a:xfrm>
            <a:off x="1426448" y="2675239"/>
            <a:ext cx="6313904" cy="1250570"/>
            <a:chOff x="1115616" y="1817989"/>
            <a:chExt cx="6313904" cy="1250570"/>
          </a:xfrm>
        </p:grpSpPr>
        <p:sp>
          <p:nvSpPr>
            <p:cNvPr id="31" name="TextBox 30"/>
            <p:cNvSpPr txBox="1"/>
            <p:nvPr/>
          </p:nvSpPr>
          <p:spPr>
            <a:xfrm>
              <a:off x="1115616" y="1817989"/>
              <a:ext cx="4850729" cy="369332"/>
            </a:xfrm>
            <a:prstGeom prst="rect">
              <a:avLst/>
            </a:prstGeom>
            <a:noFill/>
            <a:effectLst/>
          </p:spPr>
          <p:txBody>
            <a:bodyPr wrap="square" rtlCol="0">
              <a:spAutoFit/>
            </a:bodyPr>
            <a:lstStyle/>
            <a:p>
              <a:pPr marL="0" lvl="1"/>
              <a:r>
                <a:rPr lang="zh-CN" altLang="en-US" b="1" dirty="0" smtClean="0">
                  <a:solidFill>
                    <a:srgbClr val="11576A"/>
                  </a:solidFill>
                  <a:latin typeface="张海山锐谐体2.0-授权联系：Samtype@QQ.com" pitchFamily="2" charset="-122"/>
                  <a:ea typeface="张海山锐谐体2.0-授权联系：Samtype@QQ.com" pitchFamily="2" charset="-122"/>
                </a:rPr>
                <a:t>■</a:t>
              </a:r>
              <a:r>
                <a:rPr lang="zh-CN" altLang="en-US" b="1" dirty="0" smtClean="0">
                  <a:solidFill>
                    <a:srgbClr val="11576A"/>
                  </a:solidFill>
                  <a:latin typeface="微软雅黑" pitchFamily="34" charset="-122"/>
                  <a:ea typeface="微软雅黑" pitchFamily="34" charset="-122"/>
                </a:rPr>
                <a:t> 缺页时，从指针当前位置顺序检查环形链表</a:t>
              </a:r>
              <a:endParaRPr lang="en-US" altLang="zh-CN" b="1" dirty="0" smtClean="0">
                <a:solidFill>
                  <a:srgbClr val="11576A"/>
                </a:solidFill>
                <a:latin typeface="微软雅黑" pitchFamily="34" charset="-122"/>
                <a:ea typeface="微软雅黑" pitchFamily="34" charset="-122"/>
              </a:endParaRPr>
            </a:p>
          </p:txBody>
        </p:sp>
        <p:sp>
          <p:nvSpPr>
            <p:cNvPr id="28" name="TextBox 27"/>
            <p:cNvSpPr txBox="1"/>
            <p:nvPr/>
          </p:nvSpPr>
          <p:spPr>
            <a:xfrm>
              <a:off x="1664611" y="2136476"/>
              <a:ext cx="2850465"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访问位为</a:t>
              </a:r>
              <a:r>
                <a:rPr lang="en-US" altLang="zh-CN" b="1" dirty="0" smtClean="0">
                  <a:solidFill>
                    <a:srgbClr val="11576A"/>
                  </a:solidFill>
                  <a:latin typeface="微软雅黑" pitchFamily="34" charset="-122"/>
                  <a:ea typeface="微软雅黑" pitchFamily="34" charset="-122"/>
                </a:rPr>
                <a:t>0</a:t>
              </a:r>
              <a:r>
                <a:rPr lang="zh-CN" altLang="en-US" b="1" dirty="0" smtClean="0">
                  <a:solidFill>
                    <a:srgbClr val="11576A"/>
                  </a:solidFill>
                  <a:latin typeface="微软雅黑" pitchFamily="34" charset="-122"/>
                  <a:ea typeface="微软雅黑" pitchFamily="34" charset="-122"/>
                </a:rPr>
                <a:t>，则置换该页</a:t>
              </a:r>
              <a:endParaRPr lang="en-US" altLang="zh-CN" b="1" dirty="0" smtClean="0">
                <a:solidFill>
                  <a:srgbClr val="11576A"/>
                </a:solidFill>
                <a:latin typeface="微软雅黑" pitchFamily="34" charset="-122"/>
                <a:ea typeface="微软雅黑" pitchFamily="34" charset="-122"/>
              </a:endParaRPr>
            </a:p>
          </p:txBody>
        </p:sp>
        <p:pic>
          <p:nvPicPr>
            <p:cNvPr id="30" name="图片 29" descr="小点1.png"/>
            <p:cNvPicPr>
              <a:picLocks noChangeAspect="1"/>
            </p:cNvPicPr>
            <p:nvPr/>
          </p:nvPicPr>
          <p:blipFill>
            <a:blip r:embed="rId2" cstate="print"/>
            <a:stretch>
              <a:fillRect/>
            </a:stretch>
          </p:blipFill>
          <p:spPr>
            <a:xfrm>
              <a:off x="1506742" y="2206224"/>
              <a:ext cx="151066" cy="148997"/>
            </a:xfrm>
            <a:prstGeom prst="rect">
              <a:avLst/>
            </a:prstGeom>
            <a:effectLst/>
          </p:spPr>
        </p:pic>
        <p:sp>
          <p:nvSpPr>
            <p:cNvPr id="33" name="TextBox 32"/>
            <p:cNvSpPr txBox="1"/>
            <p:nvPr/>
          </p:nvSpPr>
          <p:spPr>
            <a:xfrm>
              <a:off x="1664611" y="2422228"/>
              <a:ext cx="5764909" cy="646331"/>
            </a:xfrm>
            <a:prstGeom prst="rect">
              <a:avLst/>
            </a:prstGeom>
            <a:noFill/>
            <a:effectLst/>
          </p:spPr>
          <p:txBody>
            <a:bodyPr wrap="square" rtlCol="0">
              <a:spAutoFit/>
            </a:bodyPr>
            <a:lstStyle/>
            <a:p>
              <a:pPr marL="0" lvl="2"/>
              <a:r>
                <a:rPr lang="zh-CN" altLang="en-US" b="1" dirty="0" smtClean="0">
                  <a:solidFill>
                    <a:srgbClr val="11576A"/>
                  </a:solidFill>
                  <a:latin typeface="微软雅黑" pitchFamily="34" charset="-122"/>
                  <a:ea typeface="微软雅黑" pitchFamily="34" charset="-122"/>
                </a:rPr>
                <a:t>访问位为</a:t>
              </a:r>
              <a:r>
                <a:rPr lang="en-US" altLang="zh-CN" b="1" dirty="0" smtClean="0">
                  <a:solidFill>
                    <a:srgbClr val="11576A"/>
                  </a:solidFill>
                  <a:latin typeface="微软雅黑" pitchFamily="34" charset="-122"/>
                  <a:ea typeface="微软雅黑" pitchFamily="34" charset="-122"/>
                </a:rPr>
                <a:t>1</a:t>
              </a:r>
              <a:r>
                <a:rPr lang="zh-CN" altLang="en-US" b="1" dirty="0" smtClean="0">
                  <a:solidFill>
                    <a:srgbClr val="11576A"/>
                  </a:solidFill>
                  <a:latin typeface="微软雅黑" pitchFamily="34" charset="-122"/>
                  <a:ea typeface="微软雅黑" pitchFamily="34" charset="-122"/>
                </a:rPr>
                <a:t>，则访问位置</a:t>
              </a:r>
              <a:r>
                <a:rPr lang="en-US" altLang="zh-CN" b="1" dirty="0" smtClean="0">
                  <a:solidFill>
                    <a:srgbClr val="11576A"/>
                  </a:solidFill>
                  <a:latin typeface="微软雅黑" pitchFamily="34" charset="-122"/>
                  <a:ea typeface="微软雅黑" pitchFamily="34" charset="-122"/>
                </a:rPr>
                <a:t>0</a:t>
              </a:r>
              <a:r>
                <a:rPr lang="zh-CN" altLang="en-US" b="1" dirty="0" smtClean="0">
                  <a:solidFill>
                    <a:srgbClr val="11576A"/>
                  </a:solidFill>
                  <a:latin typeface="微软雅黑" pitchFamily="34" charset="-122"/>
                  <a:ea typeface="微软雅黑" pitchFamily="34" charset="-122"/>
                </a:rPr>
                <a:t>，并指针移动到下一个页面，直到找到可置换的页面</a:t>
              </a:r>
              <a:endParaRPr lang="en-US" altLang="zh-CN" b="1" dirty="0" smtClean="0">
                <a:solidFill>
                  <a:srgbClr val="11576A"/>
                </a:solidFill>
                <a:latin typeface="微软雅黑" pitchFamily="34" charset="-122"/>
                <a:ea typeface="微软雅黑" pitchFamily="34" charset="-122"/>
              </a:endParaRPr>
            </a:p>
          </p:txBody>
        </p:sp>
        <p:pic>
          <p:nvPicPr>
            <p:cNvPr id="36" name="图片 35" descr="小点1.png"/>
            <p:cNvPicPr>
              <a:picLocks noChangeAspect="1"/>
            </p:cNvPicPr>
            <p:nvPr/>
          </p:nvPicPr>
          <p:blipFill>
            <a:blip r:embed="rId2" cstate="print"/>
            <a:stretch>
              <a:fillRect/>
            </a:stretch>
          </p:blipFill>
          <p:spPr>
            <a:xfrm>
              <a:off x="1506742" y="2491976"/>
              <a:ext cx="151066" cy="148997"/>
            </a:xfrm>
            <a:prstGeom prst="rect">
              <a:avLst/>
            </a:prstGeom>
            <a:effectLst/>
          </p:spPr>
        </p:pic>
      </p:grpSp>
    </p:spTree>
    <p:extLst>
      <p:ext uri="{BB962C8B-B14F-4D97-AF65-F5344CB8AC3E}">
        <p14:creationId xmlns:p14="http://schemas.microsoft.com/office/powerpoint/2010/main" val="3562780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矩形 360"/>
          <p:cNvSpPr/>
          <p:nvPr/>
        </p:nvSpPr>
        <p:spPr>
          <a:xfrm>
            <a:off x="1058142" y="4279826"/>
            <a:ext cx="7690322" cy="1491499"/>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dirty="0"/>
          </a:p>
        </p:txBody>
      </p:sp>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时钟页面置换示例</a:t>
            </a:r>
            <a:endParaRPr lang="zh-CN" altLang="zh-CN" sz="3000" b="1" dirty="0">
              <a:solidFill>
                <a:srgbClr val="11576A"/>
              </a:solidFill>
              <a:latin typeface="微软雅黑" pitchFamily="34" charset="-122"/>
              <a:ea typeface="微软雅黑" pitchFamily="34" charset="-122"/>
            </a:endParaRPr>
          </a:p>
        </p:txBody>
      </p:sp>
      <p:sp>
        <p:nvSpPr>
          <p:cNvPr id="8" name="矩形 7"/>
          <p:cNvSpPr/>
          <p:nvPr/>
        </p:nvSpPr>
        <p:spPr>
          <a:xfrm>
            <a:off x="1082700" y="1931301"/>
            <a:ext cx="7630694" cy="222949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dirty="0"/>
          </a:p>
        </p:txBody>
      </p:sp>
      <p:cxnSp>
        <p:nvCxnSpPr>
          <p:cNvPr id="13" name="直接连接符 12"/>
          <p:cNvCxnSpPr/>
          <p:nvPr/>
        </p:nvCxnSpPr>
        <p:spPr>
          <a:xfrm>
            <a:off x="1080546" y="2283094"/>
            <a:ext cx="7632848" cy="0"/>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0546" y="2618328"/>
            <a:ext cx="763284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80546" y="3827381"/>
            <a:ext cx="763284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131256" y="2618329"/>
            <a:ext cx="0" cy="1227511"/>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23483" y="1931301"/>
            <a:ext cx="0" cy="191453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35419" y="1836404"/>
            <a:ext cx="734827"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2" name="TextBox 21"/>
          <p:cNvSpPr txBox="1"/>
          <p:nvPr/>
        </p:nvSpPr>
        <p:spPr>
          <a:xfrm>
            <a:off x="7483428" y="184290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5" name="TextBox 24"/>
          <p:cNvSpPr txBox="1"/>
          <p:nvPr/>
        </p:nvSpPr>
        <p:spPr>
          <a:xfrm>
            <a:off x="5633033"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6" name="TextBox 25"/>
          <p:cNvSpPr txBox="1"/>
          <p:nvPr/>
        </p:nvSpPr>
        <p:spPr>
          <a:xfrm>
            <a:off x="5035752"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 name="TextBox 26"/>
          <p:cNvSpPr txBox="1"/>
          <p:nvPr/>
        </p:nvSpPr>
        <p:spPr>
          <a:xfrm>
            <a:off x="4404250"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 name="TextBox 27"/>
          <p:cNvSpPr txBox="1"/>
          <p:nvPr/>
        </p:nvSpPr>
        <p:spPr>
          <a:xfrm>
            <a:off x="3807205"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9" name="TextBox 28"/>
          <p:cNvSpPr txBox="1"/>
          <p:nvPr/>
        </p:nvSpPr>
        <p:spPr>
          <a:xfrm>
            <a:off x="3192971" y="183116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30" name="TextBox 29"/>
          <p:cNvSpPr txBox="1"/>
          <p:nvPr/>
        </p:nvSpPr>
        <p:spPr>
          <a:xfrm>
            <a:off x="2570445" y="18395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7" name="TextBox 96"/>
          <p:cNvSpPr txBox="1"/>
          <p:nvPr/>
        </p:nvSpPr>
        <p:spPr>
          <a:xfrm>
            <a:off x="1627922" y="246428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98" name="TextBox 97"/>
          <p:cNvSpPr txBox="1"/>
          <p:nvPr/>
        </p:nvSpPr>
        <p:spPr>
          <a:xfrm>
            <a:off x="1627922" y="277033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9" name="TextBox 98"/>
          <p:cNvSpPr txBox="1"/>
          <p:nvPr/>
        </p:nvSpPr>
        <p:spPr>
          <a:xfrm>
            <a:off x="1614085" y="306278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00" name="TextBox 99"/>
          <p:cNvSpPr txBox="1"/>
          <p:nvPr/>
        </p:nvSpPr>
        <p:spPr>
          <a:xfrm>
            <a:off x="1614870" y="33552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05" name="TextBox 104"/>
          <p:cNvSpPr txBox="1"/>
          <p:nvPr/>
        </p:nvSpPr>
        <p:spPr>
          <a:xfrm>
            <a:off x="1968183" y="183471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106" name="TextBox 105"/>
          <p:cNvSpPr txBox="1"/>
          <p:nvPr/>
        </p:nvSpPr>
        <p:spPr>
          <a:xfrm>
            <a:off x="1118331" y="2213606"/>
            <a:ext cx="1098348"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107" name="TextBox 106"/>
          <p:cNvSpPr txBox="1"/>
          <p:nvPr/>
        </p:nvSpPr>
        <p:spPr>
          <a:xfrm>
            <a:off x="1114052" y="1863218"/>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108" name="TextBox 107"/>
          <p:cNvSpPr txBox="1"/>
          <p:nvPr/>
        </p:nvSpPr>
        <p:spPr>
          <a:xfrm>
            <a:off x="1118331" y="3793673"/>
            <a:ext cx="1169786" cy="299526"/>
          </a:xfrm>
          <a:prstGeom prst="rect">
            <a:avLst/>
          </a:prstGeom>
          <a:noFill/>
          <a:effectLst/>
        </p:spPr>
        <p:txBody>
          <a:bodyPr wrap="square" rtlCol="0">
            <a:spAutoFit/>
          </a:bodyPr>
          <a:lstStyle/>
          <a:p>
            <a:pPr marL="342900" indent="-342900">
              <a:spcBef>
                <a:spcPct val="20000"/>
              </a:spcBef>
            </a:pPr>
            <a:r>
              <a:rPr lang="zh-CN" altLang="en-US" sz="2000" b="1" baseline="-25000" dirty="0">
                <a:solidFill>
                  <a:srgbClr val="11576A"/>
                </a:solidFill>
                <a:latin typeface="微软雅黑" pitchFamily="34" charset="-122"/>
                <a:ea typeface="微软雅黑" pitchFamily="34" charset="-122"/>
              </a:rPr>
              <a:t>缺页状态</a:t>
            </a:r>
          </a:p>
        </p:txBody>
      </p:sp>
      <p:sp>
        <p:nvSpPr>
          <p:cNvPr id="120" name="TextBox 119"/>
          <p:cNvSpPr txBox="1"/>
          <p:nvPr/>
        </p:nvSpPr>
        <p:spPr>
          <a:xfrm>
            <a:off x="1154401" y="2820650"/>
            <a:ext cx="430887" cy="940977"/>
          </a:xfrm>
          <a:prstGeom prst="rect">
            <a:avLst/>
          </a:prstGeom>
          <a:noFill/>
          <a:effectLst/>
        </p:spPr>
        <p:txBody>
          <a:bodyPr vert="eaVert"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物理帧号</a:t>
            </a:r>
          </a:p>
        </p:txBody>
      </p:sp>
      <p:sp>
        <p:nvSpPr>
          <p:cNvPr id="176" name="TextBox 175"/>
          <p:cNvSpPr txBox="1"/>
          <p:nvPr/>
        </p:nvSpPr>
        <p:spPr>
          <a:xfrm>
            <a:off x="6277396" y="18467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177" name="TextBox 176"/>
          <p:cNvSpPr txBox="1"/>
          <p:nvPr/>
        </p:nvSpPr>
        <p:spPr>
          <a:xfrm>
            <a:off x="6857821" y="183590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sp>
        <p:nvSpPr>
          <p:cNvPr id="438" name="TextBox 437"/>
          <p:cNvSpPr txBox="1"/>
          <p:nvPr/>
        </p:nvSpPr>
        <p:spPr>
          <a:xfrm>
            <a:off x="1058946" y="4725144"/>
            <a:ext cx="864096" cy="523220"/>
          </a:xfrm>
          <a:prstGeom prst="rect">
            <a:avLst/>
          </a:prstGeom>
          <a:noFill/>
        </p:spPr>
        <p:txBody>
          <a:bodyPr wrap="square" rtlCol="0">
            <a:spAutoFit/>
          </a:bodyPr>
          <a:lstStyle/>
          <a:p>
            <a:r>
              <a:rPr lang="zh-CN" altLang="en-US" sz="1400" b="1" spc="-100" dirty="0">
                <a:solidFill>
                  <a:srgbClr val="11576A"/>
                </a:solidFill>
                <a:latin typeface="微软雅黑" pitchFamily="34" charset="-122"/>
                <a:ea typeface="微软雅黑" pitchFamily="34" charset="-122"/>
              </a:rPr>
              <a:t>驻留页面的页表项</a:t>
            </a:r>
          </a:p>
        </p:txBody>
      </p:sp>
      <p:grpSp>
        <p:nvGrpSpPr>
          <p:cNvPr id="19" name="组合 18"/>
          <p:cNvGrpSpPr/>
          <p:nvPr/>
        </p:nvGrpSpPr>
        <p:grpSpPr>
          <a:xfrm>
            <a:off x="2626560" y="2529745"/>
            <a:ext cx="292532" cy="1314568"/>
            <a:chOff x="1869542" y="1658095"/>
            <a:chExt cx="292532" cy="1314568"/>
          </a:xfrm>
        </p:grpSpPr>
        <p:sp>
          <p:nvSpPr>
            <p:cNvPr id="17" name="文本框 16"/>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3" name="文本框 412"/>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4" name="文本框 413"/>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5" name="文本框 414"/>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16" name="组合 415"/>
          <p:cNvGrpSpPr/>
          <p:nvPr/>
        </p:nvGrpSpPr>
        <p:grpSpPr>
          <a:xfrm>
            <a:off x="2148770" y="2536148"/>
            <a:ext cx="292532" cy="1314568"/>
            <a:chOff x="1869542" y="1658095"/>
            <a:chExt cx="292532" cy="1314568"/>
          </a:xfrm>
        </p:grpSpPr>
        <p:sp>
          <p:nvSpPr>
            <p:cNvPr id="417" name="文本框 416"/>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8" name="文本框 417"/>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9" name="文本框 418"/>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0" name="文本框 419"/>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21" name="组合 420"/>
          <p:cNvGrpSpPr/>
          <p:nvPr/>
        </p:nvGrpSpPr>
        <p:grpSpPr>
          <a:xfrm>
            <a:off x="3240786" y="2515362"/>
            <a:ext cx="292532" cy="1314568"/>
            <a:chOff x="1869542" y="1658095"/>
            <a:chExt cx="292532" cy="1314568"/>
          </a:xfrm>
        </p:grpSpPr>
        <p:sp>
          <p:nvSpPr>
            <p:cNvPr id="422" name="文本框 421"/>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3" name="文本框 422"/>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4" name="文本框 423"/>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5" name="文本框 424"/>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26" name="组合 425"/>
          <p:cNvGrpSpPr/>
          <p:nvPr/>
        </p:nvGrpSpPr>
        <p:grpSpPr>
          <a:xfrm>
            <a:off x="3899635" y="2510359"/>
            <a:ext cx="292532" cy="1314568"/>
            <a:chOff x="1869542" y="1658095"/>
            <a:chExt cx="292532" cy="1314568"/>
          </a:xfrm>
        </p:grpSpPr>
        <p:sp>
          <p:nvSpPr>
            <p:cNvPr id="427" name="文本框 426"/>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8" name="文本框 427"/>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9" name="文本框 428"/>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30" name="文本框 429"/>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31" name="组合 430"/>
          <p:cNvGrpSpPr/>
          <p:nvPr/>
        </p:nvGrpSpPr>
        <p:grpSpPr>
          <a:xfrm>
            <a:off x="4498665" y="2510359"/>
            <a:ext cx="292532" cy="1314568"/>
            <a:chOff x="1869542" y="1658095"/>
            <a:chExt cx="292532" cy="1314568"/>
          </a:xfrm>
        </p:grpSpPr>
        <p:sp>
          <p:nvSpPr>
            <p:cNvPr id="432" name="文本框 431"/>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33" name="文本框 432"/>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34" name="文本框 433"/>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35" name="文本框 434"/>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42" name="组合 441"/>
          <p:cNvGrpSpPr/>
          <p:nvPr/>
        </p:nvGrpSpPr>
        <p:grpSpPr>
          <a:xfrm>
            <a:off x="5729767" y="2531783"/>
            <a:ext cx="292532" cy="1314568"/>
            <a:chOff x="1869542" y="1658095"/>
            <a:chExt cx="292532" cy="1314568"/>
          </a:xfrm>
        </p:grpSpPr>
        <p:sp>
          <p:nvSpPr>
            <p:cNvPr id="443" name="文本框 442"/>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4" name="文本框 443"/>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5" name="文本框 444"/>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6" name="文本框 445"/>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52" name="组合 451"/>
          <p:cNvGrpSpPr/>
          <p:nvPr/>
        </p:nvGrpSpPr>
        <p:grpSpPr>
          <a:xfrm>
            <a:off x="6949655" y="2533048"/>
            <a:ext cx="292532" cy="1314568"/>
            <a:chOff x="1869542" y="1658095"/>
            <a:chExt cx="292532" cy="1314568"/>
          </a:xfrm>
        </p:grpSpPr>
        <p:sp>
          <p:nvSpPr>
            <p:cNvPr id="453" name="文本框 452"/>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54" name="文本框 453"/>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55" name="文本框 454"/>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56" name="文本框 455"/>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467" name="文本框 466"/>
          <p:cNvSpPr txBox="1"/>
          <p:nvPr/>
        </p:nvSpPr>
        <p:spPr>
          <a:xfrm>
            <a:off x="2642597" y="2225798"/>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8" name="文本框 467"/>
          <p:cNvSpPr txBox="1"/>
          <p:nvPr/>
        </p:nvSpPr>
        <p:spPr>
          <a:xfrm>
            <a:off x="3262112" y="2225798"/>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9" name="文本框 468"/>
          <p:cNvSpPr txBox="1"/>
          <p:nvPr/>
        </p:nvSpPr>
        <p:spPr>
          <a:xfrm>
            <a:off x="3923943" y="2240119"/>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0" name="文本框 469"/>
          <p:cNvSpPr txBox="1"/>
          <p:nvPr/>
        </p:nvSpPr>
        <p:spPr>
          <a:xfrm>
            <a:off x="4512081" y="2231771"/>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1" name="文本框 470"/>
          <p:cNvSpPr txBox="1"/>
          <p:nvPr/>
        </p:nvSpPr>
        <p:spPr>
          <a:xfrm>
            <a:off x="5153084" y="2231864"/>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2" name="文本框 471"/>
          <p:cNvSpPr txBox="1"/>
          <p:nvPr/>
        </p:nvSpPr>
        <p:spPr>
          <a:xfrm>
            <a:off x="5743183" y="2238562"/>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3" name="文本框 472"/>
          <p:cNvSpPr txBox="1"/>
          <p:nvPr/>
        </p:nvSpPr>
        <p:spPr>
          <a:xfrm>
            <a:off x="6391150" y="2230884"/>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4" name="文本框 473"/>
          <p:cNvSpPr txBox="1"/>
          <p:nvPr/>
        </p:nvSpPr>
        <p:spPr>
          <a:xfrm>
            <a:off x="6965745" y="2230884"/>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5" name="文本框 474"/>
          <p:cNvSpPr txBox="1"/>
          <p:nvPr/>
        </p:nvSpPr>
        <p:spPr>
          <a:xfrm>
            <a:off x="7598889" y="2230807"/>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6" name="文本框 475"/>
          <p:cNvSpPr txBox="1"/>
          <p:nvPr/>
        </p:nvSpPr>
        <p:spPr>
          <a:xfrm>
            <a:off x="8176294" y="2231032"/>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nvGrpSpPr>
          <p:cNvPr id="477" name="组合 476"/>
          <p:cNvGrpSpPr/>
          <p:nvPr/>
        </p:nvGrpSpPr>
        <p:grpSpPr>
          <a:xfrm>
            <a:off x="5202199" y="2330905"/>
            <a:ext cx="234000" cy="1734463"/>
            <a:chOff x="4525237" y="1803105"/>
            <a:chExt cx="234000" cy="1734463"/>
          </a:xfrm>
        </p:grpSpPr>
        <p:sp>
          <p:nvSpPr>
            <p:cNvPr id="478"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479"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480" name="组合 479"/>
          <p:cNvGrpSpPr/>
          <p:nvPr/>
        </p:nvGrpSpPr>
        <p:grpSpPr>
          <a:xfrm>
            <a:off x="6439328" y="2335838"/>
            <a:ext cx="234000" cy="1734463"/>
            <a:chOff x="4525237" y="1803105"/>
            <a:chExt cx="234000" cy="1734463"/>
          </a:xfrm>
        </p:grpSpPr>
        <p:sp>
          <p:nvSpPr>
            <p:cNvPr id="481"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482"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483" name="组合 482"/>
          <p:cNvGrpSpPr/>
          <p:nvPr/>
        </p:nvGrpSpPr>
        <p:grpSpPr>
          <a:xfrm>
            <a:off x="7648756" y="2340392"/>
            <a:ext cx="234000" cy="1734463"/>
            <a:chOff x="4525237" y="1803105"/>
            <a:chExt cx="234000" cy="1734463"/>
          </a:xfrm>
        </p:grpSpPr>
        <p:sp>
          <p:nvSpPr>
            <p:cNvPr id="484"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485"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486" name="组合 485"/>
          <p:cNvGrpSpPr/>
          <p:nvPr/>
        </p:nvGrpSpPr>
        <p:grpSpPr>
          <a:xfrm>
            <a:off x="8238813" y="2327628"/>
            <a:ext cx="234000" cy="1734463"/>
            <a:chOff x="4525237" y="1803105"/>
            <a:chExt cx="234000" cy="1734463"/>
          </a:xfrm>
        </p:grpSpPr>
        <p:sp>
          <p:nvSpPr>
            <p:cNvPr id="487"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488"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sp>
        <p:nvSpPr>
          <p:cNvPr id="489" name="TextBox 58"/>
          <p:cNvSpPr txBox="1"/>
          <p:nvPr/>
        </p:nvSpPr>
        <p:spPr>
          <a:xfrm>
            <a:off x="2633340" y="3144015"/>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99" name="TextBox 58"/>
          <p:cNvSpPr txBox="1"/>
          <p:nvPr/>
        </p:nvSpPr>
        <p:spPr>
          <a:xfrm>
            <a:off x="3246113" y="2519447"/>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27" name="TextBox 58"/>
          <p:cNvSpPr txBox="1"/>
          <p:nvPr/>
        </p:nvSpPr>
        <p:spPr>
          <a:xfrm>
            <a:off x="3900558" y="3424817"/>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d</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85" name="TextBox 58"/>
          <p:cNvSpPr txBox="1"/>
          <p:nvPr/>
        </p:nvSpPr>
        <p:spPr>
          <a:xfrm>
            <a:off x="4503913" y="2793928"/>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630" name="组合 629"/>
          <p:cNvGrpSpPr/>
          <p:nvPr/>
        </p:nvGrpSpPr>
        <p:grpSpPr>
          <a:xfrm>
            <a:off x="1852320" y="4420489"/>
            <a:ext cx="632087" cy="1266793"/>
            <a:chOff x="8146316" y="3693574"/>
            <a:chExt cx="632087" cy="1266793"/>
          </a:xfrm>
        </p:grpSpPr>
        <p:sp>
          <p:nvSpPr>
            <p:cNvPr id="631" name="矩形 630"/>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2" name="矩形 631"/>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3" name="矩形 632"/>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4" name="矩形 633"/>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5" name="矩形 634"/>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6" name="矩形 635"/>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7" name="矩形 636"/>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8" name="矩形 637"/>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9" name="TextBox 377"/>
            <p:cNvSpPr txBox="1"/>
            <p:nvPr/>
          </p:nvSpPr>
          <p:spPr>
            <a:xfrm>
              <a:off x="8146316" y="371599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40" name="TextBox 378"/>
            <p:cNvSpPr txBox="1"/>
            <p:nvPr/>
          </p:nvSpPr>
          <p:spPr>
            <a:xfrm>
              <a:off x="8146316" y="400368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41" name="TextBox 379"/>
            <p:cNvSpPr txBox="1"/>
            <p:nvPr/>
          </p:nvSpPr>
          <p:spPr>
            <a:xfrm>
              <a:off x="8154097" y="429734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42" name="TextBox 380"/>
            <p:cNvSpPr txBox="1"/>
            <p:nvPr/>
          </p:nvSpPr>
          <p:spPr>
            <a:xfrm>
              <a:off x="8154097" y="459103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43"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644"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645"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646"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664" name="组合 663"/>
          <p:cNvGrpSpPr/>
          <p:nvPr/>
        </p:nvGrpSpPr>
        <p:grpSpPr>
          <a:xfrm>
            <a:off x="2478074" y="4418524"/>
            <a:ext cx="632087" cy="1266793"/>
            <a:chOff x="8146316" y="3693574"/>
            <a:chExt cx="632087" cy="1266793"/>
          </a:xfrm>
        </p:grpSpPr>
        <p:sp>
          <p:nvSpPr>
            <p:cNvPr id="665" name="矩形 664"/>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6" name="矩形 665"/>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7" name="矩形 666"/>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8" name="矩形 667"/>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9" name="矩形 66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0" name="矩形 66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1" name="矩形 670"/>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2" name="矩形 671"/>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3" name="TextBox 377"/>
            <p:cNvSpPr txBox="1"/>
            <p:nvPr/>
          </p:nvSpPr>
          <p:spPr>
            <a:xfrm>
              <a:off x="8146316" y="371599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74" name="TextBox 378"/>
            <p:cNvSpPr txBox="1"/>
            <p:nvPr/>
          </p:nvSpPr>
          <p:spPr>
            <a:xfrm>
              <a:off x="8146316" y="400368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75" name="TextBox 379"/>
            <p:cNvSpPr txBox="1"/>
            <p:nvPr/>
          </p:nvSpPr>
          <p:spPr>
            <a:xfrm>
              <a:off x="8154097" y="429734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676" name="TextBox 380"/>
            <p:cNvSpPr txBox="1"/>
            <p:nvPr/>
          </p:nvSpPr>
          <p:spPr>
            <a:xfrm>
              <a:off x="8154097" y="459103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77"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678"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679"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680"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681" name="组合 680"/>
          <p:cNvGrpSpPr/>
          <p:nvPr/>
        </p:nvGrpSpPr>
        <p:grpSpPr>
          <a:xfrm>
            <a:off x="3098934" y="4418524"/>
            <a:ext cx="632087" cy="1266793"/>
            <a:chOff x="8146316" y="3693574"/>
            <a:chExt cx="632087" cy="1266793"/>
          </a:xfrm>
        </p:grpSpPr>
        <p:sp>
          <p:nvSpPr>
            <p:cNvPr id="682" name="矩形 681"/>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3" name="矩形 682"/>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4" name="矩形 68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5" name="矩形 68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6" name="矩形 68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7" name="矩形 68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8" name="矩形 687"/>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9" name="矩形 688"/>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0" name="TextBox 377"/>
            <p:cNvSpPr txBox="1"/>
            <p:nvPr/>
          </p:nvSpPr>
          <p:spPr>
            <a:xfrm>
              <a:off x="8146316" y="371599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691" name="TextBox 378"/>
            <p:cNvSpPr txBox="1"/>
            <p:nvPr/>
          </p:nvSpPr>
          <p:spPr>
            <a:xfrm>
              <a:off x="8146316" y="400368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92" name="TextBox 379"/>
            <p:cNvSpPr txBox="1"/>
            <p:nvPr/>
          </p:nvSpPr>
          <p:spPr>
            <a:xfrm>
              <a:off x="8154097" y="429734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693" name="TextBox 380"/>
            <p:cNvSpPr txBox="1"/>
            <p:nvPr/>
          </p:nvSpPr>
          <p:spPr>
            <a:xfrm>
              <a:off x="8154097" y="459103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94"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695"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696"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697"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698" name="组合 697"/>
          <p:cNvGrpSpPr/>
          <p:nvPr/>
        </p:nvGrpSpPr>
        <p:grpSpPr>
          <a:xfrm>
            <a:off x="3726470" y="4418524"/>
            <a:ext cx="632087" cy="1266793"/>
            <a:chOff x="8146316" y="3693574"/>
            <a:chExt cx="632087" cy="1266793"/>
          </a:xfrm>
        </p:grpSpPr>
        <p:sp>
          <p:nvSpPr>
            <p:cNvPr id="699" name="矩形 698"/>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0" name="矩形 699"/>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1" name="矩形 700"/>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2" name="矩形 701"/>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3" name="矩形 702"/>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4" name="矩形 703"/>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5" name="矩形 704"/>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6" name="矩形 705"/>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7" name="TextBox 377"/>
            <p:cNvSpPr txBox="1"/>
            <p:nvPr/>
          </p:nvSpPr>
          <p:spPr>
            <a:xfrm>
              <a:off x="8146316" y="371599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08" name="TextBox 378"/>
            <p:cNvSpPr txBox="1"/>
            <p:nvPr/>
          </p:nvSpPr>
          <p:spPr>
            <a:xfrm>
              <a:off x="8146316" y="400368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09" name="TextBox 379"/>
            <p:cNvSpPr txBox="1"/>
            <p:nvPr/>
          </p:nvSpPr>
          <p:spPr>
            <a:xfrm>
              <a:off x="8154097" y="429734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10" name="TextBox 380"/>
            <p:cNvSpPr txBox="1"/>
            <p:nvPr/>
          </p:nvSpPr>
          <p:spPr>
            <a:xfrm>
              <a:off x="8154097" y="459103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11"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12"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13"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14"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715" name="组合 714"/>
          <p:cNvGrpSpPr/>
          <p:nvPr/>
        </p:nvGrpSpPr>
        <p:grpSpPr>
          <a:xfrm>
            <a:off x="4346021" y="4418524"/>
            <a:ext cx="632087" cy="1266793"/>
            <a:chOff x="8146316" y="3693574"/>
            <a:chExt cx="632087" cy="1266793"/>
          </a:xfrm>
        </p:grpSpPr>
        <p:sp>
          <p:nvSpPr>
            <p:cNvPr id="716" name="矩形 715"/>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7" name="矩形 716"/>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8" name="矩形 717"/>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9" name="矩形 718"/>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0" name="矩形 719"/>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1" name="矩形 720"/>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2" name="矩形 721"/>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3" name="矩形 722"/>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4" name="TextBox 377"/>
            <p:cNvSpPr txBox="1"/>
            <p:nvPr/>
          </p:nvSpPr>
          <p:spPr>
            <a:xfrm>
              <a:off x="8146316" y="371599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25" name="TextBox 378"/>
            <p:cNvSpPr txBox="1"/>
            <p:nvPr/>
          </p:nvSpPr>
          <p:spPr>
            <a:xfrm>
              <a:off x="8146316" y="400368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26" name="TextBox 379"/>
            <p:cNvSpPr txBox="1"/>
            <p:nvPr/>
          </p:nvSpPr>
          <p:spPr>
            <a:xfrm>
              <a:off x="8154097" y="429734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27" name="TextBox 380"/>
            <p:cNvSpPr txBox="1"/>
            <p:nvPr/>
          </p:nvSpPr>
          <p:spPr>
            <a:xfrm>
              <a:off x="8154097" y="459103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28"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29"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30"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31"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732" name="组合 731"/>
          <p:cNvGrpSpPr/>
          <p:nvPr/>
        </p:nvGrpSpPr>
        <p:grpSpPr>
          <a:xfrm>
            <a:off x="4977890" y="4418524"/>
            <a:ext cx="632087" cy="1266793"/>
            <a:chOff x="8146316" y="3693574"/>
            <a:chExt cx="632087" cy="1266793"/>
          </a:xfrm>
        </p:grpSpPr>
        <p:sp>
          <p:nvSpPr>
            <p:cNvPr id="733" name="矩形 732"/>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4" name="矩形 733"/>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5" name="矩形 734"/>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6" name="矩形 735"/>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7" name="矩形 736"/>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8" name="矩形 737"/>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9" name="矩形 738"/>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0" name="矩形 739"/>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1" name="TextBox 377"/>
            <p:cNvSpPr txBox="1"/>
            <p:nvPr/>
          </p:nvSpPr>
          <p:spPr>
            <a:xfrm>
              <a:off x="8146316" y="371599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42" name="TextBox 378"/>
            <p:cNvSpPr txBox="1"/>
            <p:nvPr/>
          </p:nvSpPr>
          <p:spPr>
            <a:xfrm>
              <a:off x="8146316" y="400368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43" name="TextBox 379"/>
            <p:cNvSpPr txBox="1"/>
            <p:nvPr/>
          </p:nvSpPr>
          <p:spPr>
            <a:xfrm>
              <a:off x="8154097" y="429734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44" name="TextBox 380"/>
            <p:cNvSpPr txBox="1"/>
            <p:nvPr/>
          </p:nvSpPr>
          <p:spPr>
            <a:xfrm>
              <a:off x="8154097" y="459103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45"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46"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47"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48"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766" name="组合 765"/>
          <p:cNvGrpSpPr/>
          <p:nvPr/>
        </p:nvGrpSpPr>
        <p:grpSpPr>
          <a:xfrm>
            <a:off x="4972771" y="4424892"/>
            <a:ext cx="639962" cy="1260424"/>
            <a:chOff x="8138441" y="3699943"/>
            <a:chExt cx="639962" cy="1260424"/>
          </a:xfrm>
        </p:grpSpPr>
        <p:sp>
          <p:nvSpPr>
            <p:cNvPr id="767" name="矩形 766"/>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8" name="矩形 767"/>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9" name="矩形 768"/>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0" name="矩形 769"/>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1" name="矩形 77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2" name="矩形 77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3" name="矩形 772"/>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4" name="矩形 773"/>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5"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76" name="TextBox 378"/>
            <p:cNvSpPr txBox="1"/>
            <p:nvPr/>
          </p:nvSpPr>
          <p:spPr>
            <a:xfrm>
              <a:off x="8142114" y="400365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77" name="TextBox 379"/>
            <p:cNvSpPr txBox="1"/>
            <p:nvPr/>
          </p:nvSpPr>
          <p:spPr>
            <a:xfrm>
              <a:off x="8154097" y="429734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78" name="TextBox 380"/>
            <p:cNvSpPr txBox="1"/>
            <p:nvPr/>
          </p:nvSpPr>
          <p:spPr>
            <a:xfrm>
              <a:off x="8154097" y="459103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79"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80" name="TextBox 383"/>
            <p:cNvSpPr txBox="1"/>
            <p:nvPr/>
          </p:nvSpPr>
          <p:spPr>
            <a:xfrm>
              <a:off x="8418775"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81"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82"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783" name="组合 782"/>
          <p:cNvGrpSpPr/>
          <p:nvPr/>
        </p:nvGrpSpPr>
        <p:grpSpPr>
          <a:xfrm>
            <a:off x="4965225" y="4424892"/>
            <a:ext cx="646363" cy="1260424"/>
            <a:chOff x="8132040" y="3699943"/>
            <a:chExt cx="646363" cy="1260424"/>
          </a:xfrm>
        </p:grpSpPr>
        <p:sp>
          <p:nvSpPr>
            <p:cNvPr id="784" name="矩形 783"/>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5" name="矩形 784"/>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6" name="矩形 785"/>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7" name="矩形 786"/>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8" name="矩形 787"/>
            <p:cNvSpPr/>
            <p:nvPr/>
          </p:nvSpPr>
          <p:spPr>
            <a:xfrm flipH="1">
              <a:off x="8154097"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9" name="矩形 788"/>
            <p:cNvSpPr/>
            <p:nvPr/>
          </p:nvSpPr>
          <p:spPr>
            <a:xfrm flipH="1">
              <a:off x="8439849"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0" name="矩形 789"/>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1" name="矩形 790"/>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2"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93" name="TextBox 378"/>
            <p:cNvSpPr txBox="1"/>
            <p:nvPr/>
          </p:nvSpPr>
          <p:spPr>
            <a:xfrm>
              <a:off x="8140018" y="4011158"/>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94" name="TextBox 379"/>
            <p:cNvSpPr txBox="1"/>
            <p:nvPr/>
          </p:nvSpPr>
          <p:spPr>
            <a:xfrm>
              <a:off x="8132040" y="429306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95" name="TextBox 380"/>
            <p:cNvSpPr txBox="1"/>
            <p:nvPr/>
          </p:nvSpPr>
          <p:spPr>
            <a:xfrm>
              <a:off x="8154097" y="459103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96"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97" name="TextBox 383"/>
            <p:cNvSpPr txBox="1"/>
            <p:nvPr/>
          </p:nvSpPr>
          <p:spPr>
            <a:xfrm>
              <a:off x="8411088" y="4003562"/>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98" name="TextBox 384"/>
            <p:cNvSpPr txBox="1"/>
            <p:nvPr/>
          </p:nvSpPr>
          <p:spPr>
            <a:xfrm>
              <a:off x="8433355" y="4269352"/>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99"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01" name="组合 800"/>
          <p:cNvGrpSpPr/>
          <p:nvPr/>
        </p:nvGrpSpPr>
        <p:grpSpPr>
          <a:xfrm>
            <a:off x="4964805" y="4424892"/>
            <a:ext cx="621275" cy="1247290"/>
            <a:chOff x="8132303" y="3699943"/>
            <a:chExt cx="621275" cy="1247290"/>
          </a:xfrm>
        </p:grpSpPr>
        <p:sp>
          <p:nvSpPr>
            <p:cNvPr id="802" name="矩形 801"/>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3" name="矩形 802"/>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4" name="矩形 80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5" name="矩形 80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6" name="矩形 80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7" name="矩形 80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8" name="矩形 807"/>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9" name="矩形 808"/>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0"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11" name="TextBox 378"/>
            <p:cNvSpPr txBox="1"/>
            <p:nvPr/>
          </p:nvSpPr>
          <p:spPr>
            <a:xfrm>
              <a:off x="8140018" y="4011158"/>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12"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13" name="TextBox 380"/>
            <p:cNvSpPr txBox="1"/>
            <p:nvPr/>
          </p:nvSpPr>
          <p:spPr>
            <a:xfrm>
              <a:off x="8133977" y="457790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14"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15" name="TextBox 383"/>
            <p:cNvSpPr txBox="1"/>
            <p:nvPr/>
          </p:nvSpPr>
          <p:spPr>
            <a:xfrm>
              <a:off x="8411088" y="4003562"/>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16" name="TextBox 384"/>
            <p:cNvSpPr txBox="1"/>
            <p:nvPr/>
          </p:nvSpPr>
          <p:spPr>
            <a:xfrm>
              <a:off x="8419810" y="4269352"/>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17" name="TextBox 385"/>
            <p:cNvSpPr txBox="1"/>
            <p:nvPr/>
          </p:nvSpPr>
          <p:spPr>
            <a:xfrm>
              <a:off x="8402177" y="4567999"/>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18" name="组合 817"/>
          <p:cNvGrpSpPr/>
          <p:nvPr/>
        </p:nvGrpSpPr>
        <p:grpSpPr>
          <a:xfrm>
            <a:off x="4964105" y="4420658"/>
            <a:ext cx="621275" cy="1246796"/>
            <a:chOff x="8132303" y="3699943"/>
            <a:chExt cx="621275" cy="1246796"/>
          </a:xfrm>
        </p:grpSpPr>
        <p:sp>
          <p:nvSpPr>
            <p:cNvPr id="819" name="矩形 818"/>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0" name="矩形 819"/>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1" name="矩形 820"/>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2" name="矩形 821"/>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3" name="矩形 822"/>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4" name="矩形 823"/>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5" name="矩形 824"/>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6" name="矩形 825"/>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7"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28" name="TextBox 378"/>
            <p:cNvSpPr txBox="1"/>
            <p:nvPr/>
          </p:nvSpPr>
          <p:spPr>
            <a:xfrm>
              <a:off x="8140018" y="4011158"/>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29"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30" name="TextBox 380"/>
            <p:cNvSpPr txBox="1"/>
            <p:nvPr/>
          </p:nvSpPr>
          <p:spPr>
            <a:xfrm>
              <a:off x="8140018" y="457740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31"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32" name="TextBox 383"/>
            <p:cNvSpPr txBox="1"/>
            <p:nvPr/>
          </p:nvSpPr>
          <p:spPr>
            <a:xfrm>
              <a:off x="8411088" y="4003562"/>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33" name="TextBox 384"/>
            <p:cNvSpPr txBox="1"/>
            <p:nvPr/>
          </p:nvSpPr>
          <p:spPr>
            <a:xfrm>
              <a:off x="8419810" y="4269352"/>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34" name="TextBox 385"/>
            <p:cNvSpPr txBox="1"/>
            <p:nvPr/>
          </p:nvSpPr>
          <p:spPr>
            <a:xfrm>
              <a:off x="8414936" y="4562228"/>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6" name="组合 95"/>
          <p:cNvGrpSpPr/>
          <p:nvPr/>
        </p:nvGrpSpPr>
        <p:grpSpPr>
          <a:xfrm>
            <a:off x="4976487" y="4428742"/>
            <a:ext cx="597683" cy="391729"/>
            <a:chOff x="6286499" y="3635881"/>
            <a:chExt cx="597683" cy="391729"/>
          </a:xfrm>
        </p:grpSpPr>
        <p:sp>
          <p:nvSpPr>
            <p:cNvPr id="837" name="矩形 836"/>
            <p:cNvSpPr/>
            <p:nvPr/>
          </p:nvSpPr>
          <p:spPr>
            <a:xfrm flipH="1">
              <a:off x="6294378" y="368520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8" name="矩形 837"/>
            <p:cNvSpPr/>
            <p:nvPr/>
          </p:nvSpPr>
          <p:spPr>
            <a:xfrm flipH="1">
              <a:off x="6580130" y="368520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9" name="TextBox 387"/>
            <p:cNvSpPr txBox="1"/>
            <p:nvPr/>
          </p:nvSpPr>
          <p:spPr>
            <a:xfrm>
              <a:off x="6286499" y="3658278"/>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40" name="TextBox 392"/>
            <p:cNvSpPr txBox="1"/>
            <p:nvPr/>
          </p:nvSpPr>
          <p:spPr>
            <a:xfrm>
              <a:off x="6566466" y="3635881"/>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grpSp>
      <p:grpSp>
        <p:nvGrpSpPr>
          <p:cNvPr id="858" name="组合 857"/>
          <p:cNvGrpSpPr/>
          <p:nvPr/>
        </p:nvGrpSpPr>
        <p:grpSpPr>
          <a:xfrm>
            <a:off x="4976365" y="4427833"/>
            <a:ext cx="597683" cy="391729"/>
            <a:chOff x="6286499" y="3635881"/>
            <a:chExt cx="597683" cy="391729"/>
          </a:xfrm>
        </p:grpSpPr>
        <p:sp>
          <p:nvSpPr>
            <p:cNvPr id="859" name="矩形 858"/>
            <p:cNvSpPr/>
            <p:nvPr/>
          </p:nvSpPr>
          <p:spPr>
            <a:xfrm flipH="1">
              <a:off x="6294378" y="368520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0" name="矩形 859"/>
            <p:cNvSpPr/>
            <p:nvPr/>
          </p:nvSpPr>
          <p:spPr>
            <a:xfrm flipH="1">
              <a:off x="6580130" y="368520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1" name="TextBox 387"/>
            <p:cNvSpPr txBox="1"/>
            <p:nvPr/>
          </p:nvSpPr>
          <p:spPr>
            <a:xfrm>
              <a:off x="6286499" y="3658278"/>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62" name="TextBox 392"/>
            <p:cNvSpPr txBox="1"/>
            <p:nvPr/>
          </p:nvSpPr>
          <p:spPr>
            <a:xfrm>
              <a:off x="6566466" y="3635881"/>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grpSp>
      <p:grpSp>
        <p:nvGrpSpPr>
          <p:cNvPr id="841" name="组合 840"/>
          <p:cNvGrpSpPr/>
          <p:nvPr/>
        </p:nvGrpSpPr>
        <p:grpSpPr>
          <a:xfrm>
            <a:off x="4969560" y="4426225"/>
            <a:ext cx="623875" cy="1246796"/>
            <a:chOff x="8132303" y="3699943"/>
            <a:chExt cx="623875" cy="1246796"/>
          </a:xfrm>
        </p:grpSpPr>
        <p:sp>
          <p:nvSpPr>
            <p:cNvPr id="842" name="矩形 841"/>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3" name="矩形 842"/>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4" name="矩形 843"/>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5" name="矩形 844"/>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6" name="矩形 84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7" name="矩形 84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8" name="矩形 847"/>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9" name="矩形 848"/>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0"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51" name="TextBox 378"/>
            <p:cNvSpPr txBox="1"/>
            <p:nvPr/>
          </p:nvSpPr>
          <p:spPr>
            <a:xfrm>
              <a:off x="8133111" y="400938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52"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53" name="TextBox 380"/>
            <p:cNvSpPr txBox="1"/>
            <p:nvPr/>
          </p:nvSpPr>
          <p:spPr>
            <a:xfrm>
              <a:off x="8140018" y="457740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54"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855" name="TextBox 383"/>
            <p:cNvSpPr txBox="1"/>
            <p:nvPr/>
          </p:nvSpPr>
          <p:spPr>
            <a:xfrm>
              <a:off x="8417624" y="4011891"/>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56" name="TextBox 384"/>
            <p:cNvSpPr txBox="1"/>
            <p:nvPr/>
          </p:nvSpPr>
          <p:spPr>
            <a:xfrm>
              <a:off x="8419810" y="4269352"/>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57" name="TextBox 385"/>
            <p:cNvSpPr txBox="1"/>
            <p:nvPr/>
          </p:nvSpPr>
          <p:spPr>
            <a:xfrm>
              <a:off x="8414936" y="4562228"/>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09" name="组合 108"/>
          <p:cNvGrpSpPr/>
          <p:nvPr/>
        </p:nvGrpSpPr>
        <p:grpSpPr>
          <a:xfrm>
            <a:off x="4975556" y="2531792"/>
            <a:ext cx="449462" cy="1314568"/>
            <a:chOff x="4218538" y="1674542"/>
            <a:chExt cx="449462" cy="1314568"/>
          </a:xfrm>
        </p:grpSpPr>
        <p:grpSp>
          <p:nvGrpSpPr>
            <p:cNvPr id="436" name="组合 435"/>
            <p:cNvGrpSpPr/>
            <p:nvPr/>
          </p:nvGrpSpPr>
          <p:grpSpPr>
            <a:xfrm>
              <a:off x="4375468" y="1674542"/>
              <a:ext cx="292532" cy="1314568"/>
              <a:chOff x="1869542" y="1658095"/>
              <a:chExt cx="292532" cy="1314568"/>
            </a:xfrm>
          </p:grpSpPr>
          <p:sp>
            <p:nvSpPr>
              <p:cNvPr id="437" name="文本框 436"/>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e</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39" name="文本框 438"/>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0" name="文本框 439"/>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1" name="文本框 440"/>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863" name="AutoShape 98"/>
            <p:cNvSpPr>
              <a:spLocks/>
            </p:cNvSpPr>
            <p:nvPr/>
          </p:nvSpPr>
          <p:spPr bwMode="auto">
            <a:xfrm>
              <a:off x="4218538" y="1863874"/>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grpSp>
        <p:nvGrpSpPr>
          <p:cNvPr id="864" name="组合 863"/>
          <p:cNvGrpSpPr/>
          <p:nvPr/>
        </p:nvGrpSpPr>
        <p:grpSpPr>
          <a:xfrm>
            <a:off x="5601777" y="4425386"/>
            <a:ext cx="623875" cy="1246796"/>
            <a:chOff x="8132303" y="3699943"/>
            <a:chExt cx="623875" cy="1246796"/>
          </a:xfrm>
        </p:grpSpPr>
        <p:sp>
          <p:nvSpPr>
            <p:cNvPr id="865" name="矩形 864"/>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6" name="矩形 865"/>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7" name="矩形 866"/>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8" name="矩形 867"/>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9" name="矩形 86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0" name="矩形 86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1" name="矩形 870"/>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2" name="矩形 871"/>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3"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74" name="TextBox 378"/>
            <p:cNvSpPr txBox="1"/>
            <p:nvPr/>
          </p:nvSpPr>
          <p:spPr>
            <a:xfrm>
              <a:off x="8133111" y="400938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75"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76" name="TextBox 380"/>
            <p:cNvSpPr txBox="1"/>
            <p:nvPr/>
          </p:nvSpPr>
          <p:spPr>
            <a:xfrm>
              <a:off x="8140018" y="457740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77"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878" name="TextBox 383"/>
            <p:cNvSpPr txBox="1"/>
            <p:nvPr/>
          </p:nvSpPr>
          <p:spPr>
            <a:xfrm>
              <a:off x="8417624" y="4011891"/>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79" name="TextBox 384"/>
            <p:cNvSpPr txBox="1"/>
            <p:nvPr/>
          </p:nvSpPr>
          <p:spPr>
            <a:xfrm>
              <a:off x="8419810" y="4269352"/>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80" name="TextBox 385"/>
            <p:cNvSpPr txBox="1"/>
            <p:nvPr/>
          </p:nvSpPr>
          <p:spPr>
            <a:xfrm>
              <a:off x="8414936" y="4562228"/>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sp>
        <p:nvSpPr>
          <p:cNvPr id="881" name="TextBox 58"/>
          <p:cNvSpPr txBox="1"/>
          <p:nvPr/>
        </p:nvSpPr>
        <p:spPr>
          <a:xfrm>
            <a:off x="5735983" y="2822745"/>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882" name="组合 881"/>
          <p:cNvGrpSpPr/>
          <p:nvPr/>
        </p:nvGrpSpPr>
        <p:grpSpPr>
          <a:xfrm>
            <a:off x="6243444" y="4425386"/>
            <a:ext cx="623875" cy="1246796"/>
            <a:chOff x="8132303" y="3699943"/>
            <a:chExt cx="623875" cy="1246796"/>
          </a:xfrm>
        </p:grpSpPr>
        <p:sp>
          <p:nvSpPr>
            <p:cNvPr id="883" name="矩形 882"/>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4" name="矩形 883"/>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5" name="矩形 884"/>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6" name="矩形 885"/>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7" name="矩形 886"/>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8" name="矩形 887"/>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9" name="矩形 888"/>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0" name="矩形 889"/>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1"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92" name="TextBox 378"/>
            <p:cNvSpPr txBox="1"/>
            <p:nvPr/>
          </p:nvSpPr>
          <p:spPr>
            <a:xfrm>
              <a:off x="8133111" y="400938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93"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94" name="TextBox 380"/>
            <p:cNvSpPr txBox="1"/>
            <p:nvPr/>
          </p:nvSpPr>
          <p:spPr>
            <a:xfrm>
              <a:off x="8140018" y="457740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95"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896" name="TextBox 383"/>
            <p:cNvSpPr txBox="1"/>
            <p:nvPr/>
          </p:nvSpPr>
          <p:spPr>
            <a:xfrm>
              <a:off x="8417624" y="4011891"/>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97" name="TextBox 384"/>
            <p:cNvSpPr txBox="1"/>
            <p:nvPr/>
          </p:nvSpPr>
          <p:spPr>
            <a:xfrm>
              <a:off x="8419810" y="4269352"/>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98" name="TextBox 385"/>
            <p:cNvSpPr txBox="1"/>
            <p:nvPr/>
          </p:nvSpPr>
          <p:spPr>
            <a:xfrm>
              <a:off x="8414936" y="4562228"/>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99" name="组合 898"/>
          <p:cNvGrpSpPr/>
          <p:nvPr/>
        </p:nvGrpSpPr>
        <p:grpSpPr>
          <a:xfrm>
            <a:off x="6242336" y="4424768"/>
            <a:ext cx="621275" cy="1246796"/>
            <a:chOff x="8132303" y="3699943"/>
            <a:chExt cx="621275" cy="1246796"/>
          </a:xfrm>
        </p:grpSpPr>
        <p:sp>
          <p:nvSpPr>
            <p:cNvPr id="900" name="矩形 899"/>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1" name="矩形 900"/>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2" name="矩形 90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3" name="矩形 90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4" name="矩形 90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5" name="矩形 90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6" name="矩形 905"/>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7" name="矩形 906"/>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8"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09" name="TextBox 378"/>
            <p:cNvSpPr txBox="1"/>
            <p:nvPr/>
          </p:nvSpPr>
          <p:spPr>
            <a:xfrm>
              <a:off x="8132303" y="400478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10"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11" name="TextBox 380"/>
            <p:cNvSpPr txBox="1"/>
            <p:nvPr/>
          </p:nvSpPr>
          <p:spPr>
            <a:xfrm>
              <a:off x="8140018" y="457740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12"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913" name="TextBox 383"/>
            <p:cNvSpPr txBox="1"/>
            <p:nvPr/>
          </p:nvSpPr>
          <p:spPr>
            <a:xfrm>
              <a:off x="8410963" y="3997196"/>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14" name="TextBox 384"/>
            <p:cNvSpPr txBox="1"/>
            <p:nvPr/>
          </p:nvSpPr>
          <p:spPr>
            <a:xfrm>
              <a:off x="8419810" y="4269352"/>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15" name="TextBox 385"/>
            <p:cNvSpPr txBox="1"/>
            <p:nvPr/>
          </p:nvSpPr>
          <p:spPr>
            <a:xfrm>
              <a:off x="8414936" y="4562228"/>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11" name="组合 110"/>
          <p:cNvGrpSpPr/>
          <p:nvPr/>
        </p:nvGrpSpPr>
        <p:grpSpPr>
          <a:xfrm>
            <a:off x="6252918" y="5006619"/>
            <a:ext cx="585574" cy="384541"/>
            <a:chOff x="7103053" y="4069905"/>
            <a:chExt cx="585574" cy="384541"/>
          </a:xfrm>
        </p:grpSpPr>
        <p:sp>
          <p:nvSpPr>
            <p:cNvPr id="918" name="矩形 917"/>
            <p:cNvSpPr/>
            <p:nvPr/>
          </p:nvSpPr>
          <p:spPr>
            <a:xfrm flipH="1">
              <a:off x="7117123" y="411912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9" name="矩形 918"/>
            <p:cNvSpPr/>
            <p:nvPr/>
          </p:nvSpPr>
          <p:spPr>
            <a:xfrm flipH="1">
              <a:off x="7402875" y="411912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0" name="TextBox 387"/>
            <p:cNvSpPr txBox="1"/>
            <p:nvPr/>
          </p:nvSpPr>
          <p:spPr>
            <a:xfrm>
              <a:off x="7103053" y="408511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21" name="TextBox 392"/>
            <p:cNvSpPr txBox="1"/>
            <p:nvPr/>
          </p:nvSpPr>
          <p:spPr>
            <a:xfrm>
              <a:off x="7373993" y="406990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923" name="组合 922"/>
          <p:cNvGrpSpPr/>
          <p:nvPr/>
        </p:nvGrpSpPr>
        <p:grpSpPr>
          <a:xfrm>
            <a:off x="6242875" y="4424948"/>
            <a:ext cx="621275" cy="1246617"/>
            <a:chOff x="8132303" y="3699943"/>
            <a:chExt cx="621275" cy="1246617"/>
          </a:xfrm>
        </p:grpSpPr>
        <p:sp>
          <p:nvSpPr>
            <p:cNvPr id="924" name="矩形 923"/>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5" name="矩形 924"/>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6" name="矩形 925"/>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7" name="矩形 926"/>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8" name="矩形 927"/>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9" name="矩形 928"/>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0" name="矩形 929"/>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1" name="矩形 930"/>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2"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33" name="TextBox 378"/>
            <p:cNvSpPr txBox="1"/>
            <p:nvPr/>
          </p:nvSpPr>
          <p:spPr>
            <a:xfrm>
              <a:off x="8132303" y="400478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34"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35" name="TextBox 380"/>
            <p:cNvSpPr txBox="1"/>
            <p:nvPr/>
          </p:nvSpPr>
          <p:spPr>
            <a:xfrm>
              <a:off x="8141150" y="4577228"/>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36"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937" name="TextBox 383"/>
            <p:cNvSpPr txBox="1"/>
            <p:nvPr/>
          </p:nvSpPr>
          <p:spPr>
            <a:xfrm>
              <a:off x="8410963" y="3997196"/>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38" name="TextBox 384"/>
            <p:cNvSpPr txBox="1"/>
            <p:nvPr/>
          </p:nvSpPr>
          <p:spPr>
            <a:xfrm>
              <a:off x="8419810" y="4269352"/>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39" name="TextBox 385"/>
            <p:cNvSpPr txBox="1"/>
            <p:nvPr/>
          </p:nvSpPr>
          <p:spPr>
            <a:xfrm>
              <a:off x="8406794" y="4569638"/>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40" name="组合 939"/>
          <p:cNvGrpSpPr/>
          <p:nvPr/>
        </p:nvGrpSpPr>
        <p:grpSpPr>
          <a:xfrm>
            <a:off x="6875736" y="4438320"/>
            <a:ext cx="621275" cy="1246617"/>
            <a:chOff x="8132303" y="3699943"/>
            <a:chExt cx="621275" cy="1246617"/>
          </a:xfrm>
        </p:grpSpPr>
        <p:sp>
          <p:nvSpPr>
            <p:cNvPr id="941" name="矩形 940"/>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2" name="矩形 941"/>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3" name="矩形 942"/>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4" name="矩形 943"/>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5" name="矩形 944"/>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6" name="矩形 945"/>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7" name="矩形 946"/>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8" name="矩形 947"/>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9"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50" name="TextBox 378"/>
            <p:cNvSpPr txBox="1"/>
            <p:nvPr/>
          </p:nvSpPr>
          <p:spPr>
            <a:xfrm>
              <a:off x="8132303" y="400478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51"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52" name="TextBox 380"/>
            <p:cNvSpPr txBox="1"/>
            <p:nvPr/>
          </p:nvSpPr>
          <p:spPr>
            <a:xfrm>
              <a:off x="8141150" y="4577228"/>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53"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954" name="TextBox 383"/>
            <p:cNvSpPr txBox="1"/>
            <p:nvPr/>
          </p:nvSpPr>
          <p:spPr>
            <a:xfrm>
              <a:off x="8410963" y="3997196"/>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55" name="TextBox 384"/>
            <p:cNvSpPr txBox="1"/>
            <p:nvPr/>
          </p:nvSpPr>
          <p:spPr>
            <a:xfrm>
              <a:off x="8419810" y="4269352"/>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56" name="TextBox 385"/>
            <p:cNvSpPr txBox="1"/>
            <p:nvPr/>
          </p:nvSpPr>
          <p:spPr>
            <a:xfrm>
              <a:off x="8406794" y="4569638"/>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12" name="组合 111"/>
          <p:cNvGrpSpPr/>
          <p:nvPr/>
        </p:nvGrpSpPr>
        <p:grpSpPr>
          <a:xfrm>
            <a:off x="6234754" y="2524546"/>
            <a:ext cx="435185" cy="1314568"/>
            <a:chOff x="5477735" y="1667296"/>
            <a:chExt cx="435185" cy="1314568"/>
          </a:xfrm>
        </p:grpSpPr>
        <p:grpSp>
          <p:nvGrpSpPr>
            <p:cNvPr id="447" name="组合 446"/>
            <p:cNvGrpSpPr/>
            <p:nvPr/>
          </p:nvGrpSpPr>
          <p:grpSpPr>
            <a:xfrm>
              <a:off x="5620388" y="1667296"/>
              <a:ext cx="292532" cy="1314568"/>
              <a:chOff x="1869542" y="1658095"/>
              <a:chExt cx="292532" cy="1314568"/>
            </a:xfrm>
          </p:grpSpPr>
          <p:sp>
            <p:nvSpPr>
              <p:cNvPr id="448" name="文本框 447"/>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9" name="文本框 448"/>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50" name="文本框 449"/>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51" name="文本框 450"/>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957" name="AutoShape 98"/>
            <p:cNvSpPr>
              <a:spLocks/>
            </p:cNvSpPr>
            <p:nvPr/>
          </p:nvSpPr>
          <p:spPr bwMode="auto">
            <a:xfrm>
              <a:off x="5477735" y="2462688"/>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sp>
        <p:nvSpPr>
          <p:cNvPr id="958" name="TextBox 58"/>
          <p:cNvSpPr txBox="1"/>
          <p:nvPr/>
        </p:nvSpPr>
        <p:spPr>
          <a:xfrm>
            <a:off x="6956855" y="2822745"/>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7483791" y="5315604"/>
            <a:ext cx="602706" cy="369332"/>
            <a:chOff x="8300713" y="3305729"/>
            <a:chExt cx="602706" cy="369332"/>
          </a:xfrm>
        </p:grpSpPr>
        <p:sp>
          <p:nvSpPr>
            <p:cNvPr id="588" name="矩形 587"/>
            <p:cNvSpPr/>
            <p:nvPr/>
          </p:nvSpPr>
          <p:spPr>
            <a:xfrm flipH="1">
              <a:off x="8320695" y="334518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9" name="矩形 588"/>
            <p:cNvSpPr/>
            <p:nvPr/>
          </p:nvSpPr>
          <p:spPr>
            <a:xfrm flipH="1">
              <a:off x="8606447" y="334518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0" name="TextBox 428"/>
            <p:cNvSpPr txBox="1"/>
            <p:nvPr/>
          </p:nvSpPr>
          <p:spPr>
            <a:xfrm>
              <a:off x="8300713" y="330572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591" name="TextBox 433"/>
            <p:cNvSpPr txBox="1"/>
            <p:nvPr/>
          </p:nvSpPr>
          <p:spPr>
            <a:xfrm>
              <a:off x="8564865" y="3305729"/>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59" name="组合 958"/>
          <p:cNvGrpSpPr/>
          <p:nvPr/>
        </p:nvGrpSpPr>
        <p:grpSpPr>
          <a:xfrm>
            <a:off x="7472711" y="4436956"/>
            <a:ext cx="617214" cy="1244328"/>
            <a:chOff x="8132303" y="3699199"/>
            <a:chExt cx="617214" cy="1244328"/>
          </a:xfrm>
        </p:grpSpPr>
        <p:sp>
          <p:nvSpPr>
            <p:cNvPr id="960" name="矩形 959"/>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1" name="矩形 960"/>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2" name="矩形 96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3" name="矩形 96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4" name="矩形 96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5" name="矩形 96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6" name="矩形 965"/>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7" name="矩形 966"/>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8" name="TextBox 377"/>
            <p:cNvSpPr txBox="1"/>
            <p:nvPr/>
          </p:nvSpPr>
          <p:spPr>
            <a:xfrm>
              <a:off x="8132303" y="372447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69" name="TextBox 378"/>
            <p:cNvSpPr txBox="1"/>
            <p:nvPr/>
          </p:nvSpPr>
          <p:spPr>
            <a:xfrm>
              <a:off x="8132303" y="400478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70"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71" name="TextBox 380"/>
            <p:cNvSpPr txBox="1"/>
            <p:nvPr/>
          </p:nvSpPr>
          <p:spPr>
            <a:xfrm>
              <a:off x="8132303" y="457419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72" name="TextBox 382"/>
            <p:cNvSpPr txBox="1"/>
            <p:nvPr/>
          </p:nvSpPr>
          <p:spPr>
            <a:xfrm>
              <a:off x="8411870" y="369919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973" name="TextBox 383"/>
            <p:cNvSpPr txBox="1"/>
            <p:nvPr/>
          </p:nvSpPr>
          <p:spPr>
            <a:xfrm>
              <a:off x="8410963" y="3997196"/>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74" name="TextBox 384"/>
            <p:cNvSpPr txBox="1"/>
            <p:nvPr/>
          </p:nvSpPr>
          <p:spPr>
            <a:xfrm>
              <a:off x="8419810" y="4269352"/>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75" name="TextBox 385"/>
            <p:cNvSpPr txBox="1"/>
            <p:nvPr/>
          </p:nvSpPr>
          <p:spPr>
            <a:xfrm>
              <a:off x="8407521" y="4555489"/>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976" name="组合 975"/>
          <p:cNvGrpSpPr/>
          <p:nvPr/>
        </p:nvGrpSpPr>
        <p:grpSpPr>
          <a:xfrm>
            <a:off x="8109165" y="4443142"/>
            <a:ext cx="617214" cy="1244328"/>
            <a:chOff x="8132303" y="3699199"/>
            <a:chExt cx="617214" cy="1244328"/>
          </a:xfrm>
        </p:grpSpPr>
        <p:sp>
          <p:nvSpPr>
            <p:cNvPr id="977" name="矩形 976"/>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8" name="矩形 977"/>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9" name="矩形 978"/>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0" name="矩形 979"/>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1" name="矩形 98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2" name="矩形 98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3" name="矩形 982"/>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4" name="矩形 983"/>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5" name="TextBox 377"/>
            <p:cNvSpPr txBox="1"/>
            <p:nvPr/>
          </p:nvSpPr>
          <p:spPr>
            <a:xfrm>
              <a:off x="8132303" y="372447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86" name="TextBox 378"/>
            <p:cNvSpPr txBox="1"/>
            <p:nvPr/>
          </p:nvSpPr>
          <p:spPr>
            <a:xfrm>
              <a:off x="8132303" y="400478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87"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88" name="TextBox 380"/>
            <p:cNvSpPr txBox="1"/>
            <p:nvPr/>
          </p:nvSpPr>
          <p:spPr>
            <a:xfrm>
              <a:off x="8132303" y="457419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89" name="TextBox 382"/>
            <p:cNvSpPr txBox="1"/>
            <p:nvPr/>
          </p:nvSpPr>
          <p:spPr>
            <a:xfrm>
              <a:off x="8411870" y="369919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990" name="TextBox 383"/>
            <p:cNvSpPr txBox="1"/>
            <p:nvPr/>
          </p:nvSpPr>
          <p:spPr>
            <a:xfrm>
              <a:off x="8410963" y="3997196"/>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91" name="TextBox 384"/>
            <p:cNvSpPr txBox="1"/>
            <p:nvPr/>
          </p:nvSpPr>
          <p:spPr>
            <a:xfrm>
              <a:off x="8419810" y="4269352"/>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92" name="TextBox 385"/>
            <p:cNvSpPr txBox="1"/>
            <p:nvPr/>
          </p:nvSpPr>
          <p:spPr>
            <a:xfrm>
              <a:off x="8407521" y="4555489"/>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4" name="组合 113"/>
          <p:cNvGrpSpPr/>
          <p:nvPr/>
        </p:nvGrpSpPr>
        <p:grpSpPr>
          <a:xfrm>
            <a:off x="7444182" y="2524546"/>
            <a:ext cx="431203" cy="1314568"/>
            <a:chOff x="6687163" y="1667296"/>
            <a:chExt cx="431203" cy="1314568"/>
          </a:xfrm>
        </p:grpSpPr>
        <p:grpSp>
          <p:nvGrpSpPr>
            <p:cNvPr id="457" name="组合 456"/>
            <p:cNvGrpSpPr/>
            <p:nvPr/>
          </p:nvGrpSpPr>
          <p:grpSpPr>
            <a:xfrm>
              <a:off x="6825834" y="1667296"/>
              <a:ext cx="292532" cy="1314568"/>
              <a:chOff x="1869542" y="1658095"/>
              <a:chExt cx="292532" cy="1314568"/>
            </a:xfrm>
          </p:grpSpPr>
          <p:sp>
            <p:nvSpPr>
              <p:cNvPr id="458" name="文本框 457"/>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59" name="文本框 458"/>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0" name="文本框 459"/>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1" name="文本框 460"/>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sp>
          <p:nvSpPr>
            <p:cNvPr id="993" name="AutoShape 98"/>
            <p:cNvSpPr>
              <a:spLocks/>
            </p:cNvSpPr>
            <p:nvPr/>
          </p:nvSpPr>
          <p:spPr bwMode="auto">
            <a:xfrm>
              <a:off x="6687163" y="2772647"/>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grpSp>
        <p:nvGrpSpPr>
          <p:cNvPr id="116" name="组合 115"/>
          <p:cNvGrpSpPr/>
          <p:nvPr/>
        </p:nvGrpSpPr>
        <p:grpSpPr>
          <a:xfrm>
            <a:off x="8016103" y="2531783"/>
            <a:ext cx="432994" cy="1314568"/>
            <a:chOff x="7259085" y="1674533"/>
            <a:chExt cx="432994" cy="1314568"/>
          </a:xfrm>
        </p:grpSpPr>
        <p:grpSp>
          <p:nvGrpSpPr>
            <p:cNvPr id="462" name="组合 461"/>
            <p:cNvGrpSpPr/>
            <p:nvPr/>
          </p:nvGrpSpPr>
          <p:grpSpPr>
            <a:xfrm>
              <a:off x="7399547" y="1674533"/>
              <a:ext cx="292532" cy="1314568"/>
              <a:chOff x="1869542" y="1658095"/>
              <a:chExt cx="292532" cy="1314568"/>
            </a:xfrm>
          </p:grpSpPr>
          <p:sp>
            <p:nvSpPr>
              <p:cNvPr id="463" name="文本框 462"/>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d</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64" name="文本框 463"/>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5" name="文本框 464"/>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6" name="文本框 465"/>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994" name="AutoShape 98"/>
            <p:cNvSpPr>
              <a:spLocks/>
            </p:cNvSpPr>
            <p:nvPr/>
          </p:nvSpPr>
          <p:spPr bwMode="auto">
            <a:xfrm>
              <a:off x="7259085" y="1838445"/>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grpSp>
        <p:nvGrpSpPr>
          <p:cNvPr id="995" name="组合 994"/>
          <p:cNvGrpSpPr/>
          <p:nvPr/>
        </p:nvGrpSpPr>
        <p:grpSpPr>
          <a:xfrm>
            <a:off x="8114896" y="4428276"/>
            <a:ext cx="616600" cy="1250218"/>
            <a:chOff x="8132303" y="3693309"/>
            <a:chExt cx="616600" cy="1250218"/>
          </a:xfrm>
        </p:grpSpPr>
        <p:sp>
          <p:nvSpPr>
            <p:cNvPr id="996" name="矩形 995"/>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7" name="矩形 996"/>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8" name="矩形 997"/>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9" name="矩形 998"/>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0" name="矩形 999"/>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1" name="矩形 1000"/>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2" name="矩形 1001"/>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3" name="矩形 1002"/>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4" name="TextBox 377"/>
            <p:cNvSpPr txBox="1"/>
            <p:nvPr/>
          </p:nvSpPr>
          <p:spPr>
            <a:xfrm>
              <a:off x="8139215" y="372056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05" name="TextBox 378"/>
            <p:cNvSpPr txBox="1"/>
            <p:nvPr/>
          </p:nvSpPr>
          <p:spPr>
            <a:xfrm>
              <a:off x="8139215" y="399648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06"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007" name="TextBox 380"/>
            <p:cNvSpPr txBox="1"/>
            <p:nvPr/>
          </p:nvSpPr>
          <p:spPr>
            <a:xfrm>
              <a:off x="8132303" y="457419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008" name="TextBox 382"/>
            <p:cNvSpPr txBox="1"/>
            <p:nvPr/>
          </p:nvSpPr>
          <p:spPr>
            <a:xfrm>
              <a:off x="8418119" y="369330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09" name="TextBox 383"/>
            <p:cNvSpPr txBox="1"/>
            <p:nvPr/>
          </p:nvSpPr>
          <p:spPr>
            <a:xfrm>
              <a:off x="8410349" y="4009423"/>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10" name="TextBox 384"/>
            <p:cNvSpPr txBox="1"/>
            <p:nvPr/>
          </p:nvSpPr>
          <p:spPr>
            <a:xfrm>
              <a:off x="8419810" y="4269352"/>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11" name="TextBox 385"/>
            <p:cNvSpPr txBox="1"/>
            <p:nvPr/>
          </p:nvSpPr>
          <p:spPr>
            <a:xfrm>
              <a:off x="8407521" y="4555489"/>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012" name="组合 1011"/>
          <p:cNvGrpSpPr/>
          <p:nvPr/>
        </p:nvGrpSpPr>
        <p:grpSpPr>
          <a:xfrm>
            <a:off x="8114098" y="4436297"/>
            <a:ext cx="631749" cy="1250218"/>
            <a:chOff x="8132303" y="3693309"/>
            <a:chExt cx="631749" cy="1250218"/>
          </a:xfrm>
        </p:grpSpPr>
        <p:sp>
          <p:nvSpPr>
            <p:cNvPr id="1013" name="矩形 1012"/>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4" name="矩形 1013"/>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5" name="矩形 1014"/>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6" name="矩形 1015"/>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7" name="矩形 1016"/>
            <p:cNvSpPr/>
            <p:nvPr/>
          </p:nvSpPr>
          <p:spPr>
            <a:xfrm flipH="1">
              <a:off x="8154097"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8" name="矩形 1017"/>
            <p:cNvSpPr/>
            <p:nvPr/>
          </p:nvSpPr>
          <p:spPr>
            <a:xfrm flipH="1">
              <a:off x="8439849"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9" name="矩形 1018"/>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0" name="矩形 1019"/>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1" name="TextBox 377"/>
            <p:cNvSpPr txBox="1"/>
            <p:nvPr/>
          </p:nvSpPr>
          <p:spPr>
            <a:xfrm>
              <a:off x="8139215" y="372056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22" name="TextBox 378"/>
            <p:cNvSpPr txBox="1"/>
            <p:nvPr/>
          </p:nvSpPr>
          <p:spPr>
            <a:xfrm>
              <a:off x="8138523" y="401411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23" name="TextBox 379"/>
            <p:cNvSpPr txBox="1"/>
            <p:nvPr/>
          </p:nvSpPr>
          <p:spPr>
            <a:xfrm>
              <a:off x="8139215" y="429242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24" name="TextBox 380"/>
            <p:cNvSpPr txBox="1"/>
            <p:nvPr/>
          </p:nvSpPr>
          <p:spPr>
            <a:xfrm>
              <a:off x="8132303" y="457419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025" name="TextBox 382"/>
            <p:cNvSpPr txBox="1"/>
            <p:nvPr/>
          </p:nvSpPr>
          <p:spPr>
            <a:xfrm>
              <a:off x="8418119" y="369330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26" name="TextBox 383"/>
            <p:cNvSpPr txBox="1"/>
            <p:nvPr/>
          </p:nvSpPr>
          <p:spPr>
            <a:xfrm>
              <a:off x="8425498" y="4008557"/>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27" name="TextBox 384"/>
            <p:cNvSpPr txBox="1"/>
            <p:nvPr/>
          </p:nvSpPr>
          <p:spPr>
            <a:xfrm>
              <a:off x="8418119" y="4276499"/>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28" name="TextBox 385"/>
            <p:cNvSpPr txBox="1"/>
            <p:nvPr/>
          </p:nvSpPr>
          <p:spPr>
            <a:xfrm>
              <a:off x="8407521" y="4555489"/>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029" name="组合 1028"/>
          <p:cNvGrpSpPr/>
          <p:nvPr/>
        </p:nvGrpSpPr>
        <p:grpSpPr>
          <a:xfrm>
            <a:off x="8112884" y="4431298"/>
            <a:ext cx="632052" cy="1248626"/>
            <a:chOff x="8132000" y="3693309"/>
            <a:chExt cx="632052" cy="1248626"/>
          </a:xfrm>
        </p:grpSpPr>
        <p:sp>
          <p:nvSpPr>
            <p:cNvPr id="1030" name="矩形 1029"/>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1" name="矩形 1030"/>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2" name="矩形 103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3" name="矩形 103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4" name="矩形 103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5" name="矩形 103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6" name="矩形 1035"/>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7" name="矩形 1036"/>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8" name="TextBox 377"/>
            <p:cNvSpPr txBox="1"/>
            <p:nvPr/>
          </p:nvSpPr>
          <p:spPr>
            <a:xfrm>
              <a:off x="8139215" y="372056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39" name="TextBox 378"/>
            <p:cNvSpPr txBox="1"/>
            <p:nvPr/>
          </p:nvSpPr>
          <p:spPr>
            <a:xfrm>
              <a:off x="8138523" y="401411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40" name="TextBox 379"/>
            <p:cNvSpPr txBox="1"/>
            <p:nvPr/>
          </p:nvSpPr>
          <p:spPr>
            <a:xfrm>
              <a:off x="8132000" y="428468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41" name="TextBox 380"/>
            <p:cNvSpPr txBox="1"/>
            <p:nvPr/>
          </p:nvSpPr>
          <p:spPr>
            <a:xfrm>
              <a:off x="8132000" y="457260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42" name="TextBox 382"/>
            <p:cNvSpPr txBox="1"/>
            <p:nvPr/>
          </p:nvSpPr>
          <p:spPr>
            <a:xfrm>
              <a:off x="8418119" y="369330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43" name="TextBox 383"/>
            <p:cNvSpPr txBox="1"/>
            <p:nvPr/>
          </p:nvSpPr>
          <p:spPr>
            <a:xfrm>
              <a:off x="8425498" y="4008557"/>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44" name="TextBox 384"/>
            <p:cNvSpPr txBox="1"/>
            <p:nvPr/>
          </p:nvSpPr>
          <p:spPr>
            <a:xfrm>
              <a:off x="8408830" y="4262928"/>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45" name="TextBox 385"/>
            <p:cNvSpPr txBox="1"/>
            <p:nvPr/>
          </p:nvSpPr>
          <p:spPr>
            <a:xfrm>
              <a:off x="8418119" y="4562902"/>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046" name="组合 1045"/>
          <p:cNvGrpSpPr/>
          <p:nvPr/>
        </p:nvGrpSpPr>
        <p:grpSpPr>
          <a:xfrm>
            <a:off x="8109356" y="4433580"/>
            <a:ext cx="632052" cy="1263167"/>
            <a:chOff x="8132000" y="3693309"/>
            <a:chExt cx="632052" cy="1263167"/>
          </a:xfrm>
        </p:grpSpPr>
        <p:sp>
          <p:nvSpPr>
            <p:cNvPr id="1047" name="矩形 1046"/>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 name="矩形 1047"/>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9" name="矩形 1048"/>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0" name="矩形 1049"/>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1" name="矩形 105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2" name="矩形 105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3" name="矩形 1052"/>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4" name="矩形 1053"/>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5" name="TextBox 377"/>
            <p:cNvSpPr txBox="1"/>
            <p:nvPr/>
          </p:nvSpPr>
          <p:spPr>
            <a:xfrm>
              <a:off x="8139215" y="372056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56" name="TextBox 378"/>
            <p:cNvSpPr txBox="1"/>
            <p:nvPr/>
          </p:nvSpPr>
          <p:spPr>
            <a:xfrm>
              <a:off x="8138523" y="401411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57" name="TextBox 379"/>
            <p:cNvSpPr txBox="1"/>
            <p:nvPr/>
          </p:nvSpPr>
          <p:spPr>
            <a:xfrm>
              <a:off x="8132000" y="428468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58" name="TextBox 380"/>
            <p:cNvSpPr txBox="1"/>
            <p:nvPr/>
          </p:nvSpPr>
          <p:spPr>
            <a:xfrm>
              <a:off x="8146351" y="458714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59" name="TextBox 382"/>
            <p:cNvSpPr txBox="1"/>
            <p:nvPr/>
          </p:nvSpPr>
          <p:spPr>
            <a:xfrm>
              <a:off x="8418119" y="369330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60" name="TextBox 383"/>
            <p:cNvSpPr txBox="1"/>
            <p:nvPr/>
          </p:nvSpPr>
          <p:spPr>
            <a:xfrm>
              <a:off x="8425498" y="4008557"/>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61" name="TextBox 384"/>
            <p:cNvSpPr txBox="1"/>
            <p:nvPr/>
          </p:nvSpPr>
          <p:spPr>
            <a:xfrm>
              <a:off x="8408830" y="4262928"/>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62" name="TextBox 385"/>
            <p:cNvSpPr txBox="1"/>
            <p:nvPr/>
          </p:nvSpPr>
          <p:spPr>
            <a:xfrm>
              <a:off x="8425498" y="4562239"/>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9" name="组合 118"/>
          <p:cNvGrpSpPr/>
          <p:nvPr/>
        </p:nvGrpSpPr>
        <p:grpSpPr>
          <a:xfrm>
            <a:off x="8116571" y="4434577"/>
            <a:ext cx="606238" cy="397825"/>
            <a:chOff x="8324612" y="1547926"/>
            <a:chExt cx="606238" cy="397825"/>
          </a:xfrm>
        </p:grpSpPr>
        <p:sp>
          <p:nvSpPr>
            <p:cNvPr id="250" name="矩形 249"/>
            <p:cNvSpPr/>
            <p:nvPr/>
          </p:nvSpPr>
          <p:spPr>
            <a:xfrm flipH="1">
              <a:off x="8339167" y="1612877"/>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矩形 250"/>
            <p:cNvSpPr/>
            <p:nvPr/>
          </p:nvSpPr>
          <p:spPr>
            <a:xfrm flipH="1">
              <a:off x="8624919" y="1612877"/>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5" name="TextBox 387"/>
            <p:cNvSpPr txBox="1"/>
            <p:nvPr/>
          </p:nvSpPr>
          <p:spPr>
            <a:xfrm>
              <a:off x="8324612" y="157641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279" name="TextBox 392"/>
            <p:cNvSpPr txBox="1"/>
            <p:nvPr/>
          </p:nvSpPr>
          <p:spPr>
            <a:xfrm>
              <a:off x="8603516" y="154792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grpSp>
      <p:grpSp>
        <p:nvGrpSpPr>
          <p:cNvPr id="1063" name="组合 1062"/>
          <p:cNvGrpSpPr/>
          <p:nvPr/>
        </p:nvGrpSpPr>
        <p:grpSpPr>
          <a:xfrm>
            <a:off x="8113923" y="4451311"/>
            <a:ext cx="616329" cy="1231070"/>
            <a:chOff x="8131055" y="3707194"/>
            <a:chExt cx="616329" cy="1231070"/>
          </a:xfrm>
        </p:grpSpPr>
        <p:sp>
          <p:nvSpPr>
            <p:cNvPr id="1064" name="矩形 1063"/>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5" name="矩形 1064"/>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6" name="矩形 1065"/>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7" name="矩形 1066"/>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8" name="矩形 1067"/>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9" name="矩形 1068"/>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0" name="矩形 1069"/>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1" name="矩形 1070"/>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2" name="TextBox 377"/>
            <p:cNvSpPr txBox="1"/>
            <p:nvPr/>
          </p:nvSpPr>
          <p:spPr>
            <a:xfrm>
              <a:off x="8139215" y="372056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073" name="TextBox 378"/>
            <p:cNvSpPr txBox="1"/>
            <p:nvPr/>
          </p:nvSpPr>
          <p:spPr>
            <a:xfrm>
              <a:off x="8131055" y="399596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74" name="TextBox 379"/>
            <p:cNvSpPr txBox="1"/>
            <p:nvPr/>
          </p:nvSpPr>
          <p:spPr>
            <a:xfrm>
              <a:off x="8132000" y="428468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75" name="TextBox 380"/>
            <p:cNvSpPr txBox="1"/>
            <p:nvPr/>
          </p:nvSpPr>
          <p:spPr>
            <a:xfrm>
              <a:off x="8131474" y="4568932"/>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76" name="TextBox 382"/>
            <p:cNvSpPr txBox="1"/>
            <p:nvPr/>
          </p:nvSpPr>
          <p:spPr>
            <a:xfrm>
              <a:off x="8402545" y="3707194"/>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1077" name="TextBox 383"/>
            <p:cNvSpPr txBox="1"/>
            <p:nvPr/>
          </p:nvSpPr>
          <p:spPr>
            <a:xfrm>
              <a:off x="8408830" y="3995277"/>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78" name="TextBox 384"/>
            <p:cNvSpPr txBox="1"/>
            <p:nvPr/>
          </p:nvSpPr>
          <p:spPr>
            <a:xfrm>
              <a:off x="8408830" y="4262928"/>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79" name="TextBox 385"/>
            <p:cNvSpPr txBox="1"/>
            <p:nvPr/>
          </p:nvSpPr>
          <p:spPr>
            <a:xfrm>
              <a:off x="8425498" y="456070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14" name="组合 1113"/>
          <p:cNvGrpSpPr/>
          <p:nvPr/>
        </p:nvGrpSpPr>
        <p:grpSpPr>
          <a:xfrm>
            <a:off x="4963006" y="4419451"/>
            <a:ext cx="623875" cy="1246796"/>
            <a:chOff x="8132303" y="3699943"/>
            <a:chExt cx="623875" cy="1246796"/>
          </a:xfrm>
        </p:grpSpPr>
        <p:sp>
          <p:nvSpPr>
            <p:cNvPr id="1115" name="矩形 1114"/>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6" name="矩形 1115"/>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7" name="矩形 1116"/>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8" name="矩形 1117"/>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9" name="矩形 111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0" name="矩形 111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1" name="矩形 1120"/>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2" name="矩形 1121"/>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3"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24" name="TextBox 378"/>
            <p:cNvSpPr txBox="1"/>
            <p:nvPr/>
          </p:nvSpPr>
          <p:spPr>
            <a:xfrm>
              <a:off x="8133111" y="400938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125"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126" name="TextBox 380"/>
            <p:cNvSpPr txBox="1"/>
            <p:nvPr/>
          </p:nvSpPr>
          <p:spPr>
            <a:xfrm>
              <a:off x="8140018" y="457740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127"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28" name="TextBox 383"/>
            <p:cNvSpPr txBox="1"/>
            <p:nvPr/>
          </p:nvSpPr>
          <p:spPr>
            <a:xfrm>
              <a:off x="8417624" y="4011891"/>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29" name="TextBox 384"/>
            <p:cNvSpPr txBox="1"/>
            <p:nvPr/>
          </p:nvSpPr>
          <p:spPr>
            <a:xfrm>
              <a:off x="8419810" y="4269352"/>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1130" name="TextBox 385"/>
            <p:cNvSpPr txBox="1"/>
            <p:nvPr/>
          </p:nvSpPr>
          <p:spPr>
            <a:xfrm>
              <a:off x="8414936" y="4562228"/>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131" name="组合 1130"/>
          <p:cNvGrpSpPr/>
          <p:nvPr/>
        </p:nvGrpSpPr>
        <p:grpSpPr>
          <a:xfrm>
            <a:off x="6244378" y="4418957"/>
            <a:ext cx="621275" cy="1246617"/>
            <a:chOff x="8132303" y="3699943"/>
            <a:chExt cx="621275" cy="1246617"/>
          </a:xfrm>
        </p:grpSpPr>
        <p:sp>
          <p:nvSpPr>
            <p:cNvPr id="1132" name="矩形 1131"/>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3" name="矩形 1132"/>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4" name="矩形 113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5" name="矩形 113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6" name="矩形 113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7" name="矩形 113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8" name="矩形 1137"/>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9" name="矩形 1138"/>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0" name="TextBox 377"/>
            <p:cNvSpPr txBox="1"/>
            <p:nvPr/>
          </p:nvSpPr>
          <p:spPr>
            <a:xfrm>
              <a:off x="8138441" y="373155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41" name="TextBox 378"/>
            <p:cNvSpPr txBox="1"/>
            <p:nvPr/>
          </p:nvSpPr>
          <p:spPr>
            <a:xfrm>
              <a:off x="8132303" y="400478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142"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43" name="TextBox 380"/>
            <p:cNvSpPr txBox="1"/>
            <p:nvPr/>
          </p:nvSpPr>
          <p:spPr>
            <a:xfrm>
              <a:off x="8141150" y="4577228"/>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144" name="TextBox 382"/>
            <p:cNvSpPr txBox="1"/>
            <p:nvPr/>
          </p:nvSpPr>
          <p:spPr>
            <a:xfrm>
              <a:off x="8426244" y="36999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45" name="TextBox 383"/>
            <p:cNvSpPr txBox="1"/>
            <p:nvPr/>
          </p:nvSpPr>
          <p:spPr>
            <a:xfrm>
              <a:off x="8410963" y="3997196"/>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46" name="TextBox 384"/>
            <p:cNvSpPr txBox="1"/>
            <p:nvPr/>
          </p:nvSpPr>
          <p:spPr>
            <a:xfrm>
              <a:off x="8419810" y="4269352"/>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47" name="TextBox 385"/>
            <p:cNvSpPr txBox="1"/>
            <p:nvPr/>
          </p:nvSpPr>
          <p:spPr>
            <a:xfrm>
              <a:off x="8406794" y="4569638"/>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148" name="组合 1147"/>
          <p:cNvGrpSpPr/>
          <p:nvPr/>
        </p:nvGrpSpPr>
        <p:grpSpPr>
          <a:xfrm>
            <a:off x="7481374" y="4437650"/>
            <a:ext cx="617214" cy="1244328"/>
            <a:chOff x="8132303" y="3699199"/>
            <a:chExt cx="617214" cy="1244328"/>
          </a:xfrm>
        </p:grpSpPr>
        <p:sp>
          <p:nvSpPr>
            <p:cNvPr id="1149" name="矩形 1148"/>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0" name="矩形 1149"/>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1" name="矩形 1150"/>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2" name="矩形 1151"/>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3" name="矩形 1152"/>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4" name="矩形 1153"/>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5" name="矩形 1154"/>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6" name="矩形 1155"/>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7" name="TextBox 377"/>
            <p:cNvSpPr txBox="1"/>
            <p:nvPr/>
          </p:nvSpPr>
          <p:spPr>
            <a:xfrm>
              <a:off x="8132303" y="3724471"/>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58" name="TextBox 378"/>
            <p:cNvSpPr txBox="1"/>
            <p:nvPr/>
          </p:nvSpPr>
          <p:spPr>
            <a:xfrm>
              <a:off x="8132303" y="400478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59" name="TextBox 379"/>
            <p:cNvSpPr txBox="1"/>
            <p:nvPr/>
          </p:nvSpPr>
          <p:spPr>
            <a:xfrm>
              <a:off x="8132303" y="42998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60" name="TextBox 380"/>
            <p:cNvSpPr txBox="1"/>
            <p:nvPr/>
          </p:nvSpPr>
          <p:spPr>
            <a:xfrm>
              <a:off x="8132303" y="457419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61" name="TextBox 382"/>
            <p:cNvSpPr txBox="1"/>
            <p:nvPr/>
          </p:nvSpPr>
          <p:spPr>
            <a:xfrm>
              <a:off x="8411870" y="3699199"/>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62" name="TextBox 383"/>
            <p:cNvSpPr txBox="1"/>
            <p:nvPr/>
          </p:nvSpPr>
          <p:spPr>
            <a:xfrm>
              <a:off x="8410963" y="3997196"/>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63" name="TextBox 384"/>
            <p:cNvSpPr txBox="1"/>
            <p:nvPr/>
          </p:nvSpPr>
          <p:spPr>
            <a:xfrm>
              <a:off x="8419810" y="4269352"/>
              <a:ext cx="31771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64" name="TextBox 385"/>
            <p:cNvSpPr txBox="1"/>
            <p:nvPr/>
          </p:nvSpPr>
          <p:spPr>
            <a:xfrm>
              <a:off x="8407521" y="4555489"/>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233091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89"/>
                                        </p:tgtEl>
                                        <p:attrNameLst>
                                          <p:attrName>style.visibility</p:attrName>
                                        </p:attrNameLst>
                                      </p:cBhvr>
                                      <p:to>
                                        <p:strVal val="visible"/>
                                      </p:to>
                                    </p:set>
                                  </p:childTnLst>
                                </p:cTn>
                              </p:par>
                            </p:childTnLst>
                          </p:cTn>
                        </p:par>
                        <p:par>
                          <p:cTn id="11" fill="hold">
                            <p:stCondLst>
                              <p:cond delay="500"/>
                            </p:stCondLst>
                            <p:childTnLst>
                              <p:par>
                                <p:cTn id="12" presetID="35" presetClass="emph" presetSubtype="0" repeatCount="indefinite" fill="hold" grpId="1" nodeType="afterEffect">
                                  <p:stCondLst>
                                    <p:cond delay="0"/>
                                  </p:stCondLst>
                                  <p:endCondLst>
                                    <p:cond evt="onNext" delay="0">
                                      <p:tgtEl>
                                        <p:sldTgt/>
                                      </p:tgtEl>
                                    </p:cond>
                                  </p:endCondLst>
                                  <p:childTnLst>
                                    <p:anim calcmode="discrete" valueType="str">
                                      <p:cBhvr>
                                        <p:cTn id="13" dur="500" fill="hold"/>
                                        <p:tgtEl>
                                          <p:spTgt spid="489"/>
                                        </p:tgtEl>
                                        <p:attrNameLst>
                                          <p:attrName>style.visibility</p:attrName>
                                        </p:attrNameLst>
                                      </p:cBhvr>
                                      <p:tavLst>
                                        <p:tav tm="0">
                                          <p:val>
                                            <p:strVal val="hidden"/>
                                          </p:val>
                                        </p:tav>
                                        <p:tav tm="50000">
                                          <p:val>
                                            <p:strVal val="visible"/>
                                          </p:val>
                                        </p:tav>
                                      </p:tavLst>
                                    </p:anim>
                                  </p:childTnLst>
                                </p:cTn>
                              </p:par>
                              <p:par>
                                <p:cTn id="14" presetID="42" presetClass="path" presetSubtype="0" accel="50000" decel="50000" fill="hold" nodeType="withEffect">
                                  <p:stCondLst>
                                    <p:cond delay="0"/>
                                  </p:stCondLst>
                                  <p:childTnLst>
                                    <p:animMotion origin="layout" path="M -2.77778E-6 2.96296E-6 L 0.06841 -0.0007 " pathEditMode="relative" rAng="0" ptsTypes="AA">
                                      <p:cBhvr>
                                        <p:cTn id="15" dur="2000" fill="hold"/>
                                        <p:tgtEl>
                                          <p:spTgt spid="630"/>
                                        </p:tgtEl>
                                        <p:attrNameLst>
                                          <p:attrName>ppt_x</p:attrName>
                                          <p:attrName>ppt_y</p:attrName>
                                        </p:attrNameLst>
                                      </p:cBhvr>
                                      <p:rCtr x="3420" y="-46"/>
                                    </p:animMotion>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664"/>
                                        </p:tgtEl>
                                        <p:attrNameLst>
                                          <p:attrName>style.visibility</p:attrName>
                                        </p:attrNameLst>
                                      </p:cBhvr>
                                      <p:to>
                                        <p:strVal val="visible"/>
                                      </p:to>
                                    </p:set>
                                    <p:animEffect transition="in" filter="fade">
                                      <p:cBhvr>
                                        <p:cTn id="19" dur="500"/>
                                        <p:tgtEl>
                                          <p:spTgt spid="664"/>
                                        </p:tgtEl>
                                      </p:cBhvr>
                                    </p:animEffect>
                                  </p:childTnLst>
                                </p:cTn>
                              </p:par>
                            </p:childTnLst>
                          </p:cTn>
                        </p:par>
                        <p:par>
                          <p:cTn id="20" fill="hold">
                            <p:stCondLst>
                              <p:cond delay="3000"/>
                            </p:stCondLst>
                            <p:childTnLst>
                              <p:par>
                                <p:cTn id="21" presetID="1" presetClass="exit" presetSubtype="0" fill="hold" nodeType="afterEffect">
                                  <p:stCondLst>
                                    <p:cond delay="0"/>
                                  </p:stCondLst>
                                  <p:childTnLst>
                                    <p:set>
                                      <p:cBhvr>
                                        <p:cTn id="22" dur="1" fill="hold">
                                          <p:stCondLst>
                                            <p:cond delay="0"/>
                                          </p:stCondLst>
                                        </p:cTn>
                                        <p:tgtEl>
                                          <p:spTgt spid="6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489"/>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421"/>
                                        </p:tgtEl>
                                        <p:attrNameLst>
                                          <p:attrName>style.visibility</p:attrName>
                                        </p:attrNameLst>
                                      </p:cBhvr>
                                      <p:to>
                                        <p:strVal val="visible"/>
                                      </p:to>
                                    </p:set>
                                    <p:animEffect transition="in" filter="fade">
                                      <p:cBhvr>
                                        <p:cTn id="29" dur="500"/>
                                        <p:tgtEl>
                                          <p:spTgt spid="421"/>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99"/>
                                        </p:tgtEl>
                                        <p:attrNameLst>
                                          <p:attrName>style.visibility</p:attrName>
                                        </p:attrNameLst>
                                      </p:cBhvr>
                                      <p:to>
                                        <p:strVal val="visible"/>
                                      </p:to>
                                    </p:set>
                                  </p:childTnLst>
                                </p:cTn>
                              </p:par>
                            </p:childTnLst>
                          </p:cTn>
                        </p:par>
                        <p:par>
                          <p:cTn id="33" fill="hold">
                            <p:stCondLst>
                              <p:cond delay="500"/>
                            </p:stCondLst>
                            <p:childTnLst>
                              <p:par>
                                <p:cTn id="34" presetID="35" presetClass="emph" presetSubtype="0" repeatCount="indefinite" fill="hold" grpId="1" nodeType="afterEffect">
                                  <p:stCondLst>
                                    <p:cond delay="0"/>
                                  </p:stCondLst>
                                  <p:endCondLst>
                                    <p:cond evt="onNext" delay="0">
                                      <p:tgtEl>
                                        <p:sldTgt/>
                                      </p:tgtEl>
                                    </p:cond>
                                  </p:endCondLst>
                                  <p:childTnLst>
                                    <p:anim calcmode="discrete" valueType="str">
                                      <p:cBhvr>
                                        <p:cTn id="35" dur="500" fill="hold"/>
                                        <p:tgtEl>
                                          <p:spTgt spid="499"/>
                                        </p:tgtEl>
                                        <p:attrNameLst>
                                          <p:attrName>style.visibility</p:attrName>
                                        </p:attrNameLst>
                                      </p:cBhvr>
                                      <p:tavLst>
                                        <p:tav tm="0">
                                          <p:val>
                                            <p:strVal val="hidden"/>
                                          </p:val>
                                        </p:tav>
                                        <p:tav tm="50000">
                                          <p:val>
                                            <p:strVal val="visible"/>
                                          </p:val>
                                        </p:tav>
                                      </p:tavLst>
                                    </p:anim>
                                  </p:childTnLst>
                                </p:cTn>
                              </p:par>
                              <p:par>
                                <p:cTn id="36" presetID="42" presetClass="path" presetSubtype="0" accel="50000" decel="50000" fill="hold" nodeType="withEffect">
                                  <p:stCondLst>
                                    <p:cond delay="0"/>
                                  </p:stCondLst>
                                  <p:childTnLst>
                                    <p:animMotion origin="layout" path="M 4.44444E-6 -4.07407E-6 L 0.06788 -4.07407E-6 " pathEditMode="relative" rAng="0" ptsTypes="AA">
                                      <p:cBhvr>
                                        <p:cTn id="37" dur="2000" fill="hold"/>
                                        <p:tgtEl>
                                          <p:spTgt spid="664"/>
                                        </p:tgtEl>
                                        <p:attrNameLst>
                                          <p:attrName>ppt_x</p:attrName>
                                          <p:attrName>ppt_y</p:attrName>
                                        </p:attrNameLst>
                                      </p:cBhvr>
                                      <p:rCtr x="3385" y="0"/>
                                    </p:animMotion>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681"/>
                                        </p:tgtEl>
                                        <p:attrNameLst>
                                          <p:attrName>style.visibility</p:attrName>
                                        </p:attrNameLst>
                                      </p:cBhvr>
                                      <p:to>
                                        <p:strVal val="visible"/>
                                      </p:to>
                                    </p:set>
                                    <p:animEffect transition="in" filter="fade">
                                      <p:cBhvr>
                                        <p:cTn id="41" dur="500"/>
                                        <p:tgtEl>
                                          <p:spTgt spid="681"/>
                                        </p:tgtEl>
                                      </p:cBhvr>
                                    </p:animEffect>
                                  </p:childTnLst>
                                </p:cTn>
                              </p:par>
                            </p:childTnLst>
                          </p:cTn>
                        </p:par>
                        <p:par>
                          <p:cTn id="42" fill="hold">
                            <p:stCondLst>
                              <p:cond delay="3000"/>
                            </p:stCondLst>
                            <p:childTnLst>
                              <p:par>
                                <p:cTn id="43" presetID="1" presetClass="exit" presetSubtype="0" fill="hold" nodeType="afterEffect">
                                  <p:stCondLst>
                                    <p:cond delay="0"/>
                                  </p:stCondLst>
                                  <p:childTnLst>
                                    <p:set>
                                      <p:cBhvr>
                                        <p:cTn id="44" dur="1" fill="hold">
                                          <p:stCondLst>
                                            <p:cond delay="0"/>
                                          </p:stCondLst>
                                        </p:cTn>
                                        <p:tgtEl>
                                          <p:spTgt spid="66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499"/>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426"/>
                                        </p:tgtEl>
                                        <p:attrNameLst>
                                          <p:attrName>style.visibility</p:attrName>
                                        </p:attrNameLst>
                                      </p:cBhvr>
                                      <p:to>
                                        <p:strVal val="visible"/>
                                      </p:to>
                                    </p:set>
                                    <p:animEffect transition="in" filter="fade">
                                      <p:cBhvr>
                                        <p:cTn id="51" dur="500"/>
                                        <p:tgtEl>
                                          <p:spTgt spid="426"/>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527"/>
                                        </p:tgtEl>
                                        <p:attrNameLst>
                                          <p:attrName>style.visibility</p:attrName>
                                        </p:attrNameLst>
                                      </p:cBhvr>
                                      <p:to>
                                        <p:strVal val="visible"/>
                                      </p:to>
                                    </p:set>
                                  </p:childTnLst>
                                </p:cTn>
                              </p:par>
                            </p:childTnLst>
                          </p:cTn>
                        </p:par>
                        <p:par>
                          <p:cTn id="55" fill="hold">
                            <p:stCondLst>
                              <p:cond delay="500"/>
                            </p:stCondLst>
                            <p:childTnLst>
                              <p:par>
                                <p:cTn id="56" presetID="35" presetClass="emph" presetSubtype="0" repeatCount="indefinite" fill="hold" grpId="1" nodeType="afterEffect">
                                  <p:stCondLst>
                                    <p:cond delay="0"/>
                                  </p:stCondLst>
                                  <p:endCondLst>
                                    <p:cond evt="onNext" delay="0">
                                      <p:tgtEl>
                                        <p:sldTgt/>
                                      </p:tgtEl>
                                    </p:cond>
                                  </p:endCondLst>
                                  <p:childTnLst>
                                    <p:anim calcmode="discrete" valueType="str">
                                      <p:cBhvr>
                                        <p:cTn id="57" dur="500" fill="hold"/>
                                        <p:tgtEl>
                                          <p:spTgt spid="527"/>
                                        </p:tgtEl>
                                        <p:attrNameLst>
                                          <p:attrName>style.visibility</p:attrName>
                                        </p:attrNameLst>
                                      </p:cBhvr>
                                      <p:tavLst>
                                        <p:tav tm="0">
                                          <p:val>
                                            <p:strVal val="hidden"/>
                                          </p:val>
                                        </p:tav>
                                        <p:tav tm="50000">
                                          <p:val>
                                            <p:strVal val="visible"/>
                                          </p:val>
                                        </p:tav>
                                      </p:tavLst>
                                    </p:anim>
                                  </p:childTnLst>
                                </p:cTn>
                              </p:par>
                              <p:par>
                                <p:cTn id="58" presetID="42" presetClass="path" presetSubtype="0" accel="50000" decel="50000" fill="hold" nodeType="withEffect">
                                  <p:stCondLst>
                                    <p:cond delay="0"/>
                                  </p:stCondLst>
                                  <p:childTnLst>
                                    <p:animMotion origin="layout" path="M 2.5E-6 -4.07407E-6 L 0.06875 -4.07407E-6 " pathEditMode="relative" rAng="0" ptsTypes="AA">
                                      <p:cBhvr>
                                        <p:cTn id="59" dur="2000" fill="hold"/>
                                        <p:tgtEl>
                                          <p:spTgt spid="681"/>
                                        </p:tgtEl>
                                        <p:attrNameLst>
                                          <p:attrName>ppt_x</p:attrName>
                                          <p:attrName>ppt_y</p:attrName>
                                        </p:attrNameLst>
                                      </p:cBhvr>
                                      <p:rCtr x="3438" y="0"/>
                                    </p:animMotion>
                                  </p:childTnLst>
                                </p:cTn>
                              </p:par>
                            </p:childTnLst>
                          </p:cTn>
                        </p:par>
                        <p:par>
                          <p:cTn id="60" fill="hold">
                            <p:stCondLst>
                              <p:cond delay="2500"/>
                            </p:stCondLst>
                            <p:childTnLst>
                              <p:par>
                                <p:cTn id="61" presetID="10" presetClass="entr" presetSubtype="0" fill="hold" nodeType="afterEffect">
                                  <p:stCondLst>
                                    <p:cond delay="0"/>
                                  </p:stCondLst>
                                  <p:childTnLst>
                                    <p:set>
                                      <p:cBhvr>
                                        <p:cTn id="62" dur="1" fill="hold">
                                          <p:stCondLst>
                                            <p:cond delay="0"/>
                                          </p:stCondLst>
                                        </p:cTn>
                                        <p:tgtEl>
                                          <p:spTgt spid="698"/>
                                        </p:tgtEl>
                                        <p:attrNameLst>
                                          <p:attrName>style.visibility</p:attrName>
                                        </p:attrNameLst>
                                      </p:cBhvr>
                                      <p:to>
                                        <p:strVal val="visible"/>
                                      </p:to>
                                    </p:set>
                                    <p:animEffect transition="in" filter="fade">
                                      <p:cBhvr>
                                        <p:cTn id="63" dur="500"/>
                                        <p:tgtEl>
                                          <p:spTgt spid="698"/>
                                        </p:tgtEl>
                                      </p:cBhvr>
                                    </p:animEffect>
                                  </p:childTnLst>
                                </p:cTn>
                              </p:par>
                            </p:childTnLst>
                          </p:cTn>
                        </p:par>
                        <p:par>
                          <p:cTn id="64" fill="hold">
                            <p:stCondLst>
                              <p:cond delay="3000"/>
                            </p:stCondLst>
                            <p:childTnLst>
                              <p:par>
                                <p:cTn id="65" presetID="1" presetClass="exit" presetSubtype="0" fill="hold" nodeType="afterEffect">
                                  <p:stCondLst>
                                    <p:cond delay="0"/>
                                  </p:stCondLst>
                                  <p:childTnLst>
                                    <p:set>
                                      <p:cBhvr>
                                        <p:cTn id="66" dur="1" fill="hold">
                                          <p:stCondLst>
                                            <p:cond delay="0"/>
                                          </p:stCondLst>
                                        </p:cTn>
                                        <p:tgtEl>
                                          <p:spTgt spid="68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2" nodeType="clickEffect">
                                  <p:stCondLst>
                                    <p:cond delay="0"/>
                                  </p:stCondLst>
                                  <p:childTnLst>
                                    <p:set>
                                      <p:cBhvr>
                                        <p:cTn id="70" dur="1" fill="hold">
                                          <p:stCondLst>
                                            <p:cond delay="0"/>
                                          </p:stCondLst>
                                        </p:cTn>
                                        <p:tgtEl>
                                          <p:spTgt spid="527"/>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431"/>
                                        </p:tgtEl>
                                        <p:attrNameLst>
                                          <p:attrName>style.visibility</p:attrName>
                                        </p:attrNameLst>
                                      </p:cBhvr>
                                      <p:to>
                                        <p:strVal val="visible"/>
                                      </p:to>
                                    </p:set>
                                    <p:animEffect transition="in" filter="fade">
                                      <p:cBhvr>
                                        <p:cTn id="73" dur="500"/>
                                        <p:tgtEl>
                                          <p:spTgt spid="431"/>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585"/>
                                        </p:tgtEl>
                                        <p:attrNameLst>
                                          <p:attrName>style.visibility</p:attrName>
                                        </p:attrNameLst>
                                      </p:cBhvr>
                                      <p:to>
                                        <p:strVal val="visible"/>
                                      </p:to>
                                    </p:set>
                                  </p:childTnLst>
                                </p:cTn>
                              </p:par>
                            </p:childTnLst>
                          </p:cTn>
                        </p:par>
                        <p:par>
                          <p:cTn id="77" fill="hold">
                            <p:stCondLst>
                              <p:cond delay="500"/>
                            </p:stCondLst>
                            <p:childTnLst>
                              <p:par>
                                <p:cTn id="78" presetID="35" presetClass="emph" presetSubtype="0" repeatCount="indefinite" fill="hold" grpId="1" nodeType="afterEffect">
                                  <p:stCondLst>
                                    <p:cond delay="0"/>
                                  </p:stCondLst>
                                  <p:endCondLst>
                                    <p:cond evt="onNext" delay="0">
                                      <p:tgtEl>
                                        <p:sldTgt/>
                                      </p:tgtEl>
                                    </p:cond>
                                  </p:endCondLst>
                                  <p:childTnLst>
                                    <p:anim calcmode="discrete" valueType="str">
                                      <p:cBhvr>
                                        <p:cTn id="79" dur="500" fill="hold"/>
                                        <p:tgtEl>
                                          <p:spTgt spid="585"/>
                                        </p:tgtEl>
                                        <p:attrNameLst>
                                          <p:attrName>style.visibility</p:attrName>
                                        </p:attrNameLst>
                                      </p:cBhvr>
                                      <p:tavLst>
                                        <p:tav tm="0">
                                          <p:val>
                                            <p:strVal val="hidden"/>
                                          </p:val>
                                        </p:tav>
                                        <p:tav tm="50000">
                                          <p:val>
                                            <p:strVal val="visible"/>
                                          </p:val>
                                        </p:tav>
                                      </p:tavLst>
                                    </p:anim>
                                  </p:childTnLst>
                                </p:cTn>
                              </p:par>
                              <p:par>
                                <p:cTn id="80" presetID="42" presetClass="path" presetSubtype="0" accel="50000" decel="50000" fill="hold" nodeType="withEffect">
                                  <p:stCondLst>
                                    <p:cond delay="0"/>
                                  </p:stCondLst>
                                  <p:childTnLst>
                                    <p:animMotion origin="layout" path="M -3.88889E-6 -4.07407E-6 L 0.06771 -4.07407E-6 " pathEditMode="relative" rAng="0" ptsTypes="AA">
                                      <p:cBhvr>
                                        <p:cTn id="81" dur="2000" fill="hold"/>
                                        <p:tgtEl>
                                          <p:spTgt spid="698"/>
                                        </p:tgtEl>
                                        <p:attrNameLst>
                                          <p:attrName>ppt_x</p:attrName>
                                          <p:attrName>ppt_y</p:attrName>
                                        </p:attrNameLst>
                                      </p:cBhvr>
                                      <p:rCtr x="3385" y="0"/>
                                    </p:animMotion>
                                  </p:childTnLst>
                                </p:cTn>
                              </p:par>
                            </p:childTnLst>
                          </p:cTn>
                        </p:par>
                        <p:par>
                          <p:cTn id="82" fill="hold">
                            <p:stCondLst>
                              <p:cond delay="2500"/>
                            </p:stCondLst>
                            <p:childTnLst>
                              <p:par>
                                <p:cTn id="83" presetID="10" presetClass="entr" presetSubtype="0" fill="hold" nodeType="afterEffect">
                                  <p:stCondLst>
                                    <p:cond delay="0"/>
                                  </p:stCondLst>
                                  <p:childTnLst>
                                    <p:set>
                                      <p:cBhvr>
                                        <p:cTn id="84" dur="1" fill="hold">
                                          <p:stCondLst>
                                            <p:cond delay="0"/>
                                          </p:stCondLst>
                                        </p:cTn>
                                        <p:tgtEl>
                                          <p:spTgt spid="715"/>
                                        </p:tgtEl>
                                        <p:attrNameLst>
                                          <p:attrName>style.visibility</p:attrName>
                                        </p:attrNameLst>
                                      </p:cBhvr>
                                      <p:to>
                                        <p:strVal val="visible"/>
                                      </p:to>
                                    </p:set>
                                    <p:animEffect transition="in" filter="fade">
                                      <p:cBhvr>
                                        <p:cTn id="85" dur="500"/>
                                        <p:tgtEl>
                                          <p:spTgt spid="715"/>
                                        </p:tgtEl>
                                      </p:cBhvr>
                                    </p:animEffect>
                                  </p:childTnLst>
                                </p:cTn>
                              </p:par>
                            </p:childTnLst>
                          </p:cTn>
                        </p:par>
                        <p:par>
                          <p:cTn id="86" fill="hold">
                            <p:stCondLst>
                              <p:cond delay="3000"/>
                            </p:stCondLst>
                            <p:childTnLst>
                              <p:par>
                                <p:cTn id="87" presetID="1" presetClass="exit" presetSubtype="0" fill="hold" nodeType="afterEffect">
                                  <p:stCondLst>
                                    <p:cond delay="0"/>
                                  </p:stCondLst>
                                  <p:childTnLst>
                                    <p:set>
                                      <p:cBhvr>
                                        <p:cTn id="88" dur="1" fill="hold">
                                          <p:stCondLst>
                                            <p:cond delay="0"/>
                                          </p:stCondLst>
                                        </p:cTn>
                                        <p:tgtEl>
                                          <p:spTgt spid="69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585"/>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477"/>
                                        </p:tgtEl>
                                        <p:attrNameLst>
                                          <p:attrName>style.visibility</p:attrName>
                                        </p:attrNameLst>
                                      </p:cBhvr>
                                      <p:to>
                                        <p:strVal val="visible"/>
                                      </p:to>
                                    </p:set>
                                    <p:animEffect transition="in" filter="fade">
                                      <p:cBhvr>
                                        <p:cTn id="95" dur="500"/>
                                        <p:tgtEl>
                                          <p:spTgt spid="477"/>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4.16667E-6 -4.07407E-6 L 0.06944 -4.07407E-6 " pathEditMode="relative" rAng="0" ptsTypes="AA">
                                      <p:cBhvr>
                                        <p:cTn id="99" dur="2000" fill="hold"/>
                                        <p:tgtEl>
                                          <p:spTgt spid="715"/>
                                        </p:tgtEl>
                                        <p:attrNameLst>
                                          <p:attrName>ppt_x</p:attrName>
                                          <p:attrName>ppt_y</p:attrName>
                                        </p:attrNameLst>
                                      </p:cBhvr>
                                      <p:rCtr x="3472" y="0"/>
                                    </p:animMotion>
                                  </p:childTnLst>
                                </p:cTn>
                              </p:par>
                            </p:childTnLst>
                          </p:cTn>
                        </p:par>
                        <p:par>
                          <p:cTn id="100" fill="hold">
                            <p:stCondLst>
                              <p:cond delay="2000"/>
                            </p:stCondLst>
                            <p:childTnLst>
                              <p:par>
                                <p:cTn id="101" presetID="10" presetClass="entr" presetSubtype="0" fill="hold" nodeType="afterEffect">
                                  <p:stCondLst>
                                    <p:cond delay="1000"/>
                                  </p:stCondLst>
                                  <p:childTnLst>
                                    <p:set>
                                      <p:cBhvr>
                                        <p:cTn id="102" dur="1" fill="hold">
                                          <p:stCondLst>
                                            <p:cond delay="0"/>
                                          </p:stCondLst>
                                        </p:cTn>
                                        <p:tgtEl>
                                          <p:spTgt spid="732"/>
                                        </p:tgtEl>
                                        <p:attrNameLst>
                                          <p:attrName>style.visibility</p:attrName>
                                        </p:attrNameLst>
                                      </p:cBhvr>
                                      <p:to>
                                        <p:strVal val="visible"/>
                                      </p:to>
                                    </p:set>
                                    <p:animEffect transition="in" filter="fade">
                                      <p:cBhvr>
                                        <p:cTn id="103" dur="500"/>
                                        <p:tgtEl>
                                          <p:spTgt spid="732"/>
                                        </p:tgtEl>
                                      </p:cBhvr>
                                    </p:animEffect>
                                  </p:childTnLst>
                                </p:cTn>
                              </p:par>
                            </p:childTnLst>
                          </p:cTn>
                        </p:par>
                        <p:par>
                          <p:cTn id="104" fill="hold">
                            <p:stCondLst>
                              <p:cond delay="3500"/>
                            </p:stCondLst>
                            <p:childTnLst>
                              <p:par>
                                <p:cTn id="105" presetID="10" presetClass="entr" presetSubtype="0" fill="hold" nodeType="afterEffect">
                                  <p:stCondLst>
                                    <p:cond delay="1000"/>
                                  </p:stCondLst>
                                  <p:childTnLst>
                                    <p:set>
                                      <p:cBhvr>
                                        <p:cTn id="106" dur="1" fill="hold">
                                          <p:stCondLst>
                                            <p:cond delay="0"/>
                                          </p:stCondLst>
                                        </p:cTn>
                                        <p:tgtEl>
                                          <p:spTgt spid="766"/>
                                        </p:tgtEl>
                                        <p:attrNameLst>
                                          <p:attrName>style.visibility</p:attrName>
                                        </p:attrNameLst>
                                      </p:cBhvr>
                                      <p:to>
                                        <p:strVal val="visible"/>
                                      </p:to>
                                    </p:set>
                                    <p:animEffect transition="in" filter="fade">
                                      <p:cBhvr>
                                        <p:cTn id="107" dur="500"/>
                                        <p:tgtEl>
                                          <p:spTgt spid="766"/>
                                        </p:tgtEl>
                                      </p:cBhvr>
                                    </p:animEffect>
                                  </p:childTnLst>
                                </p:cTn>
                              </p:par>
                            </p:childTnLst>
                          </p:cTn>
                        </p:par>
                        <p:par>
                          <p:cTn id="108" fill="hold">
                            <p:stCondLst>
                              <p:cond delay="5000"/>
                            </p:stCondLst>
                            <p:childTnLst>
                              <p:par>
                                <p:cTn id="109" presetID="10" presetClass="entr" presetSubtype="0" fill="hold" nodeType="afterEffect">
                                  <p:stCondLst>
                                    <p:cond delay="1000"/>
                                  </p:stCondLst>
                                  <p:childTnLst>
                                    <p:set>
                                      <p:cBhvr>
                                        <p:cTn id="110" dur="1" fill="hold">
                                          <p:stCondLst>
                                            <p:cond delay="0"/>
                                          </p:stCondLst>
                                        </p:cTn>
                                        <p:tgtEl>
                                          <p:spTgt spid="783"/>
                                        </p:tgtEl>
                                        <p:attrNameLst>
                                          <p:attrName>style.visibility</p:attrName>
                                        </p:attrNameLst>
                                      </p:cBhvr>
                                      <p:to>
                                        <p:strVal val="visible"/>
                                      </p:to>
                                    </p:set>
                                    <p:animEffect transition="in" filter="fade">
                                      <p:cBhvr>
                                        <p:cTn id="111" dur="500"/>
                                        <p:tgtEl>
                                          <p:spTgt spid="783"/>
                                        </p:tgtEl>
                                      </p:cBhvr>
                                    </p:animEffect>
                                  </p:childTnLst>
                                </p:cTn>
                              </p:par>
                            </p:childTnLst>
                          </p:cTn>
                        </p:par>
                        <p:par>
                          <p:cTn id="112" fill="hold">
                            <p:stCondLst>
                              <p:cond delay="6500"/>
                            </p:stCondLst>
                            <p:childTnLst>
                              <p:par>
                                <p:cTn id="113" presetID="10" presetClass="entr" presetSubtype="0" fill="hold" nodeType="afterEffect">
                                  <p:stCondLst>
                                    <p:cond delay="1000"/>
                                  </p:stCondLst>
                                  <p:childTnLst>
                                    <p:set>
                                      <p:cBhvr>
                                        <p:cTn id="114" dur="1" fill="hold">
                                          <p:stCondLst>
                                            <p:cond delay="0"/>
                                          </p:stCondLst>
                                        </p:cTn>
                                        <p:tgtEl>
                                          <p:spTgt spid="801"/>
                                        </p:tgtEl>
                                        <p:attrNameLst>
                                          <p:attrName>style.visibility</p:attrName>
                                        </p:attrNameLst>
                                      </p:cBhvr>
                                      <p:to>
                                        <p:strVal val="visible"/>
                                      </p:to>
                                    </p:set>
                                    <p:animEffect transition="in" filter="fade">
                                      <p:cBhvr>
                                        <p:cTn id="115" dur="500"/>
                                        <p:tgtEl>
                                          <p:spTgt spid="801"/>
                                        </p:tgtEl>
                                      </p:cBhvr>
                                    </p:animEffect>
                                  </p:childTnLst>
                                </p:cTn>
                              </p:par>
                            </p:childTnLst>
                          </p:cTn>
                        </p:par>
                        <p:par>
                          <p:cTn id="116" fill="hold">
                            <p:stCondLst>
                              <p:cond delay="8000"/>
                            </p:stCondLst>
                            <p:childTnLst>
                              <p:par>
                                <p:cTn id="117" presetID="10" presetClass="entr" presetSubtype="0" fill="hold" nodeType="afterEffect">
                                  <p:stCondLst>
                                    <p:cond delay="1000"/>
                                  </p:stCondLst>
                                  <p:childTnLst>
                                    <p:set>
                                      <p:cBhvr>
                                        <p:cTn id="118" dur="1" fill="hold">
                                          <p:stCondLst>
                                            <p:cond delay="0"/>
                                          </p:stCondLst>
                                        </p:cTn>
                                        <p:tgtEl>
                                          <p:spTgt spid="818"/>
                                        </p:tgtEl>
                                        <p:attrNameLst>
                                          <p:attrName>style.visibility</p:attrName>
                                        </p:attrNameLst>
                                      </p:cBhvr>
                                      <p:to>
                                        <p:strVal val="visible"/>
                                      </p:to>
                                    </p:set>
                                    <p:animEffect transition="in" filter="fade">
                                      <p:cBhvr>
                                        <p:cTn id="119" dur="500"/>
                                        <p:tgtEl>
                                          <p:spTgt spid="818"/>
                                        </p:tgtEl>
                                      </p:cBhvr>
                                    </p:animEffect>
                                  </p:childTnLst>
                                </p:cTn>
                              </p:par>
                              <p:par>
                                <p:cTn id="120" presetID="10" presetClass="entr" presetSubtype="0" fill="hold" nodeType="withEffect">
                                  <p:stCondLst>
                                    <p:cond delay="1000"/>
                                  </p:stCondLst>
                                  <p:childTnLst>
                                    <p:set>
                                      <p:cBhvr>
                                        <p:cTn id="121" dur="1" fill="hold">
                                          <p:stCondLst>
                                            <p:cond delay="0"/>
                                          </p:stCondLst>
                                        </p:cTn>
                                        <p:tgtEl>
                                          <p:spTgt spid="96"/>
                                        </p:tgtEl>
                                        <p:attrNameLst>
                                          <p:attrName>style.visibility</p:attrName>
                                        </p:attrNameLst>
                                      </p:cBhvr>
                                      <p:to>
                                        <p:strVal val="visible"/>
                                      </p:to>
                                    </p:set>
                                    <p:animEffect transition="in" filter="fade">
                                      <p:cBhvr>
                                        <p:cTn id="122" dur="500"/>
                                        <p:tgtEl>
                                          <p:spTgt spid="96"/>
                                        </p:tgtEl>
                                      </p:cBhvr>
                                    </p:animEffect>
                                  </p:childTnLst>
                                </p:cTn>
                              </p:par>
                            </p:childTnLst>
                          </p:cTn>
                        </p:par>
                        <p:par>
                          <p:cTn id="123" fill="hold">
                            <p:stCondLst>
                              <p:cond delay="9500"/>
                            </p:stCondLst>
                            <p:childTnLst>
                              <p:par>
                                <p:cTn id="124" presetID="26" presetClass="emph" presetSubtype="0" repeatCount="3000" fill="hold" nodeType="afterEffect">
                                  <p:stCondLst>
                                    <p:cond delay="0"/>
                                  </p:stCondLst>
                                  <p:childTnLst>
                                    <p:animEffect transition="out" filter="fade">
                                      <p:cBhvr>
                                        <p:cTn id="125" dur="500" tmFilter="0, 0; .2, .5; .8, .5; 1, 0"/>
                                        <p:tgtEl>
                                          <p:spTgt spid="96"/>
                                        </p:tgtEl>
                                      </p:cBhvr>
                                    </p:animEffect>
                                    <p:animScale>
                                      <p:cBhvr>
                                        <p:cTn id="126" dur="250" autoRev="1" fill="hold"/>
                                        <p:tgtEl>
                                          <p:spTgt spid="96"/>
                                        </p:tgtEl>
                                      </p:cBhvr>
                                      <p:by x="105000" y="105000"/>
                                    </p:animScale>
                                  </p:childTnLst>
                                </p:cTn>
                              </p:par>
                            </p:childTnLst>
                          </p:cTn>
                        </p:par>
                        <p:par>
                          <p:cTn id="127" fill="hold">
                            <p:stCondLst>
                              <p:cond delay="11000"/>
                            </p:stCondLst>
                            <p:childTnLst>
                              <p:par>
                                <p:cTn id="128" presetID="10" presetClass="entr" presetSubtype="0" fill="hold" nodeType="afterEffect">
                                  <p:stCondLst>
                                    <p:cond delay="0"/>
                                  </p:stCondLst>
                                  <p:childTnLst>
                                    <p:set>
                                      <p:cBhvr>
                                        <p:cTn id="129" dur="1" fill="hold">
                                          <p:stCondLst>
                                            <p:cond delay="0"/>
                                          </p:stCondLst>
                                        </p:cTn>
                                        <p:tgtEl>
                                          <p:spTgt spid="841"/>
                                        </p:tgtEl>
                                        <p:attrNameLst>
                                          <p:attrName>style.visibility</p:attrName>
                                        </p:attrNameLst>
                                      </p:cBhvr>
                                      <p:to>
                                        <p:strVal val="visible"/>
                                      </p:to>
                                    </p:set>
                                    <p:animEffect transition="in" filter="fade">
                                      <p:cBhvr>
                                        <p:cTn id="130" dur="500"/>
                                        <p:tgtEl>
                                          <p:spTgt spid="841"/>
                                        </p:tgtEl>
                                      </p:cBhvr>
                                    </p:animEffect>
                                  </p:childTnLst>
                                </p:cTn>
                              </p:par>
                              <p:par>
                                <p:cTn id="131" presetID="10" presetClass="entr" presetSubtype="0" fill="hold" nodeType="withEffect">
                                  <p:stCondLst>
                                    <p:cond delay="1000"/>
                                  </p:stCondLst>
                                  <p:childTnLst>
                                    <p:set>
                                      <p:cBhvr>
                                        <p:cTn id="132" dur="1" fill="hold">
                                          <p:stCondLst>
                                            <p:cond delay="0"/>
                                          </p:stCondLst>
                                        </p:cTn>
                                        <p:tgtEl>
                                          <p:spTgt spid="858"/>
                                        </p:tgtEl>
                                        <p:attrNameLst>
                                          <p:attrName>style.visibility</p:attrName>
                                        </p:attrNameLst>
                                      </p:cBhvr>
                                      <p:to>
                                        <p:strVal val="visible"/>
                                      </p:to>
                                    </p:set>
                                    <p:animEffect transition="in" filter="fade">
                                      <p:cBhvr>
                                        <p:cTn id="133" dur="500"/>
                                        <p:tgtEl>
                                          <p:spTgt spid="858"/>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109"/>
                                        </p:tgtEl>
                                        <p:attrNameLst>
                                          <p:attrName>style.visibility</p:attrName>
                                        </p:attrNameLst>
                                      </p:cBhvr>
                                      <p:to>
                                        <p:strVal val="visible"/>
                                      </p:to>
                                    </p:set>
                                    <p:animEffect transition="in" filter="fade">
                                      <p:cBhvr>
                                        <p:cTn id="138" dur="500"/>
                                        <p:tgtEl>
                                          <p:spTgt spid="10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42"/>
                                        </p:tgtEl>
                                        <p:attrNameLst>
                                          <p:attrName>style.visibility</p:attrName>
                                        </p:attrNameLst>
                                      </p:cBhvr>
                                      <p:to>
                                        <p:strVal val="visible"/>
                                      </p:to>
                                    </p:set>
                                    <p:animEffect transition="in" filter="fade">
                                      <p:cBhvr>
                                        <p:cTn id="143" dur="500"/>
                                        <p:tgtEl>
                                          <p:spTgt spid="442"/>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881"/>
                                        </p:tgtEl>
                                        <p:attrNameLst>
                                          <p:attrName>style.visibility</p:attrName>
                                        </p:attrNameLst>
                                      </p:cBhvr>
                                      <p:to>
                                        <p:strVal val="visible"/>
                                      </p:to>
                                    </p:set>
                                  </p:childTnLst>
                                </p:cTn>
                              </p:par>
                            </p:childTnLst>
                          </p:cTn>
                        </p:par>
                        <p:par>
                          <p:cTn id="147" fill="hold">
                            <p:stCondLst>
                              <p:cond delay="500"/>
                            </p:stCondLst>
                            <p:childTnLst>
                              <p:par>
                                <p:cTn id="148" presetID="35" presetClass="emph" presetSubtype="0" repeatCount="indefinite" fill="hold" grpId="1" nodeType="afterEffect">
                                  <p:stCondLst>
                                    <p:cond delay="0"/>
                                  </p:stCondLst>
                                  <p:endCondLst>
                                    <p:cond evt="onNext" delay="0">
                                      <p:tgtEl>
                                        <p:sldTgt/>
                                      </p:tgtEl>
                                    </p:cond>
                                  </p:endCondLst>
                                  <p:childTnLst>
                                    <p:anim calcmode="discrete" valueType="str">
                                      <p:cBhvr>
                                        <p:cTn id="149" dur="500" fill="hold"/>
                                        <p:tgtEl>
                                          <p:spTgt spid="881"/>
                                        </p:tgtEl>
                                        <p:attrNameLst>
                                          <p:attrName>style.visibility</p:attrName>
                                        </p:attrNameLst>
                                      </p:cBhvr>
                                      <p:tavLst>
                                        <p:tav tm="0">
                                          <p:val>
                                            <p:strVal val="hidden"/>
                                          </p:val>
                                        </p:tav>
                                        <p:tav tm="50000">
                                          <p:val>
                                            <p:strVal val="visible"/>
                                          </p:val>
                                        </p:tav>
                                      </p:tavLst>
                                    </p:anim>
                                  </p:childTnLst>
                                </p:cTn>
                              </p:par>
                              <p:par>
                                <p:cTn id="150" presetID="1" presetClass="entr" presetSubtype="0" fill="hold" nodeType="withEffect">
                                  <p:stCondLst>
                                    <p:cond delay="0"/>
                                  </p:stCondLst>
                                  <p:childTnLst>
                                    <p:set>
                                      <p:cBhvr>
                                        <p:cTn id="151" dur="1" fill="hold">
                                          <p:stCondLst>
                                            <p:cond delay="0"/>
                                          </p:stCondLst>
                                        </p:cTn>
                                        <p:tgtEl>
                                          <p:spTgt spid="1114"/>
                                        </p:tgtEl>
                                        <p:attrNameLst>
                                          <p:attrName>style.visibility</p:attrName>
                                        </p:attrNameLst>
                                      </p:cBhvr>
                                      <p:to>
                                        <p:strVal val="visible"/>
                                      </p:to>
                                    </p:set>
                                  </p:childTnLst>
                                </p:cTn>
                              </p:par>
                            </p:childTnLst>
                          </p:cTn>
                        </p:par>
                        <p:par>
                          <p:cTn id="152" fill="hold">
                            <p:stCondLst>
                              <p:cond delay="1000"/>
                            </p:stCondLst>
                            <p:childTnLst>
                              <p:par>
                                <p:cTn id="153" presetID="42" presetClass="path" presetSubtype="0" accel="50000" decel="50000" fill="hold" nodeType="afterEffect">
                                  <p:stCondLst>
                                    <p:cond delay="0"/>
                                  </p:stCondLst>
                                  <p:childTnLst>
                                    <p:animMotion origin="layout" path="M -5.55556E-7 -2.59259E-6 L 0.06892 0.00023 " pathEditMode="relative" rAng="0" ptsTypes="AA">
                                      <p:cBhvr>
                                        <p:cTn id="154" dur="2000" fill="hold"/>
                                        <p:tgtEl>
                                          <p:spTgt spid="841"/>
                                        </p:tgtEl>
                                        <p:attrNameLst>
                                          <p:attrName>ppt_x</p:attrName>
                                          <p:attrName>ppt_y</p:attrName>
                                        </p:attrNameLst>
                                      </p:cBhvr>
                                      <p:rCtr x="3438" y="0"/>
                                    </p:animMotion>
                                  </p:childTnLst>
                                </p:cTn>
                              </p:par>
                            </p:childTnLst>
                          </p:cTn>
                        </p:par>
                        <p:par>
                          <p:cTn id="155" fill="hold">
                            <p:stCondLst>
                              <p:cond delay="3000"/>
                            </p:stCondLst>
                            <p:childTnLst>
                              <p:par>
                                <p:cTn id="156" presetID="10" presetClass="entr" presetSubtype="0" fill="hold" nodeType="afterEffect">
                                  <p:stCondLst>
                                    <p:cond delay="0"/>
                                  </p:stCondLst>
                                  <p:childTnLst>
                                    <p:set>
                                      <p:cBhvr>
                                        <p:cTn id="157" dur="1" fill="hold">
                                          <p:stCondLst>
                                            <p:cond delay="0"/>
                                          </p:stCondLst>
                                        </p:cTn>
                                        <p:tgtEl>
                                          <p:spTgt spid="864"/>
                                        </p:tgtEl>
                                        <p:attrNameLst>
                                          <p:attrName>style.visibility</p:attrName>
                                        </p:attrNameLst>
                                      </p:cBhvr>
                                      <p:to>
                                        <p:strVal val="visible"/>
                                      </p:to>
                                    </p:set>
                                    <p:animEffect transition="in" filter="fade">
                                      <p:cBhvr>
                                        <p:cTn id="158" dur="500"/>
                                        <p:tgtEl>
                                          <p:spTgt spid="864"/>
                                        </p:tgtEl>
                                      </p:cBhvr>
                                    </p:animEffect>
                                  </p:childTnLst>
                                </p:cTn>
                              </p:par>
                            </p:childTnLst>
                          </p:cTn>
                        </p:par>
                        <p:par>
                          <p:cTn id="159" fill="hold">
                            <p:stCondLst>
                              <p:cond delay="3500"/>
                            </p:stCondLst>
                            <p:childTnLst>
                              <p:par>
                                <p:cTn id="160" presetID="1" presetClass="exit" presetSubtype="0" fill="hold" nodeType="afterEffect">
                                  <p:stCondLst>
                                    <p:cond delay="0"/>
                                  </p:stCondLst>
                                  <p:childTnLst>
                                    <p:set>
                                      <p:cBhvr>
                                        <p:cTn id="161" dur="1" fill="hold">
                                          <p:stCondLst>
                                            <p:cond delay="0"/>
                                          </p:stCondLst>
                                        </p:cTn>
                                        <p:tgtEl>
                                          <p:spTgt spid="841"/>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2" nodeType="clickEffect">
                                  <p:stCondLst>
                                    <p:cond delay="0"/>
                                  </p:stCondLst>
                                  <p:childTnLst>
                                    <p:set>
                                      <p:cBhvr>
                                        <p:cTn id="165" dur="1" fill="hold">
                                          <p:stCondLst>
                                            <p:cond delay="0"/>
                                          </p:stCondLst>
                                        </p:cTn>
                                        <p:tgtEl>
                                          <p:spTgt spid="881"/>
                                        </p:tgtEl>
                                        <p:attrNameLst>
                                          <p:attrName>style.visibility</p:attrName>
                                        </p:attrNameLst>
                                      </p:cBhvr>
                                      <p:to>
                                        <p:strVal val="hidden"/>
                                      </p:to>
                                    </p:set>
                                  </p:childTnLst>
                                </p:cTn>
                              </p:par>
                              <p:par>
                                <p:cTn id="166" presetID="10" presetClass="entr" presetSubtype="0" fill="hold" nodeType="withEffect">
                                  <p:stCondLst>
                                    <p:cond delay="0"/>
                                  </p:stCondLst>
                                  <p:childTnLst>
                                    <p:set>
                                      <p:cBhvr>
                                        <p:cTn id="167" dur="1" fill="hold">
                                          <p:stCondLst>
                                            <p:cond delay="0"/>
                                          </p:stCondLst>
                                        </p:cTn>
                                        <p:tgtEl>
                                          <p:spTgt spid="480"/>
                                        </p:tgtEl>
                                        <p:attrNameLst>
                                          <p:attrName>style.visibility</p:attrName>
                                        </p:attrNameLst>
                                      </p:cBhvr>
                                      <p:to>
                                        <p:strVal val="visible"/>
                                      </p:to>
                                    </p:set>
                                    <p:animEffect transition="in" filter="fade">
                                      <p:cBhvr>
                                        <p:cTn id="168" dur="500"/>
                                        <p:tgtEl>
                                          <p:spTgt spid="480"/>
                                        </p:tgtEl>
                                      </p:cBhvr>
                                    </p:animEffect>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nodeType="clickEffect">
                                  <p:stCondLst>
                                    <p:cond delay="0"/>
                                  </p:stCondLst>
                                  <p:childTnLst>
                                    <p:animMotion origin="layout" path="M -1.38889E-6 -1.11111E-6 L 0.06979 -0.00069 " pathEditMode="relative" rAng="0" ptsTypes="AA">
                                      <p:cBhvr>
                                        <p:cTn id="172" dur="2000" fill="hold"/>
                                        <p:tgtEl>
                                          <p:spTgt spid="864"/>
                                        </p:tgtEl>
                                        <p:attrNameLst>
                                          <p:attrName>ppt_x</p:attrName>
                                          <p:attrName>ppt_y</p:attrName>
                                        </p:attrNameLst>
                                      </p:cBhvr>
                                      <p:rCtr x="3490" y="-46"/>
                                    </p:animMotion>
                                  </p:childTnLst>
                                </p:cTn>
                              </p:par>
                            </p:childTnLst>
                          </p:cTn>
                        </p:par>
                        <p:par>
                          <p:cTn id="173" fill="hold">
                            <p:stCondLst>
                              <p:cond delay="2000"/>
                            </p:stCondLst>
                            <p:childTnLst>
                              <p:par>
                                <p:cTn id="174" presetID="10" presetClass="entr" presetSubtype="0" fill="hold" nodeType="afterEffect">
                                  <p:stCondLst>
                                    <p:cond delay="0"/>
                                  </p:stCondLst>
                                  <p:childTnLst>
                                    <p:set>
                                      <p:cBhvr>
                                        <p:cTn id="175" dur="1" fill="hold">
                                          <p:stCondLst>
                                            <p:cond delay="0"/>
                                          </p:stCondLst>
                                        </p:cTn>
                                        <p:tgtEl>
                                          <p:spTgt spid="882"/>
                                        </p:tgtEl>
                                        <p:attrNameLst>
                                          <p:attrName>style.visibility</p:attrName>
                                        </p:attrNameLst>
                                      </p:cBhvr>
                                      <p:to>
                                        <p:strVal val="visible"/>
                                      </p:to>
                                    </p:set>
                                    <p:animEffect transition="in" filter="fade">
                                      <p:cBhvr>
                                        <p:cTn id="176" dur="500"/>
                                        <p:tgtEl>
                                          <p:spTgt spid="882"/>
                                        </p:tgtEl>
                                      </p:cBhvr>
                                    </p:animEffect>
                                  </p:childTnLst>
                                </p:cTn>
                              </p:par>
                            </p:childTnLst>
                          </p:cTn>
                        </p:par>
                        <p:par>
                          <p:cTn id="177" fill="hold">
                            <p:stCondLst>
                              <p:cond delay="2500"/>
                            </p:stCondLst>
                            <p:childTnLst>
                              <p:par>
                                <p:cTn id="178" presetID="10" presetClass="entr" presetSubtype="0" fill="hold" nodeType="afterEffect">
                                  <p:stCondLst>
                                    <p:cond delay="1000"/>
                                  </p:stCondLst>
                                  <p:childTnLst>
                                    <p:set>
                                      <p:cBhvr>
                                        <p:cTn id="179" dur="1" fill="hold">
                                          <p:stCondLst>
                                            <p:cond delay="0"/>
                                          </p:stCondLst>
                                        </p:cTn>
                                        <p:tgtEl>
                                          <p:spTgt spid="899"/>
                                        </p:tgtEl>
                                        <p:attrNameLst>
                                          <p:attrName>style.visibility</p:attrName>
                                        </p:attrNameLst>
                                      </p:cBhvr>
                                      <p:to>
                                        <p:strVal val="visible"/>
                                      </p:to>
                                    </p:set>
                                    <p:animEffect transition="in" filter="fade">
                                      <p:cBhvr>
                                        <p:cTn id="180" dur="500"/>
                                        <p:tgtEl>
                                          <p:spTgt spid="899"/>
                                        </p:tgtEl>
                                      </p:cBhvr>
                                    </p:animEffect>
                                  </p:childTnLst>
                                </p:cTn>
                              </p:par>
                              <p:par>
                                <p:cTn id="181" presetID="10" presetClass="entr" presetSubtype="0" fill="hold" nodeType="withEffect">
                                  <p:stCondLst>
                                    <p:cond delay="1000"/>
                                  </p:stCondLst>
                                  <p:childTnLst>
                                    <p:set>
                                      <p:cBhvr>
                                        <p:cTn id="182" dur="1" fill="hold">
                                          <p:stCondLst>
                                            <p:cond delay="0"/>
                                          </p:stCondLst>
                                        </p:cTn>
                                        <p:tgtEl>
                                          <p:spTgt spid="111"/>
                                        </p:tgtEl>
                                        <p:attrNameLst>
                                          <p:attrName>style.visibility</p:attrName>
                                        </p:attrNameLst>
                                      </p:cBhvr>
                                      <p:to>
                                        <p:strVal val="visible"/>
                                      </p:to>
                                    </p:set>
                                    <p:animEffect transition="in" filter="fade">
                                      <p:cBhvr>
                                        <p:cTn id="183" dur="500"/>
                                        <p:tgtEl>
                                          <p:spTgt spid="111"/>
                                        </p:tgtEl>
                                      </p:cBhvr>
                                    </p:animEffect>
                                  </p:childTnLst>
                                </p:cTn>
                              </p:par>
                            </p:childTnLst>
                          </p:cTn>
                        </p:par>
                        <p:par>
                          <p:cTn id="184" fill="hold">
                            <p:stCondLst>
                              <p:cond delay="4000"/>
                            </p:stCondLst>
                            <p:childTnLst>
                              <p:par>
                                <p:cTn id="185" presetID="26" presetClass="emph" presetSubtype="0" repeatCount="3000" fill="hold" nodeType="afterEffect">
                                  <p:stCondLst>
                                    <p:cond delay="0"/>
                                  </p:stCondLst>
                                  <p:childTnLst>
                                    <p:animEffect transition="out" filter="fade">
                                      <p:cBhvr>
                                        <p:cTn id="186" dur="500" tmFilter="0, 0; .2, .5; .8, .5; 1, 0"/>
                                        <p:tgtEl>
                                          <p:spTgt spid="111"/>
                                        </p:tgtEl>
                                      </p:cBhvr>
                                    </p:animEffect>
                                    <p:animScale>
                                      <p:cBhvr>
                                        <p:cTn id="187" dur="250" autoRev="1" fill="hold"/>
                                        <p:tgtEl>
                                          <p:spTgt spid="111"/>
                                        </p:tgtEl>
                                      </p:cBhvr>
                                      <p:by x="105000" y="105000"/>
                                    </p:animScale>
                                  </p:childTnLst>
                                </p:cTn>
                              </p:par>
                            </p:childTnLst>
                          </p:cTn>
                        </p:par>
                        <p:par>
                          <p:cTn id="188" fill="hold">
                            <p:stCondLst>
                              <p:cond delay="5500"/>
                            </p:stCondLst>
                            <p:childTnLst>
                              <p:par>
                                <p:cTn id="189" presetID="10" presetClass="entr" presetSubtype="0" fill="hold" nodeType="afterEffect">
                                  <p:stCondLst>
                                    <p:cond delay="0"/>
                                  </p:stCondLst>
                                  <p:childTnLst>
                                    <p:set>
                                      <p:cBhvr>
                                        <p:cTn id="190" dur="1" fill="hold">
                                          <p:stCondLst>
                                            <p:cond delay="0"/>
                                          </p:stCondLst>
                                        </p:cTn>
                                        <p:tgtEl>
                                          <p:spTgt spid="923"/>
                                        </p:tgtEl>
                                        <p:attrNameLst>
                                          <p:attrName>style.visibility</p:attrName>
                                        </p:attrNameLst>
                                      </p:cBhvr>
                                      <p:to>
                                        <p:strVal val="visible"/>
                                      </p:to>
                                    </p:set>
                                    <p:animEffect transition="in" filter="fade">
                                      <p:cBhvr>
                                        <p:cTn id="191" dur="500"/>
                                        <p:tgtEl>
                                          <p:spTgt spid="923"/>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nodeType="clickEffect">
                                  <p:stCondLst>
                                    <p:cond delay="0"/>
                                  </p:stCondLst>
                                  <p:childTnLst>
                                    <p:set>
                                      <p:cBhvr>
                                        <p:cTn id="195" dur="1" fill="hold">
                                          <p:stCondLst>
                                            <p:cond delay="0"/>
                                          </p:stCondLst>
                                        </p:cTn>
                                        <p:tgtEl>
                                          <p:spTgt spid="112"/>
                                        </p:tgtEl>
                                        <p:attrNameLst>
                                          <p:attrName>style.visibility</p:attrName>
                                        </p:attrNameLst>
                                      </p:cBhvr>
                                      <p:to>
                                        <p:strVal val="visible"/>
                                      </p:to>
                                    </p:set>
                                    <p:animEffect transition="in" filter="fade">
                                      <p:cBhvr>
                                        <p:cTn id="196" dur="500"/>
                                        <p:tgtEl>
                                          <p:spTgt spid="112"/>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452"/>
                                        </p:tgtEl>
                                        <p:attrNameLst>
                                          <p:attrName>style.visibility</p:attrName>
                                        </p:attrNameLst>
                                      </p:cBhvr>
                                      <p:to>
                                        <p:strVal val="visible"/>
                                      </p:to>
                                    </p:set>
                                    <p:animEffect transition="in" filter="fade">
                                      <p:cBhvr>
                                        <p:cTn id="201" dur="500"/>
                                        <p:tgtEl>
                                          <p:spTgt spid="452"/>
                                        </p:tgtEl>
                                      </p:cBhvr>
                                    </p:animEffect>
                                  </p:childTnLst>
                                </p:cTn>
                              </p:par>
                            </p:childTnLst>
                          </p:cTn>
                        </p:par>
                        <p:par>
                          <p:cTn id="202" fill="hold">
                            <p:stCondLst>
                              <p:cond delay="500"/>
                            </p:stCondLst>
                            <p:childTnLst>
                              <p:par>
                                <p:cTn id="203" presetID="1" presetClass="entr" presetSubtype="0" fill="hold" grpId="0" nodeType="afterEffect">
                                  <p:stCondLst>
                                    <p:cond delay="0"/>
                                  </p:stCondLst>
                                  <p:childTnLst>
                                    <p:set>
                                      <p:cBhvr>
                                        <p:cTn id="204" dur="1" fill="hold">
                                          <p:stCondLst>
                                            <p:cond delay="0"/>
                                          </p:stCondLst>
                                        </p:cTn>
                                        <p:tgtEl>
                                          <p:spTgt spid="958"/>
                                        </p:tgtEl>
                                        <p:attrNameLst>
                                          <p:attrName>style.visibility</p:attrName>
                                        </p:attrNameLst>
                                      </p:cBhvr>
                                      <p:to>
                                        <p:strVal val="visible"/>
                                      </p:to>
                                    </p:set>
                                  </p:childTnLst>
                                </p:cTn>
                              </p:par>
                            </p:childTnLst>
                          </p:cTn>
                        </p:par>
                        <p:par>
                          <p:cTn id="205" fill="hold">
                            <p:stCondLst>
                              <p:cond delay="500"/>
                            </p:stCondLst>
                            <p:childTnLst>
                              <p:par>
                                <p:cTn id="206" presetID="35" presetClass="emph" presetSubtype="0" repeatCount="indefinite" fill="hold" grpId="1" nodeType="afterEffect">
                                  <p:stCondLst>
                                    <p:cond delay="0"/>
                                  </p:stCondLst>
                                  <p:endCondLst>
                                    <p:cond evt="onNext" delay="0">
                                      <p:tgtEl>
                                        <p:sldTgt/>
                                      </p:tgtEl>
                                    </p:cond>
                                  </p:endCondLst>
                                  <p:childTnLst>
                                    <p:anim calcmode="discrete" valueType="str">
                                      <p:cBhvr>
                                        <p:cTn id="207" dur="500" fill="hold"/>
                                        <p:tgtEl>
                                          <p:spTgt spid="958"/>
                                        </p:tgtEl>
                                        <p:attrNameLst>
                                          <p:attrName>style.visibility</p:attrName>
                                        </p:attrNameLst>
                                      </p:cBhvr>
                                      <p:tavLst>
                                        <p:tav tm="0">
                                          <p:val>
                                            <p:strVal val="hidden"/>
                                          </p:val>
                                        </p:tav>
                                        <p:tav tm="50000">
                                          <p:val>
                                            <p:strVal val="visible"/>
                                          </p:val>
                                        </p:tav>
                                      </p:tavLst>
                                    </p:anim>
                                  </p:childTnLst>
                                </p:cTn>
                              </p:par>
                              <p:par>
                                <p:cTn id="208" presetID="1" presetClass="entr" presetSubtype="0" fill="hold" nodeType="withEffect">
                                  <p:stCondLst>
                                    <p:cond delay="0"/>
                                  </p:stCondLst>
                                  <p:childTnLst>
                                    <p:set>
                                      <p:cBhvr>
                                        <p:cTn id="209" dur="1" fill="hold">
                                          <p:stCondLst>
                                            <p:cond delay="0"/>
                                          </p:stCondLst>
                                        </p:cTn>
                                        <p:tgtEl>
                                          <p:spTgt spid="1131"/>
                                        </p:tgtEl>
                                        <p:attrNameLst>
                                          <p:attrName>style.visibility</p:attrName>
                                        </p:attrNameLst>
                                      </p:cBhvr>
                                      <p:to>
                                        <p:strVal val="visible"/>
                                      </p:to>
                                    </p:set>
                                  </p:childTnLst>
                                </p:cTn>
                              </p:par>
                              <p:par>
                                <p:cTn id="210" presetID="42" presetClass="path" presetSubtype="0" accel="50000" decel="50000" fill="hold" nodeType="withEffect">
                                  <p:stCondLst>
                                    <p:cond delay="0"/>
                                  </p:stCondLst>
                                  <p:childTnLst>
                                    <p:animMotion origin="layout" path="M 3.33333E-6 -1.11111E-6 L 0.06927 0.00278 " pathEditMode="relative" rAng="0" ptsTypes="AA">
                                      <p:cBhvr>
                                        <p:cTn id="211" dur="2000" fill="hold"/>
                                        <p:tgtEl>
                                          <p:spTgt spid="923"/>
                                        </p:tgtEl>
                                        <p:attrNameLst>
                                          <p:attrName>ppt_x</p:attrName>
                                          <p:attrName>ppt_y</p:attrName>
                                        </p:attrNameLst>
                                      </p:cBhvr>
                                      <p:rCtr x="3455" y="139"/>
                                    </p:animMotion>
                                  </p:childTnLst>
                                </p:cTn>
                              </p:par>
                            </p:childTnLst>
                          </p:cTn>
                        </p:par>
                        <p:par>
                          <p:cTn id="212" fill="hold">
                            <p:stCondLst>
                              <p:cond delay="2500"/>
                            </p:stCondLst>
                            <p:childTnLst>
                              <p:par>
                                <p:cTn id="213" presetID="10" presetClass="entr" presetSubtype="0" fill="hold" nodeType="afterEffect">
                                  <p:stCondLst>
                                    <p:cond delay="0"/>
                                  </p:stCondLst>
                                  <p:childTnLst>
                                    <p:set>
                                      <p:cBhvr>
                                        <p:cTn id="214" dur="1" fill="hold">
                                          <p:stCondLst>
                                            <p:cond delay="0"/>
                                          </p:stCondLst>
                                        </p:cTn>
                                        <p:tgtEl>
                                          <p:spTgt spid="940"/>
                                        </p:tgtEl>
                                        <p:attrNameLst>
                                          <p:attrName>style.visibility</p:attrName>
                                        </p:attrNameLst>
                                      </p:cBhvr>
                                      <p:to>
                                        <p:strVal val="visible"/>
                                      </p:to>
                                    </p:set>
                                    <p:animEffect transition="in" filter="fade">
                                      <p:cBhvr>
                                        <p:cTn id="215" dur="500"/>
                                        <p:tgtEl>
                                          <p:spTgt spid="940"/>
                                        </p:tgtEl>
                                      </p:cBhvr>
                                    </p:animEffect>
                                  </p:childTnLst>
                                </p:cTn>
                              </p:par>
                            </p:childTnLst>
                          </p:cTn>
                        </p:par>
                        <p:par>
                          <p:cTn id="216" fill="hold">
                            <p:stCondLst>
                              <p:cond delay="3000"/>
                            </p:stCondLst>
                            <p:childTnLst>
                              <p:par>
                                <p:cTn id="217" presetID="1" presetClass="exit" presetSubtype="0" fill="hold" nodeType="afterEffect">
                                  <p:stCondLst>
                                    <p:cond delay="0"/>
                                  </p:stCondLst>
                                  <p:childTnLst>
                                    <p:set>
                                      <p:cBhvr>
                                        <p:cTn id="218" dur="1" fill="hold">
                                          <p:stCondLst>
                                            <p:cond delay="0"/>
                                          </p:stCondLst>
                                        </p:cTn>
                                        <p:tgtEl>
                                          <p:spTgt spid="923"/>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2" nodeType="clickEffect">
                                  <p:stCondLst>
                                    <p:cond delay="0"/>
                                  </p:stCondLst>
                                  <p:childTnLst>
                                    <p:set>
                                      <p:cBhvr>
                                        <p:cTn id="222" dur="1" fill="hold">
                                          <p:stCondLst>
                                            <p:cond delay="0"/>
                                          </p:stCondLst>
                                        </p:cTn>
                                        <p:tgtEl>
                                          <p:spTgt spid="958"/>
                                        </p:tgtEl>
                                        <p:attrNameLst>
                                          <p:attrName>style.visibility</p:attrName>
                                        </p:attrNameLst>
                                      </p:cBhvr>
                                      <p:to>
                                        <p:strVal val="hidden"/>
                                      </p:to>
                                    </p:set>
                                  </p:childTnLst>
                                </p:cTn>
                              </p:par>
                              <p:par>
                                <p:cTn id="223" presetID="10" presetClass="entr" presetSubtype="0" fill="hold" nodeType="withEffect">
                                  <p:stCondLst>
                                    <p:cond delay="0"/>
                                  </p:stCondLst>
                                  <p:childTnLst>
                                    <p:set>
                                      <p:cBhvr>
                                        <p:cTn id="224" dur="1" fill="hold">
                                          <p:stCondLst>
                                            <p:cond delay="0"/>
                                          </p:stCondLst>
                                        </p:cTn>
                                        <p:tgtEl>
                                          <p:spTgt spid="483"/>
                                        </p:tgtEl>
                                        <p:attrNameLst>
                                          <p:attrName>style.visibility</p:attrName>
                                        </p:attrNameLst>
                                      </p:cBhvr>
                                      <p:to>
                                        <p:strVal val="visible"/>
                                      </p:to>
                                    </p:set>
                                    <p:animEffect transition="in" filter="fade">
                                      <p:cBhvr>
                                        <p:cTn id="225" dur="500"/>
                                        <p:tgtEl>
                                          <p:spTgt spid="483"/>
                                        </p:tgtEl>
                                      </p:cBhvr>
                                    </p:animEffect>
                                  </p:childTnLst>
                                </p:cTn>
                              </p:par>
                            </p:childTnLst>
                          </p:cTn>
                        </p:par>
                      </p:childTnLst>
                    </p:cTn>
                  </p:par>
                  <p:par>
                    <p:cTn id="226" fill="hold">
                      <p:stCondLst>
                        <p:cond delay="indefinite"/>
                      </p:stCondLst>
                      <p:childTnLst>
                        <p:par>
                          <p:cTn id="227" fill="hold">
                            <p:stCondLst>
                              <p:cond delay="0"/>
                            </p:stCondLst>
                            <p:childTnLst>
                              <p:par>
                                <p:cTn id="228" presetID="42" presetClass="path" presetSubtype="0" accel="50000" decel="50000" fill="hold" nodeType="clickEffect">
                                  <p:stCondLst>
                                    <p:cond delay="0"/>
                                  </p:stCondLst>
                                  <p:childTnLst>
                                    <p:animMotion origin="layout" path="M 2.5E-6 -2.96296E-6 L 0.06475 -0.00115 " pathEditMode="relative" rAng="0" ptsTypes="AA">
                                      <p:cBhvr>
                                        <p:cTn id="229" dur="2000" fill="hold"/>
                                        <p:tgtEl>
                                          <p:spTgt spid="940"/>
                                        </p:tgtEl>
                                        <p:attrNameLst>
                                          <p:attrName>ppt_x</p:attrName>
                                          <p:attrName>ppt_y</p:attrName>
                                        </p:attrNameLst>
                                      </p:cBhvr>
                                      <p:rCtr x="3229" y="-69"/>
                                    </p:animMotion>
                                  </p:childTnLst>
                                </p:cTn>
                              </p:par>
                            </p:childTnLst>
                          </p:cTn>
                        </p:par>
                        <p:par>
                          <p:cTn id="230" fill="hold">
                            <p:stCondLst>
                              <p:cond delay="2500"/>
                            </p:stCondLst>
                            <p:childTnLst>
                              <p:par>
                                <p:cTn id="231" presetID="1" presetClass="entr" presetSubtype="0" fill="hold" nodeType="afterEffect">
                                  <p:stCondLst>
                                    <p:cond delay="0"/>
                                  </p:stCondLst>
                                  <p:childTnLst>
                                    <p:set>
                                      <p:cBhvr>
                                        <p:cTn id="232" dur="1" fill="hold">
                                          <p:stCondLst>
                                            <p:cond delay="0"/>
                                          </p:stCondLst>
                                        </p:cTn>
                                        <p:tgtEl>
                                          <p:spTgt spid="113"/>
                                        </p:tgtEl>
                                        <p:attrNameLst>
                                          <p:attrName>style.visibility</p:attrName>
                                        </p:attrNameLst>
                                      </p:cBhvr>
                                      <p:to>
                                        <p:strVal val="visible"/>
                                      </p:to>
                                    </p:set>
                                  </p:childTnLst>
                                </p:cTn>
                              </p:par>
                            </p:childTnLst>
                          </p:cTn>
                        </p:par>
                        <p:par>
                          <p:cTn id="233" fill="hold">
                            <p:stCondLst>
                              <p:cond delay="2500"/>
                            </p:stCondLst>
                            <p:childTnLst>
                              <p:par>
                                <p:cTn id="234" presetID="26" presetClass="emph" presetSubtype="0" repeatCount="3000" fill="hold" nodeType="afterEffect">
                                  <p:stCondLst>
                                    <p:cond delay="0"/>
                                  </p:stCondLst>
                                  <p:childTnLst>
                                    <p:animEffect transition="out" filter="fade">
                                      <p:cBhvr>
                                        <p:cTn id="235" dur="500" tmFilter="0, 0; .2, .5; .8, .5; 1, 0"/>
                                        <p:tgtEl>
                                          <p:spTgt spid="113"/>
                                        </p:tgtEl>
                                      </p:cBhvr>
                                    </p:animEffect>
                                    <p:animScale>
                                      <p:cBhvr>
                                        <p:cTn id="236" dur="250" autoRev="1" fill="hold"/>
                                        <p:tgtEl>
                                          <p:spTgt spid="113"/>
                                        </p:tgtEl>
                                      </p:cBhvr>
                                      <p:by x="105000" y="105000"/>
                                    </p:animScale>
                                  </p:childTnLst>
                                </p:cTn>
                              </p:par>
                            </p:childTnLst>
                          </p:cTn>
                        </p:par>
                        <p:par>
                          <p:cTn id="237" fill="hold">
                            <p:stCondLst>
                              <p:cond delay="4000"/>
                            </p:stCondLst>
                            <p:childTnLst>
                              <p:par>
                                <p:cTn id="238" presetID="10" presetClass="entr" presetSubtype="0" fill="hold" nodeType="afterEffect">
                                  <p:stCondLst>
                                    <p:cond delay="0"/>
                                  </p:stCondLst>
                                  <p:childTnLst>
                                    <p:set>
                                      <p:cBhvr>
                                        <p:cTn id="239" dur="1" fill="hold">
                                          <p:stCondLst>
                                            <p:cond delay="0"/>
                                          </p:stCondLst>
                                        </p:cTn>
                                        <p:tgtEl>
                                          <p:spTgt spid="959"/>
                                        </p:tgtEl>
                                        <p:attrNameLst>
                                          <p:attrName>style.visibility</p:attrName>
                                        </p:attrNameLst>
                                      </p:cBhvr>
                                      <p:to>
                                        <p:strVal val="visible"/>
                                      </p:to>
                                    </p:set>
                                    <p:animEffect transition="in" filter="fade">
                                      <p:cBhvr>
                                        <p:cTn id="240" dur="500"/>
                                        <p:tgtEl>
                                          <p:spTgt spid="959"/>
                                        </p:tgtEl>
                                      </p:cBhvr>
                                    </p:animEffect>
                                  </p:childTnLst>
                                </p:cTn>
                              </p:par>
                            </p:childTnLst>
                          </p:cTn>
                        </p:par>
                      </p:childTnLst>
                    </p:cTn>
                  </p:par>
                  <p:par>
                    <p:cTn id="241" fill="hold">
                      <p:stCondLst>
                        <p:cond delay="indefinite"/>
                      </p:stCondLst>
                      <p:childTnLst>
                        <p:par>
                          <p:cTn id="242" fill="hold">
                            <p:stCondLst>
                              <p:cond delay="0"/>
                            </p:stCondLst>
                            <p:childTnLst>
                              <p:par>
                                <p:cTn id="243" presetID="10" presetClass="entr" presetSubtype="0" fill="hold" nodeType="clickEffect">
                                  <p:stCondLst>
                                    <p:cond delay="0"/>
                                  </p:stCondLst>
                                  <p:childTnLst>
                                    <p:set>
                                      <p:cBhvr>
                                        <p:cTn id="244" dur="1" fill="hold">
                                          <p:stCondLst>
                                            <p:cond delay="0"/>
                                          </p:stCondLst>
                                        </p:cTn>
                                        <p:tgtEl>
                                          <p:spTgt spid="114"/>
                                        </p:tgtEl>
                                        <p:attrNameLst>
                                          <p:attrName>style.visibility</p:attrName>
                                        </p:attrNameLst>
                                      </p:cBhvr>
                                      <p:to>
                                        <p:strVal val="visible"/>
                                      </p:to>
                                    </p:set>
                                    <p:animEffect transition="in" filter="fade">
                                      <p:cBhvr>
                                        <p:cTn id="245" dur="500"/>
                                        <p:tgtEl>
                                          <p:spTgt spid="114"/>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nodeType="clickEffect">
                                  <p:stCondLst>
                                    <p:cond delay="0"/>
                                  </p:stCondLst>
                                  <p:childTnLst>
                                    <p:set>
                                      <p:cBhvr>
                                        <p:cTn id="249" dur="1" fill="hold">
                                          <p:stCondLst>
                                            <p:cond delay="0"/>
                                          </p:stCondLst>
                                        </p:cTn>
                                        <p:tgtEl>
                                          <p:spTgt spid="486"/>
                                        </p:tgtEl>
                                        <p:attrNameLst>
                                          <p:attrName>style.visibility</p:attrName>
                                        </p:attrNameLst>
                                      </p:cBhvr>
                                      <p:to>
                                        <p:strVal val="visible"/>
                                      </p:to>
                                    </p:set>
                                    <p:animEffect transition="in" filter="fade">
                                      <p:cBhvr>
                                        <p:cTn id="250" dur="500"/>
                                        <p:tgtEl>
                                          <p:spTgt spid="486"/>
                                        </p:tgtEl>
                                      </p:cBhvr>
                                    </p:animEffect>
                                  </p:childTnLst>
                                </p:cTn>
                              </p:par>
                            </p:childTnLst>
                          </p:cTn>
                        </p:par>
                      </p:childTnLst>
                    </p:cTn>
                  </p:par>
                  <p:par>
                    <p:cTn id="251" fill="hold">
                      <p:stCondLst>
                        <p:cond delay="indefinite"/>
                      </p:stCondLst>
                      <p:childTnLst>
                        <p:par>
                          <p:cTn id="252" fill="hold">
                            <p:stCondLst>
                              <p:cond delay="0"/>
                            </p:stCondLst>
                            <p:childTnLst>
                              <p:par>
                                <p:cTn id="253" presetID="42" presetClass="path" presetSubtype="0" accel="50000" decel="50000" fill="hold" nodeType="clickEffect">
                                  <p:stCondLst>
                                    <p:cond delay="0"/>
                                  </p:stCondLst>
                                  <p:childTnLst>
                                    <p:animMotion origin="layout" path="M 1.94444E-6 -1.48148E-6 L 0.06962 0.00116 " pathEditMode="relative" rAng="0" ptsTypes="AA">
                                      <p:cBhvr>
                                        <p:cTn id="254" dur="2000" fill="hold"/>
                                        <p:tgtEl>
                                          <p:spTgt spid="959"/>
                                        </p:tgtEl>
                                        <p:attrNameLst>
                                          <p:attrName>ppt_x</p:attrName>
                                          <p:attrName>ppt_y</p:attrName>
                                        </p:attrNameLst>
                                      </p:cBhvr>
                                      <p:rCtr x="3472" y="46"/>
                                    </p:animMotion>
                                  </p:childTnLst>
                                </p:cTn>
                              </p:par>
                              <p:par>
                                <p:cTn id="255" presetID="1" presetClass="entr" presetSubtype="0" fill="hold" nodeType="withEffect">
                                  <p:stCondLst>
                                    <p:cond delay="0"/>
                                  </p:stCondLst>
                                  <p:childTnLst>
                                    <p:set>
                                      <p:cBhvr>
                                        <p:cTn id="256" dur="1" fill="hold">
                                          <p:stCondLst>
                                            <p:cond delay="0"/>
                                          </p:stCondLst>
                                        </p:cTn>
                                        <p:tgtEl>
                                          <p:spTgt spid="1148"/>
                                        </p:tgtEl>
                                        <p:attrNameLst>
                                          <p:attrName>style.visibility</p:attrName>
                                        </p:attrNameLst>
                                      </p:cBhvr>
                                      <p:to>
                                        <p:strVal val="visible"/>
                                      </p:to>
                                    </p:set>
                                  </p:childTnLst>
                                </p:cTn>
                              </p:par>
                            </p:childTnLst>
                          </p:cTn>
                        </p:par>
                        <p:par>
                          <p:cTn id="257" fill="hold">
                            <p:stCondLst>
                              <p:cond delay="2000"/>
                            </p:stCondLst>
                            <p:childTnLst>
                              <p:par>
                                <p:cTn id="258" presetID="10" presetClass="entr" presetSubtype="0" fill="hold" nodeType="afterEffect">
                                  <p:stCondLst>
                                    <p:cond delay="0"/>
                                  </p:stCondLst>
                                  <p:childTnLst>
                                    <p:set>
                                      <p:cBhvr>
                                        <p:cTn id="259" dur="1" fill="hold">
                                          <p:stCondLst>
                                            <p:cond delay="0"/>
                                          </p:stCondLst>
                                        </p:cTn>
                                        <p:tgtEl>
                                          <p:spTgt spid="976"/>
                                        </p:tgtEl>
                                        <p:attrNameLst>
                                          <p:attrName>style.visibility</p:attrName>
                                        </p:attrNameLst>
                                      </p:cBhvr>
                                      <p:to>
                                        <p:strVal val="visible"/>
                                      </p:to>
                                    </p:set>
                                    <p:animEffect transition="in" filter="fade">
                                      <p:cBhvr>
                                        <p:cTn id="260" dur="500"/>
                                        <p:tgtEl>
                                          <p:spTgt spid="976"/>
                                        </p:tgtEl>
                                      </p:cBhvr>
                                    </p:animEffect>
                                  </p:childTnLst>
                                </p:cTn>
                              </p:par>
                            </p:childTnLst>
                          </p:cTn>
                        </p:par>
                        <p:par>
                          <p:cTn id="261" fill="hold">
                            <p:stCondLst>
                              <p:cond delay="2500"/>
                            </p:stCondLst>
                            <p:childTnLst>
                              <p:par>
                                <p:cTn id="262" presetID="10" presetClass="entr" presetSubtype="0" fill="hold" nodeType="afterEffect">
                                  <p:stCondLst>
                                    <p:cond delay="1000"/>
                                  </p:stCondLst>
                                  <p:childTnLst>
                                    <p:set>
                                      <p:cBhvr>
                                        <p:cTn id="263" dur="1" fill="hold">
                                          <p:stCondLst>
                                            <p:cond delay="0"/>
                                          </p:stCondLst>
                                        </p:cTn>
                                        <p:tgtEl>
                                          <p:spTgt spid="995"/>
                                        </p:tgtEl>
                                        <p:attrNameLst>
                                          <p:attrName>style.visibility</p:attrName>
                                        </p:attrNameLst>
                                      </p:cBhvr>
                                      <p:to>
                                        <p:strVal val="visible"/>
                                      </p:to>
                                    </p:set>
                                    <p:animEffect transition="in" filter="fade">
                                      <p:cBhvr>
                                        <p:cTn id="264" dur="500"/>
                                        <p:tgtEl>
                                          <p:spTgt spid="995"/>
                                        </p:tgtEl>
                                      </p:cBhvr>
                                    </p:animEffect>
                                  </p:childTnLst>
                                </p:cTn>
                              </p:par>
                            </p:childTnLst>
                          </p:cTn>
                        </p:par>
                        <p:par>
                          <p:cTn id="265" fill="hold">
                            <p:stCondLst>
                              <p:cond delay="4000"/>
                            </p:stCondLst>
                            <p:childTnLst>
                              <p:par>
                                <p:cTn id="266" presetID="10" presetClass="entr" presetSubtype="0" fill="hold" nodeType="afterEffect">
                                  <p:stCondLst>
                                    <p:cond delay="1000"/>
                                  </p:stCondLst>
                                  <p:childTnLst>
                                    <p:set>
                                      <p:cBhvr>
                                        <p:cTn id="267" dur="1" fill="hold">
                                          <p:stCondLst>
                                            <p:cond delay="0"/>
                                          </p:stCondLst>
                                        </p:cTn>
                                        <p:tgtEl>
                                          <p:spTgt spid="1012"/>
                                        </p:tgtEl>
                                        <p:attrNameLst>
                                          <p:attrName>style.visibility</p:attrName>
                                        </p:attrNameLst>
                                      </p:cBhvr>
                                      <p:to>
                                        <p:strVal val="visible"/>
                                      </p:to>
                                    </p:set>
                                    <p:animEffect transition="in" filter="fade">
                                      <p:cBhvr>
                                        <p:cTn id="268" dur="500"/>
                                        <p:tgtEl>
                                          <p:spTgt spid="1012"/>
                                        </p:tgtEl>
                                      </p:cBhvr>
                                    </p:animEffect>
                                  </p:childTnLst>
                                </p:cTn>
                              </p:par>
                            </p:childTnLst>
                          </p:cTn>
                        </p:par>
                        <p:par>
                          <p:cTn id="269" fill="hold">
                            <p:stCondLst>
                              <p:cond delay="5500"/>
                            </p:stCondLst>
                            <p:childTnLst>
                              <p:par>
                                <p:cTn id="270" presetID="10" presetClass="entr" presetSubtype="0" fill="hold" nodeType="afterEffect">
                                  <p:stCondLst>
                                    <p:cond delay="1000"/>
                                  </p:stCondLst>
                                  <p:childTnLst>
                                    <p:set>
                                      <p:cBhvr>
                                        <p:cTn id="271" dur="1" fill="hold">
                                          <p:stCondLst>
                                            <p:cond delay="0"/>
                                          </p:stCondLst>
                                        </p:cTn>
                                        <p:tgtEl>
                                          <p:spTgt spid="1029"/>
                                        </p:tgtEl>
                                        <p:attrNameLst>
                                          <p:attrName>style.visibility</p:attrName>
                                        </p:attrNameLst>
                                      </p:cBhvr>
                                      <p:to>
                                        <p:strVal val="visible"/>
                                      </p:to>
                                    </p:set>
                                    <p:animEffect transition="in" filter="fade">
                                      <p:cBhvr>
                                        <p:cTn id="272" dur="500"/>
                                        <p:tgtEl>
                                          <p:spTgt spid="1029"/>
                                        </p:tgtEl>
                                      </p:cBhvr>
                                    </p:animEffect>
                                  </p:childTnLst>
                                </p:cTn>
                              </p:par>
                            </p:childTnLst>
                          </p:cTn>
                        </p:par>
                        <p:par>
                          <p:cTn id="273" fill="hold">
                            <p:stCondLst>
                              <p:cond delay="7000"/>
                            </p:stCondLst>
                            <p:childTnLst>
                              <p:par>
                                <p:cTn id="274" presetID="10" presetClass="entr" presetSubtype="0" fill="hold" nodeType="afterEffect">
                                  <p:stCondLst>
                                    <p:cond delay="1000"/>
                                  </p:stCondLst>
                                  <p:childTnLst>
                                    <p:set>
                                      <p:cBhvr>
                                        <p:cTn id="275" dur="1" fill="hold">
                                          <p:stCondLst>
                                            <p:cond delay="0"/>
                                          </p:stCondLst>
                                        </p:cTn>
                                        <p:tgtEl>
                                          <p:spTgt spid="1046"/>
                                        </p:tgtEl>
                                        <p:attrNameLst>
                                          <p:attrName>style.visibility</p:attrName>
                                        </p:attrNameLst>
                                      </p:cBhvr>
                                      <p:to>
                                        <p:strVal val="visible"/>
                                      </p:to>
                                    </p:set>
                                    <p:animEffect transition="in" filter="fade">
                                      <p:cBhvr>
                                        <p:cTn id="276" dur="500"/>
                                        <p:tgtEl>
                                          <p:spTgt spid="1046"/>
                                        </p:tgtEl>
                                      </p:cBhvr>
                                    </p:animEffect>
                                  </p:childTnLst>
                                </p:cTn>
                              </p:par>
                              <p:par>
                                <p:cTn id="277" presetID="10" presetClass="entr" presetSubtype="0" fill="hold" nodeType="withEffect">
                                  <p:stCondLst>
                                    <p:cond delay="1000"/>
                                  </p:stCondLst>
                                  <p:childTnLst>
                                    <p:set>
                                      <p:cBhvr>
                                        <p:cTn id="278" dur="1" fill="hold">
                                          <p:stCondLst>
                                            <p:cond delay="0"/>
                                          </p:stCondLst>
                                        </p:cTn>
                                        <p:tgtEl>
                                          <p:spTgt spid="119"/>
                                        </p:tgtEl>
                                        <p:attrNameLst>
                                          <p:attrName>style.visibility</p:attrName>
                                        </p:attrNameLst>
                                      </p:cBhvr>
                                      <p:to>
                                        <p:strVal val="visible"/>
                                      </p:to>
                                    </p:set>
                                    <p:animEffect transition="in" filter="fade">
                                      <p:cBhvr>
                                        <p:cTn id="279" dur="500"/>
                                        <p:tgtEl>
                                          <p:spTgt spid="119"/>
                                        </p:tgtEl>
                                      </p:cBhvr>
                                    </p:animEffect>
                                  </p:childTnLst>
                                </p:cTn>
                              </p:par>
                            </p:childTnLst>
                          </p:cTn>
                        </p:par>
                        <p:par>
                          <p:cTn id="280" fill="hold">
                            <p:stCondLst>
                              <p:cond delay="8500"/>
                            </p:stCondLst>
                            <p:childTnLst>
                              <p:par>
                                <p:cTn id="281" presetID="26" presetClass="emph" presetSubtype="0" repeatCount="3000" fill="hold" nodeType="afterEffect">
                                  <p:stCondLst>
                                    <p:cond delay="0"/>
                                  </p:stCondLst>
                                  <p:childTnLst>
                                    <p:animEffect transition="out" filter="fade">
                                      <p:cBhvr>
                                        <p:cTn id="282" dur="500" tmFilter="0, 0; .2, .5; .8, .5; 1, 0"/>
                                        <p:tgtEl>
                                          <p:spTgt spid="119"/>
                                        </p:tgtEl>
                                      </p:cBhvr>
                                    </p:animEffect>
                                    <p:animScale>
                                      <p:cBhvr>
                                        <p:cTn id="283" dur="250" autoRev="1" fill="hold"/>
                                        <p:tgtEl>
                                          <p:spTgt spid="119"/>
                                        </p:tgtEl>
                                      </p:cBhvr>
                                      <p:by x="105000" y="105000"/>
                                    </p:animScale>
                                  </p:childTnLst>
                                </p:cTn>
                              </p:par>
                            </p:childTnLst>
                          </p:cTn>
                        </p:par>
                        <p:par>
                          <p:cTn id="284" fill="hold">
                            <p:stCondLst>
                              <p:cond delay="10000"/>
                            </p:stCondLst>
                            <p:childTnLst>
                              <p:par>
                                <p:cTn id="285" presetID="10" presetClass="entr" presetSubtype="0" fill="hold" nodeType="afterEffect">
                                  <p:stCondLst>
                                    <p:cond delay="0"/>
                                  </p:stCondLst>
                                  <p:childTnLst>
                                    <p:set>
                                      <p:cBhvr>
                                        <p:cTn id="286" dur="1" fill="hold">
                                          <p:stCondLst>
                                            <p:cond delay="0"/>
                                          </p:stCondLst>
                                        </p:cTn>
                                        <p:tgtEl>
                                          <p:spTgt spid="1063"/>
                                        </p:tgtEl>
                                        <p:attrNameLst>
                                          <p:attrName>style.visibility</p:attrName>
                                        </p:attrNameLst>
                                      </p:cBhvr>
                                      <p:to>
                                        <p:strVal val="visible"/>
                                      </p:to>
                                    </p:set>
                                    <p:animEffect transition="in" filter="fade">
                                      <p:cBhvr>
                                        <p:cTn id="287" dur="500"/>
                                        <p:tgtEl>
                                          <p:spTgt spid="1063"/>
                                        </p:tgtEl>
                                      </p:cBhvr>
                                    </p:animEffect>
                                  </p:childTnLst>
                                </p:cTn>
                              </p:par>
                            </p:childTnLst>
                          </p:cTn>
                        </p:par>
                      </p:childTnLst>
                    </p:cTn>
                  </p:par>
                  <p:par>
                    <p:cTn id="288" fill="hold">
                      <p:stCondLst>
                        <p:cond delay="indefinite"/>
                      </p:stCondLst>
                      <p:childTnLst>
                        <p:par>
                          <p:cTn id="289" fill="hold">
                            <p:stCondLst>
                              <p:cond delay="0"/>
                            </p:stCondLst>
                            <p:childTnLst>
                              <p:par>
                                <p:cTn id="290" presetID="10" presetClass="entr" presetSubtype="0" fill="hold" nodeType="clickEffect">
                                  <p:stCondLst>
                                    <p:cond delay="0"/>
                                  </p:stCondLst>
                                  <p:childTnLst>
                                    <p:set>
                                      <p:cBhvr>
                                        <p:cTn id="291" dur="1" fill="hold">
                                          <p:stCondLst>
                                            <p:cond delay="0"/>
                                          </p:stCondLst>
                                        </p:cTn>
                                        <p:tgtEl>
                                          <p:spTgt spid="116"/>
                                        </p:tgtEl>
                                        <p:attrNameLst>
                                          <p:attrName>style.visibility</p:attrName>
                                        </p:attrNameLst>
                                      </p:cBhvr>
                                      <p:to>
                                        <p:strVal val="visible"/>
                                      </p:to>
                                    </p:set>
                                    <p:animEffect transition="in" filter="fade">
                                      <p:cBhvr>
                                        <p:cTn id="292"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0"/>
      <p:bldP spid="489" grpId="1"/>
      <p:bldP spid="489" grpId="2"/>
      <p:bldP spid="499" grpId="0"/>
      <p:bldP spid="499" grpId="1"/>
      <p:bldP spid="499" grpId="2"/>
      <p:bldP spid="527" grpId="0"/>
      <p:bldP spid="527" grpId="1"/>
      <p:bldP spid="527" grpId="2"/>
      <p:bldP spid="585" grpId="0"/>
      <p:bldP spid="585" grpId="1"/>
      <p:bldP spid="585" grpId="2"/>
      <p:bldP spid="881" grpId="0"/>
      <p:bldP spid="881" grpId="1"/>
      <p:bldP spid="881" grpId="2"/>
      <p:bldP spid="958" grpId="0"/>
      <p:bldP spid="958" grpId="1"/>
      <p:bldP spid="958" grpId="2"/>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改进的</a:t>
            </a:r>
            <a:r>
              <a:rPr lang="en-US" altLang="zh-CN" sz="3000" b="1" dirty="0">
                <a:solidFill>
                  <a:srgbClr val="11576A"/>
                </a:solidFill>
                <a:latin typeface="微软雅黑" pitchFamily="34" charset="-122"/>
                <a:ea typeface="微软雅黑" pitchFamily="34" charset="-122"/>
              </a:rPr>
              <a:t>Clock</a:t>
            </a:r>
            <a:r>
              <a:rPr lang="zh-CN" altLang="en-US" sz="3000" b="1" dirty="0">
                <a:solidFill>
                  <a:srgbClr val="11576A"/>
                </a:solidFill>
                <a:latin typeface="微软雅黑" pitchFamily="34" charset="-122"/>
                <a:ea typeface="微软雅黑" pitchFamily="34" charset="-122"/>
              </a:rPr>
              <a:t>算法</a:t>
            </a:r>
          </a:p>
        </p:txBody>
      </p:sp>
      <p:sp>
        <p:nvSpPr>
          <p:cNvPr id="36" name="Oval 6"/>
          <p:cNvSpPr>
            <a:spLocks noChangeArrowheads="1"/>
          </p:cNvSpPr>
          <p:nvPr/>
        </p:nvSpPr>
        <p:spPr bwMode="auto">
          <a:xfrm>
            <a:off x="2069008" y="3457956"/>
            <a:ext cx="1880968" cy="1801115"/>
          </a:xfrm>
          <a:prstGeom prst="ellipse">
            <a:avLst/>
          </a:prstGeom>
          <a:noFill/>
          <a:ln w="63500">
            <a:solidFill>
              <a:srgbClr val="FDD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400" b="1">
              <a:solidFill>
                <a:srgbClr val="11576A"/>
              </a:solidFill>
              <a:latin typeface="微软雅黑" pitchFamily="34" charset="-122"/>
              <a:ea typeface="微软雅黑" pitchFamily="34" charset="-122"/>
              <a:sym typeface="MS PGothic" charset="0"/>
            </a:endParaRPr>
          </a:p>
        </p:txBody>
      </p:sp>
      <p:sp>
        <p:nvSpPr>
          <p:cNvPr id="37" name="Rectangle 7"/>
          <p:cNvSpPr>
            <a:spLocks noChangeArrowheads="1"/>
          </p:cNvSpPr>
          <p:nvPr/>
        </p:nvSpPr>
        <p:spPr bwMode="auto">
          <a:xfrm>
            <a:off x="1060439" y="5189129"/>
            <a:ext cx="644406" cy="6806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nSpc>
                <a:spcPct val="80000"/>
              </a:lnSpc>
            </a:pPr>
            <a:r>
              <a:rPr lang="zh-CN" altLang="en-US" sz="1200" b="1" dirty="0">
                <a:solidFill>
                  <a:srgbClr val="11576A"/>
                </a:solidFill>
                <a:latin typeface="微软雅黑" pitchFamily="34" charset="-122"/>
                <a:ea typeface="微软雅黑" pitchFamily="34" charset="-122"/>
                <a:sym typeface="MS PGothic" charset="0"/>
              </a:rPr>
              <a:t>驻留位</a:t>
            </a:r>
            <a:endParaRPr lang="zh-CN" altLang="zh-CN" sz="1200" b="1" dirty="0">
              <a:solidFill>
                <a:srgbClr val="11576A"/>
              </a:solidFill>
              <a:latin typeface="微软雅黑" pitchFamily="34" charset="-122"/>
              <a:ea typeface="微软雅黑" pitchFamily="34" charset="-122"/>
              <a:sym typeface="MS PGothic" charset="0"/>
            </a:endParaRPr>
          </a:p>
          <a:p>
            <a:pPr>
              <a:lnSpc>
                <a:spcPct val="80000"/>
              </a:lnSpc>
            </a:pPr>
            <a:r>
              <a:rPr lang="zh-CN" altLang="en-US" sz="1200" b="1" dirty="0">
                <a:solidFill>
                  <a:srgbClr val="11576A"/>
                </a:solidFill>
                <a:latin typeface="微软雅黑" pitchFamily="34" charset="-122"/>
                <a:ea typeface="微软雅黑" pitchFamily="34" charset="-122"/>
                <a:sym typeface="MS PGothic" charset="0"/>
              </a:rPr>
              <a:t>访问位</a:t>
            </a:r>
            <a:endParaRPr lang="zh-CN" altLang="zh-CN" sz="1200" b="1" dirty="0">
              <a:solidFill>
                <a:srgbClr val="11576A"/>
              </a:solidFill>
              <a:latin typeface="微软雅黑" pitchFamily="34" charset="-122"/>
              <a:ea typeface="微软雅黑" pitchFamily="34" charset="-122"/>
              <a:sym typeface="MS PGothic" charset="0"/>
            </a:endParaRPr>
          </a:p>
          <a:p>
            <a:pPr>
              <a:lnSpc>
                <a:spcPct val="80000"/>
              </a:lnSpc>
            </a:pPr>
            <a:r>
              <a:rPr lang="zh-CN" altLang="en-US" sz="1200" b="1" dirty="0">
                <a:solidFill>
                  <a:srgbClr val="11576A"/>
                </a:solidFill>
                <a:latin typeface="微软雅黑" pitchFamily="34" charset="-122"/>
                <a:ea typeface="微软雅黑" pitchFamily="34" charset="-122"/>
                <a:sym typeface="MS PGothic" charset="0"/>
              </a:rPr>
              <a:t>修改位</a:t>
            </a:r>
            <a:endParaRPr lang="en-US" altLang="zh-CN" sz="1200" b="1" dirty="0">
              <a:solidFill>
                <a:srgbClr val="11576A"/>
              </a:solidFill>
              <a:latin typeface="微软雅黑" pitchFamily="34" charset="-122"/>
              <a:ea typeface="微软雅黑" pitchFamily="34" charset="-122"/>
              <a:sym typeface="MS PGothic" charset="0"/>
            </a:endParaRPr>
          </a:p>
          <a:p>
            <a:pPr>
              <a:lnSpc>
                <a:spcPct val="80000"/>
              </a:lnSpc>
            </a:pPr>
            <a:r>
              <a:rPr lang="zh-CN" altLang="en-US" sz="1200" b="1" dirty="0">
                <a:solidFill>
                  <a:srgbClr val="11576A"/>
                </a:solidFill>
                <a:latin typeface="微软雅黑" pitchFamily="34" charset="-122"/>
                <a:ea typeface="微软雅黑" pitchFamily="34" charset="-122"/>
                <a:sym typeface="MS PGothic" charset="0"/>
              </a:rPr>
              <a:t>帧号</a:t>
            </a:r>
          </a:p>
        </p:txBody>
      </p:sp>
      <p:sp>
        <p:nvSpPr>
          <p:cNvPr id="39" name="Rectangle 9"/>
          <p:cNvSpPr>
            <a:spLocks noChangeArrowheads="1"/>
          </p:cNvSpPr>
          <p:nvPr/>
        </p:nvSpPr>
        <p:spPr bwMode="auto">
          <a:xfrm>
            <a:off x="3093781" y="3333741"/>
            <a:ext cx="33715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0</a:t>
            </a:r>
          </a:p>
        </p:txBody>
      </p:sp>
      <p:sp>
        <p:nvSpPr>
          <p:cNvPr id="41" name="Rectangle 11"/>
          <p:cNvSpPr>
            <a:spLocks noChangeArrowheads="1"/>
          </p:cNvSpPr>
          <p:nvPr/>
        </p:nvSpPr>
        <p:spPr bwMode="auto">
          <a:xfrm>
            <a:off x="1847599" y="3313778"/>
            <a:ext cx="689291" cy="320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r>
              <a:rPr lang="zh-CN" altLang="en-US" sz="1500" b="1" spc="-100" dirty="0">
                <a:solidFill>
                  <a:srgbClr val="11576A"/>
                </a:solidFill>
                <a:latin typeface="微软雅黑" pitchFamily="34" charset="-122"/>
                <a:ea typeface="微软雅黑" pitchFamily="34" charset="-122"/>
                <a:sym typeface="MS PGothic" charset="0"/>
              </a:rPr>
              <a:t>页号</a:t>
            </a:r>
            <a:r>
              <a:rPr lang="en-US" altLang="zh-CN" sz="1500" b="1" spc="-100" dirty="0">
                <a:solidFill>
                  <a:srgbClr val="11576A"/>
                </a:solidFill>
                <a:latin typeface="微软雅黑" pitchFamily="34" charset="-122"/>
                <a:ea typeface="微软雅黑" pitchFamily="34" charset="-122"/>
                <a:sym typeface="MS PGothic" charset="0"/>
              </a:rPr>
              <a:t>7:</a:t>
            </a:r>
          </a:p>
        </p:txBody>
      </p:sp>
      <p:sp>
        <p:nvSpPr>
          <p:cNvPr id="72" name="Rectangle 12"/>
          <p:cNvSpPr>
            <a:spLocks noChangeArrowheads="1"/>
          </p:cNvSpPr>
          <p:nvPr/>
        </p:nvSpPr>
        <p:spPr bwMode="auto">
          <a:xfrm>
            <a:off x="2614667" y="3333741"/>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sp>
        <p:nvSpPr>
          <p:cNvPr id="75" name="Rectangle 13"/>
          <p:cNvSpPr>
            <a:spLocks noChangeArrowheads="1"/>
          </p:cNvSpPr>
          <p:nvPr/>
        </p:nvSpPr>
        <p:spPr bwMode="auto">
          <a:xfrm>
            <a:off x="2228713" y="3972560"/>
            <a:ext cx="33715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5</a:t>
            </a:r>
          </a:p>
        </p:txBody>
      </p:sp>
      <p:sp>
        <p:nvSpPr>
          <p:cNvPr id="76" name="Rectangle 14"/>
          <p:cNvSpPr>
            <a:spLocks noChangeArrowheads="1"/>
          </p:cNvSpPr>
          <p:nvPr/>
        </p:nvSpPr>
        <p:spPr bwMode="auto">
          <a:xfrm>
            <a:off x="1909304" y="397256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sp>
        <p:nvSpPr>
          <p:cNvPr id="77" name="Rectangle 15"/>
          <p:cNvSpPr>
            <a:spLocks noChangeArrowheads="1"/>
          </p:cNvSpPr>
          <p:nvPr/>
        </p:nvSpPr>
        <p:spPr bwMode="auto">
          <a:xfrm>
            <a:off x="1043609" y="3926891"/>
            <a:ext cx="689291" cy="320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r>
              <a:rPr lang="zh-CN" altLang="en-US" sz="1500" b="1" spc="-100" dirty="0">
                <a:solidFill>
                  <a:srgbClr val="11576A"/>
                </a:solidFill>
                <a:latin typeface="微软雅黑" pitchFamily="34" charset="-122"/>
                <a:ea typeface="微软雅黑" pitchFamily="34" charset="-122"/>
                <a:sym typeface="MS PGothic" charset="0"/>
              </a:rPr>
              <a:t>页号</a:t>
            </a:r>
            <a:r>
              <a:rPr lang="en-US" altLang="zh-CN" sz="1500" b="1" spc="-100" dirty="0">
                <a:solidFill>
                  <a:srgbClr val="11576A"/>
                </a:solidFill>
                <a:latin typeface="微软雅黑" pitchFamily="34" charset="-122"/>
                <a:ea typeface="微软雅黑" pitchFamily="34" charset="-122"/>
                <a:sym typeface="MS PGothic" charset="0"/>
              </a:rPr>
              <a:t>1:</a:t>
            </a:r>
          </a:p>
        </p:txBody>
      </p:sp>
      <p:sp>
        <p:nvSpPr>
          <p:cNvPr id="78" name="Rectangle 16"/>
          <p:cNvSpPr>
            <a:spLocks noChangeArrowheads="1"/>
          </p:cNvSpPr>
          <p:nvPr/>
        </p:nvSpPr>
        <p:spPr bwMode="auto">
          <a:xfrm>
            <a:off x="1749599" y="397256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1</a:t>
            </a:r>
          </a:p>
        </p:txBody>
      </p:sp>
      <p:sp>
        <p:nvSpPr>
          <p:cNvPr id="79" name="Rectangle 17"/>
          <p:cNvSpPr>
            <a:spLocks noChangeArrowheads="1"/>
          </p:cNvSpPr>
          <p:nvPr/>
        </p:nvSpPr>
        <p:spPr bwMode="auto">
          <a:xfrm>
            <a:off x="4020956" y="3972560"/>
            <a:ext cx="33715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3</a:t>
            </a:r>
          </a:p>
        </p:txBody>
      </p:sp>
      <p:sp>
        <p:nvSpPr>
          <p:cNvPr id="80" name="Rectangle 18"/>
          <p:cNvSpPr>
            <a:spLocks noChangeArrowheads="1"/>
          </p:cNvSpPr>
          <p:nvPr/>
        </p:nvSpPr>
        <p:spPr bwMode="auto">
          <a:xfrm>
            <a:off x="3701547" y="397256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sp>
        <p:nvSpPr>
          <p:cNvPr id="82" name="Rectangle 19"/>
          <p:cNvSpPr>
            <a:spLocks noChangeArrowheads="1"/>
          </p:cNvSpPr>
          <p:nvPr/>
        </p:nvSpPr>
        <p:spPr bwMode="auto">
          <a:xfrm>
            <a:off x="2752332" y="3952597"/>
            <a:ext cx="734175" cy="320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r>
              <a:rPr lang="zh-CN" altLang="en-US" sz="1500" b="1" spc="-100" dirty="0">
                <a:solidFill>
                  <a:srgbClr val="11576A"/>
                </a:solidFill>
                <a:latin typeface="微软雅黑" pitchFamily="34" charset="-122"/>
                <a:ea typeface="微软雅黑" pitchFamily="34" charset="-122"/>
                <a:sym typeface="MS PGothic" charset="0"/>
              </a:rPr>
              <a:t>页号 </a:t>
            </a:r>
            <a:r>
              <a:rPr lang="en-US" altLang="zh-CN" sz="1500" b="1" spc="-100" dirty="0">
                <a:solidFill>
                  <a:srgbClr val="11576A"/>
                </a:solidFill>
                <a:latin typeface="微软雅黑" pitchFamily="34" charset="-122"/>
                <a:ea typeface="微软雅黑" pitchFamily="34" charset="-122"/>
                <a:sym typeface="MS PGothic" charset="0"/>
              </a:rPr>
              <a:t>4:</a:t>
            </a:r>
          </a:p>
        </p:txBody>
      </p:sp>
      <p:sp>
        <p:nvSpPr>
          <p:cNvPr id="83" name="Rectangle 20"/>
          <p:cNvSpPr>
            <a:spLocks noChangeArrowheads="1"/>
          </p:cNvSpPr>
          <p:nvPr/>
        </p:nvSpPr>
        <p:spPr bwMode="auto">
          <a:xfrm>
            <a:off x="3541842" y="397256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1</a:t>
            </a:r>
          </a:p>
        </p:txBody>
      </p:sp>
      <p:sp>
        <p:nvSpPr>
          <p:cNvPr id="84" name="Rectangle 21"/>
          <p:cNvSpPr>
            <a:spLocks noChangeArrowheads="1"/>
          </p:cNvSpPr>
          <p:nvPr/>
        </p:nvSpPr>
        <p:spPr bwMode="auto">
          <a:xfrm>
            <a:off x="3951439" y="4868681"/>
            <a:ext cx="33715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4</a:t>
            </a:r>
          </a:p>
        </p:txBody>
      </p:sp>
      <p:sp>
        <p:nvSpPr>
          <p:cNvPr id="86" name="Rectangle 23"/>
          <p:cNvSpPr>
            <a:spLocks noChangeArrowheads="1"/>
          </p:cNvSpPr>
          <p:nvPr/>
        </p:nvSpPr>
        <p:spPr bwMode="auto">
          <a:xfrm>
            <a:off x="2771331" y="4825858"/>
            <a:ext cx="689291" cy="320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r>
              <a:rPr lang="zh-CN" altLang="en-US" sz="1500" b="1" spc="-100" dirty="0">
                <a:solidFill>
                  <a:srgbClr val="11576A"/>
                </a:solidFill>
                <a:latin typeface="微软雅黑" pitchFamily="34" charset="-122"/>
                <a:ea typeface="微软雅黑" pitchFamily="34" charset="-122"/>
                <a:sym typeface="MS PGothic" charset="0"/>
              </a:rPr>
              <a:t>页号</a:t>
            </a:r>
            <a:r>
              <a:rPr lang="en-US" altLang="zh-CN" sz="1500" b="1" spc="-100" dirty="0">
                <a:solidFill>
                  <a:srgbClr val="11576A"/>
                </a:solidFill>
                <a:latin typeface="微软雅黑" pitchFamily="34" charset="-122"/>
                <a:ea typeface="微软雅黑" pitchFamily="34" charset="-122"/>
                <a:sym typeface="MS PGothic" charset="0"/>
              </a:rPr>
              <a:t>0:</a:t>
            </a:r>
          </a:p>
        </p:txBody>
      </p:sp>
      <p:sp>
        <p:nvSpPr>
          <p:cNvPr id="87" name="Rectangle 24"/>
          <p:cNvSpPr>
            <a:spLocks noChangeArrowheads="1"/>
          </p:cNvSpPr>
          <p:nvPr/>
        </p:nvSpPr>
        <p:spPr bwMode="auto">
          <a:xfrm>
            <a:off x="3472325" y="4868681"/>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1</a:t>
            </a:r>
          </a:p>
        </p:txBody>
      </p:sp>
      <p:sp>
        <p:nvSpPr>
          <p:cNvPr id="88" name="Rectangle 25"/>
          <p:cNvSpPr>
            <a:spLocks noChangeArrowheads="1"/>
          </p:cNvSpPr>
          <p:nvPr/>
        </p:nvSpPr>
        <p:spPr bwMode="auto">
          <a:xfrm>
            <a:off x="2394681" y="4868681"/>
            <a:ext cx="33715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9</a:t>
            </a:r>
          </a:p>
        </p:txBody>
      </p:sp>
      <p:sp>
        <p:nvSpPr>
          <p:cNvPr id="90" name="Rectangle 27"/>
          <p:cNvSpPr>
            <a:spLocks noChangeArrowheads="1"/>
          </p:cNvSpPr>
          <p:nvPr/>
        </p:nvSpPr>
        <p:spPr bwMode="auto">
          <a:xfrm>
            <a:off x="1224698" y="4833478"/>
            <a:ext cx="689291" cy="320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r>
              <a:rPr lang="zh-CN" altLang="en-US" sz="1500" b="1" spc="-100" dirty="0">
                <a:solidFill>
                  <a:srgbClr val="11576A"/>
                </a:solidFill>
                <a:latin typeface="微软雅黑" pitchFamily="34" charset="-122"/>
                <a:ea typeface="微软雅黑" pitchFamily="34" charset="-122"/>
                <a:sym typeface="MS PGothic" charset="0"/>
              </a:rPr>
              <a:t>页号</a:t>
            </a:r>
            <a:r>
              <a:rPr lang="en-US" altLang="zh-CN" sz="1500" b="1" spc="-100" dirty="0">
                <a:solidFill>
                  <a:srgbClr val="11576A"/>
                </a:solidFill>
                <a:latin typeface="微软雅黑" pitchFamily="34" charset="-122"/>
                <a:ea typeface="微软雅黑" pitchFamily="34" charset="-122"/>
                <a:sym typeface="MS PGothic" charset="0"/>
              </a:rPr>
              <a:t>3:</a:t>
            </a:r>
          </a:p>
        </p:txBody>
      </p:sp>
      <p:sp>
        <p:nvSpPr>
          <p:cNvPr id="91" name="Rectangle 28"/>
          <p:cNvSpPr>
            <a:spLocks noChangeArrowheads="1"/>
          </p:cNvSpPr>
          <p:nvPr/>
        </p:nvSpPr>
        <p:spPr bwMode="auto">
          <a:xfrm>
            <a:off x="1915566" y="4868681"/>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1</a:t>
            </a:r>
          </a:p>
        </p:txBody>
      </p:sp>
      <p:sp>
        <p:nvSpPr>
          <p:cNvPr id="92" name="Oval 29"/>
          <p:cNvSpPr>
            <a:spLocks noChangeArrowheads="1"/>
          </p:cNvSpPr>
          <p:nvPr/>
        </p:nvSpPr>
        <p:spPr bwMode="auto">
          <a:xfrm>
            <a:off x="2918004" y="4267535"/>
            <a:ext cx="161377" cy="161377"/>
          </a:xfrm>
          <a:prstGeom prst="ellipse">
            <a:avLst/>
          </a:prstGeom>
          <a:solidFill>
            <a:srgbClr val="C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zh-CN" altLang="en-US" sz="2400" b="1">
              <a:solidFill>
                <a:srgbClr val="11576A"/>
              </a:solidFill>
              <a:latin typeface="微软雅黑" pitchFamily="34" charset="-122"/>
              <a:ea typeface="微软雅黑" pitchFamily="34" charset="-122"/>
              <a:sym typeface="MS PGothic" charset="0"/>
            </a:endParaRPr>
          </a:p>
        </p:txBody>
      </p:sp>
      <p:sp>
        <p:nvSpPr>
          <p:cNvPr id="93" name="Line 30"/>
          <p:cNvSpPr>
            <a:spLocks noChangeShapeType="1"/>
          </p:cNvSpPr>
          <p:nvPr/>
        </p:nvSpPr>
        <p:spPr bwMode="auto">
          <a:xfrm>
            <a:off x="1986545" y="5125982"/>
            <a:ext cx="0" cy="177450"/>
          </a:xfrm>
          <a:prstGeom prst="line">
            <a:avLst/>
          </a:prstGeom>
          <a:noFill/>
          <a:ln w="28575">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94" name="Line 31"/>
          <p:cNvSpPr>
            <a:spLocks noChangeShapeType="1"/>
          </p:cNvSpPr>
          <p:nvPr/>
        </p:nvSpPr>
        <p:spPr bwMode="auto">
          <a:xfrm>
            <a:off x="2155123" y="5121547"/>
            <a:ext cx="0" cy="301665"/>
          </a:xfrm>
          <a:prstGeom prst="line">
            <a:avLst/>
          </a:prstGeom>
          <a:noFill/>
          <a:ln w="28575">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5" name="Line 32"/>
          <p:cNvSpPr>
            <a:spLocks noChangeShapeType="1"/>
          </p:cNvSpPr>
          <p:nvPr/>
        </p:nvSpPr>
        <p:spPr bwMode="auto">
          <a:xfrm>
            <a:off x="2565867" y="5121546"/>
            <a:ext cx="0" cy="611710"/>
          </a:xfrm>
          <a:prstGeom prst="line">
            <a:avLst/>
          </a:prstGeom>
          <a:noFill/>
          <a:ln w="28575">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6" name="Line 33"/>
          <p:cNvSpPr>
            <a:spLocks noChangeShapeType="1"/>
          </p:cNvSpPr>
          <p:nvPr/>
        </p:nvSpPr>
        <p:spPr bwMode="auto">
          <a:xfrm>
            <a:off x="1600593" y="5733256"/>
            <a:ext cx="965275" cy="0"/>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7" name="Line 34"/>
          <p:cNvSpPr>
            <a:spLocks noChangeShapeType="1"/>
          </p:cNvSpPr>
          <p:nvPr/>
        </p:nvSpPr>
        <p:spPr bwMode="auto">
          <a:xfrm>
            <a:off x="1653827" y="5427647"/>
            <a:ext cx="505732" cy="0"/>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8" name="Line 35"/>
          <p:cNvSpPr>
            <a:spLocks noChangeShapeType="1"/>
          </p:cNvSpPr>
          <p:nvPr/>
        </p:nvSpPr>
        <p:spPr bwMode="auto">
          <a:xfrm>
            <a:off x="1778042" y="5303432"/>
            <a:ext cx="212940" cy="0"/>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b="1">
              <a:solidFill>
                <a:srgbClr val="11576A"/>
              </a:solidFill>
              <a:latin typeface="微软雅黑" pitchFamily="34" charset="-122"/>
              <a:ea typeface="微软雅黑" pitchFamily="34" charset="-122"/>
            </a:endParaRPr>
          </a:p>
        </p:txBody>
      </p:sp>
      <p:grpSp>
        <p:nvGrpSpPr>
          <p:cNvPr id="7" name="组合 6"/>
          <p:cNvGrpSpPr/>
          <p:nvPr/>
        </p:nvGrpSpPr>
        <p:grpSpPr>
          <a:xfrm>
            <a:off x="2774372" y="3333741"/>
            <a:ext cx="319409" cy="230685"/>
            <a:chOff x="2774371" y="2476490"/>
            <a:chExt cx="319409" cy="230685"/>
          </a:xfrm>
        </p:grpSpPr>
        <p:sp>
          <p:nvSpPr>
            <p:cNvPr id="40" name="Rectangle 10"/>
            <p:cNvSpPr>
              <a:spLocks noChangeArrowheads="1"/>
            </p:cNvSpPr>
            <p:nvPr/>
          </p:nvSpPr>
          <p:spPr bwMode="auto">
            <a:xfrm>
              <a:off x="2774371" y="247649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sp>
          <p:nvSpPr>
            <p:cNvPr id="99" name="Rectangle 36"/>
            <p:cNvSpPr>
              <a:spLocks noChangeArrowheads="1"/>
            </p:cNvSpPr>
            <p:nvPr/>
          </p:nvSpPr>
          <p:spPr bwMode="auto">
            <a:xfrm>
              <a:off x="2934075" y="247649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grpSp>
      <p:sp>
        <p:nvSpPr>
          <p:cNvPr id="100" name="Rectangle 37"/>
          <p:cNvSpPr>
            <a:spLocks noChangeArrowheads="1"/>
          </p:cNvSpPr>
          <p:nvPr/>
        </p:nvSpPr>
        <p:spPr bwMode="auto">
          <a:xfrm>
            <a:off x="3861252" y="397256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grpSp>
        <p:nvGrpSpPr>
          <p:cNvPr id="4" name="组合 3"/>
          <p:cNvGrpSpPr/>
          <p:nvPr/>
        </p:nvGrpSpPr>
        <p:grpSpPr>
          <a:xfrm>
            <a:off x="3632028" y="4868681"/>
            <a:ext cx="319410" cy="230685"/>
            <a:chOff x="3632028" y="4011430"/>
            <a:chExt cx="319410" cy="230685"/>
          </a:xfrm>
        </p:grpSpPr>
        <p:sp>
          <p:nvSpPr>
            <p:cNvPr id="85" name="Rectangle 22"/>
            <p:cNvSpPr>
              <a:spLocks noChangeArrowheads="1"/>
            </p:cNvSpPr>
            <p:nvPr/>
          </p:nvSpPr>
          <p:spPr bwMode="auto">
            <a:xfrm>
              <a:off x="3632028" y="401143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sp>
          <p:nvSpPr>
            <p:cNvPr id="101" name="Rectangle 38"/>
            <p:cNvSpPr>
              <a:spLocks noChangeArrowheads="1"/>
            </p:cNvSpPr>
            <p:nvPr/>
          </p:nvSpPr>
          <p:spPr bwMode="auto">
            <a:xfrm>
              <a:off x="3791733" y="401143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grpSp>
      <p:sp>
        <p:nvSpPr>
          <p:cNvPr id="102" name="Rectangle 39"/>
          <p:cNvSpPr>
            <a:spLocks noChangeArrowheads="1"/>
          </p:cNvSpPr>
          <p:nvPr/>
        </p:nvSpPr>
        <p:spPr bwMode="auto">
          <a:xfrm>
            <a:off x="2069009" y="397256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grpSp>
        <p:nvGrpSpPr>
          <p:cNvPr id="6" name="组合 5"/>
          <p:cNvGrpSpPr/>
          <p:nvPr/>
        </p:nvGrpSpPr>
        <p:grpSpPr>
          <a:xfrm>
            <a:off x="2075270" y="4868681"/>
            <a:ext cx="319410" cy="230685"/>
            <a:chOff x="2075270" y="4011430"/>
            <a:chExt cx="319410" cy="230685"/>
          </a:xfrm>
        </p:grpSpPr>
        <p:sp>
          <p:nvSpPr>
            <p:cNvPr id="89" name="Rectangle 26"/>
            <p:cNvSpPr>
              <a:spLocks noChangeArrowheads="1"/>
            </p:cNvSpPr>
            <p:nvPr/>
          </p:nvSpPr>
          <p:spPr bwMode="auto">
            <a:xfrm>
              <a:off x="2075270" y="401143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1</a:t>
              </a:r>
            </a:p>
          </p:txBody>
        </p:sp>
        <p:sp>
          <p:nvSpPr>
            <p:cNvPr id="103" name="Rectangle 40"/>
            <p:cNvSpPr>
              <a:spLocks noChangeArrowheads="1"/>
            </p:cNvSpPr>
            <p:nvPr/>
          </p:nvSpPr>
          <p:spPr bwMode="auto">
            <a:xfrm>
              <a:off x="2234975" y="401143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grpSp>
      <p:grpSp>
        <p:nvGrpSpPr>
          <p:cNvPr id="10" name="组合 9"/>
          <p:cNvGrpSpPr/>
          <p:nvPr/>
        </p:nvGrpSpPr>
        <p:grpSpPr>
          <a:xfrm>
            <a:off x="844524" y="2244793"/>
            <a:ext cx="5942054" cy="984560"/>
            <a:chOff x="844524" y="1387543"/>
            <a:chExt cx="5942054" cy="984560"/>
          </a:xfrm>
        </p:grpSpPr>
        <p:sp>
          <p:nvSpPr>
            <p:cNvPr id="106" name="TextBox 105"/>
            <p:cNvSpPr txBox="1"/>
            <p:nvPr/>
          </p:nvSpPr>
          <p:spPr>
            <a:xfrm>
              <a:off x="1175432" y="1387543"/>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算法</a:t>
              </a:r>
            </a:p>
          </p:txBody>
        </p:sp>
        <p:sp>
          <p:nvSpPr>
            <p:cNvPr id="108" name="TextBox 107"/>
            <p:cNvSpPr txBox="1"/>
            <p:nvPr/>
          </p:nvSpPr>
          <p:spPr>
            <a:xfrm>
              <a:off x="1431020" y="1711395"/>
              <a:ext cx="5212682"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在页面中增加修改位，并在访问时进行相应修改</a:t>
              </a:r>
            </a:p>
          </p:txBody>
        </p:sp>
        <p:sp>
          <p:nvSpPr>
            <p:cNvPr id="109" name="TextBox 108"/>
            <p:cNvSpPr txBox="1"/>
            <p:nvPr/>
          </p:nvSpPr>
          <p:spPr>
            <a:xfrm>
              <a:off x="1431021" y="2002771"/>
              <a:ext cx="5355557"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缺页时，修改页面标志位，以跳过有修改的页面</a:t>
              </a:r>
              <a:endParaRPr lang="en-US" altLang="zh-CN" b="1" dirty="0" smtClean="0">
                <a:solidFill>
                  <a:srgbClr val="11576A"/>
                </a:solidFill>
                <a:latin typeface="微软雅黑" pitchFamily="34" charset="-122"/>
                <a:ea typeface="微软雅黑" pitchFamily="34" charset="-122"/>
              </a:endParaRPr>
            </a:p>
          </p:txBody>
        </p:sp>
        <p:pic>
          <p:nvPicPr>
            <p:cNvPr id="110" name="图片 109" descr="小点1.png"/>
            <p:cNvPicPr>
              <a:picLocks noChangeAspect="1"/>
            </p:cNvPicPr>
            <p:nvPr/>
          </p:nvPicPr>
          <p:blipFill>
            <a:blip r:embed="rId2" cstate="print"/>
            <a:stretch>
              <a:fillRect/>
            </a:stretch>
          </p:blipFill>
          <p:spPr>
            <a:xfrm>
              <a:off x="1284441" y="2096154"/>
              <a:ext cx="151066" cy="148997"/>
            </a:xfrm>
            <a:prstGeom prst="rect">
              <a:avLst/>
            </a:prstGeom>
            <a:effectLst/>
          </p:spPr>
        </p:pic>
        <p:pic>
          <p:nvPicPr>
            <p:cNvPr id="111" name="图片 110" descr="小点1.png"/>
            <p:cNvPicPr>
              <a:picLocks noChangeAspect="1"/>
            </p:cNvPicPr>
            <p:nvPr/>
          </p:nvPicPr>
          <p:blipFill>
            <a:blip r:embed="rId2" cstate="print"/>
            <a:stretch>
              <a:fillRect/>
            </a:stretch>
          </p:blipFill>
          <p:spPr>
            <a:xfrm>
              <a:off x="1284441" y="1820404"/>
              <a:ext cx="151066" cy="148997"/>
            </a:xfrm>
            <a:prstGeom prst="rect">
              <a:avLst/>
            </a:prstGeom>
            <a:effectLst/>
          </p:spPr>
        </p:pic>
        <p:sp>
          <p:nvSpPr>
            <p:cNvPr id="113" name="TextBox 112"/>
            <p:cNvSpPr txBox="1"/>
            <p:nvPr/>
          </p:nvSpPr>
          <p:spPr>
            <a:xfrm>
              <a:off x="844524" y="138754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844524" y="1604951"/>
            <a:ext cx="3727476" cy="719113"/>
            <a:chOff x="844524" y="747700"/>
            <a:chExt cx="3727476" cy="719113"/>
          </a:xfrm>
        </p:grpSpPr>
        <p:sp>
          <p:nvSpPr>
            <p:cNvPr id="105" name="TextBox 104"/>
            <p:cNvSpPr txBox="1"/>
            <p:nvPr/>
          </p:nvSpPr>
          <p:spPr>
            <a:xfrm>
              <a:off x="1175432" y="74770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思路</a:t>
              </a:r>
            </a:p>
          </p:txBody>
        </p:sp>
        <p:sp>
          <p:nvSpPr>
            <p:cNvPr id="107" name="TextBox 106"/>
            <p:cNvSpPr txBox="1"/>
            <p:nvPr/>
          </p:nvSpPr>
          <p:spPr>
            <a:xfrm>
              <a:off x="1431021" y="1097481"/>
              <a:ext cx="3140979"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减少修改页的缺页处理开销</a:t>
              </a:r>
              <a:endParaRPr lang="en-US" altLang="zh-CN" b="1" dirty="0">
                <a:solidFill>
                  <a:srgbClr val="11576A"/>
                </a:solidFill>
                <a:latin typeface="微软雅黑" pitchFamily="34" charset="-122"/>
                <a:ea typeface="微软雅黑" pitchFamily="34" charset="-122"/>
              </a:endParaRPr>
            </a:p>
          </p:txBody>
        </p:sp>
        <p:pic>
          <p:nvPicPr>
            <p:cNvPr id="112" name="图片 111" descr="小点1.png"/>
            <p:cNvPicPr>
              <a:picLocks noChangeAspect="1"/>
            </p:cNvPicPr>
            <p:nvPr/>
          </p:nvPicPr>
          <p:blipFill>
            <a:blip r:embed="rId2" cstate="print"/>
            <a:stretch>
              <a:fillRect/>
            </a:stretch>
          </p:blipFill>
          <p:spPr>
            <a:xfrm>
              <a:off x="1284441" y="1195201"/>
              <a:ext cx="151066" cy="148997"/>
            </a:xfrm>
            <a:prstGeom prst="rect">
              <a:avLst/>
            </a:prstGeom>
            <a:effectLst/>
          </p:spPr>
        </p:pic>
        <p:sp>
          <p:nvSpPr>
            <p:cNvPr id="114" name="TextBox 113"/>
            <p:cNvSpPr txBox="1"/>
            <p:nvPr/>
          </p:nvSpPr>
          <p:spPr>
            <a:xfrm>
              <a:off x="844524" y="7477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4674932" y="3407832"/>
            <a:ext cx="2563742" cy="1937544"/>
            <a:chOff x="4693954" y="2663479"/>
            <a:chExt cx="2563742" cy="1937544"/>
          </a:xfrm>
        </p:grpSpPr>
        <p:sp>
          <p:nvSpPr>
            <p:cNvPr id="140" name="Rectangle 2"/>
            <p:cNvSpPr>
              <a:spLocks noChangeArrowheads="1"/>
            </p:cNvSpPr>
            <p:nvPr/>
          </p:nvSpPr>
          <p:spPr bwMode="auto">
            <a:xfrm>
              <a:off x="4693954" y="2663479"/>
              <a:ext cx="2563742" cy="193754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endParaRPr lang="zh-CN" altLang="en-US" sz="1600" b="1">
                <a:solidFill>
                  <a:srgbClr val="11576A"/>
                </a:solidFill>
                <a:latin typeface="微软雅黑" pitchFamily="34" charset="-122"/>
                <a:ea typeface="微软雅黑" pitchFamily="34" charset="-122"/>
                <a:sym typeface="Times" charset="0"/>
              </a:endParaRPr>
            </a:p>
          </p:txBody>
        </p:sp>
        <p:sp>
          <p:nvSpPr>
            <p:cNvPr id="141" name="Rectangle 3"/>
            <p:cNvSpPr>
              <a:spLocks noChangeArrowheads="1"/>
            </p:cNvSpPr>
            <p:nvPr/>
          </p:nvSpPr>
          <p:spPr bwMode="auto">
            <a:xfrm>
              <a:off x="4833150" y="3176722"/>
              <a:ext cx="1027812" cy="1339244"/>
            </a:xfrm>
            <a:prstGeom prst="rect">
              <a:avLst/>
            </a:prstGeom>
            <a:noFill/>
            <a:ln w="28575">
              <a:solidFill>
                <a:srgbClr val="11576A"/>
              </a:solid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1600" b="1">
                <a:solidFill>
                  <a:srgbClr val="11576A"/>
                </a:solidFill>
                <a:latin typeface="微软雅黑" pitchFamily="34" charset="-122"/>
                <a:ea typeface="微软雅黑" pitchFamily="34" charset="-122"/>
                <a:sym typeface="Times" charset="0"/>
              </a:endParaRPr>
            </a:p>
          </p:txBody>
        </p:sp>
        <p:sp>
          <p:nvSpPr>
            <p:cNvPr id="142" name="Text Box 41"/>
            <p:cNvSpPr>
              <a:spLocks noChangeArrowheads="1"/>
            </p:cNvSpPr>
            <p:nvPr/>
          </p:nvSpPr>
          <p:spPr bwMode="auto">
            <a:xfrm>
              <a:off x="4749978" y="2788484"/>
              <a:ext cx="1210589" cy="26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lnSpc>
                  <a:spcPct val="70000"/>
                </a:lnSpc>
              </a:pPr>
              <a:r>
                <a:rPr lang="zh-CN" altLang="en-US" sz="1600" b="1" dirty="0">
                  <a:solidFill>
                    <a:srgbClr val="11576A"/>
                  </a:solidFill>
                  <a:latin typeface="微软雅黑" pitchFamily="34" charset="-122"/>
                  <a:ea typeface="微软雅黑" pitchFamily="34" charset="-122"/>
                  <a:sym typeface="MS PGothic" charset="0"/>
                </a:rPr>
                <a:t>指针扫过前</a:t>
              </a:r>
            </a:p>
          </p:txBody>
        </p:sp>
        <p:sp>
          <p:nvSpPr>
            <p:cNvPr id="143" name="Text Box 42"/>
            <p:cNvSpPr>
              <a:spLocks noChangeArrowheads="1"/>
            </p:cNvSpPr>
            <p:nvPr/>
          </p:nvSpPr>
          <p:spPr bwMode="auto">
            <a:xfrm>
              <a:off x="5972121" y="2788484"/>
              <a:ext cx="1210589" cy="26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lnSpc>
                  <a:spcPct val="70000"/>
                </a:lnSpc>
              </a:pPr>
              <a:r>
                <a:rPr lang="zh-CN" altLang="en-US" sz="1600" b="1" dirty="0">
                  <a:solidFill>
                    <a:srgbClr val="11576A"/>
                  </a:solidFill>
                  <a:latin typeface="微软雅黑" pitchFamily="34" charset="-122"/>
                  <a:ea typeface="微软雅黑" pitchFamily="34" charset="-122"/>
                  <a:sym typeface="MS PGothic" charset="0"/>
                </a:rPr>
                <a:t>指针扫过后</a:t>
              </a:r>
            </a:p>
          </p:txBody>
        </p:sp>
        <p:sp>
          <p:nvSpPr>
            <p:cNvPr id="144" name="Text Box 43"/>
            <p:cNvSpPr>
              <a:spLocks noChangeArrowheads="1"/>
            </p:cNvSpPr>
            <p:nvPr/>
          </p:nvSpPr>
          <p:spPr bwMode="auto">
            <a:xfrm>
              <a:off x="4765858" y="3222003"/>
              <a:ext cx="60785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1200" b="1" spc="-100" dirty="0">
                  <a:solidFill>
                    <a:srgbClr val="11576A"/>
                  </a:solidFill>
                  <a:latin typeface="微软雅黑" pitchFamily="34" charset="-122"/>
                  <a:ea typeface="微软雅黑" pitchFamily="34" charset="-122"/>
                  <a:sym typeface="MS PGothic" charset="0"/>
                </a:rPr>
                <a:t>使用位</a:t>
              </a:r>
            </a:p>
          </p:txBody>
        </p:sp>
        <p:sp>
          <p:nvSpPr>
            <p:cNvPr id="145" name="Text Box 44"/>
            <p:cNvSpPr>
              <a:spLocks noChangeArrowheads="1"/>
            </p:cNvSpPr>
            <p:nvPr/>
          </p:nvSpPr>
          <p:spPr bwMode="auto">
            <a:xfrm>
              <a:off x="5303073" y="3214627"/>
              <a:ext cx="60785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1200" b="1" spc="-100" dirty="0">
                  <a:solidFill>
                    <a:srgbClr val="11576A"/>
                  </a:solidFill>
                  <a:latin typeface="微软雅黑" pitchFamily="34" charset="-122"/>
                  <a:ea typeface="微软雅黑" pitchFamily="34" charset="-122"/>
                  <a:sym typeface="MS PGothic" charset="0"/>
                </a:rPr>
                <a:t>修改位</a:t>
              </a:r>
            </a:p>
          </p:txBody>
        </p:sp>
        <p:sp>
          <p:nvSpPr>
            <p:cNvPr id="146" name="Text Box 45"/>
            <p:cNvSpPr>
              <a:spLocks noChangeArrowheads="1"/>
            </p:cNvSpPr>
            <p:nvPr/>
          </p:nvSpPr>
          <p:spPr bwMode="auto">
            <a:xfrm>
              <a:off x="5004048" y="3501785"/>
              <a:ext cx="311304"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1</a:t>
              </a:r>
            </a:p>
            <a:p>
              <a:pPr eaLnBrk="1" hangingPunct="1"/>
              <a:r>
                <a:rPr lang="en-US" altLang="zh-CN" sz="1600" b="1">
                  <a:solidFill>
                    <a:srgbClr val="11576A"/>
                  </a:solidFill>
                  <a:latin typeface="微软雅黑" pitchFamily="34" charset="-122"/>
                  <a:ea typeface="微软雅黑" pitchFamily="34" charset="-122"/>
                  <a:sym typeface="MS PGothic" charset="0"/>
                </a:rPr>
                <a:t>1</a:t>
              </a:r>
            </a:p>
          </p:txBody>
        </p:sp>
        <p:sp>
          <p:nvSpPr>
            <p:cNvPr id="147" name="Text Box 46"/>
            <p:cNvSpPr>
              <a:spLocks noChangeArrowheads="1"/>
            </p:cNvSpPr>
            <p:nvPr/>
          </p:nvSpPr>
          <p:spPr bwMode="auto">
            <a:xfrm>
              <a:off x="5404920" y="3501785"/>
              <a:ext cx="311304"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600" b="1" dirty="0">
                  <a:solidFill>
                    <a:srgbClr val="11576A"/>
                  </a:solidFill>
                  <a:latin typeface="微软雅黑" pitchFamily="34" charset="-122"/>
                  <a:ea typeface="微软雅黑" pitchFamily="34" charset="-122"/>
                  <a:sym typeface="MS PGothic" charset="0"/>
                </a:rPr>
                <a:t>0</a:t>
              </a:r>
            </a:p>
            <a:p>
              <a:pPr eaLnBrk="1" hangingPunct="1"/>
              <a:r>
                <a:rPr lang="en-US" altLang="zh-CN" sz="1600" b="1" dirty="0">
                  <a:solidFill>
                    <a:srgbClr val="11576A"/>
                  </a:solidFill>
                  <a:latin typeface="微软雅黑" pitchFamily="34" charset="-122"/>
                  <a:ea typeface="微软雅黑" pitchFamily="34" charset="-122"/>
                  <a:sym typeface="MS PGothic" charset="0"/>
                </a:rPr>
                <a:t>1</a:t>
              </a:r>
            </a:p>
            <a:p>
              <a:pPr eaLnBrk="1" hangingPunct="1"/>
              <a:r>
                <a:rPr lang="en-US" altLang="zh-CN" sz="1600" b="1" dirty="0">
                  <a:solidFill>
                    <a:srgbClr val="11576A"/>
                  </a:solidFill>
                  <a:latin typeface="微软雅黑" pitchFamily="34" charset="-122"/>
                  <a:ea typeface="微软雅黑" pitchFamily="34" charset="-122"/>
                  <a:sym typeface="MS PGothic" charset="0"/>
                </a:rPr>
                <a:t>0</a:t>
              </a:r>
            </a:p>
            <a:p>
              <a:pPr eaLnBrk="1" hangingPunct="1"/>
              <a:r>
                <a:rPr lang="en-US" altLang="zh-CN" sz="1600" b="1" dirty="0">
                  <a:solidFill>
                    <a:srgbClr val="11576A"/>
                  </a:solidFill>
                  <a:latin typeface="微软雅黑" pitchFamily="34" charset="-122"/>
                  <a:ea typeface="微软雅黑" pitchFamily="34" charset="-122"/>
                  <a:sym typeface="MS PGothic" charset="0"/>
                </a:rPr>
                <a:t>1</a:t>
              </a:r>
            </a:p>
          </p:txBody>
        </p:sp>
        <p:sp>
          <p:nvSpPr>
            <p:cNvPr id="148" name="Line 47"/>
            <p:cNvSpPr>
              <a:spLocks noChangeShapeType="1"/>
            </p:cNvSpPr>
            <p:nvPr/>
          </p:nvSpPr>
          <p:spPr bwMode="auto">
            <a:xfrm>
              <a:off x="4833150" y="3486982"/>
              <a:ext cx="1027812" cy="0"/>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600" b="1">
                <a:solidFill>
                  <a:srgbClr val="11576A"/>
                </a:solidFill>
                <a:latin typeface="微软雅黑" pitchFamily="34" charset="-122"/>
                <a:ea typeface="微软雅黑" pitchFamily="34" charset="-122"/>
              </a:endParaRPr>
            </a:p>
          </p:txBody>
        </p:sp>
        <p:sp>
          <p:nvSpPr>
            <p:cNvPr id="149" name="Rectangle 48"/>
            <p:cNvSpPr>
              <a:spLocks noChangeArrowheads="1"/>
            </p:cNvSpPr>
            <p:nvPr/>
          </p:nvSpPr>
          <p:spPr bwMode="auto">
            <a:xfrm>
              <a:off x="6133188" y="3176722"/>
              <a:ext cx="1043607" cy="1339244"/>
            </a:xfrm>
            <a:prstGeom prst="rect">
              <a:avLst/>
            </a:prstGeom>
            <a:noFill/>
            <a:ln w="28575">
              <a:solidFill>
                <a:srgbClr val="11576A"/>
              </a:solid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en-US" sz="1600" b="1">
                <a:solidFill>
                  <a:srgbClr val="11576A"/>
                </a:solidFill>
                <a:latin typeface="微软雅黑" pitchFamily="34" charset="-122"/>
                <a:ea typeface="微软雅黑" pitchFamily="34" charset="-122"/>
                <a:sym typeface="Times" charset="0"/>
              </a:endParaRPr>
            </a:p>
          </p:txBody>
        </p:sp>
        <p:grpSp>
          <p:nvGrpSpPr>
            <p:cNvPr id="150" name="Group 49"/>
            <p:cNvGrpSpPr>
              <a:grpSpLocks/>
            </p:cNvGrpSpPr>
            <p:nvPr/>
          </p:nvGrpSpPr>
          <p:grpSpPr bwMode="auto">
            <a:xfrm>
              <a:off x="6279064" y="3214627"/>
              <a:ext cx="584653" cy="338846"/>
              <a:chOff x="121" y="0"/>
              <a:chExt cx="509" cy="295"/>
            </a:xfrm>
          </p:grpSpPr>
          <p:sp>
            <p:nvSpPr>
              <p:cNvPr id="151" name="Text Box 50"/>
              <p:cNvSpPr>
                <a:spLocks noChangeArrowheads="1"/>
              </p:cNvSpPr>
              <p:nvPr/>
            </p:nvSpPr>
            <p:spPr bwMode="auto">
              <a:xfrm>
                <a:off x="121" y="0"/>
                <a:ext cx="161" cy="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endParaRPr lang="zh-CN" altLang="en-US" sz="1600" b="1" dirty="0">
                  <a:solidFill>
                    <a:srgbClr val="11576A"/>
                  </a:solidFill>
                  <a:latin typeface="微软雅黑" pitchFamily="34" charset="-122"/>
                  <a:ea typeface="微软雅黑" pitchFamily="34" charset="-122"/>
                  <a:sym typeface="MS PGothic" charset="0"/>
                </a:endParaRPr>
              </a:p>
            </p:txBody>
          </p:sp>
          <p:sp>
            <p:nvSpPr>
              <p:cNvPr id="152" name="Text Box 51"/>
              <p:cNvSpPr>
                <a:spLocks noChangeArrowheads="1"/>
              </p:cNvSpPr>
              <p:nvPr/>
            </p:nvSpPr>
            <p:spPr bwMode="auto">
              <a:xfrm>
                <a:off x="469" y="0"/>
                <a:ext cx="161" cy="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endParaRPr lang="zh-CN" altLang="en-US" sz="1600" b="1" dirty="0">
                  <a:solidFill>
                    <a:srgbClr val="11576A"/>
                  </a:solidFill>
                  <a:latin typeface="微软雅黑" pitchFamily="34" charset="-122"/>
                  <a:ea typeface="微软雅黑" pitchFamily="34" charset="-122"/>
                  <a:sym typeface="MS PGothic" charset="0"/>
                </a:endParaRPr>
              </a:p>
            </p:txBody>
          </p:sp>
        </p:grpSp>
        <p:grpSp>
          <p:nvGrpSpPr>
            <p:cNvPr id="153" name="Group 52"/>
            <p:cNvGrpSpPr>
              <a:grpSpLocks/>
            </p:cNvGrpSpPr>
            <p:nvPr/>
          </p:nvGrpSpPr>
          <p:grpSpPr bwMode="auto">
            <a:xfrm>
              <a:off x="6301370" y="3722322"/>
              <a:ext cx="712150" cy="830460"/>
              <a:chOff x="0" y="0"/>
              <a:chExt cx="620" cy="723"/>
            </a:xfrm>
          </p:grpSpPr>
          <p:sp>
            <p:nvSpPr>
              <p:cNvPr id="154" name="Text Box 53"/>
              <p:cNvSpPr>
                <a:spLocks noChangeArrowheads="1"/>
              </p:cNvSpPr>
              <p:nvPr/>
            </p:nvSpPr>
            <p:spPr bwMode="auto">
              <a:xfrm>
                <a:off x="0" y="0"/>
                <a:ext cx="271" cy="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0</a:t>
                </a:r>
              </a:p>
            </p:txBody>
          </p:sp>
          <p:sp>
            <p:nvSpPr>
              <p:cNvPr id="155" name="Text Box 54"/>
              <p:cNvSpPr>
                <a:spLocks noChangeArrowheads="1"/>
              </p:cNvSpPr>
              <p:nvPr/>
            </p:nvSpPr>
            <p:spPr bwMode="auto">
              <a:xfrm>
                <a:off x="349" y="0"/>
                <a:ext cx="271" cy="7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1</a:t>
                </a:r>
              </a:p>
            </p:txBody>
          </p:sp>
        </p:grpSp>
        <p:sp>
          <p:nvSpPr>
            <p:cNvPr id="156" name="Text Box 55"/>
            <p:cNvSpPr>
              <a:spLocks noChangeArrowheads="1"/>
            </p:cNvSpPr>
            <p:nvPr/>
          </p:nvSpPr>
          <p:spPr bwMode="auto">
            <a:xfrm>
              <a:off x="6122935" y="3453542"/>
              <a:ext cx="80823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1" hangingPunct="1"/>
              <a:r>
                <a:rPr lang="zh-CN" altLang="zh-CN" sz="1400" b="1" dirty="0">
                  <a:solidFill>
                    <a:srgbClr val="11576A"/>
                  </a:solidFill>
                  <a:latin typeface="微软雅黑" pitchFamily="34" charset="-122"/>
                  <a:ea typeface="微软雅黑" pitchFamily="34" charset="-122"/>
                  <a:sym typeface="MS PGothic" charset="0"/>
                </a:rPr>
                <a:t> </a:t>
              </a:r>
              <a:r>
                <a:rPr lang="zh-CN" altLang="en-US" sz="1400" b="1" dirty="0">
                  <a:solidFill>
                    <a:srgbClr val="11576A"/>
                  </a:solidFill>
                  <a:latin typeface="微软雅黑" pitchFamily="34" charset="-122"/>
                  <a:ea typeface="微软雅黑" pitchFamily="34" charset="-122"/>
                  <a:sym typeface="MS PGothic" charset="0"/>
                </a:rPr>
                <a:t>    置换</a:t>
              </a:r>
            </a:p>
          </p:txBody>
        </p:sp>
        <p:sp>
          <p:nvSpPr>
            <p:cNvPr id="157" name="Line 56"/>
            <p:cNvSpPr>
              <a:spLocks noChangeShapeType="1"/>
            </p:cNvSpPr>
            <p:nvPr/>
          </p:nvSpPr>
          <p:spPr bwMode="auto">
            <a:xfrm>
              <a:off x="6127444" y="3483471"/>
              <a:ext cx="1049351" cy="0"/>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600" b="1">
                <a:solidFill>
                  <a:srgbClr val="11576A"/>
                </a:solidFill>
                <a:latin typeface="微软雅黑" pitchFamily="34" charset="-122"/>
                <a:ea typeface="微软雅黑" pitchFamily="34" charset="-122"/>
              </a:endParaRPr>
            </a:p>
          </p:txBody>
        </p:sp>
        <p:cxnSp>
          <p:nvCxnSpPr>
            <p:cNvPr id="158" name="直接箭头连接符 58"/>
            <p:cNvCxnSpPr>
              <a:cxnSpLocks noChangeShapeType="1"/>
            </p:cNvCxnSpPr>
            <p:nvPr/>
          </p:nvCxnSpPr>
          <p:spPr bwMode="auto">
            <a:xfrm>
              <a:off x="5869003" y="3617796"/>
              <a:ext cx="258441" cy="1149"/>
            </a:xfrm>
            <a:prstGeom prst="straightConnector1">
              <a:avLst/>
            </a:prstGeom>
            <a:noFill/>
            <a:ln w="28575">
              <a:solidFill>
                <a:srgbClr val="11576A"/>
              </a:solidFill>
              <a:round/>
              <a:headEnd type="none"/>
              <a:tailEnd type="triangle" w="med" len="med"/>
            </a:ln>
            <a:extLst>
              <a:ext uri="{909E8E84-426E-40dd-AFC4-6F175D3DCCD1}">
                <a14:hiddenFill xmlns="" xmlns:a14="http://schemas.microsoft.com/office/drawing/2010/main">
                  <a:noFill/>
                </a14:hiddenFill>
              </a:ext>
            </a:extLst>
          </p:spPr>
        </p:cxnSp>
        <p:cxnSp>
          <p:nvCxnSpPr>
            <p:cNvPr id="159" name="直接箭头连接符 59"/>
            <p:cNvCxnSpPr>
              <a:cxnSpLocks noChangeShapeType="1"/>
            </p:cNvCxnSpPr>
            <p:nvPr/>
          </p:nvCxnSpPr>
          <p:spPr bwMode="auto">
            <a:xfrm>
              <a:off x="5869003" y="3876238"/>
              <a:ext cx="258441" cy="1148"/>
            </a:xfrm>
            <a:prstGeom prst="straightConnector1">
              <a:avLst/>
            </a:prstGeom>
            <a:noFill/>
            <a:ln w="28575">
              <a:solidFill>
                <a:srgbClr val="11576A"/>
              </a:solidFill>
              <a:round/>
              <a:headEnd type="none"/>
              <a:tailEnd type="triangle" w="med" len="med"/>
            </a:ln>
            <a:extLst>
              <a:ext uri="{909E8E84-426E-40dd-AFC4-6F175D3DCCD1}">
                <a14:hiddenFill xmlns="" xmlns:a14="http://schemas.microsoft.com/office/drawing/2010/main">
                  <a:noFill/>
                </a14:hiddenFill>
              </a:ext>
            </a:extLst>
          </p:spPr>
        </p:cxnSp>
        <p:cxnSp>
          <p:nvCxnSpPr>
            <p:cNvPr id="160" name="直接箭头连接符 60"/>
            <p:cNvCxnSpPr>
              <a:cxnSpLocks noChangeShapeType="1"/>
            </p:cNvCxnSpPr>
            <p:nvPr/>
          </p:nvCxnSpPr>
          <p:spPr bwMode="auto">
            <a:xfrm>
              <a:off x="5869003" y="4140141"/>
              <a:ext cx="258441" cy="1148"/>
            </a:xfrm>
            <a:prstGeom prst="straightConnector1">
              <a:avLst/>
            </a:prstGeom>
            <a:noFill/>
            <a:ln w="28575">
              <a:solidFill>
                <a:srgbClr val="11576A"/>
              </a:solidFill>
              <a:round/>
              <a:headEnd type="none"/>
              <a:tailEnd type="triangle" w="med" len="med"/>
            </a:ln>
            <a:extLst>
              <a:ext uri="{909E8E84-426E-40dd-AFC4-6F175D3DCCD1}">
                <a14:hiddenFill xmlns="" xmlns:a14="http://schemas.microsoft.com/office/drawing/2010/main">
                  <a:noFill/>
                </a14:hiddenFill>
              </a:ext>
            </a:extLst>
          </p:spPr>
        </p:cxnSp>
        <p:cxnSp>
          <p:nvCxnSpPr>
            <p:cNvPr id="161" name="直接箭头连接符 61"/>
            <p:cNvCxnSpPr>
              <a:cxnSpLocks noChangeShapeType="1"/>
            </p:cNvCxnSpPr>
            <p:nvPr/>
          </p:nvCxnSpPr>
          <p:spPr bwMode="auto">
            <a:xfrm>
              <a:off x="5869003" y="4365945"/>
              <a:ext cx="258441" cy="1148"/>
            </a:xfrm>
            <a:prstGeom prst="straightConnector1">
              <a:avLst/>
            </a:prstGeom>
            <a:noFill/>
            <a:ln w="28575">
              <a:solidFill>
                <a:srgbClr val="11576A"/>
              </a:solidFill>
              <a:round/>
              <a:headEnd type="none"/>
              <a:tailEnd type="triangle" w="med" len="med"/>
            </a:ln>
            <a:extLst>
              <a:ext uri="{909E8E84-426E-40dd-AFC4-6F175D3DCCD1}">
                <a14:hiddenFill xmlns="" xmlns:a14="http://schemas.microsoft.com/office/drawing/2010/main">
                  <a:noFill/>
                </a14:hiddenFill>
              </a:ext>
            </a:extLst>
          </p:spPr>
        </p:cxnSp>
        <p:sp>
          <p:nvSpPr>
            <p:cNvPr id="162" name="Text Box 43"/>
            <p:cNvSpPr>
              <a:spLocks noChangeArrowheads="1"/>
            </p:cNvSpPr>
            <p:nvPr/>
          </p:nvSpPr>
          <p:spPr bwMode="auto">
            <a:xfrm>
              <a:off x="6105768" y="3211370"/>
              <a:ext cx="60785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1200" b="1" spc="-100" dirty="0">
                  <a:solidFill>
                    <a:srgbClr val="11576A"/>
                  </a:solidFill>
                  <a:latin typeface="微软雅黑" pitchFamily="34" charset="-122"/>
                  <a:ea typeface="微软雅黑" pitchFamily="34" charset="-122"/>
                  <a:sym typeface="MS PGothic" charset="0"/>
                </a:rPr>
                <a:t>使用位</a:t>
              </a:r>
            </a:p>
          </p:txBody>
        </p:sp>
        <p:sp>
          <p:nvSpPr>
            <p:cNvPr id="163" name="Text Box 44"/>
            <p:cNvSpPr>
              <a:spLocks noChangeArrowheads="1"/>
            </p:cNvSpPr>
            <p:nvPr/>
          </p:nvSpPr>
          <p:spPr bwMode="auto">
            <a:xfrm>
              <a:off x="6586306" y="3211840"/>
              <a:ext cx="60785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eaLnBrk="1" hangingPunct="1"/>
              <a:r>
                <a:rPr lang="zh-CN" altLang="en-US" sz="1200" b="1" spc="-100" dirty="0">
                  <a:solidFill>
                    <a:srgbClr val="11576A"/>
                  </a:solidFill>
                  <a:latin typeface="微软雅黑" pitchFamily="34" charset="-122"/>
                  <a:ea typeface="微软雅黑" pitchFamily="34" charset="-122"/>
                  <a:sym typeface="MS PGothic" charset="0"/>
                </a:rPr>
                <a:t>修改位</a:t>
              </a:r>
            </a:p>
          </p:txBody>
        </p:sp>
      </p:grpSp>
      <p:sp>
        <p:nvSpPr>
          <p:cNvPr id="73" name="Line 33"/>
          <p:cNvSpPr>
            <a:spLocks noChangeShapeType="1"/>
          </p:cNvSpPr>
          <p:nvPr/>
        </p:nvSpPr>
        <p:spPr bwMode="auto">
          <a:xfrm>
            <a:off x="1653827" y="5589240"/>
            <a:ext cx="661000" cy="0"/>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4" name="Line 32"/>
          <p:cNvSpPr>
            <a:spLocks noChangeShapeType="1"/>
          </p:cNvSpPr>
          <p:nvPr/>
        </p:nvSpPr>
        <p:spPr bwMode="auto">
          <a:xfrm>
            <a:off x="2314827" y="5101512"/>
            <a:ext cx="0" cy="487728"/>
          </a:xfrm>
          <a:prstGeom prst="line">
            <a:avLst/>
          </a:prstGeom>
          <a:noFill/>
          <a:ln w="28575">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nvGrpSpPr>
          <p:cNvPr id="2" name="组合 1"/>
          <p:cNvGrpSpPr/>
          <p:nvPr/>
        </p:nvGrpSpPr>
        <p:grpSpPr>
          <a:xfrm>
            <a:off x="2272584" y="3733748"/>
            <a:ext cx="1290393" cy="1100189"/>
            <a:chOff x="2279738" y="2884624"/>
            <a:chExt cx="1290393" cy="1100189"/>
          </a:xfrm>
        </p:grpSpPr>
        <p:sp>
          <p:nvSpPr>
            <p:cNvPr id="38" name="Line 8"/>
            <p:cNvSpPr>
              <a:spLocks noChangeShapeType="1"/>
            </p:cNvSpPr>
            <p:nvPr/>
          </p:nvSpPr>
          <p:spPr bwMode="auto">
            <a:xfrm>
              <a:off x="2993419" y="3496826"/>
              <a:ext cx="576712" cy="487987"/>
            </a:xfrm>
            <a:prstGeom prst="line">
              <a:avLst/>
            </a:prstGeom>
            <a:noFill/>
            <a:ln w="50800">
              <a:solidFill>
                <a:srgbClr val="C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104" name="Line 8"/>
            <p:cNvSpPr>
              <a:spLocks noChangeShapeType="1"/>
            </p:cNvSpPr>
            <p:nvPr/>
          </p:nvSpPr>
          <p:spPr bwMode="auto">
            <a:xfrm>
              <a:off x="2279738" y="2884624"/>
              <a:ext cx="576712" cy="487987"/>
            </a:xfrm>
            <a:prstGeom prst="line">
              <a:avLst/>
            </a:prstGeom>
            <a:noFill/>
            <a:ln w="50800">
              <a:no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b="1">
                <a:solidFill>
                  <a:srgbClr val="11576A"/>
                </a:solidFill>
                <a:latin typeface="微软雅黑" pitchFamily="34" charset="-122"/>
                <a:ea typeface="微软雅黑" pitchFamily="34" charset="-122"/>
              </a:endParaRPr>
            </a:p>
          </p:txBody>
        </p:sp>
      </p:grpSp>
      <p:grpSp>
        <p:nvGrpSpPr>
          <p:cNvPr id="3" name="组合 2"/>
          <p:cNvGrpSpPr/>
          <p:nvPr/>
        </p:nvGrpSpPr>
        <p:grpSpPr>
          <a:xfrm>
            <a:off x="3633275" y="4868135"/>
            <a:ext cx="324024" cy="231230"/>
            <a:chOff x="3626431" y="4395165"/>
            <a:chExt cx="324024" cy="231230"/>
          </a:xfrm>
        </p:grpSpPr>
        <p:sp>
          <p:nvSpPr>
            <p:cNvPr id="115" name="Rectangle 38"/>
            <p:cNvSpPr>
              <a:spLocks noChangeArrowheads="1"/>
            </p:cNvSpPr>
            <p:nvPr/>
          </p:nvSpPr>
          <p:spPr bwMode="auto">
            <a:xfrm>
              <a:off x="3790750" y="439571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sp>
          <p:nvSpPr>
            <p:cNvPr id="116" name="Rectangle 22"/>
            <p:cNvSpPr>
              <a:spLocks noChangeArrowheads="1"/>
            </p:cNvSpPr>
            <p:nvPr/>
          </p:nvSpPr>
          <p:spPr bwMode="auto">
            <a:xfrm>
              <a:off x="3626431" y="4395165"/>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en-US" altLang="zh-CN" b="1" dirty="0" smtClean="0">
                  <a:solidFill>
                    <a:srgbClr val="11576A"/>
                  </a:solidFill>
                  <a:latin typeface="微软雅黑" pitchFamily="34" charset="-122"/>
                  <a:ea typeface="微软雅黑" pitchFamily="34" charset="-122"/>
                  <a:sym typeface="MS PGothic" charset="0"/>
                </a:rPr>
                <a:t>0</a:t>
              </a:r>
              <a:endParaRPr lang="zh-CN" b="1" dirty="0">
                <a:solidFill>
                  <a:srgbClr val="11576A"/>
                </a:solidFill>
                <a:latin typeface="微软雅黑" pitchFamily="34" charset="-122"/>
                <a:ea typeface="微软雅黑" pitchFamily="34" charset="-122"/>
                <a:sym typeface="MS PGothic" charset="0"/>
              </a:endParaRPr>
            </a:p>
          </p:txBody>
        </p:sp>
      </p:grpSp>
      <p:grpSp>
        <p:nvGrpSpPr>
          <p:cNvPr id="5" name="组合 4"/>
          <p:cNvGrpSpPr/>
          <p:nvPr/>
        </p:nvGrpSpPr>
        <p:grpSpPr>
          <a:xfrm>
            <a:off x="2076516" y="4868680"/>
            <a:ext cx="319410" cy="230685"/>
            <a:chOff x="1873922" y="3607987"/>
            <a:chExt cx="319410" cy="230685"/>
          </a:xfrm>
        </p:grpSpPr>
        <p:sp>
          <p:nvSpPr>
            <p:cNvPr id="117" name="Rectangle 26"/>
            <p:cNvSpPr>
              <a:spLocks noChangeArrowheads="1"/>
            </p:cNvSpPr>
            <p:nvPr/>
          </p:nvSpPr>
          <p:spPr bwMode="auto">
            <a:xfrm>
              <a:off x="1873922" y="3607987"/>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en-US" altLang="zh-CN" b="1" dirty="0" smtClean="0">
                  <a:solidFill>
                    <a:srgbClr val="11576A"/>
                  </a:solidFill>
                  <a:latin typeface="微软雅黑" pitchFamily="34" charset="-122"/>
                  <a:ea typeface="微软雅黑" pitchFamily="34" charset="-122"/>
                  <a:sym typeface="MS PGothic" charset="0"/>
                </a:rPr>
                <a:t>0</a:t>
              </a:r>
              <a:endParaRPr lang="zh-CN" b="1" dirty="0">
                <a:solidFill>
                  <a:srgbClr val="11576A"/>
                </a:solidFill>
                <a:latin typeface="微软雅黑" pitchFamily="34" charset="-122"/>
                <a:ea typeface="微软雅黑" pitchFamily="34" charset="-122"/>
                <a:sym typeface="MS PGothic" charset="0"/>
              </a:endParaRPr>
            </a:p>
          </p:txBody>
        </p:sp>
        <p:sp>
          <p:nvSpPr>
            <p:cNvPr id="118" name="Rectangle 40"/>
            <p:cNvSpPr>
              <a:spLocks noChangeArrowheads="1"/>
            </p:cNvSpPr>
            <p:nvPr/>
          </p:nvSpPr>
          <p:spPr bwMode="auto">
            <a:xfrm>
              <a:off x="2033627" y="3607987"/>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grpSp>
      <p:sp>
        <p:nvSpPr>
          <p:cNvPr id="121" name="Rectangle 13"/>
          <p:cNvSpPr>
            <a:spLocks noChangeArrowheads="1"/>
          </p:cNvSpPr>
          <p:nvPr/>
        </p:nvSpPr>
        <p:spPr bwMode="auto">
          <a:xfrm>
            <a:off x="2232890" y="3971848"/>
            <a:ext cx="33715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en-US" altLang="zh-CN" b="1" dirty="0" smtClean="0">
                <a:solidFill>
                  <a:srgbClr val="11576A"/>
                </a:solidFill>
                <a:latin typeface="微软雅黑" pitchFamily="34" charset="-122"/>
                <a:ea typeface="微软雅黑" pitchFamily="34" charset="-122"/>
                <a:sym typeface="MS PGothic" charset="0"/>
              </a:rPr>
              <a:t>6</a:t>
            </a:r>
            <a:endParaRPr lang="zh-CN" b="1" dirty="0">
              <a:solidFill>
                <a:srgbClr val="11576A"/>
              </a:solidFill>
              <a:latin typeface="微软雅黑" pitchFamily="34" charset="-122"/>
              <a:ea typeface="微软雅黑" pitchFamily="34" charset="-122"/>
              <a:sym typeface="MS PGothic" charset="0"/>
            </a:endParaRPr>
          </a:p>
        </p:txBody>
      </p:sp>
      <p:grpSp>
        <p:nvGrpSpPr>
          <p:cNvPr id="8" name="组合 7"/>
          <p:cNvGrpSpPr/>
          <p:nvPr/>
        </p:nvGrpSpPr>
        <p:grpSpPr>
          <a:xfrm>
            <a:off x="2782546" y="3333740"/>
            <a:ext cx="319409" cy="230685"/>
            <a:chOff x="2774370" y="2800336"/>
            <a:chExt cx="319409" cy="230685"/>
          </a:xfrm>
        </p:grpSpPr>
        <p:sp>
          <p:nvSpPr>
            <p:cNvPr id="122" name="Rectangle 10"/>
            <p:cNvSpPr>
              <a:spLocks noChangeArrowheads="1"/>
            </p:cNvSpPr>
            <p:nvPr/>
          </p:nvSpPr>
          <p:spPr bwMode="auto">
            <a:xfrm>
              <a:off x="2774370" y="2800336"/>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en-US" altLang="zh-CN" b="1" dirty="0" smtClean="0">
                  <a:solidFill>
                    <a:srgbClr val="11576A"/>
                  </a:solidFill>
                  <a:latin typeface="微软雅黑" pitchFamily="34" charset="-122"/>
                  <a:ea typeface="微软雅黑" pitchFamily="34" charset="-122"/>
                  <a:sym typeface="MS PGothic" charset="0"/>
                </a:rPr>
                <a:t>0</a:t>
              </a:r>
              <a:endParaRPr lang="zh-CN" b="1" dirty="0">
                <a:solidFill>
                  <a:srgbClr val="11576A"/>
                </a:solidFill>
                <a:latin typeface="微软雅黑" pitchFamily="34" charset="-122"/>
                <a:ea typeface="微软雅黑" pitchFamily="34" charset="-122"/>
                <a:sym typeface="MS PGothic" charset="0"/>
              </a:endParaRPr>
            </a:p>
          </p:txBody>
        </p:sp>
        <p:sp>
          <p:nvSpPr>
            <p:cNvPr id="123" name="Rectangle 36"/>
            <p:cNvSpPr>
              <a:spLocks noChangeArrowheads="1"/>
            </p:cNvSpPr>
            <p:nvPr/>
          </p:nvSpPr>
          <p:spPr bwMode="auto">
            <a:xfrm>
              <a:off x="2934074" y="2800336"/>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grpSp>
      <p:sp>
        <p:nvSpPr>
          <p:cNvPr id="124" name="Rectangle 17"/>
          <p:cNvSpPr>
            <a:spLocks noChangeArrowheads="1"/>
          </p:cNvSpPr>
          <p:nvPr/>
        </p:nvSpPr>
        <p:spPr bwMode="auto">
          <a:xfrm>
            <a:off x="4019763" y="3974752"/>
            <a:ext cx="33715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en-US" altLang="zh-CN" b="1" dirty="0" smtClean="0">
                <a:solidFill>
                  <a:srgbClr val="11576A"/>
                </a:solidFill>
                <a:latin typeface="微软雅黑" pitchFamily="34" charset="-122"/>
                <a:ea typeface="微软雅黑" pitchFamily="34" charset="-122"/>
                <a:sym typeface="MS PGothic" charset="0"/>
              </a:rPr>
              <a:t>7</a:t>
            </a:r>
            <a:endParaRPr lang="zh-CN" b="1" dirty="0">
              <a:solidFill>
                <a:srgbClr val="11576A"/>
              </a:solidFill>
              <a:latin typeface="微软雅黑" pitchFamily="34" charset="-122"/>
              <a:ea typeface="微软雅黑" pitchFamily="34" charset="-122"/>
              <a:sym typeface="MS PGothic" charset="0"/>
            </a:endParaRPr>
          </a:p>
        </p:txBody>
      </p:sp>
      <p:sp>
        <p:nvSpPr>
          <p:cNvPr id="119" name="Rectangle 14"/>
          <p:cNvSpPr>
            <a:spLocks noChangeArrowheads="1"/>
          </p:cNvSpPr>
          <p:nvPr/>
        </p:nvSpPr>
        <p:spPr bwMode="auto">
          <a:xfrm>
            <a:off x="1915048" y="3972580"/>
            <a:ext cx="159705" cy="230685"/>
          </a:xfrm>
          <a:prstGeom prst="rect">
            <a:avLst/>
          </a:prstGeom>
          <a:noFill/>
          <a:ln w="28575">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r>
              <a:rPr lang="en-US" altLang="zh-CN" b="1" dirty="0">
                <a:solidFill>
                  <a:srgbClr val="11576A"/>
                </a:solidFill>
                <a:latin typeface="微软雅黑" pitchFamily="34" charset="-122"/>
                <a:ea typeface="微软雅黑" pitchFamily="34" charset="-122"/>
                <a:sym typeface="MS PGothic" charset="0"/>
              </a:rPr>
              <a:t>1</a:t>
            </a:r>
            <a:endParaRPr lang="zh-CN" b="1" dirty="0">
              <a:solidFill>
                <a:srgbClr val="11576A"/>
              </a:solidFill>
              <a:latin typeface="微软雅黑" pitchFamily="34" charset="-122"/>
              <a:ea typeface="微软雅黑" pitchFamily="34" charset="-122"/>
              <a:sym typeface="MS PGothic" charset="0"/>
            </a:endParaRPr>
          </a:p>
        </p:txBody>
      </p:sp>
    </p:spTree>
    <p:extLst>
      <p:ext uri="{BB962C8B-B14F-4D97-AF65-F5344CB8AC3E}">
        <p14:creationId xmlns:p14="http://schemas.microsoft.com/office/powerpoint/2010/main" val="3656493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500"/>
                                        <p:tgtEl>
                                          <p:spTgt spid="8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fade">
                                      <p:cBhvr>
                                        <p:cTn id="70" dur="500"/>
                                        <p:tgtEl>
                                          <p:spTgt spid="8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animEffect transition="in" filter="fade">
                                      <p:cBhvr>
                                        <p:cTn id="73" dur="500"/>
                                        <p:tgtEl>
                                          <p:spTgt spid="8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fade">
                                      <p:cBhvr>
                                        <p:cTn id="76" dur="500"/>
                                        <p:tgtEl>
                                          <p:spTgt spid="8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fade">
                                      <p:cBhvr>
                                        <p:cTn id="79" dur="500"/>
                                        <p:tgtEl>
                                          <p:spTgt spid="8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Effect transition="in" filter="fade">
                                      <p:cBhvr>
                                        <p:cTn id="82" dur="500"/>
                                        <p:tgtEl>
                                          <p:spTgt spid="8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fade">
                                      <p:cBhvr>
                                        <p:cTn id="85" dur="500"/>
                                        <p:tgtEl>
                                          <p:spTgt spid="9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animEffect transition="in" filter="fade">
                                      <p:cBhvr>
                                        <p:cTn id="91" dur="500"/>
                                        <p:tgtEl>
                                          <p:spTgt spid="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500"/>
                                        <p:tgtEl>
                                          <p:spTgt spid="9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5"/>
                                        </p:tgtEl>
                                        <p:attrNameLst>
                                          <p:attrName>style.visibility</p:attrName>
                                        </p:attrNameLst>
                                      </p:cBhvr>
                                      <p:to>
                                        <p:strVal val="visible"/>
                                      </p:to>
                                    </p:set>
                                    <p:animEffect transition="in" filter="fade">
                                      <p:cBhvr>
                                        <p:cTn id="100" dur="500"/>
                                        <p:tgtEl>
                                          <p:spTgt spid="9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Effect transition="in" filter="fade">
                                      <p:cBhvr>
                                        <p:cTn id="103" dur="500"/>
                                        <p:tgtEl>
                                          <p:spTgt spid="9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7"/>
                                        </p:tgtEl>
                                        <p:attrNameLst>
                                          <p:attrName>style.visibility</p:attrName>
                                        </p:attrNameLst>
                                      </p:cBhvr>
                                      <p:to>
                                        <p:strVal val="visible"/>
                                      </p:to>
                                    </p:set>
                                    <p:animEffect transition="in" filter="fade">
                                      <p:cBhvr>
                                        <p:cTn id="106" dur="500"/>
                                        <p:tgtEl>
                                          <p:spTgt spid="9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8"/>
                                        </p:tgtEl>
                                        <p:attrNameLst>
                                          <p:attrName>style.visibility</p:attrName>
                                        </p:attrNameLst>
                                      </p:cBhvr>
                                      <p:to>
                                        <p:strVal val="visible"/>
                                      </p:to>
                                    </p:set>
                                    <p:animEffect transition="in" filter="fade">
                                      <p:cBhvr>
                                        <p:cTn id="109" dur="500"/>
                                        <p:tgtEl>
                                          <p:spTgt spid="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fade">
                                      <p:cBhvr>
                                        <p:cTn id="112" dur="500"/>
                                        <p:tgtEl>
                                          <p:spTgt spid="1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02"/>
                                        </p:tgtEl>
                                        <p:attrNameLst>
                                          <p:attrName>style.visibility</p:attrName>
                                        </p:attrNameLst>
                                      </p:cBhvr>
                                      <p:to>
                                        <p:strVal val="visible"/>
                                      </p:to>
                                    </p:set>
                                    <p:animEffect transition="in" filter="fade">
                                      <p:cBhvr>
                                        <p:cTn id="115" dur="500"/>
                                        <p:tgtEl>
                                          <p:spTgt spid="10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74"/>
                                        </p:tgtEl>
                                        <p:attrNameLst>
                                          <p:attrName>style.visibility</p:attrName>
                                        </p:attrNameLst>
                                      </p:cBhvr>
                                      <p:to>
                                        <p:strVal val="visible"/>
                                      </p:to>
                                    </p:set>
                                    <p:animEffect transition="in" filter="fade">
                                      <p:cBhvr>
                                        <p:cTn id="121" dur="500"/>
                                        <p:tgtEl>
                                          <p:spTgt spid="74"/>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4"/>
                                        </p:tgtEl>
                                        <p:attrNameLst>
                                          <p:attrName>style.visibility</p:attrName>
                                        </p:attrNameLst>
                                      </p:cBhvr>
                                      <p:to>
                                        <p:strVal val="hidden"/>
                                      </p:to>
                                    </p:set>
                                  </p:childTnLst>
                                </p:cTn>
                              </p:par>
                              <p:par>
                                <p:cTn id="126" presetID="1" presetClass="entr" presetSubtype="0" fill="hold" nodeType="withEffect">
                                  <p:stCondLst>
                                    <p:cond delay="0"/>
                                  </p:stCondLst>
                                  <p:childTnLst>
                                    <p:set>
                                      <p:cBhvr>
                                        <p:cTn id="127" dur="1" fill="hold">
                                          <p:stCondLst>
                                            <p:cond delay="0"/>
                                          </p:stCondLst>
                                        </p:cTn>
                                        <p:tgtEl>
                                          <p:spTgt spid="3"/>
                                        </p:tgtEl>
                                        <p:attrNameLst>
                                          <p:attrName>style.visibility</p:attrName>
                                        </p:attrNameLst>
                                      </p:cBhvr>
                                      <p:to>
                                        <p:strVal val="visible"/>
                                      </p:to>
                                    </p:set>
                                  </p:childTnLst>
                                </p:cTn>
                              </p:par>
                              <p:par>
                                <p:cTn id="128" presetID="8" presetClass="emph" presetSubtype="0" fill="hold" nodeType="withEffect">
                                  <p:stCondLst>
                                    <p:cond delay="0"/>
                                  </p:stCondLst>
                                  <p:childTnLst>
                                    <p:animRot by="6000000">
                                      <p:cBhvr>
                                        <p:cTn id="129" dur="2000" fill="hold"/>
                                        <p:tgtEl>
                                          <p:spTgt spid="2"/>
                                        </p:tgtEl>
                                        <p:attrNameLst>
                                          <p:attrName>r</p:attrName>
                                        </p:attrNameLst>
                                      </p:cBhvr>
                                    </p:animRot>
                                  </p:childTnLst>
                                </p:cTn>
                              </p:par>
                            </p:childTnLst>
                          </p:cTn>
                        </p:par>
                        <p:par>
                          <p:cTn id="130" fill="hold">
                            <p:stCondLst>
                              <p:cond delay="2000"/>
                            </p:stCondLst>
                            <p:childTnLst>
                              <p:par>
                                <p:cTn id="131" presetID="1" presetClass="exit" presetSubtype="0" fill="hold" nodeType="afterEffect">
                                  <p:stCondLst>
                                    <p:cond delay="0"/>
                                  </p:stCondLst>
                                  <p:childTnLst>
                                    <p:set>
                                      <p:cBhvr>
                                        <p:cTn id="132" dur="1" fill="hold">
                                          <p:stCondLst>
                                            <p:cond delay="0"/>
                                          </p:stCondLst>
                                        </p:cTn>
                                        <p:tgtEl>
                                          <p:spTgt spid="6"/>
                                        </p:tgtEl>
                                        <p:attrNameLst>
                                          <p:attrName>style.visibility</p:attrName>
                                        </p:attrNameLst>
                                      </p:cBhvr>
                                      <p:to>
                                        <p:strVal val="hidden"/>
                                      </p:to>
                                    </p:set>
                                  </p:childTnLst>
                                </p:cTn>
                              </p:par>
                              <p:par>
                                <p:cTn id="133" presetID="1" presetClass="entr" presetSubtype="0" fill="hold" nodeType="withEffect">
                                  <p:stCondLst>
                                    <p:cond delay="0"/>
                                  </p:stCondLst>
                                  <p:childTnLst>
                                    <p:set>
                                      <p:cBhvr>
                                        <p:cTn id="134" dur="1" fill="hold">
                                          <p:stCondLst>
                                            <p:cond delay="0"/>
                                          </p:stCondLst>
                                        </p:cTn>
                                        <p:tgtEl>
                                          <p:spTgt spid="5"/>
                                        </p:tgtEl>
                                        <p:attrNameLst>
                                          <p:attrName>style.visibility</p:attrName>
                                        </p:attrNameLst>
                                      </p:cBhvr>
                                      <p:to>
                                        <p:strVal val="visible"/>
                                      </p:to>
                                    </p:set>
                                  </p:childTnLst>
                                </p:cTn>
                              </p:par>
                            </p:childTnLst>
                          </p:cTn>
                        </p:par>
                        <p:par>
                          <p:cTn id="135" fill="hold">
                            <p:stCondLst>
                              <p:cond delay="2000"/>
                            </p:stCondLst>
                            <p:childTnLst>
                              <p:par>
                                <p:cTn id="136" presetID="8" presetClass="emph" presetSubtype="0" fill="hold" nodeType="afterEffect">
                                  <p:stCondLst>
                                    <p:cond delay="0"/>
                                  </p:stCondLst>
                                  <p:childTnLst>
                                    <p:animRot by="3600000">
                                      <p:cBhvr>
                                        <p:cTn id="137" dur="2000" fill="hold"/>
                                        <p:tgtEl>
                                          <p:spTgt spid="2"/>
                                        </p:tgtEl>
                                        <p:attrNameLst>
                                          <p:attrName>r</p:attrName>
                                        </p:attrNameLst>
                                      </p:cBhvr>
                                    </p:animRo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0" nodeType="clickEffect">
                                  <p:stCondLst>
                                    <p:cond delay="0"/>
                                  </p:stCondLst>
                                  <p:childTnLst>
                                    <p:set>
                                      <p:cBhvr>
                                        <p:cTn id="141" dur="1" fill="hold">
                                          <p:stCondLst>
                                            <p:cond delay="0"/>
                                          </p:stCondLst>
                                        </p:cTn>
                                        <p:tgtEl>
                                          <p:spTgt spid="75"/>
                                        </p:tgtEl>
                                        <p:attrNameLst>
                                          <p:attrName>style.visibility</p:attrName>
                                        </p:attrNameLst>
                                      </p:cBhvr>
                                      <p:to>
                                        <p:strVal val="hidden"/>
                                      </p:to>
                                    </p:set>
                                  </p:childTnLst>
                                </p:cTn>
                              </p:par>
                            </p:childTnLst>
                          </p:cTn>
                        </p:par>
                        <p:par>
                          <p:cTn id="142" fill="hold">
                            <p:stCondLst>
                              <p:cond delay="0"/>
                            </p:stCondLst>
                            <p:childTnLst>
                              <p:par>
                                <p:cTn id="143" presetID="1" presetClass="exit" presetSubtype="0" fill="hold" grpId="1" nodeType="afterEffect">
                                  <p:stCondLst>
                                    <p:cond delay="0"/>
                                  </p:stCondLst>
                                  <p:childTnLst>
                                    <p:set>
                                      <p:cBhvr>
                                        <p:cTn id="144" dur="1" fill="hold">
                                          <p:stCondLst>
                                            <p:cond delay="0"/>
                                          </p:stCondLst>
                                        </p:cTn>
                                        <p:tgtEl>
                                          <p:spTgt spid="76"/>
                                        </p:tgtEl>
                                        <p:attrNameLst>
                                          <p:attrName>style.visibility</p:attrName>
                                        </p:attrNameLst>
                                      </p:cBhvr>
                                      <p:to>
                                        <p:strVal val="hidden"/>
                                      </p:to>
                                    </p:set>
                                  </p:childTnLst>
                                </p:cTn>
                              </p:par>
                              <p:par>
                                <p:cTn id="145" presetID="10" presetClass="entr" presetSubtype="0" fill="hold" grpId="0" nodeType="withEffect">
                                  <p:stCondLst>
                                    <p:cond delay="0"/>
                                  </p:stCondLst>
                                  <p:childTnLst>
                                    <p:set>
                                      <p:cBhvr>
                                        <p:cTn id="146" dur="1" fill="hold">
                                          <p:stCondLst>
                                            <p:cond delay="0"/>
                                          </p:stCondLst>
                                        </p:cTn>
                                        <p:tgtEl>
                                          <p:spTgt spid="119"/>
                                        </p:tgtEl>
                                        <p:attrNameLst>
                                          <p:attrName>style.visibility</p:attrName>
                                        </p:attrNameLst>
                                      </p:cBhvr>
                                      <p:to>
                                        <p:strVal val="visible"/>
                                      </p:to>
                                    </p:set>
                                    <p:animEffect transition="in" filter="fade">
                                      <p:cBhvr>
                                        <p:cTn id="147" dur="500"/>
                                        <p:tgtEl>
                                          <p:spTgt spid="119"/>
                                        </p:tgtEl>
                                      </p:cBhvr>
                                    </p:animEffect>
                                  </p:childTnLst>
                                </p:cTn>
                              </p:par>
                              <p:par>
                                <p:cTn id="148" presetID="1" presetClass="entr" presetSubtype="0" fill="hold" grpId="0" nodeType="withEffect">
                                  <p:stCondLst>
                                    <p:cond delay="0"/>
                                  </p:stCondLst>
                                  <p:childTnLst>
                                    <p:set>
                                      <p:cBhvr>
                                        <p:cTn id="149" dur="1" fill="hold">
                                          <p:stCondLst>
                                            <p:cond delay="0"/>
                                          </p:stCondLst>
                                        </p:cTn>
                                        <p:tgtEl>
                                          <p:spTgt spid="121"/>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8" presetClass="emph" presetSubtype="0" fill="hold" nodeType="clickEffect">
                                  <p:stCondLst>
                                    <p:cond delay="0"/>
                                  </p:stCondLst>
                                  <p:childTnLst>
                                    <p:animRot by="3600000">
                                      <p:cBhvr>
                                        <p:cTn id="153" dur="2000" fill="hold"/>
                                        <p:tgtEl>
                                          <p:spTgt spid="2"/>
                                        </p:tgtEl>
                                        <p:attrNameLst>
                                          <p:attrName>r</p:attrName>
                                        </p:attrNameLst>
                                      </p:cBhvr>
                                    </p:animRot>
                                  </p:childTnLst>
                                </p:cTn>
                              </p:par>
                            </p:childTnLst>
                          </p:cTn>
                        </p:par>
                        <p:par>
                          <p:cTn id="154" fill="hold">
                            <p:stCondLst>
                              <p:cond delay="2000"/>
                            </p:stCondLst>
                            <p:childTnLst>
                              <p:par>
                                <p:cTn id="155" presetID="1" presetClass="exit" presetSubtype="0" fill="hold" nodeType="afterEffect">
                                  <p:stCondLst>
                                    <p:cond delay="0"/>
                                  </p:stCondLst>
                                  <p:childTnLst>
                                    <p:set>
                                      <p:cBhvr>
                                        <p:cTn id="156" dur="1" fill="hold">
                                          <p:stCondLst>
                                            <p:cond delay="0"/>
                                          </p:stCondLst>
                                        </p:cTn>
                                        <p:tgtEl>
                                          <p:spTgt spid="7"/>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8"/>
                                        </p:tgtEl>
                                        <p:attrNameLst>
                                          <p:attrName>style.visibility</p:attrName>
                                        </p:attrNameLst>
                                      </p:cBhvr>
                                      <p:to>
                                        <p:strVal val="visible"/>
                                      </p:to>
                                    </p:set>
                                  </p:childTnLst>
                                </p:cTn>
                              </p:par>
                            </p:childTnLst>
                          </p:cTn>
                        </p:par>
                        <p:par>
                          <p:cTn id="159" fill="hold">
                            <p:stCondLst>
                              <p:cond delay="2000"/>
                            </p:stCondLst>
                            <p:childTnLst>
                              <p:par>
                                <p:cTn id="160" presetID="8" presetClass="emph" presetSubtype="0" fill="hold" nodeType="afterEffect">
                                  <p:stCondLst>
                                    <p:cond delay="0"/>
                                  </p:stCondLst>
                                  <p:childTnLst>
                                    <p:animRot by="4800000">
                                      <p:cBhvr>
                                        <p:cTn id="161" dur="2000" fill="hold"/>
                                        <p:tgtEl>
                                          <p:spTgt spid="2"/>
                                        </p:tgtEl>
                                        <p:attrNameLst>
                                          <p:attrName>r</p:attrName>
                                        </p:attrNameLst>
                                      </p:cBhvr>
                                    </p:animRo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0" nodeType="clickEffect">
                                  <p:stCondLst>
                                    <p:cond delay="0"/>
                                  </p:stCondLst>
                                  <p:childTnLst>
                                    <p:set>
                                      <p:cBhvr>
                                        <p:cTn id="165" dur="1" fill="hold">
                                          <p:stCondLst>
                                            <p:cond delay="0"/>
                                          </p:stCondLst>
                                        </p:cTn>
                                        <p:tgtEl>
                                          <p:spTgt spid="79"/>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9" grpId="0" animBg="1"/>
      <p:bldP spid="41" grpId="0"/>
      <p:bldP spid="72" grpId="0" animBg="1"/>
      <p:bldP spid="75" grpId="0" animBg="1"/>
      <p:bldP spid="75" grpId="1" animBg="1"/>
      <p:bldP spid="76" grpId="0" animBg="1"/>
      <p:bldP spid="76" grpId="1" animBg="1"/>
      <p:bldP spid="77" grpId="0"/>
      <p:bldP spid="78" grpId="0" animBg="1"/>
      <p:bldP spid="79" grpId="0" animBg="1"/>
      <p:bldP spid="79" grpId="1" animBg="1"/>
      <p:bldP spid="80" grpId="0" animBg="1"/>
      <p:bldP spid="82" grpId="0"/>
      <p:bldP spid="83" grpId="0" animBg="1"/>
      <p:bldP spid="84" grpId="0" animBg="1"/>
      <p:bldP spid="86" grpId="0"/>
      <p:bldP spid="87" grpId="0" animBg="1"/>
      <p:bldP spid="88" grpId="0" animBg="1"/>
      <p:bldP spid="90" grpId="0"/>
      <p:bldP spid="91" grpId="0" animBg="1"/>
      <p:bldP spid="92" grpId="0" animBg="1"/>
      <p:bldP spid="93" grpId="0" animBg="1"/>
      <p:bldP spid="94" grpId="0" animBg="1"/>
      <p:bldP spid="95" grpId="0" animBg="1"/>
      <p:bldP spid="96" grpId="0" animBg="1"/>
      <p:bldP spid="97" grpId="0" animBg="1"/>
      <p:bldP spid="98" grpId="0" animBg="1"/>
      <p:bldP spid="100" grpId="0" animBg="1"/>
      <p:bldP spid="102" grpId="0" animBg="1"/>
      <p:bldP spid="73" grpId="0" animBg="1"/>
      <p:bldP spid="74" grpId="0" animBg="1"/>
      <p:bldP spid="121" grpId="0" animBg="1"/>
      <p:bldP spid="124" grpId="0" animBg="1"/>
      <p:bldP spid="11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改进的</a:t>
            </a:r>
            <a:r>
              <a:rPr lang="en-US" altLang="zh-CN" sz="3000" b="1" dirty="0">
                <a:solidFill>
                  <a:srgbClr val="11576A"/>
                </a:solidFill>
                <a:latin typeface="微软雅黑" pitchFamily="34" charset="-122"/>
                <a:ea typeface="微软雅黑" pitchFamily="34" charset="-122"/>
              </a:rPr>
              <a:t>Clock</a:t>
            </a:r>
            <a:r>
              <a:rPr lang="zh-CN" altLang="en-US" sz="3000" b="1" dirty="0">
                <a:solidFill>
                  <a:srgbClr val="11576A"/>
                </a:solidFill>
                <a:latin typeface="微软雅黑" pitchFamily="34" charset="-122"/>
                <a:ea typeface="微软雅黑" pitchFamily="34" charset="-122"/>
              </a:rPr>
              <a:t>算法</a:t>
            </a:r>
            <a:endParaRPr lang="zh-CN" altLang="zh-CN" sz="3000" b="1" dirty="0">
              <a:solidFill>
                <a:srgbClr val="11576A"/>
              </a:solidFill>
              <a:latin typeface="微软雅黑" pitchFamily="34" charset="-122"/>
              <a:ea typeface="微软雅黑" pitchFamily="34" charset="-122"/>
            </a:endParaRPr>
          </a:p>
        </p:txBody>
      </p:sp>
      <p:sp>
        <p:nvSpPr>
          <p:cNvPr id="269" name="矩形 268"/>
          <p:cNvSpPr/>
          <p:nvPr/>
        </p:nvSpPr>
        <p:spPr>
          <a:xfrm>
            <a:off x="1146507" y="1931301"/>
            <a:ext cx="7630694" cy="222949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dirty="0"/>
          </a:p>
        </p:txBody>
      </p:sp>
      <p:cxnSp>
        <p:nvCxnSpPr>
          <p:cNvPr id="270" name="直接连接符 269"/>
          <p:cNvCxnSpPr/>
          <p:nvPr/>
        </p:nvCxnSpPr>
        <p:spPr>
          <a:xfrm>
            <a:off x="1144353" y="2283094"/>
            <a:ext cx="7632848" cy="0"/>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1144353" y="2618328"/>
            <a:ext cx="763284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1144353" y="3827381"/>
            <a:ext cx="763284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2587290" y="1931301"/>
            <a:ext cx="0" cy="191453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75" name="TextBox 20"/>
          <p:cNvSpPr txBox="1"/>
          <p:nvPr/>
        </p:nvSpPr>
        <p:spPr>
          <a:xfrm>
            <a:off x="7999226" y="1836404"/>
            <a:ext cx="734827"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76" name="TextBox 21"/>
          <p:cNvSpPr txBox="1"/>
          <p:nvPr/>
        </p:nvSpPr>
        <p:spPr>
          <a:xfrm>
            <a:off x="7547235" y="184290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77" name="TextBox 24"/>
          <p:cNvSpPr txBox="1"/>
          <p:nvPr/>
        </p:nvSpPr>
        <p:spPr>
          <a:xfrm>
            <a:off x="5696840"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78" name="TextBox 25"/>
          <p:cNvSpPr txBox="1"/>
          <p:nvPr/>
        </p:nvSpPr>
        <p:spPr>
          <a:xfrm>
            <a:off x="5099559"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9" name="TextBox 26"/>
          <p:cNvSpPr txBox="1"/>
          <p:nvPr/>
        </p:nvSpPr>
        <p:spPr>
          <a:xfrm>
            <a:off x="4468057"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0" name="TextBox 27"/>
          <p:cNvSpPr txBox="1"/>
          <p:nvPr/>
        </p:nvSpPr>
        <p:spPr>
          <a:xfrm>
            <a:off x="3871012"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82" name="TextBox 28"/>
          <p:cNvSpPr txBox="1"/>
          <p:nvPr/>
        </p:nvSpPr>
        <p:spPr>
          <a:xfrm>
            <a:off x="3256778" y="183116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283" name="TextBox 29"/>
          <p:cNvSpPr txBox="1"/>
          <p:nvPr/>
        </p:nvSpPr>
        <p:spPr>
          <a:xfrm>
            <a:off x="2634252" y="18395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291" name="TextBox 104"/>
          <p:cNvSpPr txBox="1"/>
          <p:nvPr/>
        </p:nvSpPr>
        <p:spPr>
          <a:xfrm>
            <a:off x="2031990" y="183471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294" name="TextBox 105"/>
          <p:cNvSpPr txBox="1"/>
          <p:nvPr/>
        </p:nvSpPr>
        <p:spPr>
          <a:xfrm>
            <a:off x="1182138" y="2213606"/>
            <a:ext cx="1098348"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295" name="TextBox 106"/>
          <p:cNvSpPr txBox="1"/>
          <p:nvPr/>
        </p:nvSpPr>
        <p:spPr>
          <a:xfrm>
            <a:off x="1177859" y="1863218"/>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296" name="TextBox 107"/>
          <p:cNvSpPr txBox="1"/>
          <p:nvPr/>
        </p:nvSpPr>
        <p:spPr>
          <a:xfrm>
            <a:off x="1182138" y="3793673"/>
            <a:ext cx="1169786" cy="299526"/>
          </a:xfrm>
          <a:prstGeom prst="rect">
            <a:avLst/>
          </a:prstGeom>
          <a:noFill/>
          <a:effectLst/>
        </p:spPr>
        <p:txBody>
          <a:bodyPr wrap="square" rtlCol="0">
            <a:spAutoFit/>
          </a:bodyPr>
          <a:lstStyle/>
          <a:p>
            <a:pPr marL="342900" indent="-342900">
              <a:spcBef>
                <a:spcPct val="20000"/>
              </a:spcBef>
            </a:pPr>
            <a:r>
              <a:rPr lang="zh-CN" altLang="en-US" sz="2000" b="1" baseline="-25000" dirty="0">
                <a:solidFill>
                  <a:srgbClr val="11576A"/>
                </a:solidFill>
                <a:latin typeface="微软雅黑" pitchFamily="34" charset="-122"/>
                <a:ea typeface="微软雅黑" pitchFamily="34" charset="-122"/>
              </a:rPr>
              <a:t>缺页状态</a:t>
            </a:r>
          </a:p>
        </p:txBody>
      </p:sp>
      <p:sp>
        <p:nvSpPr>
          <p:cNvPr id="297" name="TextBox 119"/>
          <p:cNvSpPr txBox="1"/>
          <p:nvPr/>
        </p:nvSpPr>
        <p:spPr>
          <a:xfrm>
            <a:off x="1218208" y="2820650"/>
            <a:ext cx="430887" cy="940977"/>
          </a:xfrm>
          <a:prstGeom prst="rect">
            <a:avLst/>
          </a:prstGeom>
          <a:noFill/>
          <a:effectLst/>
        </p:spPr>
        <p:txBody>
          <a:bodyPr vert="eaVert"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物理帧号</a:t>
            </a:r>
          </a:p>
        </p:txBody>
      </p:sp>
      <p:sp>
        <p:nvSpPr>
          <p:cNvPr id="298" name="TextBox 175"/>
          <p:cNvSpPr txBox="1"/>
          <p:nvPr/>
        </p:nvSpPr>
        <p:spPr>
          <a:xfrm>
            <a:off x="6341203" y="18467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299" name="TextBox 176"/>
          <p:cNvSpPr txBox="1"/>
          <p:nvPr/>
        </p:nvSpPr>
        <p:spPr>
          <a:xfrm>
            <a:off x="6921628" y="183590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grpSp>
        <p:nvGrpSpPr>
          <p:cNvPr id="365" name="组合 364"/>
          <p:cNvGrpSpPr/>
          <p:nvPr/>
        </p:nvGrpSpPr>
        <p:grpSpPr>
          <a:xfrm>
            <a:off x="5793574" y="2531783"/>
            <a:ext cx="292532" cy="1314568"/>
            <a:chOff x="1869542" y="1658095"/>
            <a:chExt cx="292532" cy="1314568"/>
          </a:xfrm>
        </p:grpSpPr>
        <p:sp>
          <p:nvSpPr>
            <p:cNvPr id="366" name="文本框 365"/>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68" name="文本框 367"/>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69" name="文本框 368"/>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70" name="文本框 369"/>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371" name="组合 370"/>
          <p:cNvGrpSpPr/>
          <p:nvPr/>
        </p:nvGrpSpPr>
        <p:grpSpPr>
          <a:xfrm>
            <a:off x="7013462" y="2533048"/>
            <a:ext cx="292532" cy="1314568"/>
            <a:chOff x="1869542" y="1658095"/>
            <a:chExt cx="292532" cy="1314568"/>
          </a:xfrm>
        </p:grpSpPr>
        <p:sp>
          <p:nvSpPr>
            <p:cNvPr id="372" name="文本框 371"/>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77" name="文本框 376"/>
            <p:cNvSpPr txBox="1"/>
            <p:nvPr/>
          </p:nvSpPr>
          <p:spPr>
            <a:xfrm>
              <a:off x="1876322" y="19537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78" name="文本框 377"/>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79" name="文本框 378"/>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380" name="文本框 379"/>
          <p:cNvSpPr txBox="1"/>
          <p:nvPr/>
        </p:nvSpPr>
        <p:spPr>
          <a:xfrm>
            <a:off x="2706404" y="2225798"/>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1" name="文本框 380"/>
          <p:cNvSpPr txBox="1"/>
          <p:nvPr/>
        </p:nvSpPr>
        <p:spPr>
          <a:xfrm>
            <a:off x="3325919" y="2225798"/>
            <a:ext cx="545093"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r>
              <a:rPr lang="en-US" altLang="zh-CN" sz="2000" b="1" baseline="30000" dirty="0">
                <a:solidFill>
                  <a:srgbClr val="11576A"/>
                </a:solidFill>
                <a:latin typeface="微软雅黑" panose="020B0503020204020204" pitchFamily="34" charset="-122"/>
                <a:ea typeface="微软雅黑" panose="020B0503020204020204" pitchFamily="34" charset="-122"/>
              </a:rPr>
              <a:t>w</a:t>
            </a:r>
            <a:endParaRPr lang="zh-CN" altLang="en-US" sz="2000" b="1" baseline="30000" dirty="0">
              <a:solidFill>
                <a:srgbClr val="11576A"/>
              </a:solidFill>
              <a:latin typeface="微软雅黑" panose="020B0503020204020204" pitchFamily="34" charset="-122"/>
              <a:ea typeface="微软雅黑" panose="020B0503020204020204" pitchFamily="34" charset="-122"/>
            </a:endParaRPr>
          </a:p>
        </p:txBody>
      </p:sp>
      <p:sp>
        <p:nvSpPr>
          <p:cNvPr id="382" name="文本框 381"/>
          <p:cNvSpPr txBox="1"/>
          <p:nvPr/>
        </p:nvSpPr>
        <p:spPr>
          <a:xfrm>
            <a:off x="3987750" y="2240119"/>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3" name="文本框 382"/>
          <p:cNvSpPr txBox="1"/>
          <p:nvPr/>
        </p:nvSpPr>
        <p:spPr>
          <a:xfrm>
            <a:off x="4575888" y="2231771"/>
            <a:ext cx="565613" cy="707886"/>
          </a:xfrm>
          <a:prstGeom prst="rect">
            <a:avLst/>
          </a:prstGeom>
          <a:noFill/>
        </p:spPr>
        <p:txBody>
          <a:bodyPr wrap="square" rtlCol="0">
            <a:spAutoFit/>
          </a:bodyPr>
          <a:lstStyle/>
          <a:p>
            <a:r>
              <a:rPr lang="en-US" altLang="zh-CN" sz="2000" b="1" dirty="0" err="1">
                <a:solidFill>
                  <a:srgbClr val="11576A"/>
                </a:solidFill>
                <a:latin typeface="微软雅黑" panose="020B0503020204020204" pitchFamily="34" charset="-122"/>
                <a:ea typeface="微软雅黑" panose="020B0503020204020204" pitchFamily="34" charset="-122"/>
              </a:rPr>
              <a:t>b</a:t>
            </a:r>
            <a:r>
              <a:rPr lang="en-US" altLang="zh-CN" sz="2000" b="1" baseline="30000" dirty="0" err="1">
                <a:solidFill>
                  <a:srgbClr val="11576A"/>
                </a:solidFill>
                <a:latin typeface="微软雅黑" panose="020B0503020204020204" pitchFamily="34" charset="-122"/>
                <a:ea typeface="微软雅黑" panose="020B0503020204020204" pitchFamily="34" charset="-122"/>
              </a:rPr>
              <a:t>w</a:t>
            </a:r>
            <a:endParaRPr lang="zh-CN" altLang="en-US" sz="2000" b="1" baseline="30000" dirty="0">
              <a:solidFill>
                <a:srgbClr val="11576A"/>
              </a:solidFill>
              <a:latin typeface="微软雅黑" panose="020B0503020204020204" pitchFamily="34" charset="-122"/>
              <a:ea typeface="微软雅黑" panose="020B0503020204020204" pitchFamily="34" charset="-122"/>
            </a:endParaRPr>
          </a:p>
          <a:p>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4" name="文本框 383"/>
          <p:cNvSpPr txBox="1"/>
          <p:nvPr/>
        </p:nvSpPr>
        <p:spPr>
          <a:xfrm>
            <a:off x="5216891" y="2231864"/>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5" name="文本框 384"/>
          <p:cNvSpPr txBox="1"/>
          <p:nvPr/>
        </p:nvSpPr>
        <p:spPr>
          <a:xfrm>
            <a:off x="5806990" y="2238562"/>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6" name="文本框 385"/>
          <p:cNvSpPr txBox="1"/>
          <p:nvPr/>
        </p:nvSpPr>
        <p:spPr>
          <a:xfrm>
            <a:off x="6454957" y="2230884"/>
            <a:ext cx="531446" cy="707886"/>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r>
              <a:rPr lang="en-US" altLang="zh-CN" sz="2000" b="1" baseline="30000" dirty="0">
                <a:solidFill>
                  <a:srgbClr val="11576A"/>
                </a:solidFill>
                <a:latin typeface="微软雅黑" panose="020B0503020204020204" pitchFamily="34" charset="-122"/>
                <a:ea typeface="微软雅黑" panose="020B0503020204020204" pitchFamily="34" charset="-122"/>
              </a:rPr>
              <a:t>w</a:t>
            </a:r>
            <a:endParaRPr lang="zh-CN" altLang="en-US" sz="2000" b="1" baseline="30000" dirty="0">
              <a:solidFill>
                <a:srgbClr val="11576A"/>
              </a:solidFill>
              <a:latin typeface="微软雅黑" panose="020B0503020204020204" pitchFamily="34" charset="-122"/>
              <a:ea typeface="微软雅黑" panose="020B0503020204020204" pitchFamily="34" charset="-122"/>
            </a:endParaRPr>
          </a:p>
          <a:p>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7" name="文本框 386"/>
          <p:cNvSpPr txBox="1"/>
          <p:nvPr/>
        </p:nvSpPr>
        <p:spPr>
          <a:xfrm>
            <a:off x="7029552" y="2230884"/>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8" name="文本框 387"/>
          <p:cNvSpPr txBox="1"/>
          <p:nvPr/>
        </p:nvSpPr>
        <p:spPr>
          <a:xfrm>
            <a:off x="7662696" y="2230807"/>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9" name="文本框 388"/>
          <p:cNvSpPr txBox="1"/>
          <p:nvPr/>
        </p:nvSpPr>
        <p:spPr>
          <a:xfrm>
            <a:off x="8240101" y="2231032"/>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6441213" y="2524546"/>
            <a:ext cx="292532" cy="1314568"/>
            <a:chOff x="5620388" y="1667296"/>
            <a:chExt cx="292532" cy="1314568"/>
          </a:xfrm>
        </p:grpSpPr>
        <p:sp>
          <p:nvSpPr>
            <p:cNvPr id="423" name="文本框 422"/>
            <p:cNvSpPr txBox="1"/>
            <p:nvPr/>
          </p:nvSpPr>
          <p:spPr>
            <a:xfrm>
              <a:off x="5627168" y="1667296"/>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4" name="文本框 423"/>
            <p:cNvSpPr txBox="1"/>
            <p:nvPr/>
          </p:nvSpPr>
          <p:spPr>
            <a:xfrm>
              <a:off x="5627168" y="1955748"/>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5" name="文本框 424"/>
            <p:cNvSpPr txBox="1"/>
            <p:nvPr/>
          </p:nvSpPr>
          <p:spPr>
            <a:xfrm>
              <a:off x="5627168" y="2281566"/>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6" name="文本框 425"/>
            <p:cNvSpPr txBox="1"/>
            <p:nvPr/>
          </p:nvSpPr>
          <p:spPr>
            <a:xfrm>
              <a:off x="5620388" y="2581754"/>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536" name="矩形 535"/>
          <p:cNvSpPr/>
          <p:nvPr/>
        </p:nvSpPr>
        <p:spPr>
          <a:xfrm>
            <a:off x="1115616" y="4290291"/>
            <a:ext cx="7690322" cy="1491499"/>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dirty="0"/>
          </a:p>
        </p:txBody>
      </p:sp>
      <p:sp>
        <p:nvSpPr>
          <p:cNvPr id="537" name="TextBox 437"/>
          <p:cNvSpPr txBox="1"/>
          <p:nvPr/>
        </p:nvSpPr>
        <p:spPr>
          <a:xfrm>
            <a:off x="1122753" y="4725144"/>
            <a:ext cx="864096" cy="523220"/>
          </a:xfrm>
          <a:prstGeom prst="rect">
            <a:avLst/>
          </a:prstGeom>
          <a:noFill/>
        </p:spPr>
        <p:txBody>
          <a:bodyPr wrap="square" rtlCol="0">
            <a:spAutoFit/>
          </a:bodyPr>
          <a:lstStyle/>
          <a:p>
            <a:r>
              <a:rPr lang="zh-CN" altLang="en-US" sz="1400" b="1" spc="-100" dirty="0">
                <a:solidFill>
                  <a:srgbClr val="11576A"/>
                </a:solidFill>
                <a:latin typeface="微软雅黑" pitchFamily="34" charset="-122"/>
                <a:ea typeface="微软雅黑" pitchFamily="34" charset="-122"/>
              </a:rPr>
              <a:t>驻留页面的页表项</a:t>
            </a:r>
          </a:p>
        </p:txBody>
      </p:sp>
      <p:grpSp>
        <p:nvGrpSpPr>
          <p:cNvPr id="41" name="组合 40"/>
          <p:cNvGrpSpPr/>
          <p:nvPr/>
        </p:nvGrpSpPr>
        <p:grpSpPr>
          <a:xfrm>
            <a:off x="5052233" y="2531792"/>
            <a:ext cx="436592" cy="1314568"/>
            <a:chOff x="4231408" y="1674542"/>
            <a:chExt cx="436592" cy="1314568"/>
          </a:xfrm>
        </p:grpSpPr>
        <p:grpSp>
          <p:nvGrpSpPr>
            <p:cNvPr id="407" name="组合 406"/>
            <p:cNvGrpSpPr/>
            <p:nvPr/>
          </p:nvGrpSpPr>
          <p:grpSpPr>
            <a:xfrm>
              <a:off x="4375468" y="1674542"/>
              <a:ext cx="292532" cy="1314568"/>
              <a:chOff x="1869542" y="1658095"/>
              <a:chExt cx="292532" cy="1314568"/>
            </a:xfrm>
          </p:grpSpPr>
          <p:sp>
            <p:nvSpPr>
              <p:cNvPr id="409" name="文本框 408"/>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0" name="文本框 409"/>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1" name="文本框 410"/>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e</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12" name="文本框 411"/>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555" name="AutoShape 98"/>
            <p:cNvSpPr>
              <a:spLocks/>
            </p:cNvSpPr>
            <p:nvPr/>
          </p:nvSpPr>
          <p:spPr bwMode="auto">
            <a:xfrm>
              <a:off x="4231408" y="2469972"/>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grpSp>
        <p:nvGrpSpPr>
          <p:cNvPr id="42" name="组合 41"/>
          <p:cNvGrpSpPr/>
          <p:nvPr/>
        </p:nvGrpSpPr>
        <p:grpSpPr>
          <a:xfrm>
            <a:off x="7513389" y="2524546"/>
            <a:ext cx="425803" cy="1314568"/>
            <a:chOff x="6692563" y="1667296"/>
            <a:chExt cx="425803" cy="1314568"/>
          </a:xfrm>
        </p:grpSpPr>
        <p:grpSp>
          <p:nvGrpSpPr>
            <p:cNvPr id="435" name="组合 434"/>
            <p:cNvGrpSpPr/>
            <p:nvPr/>
          </p:nvGrpSpPr>
          <p:grpSpPr>
            <a:xfrm>
              <a:off x="6825834" y="1667296"/>
              <a:ext cx="292532" cy="1314568"/>
              <a:chOff x="1869542" y="1658095"/>
              <a:chExt cx="292532" cy="1314568"/>
            </a:xfrm>
          </p:grpSpPr>
          <p:sp>
            <p:nvSpPr>
              <p:cNvPr id="525" name="文本框 524"/>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526" name="文本框 525"/>
              <p:cNvSpPr txBox="1"/>
              <p:nvPr/>
            </p:nvSpPr>
            <p:spPr>
              <a:xfrm>
                <a:off x="1876322" y="19537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527" name="文本框 526"/>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528" name="文本框 527"/>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sp>
          <p:nvSpPr>
            <p:cNvPr id="556" name="AutoShape 98"/>
            <p:cNvSpPr>
              <a:spLocks/>
            </p:cNvSpPr>
            <p:nvPr/>
          </p:nvSpPr>
          <p:spPr bwMode="auto">
            <a:xfrm>
              <a:off x="6692563" y="2772183"/>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grpSp>
        <p:nvGrpSpPr>
          <p:cNvPr id="43" name="组合 42"/>
          <p:cNvGrpSpPr/>
          <p:nvPr/>
        </p:nvGrpSpPr>
        <p:grpSpPr>
          <a:xfrm>
            <a:off x="8106072" y="2531783"/>
            <a:ext cx="406832" cy="1314568"/>
            <a:chOff x="7285247" y="1674533"/>
            <a:chExt cx="406832" cy="1314568"/>
          </a:xfrm>
        </p:grpSpPr>
        <p:grpSp>
          <p:nvGrpSpPr>
            <p:cNvPr id="530" name="组合 529"/>
            <p:cNvGrpSpPr/>
            <p:nvPr/>
          </p:nvGrpSpPr>
          <p:grpSpPr>
            <a:xfrm>
              <a:off x="7399547" y="1674533"/>
              <a:ext cx="292532" cy="1314568"/>
              <a:chOff x="1869542" y="1658095"/>
              <a:chExt cx="292532" cy="1314568"/>
            </a:xfrm>
          </p:grpSpPr>
          <p:sp>
            <p:nvSpPr>
              <p:cNvPr id="532" name="文本框 531"/>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533" name="文本框 532"/>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d</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34" name="文本框 533"/>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535" name="文本框 534"/>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557" name="AutoShape 98"/>
            <p:cNvSpPr>
              <a:spLocks/>
            </p:cNvSpPr>
            <p:nvPr/>
          </p:nvSpPr>
          <p:spPr bwMode="auto">
            <a:xfrm>
              <a:off x="7285247" y="2133220"/>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cxnSp>
        <p:nvCxnSpPr>
          <p:cNvPr id="733" name="直接连接符 732"/>
          <p:cNvCxnSpPr/>
          <p:nvPr/>
        </p:nvCxnSpPr>
        <p:spPr>
          <a:xfrm>
            <a:off x="2195063" y="2618329"/>
            <a:ext cx="0" cy="1227511"/>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34" name="TextBox 96"/>
          <p:cNvSpPr txBox="1"/>
          <p:nvPr/>
        </p:nvSpPr>
        <p:spPr>
          <a:xfrm>
            <a:off x="1691729" y="246428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735" name="TextBox 97"/>
          <p:cNvSpPr txBox="1"/>
          <p:nvPr/>
        </p:nvSpPr>
        <p:spPr>
          <a:xfrm>
            <a:off x="1691729" y="277033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736" name="TextBox 98"/>
          <p:cNvSpPr txBox="1"/>
          <p:nvPr/>
        </p:nvSpPr>
        <p:spPr>
          <a:xfrm>
            <a:off x="1677892" y="306278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737" name="TextBox 99"/>
          <p:cNvSpPr txBox="1"/>
          <p:nvPr/>
        </p:nvSpPr>
        <p:spPr>
          <a:xfrm>
            <a:off x="1678677" y="33552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grpSp>
        <p:nvGrpSpPr>
          <p:cNvPr id="738" name="组合 737"/>
          <p:cNvGrpSpPr/>
          <p:nvPr/>
        </p:nvGrpSpPr>
        <p:grpSpPr>
          <a:xfrm>
            <a:off x="2690367" y="2529745"/>
            <a:ext cx="292532" cy="1314568"/>
            <a:chOff x="1869542" y="1658095"/>
            <a:chExt cx="292532" cy="1314568"/>
          </a:xfrm>
        </p:grpSpPr>
        <p:sp>
          <p:nvSpPr>
            <p:cNvPr id="739" name="文本框 738"/>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0" name="文本框 739"/>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1" name="文本框 740"/>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2" name="文本框 741"/>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743" name="组合 742"/>
          <p:cNvGrpSpPr/>
          <p:nvPr/>
        </p:nvGrpSpPr>
        <p:grpSpPr>
          <a:xfrm>
            <a:off x="2212577" y="2536148"/>
            <a:ext cx="292532" cy="1314568"/>
            <a:chOff x="1869542" y="1658095"/>
            <a:chExt cx="292532" cy="1314568"/>
          </a:xfrm>
        </p:grpSpPr>
        <p:sp>
          <p:nvSpPr>
            <p:cNvPr id="744" name="文本框 743"/>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5" name="文本框 744"/>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6" name="文本框 745"/>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7" name="文本框 746"/>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748" name="组合 747"/>
          <p:cNvGrpSpPr/>
          <p:nvPr/>
        </p:nvGrpSpPr>
        <p:grpSpPr>
          <a:xfrm>
            <a:off x="3304593" y="2515362"/>
            <a:ext cx="292532" cy="1314568"/>
            <a:chOff x="1869542" y="1658095"/>
            <a:chExt cx="292532" cy="1314568"/>
          </a:xfrm>
        </p:grpSpPr>
        <p:sp>
          <p:nvSpPr>
            <p:cNvPr id="749" name="文本框 748"/>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0" name="文本框 749"/>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1" name="文本框 750"/>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2" name="文本框 751"/>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753" name="组合 752"/>
          <p:cNvGrpSpPr/>
          <p:nvPr/>
        </p:nvGrpSpPr>
        <p:grpSpPr>
          <a:xfrm>
            <a:off x="3963442" y="2510359"/>
            <a:ext cx="292532" cy="1314568"/>
            <a:chOff x="1869542" y="1658095"/>
            <a:chExt cx="292532" cy="1314568"/>
          </a:xfrm>
        </p:grpSpPr>
        <p:sp>
          <p:nvSpPr>
            <p:cNvPr id="754" name="文本框 753"/>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5" name="文本框 754"/>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6" name="文本框 755"/>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7" name="文本框 756"/>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758" name="组合 757"/>
          <p:cNvGrpSpPr/>
          <p:nvPr/>
        </p:nvGrpSpPr>
        <p:grpSpPr>
          <a:xfrm>
            <a:off x="4562472" y="2510359"/>
            <a:ext cx="292532" cy="1314568"/>
            <a:chOff x="1869542" y="1658095"/>
            <a:chExt cx="292532" cy="1314568"/>
          </a:xfrm>
        </p:grpSpPr>
        <p:sp>
          <p:nvSpPr>
            <p:cNvPr id="759" name="文本框 758"/>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60" name="文本框 759"/>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61" name="文本框 760"/>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62" name="文本框 761"/>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763" name="TextBox 58"/>
          <p:cNvSpPr txBox="1"/>
          <p:nvPr/>
        </p:nvSpPr>
        <p:spPr>
          <a:xfrm>
            <a:off x="2697147" y="3144015"/>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764" name="TextBox 58"/>
          <p:cNvSpPr txBox="1"/>
          <p:nvPr/>
        </p:nvSpPr>
        <p:spPr>
          <a:xfrm>
            <a:off x="3309920" y="2519447"/>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765" name="TextBox 58"/>
          <p:cNvSpPr txBox="1"/>
          <p:nvPr/>
        </p:nvSpPr>
        <p:spPr>
          <a:xfrm>
            <a:off x="3964365" y="3424817"/>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d</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766" name="TextBox 58"/>
          <p:cNvSpPr txBox="1"/>
          <p:nvPr/>
        </p:nvSpPr>
        <p:spPr>
          <a:xfrm>
            <a:off x="4567720" y="2793928"/>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767" name="组合 766"/>
          <p:cNvGrpSpPr/>
          <p:nvPr/>
        </p:nvGrpSpPr>
        <p:grpSpPr>
          <a:xfrm>
            <a:off x="1844127" y="4420489"/>
            <a:ext cx="704087" cy="1266793"/>
            <a:chOff x="8074316" y="3693574"/>
            <a:chExt cx="704087" cy="1266793"/>
          </a:xfrm>
        </p:grpSpPr>
        <p:sp>
          <p:nvSpPr>
            <p:cNvPr id="768" name="矩形 767"/>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9" name="矩形 768"/>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0" name="矩形 769"/>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1" name="矩形 770"/>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2" name="矩形 771"/>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3" name="矩形 772"/>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4" name="矩形 773"/>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5" name="矩形 774"/>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6" name="TextBox 377"/>
            <p:cNvSpPr txBox="1"/>
            <p:nvPr/>
          </p:nvSpPr>
          <p:spPr>
            <a:xfrm>
              <a:off x="80743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77"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78"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79"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80"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81"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82"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83"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784" name="组合 783"/>
          <p:cNvGrpSpPr/>
          <p:nvPr/>
        </p:nvGrpSpPr>
        <p:grpSpPr>
          <a:xfrm>
            <a:off x="2477081" y="4418524"/>
            <a:ext cx="696887" cy="1266793"/>
            <a:chOff x="8081516" y="3693574"/>
            <a:chExt cx="696887" cy="1266793"/>
          </a:xfrm>
        </p:grpSpPr>
        <p:sp>
          <p:nvSpPr>
            <p:cNvPr id="785" name="矩形 784"/>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6" name="矩形 785"/>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7" name="矩形 786"/>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8" name="矩形 787"/>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9" name="矩形 78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0" name="矩形 78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1" name="矩形 790"/>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2" name="矩形 791"/>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3" name="TextBox 377"/>
            <p:cNvSpPr txBox="1"/>
            <p:nvPr/>
          </p:nvSpPr>
          <p:spPr>
            <a:xfrm>
              <a:off x="80815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94" name="TextBox 378"/>
            <p:cNvSpPr txBox="1"/>
            <p:nvPr/>
          </p:nvSpPr>
          <p:spPr>
            <a:xfrm>
              <a:off x="80815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95" name="TextBox 379"/>
            <p:cNvSpPr txBox="1"/>
            <p:nvPr/>
          </p:nvSpPr>
          <p:spPr>
            <a:xfrm>
              <a:off x="80892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796" name="TextBox 380"/>
            <p:cNvSpPr txBox="1"/>
            <p:nvPr/>
          </p:nvSpPr>
          <p:spPr>
            <a:xfrm>
              <a:off x="80892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97"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98"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99"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00"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01" name="组合 800"/>
          <p:cNvGrpSpPr/>
          <p:nvPr/>
        </p:nvGrpSpPr>
        <p:grpSpPr>
          <a:xfrm>
            <a:off x="3090741" y="4418524"/>
            <a:ext cx="704087" cy="1266793"/>
            <a:chOff x="8074316" y="3693574"/>
            <a:chExt cx="704087" cy="1266793"/>
          </a:xfrm>
        </p:grpSpPr>
        <p:sp>
          <p:nvSpPr>
            <p:cNvPr id="802" name="矩形 801"/>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3" name="矩形 802"/>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4" name="矩形 80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5" name="矩形 80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6" name="矩形 80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7" name="矩形 80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8" name="矩形 807"/>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9" name="矩形 808"/>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0" name="TextBox 377"/>
            <p:cNvSpPr txBox="1"/>
            <p:nvPr/>
          </p:nvSpPr>
          <p:spPr>
            <a:xfrm>
              <a:off x="80743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811"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812"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13"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814"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15"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16"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17"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18" name="组合 817"/>
          <p:cNvGrpSpPr/>
          <p:nvPr/>
        </p:nvGrpSpPr>
        <p:grpSpPr>
          <a:xfrm>
            <a:off x="3725477" y="4418524"/>
            <a:ext cx="696887" cy="1266793"/>
            <a:chOff x="8081516" y="3693574"/>
            <a:chExt cx="696887" cy="1266793"/>
          </a:xfrm>
        </p:grpSpPr>
        <p:sp>
          <p:nvSpPr>
            <p:cNvPr id="819" name="矩形 818"/>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0" name="矩形 819"/>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1" name="矩形 820"/>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2" name="矩形 821"/>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3" name="矩形 822"/>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4" name="矩形 823"/>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5" name="矩形 824"/>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6" name="矩形 825"/>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7" name="TextBox 377"/>
            <p:cNvSpPr txBox="1"/>
            <p:nvPr/>
          </p:nvSpPr>
          <p:spPr>
            <a:xfrm>
              <a:off x="80815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828" name="TextBox 378"/>
            <p:cNvSpPr txBox="1"/>
            <p:nvPr/>
          </p:nvSpPr>
          <p:spPr>
            <a:xfrm>
              <a:off x="80815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829" name="TextBox 379"/>
            <p:cNvSpPr txBox="1"/>
            <p:nvPr/>
          </p:nvSpPr>
          <p:spPr>
            <a:xfrm>
              <a:off x="80892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30" name="TextBox 380"/>
            <p:cNvSpPr txBox="1"/>
            <p:nvPr/>
          </p:nvSpPr>
          <p:spPr>
            <a:xfrm>
              <a:off x="80892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31"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32"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33"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34"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35" name="组合 834"/>
          <p:cNvGrpSpPr/>
          <p:nvPr/>
        </p:nvGrpSpPr>
        <p:grpSpPr>
          <a:xfrm>
            <a:off x="4337828" y="4418524"/>
            <a:ext cx="704087" cy="1266793"/>
            <a:chOff x="8074316" y="3693574"/>
            <a:chExt cx="704087" cy="1266793"/>
          </a:xfrm>
        </p:grpSpPr>
        <p:sp>
          <p:nvSpPr>
            <p:cNvPr id="836" name="矩形 835"/>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7" name="矩形 836"/>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8" name="矩形 837"/>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9" name="矩形 838"/>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0" name="矩形 839"/>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1" name="矩形 840"/>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2" name="矩形 841"/>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3" name="矩形 842"/>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4" name="TextBox 377"/>
            <p:cNvSpPr txBox="1"/>
            <p:nvPr/>
          </p:nvSpPr>
          <p:spPr>
            <a:xfrm>
              <a:off x="80743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845"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846"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47"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48"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49"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50"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51"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52" name="组合 851"/>
          <p:cNvGrpSpPr/>
          <p:nvPr/>
        </p:nvGrpSpPr>
        <p:grpSpPr>
          <a:xfrm>
            <a:off x="5266006" y="2330905"/>
            <a:ext cx="234000" cy="1734463"/>
            <a:chOff x="4525237" y="1803105"/>
            <a:chExt cx="234000" cy="1734463"/>
          </a:xfrm>
        </p:grpSpPr>
        <p:sp>
          <p:nvSpPr>
            <p:cNvPr id="853"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854"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855" name="组合 854"/>
          <p:cNvGrpSpPr/>
          <p:nvPr/>
        </p:nvGrpSpPr>
        <p:grpSpPr>
          <a:xfrm>
            <a:off x="7712680" y="2326071"/>
            <a:ext cx="234000" cy="1734463"/>
            <a:chOff x="4525237" y="1803105"/>
            <a:chExt cx="234000" cy="1734463"/>
          </a:xfrm>
        </p:grpSpPr>
        <p:sp>
          <p:nvSpPr>
            <p:cNvPr id="856"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857"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858" name="组合 857"/>
          <p:cNvGrpSpPr/>
          <p:nvPr/>
        </p:nvGrpSpPr>
        <p:grpSpPr>
          <a:xfrm>
            <a:off x="8294052" y="2326807"/>
            <a:ext cx="234000" cy="1734463"/>
            <a:chOff x="4525237" y="1803105"/>
            <a:chExt cx="234000" cy="1734463"/>
          </a:xfrm>
        </p:grpSpPr>
        <p:sp>
          <p:nvSpPr>
            <p:cNvPr id="859"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860"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861" name="组合 860"/>
          <p:cNvGrpSpPr/>
          <p:nvPr/>
        </p:nvGrpSpPr>
        <p:grpSpPr>
          <a:xfrm>
            <a:off x="4971891" y="4418524"/>
            <a:ext cx="704087" cy="1266793"/>
            <a:chOff x="8074316" y="3693574"/>
            <a:chExt cx="704087" cy="1266793"/>
          </a:xfrm>
        </p:grpSpPr>
        <p:sp>
          <p:nvSpPr>
            <p:cNvPr id="862" name="矩形 861"/>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3" name="矩形 862"/>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4" name="矩形 86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5" name="矩形 86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6" name="矩形 86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7" name="矩形 86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8" name="矩形 867"/>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9" name="矩形 868"/>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0" name="TextBox 377"/>
            <p:cNvSpPr txBox="1"/>
            <p:nvPr/>
          </p:nvSpPr>
          <p:spPr>
            <a:xfrm>
              <a:off x="80743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871"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872"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73"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74" name="TextBox 382"/>
            <p:cNvSpPr txBox="1"/>
            <p:nvPr/>
          </p:nvSpPr>
          <p:spPr>
            <a:xfrm>
              <a:off x="8424515" y="369357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75"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76"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77"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78" name="组合 877"/>
          <p:cNvGrpSpPr/>
          <p:nvPr/>
        </p:nvGrpSpPr>
        <p:grpSpPr>
          <a:xfrm>
            <a:off x="4982925" y="4395511"/>
            <a:ext cx="696306" cy="1288170"/>
            <a:chOff x="8082097" y="3672197"/>
            <a:chExt cx="696306" cy="1288170"/>
          </a:xfrm>
        </p:grpSpPr>
        <p:sp>
          <p:nvSpPr>
            <p:cNvPr id="879" name="矩形 878"/>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0" name="矩形 879"/>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1" name="矩形 880"/>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2" name="矩形 881"/>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3" name="矩形 882"/>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4" name="矩形 883"/>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5" name="矩形 884"/>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6" name="矩形 885"/>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7" name="TextBox 377"/>
            <p:cNvSpPr txBox="1"/>
            <p:nvPr/>
          </p:nvSpPr>
          <p:spPr>
            <a:xfrm>
              <a:off x="8088078" y="3724324"/>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888" name="TextBox 378"/>
            <p:cNvSpPr txBox="1"/>
            <p:nvPr/>
          </p:nvSpPr>
          <p:spPr>
            <a:xfrm>
              <a:off x="8087747" y="4011093"/>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889"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90"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91" name="TextBox 382"/>
            <p:cNvSpPr txBox="1"/>
            <p:nvPr/>
          </p:nvSpPr>
          <p:spPr>
            <a:xfrm>
              <a:off x="8426938" y="367219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92" name="TextBox 383"/>
            <p:cNvSpPr txBox="1"/>
            <p:nvPr/>
          </p:nvSpPr>
          <p:spPr>
            <a:xfrm>
              <a:off x="8415718" y="3995537"/>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93" name="TextBox 384"/>
            <p:cNvSpPr txBox="1"/>
            <p:nvPr/>
          </p:nvSpPr>
          <p:spPr>
            <a:xfrm>
              <a:off x="8439849" y="429734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94"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95" name="组合 894"/>
          <p:cNvGrpSpPr/>
          <p:nvPr/>
        </p:nvGrpSpPr>
        <p:grpSpPr>
          <a:xfrm>
            <a:off x="4982251" y="4395511"/>
            <a:ext cx="696306" cy="1288170"/>
            <a:chOff x="8082097" y="3672197"/>
            <a:chExt cx="696306" cy="1288170"/>
          </a:xfrm>
        </p:grpSpPr>
        <p:sp>
          <p:nvSpPr>
            <p:cNvPr id="896" name="矩形 895"/>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7" name="矩形 896"/>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8" name="矩形 897"/>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9" name="矩形 898"/>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0" name="矩形 899"/>
            <p:cNvSpPr/>
            <p:nvPr/>
          </p:nvSpPr>
          <p:spPr>
            <a:xfrm flipH="1">
              <a:off x="8154097"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1" name="矩形 900"/>
            <p:cNvSpPr/>
            <p:nvPr/>
          </p:nvSpPr>
          <p:spPr>
            <a:xfrm flipH="1">
              <a:off x="8439849"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2" name="矩形 901"/>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3" name="矩形 902"/>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4" name="TextBox 377"/>
            <p:cNvSpPr txBox="1"/>
            <p:nvPr/>
          </p:nvSpPr>
          <p:spPr>
            <a:xfrm>
              <a:off x="8088078" y="3724324"/>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905" name="TextBox 378"/>
            <p:cNvSpPr txBox="1"/>
            <p:nvPr/>
          </p:nvSpPr>
          <p:spPr>
            <a:xfrm>
              <a:off x="8088078" y="401755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906" name="TextBox 379"/>
            <p:cNvSpPr txBox="1"/>
            <p:nvPr/>
          </p:nvSpPr>
          <p:spPr>
            <a:xfrm>
              <a:off x="8082097" y="43042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07"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908" name="TextBox 382"/>
            <p:cNvSpPr txBox="1"/>
            <p:nvPr/>
          </p:nvSpPr>
          <p:spPr>
            <a:xfrm>
              <a:off x="8426938" y="367219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09" name="TextBox 383"/>
            <p:cNvSpPr txBox="1"/>
            <p:nvPr/>
          </p:nvSpPr>
          <p:spPr>
            <a:xfrm>
              <a:off x="8426938" y="3994697"/>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10" name="TextBox 384"/>
            <p:cNvSpPr txBox="1"/>
            <p:nvPr/>
          </p:nvSpPr>
          <p:spPr>
            <a:xfrm>
              <a:off x="8426938" y="4268538"/>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11" name="TextBox 385"/>
            <p:cNvSpPr txBox="1"/>
            <p:nvPr/>
          </p:nvSpPr>
          <p:spPr>
            <a:xfrm>
              <a:off x="8439849" y="459103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12" name="组合 911"/>
          <p:cNvGrpSpPr/>
          <p:nvPr/>
        </p:nvGrpSpPr>
        <p:grpSpPr>
          <a:xfrm>
            <a:off x="4982926" y="4398349"/>
            <a:ext cx="684093" cy="1265879"/>
            <a:chOff x="8081399" y="3672197"/>
            <a:chExt cx="684093" cy="1265879"/>
          </a:xfrm>
        </p:grpSpPr>
        <p:sp>
          <p:nvSpPr>
            <p:cNvPr id="913" name="矩形 912"/>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4" name="矩形 913"/>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5" name="矩形 914"/>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6" name="矩形 915"/>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7" name="矩形 916"/>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8" name="矩形 917"/>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9" name="矩形 918"/>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0" name="矩形 919"/>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1" name="TextBox 377"/>
            <p:cNvSpPr txBox="1"/>
            <p:nvPr/>
          </p:nvSpPr>
          <p:spPr>
            <a:xfrm>
              <a:off x="8088078" y="3724324"/>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922" name="TextBox 378"/>
            <p:cNvSpPr txBox="1"/>
            <p:nvPr/>
          </p:nvSpPr>
          <p:spPr>
            <a:xfrm>
              <a:off x="8088078" y="401755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923" name="TextBox 379"/>
            <p:cNvSpPr txBox="1"/>
            <p:nvPr/>
          </p:nvSpPr>
          <p:spPr>
            <a:xfrm>
              <a:off x="8082830" y="430903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24" name="TextBox 380"/>
            <p:cNvSpPr txBox="1"/>
            <p:nvPr/>
          </p:nvSpPr>
          <p:spPr>
            <a:xfrm>
              <a:off x="8081399" y="459882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25" name="TextBox 382"/>
            <p:cNvSpPr txBox="1"/>
            <p:nvPr/>
          </p:nvSpPr>
          <p:spPr>
            <a:xfrm>
              <a:off x="8426938" y="367219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26" name="TextBox 383"/>
            <p:cNvSpPr txBox="1"/>
            <p:nvPr/>
          </p:nvSpPr>
          <p:spPr>
            <a:xfrm>
              <a:off x="8426938" y="3994697"/>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27" name="TextBox 384"/>
            <p:cNvSpPr txBox="1"/>
            <p:nvPr/>
          </p:nvSpPr>
          <p:spPr>
            <a:xfrm>
              <a:off x="8426938" y="4277019"/>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28" name="TextBox 385"/>
            <p:cNvSpPr txBox="1"/>
            <p:nvPr/>
          </p:nvSpPr>
          <p:spPr>
            <a:xfrm>
              <a:off x="8415814" y="4568744"/>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29" name="组合 928"/>
          <p:cNvGrpSpPr/>
          <p:nvPr/>
        </p:nvGrpSpPr>
        <p:grpSpPr>
          <a:xfrm>
            <a:off x="4980327" y="4411098"/>
            <a:ext cx="732571" cy="1250672"/>
            <a:chOff x="8073213" y="3685890"/>
            <a:chExt cx="732571" cy="1250672"/>
          </a:xfrm>
        </p:grpSpPr>
        <p:sp>
          <p:nvSpPr>
            <p:cNvPr id="930" name="矩形 929"/>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1" name="矩形 930"/>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2" name="矩形 93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3" name="矩形 93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4" name="矩形 93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5" name="矩形 93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6" name="矩形 935"/>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7" name="矩形 936"/>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8" name="TextBox 377"/>
            <p:cNvSpPr txBox="1"/>
            <p:nvPr/>
          </p:nvSpPr>
          <p:spPr>
            <a:xfrm>
              <a:off x="8073213" y="3739723"/>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39" name="TextBox 378"/>
            <p:cNvSpPr txBox="1"/>
            <p:nvPr/>
          </p:nvSpPr>
          <p:spPr>
            <a:xfrm>
              <a:off x="8088078" y="401755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940" name="TextBox 379"/>
            <p:cNvSpPr txBox="1"/>
            <p:nvPr/>
          </p:nvSpPr>
          <p:spPr>
            <a:xfrm>
              <a:off x="8082830" y="430903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41" name="TextBox 380"/>
            <p:cNvSpPr txBox="1"/>
            <p:nvPr/>
          </p:nvSpPr>
          <p:spPr>
            <a:xfrm>
              <a:off x="8082288" y="459140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42" name="TextBox 382"/>
            <p:cNvSpPr txBox="1"/>
            <p:nvPr/>
          </p:nvSpPr>
          <p:spPr>
            <a:xfrm>
              <a:off x="8375858" y="3685890"/>
              <a:ext cx="42992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43" name="TextBox 383"/>
            <p:cNvSpPr txBox="1"/>
            <p:nvPr/>
          </p:nvSpPr>
          <p:spPr>
            <a:xfrm>
              <a:off x="8426938" y="3994697"/>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44" name="TextBox 384"/>
            <p:cNvSpPr txBox="1"/>
            <p:nvPr/>
          </p:nvSpPr>
          <p:spPr>
            <a:xfrm>
              <a:off x="8426938" y="4277019"/>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45" name="TextBox 385"/>
            <p:cNvSpPr txBox="1"/>
            <p:nvPr/>
          </p:nvSpPr>
          <p:spPr>
            <a:xfrm>
              <a:off x="8409305" y="4567230"/>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46" name="组合 945"/>
          <p:cNvGrpSpPr/>
          <p:nvPr/>
        </p:nvGrpSpPr>
        <p:grpSpPr>
          <a:xfrm>
            <a:off x="4983383" y="4406966"/>
            <a:ext cx="731839" cy="1250672"/>
            <a:chOff x="8081063" y="3685890"/>
            <a:chExt cx="731839" cy="1250672"/>
          </a:xfrm>
        </p:grpSpPr>
        <p:sp>
          <p:nvSpPr>
            <p:cNvPr id="947" name="矩形 946"/>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8" name="矩形 947"/>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9" name="矩形 948"/>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0" name="矩形 949"/>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1" name="矩形 95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2" name="矩形 95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3" name="矩形 952"/>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4" name="矩形 953"/>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5" name="TextBox 377"/>
            <p:cNvSpPr txBox="1"/>
            <p:nvPr/>
          </p:nvSpPr>
          <p:spPr>
            <a:xfrm>
              <a:off x="8088637" y="372631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56" name="TextBox 378"/>
            <p:cNvSpPr txBox="1"/>
            <p:nvPr/>
          </p:nvSpPr>
          <p:spPr>
            <a:xfrm>
              <a:off x="8081063" y="40252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57" name="TextBox 379"/>
            <p:cNvSpPr txBox="1"/>
            <p:nvPr/>
          </p:nvSpPr>
          <p:spPr>
            <a:xfrm>
              <a:off x="8082830" y="430903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58" name="TextBox 380"/>
            <p:cNvSpPr txBox="1"/>
            <p:nvPr/>
          </p:nvSpPr>
          <p:spPr>
            <a:xfrm>
              <a:off x="8082288" y="459140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59" name="TextBox 382"/>
            <p:cNvSpPr txBox="1"/>
            <p:nvPr/>
          </p:nvSpPr>
          <p:spPr>
            <a:xfrm>
              <a:off x="8376538" y="3685890"/>
              <a:ext cx="42992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60" name="TextBox 383"/>
            <p:cNvSpPr txBox="1"/>
            <p:nvPr/>
          </p:nvSpPr>
          <p:spPr>
            <a:xfrm>
              <a:off x="8362138" y="4008493"/>
              <a:ext cx="45076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61" name="TextBox 384"/>
            <p:cNvSpPr txBox="1"/>
            <p:nvPr/>
          </p:nvSpPr>
          <p:spPr>
            <a:xfrm>
              <a:off x="8426938" y="4277019"/>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62" name="TextBox 385"/>
            <p:cNvSpPr txBox="1"/>
            <p:nvPr/>
          </p:nvSpPr>
          <p:spPr>
            <a:xfrm>
              <a:off x="8409305" y="4567230"/>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63" name="组合 962"/>
          <p:cNvGrpSpPr/>
          <p:nvPr/>
        </p:nvGrpSpPr>
        <p:grpSpPr>
          <a:xfrm>
            <a:off x="4983756" y="4410644"/>
            <a:ext cx="726954" cy="1250672"/>
            <a:chOff x="8082288" y="3685890"/>
            <a:chExt cx="726954" cy="1250672"/>
          </a:xfrm>
        </p:grpSpPr>
        <p:sp>
          <p:nvSpPr>
            <p:cNvPr id="964" name="矩形 963"/>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5" name="矩形 964"/>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6" name="矩形 965"/>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7" name="矩形 966"/>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8" name="矩形 967"/>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9" name="矩形 968"/>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0" name="矩形 969"/>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1" name="矩形 970"/>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2" name="TextBox 377"/>
            <p:cNvSpPr txBox="1"/>
            <p:nvPr/>
          </p:nvSpPr>
          <p:spPr>
            <a:xfrm>
              <a:off x="8088637" y="372631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73" name="TextBox 378"/>
            <p:cNvSpPr txBox="1"/>
            <p:nvPr/>
          </p:nvSpPr>
          <p:spPr>
            <a:xfrm>
              <a:off x="8088279" y="401952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74" name="TextBox 379"/>
            <p:cNvSpPr txBox="1"/>
            <p:nvPr/>
          </p:nvSpPr>
          <p:spPr>
            <a:xfrm>
              <a:off x="8082830" y="430903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75" name="TextBox 380"/>
            <p:cNvSpPr txBox="1"/>
            <p:nvPr/>
          </p:nvSpPr>
          <p:spPr>
            <a:xfrm>
              <a:off x="8082288" y="459140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76" name="TextBox 382"/>
            <p:cNvSpPr txBox="1"/>
            <p:nvPr/>
          </p:nvSpPr>
          <p:spPr>
            <a:xfrm>
              <a:off x="8369338" y="3685890"/>
              <a:ext cx="42992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r>
                <a:rPr lang="en-US" altLang="zh-CN" b="1" dirty="0" smtClean="0">
                  <a:solidFill>
                    <a:srgbClr val="11576A"/>
                  </a:solidFill>
                  <a:latin typeface="微软雅黑" pitchFamily="34" charset="-122"/>
                  <a:ea typeface="微软雅黑" pitchFamily="34" charset="-122"/>
                </a:rPr>
                <a:t>*</a:t>
              </a:r>
              <a:endParaRPr lang="zh-CN" altLang="en-US" b="1" dirty="0">
                <a:solidFill>
                  <a:srgbClr val="11576A"/>
                </a:solidFill>
                <a:latin typeface="微软雅黑" pitchFamily="34" charset="-122"/>
                <a:ea typeface="微软雅黑" pitchFamily="34" charset="-122"/>
              </a:endParaRPr>
            </a:p>
          </p:txBody>
        </p:sp>
        <p:sp>
          <p:nvSpPr>
            <p:cNvPr id="977" name="TextBox 383"/>
            <p:cNvSpPr txBox="1"/>
            <p:nvPr/>
          </p:nvSpPr>
          <p:spPr>
            <a:xfrm>
              <a:off x="8358478" y="4003679"/>
              <a:ext cx="45076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78" name="TextBox 384"/>
            <p:cNvSpPr txBox="1"/>
            <p:nvPr/>
          </p:nvSpPr>
          <p:spPr>
            <a:xfrm>
              <a:off x="8426938" y="4277019"/>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79" name="TextBox 385"/>
            <p:cNvSpPr txBox="1"/>
            <p:nvPr/>
          </p:nvSpPr>
          <p:spPr>
            <a:xfrm>
              <a:off x="8409305" y="4567230"/>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46" name="组合 45"/>
          <p:cNvGrpSpPr/>
          <p:nvPr/>
        </p:nvGrpSpPr>
        <p:grpSpPr>
          <a:xfrm>
            <a:off x="4982783" y="4976296"/>
            <a:ext cx="644287" cy="388638"/>
            <a:chOff x="7162995" y="4197453"/>
            <a:chExt cx="644287" cy="388638"/>
          </a:xfrm>
        </p:grpSpPr>
        <p:sp>
          <p:nvSpPr>
            <p:cNvPr id="985" name="矩形 984"/>
            <p:cNvSpPr/>
            <p:nvPr/>
          </p:nvSpPr>
          <p:spPr>
            <a:xfrm flipH="1">
              <a:off x="7235778" y="4272378"/>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6" name="矩形 985"/>
            <p:cNvSpPr/>
            <p:nvPr/>
          </p:nvSpPr>
          <p:spPr>
            <a:xfrm flipH="1">
              <a:off x="7521530" y="4272378"/>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1" name="TextBox 379"/>
            <p:cNvSpPr txBox="1"/>
            <p:nvPr/>
          </p:nvSpPr>
          <p:spPr>
            <a:xfrm>
              <a:off x="7162995" y="424753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95" name="TextBox 384"/>
            <p:cNvSpPr txBox="1"/>
            <p:nvPr/>
          </p:nvSpPr>
          <p:spPr>
            <a:xfrm>
              <a:off x="7503977" y="4197453"/>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997" name="组合 996"/>
          <p:cNvGrpSpPr/>
          <p:nvPr/>
        </p:nvGrpSpPr>
        <p:grpSpPr>
          <a:xfrm>
            <a:off x="4979015" y="4409330"/>
            <a:ext cx="735879" cy="1256243"/>
            <a:chOff x="8073363" y="3685890"/>
            <a:chExt cx="735879" cy="1256243"/>
          </a:xfrm>
        </p:grpSpPr>
        <p:sp>
          <p:nvSpPr>
            <p:cNvPr id="998" name="矩形 997"/>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9" name="矩形 998"/>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0" name="矩形 999"/>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1" name="矩形 1000"/>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2" name="矩形 1001"/>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3" name="矩形 1002"/>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4" name="矩形 1003"/>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5" name="矩形 1004"/>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6" name="TextBox 377"/>
            <p:cNvSpPr txBox="1"/>
            <p:nvPr/>
          </p:nvSpPr>
          <p:spPr>
            <a:xfrm>
              <a:off x="8088637" y="372631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07" name="TextBox 378"/>
            <p:cNvSpPr txBox="1"/>
            <p:nvPr/>
          </p:nvSpPr>
          <p:spPr>
            <a:xfrm>
              <a:off x="8088279" y="401952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08" name="TextBox 379"/>
            <p:cNvSpPr txBox="1"/>
            <p:nvPr/>
          </p:nvSpPr>
          <p:spPr>
            <a:xfrm>
              <a:off x="8082830" y="430903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09" name="TextBox 380"/>
            <p:cNvSpPr txBox="1"/>
            <p:nvPr/>
          </p:nvSpPr>
          <p:spPr>
            <a:xfrm>
              <a:off x="8073363" y="4592374"/>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10" name="TextBox 382"/>
            <p:cNvSpPr txBox="1"/>
            <p:nvPr/>
          </p:nvSpPr>
          <p:spPr>
            <a:xfrm>
              <a:off x="8376538" y="3685890"/>
              <a:ext cx="42992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11" name="TextBox 383"/>
            <p:cNvSpPr txBox="1"/>
            <p:nvPr/>
          </p:nvSpPr>
          <p:spPr>
            <a:xfrm>
              <a:off x="8358478" y="4003679"/>
              <a:ext cx="45076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12" name="TextBox 384"/>
            <p:cNvSpPr txBox="1"/>
            <p:nvPr/>
          </p:nvSpPr>
          <p:spPr>
            <a:xfrm>
              <a:off x="8426938" y="4277019"/>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13" name="TextBox 385"/>
            <p:cNvSpPr txBox="1"/>
            <p:nvPr/>
          </p:nvSpPr>
          <p:spPr>
            <a:xfrm>
              <a:off x="8407702" y="4572801"/>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014" name="组合 1013"/>
          <p:cNvGrpSpPr/>
          <p:nvPr/>
        </p:nvGrpSpPr>
        <p:grpSpPr>
          <a:xfrm>
            <a:off x="4976903" y="4414628"/>
            <a:ext cx="689221" cy="1253577"/>
            <a:chOff x="8074316" y="3694256"/>
            <a:chExt cx="689221" cy="1253577"/>
          </a:xfrm>
        </p:grpSpPr>
        <p:sp>
          <p:nvSpPr>
            <p:cNvPr id="1015" name="矩形 1014"/>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6" name="矩形 1015"/>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7" name="矩形 1016"/>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8" name="矩形 1017"/>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9" name="矩形 101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0" name="矩形 101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1" name="矩形 1020"/>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2" name="矩形 1021"/>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3" name="TextBox 377"/>
            <p:cNvSpPr txBox="1"/>
            <p:nvPr/>
          </p:nvSpPr>
          <p:spPr>
            <a:xfrm>
              <a:off x="8082097" y="373760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24"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25"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26" name="TextBox 380"/>
            <p:cNvSpPr txBox="1"/>
            <p:nvPr/>
          </p:nvSpPr>
          <p:spPr>
            <a:xfrm>
              <a:off x="8080368" y="459835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27" name="TextBox 382"/>
            <p:cNvSpPr txBox="1"/>
            <p:nvPr/>
          </p:nvSpPr>
          <p:spPr>
            <a:xfrm>
              <a:off x="8436203" y="369425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28"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29" name="TextBox 384"/>
            <p:cNvSpPr txBox="1"/>
            <p:nvPr/>
          </p:nvSpPr>
          <p:spPr>
            <a:xfrm>
              <a:off x="8439849" y="4297345"/>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30" name="TextBox 385"/>
            <p:cNvSpPr txBox="1"/>
            <p:nvPr/>
          </p:nvSpPr>
          <p:spPr>
            <a:xfrm>
              <a:off x="8409802" y="4578501"/>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sp>
        <p:nvSpPr>
          <p:cNvPr id="1031" name="TextBox 58"/>
          <p:cNvSpPr txBox="1"/>
          <p:nvPr/>
        </p:nvSpPr>
        <p:spPr>
          <a:xfrm>
            <a:off x="5800354" y="2824019"/>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1049" name="组合 1048"/>
          <p:cNvGrpSpPr/>
          <p:nvPr/>
        </p:nvGrpSpPr>
        <p:grpSpPr>
          <a:xfrm>
            <a:off x="5602807" y="4416356"/>
            <a:ext cx="689221" cy="1253577"/>
            <a:chOff x="8074316" y="3694256"/>
            <a:chExt cx="689221" cy="1253577"/>
          </a:xfrm>
        </p:grpSpPr>
        <p:sp>
          <p:nvSpPr>
            <p:cNvPr id="1050" name="矩形 1049"/>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1" name="矩形 1050"/>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2" name="矩形 105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3" name="矩形 105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4" name="矩形 105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5" name="矩形 105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6" name="矩形 1055"/>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7" name="矩形 1056"/>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8" name="TextBox 377"/>
            <p:cNvSpPr txBox="1"/>
            <p:nvPr/>
          </p:nvSpPr>
          <p:spPr>
            <a:xfrm>
              <a:off x="8082097" y="373760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59"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60"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61" name="TextBox 380"/>
            <p:cNvSpPr txBox="1"/>
            <p:nvPr/>
          </p:nvSpPr>
          <p:spPr>
            <a:xfrm>
              <a:off x="8080368" y="459835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62" name="TextBox 382"/>
            <p:cNvSpPr txBox="1"/>
            <p:nvPr/>
          </p:nvSpPr>
          <p:spPr>
            <a:xfrm>
              <a:off x="8436203" y="369425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63"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64" name="TextBox 384"/>
            <p:cNvSpPr txBox="1"/>
            <p:nvPr/>
          </p:nvSpPr>
          <p:spPr>
            <a:xfrm>
              <a:off x="8439849" y="4297345"/>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65" name="TextBox 385"/>
            <p:cNvSpPr txBox="1"/>
            <p:nvPr/>
          </p:nvSpPr>
          <p:spPr>
            <a:xfrm>
              <a:off x="8409802" y="4578501"/>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066" name="组合 1065"/>
          <p:cNvGrpSpPr/>
          <p:nvPr/>
        </p:nvGrpSpPr>
        <p:grpSpPr>
          <a:xfrm>
            <a:off x="6227435" y="4411324"/>
            <a:ext cx="689221" cy="1253577"/>
            <a:chOff x="8074316" y="3694256"/>
            <a:chExt cx="689221" cy="1253577"/>
          </a:xfrm>
        </p:grpSpPr>
        <p:sp>
          <p:nvSpPr>
            <p:cNvPr id="1067" name="矩形 1066"/>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8" name="矩形 1067"/>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9" name="矩形 1068"/>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0" name="矩形 1069"/>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1" name="矩形 107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2" name="矩形 107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3" name="矩形 1072"/>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4" name="矩形 1073"/>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5" name="TextBox 377"/>
            <p:cNvSpPr txBox="1"/>
            <p:nvPr/>
          </p:nvSpPr>
          <p:spPr>
            <a:xfrm>
              <a:off x="8082097" y="373760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1076"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77"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78" name="TextBox 380"/>
            <p:cNvSpPr txBox="1"/>
            <p:nvPr/>
          </p:nvSpPr>
          <p:spPr>
            <a:xfrm>
              <a:off x="8080368" y="459835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79" name="TextBox 382"/>
            <p:cNvSpPr txBox="1"/>
            <p:nvPr/>
          </p:nvSpPr>
          <p:spPr>
            <a:xfrm>
              <a:off x="8436203" y="369425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80"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81" name="TextBox 384"/>
            <p:cNvSpPr txBox="1"/>
            <p:nvPr/>
          </p:nvSpPr>
          <p:spPr>
            <a:xfrm>
              <a:off x="8439849" y="4297345"/>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82" name="TextBox 385"/>
            <p:cNvSpPr txBox="1"/>
            <p:nvPr/>
          </p:nvSpPr>
          <p:spPr>
            <a:xfrm>
              <a:off x="8409802" y="4578501"/>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sp>
        <p:nvSpPr>
          <p:cNvPr id="1083" name="TextBox 58"/>
          <p:cNvSpPr txBox="1"/>
          <p:nvPr/>
        </p:nvSpPr>
        <p:spPr>
          <a:xfrm>
            <a:off x="6447468" y="2524591"/>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1084" name="组合 1083"/>
          <p:cNvGrpSpPr/>
          <p:nvPr/>
        </p:nvGrpSpPr>
        <p:grpSpPr>
          <a:xfrm>
            <a:off x="6845335" y="4410651"/>
            <a:ext cx="689221" cy="1253577"/>
            <a:chOff x="8074316" y="3694256"/>
            <a:chExt cx="689221" cy="1253577"/>
          </a:xfrm>
        </p:grpSpPr>
        <p:sp>
          <p:nvSpPr>
            <p:cNvPr id="1085" name="矩形 1084"/>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6" name="矩形 1085"/>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7" name="矩形 1086"/>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8" name="矩形 1087"/>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9" name="矩形 108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0" name="矩形 108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1" name="矩形 1090"/>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2" name="矩形 1091"/>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3" name="TextBox 377"/>
            <p:cNvSpPr txBox="1"/>
            <p:nvPr/>
          </p:nvSpPr>
          <p:spPr>
            <a:xfrm>
              <a:off x="8082097" y="373760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1094"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95"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96" name="TextBox 380"/>
            <p:cNvSpPr txBox="1"/>
            <p:nvPr/>
          </p:nvSpPr>
          <p:spPr>
            <a:xfrm>
              <a:off x="8080368" y="459835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97" name="TextBox 382"/>
            <p:cNvSpPr txBox="1"/>
            <p:nvPr/>
          </p:nvSpPr>
          <p:spPr>
            <a:xfrm>
              <a:off x="8436203" y="369425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98"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99" name="TextBox 384"/>
            <p:cNvSpPr txBox="1"/>
            <p:nvPr/>
          </p:nvSpPr>
          <p:spPr>
            <a:xfrm>
              <a:off x="8439849" y="4297345"/>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00" name="TextBox 385"/>
            <p:cNvSpPr txBox="1"/>
            <p:nvPr/>
          </p:nvSpPr>
          <p:spPr>
            <a:xfrm>
              <a:off x="8409802" y="4578501"/>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sp>
        <p:nvSpPr>
          <p:cNvPr id="1101" name="TextBox 58"/>
          <p:cNvSpPr txBox="1"/>
          <p:nvPr/>
        </p:nvSpPr>
        <p:spPr>
          <a:xfrm>
            <a:off x="7023459" y="2824019"/>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1105" name="组合 1104"/>
          <p:cNvGrpSpPr/>
          <p:nvPr/>
        </p:nvGrpSpPr>
        <p:grpSpPr>
          <a:xfrm>
            <a:off x="7481011" y="5294895"/>
            <a:ext cx="667988" cy="369332"/>
            <a:chOff x="8080368" y="4578501"/>
            <a:chExt cx="667988" cy="369332"/>
          </a:xfrm>
        </p:grpSpPr>
        <p:sp>
          <p:nvSpPr>
            <p:cNvPr id="1112" name="矩形 1111"/>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3" name="矩形 1112"/>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7" name="TextBox 380"/>
            <p:cNvSpPr txBox="1"/>
            <p:nvPr/>
          </p:nvSpPr>
          <p:spPr>
            <a:xfrm>
              <a:off x="8080368" y="459835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121" name="TextBox 385"/>
            <p:cNvSpPr txBox="1"/>
            <p:nvPr/>
          </p:nvSpPr>
          <p:spPr>
            <a:xfrm>
              <a:off x="8409802" y="4578501"/>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122" name="组合 1121"/>
          <p:cNvGrpSpPr/>
          <p:nvPr/>
        </p:nvGrpSpPr>
        <p:grpSpPr>
          <a:xfrm>
            <a:off x="7479860" y="4411837"/>
            <a:ext cx="688531" cy="1241277"/>
            <a:chOff x="8074316" y="3695043"/>
            <a:chExt cx="688531" cy="1241277"/>
          </a:xfrm>
        </p:grpSpPr>
        <p:sp>
          <p:nvSpPr>
            <p:cNvPr id="1123" name="矩形 1122"/>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4" name="矩形 1123"/>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5" name="矩形 1124"/>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6" name="矩形 1125"/>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7" name="矩形 1126"/>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8" name="矩形 1127"/>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9" name="矩形 1128"/>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0" name="矩形 1129"/>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1" name="TextBox 377"/>
            <p:cNvSpPr txBox="1"/>
            <p:nvPr/>
          </p:nvSpPr>
          <p:spPr>
            <a:xfrm>
              <a:off x="8075997" y="37372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1132"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33"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34" name="TextBox 380"/>
            <p:cNvSpPr txBox="1"/>
            <p:nvPr/>
          </p:nvSpPr>
          <p:spPr>
            <a:xfrm>
              <a:off x="8082097" y="459776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35" name="TextBox 382"/>
            <p:cNvSpPr txBox="1"/>
            <p:nvPr/>
          </p:nvSpPr>
          <p:spPr>
            <a:xfrm>
              <a:off x="8421820" y="36950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36"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37" name="TextBox 384"/>
            <p:cNvSpPr txBox="1"/>
            <p:nvPr/>
          </p:nvSpPr>
          <p:spPr>
            <a:xfrm>
              <a:off x="8439849" y="4297345"/>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38" name="TextBox 385"/>
            <p:cNvSpPr txBox="1"/>
            <p:nvPr/>
          </p:nvSpPr>
          <p:spPr>
            <a:xfrm>
              <a:off x="8431081" y="4557624"/>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39" name="组合 1138"/>
          <p:cNvGrpSpPr/>
          <p:nvPr/>
        </p:nvGrpSpPr>
        <p:grpSpPr>
          <a:xfrm>
            <a:off x="7479860" y="4413321"/>
            <a:ext cx="688531" cy="1241277"/>
            <a:chOff x="8074316" y="3695043"/>
            <a:chExt cx="688531" cy="1241277"/>
          </a:xfrm>
        </p:grpSpPr>
        <p:sp>
          <p:nvSpPr>
            <p:cNvPr id="1140" name="矩形 1139"/>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1" name="矩形 1140"/>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2" name="矩形 114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3" name="矩形 114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4" name="矩形 114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5" name="矩形 114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6" name="矩形 1145"/>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7" name="矩形 1146"/>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8" name="TextBox 377"/>
            <p:cNvSpPr txBox="1"/>
            <p:nvPr/>
          </p:nvSpPr>
          <p:spPr>
            <a:xfrm>
              <a:off x="8075997" y="37372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1149"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50"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51" name="TextBox 380"/>
            <p:cNvSpPr txBox="1"/>
            <p:nvPr/>
          </p:nvSpPr>
          <p:spPr>
            <a:xfrm>
              <a:off x="8082097" y="459776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52" name="TextBox 382"/>
            <p:cNvSpPr txBox="1"/>
            <p:nvPr/>
          </p:nvSpPr>
          <p:spPr>
            <a:xfrm>
              <a:off x="8421820" y="36950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53"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54" name="TextBox 384"/>
            <p:cNvSpPr txBox="1"/>
            <p:nvPr/>
          </p:nvSpPr>
          <p:spPr>
            <a:xfrm>
              <a:off x="8439849" y="4297345"/>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55" name="TextBox 385"/>
            <p:cNvSpPr txBox="1"/>
            <p:nvPr/>
          </p:nvSpPr>
          <p:spPr>
            <a:xfrm>
              <a:off x="8431081" y="4557624"/>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56" name="组合 1155"/>
          <p:cNvGrpSpPr/>
          <p:nvPr/>
        </p:nvGrpSpPr>
        <p:grpSpPr>
          <a:xfrm>
            <a:off x="8109846" y="4413152"/>
            <a:ext cx="688531" cy="1241277"/>
            <a:chOff x="8074316" y="3695043"/>
            <a:chExt cx="688531" cy="1241277"/>
          </a:xfrm>
        </p:grpSpPr>
        <p:sp>
          <p:nvSpPr>
            <p:cNvPr id="1157" name="矩形 1156"/>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8" name="矩形 1157"/>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9" name="矩形 1158"/>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0" name="矩形 1159"/>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1" name="矩形 116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2" name="矩形 116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3" name="矩形 1162"/>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4" name="矩形 1163"/>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5" name="TextBox 377"/>
            <p:cNvSpPr txBox="1"/>
            <p:nvPr/>
          </p:nvSpPr>
          <p:spPr>
            <a:xfrm>
              <a:off x="8075997" y="37372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1166"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67"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68" name="TextBox 380"/>
            <p:cNvSpPr txBox="1"/>
            <p:nvPr/>
          </p:nvSpPr>
          <p:spPr>
            <a:xfrm>
              <a:off x="8082097" y="459776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69" name="TextBox 382"/>
            <p:cNvSpPr txBox="1"/>
            <p:nvPr/>
          </p:nvSpPr>
          <p:spPr>
            <a:xfrm>
              <a:off x="8421820" y="3695043"/>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70" name="TextBox 383"/>
            <p:cNvSpPr txBox="1"/>
            <p:nvPr/>
          </p:nvSpPr>
          <p:spPr>
            <a:xfrm>
              <a:off x="8424293" y="400365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71" name="TextBox 384"/>
            <p:cNvSpPr txBox="1"/>
            <p:nvPr/>
          </p:nvSpPr>
          <p:spPr>
            <a:xfrm>
              <a:off x="8439849" y="4297345"/>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72" name="TextBox 385"/>
            <p:cNvSpPr txBox="1"/>
            <p:nvPr/>
          </p:nvSpPr>
          <p:spPr>
            <a:xfrm>
              <a:off x="8431081" y="4557624"/>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73" name="组合 1172"/>
          <p:cNvGrpSpPr/>
          <p:nvPr/>
        </p:nvGrpSpPr>
        <p:grpSpPr>
          <a:xfrm>
            <a:off x="8110579" y="4412839"/>
            <a:ext cx="684815" cy="1240565"/>
            <a:chOff x="8074352" y="3695755"/>
            <a:chExt cx="684815" cy="1240565"/>
          </a:xfrm>
        </p:grpSpPr>
        <p:sp>
          <p:nvSpPr>
            <p:cNvPr id="1174" name="矩形 1173"/>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5" name="矩形 1174"/>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6" name="矩形 1175"/>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7" name="矩形 1176"/>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8" name="矩形 1177"/>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9" name="矩形 1178"/>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0" name="矩形 1179"/>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1" name="矩形 1180"/>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2" name="TextBox 377"/>
            <p:cNvSpPr txBox="1"/>
            <p:nvPr/>
          </p:nvSpPr>
          <p:spPr>
            <a:xfrm>
              <a:off x="8082065" y="372891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1183" name="TextBox 378"/>
            <p:cNvSpPr txBox="1"/>
            <p:nvPr/>
          </p:nvSpPr>
          <p:spPr>
            <a:xfrm>
              <a:off x="8074352"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184"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85" name="TextBox 380"/>
            <p:cNvSpPr txBox="1"/>
            <p:nvPr/>
          </p:nvSpPr>
          <p:spPr>
            <a:xfrm>
              <a:off x="8082097" y="459776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86" name="TextBox 382"/>
            <p:cNvSpPr txBox="1"/>
            <p:nvPr/>
          </p:nvSpPr>
          <p:spPr>
            <a:xfrm>
              <a:off x="8419058" y="369575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87" name="TextBox 383"/>
            <p:cNvSpPr txBox="1"/>
            <p:nvPr/>
          </p:nvSpPr>
          <p:spPr>
            <a:xfrm>
              <a:off x="8420613" y="3996924"/>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88" name="TextBox 384"/>
            <p:cNvSpPr txBox="1"/>
            <p:nvPr/>
          </p:nvSpPr>
          <p:spPr>
            <a:xfrm>
              <a:off x="8439849" y="4297345"/>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89" name="TextBox 385"/>
            <p:cNvSpPr txBox="1"/>
            <p:nvPr/>
          </p:nvSpPr>
          <p:spPr>
            <a:xfrm>
              <a:off x="8431081" y="4557624"/>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90" name="组合 1189"/>
          <p:cNvGrpSpPr/>
          <p:nvPr/>
        </p:nvGrpSpPr>
        <p:grpSpPr>
          <a:xfrm>
            <a:off x="8118551" y="4412927"/>
            <a:ext cx="675609" cy="1240565"/>
            <a:chOff x="8080640" y="3695755"/>
            <a:chExt cx="675609" cy="1240565"/>
          </a:xfrm>
        </p:grpSpPr>
        <p:sp>
          <p:nvSpPr>
            <p:cNvPr id="1191" name="矩形 1190"/>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2" name="矩形 1191"/>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3" name="矩形 1192"/>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4" name="矩形 1193"/>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5" name="矩形 1194"/>
            <p:cNvSpPr/>
            <p:nvPr/>
          </p:nvSpPr>
          <p:spPr>
            <a:xfrm flipH="1">
              <a:off x="8154097"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6" name="矩形 1195"/>
            <p:cNvSpPr/>
            <p:nvPr/>
          </p:nvSpPr>
          <p:spPr>
            <a:xfrm flipH="1">
              <a:off x="8439849"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7" name="矩形 1196"/>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8" name="矩形 1197"/>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9" name="TextBox 377"/>
            <p:cNvSpPr txBox="1"/>
            <p:nvPr/>
          </p:nvSpPr>
          <p:spPr>
            <a:xfrm>
              <a:off x="8082065" y="372891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1200" name="TextBox 378"/>
            <p:cNvSpPr txBox="1"/>
            <p:nvPr/>
          </p:nvSpPr>
          <p:spPr>
            <a:xfrm>
              <a:off x="8080640"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01" name="TextBox 379"/>
            <p:cNvSpPr txBox="1"/>
            <p:nvPr/>
          </p:nvSpPr>
          <p:spPr>
            <a:xfrm>
              <a:off x="8081779" y="4303932"/>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02" name="TextBox 380"/>
            <p:cNvSpPr txBox="1"/>
            <p:nvPr/>
          </p:nvSpPr>
          <p:spPr>
            <a:xfrm>
              <a:off x="8082097" y="459776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203" name="TextBox 382"/>
            <p:cNvSpPr txBox="1"/>
            <p:nvPr/>
          </p:nvSpPr>
          <p:spPr>
            <a:xfrm>
              <a:off x="8419058" y="369575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204" name="TextBox 383"/>
            <p:cNvSpPr txBox="1"/>
            <p:nvPr/>
          </p:nvSpPr>
          <p:spPr>
            <a:xfrm>
              <a:off x="8417695" y="4018393"/>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205" name="TextBox 384"/>
            <p:cNvSpPr txBox="1"/>
            <p:nvPr/>
          </p:nvSpPr>
          <p:spPr>
            <a:xfrm>
              <a:off x="8417695" y="4267938"/>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206" name="TextBox 385"/>
            <p:cNvSpPr txBox="1"/>
            <p:nvPr/>
          </p:nvSpPr>
          <p:spPr>
            <a:xfrm>
              <a:off x="8431081" y="4557624"/>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207" name="组合 1206"/>
          <p:cNvGrpSpPr/>
          <p:nvPr/>
        </p:nvGrpSpPr>
        <p:grpSpPr>
          <a:xfrm>
            <a:off x="8107756" y="4407606"/>
            <a:ext cx="683391" cy="1226054"/>
            <a:chOff x="8072858" y="3695755"/>
            <a:chExt cx="683391" cy="1226054"/>
          </a:xfrm>
        </p:grpSpPr>
        <p:sp>
          <p:nvSpPr>
            <p:cNvPr id="1208" name="矩形 1207"/>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9" name="矩形 1208"/>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0" name="矩形 1209"/>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1" name="矩形 1210"/>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2" name="矩形 1211"/>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3" name="矩形 1212"/>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4" name="矩形 1213"/>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5" name="矩形 1214"/>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6" name="TextBox 377"/>
            <p:cNvSpPr txBox="1"/>
            <p:nvPr/>
          </p:nvSpPr>
          <p:spPr>
            <a:xfrm>
              <a:off x="8082065" y="372891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1217" name="TextBox 378"/>
            <p:cNvSpPr txBox="1"/>
            <p:nvPr/>
          </p:nvSpPr>
          <p:spPr>
            <a:xfrm>
              <a:off x="8080640"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18" name="TextBox 379"/>
            <p:cNvSpPr txBox="1"/>
            <p:nvPr/>
          </p:nvSpPr>
          <p:spPr>
            <a:xfrm>
              <a:off x="8072858" y="430272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19" name="TextBox 380"/>
            <p:cNvSpPr txBox="1"/>
            <p:nvPr/>
          </p:nvSpPr>
          <p:spPr>
            <a:xfrm>
              <a:off x="8080963" y="458325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20" name="TextBox 382"/>
            <p:cNvSpPr txBox="1"/>
            <p:nvPr/>
          </p:nvSpPr>
          <p:spPr>
            <a:xfrm>
              <a:off x="8419058" y="3695755"/>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221" name="TextBox 383"/>
            <p:cNvSpPr txBox="1"/>
            <p:nvPr/>
          </p:nvSpPr>
          <p:spPr>
            <a:xfrm>
              <a:off x="8417695" y="4018393"/>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222" name="TextBox 384"/>
            <p:cNvSpPr txBox="1"/>
            <p:nvPr/>
          </p:nvSpPr>
          <p:spPr>
            <a:xfrm>
              <a:off x="8423066" y="4267009"/>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223" name="TextBox 385"/>
            <p:cNvSpPr txBox="1"/>
            <p:nvPr/>
          </p:nvSpPr>
          <p:spPr>
            <a:xfrm>
              <a:off x="8425984" y="4552107"/>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224" name="组合 1223"/>
          <p:cNvGrpSpPr/>
          <p:nvPr/>
        </p:nvGrpSpPr>
        <p:grpSpPr>
          <a:xfrm>
            <a:off x="8105363" y="4413250"/>
            <a:ext cx="725256" cy="1240081"/>
            <a:chOff x="8072858" y="3694720"/>
            <a:chExt cx="725256" cy="1240081"/>
          </a:xfrm>
        </p:grpSpPr>
        <p:sp>
          <p:nvSpPr>
            <p:cNvPr id="1225" name="矩形 1224"/>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6" name="矩形 1225"/>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7" name="矩形 1226"/>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8" name="矩形 1227"/>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9" name="矩形 122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0" name="矩形 122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1" name="矩形 1230"/>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2" name="矩形 1231"/>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3" name="TextBox 377"/>
            <p:cNvSpPr txBox="1"/>
            <p:nvPr/>
          </p:nvSpPr>
          <p:spPr>
            <a:xfrm>
              <a:off x="8077246" y="3728138"/>
              <a:ext cx="445956"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34" name="TextBox 378"/>
            <p:cNvSpPr txBox="1"/>
            <p:nvPr/>
          </p:nvSpPr>
          <p:spPr>
            <a:xfrm>
              <a:off x="8080640"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35" name="TextBox 379"/>
            <p:cNvSpPr txBox="1"/>
            <p:nvPr/>
          </p:nvSpPr>
          <p:spPr>
            <a:xfrm>
              <a:off x="8072858" y="430272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36" name="TextBox 380"/>
            <p:cNvSpPr txBox="1"/>
            <p:nvPr/>
          </p:nvSpPr>
          <p:spPr>
            <a:xfrm>
              <a:off x="8072858" y="459624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37" name="TextBox 382"/>
            <p:cNvSpPr txBox="1"/>
            <p:nvPr/>
          </p:nvSpPr>
          <p:spPr>
            <a:xfrm>
              <a:off x="8368188" y="3694720"/>
              <a:ext cx="42992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238" name="TextBox 383"/>
            <p:cNvSpPr txBox="1"/>
            <p:nvPr/>
          </p:nvSpPr>
          <p:spPr>
            <a:xfrm>
              <a:off x="8417695" y="4018393"/>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239" name="TextBox 384"/>
            <p:cNvSpPr txBox="1"/>
            <p:nvPr/>
          </p:nvSpPr>
          <p:spPr>
            <a:xfrm>
              <a:off x="8423066" y="4267009"/>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240" name="TextBox 385"/>
            <p:cNvSpPr txBox="1"/>
            <p:nvPr/>
          </p:nvSpPr>
          <p:spPr>
            <a:xfrm>
              <a:off x="8422313" y="454657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241" name="组合 1240"/>
          <p:cNvGrpSpPr/>
          <p:nvPr/>
        </p:nvGrpSpPr>
        <p:grpSpPr>
          <a:xfrm>
            <a:off x="8111929" y="4403201"/>
            <a:ext cx="733255" cy="1247834"/>
            <a:chOff x="8072858" y="3686967"/>
            <a:chExt cx="733255" cy="1247834"/>
          </a:xfrm>
        </p:grpSpPr>
        <p:sp>
          <p:nvSpPr>
            <p:cNvPr id="1242" name="矩形 1241"/>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3" name="矩形 1242"/>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4" name="矩形 124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5" name="矩形 124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6" name="矩形 124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7" name="矩形 124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8" name="矩形 1247"/>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9" name="矩形 1248"/>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0" name="TextBox 377"/>
            <p:cNvSpPr txBox="1"/>
            <p:nvPr/>
          </p:nvSpPr>
          <p:spPr>
            <a:xfrm>
              <a:off x="8080640" y="37255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51" name="TextBox 378"/>
            <p:cNvSpPr txBox="1"/>
            <p:nvPr/>
          </p:nvSpPr>
          <p:spPr>
            <a:xfrm>
              <a:off x="8080640"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52" name="TextBox 379"/>
            <p:cNvSpPr txBox="1"/>
            <p:nvPr/>
          </p:nvSpPr>
          <p:spPr>
            <a:xfrm>
              <a:off x="8072858" y="430272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53" name="TextBox 380"/>
            <p:cNvSpPr txBox="1"/>
            <p:nvPr/>
          </p:nvSpPr>
          <p:spPr>
            <a:xfrm>
              <a:off x="8072858" y="459624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54" name="TextBox 382"/>
            <p:cNvSpPr txBox="1"/>
            <p:nvPr/>
          </p:nvSpPr>
          <p:spPr>
            <a:xfrm>
              <a:off x="8376187" y="3686967"/>
              <a:ext cx="42992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255" name="TextBox 383"/>
            <p:cNvSpPr txBox="1"/>
            <p:nvPr/>
          </p:nvSpPr>
          <p:spPr>
            <a:xfrm>
              <a:off x="8403295" y="4018393"/>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256" name="TextBox 384"/>
            <p:cNvSpPr txBox="1"/>
            <p:nvPr/>
          </p:nvSpPr>
          <p:spPr>
            <a:xfrm>
              <a:off x="8423066" y="4267009"/>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257" name="TextBox 385"/>
            <p:cNvSpPr txBox="1"/>
            <p:nvPr/>
          </p:nvSpPr>
          <p:spPr>
            <a:xfrm>
              <a:off x="8422313" y="454657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258" name="组合 1257"/>
          <p:cNvGrpSpPr/>
          <p:nvPr/>
        </p:nvGrpSpPr>
        <p:grpSpPr>
          <a:xfrm>
            <a:off x="8118167" y="4710215"/>
            <a:ext cx="668911" cy="369332"/>
            <a:chOff x="8078003" y="4001925"/>
            <a:chExt cx="668911" cy="369332"/>
          </a:xfrm>
        </p:grpSpPr>
        <p:sp>
          <p:nvSpPr>
            <p:cNvPr id="1261" name="矩形 1260"/>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2" name="矩形 1261"/>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8" name="TextBox 378"/>
            <p:cNvSpPr txBox="1"/>
            <p:nvPr/>
          </p:nvSpPr>
          <p:spPr>
            <a:xfrm>
              <a:off x="8078003" y="401917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72" name="TextBox 383"/>
            <p:cNvSpPr txBox="1"/>
            <p:nvPr/>
          </p:nvSpPr>
          <p:spPr>
            <a:xfrm>
              <a:off x="8408360" y="4001925"/>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grpSp>
      <p:grpSp>
        <p:nvGrpSpPr>
          <p:cNvPr id="1275" name="组合 1274"/>
          <p:cNvGrpSpPr/>
          <p:nvPr/>
        </p:nvGrpSpPr>
        <p:grpSpPr>
          <a:xfrm>
            <a:off x="8107403" y="4401722"/>
            <a:ext cx="733255" cy="1247834"/>
            <a:chOff x="8072858" y="3686967"/>
            <a:chExt cx="733255" cy="1247834"/>
          </a:xfrm>
        </p:grpSpPr>
        <p:sp>
          <p:nvSpPr>
            <p:cNvPr id="1276" name="矩形 1275"/>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7" name="矩形 1276"/>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8" name="矩形 1277"/>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9" name="矩形 1278"/>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0" name="矩形 1279"/>
            <p:cNvSpPr/>
            <p:nvPr/>
          </p:nvSpPr>
          <p:spPr>
            <a:xfrm flipH="1">
              <a:off x="8154097"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1" name="矩形 1280"/>
            <p:cNvSpPr/>
            <p:nvPr/>
          </p:nvSpPr>
          <p:spPr>
            <a:xfrm flipH="1">
              <a:off x="8439849"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2" name="矩形 1281"/>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3" name="矩形 1282"/>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4" name="TextBox 377"/>
            <p:cNvSpPr txBox="1"/>
            <p:nvPr/>
          </p:nvSpPr>
          <p:spPr>
            <a:xfrm>
              <a:off x="8080640" y="37255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85" name="TextBox 378"/>
            <p:cNvSpPr txBox="1"/>
            <p:nvPr/>
          </p:nvSpPr>
          <p:spPr>
            <a:xfrm>
              <a:off x="8080640"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286" name="TextBox 379"/>
            <p:cNvSpPr txBox="1"/>
            <p:nvPr/>
          </p:nvSpPr>
          <p:spPr>
            <a:xfrm>
              <a:off x="8080640" y="4300822"/>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87" name="TextBox 380"/>
            <p:cNvSpPr txBox="1"/>
            <p:nvPr/>
          </p:nvSpPr>
          <p:spPr>
            <a:xfrm>
              <a:off x="8072858" y="459624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88" name="TextBox 382"/>
            <p:cNvSpPr txBox="1"/>
            <p:nvPr/>
          </p:nvSpPr>
          <p:spPr>
            <a:xfrm>
              <a:off x="8376187" y="3686967"/>
              <a:ext cx="429926"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289" name="TextBox 383"/>
            <p:cNvSpPr txBox="1"/>
            <p:nvPr/>
          </p:nvSpPr>
          <p:spPr>
            <a:xfrm>
              <a:off x="8417695" y="4018393"/>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1290" name="TextBox 384"/>
            <p:cNvSpPr txBox="1"/>
            <p:nvPr/>
          </p:nvSpPr>
          <p:spPr>
            <a:xfrm>
              <a:off x="8414298" y="4266889"/>
              <a:ext cx="31931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291" name="TextBox 385"/>
            <p:cNvSpPr txBox="1"/>
            <p:nvPr/>
          </p:nvSpPr>
          <p:spPr>
            <a:xfrm>
              <a:off x="8422313" y="4546575"/>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67118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8"/>
                                        </p:tgtEl>
                                        <p:attrNameLst>
                                          <p:attrName>style.visibility</p:attrName>
                                        </p:attrNameLst>
                                      </p:cBhvr>
                                      <p:to>
                                        <p:strVal val="visible"/>
                                      </p:to>
                                    </p:set>
                                    <p:animEffect transition="in" filter="fade">
                                      <p:cBhvr>
                                        <p:cTn id="7" dur="500"/>
                                        <p:tgtEl>
                                          <p:spTgt spid="73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63"/>
                                        </p:tgtEl>
                                        <p:attrNameLst>
                                          <p:attrName>style.visibility</p:attrName>
                                        </p:attrNameLst>
                                      </p:cBhvr>
                                      <p:to>
                                        <p:strVal val="visible"/>
                                      </p:to>
                                    </p:set>
                                  </p:childTnLst>
                                </p:cTn>
                              </p:par>
                            </p:childTnLst>
                          </p:cTn>
                        </p:par>
                        <p:par>
                          <p:cTn id="11" fill="hold">
                            <p:stCondLst>
                              <p:cond delay="500"/>
                            </p:stCondLst>
                            <p:childTnLst>
                              <p:par>
                                <p:cTn id="12" presetID="35" presetClass="emph" presetSubtype="0" repeatCount="indefinite" fill="hold" grpId="1" nodeType="afterEffect">
                                  <p:stCondLst>
                                    <p:cond delay="0"/>
                                  </p:stCondLst>
                                  <p:endCondLst>
                                    <p:cond evt="onNext" delay="0">
                                      <p:tgtEl>
                                        <p:sldTgt/>
                                      </p:tgtEl>
                                    </p:cond>
                                  </p:endCondLst>
                                  <p:childTnLst>
                                    <p:anim calcmode="discrete" valueType="str">
                                      <p:cBhvr>
                                        <p:cTn id="13" dur="500" fill="hold"/>
                                        <p:tgtEl>
                                          <p:spTgt spid="763"/>
                                        </p:tgtEl>
                                        <p:attrNameLst>
                                          <p:attrName>style.visibility</p:attrName>
                                        </p:attrNameLst>
                                      </p:cBhvr>
                                      <p:tavLst>
                                        <p:tav tm="0">
                                          <p:val>
                                            <p:strVal val="hidden"/>
                                          </p:val>
                                        </p:tav>
                                        <p:tav tm="50000">
                                          <p:val>
                                            <p:strVal val="visible"/>
                                          </p:val>
                                        </p:tav>
                                      </p:tavLst>
                                    </p:anim>
                                  </p:childTnLst>
                                </p:cTn>
                              </p:par>
                              <p:par>
                                <p:cTn id="14" presetID="42" presetClass="path" presetSubtype="0" accel="50000" decel="50000" fill="hold" nodeType="withEffect">
                                  <p:stCondLst>
                                    <p:cond delay="0"/>
                                  </p:stCondLst>
                                  <p:childTnLst>
                                    <p:animMotion origin="layout" path="M -4.16667E-6 2.96296E-6 L 0.06841 -0.0007 " pathEditMode="relative" rAng="0" ptsTypes="AA">
                                      <p:cBhvr>
                                        <p:cTn id="15" dur="2000" fill="hold"/>
                                        <p:tgtEl>
                                          <p:spTgt spid="767"/>
                                        </p:tgtEl>
                                        <p:attrNameLst>
                                          <p:attrName>ppt_x</p:attrName>
                                          <p:attrName>ppt_y</p:attrName>
                                        </p:attrNameLst>
                                      </p:cBhvr>
                                      <p:rCtr x="3420" y="-46"/>
                                    </p:animMotion>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784"/>
                                        </p:tgtEl>
                                        <p:attrNameLst>
                                          <p:attrName>style.visibility</p:attrName>
                                        </p:attrNameLst>
                                      </p:cBhvr>
                                      <p:to>
                                        <p:strVal val="visible"/>
                                      </p:to>
                                    </p:set>
                                    <p:animEffect transition="in" filter="fade">
                                      <p:cBhvr>
                                        <p:cTn id="19" dur="500"/>
                                        <p:tgtEl>
                                          <p:spTgt spid="784"/>
                                        </p:tgtEl>
                                      </p:cBhvr>
                                    </p:animEffect>
                                  </p:childTnLst>
                                </p:cTn>
                              </p:par>
                            </p:childTnLst>
                          </p:cTn>
                        </p:par>
                        <p:par>
                          <p:cTn id="20" fill="hold">
                            <p:stCondLst>
                              <p:cond delay="3000"/>
                            </p:stCondLst>
                            <p:childTnLst>
                              <p:par>
                                <p:cTn id="21" presetID="1" presetClass="exit" presetSubtype="0" fill="hold" nodeType="afterEffect">
                                  <p:stCondLst>
                                    <p:cond delay="0"/>
                                  </p:stCondLst>
                                  <p:childTnLst>
                                    <p:set>
                                      <p:cBhvr>
                                        <p:cTn id="22" dur="1" fill="hold">
                                          <p:stCondLst>
                                            <p:cond delay="0"/>
                                          </p:stCondLst>
                                        </p:cTn>
                                        <p:tgtEl>
                                          <p:spTgt spid="76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76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748"/>
                                        </p:tgtEl>
                                        <p:attrNameLst>
                                          <p:attrName>style.visibility</p:attrName>
                                        </p:attrNameLst>
                                      </p:cBhvr>
                                      <p:to>
                                        <p:strVal val="visible"/>
                                      </p:to>
                                    </p:set>
                                    <p:animEffect transition="in" filter="fade">
                                      <p:cBhvr>
                                        <p:cTn id="29" dur="500"/>
                                        <p:tgtEl>
                                          <p:spTgt spid="748"/>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764"/>
                                        </p:tgtEl>
                                        <p:attrNameLst>
                                          <p:attrName>style.visibility</p:attrName>
                                        </p:attrNameLst>
                                      </p:cBhvr>
                                      <p:to>
                                        <p:strVal val="visible"/>
                                      </p:to>
                                    </p:set>
                                  </p:childTnLst>
                                </p:cTn>
                              </p:par>
                            </p:childTnLst>
                          </p:cTn>
                        </p:par>
                        <p:par>
                          <p:cTn id="33" fill="hold">
                            <p:stCondLst>
                              <p:cond delay="500"/>
                            </p:stCondLst>
                            <p:childTnLst>
                              <p:par>
                                <p:cTn id="34" presetID="35" presetClass="emph" presetSubtype="0" repeatCount="indefinite" fill="hold" grpId="1" nodeType="afterEffect">
                                  <p:stCondLst>
                                    <p:cond delay="0"/>
                                  </p:stCondLst>
                                  <p:endCondLst>
                                    <p:cond evt="onNext" delay="0">
                                      <p:tgtEl>
                                        <p:sldTgt/>
                                      </p:tgtEl>
                                    </p:cond>
                                  </p:endCondLst>
                                  <p:childTnLst>
                                    <p:anim calcmode="discrete" valueType="str">
                                      <p:cBhvr>
                                        <p:cTn id="35" dur="500" fill="hold"/>
                                        <p:tgtEl>
                                          <p:spTgt spid="764"/>
                                        </p:tgtEl>
                                        <p:attrNameLst>
                                          <p:attrName>style.visibility</p:attrName>
                                        </p:attrNameLst>
                                      </p:cBhvr>
                                      <p:tavLst>
                                        <p:tav tm="0">
                                          <p:val>
                                            <p:strVal val="hidden"/>
                                          </p:val>
                                        </p:tav>
                                        <p:tav tm="50000">
                                          <p:val>
                                            <p:strVal val="visible"/>
                                          </p:val>
                                        </p:tav>
                                      </p:tavLst>
                                    </p:anim>
                                  </p:childTnLst>
                                </p:cTn>
                              </p:par>
                              <p:par>
                                <p:cTn id="36" presetID="42" presetClass="path" presetSubtype="0" accel="50000" decel="50000" fill="hold" nodeType="withEffect">
                                  <p:stCondLst>
                                    <p:cond delay="0"/>
                                  </p:stCondLst>
                                  <p:childTnLst>
                                    <p:animMotion origin="layout" path="M -4.16667E-6 -4.07407E-6 L 0.06789 -4.07407E-6 " pathEditMode="relative" rAng="0" ptsTypes="AA">
                                      <p:cBhvr>
                                        <p:cTn id="37" dur="2000" fill="hold"/>
                                        <p:tgtEl>
                                          <p:spTgt spid="784"/>
                                        </p:tgtEl>
                                        <p:attrNameLst>
                                          <p:attrName>ppt_x</p:attrName>
                                          <p:attrName>ppt_y</p:attrName>
                                        </p:attrNameLst>
                                      </p:cBhvr>
                                      <p:rCtr x="3385" y="0"/>
                                    </p:animMotion>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801"/>
                                        </p:tgtEl>
                                        <p:attrNameLst>
                                          <p:attrName>style.visibility</p:attrName>
                                        </p:attrNameLst>
                                      </p:cBhvr>
                                      <p:to>
                                        <p:strVal val="visible"/>
                                      </p:to>
                                    </p:set>
                                    <p:animEffect transition="in" filter="fade">
                                      <p:cBhvr>
                                        <p:cTn id="41" dur="500"/>
                                        <p:tgtEl>
                                          <p:spTgt spid="801"/>
                                        </p:tgtEl>
                                      </p:cBhvr>
                                    </p:animEffect>
                                  </p:childTnLst>
                                </p:cTn>
                              </p:par>
                            </p:childTnLst>
                          </p:cTn>
                        </p:par>
                        <p:par>
                          <p:cTn id="42" fill="hold">
                            <p:stCondLst>
                              <p:cond delay="3000"/>
                            </p:stCondLst>
                            <p:childTnLst>
                              <p:par>
                                <p:cTn id="43" presetID="1" presetClass="exit" presetSubtype="0" fill="hold" nodeType="afterEffect">
                                  <p:stCondLst>
                                    <p:cond delay="0"/>
                                  </p:stCondLst>
                                  <p:childTnLst>
                                    <p:set>
                                      <p:cBhvr>
                                        <p:cTn id="44" dur="1" fill="hold">
                                          <p:stCondLst>
                                            <p:cond delay="0"/>
                                          </p:stCondLst>
                                        </p:cTn>
                                        <p:tgtEl>
                                          <p:spTgt spid="78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764"/>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753"/>
                                        </p:tgtEl>
                                        <p:attrNameLst>
                                          <p:attrName>style.visibility</p:attrName>
                                        </p:attrNameLst>
                                      </p:cBhvr>
                                      <p:to>
                                        <p:strVal val="visible"/>
                                      </p:to>
                                    </p:set>
                                    <p:animEffect transition="in" filter="fade">
                                      <p:cBhvr>
                                        <p:cTn id="51" dur="500"/>
                                        <p:tgtEl>
                                          <p:spTgt spid="75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765"/>
                                        </p:tgtEl>
                                        <p:attrNameLst>
                                          <p:attrName>style.visibility</p:attrName>
                                        </p:attrNameLst>
                                      </p:cBhvr>
                                      <p:to>
                                        <p:strVal val="visible"/>
                                      </p:to>
                                    </p:set>
                                  </p:childTnLst>
                                </p:cTn>
                              </p:par>
                            </p:childTnLst>
                          </p:cTn>
                        </p:par>
                        <p:par>
                          <p:cTn id="55" fill="hold">
                            <p:stCondLst>
                              <p:cond delay="500"/>
                            </p:stCondLst>
                            <p:childTnLst>
                              <p:par>
                                <p:cTn id="56" presetID="35" presetClass="emph" presetSubtype="0" repeatCount="indefinite" fill="hold" grpId="1" nodeType="afterEffect">
                                  <p:stCondLst>
                                    <p:cond delay="0"/>
                                  </p:stCondLst>
                                  <p:endCondLst>
                                    <p:cond evt="onNext" delay="0">
                                      <p:tgtEl>
                                        <p:sldTgt/>
                                      </p:tgtEl>
                                    </p:cond>
                                  </p:endCondLst>
                                  <p:childTnLst>
                                    <p:anim calcmode="discrete" valueType="str">
                                      <p:cBhvr>
                                        <p:cTn id="57" dur="500" fill="hold"/>
                                        <p:tgtEl>
                                          <p:spTgt spid="765"/>
                                        </p:tgtEl>
                                        <p:attrNameLst>
                                          <p:attrName>style.visibility</p:attrName>
                                        </p:attrNameLst>
                                      </p:cBhvr>
                                      <p:tavLst>
                                        <p:tav tm="0">
                                          <p:val>
                                            <p:strVal val="hidden"/>
                                          </p:val>
                                        </p:tav>
                                        <p:tav tm="50000">
                                          <p:val>
                                            <p:strVal val="visible"/>
                                          </p:val>
                                        </p:tav>
                                      </p:tavLst>
                                    </p:anim>
                                  </p:childTnLst>
                                </p:cTn>
                              </p:par>
                              <p:par>
                                <p:cTn id="58" presetID="42" presetClass="path" presetSubtype="0" accel="50000" decel="50000" fill="hold" nodeType="withEffect">
                                  <p:stCondLst>
                                    <p:cond delay="0"/>
                                  </p:stCondLst>
                                  <p:childTnLst>
                                    <p:animMotion origin="layout" path="M 1.11111E-6 -4.07407E-6 L 0.06875 -4.07407E-6 " pathEditMode="relative" rAng="0" ptsTypes="AA">
                                      <p:cBhvr>
                                        <p:cTn id="59" dur="2000" fill="hold"/>
                                        <p:tgtEl>
                                          <p:spTgt spid="801"/>
                                        </p:tgtEl>
                                        <p:attrNameLst>
                                          <p:attrName>ppt_x</p:attrName>
                                          <p:attrName>ppt_y</p:attrName>
                                        </p:attrNameLst>
                                      </p:cBhvr>
                                      <p:rCtr x="3438" y="0"/>
                                    </p:animMotion>
                                  </p:childTnLst>
                                </p:cTn>
                              </p:par>
                            </p:childTnLst>
                          </p:cTn>
                        </p:par>
                        <p:par>
                          <p:cTn id="60" fill="hold">
                            <p:stCondLst>
                              <p:cond delay="2500"/>
                            </p:stCondLst>
                            <p:childTnLst>
                              <p:par>
                                <p:cTn id="61" presetID="10" presetClass="entr" presetSubtype="0" fill="hold" nodeType="afterEffect">
                                  <p:stCondLst>
                                    <p:cond delay="0"/>
                                  </p:stCondLst>
                                  <p:childTnLst>
                                    <p:set>
                                      <p:cBhvr>
                                        <p:cTn id="62" dur="1" fill="hold">
                                          <p:stCondLst>
                                            <p:cond delay="0"/>
                                          </p:stCondLst>
                                        </p:cTn>
                                        <p:tgtEl>
                                          <p:spTgt spid="818"/>
                                        </p:tgtEl>
                                        <p:attrNameLst>
                                          <p:attrName>style.visibility</p:attrName>
                                        </p:attrNameLst>
                                      </p:cBhvr>
                                      <p:to>
                                        <p:strVal val="visible"/>
                                      </p:to>
                                    </p:set>
                                    <p:animEffect transition="in" filter="fade">
                                      <p:cBhvr>
                                        <p:cTn id="63" dur="500"/>
                                        <p:tgtEl>
                                          <p:spTgt spid="818"/>
                                        </p:tgtEl>
                                      </p:cBhvr>
                                    </p:animEffect>
                                  </p:childTnLst>
                                </p:cTn>
                              </p:par>
                            </p:childTnLst>
                          </p:cTn>
                        </p:par>
                        <p:par>
                          <p:cTn id="64" fill="hold">
                            <p:stCondLst>
                              <p:cond delay="3000"/>
                            </p:stCondLst>
                            <p:childTnLst>
                              <p:par>
                                <p:cTn id="65" presetID="1" presetClass="exit" presetSubtype="0" fill="hold" nodeType="afterEffect">
                                  <p:stCondLst>
                                    <p:cond delay="0"/>
                                  </p:stCondLst>
                                  <p:childTnLst>
                                    <p:set>
                                      <p:cBhvr>
                                        <p:cTn id="66" dur="1" fill="hold">
                                          <p:stCondLst>
                                            <p:cond delay="0"/>
                                          </p:stCondLst>
                                        </p:cTn>
                                        <p:tgtEl>
                                          <p:spTgt spid="80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2" nodeType="clickEffect">
                                  <p:stCondLst>
                                    <p:cond delay="0"/>
                                  </p:stCondLst>
                                  <p:childTnLst>
                                    <p:set>
                                      <p:cBhvr>
                                        <p:cTn id="70" dur="1" fill="hold">
                                          <p:stCondLst>
                                            <p:cond delay="0"/>
                                          </p:stCondLst>
                                        </p:cTn>
                                        <p:tgtEl>
                                          <p:spTgt spid="765"/>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758"/>
                                        </p:tgtEl>
                                        <p:attrNameLst>
                                          <p:attrName>style.visibility</p:attrName>
                                        </p:attrNameLst>
                                      </p:cBhvr>
                                      <p:to>
                                        <p:strVal val="visible"/>
                                      </p:to>
                                    </p:set>
                                    <p:animEffect transition="in" filter="fade">
                                      <p:cBhvr>
                                        <p:cTn id="73" dur="500"/>
                                        <p:tgtEl>
                                          <p:spTgt spid="758"/>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766"/>
                                        </p:tgtEl>
                                        <p:attrNameLst>
                                          <p:attrName>style.visibility</p:attrName>
                                        </p:attrNameLst>
                                      </p:cBhvr>
                                      <p:to>
                                        <p:strVal val="visible"/>
                                      </p:to>
                                    </p:set>
                                  </p:childTnLst>
                                </p:cTn>
                              </p:par>
                            </p:childTnLst>
                          </p:cTn>
                        </p:par>
                        <p:par>
                          <p:cTn id="77" fill="hold">
                            <p:stCondLst>
                              <p:cond delay="500"/>
                            </p:stCondLst>
                            <p:childTnLst>
                              <p:par>
                                <p:cTn id="78" presetID="35" presetClass="emph" presetSubtype="0" repeatCount="indefinite" fill="hold" grpId="1" nodeType="afterEffect">
                                  <p:stCondLst>
                                    <p:cond delay="0"/>
                                  </p:stCondLst>
                                  <p:endCondLst>
                                    <p:cond evt="onNext" delay="0">
                                      <p:tgtEl>
                                        <p:sldTgt/>
                                      </p:tgtEl>
                                    </p:cond>
                                  </p:endCondLst>
                                  <p:childTnLst>
                                    <p:anim calcmode="discrete" valueType="str">
                                      <p:cBhvr>
                                        <p:cTn id="79" dur="500" fill="hold"/>
                                        <p:tgtEl>
                                          <p:spTgt spid="766"/>
                                        </p:tgtEl>
                                        <p:attrNameLst>
                                          <p:attrName>style.visibility</p:attrName>
                                        </p:attrNameLst>
                                      </p:cBhvr>
                                      <p:tavLst>
                                        <p:tav tm="0">
                                          <p:val>
                                            <p:strVal val="hidden"/>
                                          </p:val>
                                        </p:tav>
                                        <p:tav tm="50000">
                                          <p:val>
                                            <p:strVal val="visible"/>
                                          </p:val>
                                        </p:tav>
                                      </p:tavLst>
                                    </p:anim>
                                  </p:childTnLst>
                                </p:cTn>
                              </p:par>
                              <p:par>
                                <p:cTn id="80" presetID="42" presetClass="path" presetSubtype="0" accel="50000" decel="50000" fill="hold" nodeType="withEffect">
                                  <p:stCondLst>
                                    <p:cond delay="0"/>
                                  </p:stCondLst>
                                  <p:childTnLst>
                                    <p:animMotion origin="layout" path="M 3.88889E-6 -4.07407E-6 L 0.0677 -4.07407E-6 " pathEditMode="relative" rAng="0" ptsTypes="AA">
                                      <p:cBhvr>
                                        <p:cTn id="81" dur="2000" fill="hold"/>
                                        <p:tgtEl>
                                          <p:spTgt spid="818"/>
                                        </p:tgtEl>
                                        <p:attrNameLst>
                                          <p:attrName>ppt_x</p:attrName>
                                          <p:attrName>ppt_y</p:attrName>
                                        </p:attrNameLst>
                                      </p:cBhvr>
                                      <p:rCtr x="3385" y="0"/>
                                    </p:animMotion>
                                  </p:childTnLst>
                                </p:cTn>
                              </p:par>
                            </p:childTnLst>
                          </p:cTn>
                        </p:par>
                        <p:par>
                          <p:cTn id="82" fill="hold">
                            <p:stCondLst>
                              <p:cond delay="2500"/>
                            </p:stCondLst>
                            <p:childTnLst>
                              <p:par>
                                <p:cTn id="83" presetID="10" presetClass="entr" presetSubtype="0" fill="hold" nodeType="afterEffect">
                                  <p:stCondLst>
                                    <p:cond delay="0"/>
                                  </p:stCondLst>
                                  <p:childTnLst>
                                    <p:set>
                                      <p:cBhvr>
                                        <p:cTn id="84" dur="1" fill="hold">
                                          <p:stCondLst>
                                            <p:cond delay="0"/>
                                          </p:stCondLst>
                                        </p:cTn>
                                        <p:tgtEl>
                                          <p:spTgt spid="835"/>
                                        </p:tgtEl>
                                        <p:attrNameLst>
                                          <p:attrName>style.visibility</p:attrName>
                                        </p:attrNameLst>
                                      </p:cBhvr>
                                      <p:to>
                                        <p:strVal val="visible"/>
                                      </p:to>
                                    </p:set>
                                    <p:animEffect transition="in" filter="fade">
                                      <p:cBhvr>
                                        <p:cTn id="85" dur="500"/>
                                        <p:tgtEl>
                                          <p:spTgt spid="835"/>
                                        </p:tgtEl>
                                      </p:cBhvr>
                                    </p:animEffect>
                                  </p:childTnLst>
                                </p:cTn>
                              </p:par>
                            </p:childTnLst>
                          </p:cTn>
                        </p:par>
                        <p:par>
                          <p:cTn id="86" fill="hold">
                            <p:stCondLst>
                              <p:cond delay="3000"/>
                            </p:stCondLst>
                            <p:childTnLst>
                              <p:par>
                                <p:cTn id="87" presetID="1" presetClass="exit" presetSubtype="0" fill="hold" nodeType="afterEffect">
                                  <p:stCondLst>
                                    <p:cond delay="0"/>
                                  </p:stCondLst>
                                  <p:childTnLst>
                                    <p:set>
                                      <p:cBhvr>
                                        <p:cTn id="88" dur="1" fill="hold">
                                          <p:stCondLst>
                                            <p:cond delay="0"/>
                                          </p:stCondLst>
                                        </p:cTn>
                                        <p:tgtEl>
                                          <p:spTgt spid="81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76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852"/>
                                        </p:tgtEl>
                                        <p:attrNameLst>
                                          <p:attrName>style.visibility</p:attrName>
                                        </p:attrNameLst>
                                      </p:cBhvr>
                                      <p:to>
                                        <p:strVal val="visible"/>
                                      </p:to>
                                    </p:set>
                                    <p:animEffect transition="in" filter="fade">
                                      <p:cBhvr>
                                        <p:cTn id="95" dur="500"/>
                                        <p:tgtEl>
                                          <p:spTgt spid="852"/>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2.77778E-6 -4.07407E-6 L 0.06944 -4.07407E-6 " pathEditMode="relative" rAng="0" ptsTypes="AA">
                                      <p:cBhvr>
                                        <p:cTn id="99" dur="2000" fill="hold"/>
                                        <p:tgtEl>
                                          <p:spTgt spid="835"/>
                                        </p:tgtEl>
                                        <p:attrNameLst>
                                          <p:attrName>ppt_x</p:attrName>
                                          <p:attrName>ppt_y</p:attrName>
                                        </p:attrNameLst>
                                      </p:cBhvr>
                                      <p:rCtr x="3472" y="0"/>
                                    </p:animMotion>
                                  </p:childTnLst>
                                </p:cTn>
                              </p:par>
                            </p:childTnLst>
                          </p:cTn>
                        </p:par>
                        <p:par>
                          <p:cTn id="100" fill="hold">
                            <p:stCondLst>
                              <p:cond delay="2000"/>
                            </p:stCondLst>
                            <p:childTnLst>
                              <p:par>
                                <p:cTn id="101" presetID="10" presetClass="entr" presetSubtype="0" fill="hold" nodeType="afterEffect">
                                  <p:stCondLst>
                                    <p:cond delay="0"/>
                                  </p:stCondLst>
                                  <p:childTnLst>
                                    <p:set>
                                      <p:cBhvr>
                                        <p:cTn id="102" dur="1" fill="hold">
                                          <p:stCondLst>
                                            <p:cond delay="0"/>
                                          </p:stCondLst>
                                        </p:cTn>
                                        <p:tgtEl>
                                          <p:spTgt spid="861"/>
                                        </p:tgtEl>
                                        <p:attrNameLst>
                                          <p:attrName>style.visibility</p:attrName>
                                        </p:attrNameLst>
                                      </p:cBhvr>
                                      <p:to>
                                        <p:strVal val="visible"/>
                                      </p:to>
                                    </p:set>
                                    <p:animEffect transition="in" filter="fade">
                                      <p:cBhvr>
                                        <p:cTn id="103" dur="500"/>
                                        <p:tgtEl>
                                          <p:spTgt spid="861"/>
                                        </p:tgtEl>
                                      </p:cBhvr>
                                    </p:animEffect>
                                  </p:childTnLst>
                                </p:cTn>
                              </p:par>
                            </p:childTnLst>
                          </p:cTn>
                        </p:par>
                        <p:par>
                          <p:cTn id="104" fill="hold">
                            <p:stCondLst>
                              <p:cond delay="2500"/>
                            </p:stCondLst>
                            <p:childTnLst>
                              <p:par>
                                <p:cTn id="105" presetID="10" presetClass="entr" presetSubtype="0" fill="hold" nodeType="afterEffect">
                                  <p:stCondLst>
                                    <p:cond delay="1000"/>
                                  </p:stCondLst>
                                  <p:childTnLst>
                                    <p:set>
                                      <p:cBhvr>
                                        <p:cTn id="106" dur="1" fill="hold">
                                          <p:stCondLst>
                                            <p:cond delay="0"/>
                                          </p:stCondLst>
                                        </p:cTn>
                                        <p:tgtEl>
                                          <p:spTgt spid="878"/>
                                        </p:tgtEl>
                                        <p:attrNameLst>
                                          <p:attrName>style.visibility</p:attrName>
                                        </p:attrNameLst>
                                      </p:cBhvr>
                                      <p:to>
                                        <p:strVal val="visible"/>
                                      </p:to>
                                    </p:set>
                                    <p:animEffect transition="in" filter="fade">
                                      <p:cBhvr>
                                        <p:cTn id="107" dur="500"/>
                                        <p:tgtEl>
                                          <p:spTgt spid="878"/>
                                        </p:tgtEl>
                                      </p:cBhvr>
                                    </p:animEffect>
                                  </p:childTnLst>
                                </p:cTn>
                              </p:par>
                            </p:childTnLst>
                          </p:cTn>
                        </p:par>
                        <p:par>
                          <p:cTn id="108" fill="hold">
                            <p:stCondLst>
                              <p:cond delay="4000"/>
                            </p:stCondLst>
                            <p:childTnLst>
                              <p:par>
                                <p:cTn id="109" presetID="10" presetClass="entr" presetSubtype="0" fill="hold" nodeType="afterEffect">
                                  <p:stCondLst>
                                    <p:cond delay="1000"/>
                                  </p:stCondLst>
                                  <p:childTnLst>
                                    <p:set>
                                      <p:cBhvr>
                                        <p:cTn id="110" dur="1" fill="hold">
                                          <p:stCondLst>
                                            <p:cond delay="0"/>
                                          </p:stCondLst>
                                        </p:cTn>
                                        <p:tgtEl>
                                          <p:spTgt spid="895"/>
                                        </p:tgtEl>
                                        <p:attrNameLst>
                                          <p:attrName>style.visibility</p:attrName>
                                        </p:attrNameLst>
                                      </p:cBhvr>
                                      <p:to>
                                        <p:strVal val="visible"/>
                                      </p:to>
                                    </p:set>
                                    <p:animEffect transition="in" filter="fade">
                                      <p:cBhvr>
                                        <p:cTn id="111" dur="500"/>
                                        <p:tgtEl>
                                          <p:spTgt spid="895"/>
                                        </p:tgtEl>
                                      </p:cBhvr>
                                    </p:animEffect>
                                  </p:childTnLst>
                                </p:cTn>
                              </p:par>
                            </p:childTnLst>
                          </p:cTn>
                        </p:par>
                        <p:par>
                          <p:cTn id="112" fill="hold">
                            <p:stCondLst>
                              <p:cond delay="5500"/>
                            </p:stCondLst>
                            <p:childTnLst>
                              <p:par>
                                <p:cTn id="113" presetID="10" presetClass="entr" presetSubtype="0" fill="hold" nodeType="afterEffect">
                                  <p:stCondLst>
                                    <p:cond delay="1000"/>
                                  </p:stCondLst>
                                  <p:childTnLst>
                                    <p:set>
                                      <p:cBhvr>
                                        <p:cTn id="114" dur="1" fill="hold">
                                          <p:stCondLst>
                                            <p:cond delay="0"/>
                                          </p:stCondLst>
                                        </p:cTn>
                                        <p:tgtEl>
                                          <p:spTgt spid="912"/>
                                        </p:tgtEl>
                                        <p:attrNameLst>
                                          <p:attrName>style.visibility</p:attrName>
                                        </p:attrNameLst>
                                      </p:cBhvr>
                                      <p:to>
                                        <p:strVal val="visible"/>
                                      </p:to>
                                    </p:set>
                                    <p:animEffect transition="in" filter="fade">
                                      <p:cBhvr>
                                        <p:cTn id="115" dur="500"/>
                                        <p:tgtEl>
                                          <p:spTgt spid="912"/>
                                        </p:tgtEl>
                                      </p:cBhvr>
                                    </p:animEffect>
                                  </p:childTnLst>
                                </p:cTn>
                              </p:par>
                            </p:childTnLst>
                          </p:cTn>
                        </p:par>
                        <p:par>
                          <p:cTn id="116" fill="hold">
                            <p:stCondLst>
                              <p:cond delay="7000"/>
                            </p:stCondLst>
                            <p:childTnLst>
                              <p:par>
                                <p:cTn id="117" presetID="10" presetClass="entr" presetSubtype="0" fill="hold" nodeType="afterEffect">
                                  <p:stCondLst>
                                    <p:cond delay="1000"/>
                                  </p:stCondLst>
                                  <p:childTnLst>
                                    <p:set>
                                      <p:cBhvr>
                                        <p:cTn id="118" dur="1" fill="hold">
                                          <p:stCondLst>
                                            <p:cond delay="0"/>
                                          </p:stCondLst>
                                        </p:cTn>
                                        <p:tgtEl>
                                          <p:spTgt spid="929"/>
                                        </p:tgtEl>
                                        <p:attrNameLst>
                                          <p:attrName>style.visibility</p:attrName>
                                        </p:attrNameLst>
                                      </p:cBhvr>
                                      <p:to>
                                        <p:strVal val="visible"/>
                                      </p:to>
                                    </p:set>
                                    <p:animEffect transition="in" filter="fade">
                                      <p:cBhvr>
                                        <p:cTn id="119" dur="500"/>
                                        <p:tgtEl>
                                          <p:spTgt spid="929"/>
                                        </p:tgtEl>
                                      </p:cBhvr>
                                    </p:animEffect>
                                  </p:childTnLst>
                                </p:cTn>
                              </p:par>
                            </p:childTnLst>
                          </p:cTn>
                        </p:par>
                        <p:par>
                          <p:cTn id="120" fill="hold">
                            <p:stCondLst>
                              <p:cond delay="8500"/>
                            </p:stCondLst>
                            <p:childTnLst>
                              <p:par>
                                <p:cTn id="121" presetID="10" presetClass="entr" presetSubtype="0" fill="hold" nodeType="afterEffect">
                                  <p:stCondLst>
                                    <p:cond delay="1000"/>
                                  </p:stCondLst>
                                  <p:childTnLst>
                                    <p:set>
                                      <p:cBhvr>
                                        <p:cTn id="122" dur="1" fill="hold">
                                          <p:stCondLst>
                                            <p:cond delay="0"/>
                                          </p:stCondLst>
                                        </p:cTn>
                                        <p:tgtEl>
                                          <p:spTgt spid="946"/>
                                        </p:tgtEl>
                                        <p:attrNameLst>
                                          <p:attrName>style.visibility</p:attrName>
                                        </p:attrNameLst>
                                      </p:cBhvr>
                                      <p:to>
                                        <p:strVal val="visible"/>
                                      </p:to>
                                    </p:set>
                                    <p:animEffect transition="in" filter="fade">
                                      <p:cBhvr>
                                        <p:cTn id="123" dur="500"/>
                                        <p:tgtEl>
                                          <p:spTgt spid="946"/>
                                        </p:tgtEl>
                                      </p:cBhvr>
                                    </p:animEffect>
                                  </p:childTnLst>
                                </p:cTn>
                              </p:par>
                            </p:childTnLst>
                          </p:cTn>
                        </p:par>
                        <p:par>
                          <p:cTn id="124" fill="hold">
                            <p:stCondLst>
                              <p:cond delay="10000"/>
                            </p:stCondLst>
                            <p:childTnLst>
                              <p:par>
                                <p:cTn id="125" presetID="10" presetClass="entr" presetSubtype="0" fill="hold" nodeType="afterEffect">
                                  <p:stCondLst>
                                    <p:cond delay="1000"/>
                                  </p:stCondLst>
                                  <p:childTnLst>
                                    <p:set>
                                      <p:cBhvr>
                                        <p:cTn id="126" dur="1" fill="hold">
                                          <p:stCondLst>
                                            <p:cond delay="0"/>
                                          </p:stCondLst>
                                        </p:cTn>
                                        <p:tgtEl>
                                          <p:spTgt spid="963"/>
                                        </p:tgtEl>
                                        <p:attrNameLst>
                                          <p:attrName>style.visibility</p:attrName>
                                        </p:attrNameLst>
                                      </p:cBhvr>
                                      <p:to>
                                        <p:strVal val="visible"/>
                                      </p:to>
                                    </p:set>
                                    <p:animEffect transition="in" filter="fade">
                                      <p:cBhvr>
                                        <p:cTn id="127" dur="500"/>
                                        <p:tgtEl>
                                          <p:spTgt spid="963"/>
                                        </p:tgtEl>
                                      </p:cBhvr>
                                    </p:animEffect>
                                  </p:childTnLst>
                                </p:cTn>
                              </p:par>
                              <p:par>
                                <p:cTn id="128" presetID="10" presetClass="entr" presetSubtype="0" fill="hold" nodeType="withEffect">
                                  <p:stCondLst>
                                    <p:cond delay="1000"/>
                                  </p:stCondLst>
                                  <p:childTnLst>
                                    <p:set>
                                      <p:cBhvr>
                                        <p:cTn id="129" dur="1" fill="hold">
                                          <p:stCondLst>
                                            <p:cond delay="0"/>
                                          </p:stCondLst>
                                        </p:cTn>
                                        <p:tgtEl>
                                          <p:spTgt spid="46"/>
                                        </p:tgtEl>
                                        <p:attrNameLst>
                                          <p:attrName>style.visibility</p:attrName>
                                        </p:attrNameLst>
                                      </p:cBhvr>
                                      <p:to>
                                        <p:strVal val="visible"/>
                                      </p:to>
                                    </p:set>
                                    <p:animEffect transition="in" filter="fade">
                                      <p:cBhvr>
                                        <p:cTn id="130" dur="500"/>
                                        <p:tgtEl>
                                          <p:spTgt spid="46"/>
                                        </p:tgtEl>
                                      </p:cBhvr>
                                    </p:animEffect>
                                  </p:childTnLst>
                                </p:cTn>
                              </p:par>
                            </p:childTnLst>
                          </p:cTn>
                        </p:par>
                        <p:par>
                          <p:cTn id="131" fill="hold">
                            <p:stCondLst>
                              <p:cond delay="11500"/>
                            </p:stCondLst>
                            <p:childTnLst>
                              <p:par>
                                <p:cTn id="132" presetID="26" presetClass="emph" presetSubtype="0" repeatCount="3000" fill="hold" nodeType="afterEffect">
                                  <p:stCondLst>
                                    <p:cond delay="0"/>
                                  </p:stCondLst>
                                  <p:childTnLst>
                                    <p:animEffect transition="out" filter="fade">
                                      <p:cBhvr>
                                        <p:cTn id="133" dur="500" tmFilter="0, 0; .2, .5; .8, .5; 1, 0"/>
                                        <p:tgtEl>
                                          <p:spTgt spid="46"/>
                                        </p:tgtEl>
                                      </p:cBhvr>
                                    </p:animEffect>
                                    <p:animScale>
                                      <p:cBhvr>
                                        <p:cTn id="134" dur="250" autoRev="1" fill="hold"/>
                                        <p:tgtEl>
                                          <p:spTgt spid="46"/>
                                        </p:tgtEl>
                                      </p:cBhvr>
                                      <p:by x="105000" y="105000"/>
                                    </p:animScale>
                                  </p:childTnLst>
                                </p:cTn>
                              </p:par>
                            </p:childTnLst>
                          </p:cTn>
                        </p:par>
                        <p:par>
                          <p:cTn id="135" fill="hold">
                            <p:stCondLst>
                              <p:cond delay="13000"/>
                            </p:stCondLst>
                            <p:childTnLst>
                              <p:par>
                                <p:cTn id="136" presetID="10" presetClass="entr" presetSubtype="0" fill="hold" nodeType="afterEffect">
                                  <p:stCondLst>
                                    <p:cond delay="0"/>
                                  </p:stCondLst>
                                  <p:childTnLst>
                                    <p:set>
                                      <p:cBhvr>
                                        <p:cTn id="137" dur="1" fill="hold">
                                          <p:stCondLst>
                                            <p:cond delay="0"/>
                                          </p:stCondLst>
                                        </p:cTn>
                                        <p:tgtEl>
                                          <p:spTgt spid="997"/>
                                        </p:tgtEl>
                                        <p:attrNameLst>
                                          <p:attrName>style.visibility</p:attrName>
                                        </p:attrNameLst>
                                      </p:cBhvr>
                                      <p:to>
                                        <p:strVal val="visible"/>
                                      </p:to>
                                    </p:set>
                                    <p:animEffect transition="in" filter="fade">
                                      <p:cBhvr>
                                        <p:cTn id="138" dur="500"/>
                                        <p:tgtEl>
                                          <p:spTgt spid="997"/>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fade">
                                      <p:cBhvr>
                                        <p:cTn id="143" dur="500"/>
                                        <p:tgtEl>
                                          <p:spTgt spid="4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365"/>
                                        </p:tgtEl>
                                        <p:attrNameLst>
                                          <p:attrName>style.visibility</p:attrName>
                                        </p:attrNameLst>
                                      </p:cBhvr>
                                      <p:to>
                                        <p:strVal val="visible"/>
                                      </p:to>
                                    </p:set>
                                    <p:animEffect transition="in" filter="fade">
                                      <p:cBhvr>
                                        <p:cTn id="148" dur="500"/>
                                        <p:tgtEl>
                                          <p:spTgt spid="365"/>
                                        </p:tgtEl>
                                      </p:cBhvr>
                                    </p:animEffect>
                                  </p:childTnLst>
                                </p:cTn>
                              </p:par>
                            </p:childTnLst>
                          </p:cTn>
                        </p:par>
                        <p:par>
                          <p:cTn id="149" fill="hold">
                            <p:stCondLst>
                              <p:cond delay="500"/>
                            </p:stCondLst>
                            <p:childTnLst>
                              <p:par>
                                <p:cTn id="150" presetID="1" presetClass="entr" presetSubtype="0" fill="hold" grpId="0" nodeType="afterEffect">
                                  <p:stCondLst>
                                    <p:cond delay="0"/>
                                  </p:stCondLst>
                                  <p:childTnLst>
                                    <p:set>
                                      <p:cBhvr>
                                        <p:cTn id="151" dur="1" fill="hold">
                                          <p:stCondLst>
                                            <p:cond delay="0"/>
                                          </p:stCondLst>
                                        </p:cTn>
                                        <p:tgtEl>
                                          <p:spTgt spid="1031"/>
                                        </p:tgtEl>
                                        <p:attrNameLst>
                                          <p:attrName>style.visibility</p:attrName>
                                        </p:attrNameLst>
                                      </p:cBhvr>
                                      <p:to>
                                        <p:strVal val="visible"/>
                                      </p:to>
                                    </p:set>
                                  </p:childTnLst>
                                </p:cTn>
                              </p:par>
                            </p:childTnLst>
                          </p:cTn>
                        </p:par>
                        <p:par>
                          <p:cTn id="152" fill="hold">
                            <p:stCondLst>
                              <p:cond delay="500"/>
                            </p:stCondLst>
                            <p:childTnLst>
                              <p:par>
                                <p:cTn id="153" presetID="35" presetClass="emph" presetSubtype="0" repeatCount="indefinite" fill="hold" grpId="1" nodeType="afterEffect">
                                  <p:stCondLst>
                                    <p:cond delay="0"/>
                                  </p:stCondLst>
                                  <p:endCondLst>
                                    <p:cond evt="onNext" delay="0">
                                      <p:tgtEl>
                                        <p:sldTgt/>
                                      </p:tgtEl>
                                    </p:cond>
                                  </p:endCondLst>
                                  <p:childTnLst>
                                    <p:anim calcmode="discrete" valueType="str">
                                      <p:cBhvr>
                                        <p:cTn id="154" dur="500" fill="hold"/>
                                        <p:tgtEl>
                                          <p:spTgt spid="1031"/>
                                        </p:tgtEl>
                                        <p:attrNameLst>
                                          <p:attrName>style.visibility</p:attrName>
                                        </p:attrNameLst>
                                      </p:cBhvr>
                                      <p:tavLst>
                                        <p:tav tm="0">
                                          <p:val>
                                            <p:strVal val="hidden"/>
                                          </p:val>
                                        </p:tav>
                                        <p:tav tm="50000">
                                          <p:val>
                                            <p:strVal val="visible"/>
                                          </p:val>
                                        </p:tav>
                                      </p:tavLst>
                                    </p:anim>
                                  </p:childTnLst>
                                </p:cTn>
                              </p:par>
                              <p:par>
                                <p:cTn id="155" presetID="10" presetClass="entr" presetSubtype="0" fill="hold" nodeType="withEffect">
                                  <p:stCondLst>
                                    <p:cond delay="0"/>
                                  </p:stCondLst>
                                  <p:childTnLst>
                                    <p:set>
                                      <p:cBhvr>
                                        <p:cTn id="156" dur="1" fill="hold">
                                          <p:stCondLst>
                                            <p:cond delay="0"/>
                                          </p:stCondLst>
                                        </p:cTn>
                                        <p:tgtEl>
                                          <p:spTgt spid="1014"/>
                                        </p:tgtEl>
                                        <p:attrNameLst>
                                          <p:attrName>style.visibility</p:attrName>
                                        </p:attrNameLst>
                                      </p:cBhvr>
                                      <p:to>
                                        <p:strVal val="visible"/>
                                      </p:to>
                                    </p:set>
                                    <p:animEffect transition="in" filter="fade">
                                      <p:cBhvr>
                                        <p:cTn id="157" dur="500"/>
                                        <p:tgtEl>
                                          <p:spTgt spid="1014"/>
                                        </p:tgtEl>
                                      </p:cBhvr>
                                    </p:animEffect>
                                  </p:childTnLst>
                                </p:cTn>
                              </p:par>
                              <p:par>
                                <p:cTn id="158" presetID="42" presetClass="path" presetSubtype="0" accel="50000" decel="50000" fill="hold" nodeType="withEffect">
                                  <p:stCondLst>
                                    <p:cond delay="0"/>
                                  </p:stCondLst>
                                  <p:childTnLst>
                                    <p:animMotion origin="layout" path="M -4.44444E-6 4.81481E-6 L 0.06841 -0.0007 " pathEditMode="relative" rAng="0" ptsTypes="AA">
                                      <p:cBhvr>
                                        <p:cTn id="159" dur="2000" fill="hold"/>
                                        <p:tgtEl>
                                          <p:spTgt spid="1014"/>
                                        </p:tgtEl>
                                        <p:attrNameLst>
                                          <p:attrName>ppt_x</p:attrName>
                                          <p:attrName>ppt_y</p:attrName>
                                        </p:attrNameLst>
                                      </p:cBhvr>
                                      <p:rCtr x="3420" y="-46"/>
                                    </p:animMotion>
                                  </p:childTnLst>
                                </p:cTn>
                              </p:par>
                            </p:childTnLst>
                          </p:cTn>
                        </p:par>
                        <p:par>
                          <p:cTn id="160" fill="hold">
                            <p:stCondLst>
                              <p:cond delay="2500"/>
                            </p:stCondLst>
                            <p:childTnLst>
                              <p:par>
                                <p:cTn id="161" presetID="10" presetClass="entr" presetSubtype="0" fill="hold" nodeType="afterEffect">
                                  <p:stCondLst>
                                    <p:cond delay="0"/>
                                  </p:stCondLst>
                                  <p:childTnLst>
                                    <p:set>
                                      <p:cBhvr>
                                        <p:cTn id="162" dur="1" fill="hold">
                                          <p:stCondLst>
                                            <p:cond delay="0"/>
                                          </p:stCondLst>
                                        </p:cTn>
                                        <p:tgtEl>
                                          <p:spTgt spid="1049"/>
                                        </p:tgtEl>
                                        <p:attrNameLst>
                                          <p:attrName>style.visibility</p:attrName>
                                        </p:attrNameLst>
                                      </p:cBhvr>
                                      <p:to>
                                        <p:strVal val="visible"/>
                                      </p:to>
                                    </p:set>
                                    <p:animEffect transition="in" filter="fade">
                                      <p:cBhvr>
                                        <p:cTn id="163" dur="500"/>
                                        <p:tgtEl>
                                          <p:spTgt spid="1049"/>
                                        </p:tgtEl>
                                      </p:cBhvr>
                                    </p:animEffect>
                                  </p:childTnLst>
                                </p:cTn>
                              </p:par>
                            </p:childTnLst>
                          </p:cTn>
                        </p:par>
                        <p:par>
                          <p:cTn id="164" fill="hold">
                            <p:stCondLst>
                              <p:cond delay="3000"/>
                            </p:stCondLst>
                            <p:childTnLst>
                              <p:par>
                                <p:cTn id="165" presetID="1" presetClass="exit" presetSubtype="0" fill="hold" nodeType="afterEffect">
                                  <p:stCondLst>
                                    <p:cond delay="0"/>
                                  </p:stCondLst>
                                  <p:childTnLst>
                                    <p:set>
                                      <p:cBhvr>
                                        <p:cTn id="166" dur="1" fill="hold">
                                          <p:stCondLst>
                                            <p:cond delay="0"/>
                                          </p:stCondLst>
                                        </p:cTn>
                                        <p:tgtEl>
                                          <p:spTgt spid="1014"/>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2" nodeType="clickEffect">
                                  <p:stCondLst>
                                    <p:cond delay="0"/>
                                  </p:stCondLst>
                                  <p:childTnLst>
                                    <p:set>
                                      <p:cBhvr>
                                        <p:cTn id="170" dur="1" fill="hold">
                                          <p:stCondLst>
                                            <p:cond delay="0"/>
                                          </p:stCondLst>
                                        </p:cTn>
                                        <p:tgtEl>
                                          <p:spTgt spid="1031"/>
                                        </p:tgtEl>
                                        <p:attrNameLst>
                                          <p:attrName>style.visibility</p:attrName>
                                        </p:attrNameLst>
                                      </p:cBhvr>
                                      <p:to>
                                        <p:strVal val="hidden"/>
                                      </p:to>
                                    </p:set>
                                  </p:childTnLst>
                                </p:cTn>
                              </p:par>
                              <p:par>
                                <p:cTn id="171" presetID="10" presetClass="entr" presetSubtype="0" fill="hold" nodeType="withEffect">
                                  <p:stCondLst>
                                    <p:cond delay="0"/>
                                  </p:stCondLst>
                                  <p:childTnLst>
                                    <p:set>
                                      <p:cBhvr>
                                        <p:cTn id="172" dur="1" fill="hold">
                                          <p:stCondLst>
                                            <p:cond delay="0"/>
                                          </p:stCondLst>
                                        </p:cTn>
                                        <p:tgtEl>
                                          <p:spTgt spid="34"/>
                                        </p:tgtEl>
                                        <p:attrNameLst>
                                          <p:attrName>style.visibility</p:attrName>
                                        </p:attrNameLst>
                                      </p:cBhvr>
                                      <p:to>
                                        <p:strVal val="visible"/>
                                      </p:to>
                                    </p:set>
                                    <p:animEffect transition="in" filter="fade">
                                      <p:cBhvr>
                                        <p:cTn id="173" dur="500"/>
                                        <p:tgtEl>
                                          <p:spTgt spid="34"/>
                                        </p:tgtEl>
                                      </p:cBhvr>
                                    </p:animEffect>
                                  </p:childTnLst>
                                </p:cTn>
                              </p:par>
                            </p:childTnLst>
                          </p:cTn>
                        </p:par>
                        <p:par>
                          <p:cTn id="174" fill="hold">
                            <p:stCondLst>
                              <p:cond delay="500"/>
                            </p:stCondLst>
                            <p:childTnLst>
                              <p:par>
                                <p:cTn id="175" presetID="1" presetClass="entr" presetSubtype="0" fill="hold" grpId="0" nodeType="afterEffect">
                                  <p:stCondLst>
                                    <p:cond delay="0"/>
                                  </p:stCondLst>
                                  <p:childTnLst>
                                    <p:set>
                                      <p:cBhvr>
                                        <p:cTn id="176" dur="1" fill="hold">
                                          <p:stCondLst>
                                            <p:cond delay="0"/>
                                          </p:stCondLst>
                                        </p:cTn>
                                        <p:tgtEl>
                                          <p:spTgt spid="1083"/>
                                        </p:tgtEl>
                                        <p:attrNameLst>
                                          <p:attrName>style.visibility</p:attrName>
                                        </p:attrNameLst>
                                      </p:cBhvr>
                                      <p:to>
                                        <p:strVal val="visible"/>
                                      </p:to>
                                    </p:set>
                                  </p:childTnLst>
                                </p:cTn>
                              </p:par>
                            </p:childTnLst>
                          </p:cTn>
                        </p:par>
                        <p:par>
                          <p:cTn id="177" fill="hold">
                            <p:stCondLst>
                              <p:cond delay="500"/>
                            </p:stCondLst>
                            <p:childTnLst>
                              <p:par>
                                <p:cTn id="178" presetID="35" presetClass="emph" presetSubtype="0" repeatCount="indefinite" fill="hold" grpId="1" nodeType="afterEffect">
                                  <p:stCondLst>
                                    <p:cond delay="0"/>
                                  </p:stCondLst>
                                  <p:endCondLst>
                                    <p:cond evt="onNext" delay="0">
                                      <p:tgtEl>
                                        <p:sldTgt/>
                                      </p:tgtEl>
                                    </p:cond>
                                  </p:endCondLst>
                                  <p:childTnLst>
                                    <p:anim calcmode="discrete" valueType="str">
                                      <p:cBhvr>
                                        <p:cTn id="179" dur="500" fill="hold"/>
                                        <p:tgtEl>
                                          <p:spTgt spid="1083"/>
                                        </p:tgtEl>
                                        <p:attrNameLst>
                                          <p:attrName>style.visibility</p:attrName>
                                        </p:attrNameLst>
                                      </p:cBhvr>
                                      <p:tavLst>
                                        <p:tav tm="0">
                                          <p:val>
                                            <p:strVal val="hidden"/>
                                          </p:val>
                                        </p:tav>
                                        <p:tav tm="50000">
                                          <p:val>
                                            <p:strVal val="visible"/>
                                          </p:val>
                                        </p:tav>
                                      </p:tavLst>
                                    </p:anim>
                                  </p:childTnLst>
                                </p:cTn>
                              </p:par>
                              <p:par>
                                <p:cTn id="180" presetID="42" presetClass="path" presetSubtype="0" accel="50000" decel="50000" fill="hold" nodeType="withEffect">
                                  <p:stCondLst>
                                    <p:cond delay="0"/>
                                  </p:stCondLst>
                                  <p:childTnLst>
                                    <p:animMotion origin="layout" path="M 2.77778E-6 3.33333E-6 L 0.0684 -0.0007 " pathEditMode="relative" rAng="0" ptsTypes="AA">
                                      <p:cBhvr>
                                        <p:cTn id="181" dur="2000" fill="hold"/>
                                        <p:tgtEl>
                                          <p:spTgt spid="1049"/>
                                        </p:tgtEl>
                                        <p:attrNameLst>
                                          <p:attrName>ppt_x</p:attrName>
                                          <p:attrName>ppt_y</p:attrName>
                                        </p:attrNameLst>
                                      </p:cBhvr>
                                      <p:rCtr x="3420" y="-46"/>
                                    </p:animMotion>
                                  </p:childTnLst>
                                </p:cTn>
                              </p:par>
                            </p:childTnLst>
                          </p:cTn>
                        </p:par>
                        <p:par>
                          <p:cTn id="182" fill="hold">
                            <p:stCondLst>
                              <p:cond delay="2500"/>
                            </p:stCondLst>
                            <p:childTnLst>
                              <p:par>
                                <p:cTn id="183" presetID="10" presetClass="entr" presetSubtype="0" fill="hold" nodeType="afterEffect">
                                  <p:stCondLst>
                                    <p:cond delay="0"/>
                                  </p:stCondLst>
                                  <p:childTnLst>
                                    <p:set>
                                      <p:cBhvr>
                                        <p:cTn id="184" dur="1" fill="hold">
                                          <p:stCondLst>
                                            <p:cond delay="0"/>
                                          </p:stCondLst>
                                        </p:cTn>
                                        <p:tgtEl>
                                          <p:spTgt spid="1066"/>
                                        </p:tgtEl>
                                        <p:attrNameLst>
                                          <p:attrName>style.visibility</p:attrName>
                                        </p:attrNameLst>
                                      </p:cBhvr>
                                      <p:to>
                                        <p:strVal val="visible"/>
                                      </p:to>
                                    </p:set>
                                    <p:animEffect transition="in" filter="fade">
                                      <p:cBhvr>
                                        <p:cTn id="185" dur="500"/>
                                        <p:tgtEl>
                                          <p:spTgt spid="1066"/>
                                        </p:tgtEl>
                                      </p:cBhvr>
                                    </p:animEffect>
                                  </p:childTnLst>
                                </p:cTn>
                              </p:par>
                            </p:childTnLst>
                          </p:cTn>
                        </p:par>
                        <p:par>
                          <p:cTn id="186" fill="hold">
                            <p:stCondLst>
                              <p:cond delay="3000"/>
                            </p:stCondLst>
                            <p:childTnLst>
                              <p:par>
                                <p:cTn id="187" presetID="1" presetClass="exit" presetSubtype="0" fill="hold" nodeType="afterEffect">
                                  <p:stCondLst>
                                    <p:cond delay="0"/>
                                  </p:stCondLst>
                                  <p:childTnLst>
                                    <p:set>
                                      <p:cBhvr>
                                        <p:cTn id="188" dur="1" fill="hold">
                                          <p:stCondLst>
                                            <p:cond delay="0"/>
                                          </p:stCondLst>
                                        </p:cTn>
                                        <p:tgtEl>
                                          <p:spTgt spid="104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2" nodeType="clickEffect">
                                  <p:stCondLst>
                                    <p:cond delay="0"/>
                                  </p:stCondLst>
                                  <p:childTnLst>
                                    <p:set>
                                      <p:cBhvr>
                                        <p:cTn id="192" dur="1" fill="hold">
                                          <p:stCondLst>
                                            <p:cond delay="0"/>
                                          </p:stCondLst>
                                        </p:cTn>
                                        <p:tgtEl>
                                          <p:spTgt spid="1083"/>
                                        </p:tgtEl>
                                        <p:attrNameLst>
                                          <p:attrName>style.visibility</p:attrName>
                                        </p:attrNameLst>
                                      </p:cBhvr>
                                      <p:to>
                                        <p:strVal val="hidden"/>
                                      </p:to>
                                    </p:set>
                                  </p:childTnLst>
                                </p:cTn>
                              </p:par>
                              <p:par>
                                <p:cTn id="193" presetID="10" presetClass="entr" presetSubtype="0" fill="hold" nodeType="withEffect">
                                  <p:stCondLst>
                                    <p:cond delay="0"/>
                                  </p:stCondLst>
                                  <p:childTnLst>
                                    <p:set>
                                      <p:cBhvr>
                                        <p:cTn id="194" dur="1" fill="hold">
                                          <p:stCondLst>
                                            <p:cond delay="0"/>
                                          </p:stCondLst>
                                        </p:cTn>
                                        <p:tgtEl>
                                          <p:spTgt spid="371"/>
                                        </p:tgtEl>
                                        <p:attrNameLst>
                                          <p:attrName>style.visibility</p:attrName>
                                        </p:attrNameLst>
                                      </p:cBhvr>
                                      <p:to>
                                        <p:strVal val="visible"/>
                                      </p:to>
                                    </p:set>
                                    <p:animEffect transition="in" filter="fade">
                                      <p:cBhvr>
                                        <p:cTn id="195" dur="500"/>
                                        <p:tgtEl>
                                          <p:spTgt spid="371"/>
                                        </p:tgtEl>
                                      </p:cBhvr>
                                    </p:animEffect>
                                  </p:childTnLst>
                                </p:cTn>
                              </p:par>
                            </p:childTnLst>
                          </p:cTn>
                        </p:par>
                        <p:par>
                          <p:cTn id="196" fill="hold">
                            <p:stCondLst>
                              <p:cond delay="500"/>
                            </p:stCondLst>
                            <p:childTnLst>
                              <p:par>
                                <p:cTn id="197" presetID="1" presetClass="entr" presetSubtype="0" fill="hold" grpId="0" nodeType="afterEffect">
                                  <p:stCondLst>
                                    <p:cond delay="0"/>
                                  </p:stCondLst>
                                  <p:childTnLst>
                                    <p:set>
                                      <p:cBhvr>
                                        <p:cTn id="198" dur="1" fill="hold">
                                          <p:stCondLst>
                                            <p:cond delay="0"/>
                                          </p:stCondLst>
                                        </p:cTn>
                                        <p:tgtEl>
                                          <p:spTgt spid="1101"/>
                                        </p:tgtEl>
                                        <p:attrNameLst>
                                          <p:attrName>style.visibility</p:attrName>
                                        </p:attrNameLst>
                                      </p:cBhvr>
                                      <p:to>
                                        <p:strVal val="visible"/>
                                      </p:to>
                                    </p:set>
                                  </p:childTnLst>
                                </p:cTn>
                              </p:par>
                            </p:childTnLst>
                          </p:cTn>
                        </p:par>
                        <p:par>
                          <p:cTn id="199" fill="hold">
                            <p:stCondLst>
                              <p:cond delay="500"/>
                            </p:stCondLst>
                            <p:childTnLst>
                              <p:par>
                                <p:cTn id="200" presetID="35" presetClass="emph" presetSubtype="0" repeatCount="indefinite" fill="hold" grpId="1" nodeType="afterEffect">
                                  <p:stCondLst>
                                    <p:cond delay="0"/>
                                  </p:stCondLst>
                                  <p:endCondLst>
                                    <p:cond evt="onNext" delay="0">
                                      <p:tgtEl>
                                        <p:sldTgt/>
                                      </p:tgtEl>
                                    </p:cond>
                                  </p:endCondLst>
                                  <p:childTnLst>
                                    <p:anim calcmode="discrete" valueType="str">
                                      <p:cBhvr>
                                        <p:cTn id="201" dur="500" fill="hold"/>
                                        <p:tgtEl>
                                          <p:spTgt spid="1101"/>
                                        </p:tgtEl>
                                        <p:attrNameLst>
                                          <p:attrName>style.visibility</p:attrName>
                                        </p:attrNameLst>
                                      </p:cBhvr>
                                      <p:tavLst>
                                        <p:tav tm="0">
                                          <p:val>
                                            <p:strVal val="hidden"/>
                                          </p:val>
                                        </p:tav>
                                        <p:tav tm="50000">
                                          <p:val>
                                            <p:strVal val="visible"/>
                                          </p:val>
                                        </p:tav>
                                      </p:tavLst>
                                    </p:anim>
                                  </p:childTnLst>
                                </p:cTn>
                              </p:par>
                              <p:par>
                                <p:cTn id="202" presetID="42" presetClass="path" presetSubtype="0" accel="50000" decel="50000" fill="hold" nodeType="withEffect">
                                  <p:stCondLst>
                                    <p:cond delay="0"/>
                                  </p:stCondLst>
                                  <p:childTnLst>
                                    <p:animMotion origin="layout" path="M 1.11022E-16 -7.40741E-7 L 0.0684 -0.00069 " pathEditMode="relative" rAng="0" ptsTypes="AA">
                                      <p:cBhvr>
                                        <p:cTn id="203" dur="2000" fill="hold"/>
                                        <p:tgtEl>
                                          <p:spTgt spid="1066"/>
                                        </p:tgtEl>
                                        <p:attrNameLst>
                                          <p:attrName>ppt_x</p:attrName>
                                          <p:attrName>ppt_y</p:attrName>
                                        </p:attrNameLst>
                                      </p:cBhvr>
                                      <p:rCtr x="3420" y="-46"/>
                                    </p:animMotion>
                                  </p:childTnLst>
                                </p:cTn>
                              </p:par>
                            </p:childTnLst>
                          </p:cTn>
                        </p:par>
                        <p:par>
                          <p:cTn id="204" fill="hold">
                            <p:stCondLst>
                              <p:cond delay="2500"/>
                            </p:stCondLst>
                            <p:childTnLst>
                              <p:par>
                                <p:cTn id="205" presetID="10" presetClass="entr" presetSubtype="0" fill="hold" nodeType="afterEffect">
                                  <p:stCondLst>
                                    <p:cond delay="0"/>
                                  </p:stCondLst>
                                  <p:childTnLst>
                                    <p:set>
                                      <p:cBhvr>
                                        <p:cTn id="206" dur="1" fill="hold">
                                          <p:stCondLst>
                                            <p:cond delay="0"/>
                                          </p:stCondLst>
                                        </p:cTn>
                                        <p:tgtEl>
                                          <p:spTgt spid="1084"/>
                                        </p:tgtEl>
                                        <p:attrNameLst>
                                          <p:attrName>style.visibility</p:attrName>
                                        </p:attrNameLst>
                                      </p:cBhvr>
                                      <p:to>
                                        <p:strVal val="visible"/>
                                      </p:to>
                                    </p:set>
                                    <p:animEffect transition="in" filter="fade">
                                      <p:cBhvr>
                                        <p:cTn id="207" dur="500"/>
                                        <p:tgtEl>
                                          <p:spTgt spid="1084"/>
                                        </p:tgtEl>
                                      </p:cBhvr>
                                    </p:animEffect>
                                  </p:childTnLst>
                                </p:cTn>
                              </p:par>
                            </p:childTnLst>
                          </p:cTn>
                        </p:par>
                        <p:par>
                          <p:cTn id="208" fill="hold">
                            <p:stCondLst>
                              <p:cond delay="3000"/>
                            </p:stCondLst>
                            <p:childTnLst>
                              <p:par>
                                <p:cTn id="209" presetID="1" presetClass="exit" presetSubtype="0" fill="hold" nodeType="afterEffect">
                                  <p:stCondLst>
                                    <p:cond delay="0"/>
                                  </p:stCondLst>
                                  <p:childTnLst>
                                    <p:set>
                                      <p:cBhvr>
                                        <p:cTn id="210" dur="1" fill="hold">
                                          <p:stCondLst>
                                            <p:cond delay="0"/>
                                          </p:stCondLst>
                                        </p:cTn>
                                        <p:tgtEl>
                                          <p:spTgt spid="1066"/>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2" nodeType="clickEffect">
                                  <p:stCondLst>
                                    <p:cond delay="0"/>
                                  </p:stCondLst>
                                  <p:childTnLst>
                                    <p:set>
                                      <p:cBhvr>
                                        <p:cTn id="214" dur="1" fill="hold">
                                          <p:stCondLst>
                                            <p:cond delay="0"/>
                                          </p:stCondLst>
                                        </p:cTn>
                                        <p:tgtEl>
                                          <p:spTgt spid="1101"/>
                                        </p:tgtEl>
                                        <p:attrNameLst>
                                          <p:attrName>style.visibility</p:attrName>
                                        </p:attrNameLst>
                                      </p:cBhvr>
                                      <p:to>
                                        <p:strVal val="hidden"/>
                                      </p:to>
                                    </p:set>
                                  </p:childTnLst>
                                </p:cTn>
                              </p:par>
                              <p:par>
                                <p:cTn id="215" presetID="10" presetClass="entr" presetSubtype="0" fill="hold" nodeType="withEffect">
                                  <p:stCondLst>
                                    <p:cond delay="0"/>
                                  </p:stCondLst>
                                  <p:childTnLst>
                                    <p:set>
                                      <p:cBhvr>
                                        <p:cTn id="216" dur="1" fill="hold">
                                          <p:stCondLst>
                                            <p:cond delay="0"/>
                                          </p:stCondLst>
                                        </p:cTn>
                                        <p:tgtEl>
                                          <p:spTgt spid="855"/>
                                        </p:tgtEl>
                                        <p:attrNameLst>
                                          <p:attrName>style.visibility</p:attrName>
                                        </p:attrNameLst>
                                      </p:cBhvr>
                                      <p:to>
                                        <p:strVal val="visible"/>
                                      </p:to>
                                    </p:set>
                                    <p:animEffect transition="in" filter="fade">
                                      <p:cBhvr>
                                        <p:cTn id="217" dur="500"/>
                                        <p:tgtEl>
                                          <p:spTgt spid="855"/>
                                        </p:tgtEl>
                                      </p:cBhvr>
                                    </p:animEffect>
                                  </p:childTnLst>
                                </p:cTn>
                              </p:par>
                            </p:childTnLst>
                          </p:cTn>
                        </p:par>
                      </p:childTnLst>
                    </p:cTn>
                  </p:par>
                  <p:par>
                    <p:cTn id="218" fill="hold">
                      <p:stCondLst>
                        <p:cond delay="indefinite"/>
                      </p:stCondLst>
                      <p:childTnLst>
                        <p:par>
                          <p:cTn id="219" fill="hold">
                            <p:stCondLst>
                              <p:cond delay="0"/>
                            </p:stCondLst>
                            <p:childTnLst>
                              <p:par>
                                <p:cTn id="220" presetID="42" presetClass="path" presetSubtype="0" accel="50000" decel="50000" fill="hold" nodeType="clickEffect">
                                  <p:stCondLst>
                                    <p:cond delay="0"/>
                                  </p:stCondLst>
                                  <p:childTnLst>
                                    <p:animMotion origin="layout" path="M -4.72222E-6 -7.40741E-7 L 0.06928 -0.00093 " pathEditMode="relative" rAng="0" ptsTypes="AA">
                                      <p:cBhvr>
                                        <p:cTn id="221" dur="2000" fill="hold"/>
                                        <p:tgtEl>
                                          <p:spTgt spid="1084"/>
                                        </p:tgtEl>
                                        <p:attrNameLst>
                                          <p:attrName>ppt_x</p:attrName>
                                          <p:attrName>ppt_y</p:attrName>
                                        </p:attrNameLst>
                                      </p:cBhvr>
                                      <p:rCtr x="3455" y="-46"/>
                                    </p:animMotion>
                                  </p:childTnLst>
                                </p:cTn>
                              </p:par>
                            </p:childTnLst>
                          </p:cTn>
                        </p:par>
                        <p:par>
                          <p:cTn id="222" fill="hold">
                            <p:stCondLst>
                              <p:cond delay="2000"/>
                            </p:stCondLst>
                            <p:childTnLst>
                              <p:par>
                                <p:cTn id="223" presetID="1" presetClass="entr" presetSubtype="0" fill="hold" nodeType="afterEffect">
                                  <p:stCondLst>
                                    <p:cond delay="0"/>
                                  </p:stCondLst>
                                  <p:childTnLst>
                                    <p:set>
                                      <p:cBhvr>
                                        <p:cTn id="224" dur="1" fill="hold">
                                          <p:stCondLst>
                                            <p:cond delay="0"/>
                                          </p:stCondLst>
                                        </p:cTn>
                                        <p:tgtEl>
                                          <p:spTgt spid="1105"/>
                                        </p:tgtEl>
                                        <p:attrNameLst>
                                          <p:attrName>style.visibility</p:attrName>
                                        </p:attrNameLst>
                                      </p:cBhvr>
                                      <p:to>
                                        <p:strVal val="visible"/>
                                      </p:to>
                                    </p:set>
                                  </p:childTnLst>
                                </p:cTn>
                              </p:par>
                            </p:childTnLst>
                          </p:cTn>
                        </p:par>
                        <p:par>
                          <p:cTn id="225" fill="hold">
                            <p:stCondLst>
                              <p:cond delay="2000"/>
                            </p:stCondLst>
                            <p:childTnLst>
                              <p:par>
                                <p:cTn id="226" presetID="26" presetClass="emph" presetSubtype="0" repeatCount="3000" fill="hold" nodeType="afterEffect">
                                  <p:stCondLst>
                                    <p:cond delay="0"/>
                                  </p:stCondLst>
                                  <p:childTnLst>
                                    <p:animEffect transition="out" filter="fade">
                                      <p:cBhvr>
                                        <p:cTn id="227" dur="500" tmFilter="0, 0; .2, .5; .8, .5; 1, 0"/>
                                        <p:tgtEl>
                                          <p:spTgt spid="1105"/>
                                        </p:tgtEl>
                                      </p:cBhvr>
                                    </p:animEffect>
                                    <p:animScale>
                                      <p:cBhvr>
                                        <p:cTn id="228" dur="250" autoRev="1" fill="hold"/>
                                        <p:tgtEl>
                                          <p:spTgt spid="1105"/>
                                        </p:tgtEl>
                                      </p:cBhvr>
                                      <p:by x="105000" y="105000"/>
                                    </p:animScale>
                                  </p:childTnLst>
                                </p:cTn>
                              </p:par>
                            </p:childTnLst>
                          </p:cTn>
                        </p:par>
                        <p:par>
                          <p:cTn id="229" fill="hold">
                            <p:stCondLst>
                              <p:cond delay="3500"/>
                            </p:stCondLst>
                            <p:childTnLst>
                              <p:par>
                                <p:cTn id="230" presetID="1" presetClass="exit" presetSubtype="0" fill="hold" nodeType="afterEffect">
                                  <p:stCondLst>
                                    <p:cond delay="0"/>
                                  </p:stCondLst>
                                  <p:childTnLst>
                                    <p:set>
                                      <p:cBhvr>
                                        <p:cTn id="231" dur="1" fill="hold">
                                          <p:stCondLst>
                                            <p:cond delay="0"/>
                                          </p:stCondLst>
                                        </p:cTn>
                                        <p:tgtEl>
                                          <p:spTgt spid="1105"/>
                                        </p:tgtEl>
                                        <p:attrNameLst>
                                          <p:attrName>style.visibility</p:attrName>
                                        </p:attrNameLst>
                                      </p:cBhvr>
                                      <p:to>
                                        <p:strVal val="hidden"/>
                                      </p:to>
                                    </p:set>
                                  </p:childTnLst>
                                </p:cTn>
                              </p:par>
                            </p:childTnLst>
                          </p:cTn>
                        </p:par>
                        <p:par>
                          <p:cTn id="232" fill="hold">
                            <p:stCondLst>
                              <p:cond delay="3500"/>
                            </p:stCondLst>
                            <p:childTnLst>
                              <p:par>
                                <p:cTn id="233" presetID="10" presetClass="entr" presetSubtype="0" fill="hold" nodeType="afterEffect">
                                  <p:stCondLst>
                                    <p:cond delay="0"/>
                                  </p:stCondLst>
                                  <p:childTnLst>
                                    <p:set>
                                      <p:cBhvr>
                                        <p:cTn id="234" dur="1" fill="hold">
                                          <p:stCondLst>
                                            <p:cond delay="0"/>
                                          </p:stCondLst>
                                        </p:cTn>
                                        <p:tgtEl>
                                          <p:spTgt spid="1122"/>
                                        </p:tgtEl>
                                        <p:attrNameLst>
                                          <p:attrName>style.visibility</p:attrName>
                                        </p:attrNameLst>
                                      </p:cBhvr>
                                      <p:to>
                                        <p:strVal val="visible"/>
                                      </p:to>
                                    </p:set>
                                    <p:animEffect transition="in" filter="fade">
                                      <p:cBhvr>
                                        <p:cTn id="235" dur="500"/>
                                        <p:tgtEl>
                                          <p:spTgt spid="1122"/>
                                        </p:tgtEl>
                                      </p:cBhvr>
                                    </p:animEffect>
                                  </p:childTnLst>
                                </p:cTn>
                              </p:par>
                            </p:childTnLst>
                          </p:cTn>
                        </p:par>
                        <p:par>
                          <p:cTn id="236" fill="hold">
                            <p:stCondLst>
                              <p:cond delay="4000"/>
                            </p:stCondLst>
                            <p:childTnLst>
                              <p:par>
                                <p:cTn id="237" presetID="10" presetClass="entr" presetSubtype="0" fill="hold" nodeType="afterEffect">
                                  <p:stCondLst>
                                    <p:cond delay="0"/>
                                  </p:stCondLst>
                                  <p:childTnLst>
                                    <p:set>
                                      <p:cBhvr>
                                        <p:cTn id="238" dur="1" fill="hold">
                                          <p:stCondLst>
                                            <p:cond delay="0"/>
                                          </p:stCondLst>
                                        </p:cTn>
                                        <p:tgtEl>
                                          <p:spTgt spid="1139"/>
                                        </p:tgtEl>
                                        <p:attrNameLst>
                                          <p:attrName>style.visibility</p:attrName>
                                        </p:attrNameLst>
                                      </p:cBhvr>
                                      <p:to>
                                        <p:strVal val="visible"/>
                                      </p:to>
                                    </p:set>
                                    <p:animEffect transition="in" filter="fade">
                                      <p:cBhvr>
                                        <p:cTn id="239" dur="500"/>
                                        <p:tgtEl>
                                          <p:spTgt spid="1139"/>
                                        </p:tgtEl>
                                      </p:cBhvr>
                                    </p:animEffec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42"/>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858"/>
                                        </p:tgtEl>
                                        <p:attrNameLst>
                                          <p:attrName>style.visibility</p:attrName>
                                        </p:attrNameLst>
                                      </p:cBhvr>
                                      <p:to>
                                        <p:strVal val="visible"/>
                                      </p:to>
                                    </p:set>
                                    <p:animEffect transition="in" filter="fade">
                                      <p:cBhvr>
                                        <p:cTn id="248" dur="500"/>
                                        <p:tgtEl>
                                          <p:spTgt spid="858"/>
                                        </p:tgtEl>
                                      </p:cBhvr>
                                    </p:animEffect>
                                  </p:childTnLst>
                                </p:cTn>
                              </p:par>
                            </p:childTnLst>
                          </p:cTn>
                        </p:par>
                      </p:childTnLst>
                    </p:cTn>
                  </p:par>
                  <p:par>
                    <p:cTn id="249" fill="hold">
                      <p:stCondLst>
                        <p:cond delay="indefinite"/>
                      </p:stCondLst>
                      <p:childTnLst>
                        <p:par>
                          <p:cTn id="250" fill="hold">
                            <p:stCondLst>
                              <p:cond delay="0"/>
                            </p:stCondLst>
                            <p:childTnLst>
                              <p:par>
                                <p:cTn id="251" presetID="42" presetClass="path" presetSubtype="0" accel="50000" decel="50000" fill="hold" nodeType="clickEffect">
                                  <p:stCondLst>
                                    <p:cond delay="0"/>
                                  </p:stCondLst>
                                  <p:childTnLst>
                                    <p:animMotion origin="layout" path="M 4.44444E-6 2.22222E-6 L 0.0684 -0.0007 " pathEditMode="relative" rAng="0" ptsTypes="AA">
                                      <p:cBhvr>
                                        <p:cTn id="252" dur="2000" fill="hold"/>
                                        <p:tgtEl>
                                          <p:spTgt spid="1139"/>
                                        </p:tgtEl>
                                        <p:attrNameLst>
                                          <p:attrName>ppt_x</p:attrName>
                                          <p:attrName>ppt_y</p:attrName>
                                        </p:attrNameLst>
                                      </p:cBhvr>
                                      <p:rCtr x="3420" y="-46"/>
                                    </p:animMotion>
                                  </p:childTnLst>
                                </p:cTn>
                              </p:par>
                            </p:childTnLst>
                          </p:cTn>
                        </p:par>
                        <p:par>
                          <p:cTn id="253" fill="hold">
                            <p:stCondLst>
                              <p:cond delay="2000"/>
                            </p:stCondLst>
                            <p:childTnLst>
                              <p:par>
                                <p:cTn id="254" presetID="10" presetClass="entr" presetSubtype="0" fill="hold" nodeType="afterEffect">
                                  <p:stCondLst>
                                    <p:cond delay="0"/>
                                  </p:stCondLst>
                                  <p:childTnLst>
                                    <p:set>
                                      <p:cBhvr>
                                        <p:cTn id="255" dur="1" fill="hold">
                                          <p:stCondLst>
                                            <p:cond delay="0"/>
                                          </p:stCondLst>
                                        </p:cTn>
                                        <p:tgtEl>
                                          <p:spTgt spid="1156"/>
                                        </p:tgtEl>
                                        <p:attrNameLst>
                                          <p:attrName>style.visibility</p:attrName>
                                        </p:attrNameLst>
                                      </p:cBhvr>
                                      <p:to>
                                        <p:strVal val="visible"/>
                                      </p:to>
                                    </p:set>
                                    <p:animEffect transition="in" filter="fade">
                                      <p:cBhvr>
                                        <p:cTn id="256" dur="500"/>
                                        <p:tgtEl>
                                          <p:spTgt spid="1156"/>
                                        </p:tgtEl>
                                      </p:cBhvr>
                                    </p:animEffect>
                                  </p:childTnLst>
                                </p:cTn>
                              </p:par>
                            </p:childTnLst>
                          </p:cTn>
                        </p:par>
                        <p:par>
                          <p:cTn id="257" fill="hold">
                            <p:stCondLst>
                              <p:cond delay="2500"/>
                            </p:stCondLst>
                            <p:childTnLst>
                              <p:par>
                                <p:cTn id="258" presetID="10" presetClass="entr" presetSubtype="0" fill="hold" nodeType="afterEffect">
                                  <p:stCondLst>
                                    <p:cond delay="1000"/>
                                  </p:stCondLst>
                                  <p:childTnLst>
                                    <p:set>
                                      <p:cBhvr>
                                        <p:cTn id="259" dur="1" fill="hold">
                                          <p:stCondLst>
                                            <p:cond delay="0"/>
                                          </p:stCondLst>
                                        </p:cTn>
                                        <p:tgtEl>
                                          <p:spTgt spid="1173"/>
                                        </p:tgtEl>
                                        <p:attrNameLst>
                                          <p:attrName>style.visibility</p:attrName>
                                        </p:attrNameLst>
                                      </p:cBhvr>
                                      <p:to>
                                        <p:strVal val="visible"/>
                                      </p:to>
                                    </p:set>
                                    <p:animEffect transition="in" filter="fade">
                                      <p:cBhvr>
                                        <p:cTn id="260" dur="500"/>
                                        <p:tgtEl>
                                          <p:spTgt spid="1173"/>
                                        </p:tgtEl>
                                      </p:cBhvr>
                                    </p:animEffect>
                                  </p:childTnLst>
                                </p:cTn>
                              </p:par>
                            </p:childTnLst>
                          </p:cTn>
                        </p:par>
                        <p:par>
                          <p:cTn id="261" fill="hold">
                            <p:stCondLst>
                              <p:cond delay="4000"/>
                            </p:stCondLst>
                            <p:childTnLst>
                              <p:par>
                                <p:cTn id="262" presetID="10" presetClass="entr" presetSubtype="0" fill="hold" nodeType="afterEffect">
                                  <p:stCondLst>
                                    <p:cond delay="1000"/>
                                  </p:stCondLst>
                                  <p:childTnLst>
                                    <p:set>
                                      <p:cBhvr>
                                        <p:cTn id="263" dur="1" fill="hold">
                                          <p:stCondLst>
                                            <p:cond delay="0"/>
                                          </p:stCondLst>
                                        </p:cTn>
                                        <p:tgtEl>
                                          <p:spTgt spid="1190"/>
                                        </p:tgtEl>
                                        <p:attrNameLst>
                                          <p:attrName>style.visibility</p:attrName>
                                        </p:attrNameLst>
                                      </p:cBhvr>
                                      <p:to>
                                        <p:strVal val="visible"/>
                                      </p:to>
                                    </p:set>
                                    <p:animEffect transition="in" filter="fade">
                                      <p:cBhvr>
                                        <p:cTn id="264" dur="500"/>
                                        <p:tgtEl>
                                          <p:spTgt spid="1190"/>
                                        </p:tgtEl>
                                      </p:cBhvr>
                                    </p:animEffect>
                                  </p:childTnLst>
                                </p:cTn>
                              </p:par>
                            </p:childTnLst>
                          </p:cTn>
                        </p:par>
                        <p:par>
                          <p:cTn id="265" fill="hold">
                            <p:stCondLst>
                              <p:cond delay="5500"/>
                            </p:stCondLst>
                            <p:childTnLst>
                              <p:par>
                                <p:cTn id="266" presetID="10" presetClass="entr" presetSubtype="0" fill="hold" nodeType="afterEffect">
                                  <p:stCondLst>
                                    <p:cond delay="1000"/>
                                  </p:stCondLst>
                                  <p:childTnLst>
                                    <p:set>
                                      <p:cBhvr>
                                        <p:cTn id="267" dur="1" fill="hold">
                                          <p:stCondLst>
                                            <p:cond delay="0"/>
                                          </p:stCondLst>
                                        </p:cTn>
                                        <p:tgtEl>
                                          <p:spTgt spid="1207"/>
                                        </p:tgtEl>
                                        <p:attrNameLst>
                                          <p:attrName>style.visibility</p:attrName>
                                        </p:attrNameLst>
                                      </p:cBhvr>
                                      <p:to>
                                        <p:strVal val="visible"/>
                                      </p:to>
                                    </p:set>
                                    <p:animEffect transition="in" filter="fade">
                                      <p:cBhvr>
                                        <p:cTn id="268" dur="500"/>
                                        <p:tgtEl>
                                          <p:spTgt spid="1207"/>
                                        </p:tgtEl>
                                      </p:cBhvr>
                                    </p:animEffect>
                                  </p:childTnLst>
                                </p:cTn>
                              </p:par>
                            </p:childTnLst>
                          </p:cTn>
                        </p:par>
                        <p:par>
                          <p:cTn id="269" fill="hold">
                            <p:stCondLst>
                              <p:cond delay="7000"/>
                            </p:stCondLst>
                            <p:childTnLst>
                              <p:par>
                                <p:cTn id="270" presetID="10" presetClass="entr" presetSubtype="0" fill="hold" nodeType="afterEffect">
                                  <p:stCondLst>
                                    <p:cond delay="1000"/>
                                  </p:stCondLst>
                                  <p:childTnLst>
                                    <p:set>
                                      <p:cBhvr>
                                        <p:cTn id="271" dur="1" fill="hold">
                                          <p:stCondLst>
                                            <p:cond delay="0"/>
                                          </p:stCondLst>
                                        </p:cTn>
                                        <p:tgtEl>
                                          <p:spTgt spid="1224"/>
                                        </p:tgtEl>
                                        <p:attrNameLst>
                                          <p:attrName>style.visibility</p:attrName>
                                        </p:attrNameLst>
                                      </p:cBhvr>
                                      <p:to>
                                        <p:strVal val="visible"/>
                                      </p:to>
                                    </p:set>
                                    <p:animEffect transition="in" filter="fade">
                                      <p:cBhvr>
                                        <p:cTn id="272" dur="500"/>
                                        <p:tgtEl>
                                          <p:spTgt spid="1224"/>
                                        </p:tgtEl>
                                      </p:cBhvr>
                                    </p:animEffect>
                                  </p:childTnLst>
                                </p:cTn>
                              </p:par>
                            </p:childTnLst>
                          </p:cTn>
                        </p:par>
                        <p:par>
                          <p:cTn id="273" fill="hold">
                            <p:stCondLst>
                              <p:cond delay="8500"/>
                            </p:stCondLst>
                            <p:childTnLst>
                              <p:par>
                                <p:cTn id="274" presetID="10" presetClass="entr" presetSubtype="0" fill="hold" nodeType="afterEffect">
                                  <p:stCondLst>
                                    <p:cond delay="1000"/>
                                  </p:stCondLst>
                                  <p:childTnLst>
                                    <p:set>
                                      <p:cBhvr>
                                        <p:cTn id="275" dur="1" fill="hold">
                                          <p:stCondLst>
                                            <p:cond delay="0"/>
                                          </p:stCondLst>
                                        </p:cTn>
                                        <p:tgtEl>
                                          <p:spTgt spid="1241"/>
                                        </p:tgtEl>
                                        <p:attrNameLst>
                                          <p:attrName>style.visibility</p:attrName>
                                        </p:attrNameLst>
                                      </p:cBhvr>
                                      <p:to>
                                        <p:strVal val="visible"/>
                                      </p:to>
                                    </p:set>
                                    <p:animEffect transition="in" filter="fade">
                                      <p:cBhvr>
                                        <p:cTn id="276" dur="500"/>
                                        <p:tgtEl>
                                          <p:spTgt spid="1241"/>
                                        </p:tgtEl>
                                      </p:cBhvr>
                                    </p:animEffect>
                                  </p:childTnLst>
                                </p:cTn>
                              </p:par>
                              <p:par>
                                <p:cTn id="277" presetID="10" presetClass="entr" presetSubtype="0" fill="hold" nodeType="withEffect">
                                  <p:stCondLst>
                                    <p:cond delay="1000"/>
                                  </p:stCondLst>
                                  <p:childTnLst>
                                    <p:set>
                                      <p:cBhvr>
                                        <p:cTn id="278" dur="1" fill="hold">
                                          <p:stCondLst>
                                            <p:cond delay="0"/>
                                          </p:stCondLst>
                                        </p:cTn>
                                        <p:tgtEl>
                                          <p:spTgt spid="1258"/>
                                        </p:tgtEl>
                                        <p:attrNameLst>
                                          <p:attrName>style.visibility</p:attrName>
                                        </p:attrNameLst>
                                      </p:cBhvr>
                                      <p:to>
                                        <p:strVal val="visible"/>
                                      </p:to>
                                    </p:set>
                                    <p:animEffect transition="in" filter="fade">
                                      <p:cBhvr>
                                        <p:cTn id="279" dur="500"/>
                                        <p:tgtEl>
                                          <p:spTgt spid="1258"/>
                                        </p:tgtEl>
                                      </p:cBhvr>
                                    </p:animEffect>
                                  </p:childTnLst>
                                </p:cTn>
                              </p:par>
                            </p:childTnLst>
                          </p:cTn>
                        </p:par>
                        <p:par>
                          <p:cTn id="280" fill="hold">
                            <p:stCondLst>
                              <p:cond delay="10000"/>
                            </p:stCondLst>
                            <p:childTnLst>
                              <p:par>
                                <p:cTn id="281" presetID="26" presetClass="emph" presetSubtype="0" repeatCount="3000" fill="hold" nodeType="afterEffect">
                                  <p:stCondLst>
                                    <p:cond delay="0"/>
                                  </p:stCondLst>
                                  <p:childTnLst>
                                    <p:animEffect transition="out" filter="fade">
                                      <p:cBhvr>
                                        <p:cTn id="282" dur="500" tmFilter="0, 0; .2, .5; .8, .5; 1, 0"/>
                                        <p:tgtEl>
                                          <p:spTgt spid="1258"/>
                                        </p:tgtEl>
                                      </p:cBhvr>
                                    </p:animEffect>
                                    <p:animScale>
                                      <p:cBhvr>
                                        <p:cTn id="283" dur="250" autoRev="1" fill="hold"/>
                                        <p:tgtEl>
                                          <p:spTgt spid="1258"/>
                                        </p:tgtEl>
                                      </p:cBhvr>
                                      <p:by x="105000" y="105000"/>
                                    </p:animScale>
                                  </p:childTnLst>
                                </p:cTn>
                              </p:par>
                            </p:childTnLst>
                          </p:cTn>
                        </p:par>
                        <p:par>
                          <p:cTn id="284" fill="hold">
                            <p:stCondLst>
                              <p:cond delay="11500"/>
                            </p:stCondLst>
                            <p:childTnLst>
                              <p:par>
                                <p:cTn id="285" presetID="10" presetClass="entr" presetSubtype="0" fill="hold" nodeType="afterEffect">
                                  <p:stCondLst>
                                    <p:cond delay="0"/>
                                  </p:stCondLst>
                                  <p:childTnLst>
                                    <p:set>
                                      <p:cBhvr>
                                        <p:cTn id="286" dur="1" fill="hold">
                                          <p:stCondLst>
                                            <p:cond delay="0"/>
                                          </p:stCondLst>
                                        </p:cTn>
                                        <p:tgtEl>
                                          <p:spTgt spid="1275"/>
                                        </p:tgtEl>
                                        <p:attrNameLst>
                                          <p:attrName>style.visibility</p:attrName>
                                        </p:attrNameLst>
                                      </p:cBhvr>
                                      <p:to>
                                        <p:strVal val="visible"/>
                                      </p:to>
                                    </p:set>
                                    <p:animEffect transition="in" filter="fade">
                                      <p:cBhvr>
                                        <p:cTn id="287" dur="500"/>
                                        <p:tgtEl>
                                          <p:spTgt spid="1275"/>
                                        </p:tgtEl>
                                      </p:cBhvr>
                                    </p:animEffect>
                                  </p:childTnLst>
                                </p:cTn>
                              </p:par>
                            </p:childTnLst>
                          </p:cTn>
                        </p:par>
                      </p:childTnLst>
                    </p:cTn>
                  </p:par>
                  <p:par>
                    <p:cTn id="288" fill="hold">
                      <p:stCondLst>
                        <p:cond delay="indefinite"/>
                      </p:stCondLst>
                      <p:childTnLst>
                        <p:par>
                          <p:cTn id="289" fill="hold">
                            <p:stCondLst>
                              <p:cond delay="0"/>
                            </p:stCondLst>
                            <p:childTnLst>
                              <p:par>
                                <p:cTn id="290" presetID="10" presetClass="entr" presetSubtype="0" fill="hold" nodeType="clickEffect">
                                  <p:stCondLst>
                                    <p:cond delay="0"/>
                                  </p:stCondLst>
                                  <p:childTnLst>
                                    <p:set>
                                      <p:cBhvr>
                                        <p:cTn id="291" dur="1" fill="hold">
                                          <p:stCondLst>
                                            <p:cond delay="0"/>
                                          </p:stCondLst>
                                        </p:cTn>
                                        <p:tgtEl>
                                          <p:spTgt spid="43"/>
                                        </p:tgtEl>
                                        <p:attrNameLst>
                                          <p:attrName>style.visibility</p:attrName>
                                        </p:attrNameLst>
                                      </p:cBhvr>
                                      <p:to>
                                        <p:strVal val="visible"/>
                                      </p:to>
                                    </p:set>
                                    <p:animEffect transition="in" filter="fade">
                                      <p:cBhvr>
                                        <p:cTn id="29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 grpId="0"/>
      <p:bldP spid="763" grpId="1"/>
      <p:bldP spid="763" grpId="2"/>
      <p:bldP spid="764" grpId="0"/>
      <p:bldP spid="764" grpId="1"/>
      <p:bldP spid="764" grpId="2"/>
      <p:bldP spid="765" grpId="0"/>
      <p:bldP spid="765" grpId="1"/>
      <p:bldP spid="765" grpId="2"/>
      <p:bldP spid="766" grpId="0"/>
      <p:bldP spid="766" grpId="1"/>
      <p:bldP spid="766" grpId="2"/>
      <p:bldP spid="1031" grpId="0"/>
      <p:bldP spid="1031" grpId="1"/>
      <p:bldP spid="1031" grpId="2"/>
      <p:bldP spid="1083" grpId="0"/>
      <p:bldP spid="1083" grpId="1"/>
      <p:bldP spid="1083" grpId="2"/>
      <p:bldP spid="1101" grpId="0"/>
      <p:bldP spid="1101" grpId="1"/>
      <p:bldP spid="1101" grpId="2"/>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000" dirty="0">
                <a:solidFill>
                  <a:srgbClr val="11576A"/>
                </a:solidFill>
                <a:latin typeface="微软雅黑" pitchFamily="34" charset="-122"/>
                <a:ea typeface="微软雅黑" pitchFamily="34" charset="-122"/>
                <a:cs typeface="+mn-cs"/>
              </a:rPr>
              <a:t>页面置换算法分类</a:t>
            </a:r>
          </a:p>
        </p:txBody>
      </p:sp>
      <p:sp>
        <p:nvSpPr>
          <p:cNvPr id="11" name="TextBox 9"/>
          <p:cNvSpPr txBox="1"/>
          <p:nvPr/>
        </p:nvSpPr>
        <p:spPr>
          <a:xfrm>
            <a:off x="1045070" y="1919030"/>
            <a:ext cx="7704856" cy="461665"/>
          </a:xfrm>
          <a:prstGeom prst="rect">
            <a:avLst/>
          </a:prstGeom>
          <a:noFill/>
          <a:effectLst/>
        </p:spPr>
        <p:txBody>
          <a:bodyPr wrap="square" rtlCol="0">
            <a:spAutoFit/>
          </a:bodyPr>
          <a:lstStyle/>
          <a:p>
            <a:pPr marL="0" lvl="1">
              <a:lnSpc>
                <a:spcPct val="120000"/>
              </a:lnSpc>
              <a:tabLst>
                <a:tab pos="715963" algn="l"/>
              </a:tabLst>
            </a:pPr>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局部页面置换算法</a:t>
            </a:r>
            <a:endParaRPr lang="en-US" altLang="zh-CN" sz="2000" b="1" dirty="0">
              <a:solidFill>
                <a:srgbClr val="11576A"/>
              </a:solidFill>
              <a:latin typeface="微软雅黑" pitchFamily="34" charset="-122"/>
              <a:ea typeface="微软雅黑" pitchFamily="34" charset="-122"/>
            </a:endParaRPr>
          </a:p>
        </p:txBody>
      </p:sp>
      <p:sp>
        <p:nvSpPr>
          <p:cNvPr id="14" name="TextBox 9"/>
          <p:cNvSpPr txBox="1"/>
          <p:nvPr/>
        </p:nvSpPr>
        <p:spPr>
          <a:xfrm>
            <a:off x="1045070" y="3377891"/>
            <a:ext cx="7704856" cy="461665"/>
          </a:xfrm>
          <a:prstGeom prst="rect">
            <a:avLst/>
          </a:prstGeom>
          <a:noFill/>
          <a:effectLst/>
        </p:spPr>
        <p:txBody>
          <a:bodyPr wrap="square" rtlCol="0">
            <a:spAutoFit/>
          </a:bodyPr>
          <a:lstStyle/>
          <a:p>
            <a:pPr marL="0" lvl="1">
              <a:lnSpc>
                <a:spcPct val="120000"/>
              </a:lnSpc>
              <a:tabLst>
                <a:tab pos="715963" algn="l"/>
              </a:tabLst>
            </a:pPr>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全局页面置换算法</a:t>
            </a:r>
            <a:endParaRPr lang="en-US" altLang="zh-CN" sz="2000" b="1" dirty="0">
              <a:solidFill>
                <a:srgbClr val="11576A"/>
              </a:solidFill>
              <a:latin typeface="微软雅黑" pitchFamily="34" charset="-122"/>
              <a:ea typeface="微软雅黑" pitchFamily="34" charset="-122"/>
            </a:endParaRPr>
          </a:p>
        </p:txBody>
      </p:sp>
      <p:grpSp>
        <p:nvGrpSpPr>
          <p:cNvPr id="3" name="组合 2"/>
          <p:cNvGrpSpPr/>
          <p:nvPr/>
        </p:nvGrpSpPr>
        <p:grpSpPr>
          <a:xfrm>
            <a:off x="1475657" y="2273543"/>
            <a:ext cx="7871203" cy="424732"/>
            <a:chOff x="1475656" y="1416293"/>
            <a:chExt cx="7871203" cy="424732"/>
          </a:xfrm>
        </p:grpSpPr>
        <p:pic>
          <p:nvPicPr>
            <p:cNvPr id="5" name="图片 4" descr="小点1.png"/>
            <p:cNvPicPr>
              <a:picLocks noChangeAspect="1"/>
            </p:cNvPicPr>
            <p:nvPr/>
          </p:nvPicPr>
          <p:blipFill>
            <a:blip r:embed="rId2" cstate="print"/>
            <a:stretch>
              <a:fillRect/>
            </a:stretch>
          </p:blipFill>
          <p:spPr>
            <a:xfrm>
              <a:off x="1475656" y="1557890"/>
              <a:ext cx="151066" cy="148997"/>
            </a:xfrm>
            <a:prstGeom prst="rect">
              <a:avLst/>
            </a:prstGeom>
            <a:effectLst/>
          </p:spPr>
        </p:pic>
        <p:sp>
          <p:nvSpPr>
            <p:cNvPr id="12" name="TextBox 9"/>
            <p:cNvSpPr txBox="1"/>
            <p:nvPr/>
          </p:nvSpPr>
          <p:spPr>
            <a:xfrm>
              <a:off x="1642003" y="1416293"/>
              <a:ext cx="7704856" cy="424732"/>
            </a:xfrm>
            <a:prstGeom prst="rect">
              <a:avLst/>
            </a:prstGeom>
            <a:noFill/>
            <a:effectLst/>
          </p:spPr>
          <p:txBody>
            <a:bodyPr wrap="square" rtlCol="0">
              <a:spAutoFit/>
            </a:bodyPr>
            <a:lstStyle/>
            <a:p>
              <a:pPr marL="0" lvl="1">
                <a:lnSpc>
                  <a:spcPct val="120000"/>
                </a:lnSpc>
                <a:tabLst>
                  <a:tab pos="715963" algn="l"/>
                </a:tabLst>
              </a:pPr>
              <a:r>
                <a:rPr lang="zh-CN" altLang="en-US" b="1" dirty="0" smtClean="0">
                  <a:solidFill>
                    <a:srgbClr val="11576A"/>
                  </a:solidFill>
                  <a:latin typeface="微软雅黑" pitchFamily="34" charset="-122"/>
                  <a:ea typeface="微软雅黑" pitchFamily="34" charset="-122"/>
                </a:rPr>
                <a:t>置换</a:t>
              </a:r>
              <a:r>
                <a:rPr lang="zh-CN" altLang="en-US" b="1" dirty="0">
                  <a:solidFill>
                    <a:srgbClr val="11576A"/>
                  </a:solidFill>
                  <a:latin typeface="微软雅黑" pitchFamily="34" charset="-122"/>
                  <a:ea typeface="微软雅黑" pitchFamily="34" charset="-122"/>
                </a:rPr>
                <a:t>页面的选择范围仅限于当前进程占用的物理页面</a:t>
              </a:r>
              <a:r>
                <a:rPr lang="zh-CN" altLang="en-US" b="1" dirty="0" smtClean="0">
                  <a:solidFill>
                    <a:srgbClr val="11576A"/>
                  </a:solidFill>
                  <a:latin typeface="微软雅黑" pitchFamily="34" charset="-122"/>
                  <a:ea typeface="微软雅黑" pitchFamily="34" charset="-122"/>
                </a:rPr>
                <a:t>内</a:t>
              </a:r>
              <a:endParaRPr lang="en-US" altLang="zh-CN"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478571" y="2599828"/>
            <a:ext cx="7868289" cy="424732"/>
            <a:chOff x="1478570" y="1742578"/>
            <a:chExt cx="7868289" cy="424732"/>
          </a:xfrm>
        </p:grpSpPr>
        <p:pic>
          <p:nvPicPr>
            <p:cNvPr id="6" name="图片 5" descr="小点1.png"/>
            <p:cNvPicPr>
              <a:picLocks noChangeAspect="1"/>
            </p:cNvPicPr>
            <p:nvPr/>
          </p:nvPicPr>
          <p:blipFill>
            <a:blip r:embed="rId2" cstate="print"/>
            <a:stretch>
              <a:fillRect/>
            </a:stretch>
          </p:blipFill>
          <p:spPr>
            <a:xfrm>
              <a:off x="1478570" y="1886560"/>
              <a:ext cx="151066" cy="148997"/>
            </a:xfrm>
            <a:prstGeom prst="rect">
              <a:avLst/>
            </a:prstGeom>
            <a:effectLst/>
          </p:spPr>
        </p:pic>
        <p:sp>
          <p:nvSpPr>
            <p:cNvPr id="16" name="TextBox 9"/>
            <p:cNvSpPr txBox="1"/>
            <p:nvPr/>
          </p:nvSpPr>
          <p:spPr>
            <a:xfrm>
              <a:off x="1642003" y="1742578"/>
              <a:ext cx="7704856" cy="424732"/>
            </a:xfrm>
            <a:prstGeom prst="rect">
              <a:avLst/>
            </a:prstGeom>
            <a:noFill/>
            <a:effectLst/>
          </p:spPr>
          <p:txBody>
            <a:bodyPr wrap="square" rtlCol="0">
              <a:spAutoFit/>
            </a:bodyPr>
            <a:lstStyle/>
            <a:p>
              <a:pPr marL="0" lvl="1">
                <a:lnSpc>
                  <a:spcPct val="120000"/>
                </a:lnSpc>
                <a:tabLst>
                  <a:tab pos="715963" algn="l"/>
                </a:tabLst>
              </a:pPr>
              <a:r>
                <a:rPr lang="zh-CN" altLang="en-US" b="1" dirty="0" smtClean="0">
                  <a:solidFill>
                    <a:srgbClr val="11576A"/>
                  </a:solidFill>
                  <a:latin typeface="微软雅黑" pitchFamily="34" charset="-122"/>
                  <a:ea typeface="微软雅黑" pitchFamily="34" charset="-122"/>
                </a:rPr>
                <a:t>最</a:t>
              </a:r>
              <a:r>
                <a:rPr lang="zh-CN" altLang="en-US" b="1" dirty="0">
                  <a:solidFill>
                    <a:srgbClr val="11576A"/>
                  </a:solidFill>
                  <a:latin typeface="微软雅黑" pitchFamily="34" charset="-122"/>
                  <a:ea typeface="微软雅黑" pitchFamily="34" charset="-122"/>
                </a:rPr>
                <a:t>优算法、先进先出算法、最近最久未使用</a:t>
              </a:r>
              <a:r>
                <a:rPr lang="zh-CN" altLang="en-US" b="1" dirty="0" smtClean="0">
                  <a:solidFill>
                    <a:srgbClr val="11576A"/>
                  </a:solidFill>
                  <a:latin typeface="微软雅黑" pitchFamily="34" charset="-122"/>
                  <a:ea typeface="微软雅黑" pitchFamily="34" charset="-122"/>
                </a:rPr>
                <a:t>算法</a:t>
              </a:r>
              <a:endParaRPr lang="en-US" altLang="zh-CN"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475656" y="2956917"/>
            <a:ext cx="7883570" cy="424732"/>
            <a:chOff x="1475656" y="2099667"/>
            <a:chExt cx="7883570" cy="424732"/>
          </a:xfrm>
        </p:grpSpPr>
        <p:pic>
          <p:nvPicPr>
            <p:cNvPr id="7" name="图片 6" descr="小点1.png"/>
            <p:cNvPicPr>
              <a:picLocks noChangeAspect="1"/>
            </p:cNvPicPr>
            <p:nvPr/>
          </p:nvPicPr>
          <p:blipFill>
            <a:blip r:embed="rId2" cstate="print"/>
            <a:stretch>
              <a:fillRect/>
            </a:stretch>
          </p:blipFill>
          <p:spPr>
            <a:xfrm>
              <a:off x="1475656" y="2245581"/>
              <a:ext cx="151066" cy="148997"/>
            </a:xfrm>
            <a:prstGeom prst="rect">
              <a:avLst/>
            </a:prstGeom>
            <a:effectLst/>
          </p:spPr>
        </p:pic>
        <p:sp>
          <p:nvSpPr>
            <p:cNvPr id="17" name="TextBox 9"/>
            <p:cNvSpPr txBox="1"/>
            <p:nvPr/>
          </p:nvSpPr>
          <p:spPr>
            <a:xfrm>
              <a:off x="1654370" y="2099667"/>
              <a:ext cx="7704856" cy="424732"/>
            </a:xfrm>
            <a:prstGeom prst="rect">
              <a:avLst/>
            </a:prstGeom>
            <a:noFill/>
            <a:effectLst/>
          </p:spPr>
          <p:txBody>
            <a:bodyPr wrap="square" rtlCol="0">
              <a:spAutoFit/>
            </a:bodyPr>
            <a:lstStyle/>
            <a:p>
              <a:pPr marL="0" lvl="1">
                <a:lnSpc>
                  <a:spcPct val="120000"/>
                </a:lnSpc>
                <a:tabLst>
                  <a:tab pos="715963" algn="l"/>
                </a:tabLst>
              </a:pPr>
              <a:r>
                <a:rPr lang="zh-CN" altLang="en-US" b="1" dirty="0" smtClean="0">
                  <a:solidFill>
                    <a:srgbClr val="11576A"/>
                  </a:solidFill>
                  <a:latin typeface="微软雅黑" pitchFamily="34" charset="-122"/>
                  <a:ea typeface="微软雅黑" pitchFamily="34" charset="-122"/>
                </a:rPr>
                <a:t>时钟</a:t>
              </a:r>
              <a:r>
                <a:rPr lang="zh-CN" altLang="en-US" b="1" dirty="0">
                  <a:solidFill>
                    <a:srgbClr val="11576A"/>
                  </a:solidFill>
                  <a:latin typeface="微软雅黑" pitchFamily="34" charset="-122"/>
                  <a:ea typeface="微软雅黑" pitchFamily="34" charset="-122"/>
                </a:rPr>
                <a:t>算法、最不常用算法</a:t>
              </a:r>
              <a:endParaRPr lang="en-US" altLang="zh-CN" b="1" dirty="0">
                <a:solidFill>
                  <a:srgbClr val="11576A"/>
                </a:solidFill>
                <a:latin typeface="微软雅黑" pitchFamily="34" charset="-122"/>
                <a:ea typeface="微软雅黑" pitchFamily="34" charset="-122"/>
              </a:endParaRPr>
            </a:p>
          </p:txBody>
        </p:sp>
      </p:grpSp>
      <p:grpSp>
        <p:nvGrpSpPr>
          <p:cNvPr id="20" name="组合 19"/>
          <p:cNvGrpSpPr/>
          <p:nvPr/>
        </p:nvGrpSpPr>
        <p:grpSpPr>
          <a:xfrm>
            <a:off x="1461469" y="3719086"/>
            <a:ext cx="7855922" cy="424732"/>
            <a:chOff x="1461469" y="2861836"/>
            <a:chExt cx="7855922" cy="424732"/>
          </a:xfrm>
        </p:grpSpPr>
        <p:pic>
          <p:nvPicPr>
            <p:cNvPr id="8" name="图片 7" descr="小点1.png"/>
            <p:cNvPicPr>
              <a:picLocks noChangeAspect="1"/>
            </p:cNvPicPr>
            <p:nvPr/>
          </p:nvPicPr>
          <p:blipFill>
            <a:blip r:embed="rId2" cstate="print"/>
            <a:stretch>
              <a:fillRect/>
            </a:stretch>
          </p:blipFill>
          <p:spPr>
            <a:xfrm>
              <a:off x="1461469" y="3001497"/>
              <a:ext cx="151066" cy="148997"/>
            </a:xfrm>
            <a:prstGeom prst="rect">
              <a:avLst/>
            </a:prstGeom>
            <a:effectLst/>
          </p:spPr>
        </p:pic>
        <p:sp>
          <p:nvSpPr>
            <p:cNvPr id="18" name="TextBox 9"/>
            <p:cNvSpPr txBox="1"/>
            <p:nvPr/>
          </p:nvSpPr>
          <p:spPr>
            <a:xfrm>
              <a:off x="1612535" y="2861836"/>
              <a:ext cx="7704856" cy="424732"/>
            </a:xfrm>
            <a:prstGeom prst="rect">
              <a:avLst/>
            </a:prstGeom>
            <a:noFill/>
            <a:effectLst/>
          </p:spPr>
          <p:txBody>
            <a:bodyPr wrap="square" rtlCol="0">
              <a:spAutoFit/>
            </a:bodyPr>
            <a:lstStyle/>
            <a:p>
              <a:pPr marL="0" lvl="1">
                <a:lnSpc>
                  <a:spcPct val="120000"/>
                </a:lnSpc>
                <a:tabLst>
                  <a:tab pos="715963" algn="l"/>
                </a:tabLst>
              </a:pPr>
              <a:r>
                <a:rPr lang="zh-CN" altLang="en-US" b="1" dirty="0" smtClean="0">
                  <a:solidFill>
                    <a:srgbClr val="11576A"/>
                  </a:solidFill>
                  <a:latin typeface="微软雅黑" pitchFamily="34" charset="-122"/>
                  <a:ea typeface="微软雅黑" pitchFamily="34" charset="-122"/>
                </a:rPr>
                <a:t>置换</a:t>
              </a:r>
              <a:r>
                <a:rPr lang="zh-CN" altLang="en-US" b="1" dirty="0">
                  <a:solidFill>
                    <a:srgbClr val="11576A"/>
                  </a:solidFill>
                  <a:latin typeface="微软雅黑" pitchFamily="34" charset="-122"/>
                  <a:ea typeface="微软雅黑" pitchFamily="34" charset="-122"/>
                </a:rPr>
                <a:t>页面的选择范围是所有可换出的物理</a:t>
              </a:r>
              <a:r>
                <a:rPr lang="zh-CN" altLang="en-US" b="1" dirty="0" smtClean="0">
                  <a:solidFill>
                    <a:srgbClr val="11576A"/>
                  </a:solidFill>
                  <a:latin typeface="微软雅黑" pitchFamily="34" charset="-122"/>
                  <a:ea typeface="微软雅黑" pitchFamily="34" charset="-122"/>
                </a:rPr>
                <a:t>页面</a:t>
              </a:r>
              <a:endParaRPr lang="en-US" altLang="zh-CN" b="1" dirty="0">
                <a:solidFill>
                  <a:srgbClr val="11576A"/>
                </a:solidFill>
                <a:latin typeface="微软雅黑" pitchFamily="34" charset="-122"/>
                <a:ea typeface="微软雅黑" pitchFamily="34" charset="-122"/>
              </a:endParaRPr>
            </a:p>
          </p:txBody>
        </p:sp>
      </p:grpSp>
      <p:grpSp>
        <p:nvGrpSpPr>
          <p:cNvPr id="21" name="组合 20"/>
          <p:cNvGrpSpPr/>
          <p:nvPr/>
        </p:nvGrpSpPr>
        <p:grpSpPr>
          <a:xfrm>
            <a:off x="1461469" y="4075674"/>
            <a:ext cx="7855922" cy="424732"/>
            <a:chOff x="1461469" y="3218424"/>
            <a:chExt cx="7855922" cy="424732"/>
          </a:xfrm>
        </p:grpSpPr>
        <p:pic>
          <p:nvPicPr>
            <p:cNvPr id="9" name="图片 8" descr="小点1.png"/>
            <p:cNvPicPr>
              <a:picLocks noChangeAspect="1"/>
            </p:cNvPicPr>
            <p:nvPr/>
          </p:nvPicPr>
          <p:blipFill>
            <a:blip r:embed="rId2" cstate="print"/>
            <a:stretch>
              <a:fillRect/>
            </a:stretch>
          </p:blipFill>
          <p:spPr>
            <a:xfrm>
              <a:off x="1461469" y="3347925"/>
              <a:ext cx="151066" cy="148997"/>
            </a:xfrm>
            <a:prstGeom prst="rect">
              <a:avLst/>
            </a:prstGeom>
            <a:effectLst/>
          </p:spPr>
        </p:pic>
        <p:sp>
          <p:nvSpPr>
            <p:cNvPr id="19" name="TextBox 9"/>
            <p:cNvSpPr txBox="1"/>
            <p:nvPr/>
          </p:nvSpPr>
          <p:spPr>
            <a:xfrm>
              <a:off x="1612535" y="3218424"/>
              <a:ext cx="7704856" cy="424732"/>
            </a:xfrm>
            <a:prstGeom prst="rect">
              <a:avLst/>
            </a:prstGeom>
            <a:noFill/>
            <a:effectLst/>
          </p:spPr>
          <p:txBody>
            <a:bodyPr wrap="square" rtlCol="0">
              <a:spAutoFit/>
            </a:bodyPr>
            <a:lstStyle/>
            <a:p>
              <a:pPr marL="0" lvl="1">
                <a:lnSpc>
                  <a:spcPct val="120000"/>
                </a:lnSpc>
                <a:tabLst>
                  <a:tab pos="715963" algn="l"/>
                </a:tabLst>
              </a:pPr>
              <a:r>
                <a:rPr lang="zh-CN" altLang="en-US" b="1" dirty="0" smtClean="0">
                  <a:solidFill>
                    <a:srgbClr val="11576A"/>
                  </a:solidFill>
                  <a:latin typeface="微软雅黑" pitchFamily="34" charset="-122"/>
                  <a:ea typeface="微软雅黑" pitchFamily="34" charset="-122"/>
                </a:rPr>
                <a:t>工作集</a:t>
              </a:r>
              <a:r>
                <a:rPr lang="zh-CN" altLang="en-US" b="1" dirty="0">
                  <a:solidFill>
                    <a:srgbClr val="11576A"/>
                  </a:solidFill>
                  <a:latin typeface="微软雅黑" pitchFamily="34" charset="-122"/>
                  <a:ea typeface="微软雅黑" pitchFamily="34" charset="-122"/>
                </a:rPr>
                <a:t>算法、缺页</a:t>
              </a:r>
              <a:r>
                <a:rPr lang="zh-CN" altLang="en-US" b="1" dirty="0" smtClean="0">
                  <a:solidFill>
                    <a:srgbClr val="11576A"/>
                  </a:solidFill>
                  <a:latin typeface="微软雅黑" pitchFamily="34" charset="-122"/>
                  <a:ea typeface="微软雅黑" pitchFamily="34" charset="-122"/>
                </a:rPr>
                <a:t>率算法</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87705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Working set algorithm(1)</a:t>
            </a:r>
            <a:endParaRPr lang="zh-CN" altLang="en-US" sz="3200" smtClean="0">
              <a:ea typeface="宋体" panose="02010600030101010101" pitchFamily="2" charset="-122"/>
            </a:endParaRPr>
          </a:p>
        </p:txBody>
      </p:sp>
      <p:sp>
        <p:nvSpPr>
          <p:cNvPr id="106499" name="内容占位符 2"/>
          <p:cNvSpPr>
            <a:spLocks noGrp="1"/>
          </p:cNvSpPr>
          <p:nvPr>
            <p:ph idx="1"/>
          </p:nvPr>
        </p:nvSpPr>
        <p:spPr>
          <a:xfrm>
            <a:off x="971550" y="1371600"/>
            <a:ext cx="8064500" cy="5057775"/>
          </a:xfrm>
        </p:spPr>
        <p:txBody>
          <a:bodyPr/>
          <a:lstStyle/>
          <a:p>
            <a:pPr>
              <a:lnSpc>
                <a:spcPct val="110000"/>
              </a:lnSpc>
            </a:pPr>
            <a:r>
              <a:rPr lang="en-US" altLang="zh-CN" smtClean="0">
                <a:ea typeface="宋体" panose="02010600030101010101" pitchFamily="2" charset="-122"/>
              </a:rPr>
              <a:t>Demand paging and prepaging</a:t>
            </a:r>
          </a:p>
          <a:p>
            <a:pPr lvl="1">
              <a:lnSpc>
                <a:spcPct val="110000"/>
              </a:lnSpc>
            </a:pPr>
            <a:r>
              <a:rPr lang="en-US" altLang="zh-CN" smtClean="0">
                <a:ea typeface="宋体" panose="02010600030101010101" pitchFamily="2" charset="-122"/>
              </a:rPr>
              <a:t>Bottle-neck of </a:t>
            </a:r>
            <a:r>
              <a:rPr lang="en-US" altLang="zh-CN" smtClean="0">
                <a:solidFill>
                  <a:srgbClr val="FF0000"/>
                </a:solidFill>
                <a:ea typeface="宋体" panose="02010600030101010101" pitchFamily="2" charset="-122"/>
              </a:rPr>
              <a:t>demand paging</a:t>
            </a:r>
          </a:p>
          <a:p>
            <a:pPr lvl="1">
              <a:lnSpc>
                <a:spcPct val="110000"/>
              </a:lnSpc>
            </a:pPr>
            <a:r>
              <a:rPr lang="en-US" altLang="zh-CN" smtClean="0">
                <a:solidFill>
                  <a:srgbClr val="FF0000"/>
                </a:solidFill>
                <a:ea typeface="宋体" panose="02010600030101010101" pitchFamily="2" charset="-122"/>
              </a:rPr>
              <a:t>Prepaging</a:t>
            </a:r>
            <a:r>
              <a:rPr lang="en-US" altLang="zh-CN" smtClean="0">
                <a:ea typeface="宋体" panose="02010600030101010101" pitchFamily="2" charset="-122"/>
              </a:rPr>
              <a:t>: paging according to working set</a:t>
            </a:r>
          </a:p>
          <a:p>
            <a:pPr lvl="1">
              <a:lnSpc>
                <a:spcPct val="110000"/>
              </a:lnSpc>
            </a:pPr>
            <a:r>
              <a:rPr lang="en-US" altLang="zh-CN" smtClean="0">
                <a:ea typeface="宋体" panose="02010600030101010101" pitchFamily="2" charset="-122"/>
              </a:rPr>
              <a:t>Working set: pages that be used recently</a:t>
            </a:r>
          </a:p>
          <a:p>
            <a:pPr>
              <a:lnSpc>
                <a:spcPct val="110000"/>
              </a:lnSpc>
            </a:pPr>
            <a:r>
              <a:rPr lang="en-US" altLang="zh-CN" smtClean="0">
                <a:ea typeface="宋体" panose="02010600030101010101" pitchFamily="2" charset="-122"/>
              </a:rPr>
              <a:t>Working set</a:t>
            </a:r>
          </a:p>
          <a:p>
            <a:pPr lvl="1">
              <a:lnSpc>
                <a:spcPct val="110000"/>
              </a:lnSpc>
            </a:pPr>
            <a:r>
              <a:rPr lang="en-US" altLang="zh-CN" smtClean="0">
                <a:ea typeface="宋体" panose="02010600030101010101" pitchFamily="2" charset="-122"/>
              </a:rPr>
              <a:t>W(k,t): pages used during last K memory reference, or used in last t seconds</a:t>
            </a:r>
          </a:p>
          <a:p>
            <a:pPr lvl="1">
              <a:lnSpc>
                <a:spcPct val="110000"/>
              </a:lnSpc>
            </a:pPr>
            <a:r>
              <a:rPr lang="en-US" altLang="zh-CN" smtClean="0">
                <a:ea typeface="宋体" panose="02010600030101010101" pitchFamily="2" charset="-122"/>
              </a:rPr>
              <a:t>Stability: relationship of k and t</a:t>
            </a:r>
          </a:p>
          <a:p>
            <a:pPr lvl="1">
              <a:lnSpc>
                <a:spcPct val="110000"/>
              </a:lnSpc>
            </a:pPr>
            <a:r>
              <a:rPr lang="en-US" altLang="zh-CN" smtClean="0">
                <a:ea typeface="宋体" panose="02010600030101010101" pitchFamily="2" charset="-122"/>
              </a:rPr>
              <a:t>Working set algorithm: clock page replacement based on working set</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065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5730F08-2BB2-44FE-9D3B-3E9B6A9B3BBB}" type="slidenum">
              <a:rPr lang="en-US" altLang="ko-KR" sz="1200" smtClean="0">
                <a:solidFill>
                  <a:schemeClr val="bg1"/>
                </a:solidFill>
              </a:rPr>
              <a:pPr>
                <a:spcBef>
                  <a:spcPct val="0"/>
                </a:spcBef>
                <a:buClrTx/>
                <a:buSzTx/>
                <a:buFontTx/>
                <a:buNone/>
              </a:pPr>
              <a:t>108</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局部置换算法没有考虑进程访存差异</a:t>
            </a:r>
          </a:p>
        </p:txBody>
      </p:sp>
      <p:sp>
        <p:nvSpPr>
          <p:cNvPr id="12" name="TextBox 11"/>
          <p:cNvSpPr txBox="1"/>
          <p:nvPr/>
        </p:nvSpPr>
        <p:spPr>
          <a:xfrm>
            <a:off x="857225" y="1670946"/>
            <a:ext cx="5191161" cy="400110"/>
          </a:xfrm>
          <a:prstGeom prst="rect">
            <a:avLst/>
          </a:prstGeom>
          <a:noFill/>
          <a:effectLst/>
        </p:spPr>
        <p:txBody>
          <a:bodyPr wrap="square" rtlCol="0">
            <a:spAutoFit/>
          </a:bodyPr>
          <a:lstStyle/>
          <a:p>
            <a:pPr marL="0" lvl="1"/>
            <a:r>
              <a:rPr lang="zh-CN" altLang="en-US" sz="2000" b="1" dirty="0">
                <a:solidFill>
                  <a:srgbClr val="11576A"/>
                </a:solidFill>
                <a:latin typeface="微软雅黑" pitchFamily="34" charset="-122"/>
                <a:ea typeface="微软雅黑" pitchFamily="34" charset="-122"/>
                <a:sym typeface="MS PGothic" charset="0"/>
              </a:rPr>
              <a:t>FIFO 页面置换算法: 假设初始顺序 a-&gt;b-&gt;c </a:t>
            </a:r>
          </a:p>
        </p:txBody>
      </p:sp>
      <p:grpSp>
        <p:nvGrpSpPr>
          <p:cNvPr id="59" name="组合 58"/>
          <p:cNvGrpSpPr/>
          <p:nvPr/>
        </p:nvGrpSpPr>
        <p:grpSpPr>
          <a:xfrm>
            <a:off x="949520" y="2480482"/>
            <a:ext cx="6483372" cy="584495"/>
            <a:chOff x="949520" y="1623231"/>
            <a:chExt cx="6483372" cy="584495"/>
          </a:xfrm>
        </p:grpSpPr>
        <p:sp>
          <p:nvSpPr>
            <p:cNvPr id="176" name="矩形 175"/>
            <p:cNvSpPr/>
            <p:nvPr/>
          </p:nvSpPr>
          <p:spPr>
            <a:xfrm>
              <a:off x="949520" y="1625584"/>
              <a:ext cx="6480000" cy="582142"/>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Box 29"/>
            <p:cNvSpPr txBox="1"/>
            <p:nvPr/>
          </p:nvSpPr>
          <p:spPr>
            <a:xfrm>
              <a:off x="6997520"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31" name="TextBox 30"/>
            <p:cNvSpPr txBox="1"/>
            <p:nvPr/>
          </p:nvSpPr>
          <p:spPr>
            <a:xfrm>
              <a:off x="6568892"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11</a:t>
              </a:r>
              <a:endParaRPr lang="zh-CN" altLang="en-US" sz="1400" b="1" dirty="0">
                <a:solidFill>
                  <a:srgbClr val="11576A"/>
                </a:solidFill>
                <a:latin typeface="微软雅黑" pitchFamily="34" charset="-122"/>
                <a:ea typeface="微软雅黑" pitchFamily="34" charset="-122"/>
              </a:endParaRPr>
            </a:p>
          </p:txBody>
        </p:sp>
        <p:sp>
          <p:nvSpPr>
            <p:cNvPr id="32" name="TextBox 31"/>
            <p:cNvSpPr txBox="1"/>
            <p:nvPr/>
          </p:nvSpPr>
          <p:spPr>
            <a:xfrm>
              <a:off x="6140264"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10</a:t>
              </a:r>
              <a:endParaRPr lang="zh-CN" altLang="en-US" sz="1400" b="1" dirty="0">
                <a:solidFill>
                  <a:srgbClr val="11576A"/>
                </a:solidFill>
                <a:latin typeface="微软雅黑" pitchFamily="34" charset="-122"/>
                <a:ea typeface="微软雅黑" pitchFamily="34" charset="-122"/>
              </a:endParaRPr>
            </a:p>
          </p:txBody>
        </p:sp>
        <p:sp>
          <p:nvSpPr>
            <p:cNvPr id="33" name="TextBox 32"/>
            <p:cNvSpPr txBox="1"/>
            <p:nvPr/>
          </p:nvSpPr>
          <p:spPr>
            <a:xfrm>
              <a:off x="5711636"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9</a:t>
              </a:r>
              <a:endParaRPr lang="zh-CN" altLang="en-US" sz="1400" b="1" dirty="0">
                <a:solidFill>
                  <a:srgbClr val="11576A"/>
                </a:solidFill>
                <a:latin typeface="微软雅黑" pitchFamily="34" charset="-122"/>
                <a:ea typeface="微软雅黑" pitchFamily="34" charset="-122"/>
              </a:endParaRPr>
            </a:p>
          </p:txBody>
        </p:sp>
        <p:sp>
          <p:nvSpPr>
            <p:cNvPr id="34" name="TextBox 33"/>
            <p:cNvSpPr txBox="1"/>
            <p:nvPr/>
          </p:nvSpPr>
          <p:spPr>
            <a:xfrm>
              <a:off x="5283008"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8</a:t>
              </a:r>
              <a:endParaRPr lang="zh-CN" altLang="en-US" sz="1400" b="1" dirty="0">
                <a:solidFill>
                  <a:srgbClr val="11576A"/>
                </a:solidFill>
                <a:latin typeface="微软雅黑" pitchFamily="34" charset="-122"/>
                <a:ea typeface="微软雅黑" pitchFamily="34" charset="-122"/>
              </a:endParaRPr>
            </a:p>
          </p:txBody>
        </p:sp>
        <p:sp>
          <p:nvSpPr>
            <p:cNvPr id="35" name="TextBox 34"/>
            <p:cNvSpPr txBox="1"/>
            <p:nvPr/>
          </p:nvSpPr>
          <p:spPr>
            <a:xfrm>
              <a:off x="4854380"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7</a:t>
              </a:r>
              <a:endParaRPr lang="zh-CN" altLang="en-US" sz="1400" b="1" dirty="0">
                <a:solidFill>
                  <a:srgbClr val="11576A"/>
                </a:solidFill>
                <a:latin typeface="微软雅黑" pitchFamily="34" charset="-122"/>
                <a:ea typeface="微软雅黑" pitchFamily="34" charset="-122"/>
              </a:endParaRPr>
            </a:p>
          </p:txBody>
        </p:sp>
        <p:sp>
          <p:nvSpPr>
            <p:cNvPr id="36" name="TextBox 35"/>
            <p:cNvSpPr txBox="1"/>
            <p:nvPr/>
          </p:nvSpPr>
          <p:spPr>
            <a:xfrm>
              <a:off x="4425752"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6</a:t>
              </a:r>
              <a:endParaRPr lang="zh-CN" altLang="en-US" sz="1400" b="1" dirty="0">
                <a:solidFill>
                  <a:srgbClr val="11576A"/>
                </a:solidFill>
                <a:latin typeface="微软雅黑" pitchFamily="34" charset="-122"/>
                <a:ea typeface="微软雅黑" pitchFamily="34" charset="-122"/>
              </a:endParaRPr>
            </a:p>
          </p:txBody>
        </p:sp>
        <p:sp>
          <p:nvSpPr>
            <p:cNvPr id="37" name="TextBox 36"/>
            <p:cNvSpPr txBox="1"/>
            <p:nvPr/>
          </p:nvSpPr>
          <p:spPr>
            <a:xfrm>
              <a:off x="3997124"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5</a:t>
              </a:r>
              <a:endParaRPr lang="zh-CN" altLang="en-US" sz="1400" b="1" dirty="0">
                <a:solidFill>
                  <a:srgbClr val="11576A"/>
                </a:solidFill>
                <a:latin typeface="微软雅黑" pitchFamily="34" charset="-122"/>
                <a:ea typeface="微软雅黑" pitchFamily="34" charset="-122"/>
              </a:endParaRPr>
            </a:p>
          </p:txBody>
        </p:sp>
        <p:sp>
          <p:nvSpPr>
            <p:cNvPr id="38" name="TextBox 37"/>
            <p:cNvSpPr txBox="1"/>
            <p:nvPr/>
          </p:nvSpPr>
          <p:spPr>
            <a:xfrm>
              <a:off x="3568496"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4</a:t>
              </a:r>
              <a:endParaRPr lang="zh-CN" altLang="en-US" sz="1400" b="1" dirty="0">
                <a:solidFill>
                  <a:srgbClr val="11576A"/>
                </a:solidFill>
                <a:latin typeface="微软雅黑" pitchFamily="34" charset="-122"/>
                <a:ea typeface="微软雅黑" pitchFamily="34" charset="-122"/>
              </a:endParaRPr>
            </a:p>
          </p:txBody>
        </p:sp>
        <p:sp>
          <p:nvSpPr>
            <p:cNvPr id="39" name="TextBox 38"/>
            <p:cNvSpPr txBox="1"/>
            <p:nvPr/>
          </p:nvSpPr>
          <p:spPr>
            <a:xfrm>
              <a:off x="3139868"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3</a:t>
              </a:r>
              <a:endParaRPr lang="zh-CN" altLang="en-US" sz="1400" b="1" dirty="0">
                <a:solidFill>
                  <a:srgbClr val="11576A"/>
                </a:solidFill>
                <a:latin typeface="微软雅黑" pitchFamily="34" charset="-122"/>
                <a:ea typeface="微软雅黑" pitchFamily="34" charset="-122"/>
              </a:endParaRPr>
            </a:p>
          </p:txBody>
        </p:sp>
        <p:sp>
          <p:nvSpPr>
            <p:cNvPr id="40" name="TextBox 39"/>
            <p:cNvSpPr txBox="1"/>
            <p:nvPr/>
          </p:nvSpPr>
          <p:spPr>
            <a:xfrm>
              <a:off x="2711240"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2</a:t>
              </a:r>
              <a:endParaRPr lang="zh-CN" altLang="en-US" sz="1400" b="1" dirty="0">
                <a:solidFill>
                  <a:srgbClr val="11576A"/>
                </a:solidFill>
                <a:latin typeface="微软雅黑" pitchFamily="34" charset="-122"/>
                <a:ea typeface="微软雅黑" pitchFamily="34" charset="-122"/>
              </a:endParaRPr>
            </a:p>
          </p:txBody>
        </p:sp>
        <p:sp>
          <p:nvSpPr>
            <p:cNvPr id="41" name="TextBox 40"/>
            <p:cNvSpPr txBox="1"/>
            <p:nvPr/>
          </p:nvSpPr>
          <p:spPr>
            <a:xfrm>
              <a:off x="2282612"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42" name="TextBox 41"/>
            <p:cNvSpPr txBox="1"/>
            <p:nvPr/>
          </p:nvSpPr>
          <p:spPr>
            <a:xfrm>
              <a:off x="1853984"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sp>
          <p:nvSpPr>
            <p:cNvPr id="43" name="TextBox 42"/>
            <p:cNvSpPr txBox="1"/>
            <p:nvPr/>
          </p:nvSpPr>
          <p:spPr>
            <a:xfrm>
              <a:off x="7000892"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44" name="TextBox 43"/>
            <p:cNvSpPr txBox="1"/>
            <p:nvPr/>
          </p:nvSpPr>
          <p:spPr>
            <a:xfrm>
              <a:off x="6572264"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45" name="TextBox 44"/>
            <p:cNvSpPr txBox="1"/>
            <p:nvPr/>
          </p:nvSpPr>
          <p:spPr>
            <a:xfrm>
              <a:off x="6143636"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46" name="TextBox 45"/>
            <p:cNvSpPr txBox="1"/>
            <p:nvPr/>
          </p:nvSpPr>
          <p:spPr>
            <a:xfrm>
              <a:off x="5715008"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47" name="TextBox 46"/>
            <p:cNvSpPr txBox="1"/>
            <p:nvPr/>
          </p:nvSpPr>
          <p:spPr>
            <a:xfrm>
              <a:off x="5286380"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48" name="TextBox 47"/>
            <p:cNvSpPr txBox="1"/>
            <p:nvPr/>
          </p:nvSpPr>
          <p:spPr>
            <a:xfrm>
              <a:off x="4857752"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49" name="TextBox 48"/>
            <p:cNvSpPr txBox="1"/>
            <p:nvPr/>
          </p:nvSpPr>
          <p:spPr>
            <a:xfrm>
              <a:off x="4429124"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50" name="TextBox 49"/>
            <p:cNvSpPr txBox="1"/>
            <p:nvPr/>
          </p:nvSpPr>
          <p:spPr>
            <a:xfrm>
              <a:off x="4000496"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51" name="TextBox 50"/>
            <p:cNvSpPr txBox="1"/>
            <p:nvPr/>
          </p:nvSpPr>
          <p:spPr>
            <a:xfrm>
              <a:off x="3571868"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52" name="TextBox 51"/>
            <p:cNvSpPr txBox="1"/>
            <p:nvPr/>
          </p:nvSpPr>
          <p:spPr>
            <a:xfrm>
              <a:off x="3143240"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53" name="TextBox 52"/>
            <p:cNvSpPr txBox="1"/>
            <p:nvPr/>
          </p:nvSpPr>
          <p:spPr>
            <a:xfrm>
              <a:off x="2714612"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54" name="TextBox 53"/>
            <p:cNvSpPr txBox="1"/>
            <p:nvPr/>
          </p:nvSpPr>
          <p:spPr>
            <a:xfrm>
              <a:off x="2285984"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25" name="TextBox 324"/>
            <p:cNvSpPr txBox="1"/>
            <p:nvPr/>
          </p:nvSpPr>
          <p:spPr>
            <a:xfrm>
              <a:off x="972478" y="1630851"/>
              <a:ext cx="785818"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时间</a:t>
              </a:r>
            </a:p>
          </p:txBody>
        </p:sp>
        <p:sp>
          <p:nvSpPr>
            <p:cNvPr id="326" name="TextBox 325"/>
            <p:cNvSpPr txBox="1"/>
            <p:nvPr/>
          </p:nvSpPr>
          <p:spPr>
            <a:xfrm>
              <a:off x="972478" y="1892908"/>
              <a:ext cx="1099192"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访问页面</a:t>
              </a:r>
            </a:p>
          </p:txBody>
        </p:sp>
        <p:cxnSp>
          <p:nvCxnSpPr>
            <p:cNvPr id="4" name="直接连接符 3"/>
            <p:cNvCxnSpPr>
              <a:stCxn id="176" idx="1"/>
            </p:cNvCxnSpPr>
            <p:nvPr/>
          </p:nvCxnSpPr>
          <p:spPr>
            <a:xfrm>
              <a:off x="949520" y="1916655"/>
              <a:ext cx="6480000" cy="1435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260869" y="1624632"/>
              <a:ext cx="0" cy="58132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949520" y="2805466"/>
            <a:ext cx="6480000" cy="1559638"/>
            <a:chOff x="949520" y="1555488"/>
            <a:chExt cx="6480000" cy="1559638"/>
          </a:xfrm>
        </p:grpSpPr>
        <p:sp>
          <p:nvSpPr>
            <p:cNvPr id="13" name="矩形 12"/>
            <p:cNvSpPr/>
            <p:nvPr/>
          </p:nvSpPr>
          <p:spPr>
            <a:xfrm>
              <a:off x="949520" y="1814625"/>
              <a:ext cx="6480000" cy="126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 name="直接连接符 23"/>
            <p:cNvCxnSpPr/>
            <p:nvPr/>
          </p:nvCxnSpPr>
          <p:spPr>
            <a:xfrm>
              <a:off x="2260437" y="1823380"/>
              <a:ext cx="0" cy="100648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875747" y="1821666"/>
              <a:ext cx="0" cy="992827"/>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3565240"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00" name="TextBox 199"/>
            <p:cNvSpPr txBox="1"/>
            <p:nvPr/>
          </p:nvSpPr>
          <p:spPr>
            <a:xfrm>
              <a:off x="3136853"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01" name="TextBox 200"/>
            <p:cNvSpPr txBox="1"/>
            <p:nvPr/>
          </p:nvSpPr>
          <p:spPr>
            <a:xfrm>
              <a:off x="2708466"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02" name="TextBox 201"/>
            <p:cNvSpPr txBox="1"/>
            <p:nvPr/>
          </p:nvSpPr>
          <p:spPr>
            <a:xfrm>
              <a:off x="2286823" y="1795745"/>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03" name="TextBox 202"/>
            <p:cNvSpPr txBox="1"/>
            <p:nvPr/>
          </p:nvSpPr>
          <p:spPr>
            <a:xfrm>
              <a:off x="1859070" y="1793412"/>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04" name="TextBox 203"/>
            <p:cNvSpPr txBox="1"/>
            <p:nvPr/>
          </p:nvSpPr>
          <p:spPr>
            <a:xfrm>
              <a:off x="1425125" y="182739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sp>
          <p:nvSpPr>
            <p:cNvPr id="214" name="TextBox 213"/>
            <p:cNvSpPr txBox="1"/>
            <p:nvPr/>
          </p:nvSpPr>
          <p:spPr>
            <a:xfrm>
              <a:off x="3566444"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15" name="TextBox 214"/>
            <p:cNvSpPr txBox="1"/>
            <p:nvPr/>
          </p:nvSpPr>
          <p:spPr>
            <a:xfrm>
              <a:off x="3137816"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16" name="TextBox 215"/>
            <p:cNvSpPr txBox="1"/>
            <p:nvPr/>
          </p:nvSpPr>
          <p:spPr>
            <a:xfrm>
              <a:off x="2709188"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17" name="TextBox 216"/>
            <p:cNvSpPr txBox="1"/>
            <p:nvPr/>
          </p:nvSpPr>
          <p:spPr>
            <a:xfrm>
              <a:off x="2280560"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18" name="TextBox 217"/>
            <p:cNvSpPr txBox="1"/>
            <p:nvPr/>
          </p:nvSpPr>
          <p:spPr>
            <a:xfrm>
              <a:off x="1851932"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19" name="TextBox 218"/>
            <p:cNvSpPr txBox="1"/>
            <p:nvPr/>
          </p:nvSpPr>
          <p:spPr>
            <a:xfrm>
              <a:off x="1423304"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2</a:t>
              </a:r>
              <a:endParaRPr lang="zh-CN" altLang="en-US" sz="1400" b="1" dirty="0">
                <a:solidFill>
                  <a:srgbClr val="11576A"/>
                </a:solidFill>
                <a:latin typeface="微软雅黑" pitchFamily="34" charset="-122"/>
                <a:ea typeface="微软雅黑" pitchFamily="34" charset="-122"/>
              </a:endParaRPr>
            </a:p>
          </p:txBody>
        </p:sp>
        <p:sp>
          <p:nvSpPr>
            <p:cNvPr id="229" name="TextBox 228"/>
            <p:cNvSpPr txBox="1"/>
            <p:nvPr/>
          </p:nvSpPr>
          <p:spPr>
            <a:xfrm>
              <a:off x="3566444" y="2546997"/>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d</a:t>
              </a:r>
              <a:endParaRPr lang="zh-CN" altLang="en-US" sz="1400" b="1" dirty="0">
                <a:solidFill>
                  <a:srgbClr val="C00000"/>
                </a:solidFill>
                <a:latin typeface="微软雅黑" pitchFamily="34" charset="-122"/>
                <a:ea typeface="微软雅黑" pitchFamily="34" charset="-122"/>
              </a:endParaRPr>
            </a:p>
          </p:txBody>
        </p:sp>
        <p:sp>
          <p:nvSpPr>
            <p:cNvPr id="233" name="TextBox 232"/>
            <p:cNvSpPr txBox="1"/>
            <p:nvPr/>
          </p:nvSpPr>
          <p:spPr>
            <a:xfrm>
              <a:off x="1851932" y="254699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t>
              </a:r>
              <a:endParaRPr lang="zh-CN" altLang="en-US" sz="1400" b="1" dirty="0">
                <a:solidFill>
                  <a:srgbClr val="11576A"/>
                </a:solidFill>
                <a:latin typeface="微软雅黑" pitchFamily="34" charset="-122"/>
                <a:ea typeface="微软雅黑" pitchFamily="34" charset="-122"/>
              </a:endParaRPr>
            </a:p>
          </p:txBody>
        </p:sp>
        <p:sp>
          <p:nvSpPr>
            <p:cNvPr id="234" name="TextBox 233"/>
            <p:cNvSpPr txBox="1"/>
            <p:nvPr/>
          </p:nvSpPr>
          <p:spPr>
            <a:xfrm>
              <a:off x="1423304" y="254699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3</a:t>
              </a:r>
              <a:endParaRPr lang="zh-CN" altLang="en-US" sz="1400" b="1" dirty="0">
                <a:solidFill>
                  <a:srgbClr val="11576A"/>
                </a:solidFill>
                <a:latin typeface="微软雅黑" pitchFamily="34" charset="-122"/>
                <a:ea typeface="微软雅黑" pitchFamily="34" charset="-122"/>
              </a:endParaRPr>
            </a:p>
          </p:txBody>
        </p:sp>
        <p:sp>
          <p:nvSpPr>
            <p:cNvPr id="275" name="TextBox 274"/>
            <p:cNvSpPr txBox="1"/>
            <p:nvPr/>
          </p:nvSpPr>
          <p:spPr>
            <a:xfrm>
              <a:off x="3565240"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76" name="TextBox 275"/>
            <p:cNvSpPr txBox="1"/>
            <p:nvPr/>
          </p:nvSpPr>
          <p:spPr>
            <a:xfrm>
              <a:off x="3136853"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77" name="TextBox 276"/>
            <p:cNvSpPr txBox="1"/>
            <p:nvPr/>
          </p:nvSpPr>
          <p:spPr>
            <a:xfrm>
              <a:off x="2708466"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78" name="TextBox 277"/>
            <p:cNvSpPr txBox="1"/>
            <p:nvPr/>
          </p:nvSpPr>
          <p:spPr>
            <a:xfrm>
              <a:off x="2280079"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79" name="TextBox 278"/>
            <p:cNvSpPr txBox="1"/>
            <p:nvPr/>
          </p:nvSpPr>
          <p:spPr>
            <a:xfrm>
              <a:off x="1851691"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80" name="TextBox 279"/>
            <p:cNvSpPr txBox="1"/>
            <p:nvPr/>
          </p:nvSpPr>
          <p:spPr>
            <a:xfrm>
              <a:off x="1423304"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292" name="TextBox 291"/>
            <p:cNvSpPr txBox="1"/>
            <p:nvPr/>
          </p:nvSpPr>
          <p:spPr>
            <a:xfrm>
              <a:off x="3986248"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93" name="TextBox 292"/>
            <p:cNvSpPr txBox="1"/>
            <p:nvPr/>
          </p:nvSpPr>
          <p:spPr>
            <a:xfrm>
              <a:off x="3987452"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94" name="TextBox 293"/>
            <p:cNvSpPr txBox="1"/>
            <p:nvPr/>
          </p:nvSpPr>
          <p:spPr>
            <a:xfrm>
              <a:off x="3987452" y="254699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295" name="TextBox 294"/>
            <p:cNvSpPr txBox="1"/>
            <p:nvPr/>
          </p:nvSpPr>
          <p:spPr>
            <a:xfrm>
              <a:off x="3986248"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96" name="TextBox 295"/>
            <p:cNvSpPr txBox="1"/>
            <p:nvPr/>
          </p:nvSpPr>
          <p:spPr>
            <a:xfrm>
              <a:off x="4410332"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97" name="TextBox 296"/>
            <p:cNvSpPr txBox="1"/>
            <p:nvPr/>
          </p:nvSpPr>
          <p:spPr>
            <a:xfrm>
              <a:off x="4411536"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98" name="TextBox 297"/>
            <p:cNvSpPr txBox="1"/>
            <p:nvPr/>
          </p:nvSpPr>
          <p:spPr>
            <a:xfrm>
              <a:off x="4411536" y="254699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299" name="TextBox 298"/>
            <p:cNvSpPr txBox="1"/>
            <p:nvPr/>
          </p:nvSpPr>
          <p:spPr>
            <a:xfrm>
              <a:off x="4410332"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00" name="TextBox 299"/>
            <p:cNvSpPr txBox="1"/>
            <p:nvPr/>
          </p:nvSpPr>
          <p:spPr>
            <a:xfrm>
              <a:off x="4851124"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01" name="TextBox 300"/>
            <p:cNvSpPr txBox="1"/>
            <p:nvPr/>
          </p:nvSpPr>
          <p:spPr>
            <a:xfrm>
              <a:off x="4852328"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02" name="TextBox 301"/>
            <p:cNvSpPr txBox="1"/>
            <p:nvPr/>
          </p:nvSpPr>
          <p:spPr>
            <a:xfrm>
              <a:off x="4852328" y="254699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03" name="TextBox 302"/>
            <p:cNvSpPr txBox="1"/>
            <p:nvPr/>
          </p:nvSpPr>
          <p:spPr>
            <a:xfrm>
              <a:off x="4851124"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04" name="TextBox 303"/>
            <p:cNvSpPr txBox="1"/>
            <p:nvPr/>
          </p:nvSpPr>
          <p:spPr>
            <a:xfrm>
              <a:off x="5262858" y="1797438"/>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05" name="TextBox 304"/>
            <p:cNvSpPr txBox="1"/>
            <p:nvPr/>
          </p:nvSpPr>
          <p:spPr>
            <a:xfrm>
              <a:off x="5264062" y="23116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06" name="TextBox 305"/>
            <p:cNvSpPr txBox="1"/>
            <p:nvPr/>
          </p:nvSpPr>
          <p:spPr>
            <a:xfrm>
              <a:off x="5264062" y="2547949"/>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07" name="TextBox 306"/>
            <p:cNvSpPr txBox="1"/>
            <p:nvPr/>
          </p:nvSpPr>
          <p:spPr>
            <a:xfrm>
              <a:off x="5262858" y="2068009"/>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08" name="TextBox 307"/>
            <p:cNvSpPr txBox="1"/>
            <p:nvPr/>
          </p:nvSpPr>
          <p:spPr>
            <a:xfrm>
              <a:off x="5697902" y="1797438"/>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09" name="TextBox 308"/>
            <p:cNvSpPr txBox="1"/>
            <p:nvPr/>
          </p:nvSpPr>
          <p:spPr>
            <a:xfrm>
              <a:off x="5699106" y="23116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10" name="TextBox 309"/>
            <p:cNvSpPr txBox="1"/>
            <p:nvPr/>
          </p:nvSpPr>
          <p:spPr>
            <a:xfrm>
              <a:off x="5699106" y="2547949"/>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11" name="TextBox 310"/>
            <p:cNvSpPr txBox="1"/>
            <p:nvPr/>
          </p:nvSpPr>
          <p:spPr>
            <a:xfrm>
              <a:off x="5697902" y="2068009"/>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12" name="TextBox 311"/>
            <p:cNvSpPr txBox="1"/>
            <p:nvPr/>
          </p:nvSpPr>
          <p:spPr>
            <a:xfrm>
              <a:off x="6137008" y="1797438"/>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13" name="TextBox 312"/>
            <p:cNvSpPr txBox="1"/>
            <p:nvPr/>
          </p:nvSpPr>
          <p:spPr>
            <a:xfrm>
              <a:off x="6138212" y="23116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14" name="TextBox 313"/>
            <p:cNvSpPr txBox="1"/>
            <p:nvPr/>
          </p:nvSpPr>
          <p:spPr>
            <a:xfrm>
              <a:off x="6138212" y="2547949"/>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15" name="TextBox 314"/>
            <p:cNvSpPr txBox="1"/>
            <p:nvPr/>
          </p:nvSpPr>
          <p:spPr>
            <a:xfrm>
              <a:off x="6137008" y="2068009"/>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16" name="TextBox 315"/>
            <p:cNvSpPr txBox="1"/>
            <p:nvPr/>
          </p:nvSpPr>
          <p:spPr>
            <a:xfrm>
              <a:off x="6555158" y="1797438"/>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17" name="TextBox 316"/>
            <p:cNvSpPr txBox="1"/>
            <p:nvPr/>
          </p:nvSpPr>
          <p:spPr>
            <a:xfrm>
              <a:off x="6556362" y="23116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18" name="TextBox 317"/>
            <p:cNvSpPr txBox="1"/>
            <p:nvPr/>
          </p:nvSpPr>
          <p:spPr>
            <a:xfrm>
              <a:off x="6556362" y="2547949"/>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19" name="TextBox 318"/>
            <p:cNvSpPr txBox="1"/>
            <p:nvPr/>
          </p:nvSpPr>
          <p:spPr>
            <a:xfrm>
              <a:off x="6555158" y="2068009"/>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20" name="TextBox 319"/>
            <p:cNvSpPr txBox="1"/>
            <p:nvPr/>
          </p:nvSpPr>
          <p:spPr>
            <a:xfrm>
              <a:off x="6968546" y="1797438"/>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21" name="TextBox 320"/>
            <p:cNvSpPr txBox="1"/>
            <p:nvPr/>
          </p:nvSpPr>
          <p:spPr>
            <a:xfrm>
              <a:off x="6969750" y="23116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22" name="TextBox 321"/>
            <p:cNvSpPr txBox="1"/>
            <p:nvPr/>
          </p:nvSpPr>
          <p:spPr>
            <a:xfrm>
              <a:off x="6969750" y="2547949"/>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23" name="TextBox 322"/>
            <p:cNvSpPr txBox="1"/>
            <p:nvPr/>
          </p:nvSpPr>
          <p:spPr>
            <a:xfrm>
              <a:off x="6968546" y="2068009"/>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28" name="TextBox 327"/>
            <p:cNvSpPr txBox="1"/>
            <p:nvPr/>
          </p:nvSpPr>
          <p:spPr>
            <a:xfrm>
              <a:off x="967054" y="2807349"/>
              <a:ext cx="1007234"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缺页状态</a:t>
              </a:r>
            </a:p>
          </p:txBody>
        </p:sp>
        <p:sp>
          <p:nvSpPr>
            <p:cNvPr id="175" name="TextBox 328"/>
            <p:cNvSpPr txBox="1"/>
            <p:nvPr/>
          </p:nvSpPr>
          <p:spPr>
            <a:xfrm>
              <a:off x="958655" y="1986803"/>
              <a:ext cx="369332" cy="707886"/>
            </a:xfrm>
            <a:prstGeom prst="rect">
              <a:avLst/>
            </a:prstGeom>
            <a:noFill/>
          </p:spPr>
          <p:txBody>
            <a:bodyPr vert="eaVert" wrap="none" rtlCol="0">
              <a:spAutoFit/>
            </a:bodyPr>
            <a:lstStyle/>
            <a:p>
              <a:pPr algn="ctr"/>
              <a:r>
                <a:rPr lang="zh-CN" altLang="en-US" sz="1200" b="1" dirty="0">
                  <a:solidFill>
                    <a:srgbClr val="11576A"/>
                  </a:solidFill>
                  <a:latin typeface="微软雅黑" pitchFamily="34" charset="-122"/>
                  <a:ea typeface="微软雅黑" pitchFamily="34" charset="-122"/>
                </a:rPr>
                <a:t>物理帧号</a:t>
              </a:r>
              <a:endParaRPr lang="en-US" altLang="zh-CN" sz="1200" b="1" dirty="0">
                <a:solidFill>
                  <a:srgbClr val="11576A"/>
                </a:solidFill>
                <a:latin typeface="微软雅黑" pitchFamily="34" charset="-122"/>
                <a:ea typeface="微软雅黑" pitchFamily="34" charset="-122"/>
              </a:endParaRPr>
            </a:p>
          </p:txBody>
        </p:sp>
        <p:cxnSp>
          <p:nvCxnSpPr>
            <p:cNvPr id="56" name="直接连接符 55"/>
            <p:cNvCxnSpPr/>
            <p:nvPr/>
          </p:nvCxnSpPr>
          <p:spPr>
            <a:xfrm>
              <a:off x="949520" y="2822991"/>
              <a:ext cx="6480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3679570" y="1555488"/>
              <a:ext cx="234000" cy="1489560"/>
              <a:chOff x="3679570" y="1555488"/>
              <a:chExt cx="234000" cy="1489560"/>
            </a:xfrm>
          </p:grpSpPr>
          <p:sp>
            <p:nvSpPr>
              <p:cNvPr id="225" name="AutoShape 100"/>
              <p:cNvSpPr>
                <a:spLocks noChangeArrowheads="1"/>
              </p:cNvSpPr>
              <p:nvPr/>
            </p:nvSpPr>
            <p:spPr bwMode="auto">
              <a:xfrm>
                <a:off x="3706570" y="286504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26" name="Oval 101"/>
              <p:cNvSpPr>
                <a:spLocks/>
              </p:cNvSpPr>
              <p:nvPr/>
            </p:nvSpPr>
            <p:spPr bwMode="auto">
              <a:xfrm>
                <a:off x="3679570" y="1555488"/>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grpSp>
        <p:nvGrpSpPr>
          <p:cNvPr id="227" name="组合 226"/>
          <p:cNvGrpSpPr/>
          <p:nvPr/>
        </p:nvGrpSpPr>
        <p:grpSpPr>
          <a:xfrm>
            <a:off x="949520" y="2785217"/>
            <a:ext cx="6480000" cy="1349257"/>
            <a:chOff x="949520" y="1535238"/>
            <a:chExt cx="6480000" cy="1349257"/>
          </a:xfrm>
        </p:grpSpPr>
        <p:grpSp>
          <p:nvGrpSpPr>
            <p:cNvPr id="228" name="组合 227"/>
            <p:cNvGrpSpPr/>
            <p:nvPr/>
          </p:nvGrpSpPr>
          <p:grpSpPr>
            <a:xfrm>
              <a:off x="949520" y="1815608"/>
              <a:ext cx="6480000" cy="1068887"/>
              <a:chOff x="954944" y="1987328"/>
              <a:chExt cx="6480000" cy="1068887"/>
            </a:xfrm>
          </p:grpSpPr>
          <p:sp>
            <p:nvSpPr>
              <p:cNvPr id="274" name="矩形 273"/>
              <p:cNvSpPr/>
              <p:nvPr/>
            </p:nvSpPr>
            <p:spPr>
              <a:xfrm>
                <a:off x="954944" y="1988779"/>
                <a:ext cx="6480000" cy="105830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9" name="直接连接符 288"/>
              <p:cNvCxnSpPr/>
              <p:nvPr/>
            </p:nvCxnSpPr>
            <p:spPr>
              <a:xfrm>
                <a:off x="1902885" y="1987328"/>
                <a:ext cx="0" cy="779821"/>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2260869" y="1994370"/>
                <a:ext cx="0" cy="772779"/>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33" name="TextBox 145"/>
              <p:cNvSpPr txBox="1"/>
              <p:nvPr/>
            </p:nvSpPr>
            <p:spPr>
              <a:xfrm>
                <a:off x="7000892" y="1995686"/>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34" name="TextBox 146"/>
              <p:cNvSpPr txBox="1"/>
              <p:nvPr/>
            </p:nvSpPr>
            <p:spPr>
              <a:xfrm>
                <a:off x="6572264" y="1995686"/>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35" name="TextBox 147"/>
              <p:cNvSpPr txBox="1"/>
              <p:nvPr/>
            </p:nvSpPr>
            <p:spPr>
              <a:xfrm>
                <a:off x="6143636" y="1995686"/>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b</a:t>
                </a:r>
                <a:endParaRPr lang="zh-CN" altLang="en-US" sz="1400" b="1" dirty="0">
                  <a:solidFill>
                    <a:srgbClr val="C00000"/>
                  </a:solidFill>
                  <a:latin typeface="微软雅黑" pitchFamily="34" charset="-122"/>
                  <a:ea typeface="微软雅黑" pitchFamily="34" charset="-122"/>
                </a:endParaRPr>
              </a:p>
            </p:txBody>
          </p:sp>
          <p:sp>
            <p:nvSpPr>
              <p:cNvPr id="336" name="TextBox 148"/>
              <p:cNvSpPr txBox="1"/>
              <p:nvPr/>
            </p:nvSpPr>
            <p:spPr>
              <a:xfrm>
                <a:off x="5715008" y="1995686"/>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37" name="TextBox 149"/>
              <p:cNvSpPr txBox="1"/>
              <p:nvPr/>
            </p:nvSpPr>
            <p:spPr>
              <a:xfrm>
                <a:off x="5286380" y="1995686"/>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38" name="TextBox 150"/>
              <p:cNvSpPr txBox="1"/>
              <p:nvPr/>
            </p:nvSpPr>
            <p:spPr>
              <a:xfrm>
                <a:off x="4857752" y="1995686"/>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c</a:t>
                </a:r>
                <a:endParaRPr lang="zh-CN" altLang="en-US" sz="1400" b="1" dirty="0">
                  <a:solidFill>
                    <a:srgbClr val="C00000"/>
                  </a:solidFill>
                  <a:latin typeface="微软雅黑" pitchFamily="34" charset="-122"/>
                  <a:ea typeface="微软雅黑" pitchFamily="34" charset="-122"/>
                </a:endParaRPr>
              </a:p>
            </p:txBody>
          </p:sp>
          <p:sp>
            <p:nvSpPr>
              <p:cNvPr id="339" name="TextBox 151"/>
              <p:cNvSpPr txBox="1"/>
              <p:nvPr/>
            </p:nvSpPr>
            <p:spPr>
              <a:xfrm>
                <a:off x="4429124" y="20187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40" name="TextBox 152"/>
              <p:cNvSpPr txBox="1"/>
              <p:nvPr/>
            </p:nvSpPr>
            <p:spPr>
              <a:xfrm>
                <a:off x="4000496" y="20187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41" name="TextBox 153"/>
              <p:cNvSpPr txBox="1"/>
              <p:nvPr/>
            </p:nvSpPr>
            <p:spPr>
              <a:xfrm>
                <a:off x="3571868" y="2018771"/>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d</a:t>
                </a:r>
                <a:endParaRPr lang="zh-CN" altLang="en-US" sz="1400" b="1" dirty="0">
                  <a:solidFill>
                    <a:srgbClr val="C00000"/>
                  </a:solidFill>
                  <a:latin typeface="微软雅黑" pitchFamily="34" charset="-122"/>
                  <a:ea typeface="微软雅黑" pitchFamily="34" charset="-122"/>
                </a:endParaRPr>
              </a:p>
            </p:txBody>
          </p:sp>
          <p:sp>
            <p:nvSpPr>
              <p:cNvPr id="342" name="TextBox 154"/>
              <p:cNvSpPr txBox="1"/>
              <p:nvPr/>
            </p:nvSpPr>
            <p:spPr>
              <a:xfrm>
                <a:off x="3143240" y="20187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43" name="TextBox 155"/>
              <p:cNvSpPr txBox="1"/>
              <p:nvPr/>
            </p:nvSpPr>
            <p:spPr>
              <a:xfrm>
                <a:off x="2714612" y="20187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44" name="TextBox 156"/>
              <p:cNvSpPr txBox="1"/>
              <p:nvPr/>
            </p:nvSpPr>
            <p:spPr>
              <a:xfrm>
                <a:off x="2285984" y="2025646"/>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45" name="TextBox 157"/>
              <p:cNvSpPr txBox="1"/>
              <p:nvPr/>
            </p:nvSpPr>
            <p:spPr>
              <a:xfrm>
                <a:off x="1860485" y="20169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46" name="TextBox 158"/>
              <p:cNvSpPr txBox="1"/>
              <p:nvPr/>
            </p:nvSpPr>
            <p:spPr>
              <a:xfrm>
                <a:off x="1436005" y="203327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sp>
            <p:nvSpPr>
              <p:cNvPr id="347" name="TextBox 160"/>
              <p:cNvSpPr txBox="1"/>
              <p:nvPr/>
            </p:nvSpPr>
            <p:spPr>
              <a:xfrm>
                <a:off x="7000892" y="2460823"/>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d</a:t>
                </a:r>
                <a:endParaRPr lang="zh-CN" altLang="en-US" sz="1400" b="1" dirty="0">
                  <a:solidFill>
                    <a:srgbClr val="C00000"/>
                  </a:solidFill>
                  <a:latin typeface="微软雅黑" pitchFamily="34" charset="-122"/>
                  <a:ea typeface="微软雅黑" pitchFamily="34" charset="-122"/>
                </a:endParaRPr>
              </a:p>
            </p:txBody>
          </p:sp>
          <p:sp>
            <p:nvSpPr>
              <p:cNvPr id="348" name="TextBox 161"/>
              <p:cNvSpPr txBox="1"/>
              <p:nvPr/>
            </p:nvSpPr>
            <p:spPr>
              <a:xfrm>
                <a:off x="6572264"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49" name="TextBox 162"/>
              <p:cNvSpPr txBox="1"/>
              <p:nvPr/>
            </p:nvSpPr>
            <p:spPr>
              <a:xfrm>
                <a:off x="6143636"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50" name="TextBox 163"/>
              <p:cNvSpPr txBox="1"/>
              <p:nvPr/>
            </p:nvSpPr>
            <p:spPr>
              <a:xfrm>
                <a:off x="5715008" y="2460823"/>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a</a:t>
                </a:r>
                <a:endParaRPr lang="zh-CN" altLang="en-US" sz="1400" b="1" dirty="0">
                  <a:solidFill>
                    <a:srgbClr val="C00000"/>
                  </a:solidFill>
                  <a:latin typeface="微软雅黑" pitchFamily="34" charset="-122"/>
                  <a:ea typeface="微软雅黑" pitchFamily="34" charset="-122"/>
                </a:endParaRPr>
              </a:p>
            </p:txBody>
          </p:sp>
          <p:sp>
            <p:nvSpPr>
              <p:cNvPr id="351" name="TextBox 164"/>
              <p:cNvSpPr txBox="1"/>
              <p:nvPr/>
            </p:nvSpPr>
            <p:spPr>
              <a:xfrm>
                <a:off x="5286380"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52" name="TextBox 165"/>
              <p:cNvSpPr txBox="1"/>
              <p:nvPr/>
            </p:nvSpPr>
            <p:spPr>
              <a:xfrm>
                <a:off x="4857752"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53" name="TextBox 166"/>
              <p:cNvSpPr txBox="1"/>
              <p:nvPr/>
            </p:nvSpPr>
            <p:spPr>
              <a:xfrm>
                <a:off x="4429124" y="2460823"/>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b</a:t>
                </a:r>
                <a:endParaRPr lang="zh-CN" altLang="en-US" sz="1400" b="1" dirty="0">
                  <a:solidFill>
                    <a:srgbClr val="C00000"/>
                  </a:solidFill>
                  <a:latin typeface="微软雅黑" pitchFamily="34" charset="-122"/>
                  <a:ea typeface="微软雅黑" pitchFamily="34" charset="-122"/>
                </a:endParaRPr>
              </a:p>
            </p:txBody>
          </p:sp>
          <p:sp>
            <p:nvSpPr>
              <p:cNvPr id="354" name="TextBox 167"/>
              <p:cNvSpPr txBox="1"/>
              <p:nvPr/>
            </p:nvSpPr>
            <p:spPr>
              <a:xfrm>
                <a:off x="4000496"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55" name="TextBox 168"/>
              <p:cNvSpPr txBox="1"/>
              <p:nvPr/>
            </p:nvSpPr>
            <p:spPr>
              <a:xfrm>
                <a:off x="3571868"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56" name="TextBox 169"/>
              <p:cNvSpPr txBox="1"/>
              <p:nvPr/>
            </p:nvSpPr>
            <p:spPr>
              <a:xfrm>
                <a:off x="3143240"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57" name="TextBox 170"/>
              <p:cNvSpPr txBox="1"/>
              <p:nvPr/>
            </p:nvSpPr>
            <p:spPr>
              <a:xfrm>
                <a:off x="2714612"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58" name="TextBox 171"/>
              <p:cNvSpPr txBox="1"/>
              <p:nvPr/>
            </p:nvSpPr>
            <p:spPr>
              <a:xfrm>
                <a:off x="2285984"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59" name="TextBox 172"/>
              <p:cNvSpPr txBox="1"/>
              <p:nvPr/>
            </p:nvSpPr>
            <p:spPr>
              <a:xfrm>
                <a:off x="1857356"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60" name="TextBox 173"/>
              <p:cNvSpPr txBox="1"/>
              <p:nvPr/>
            </p:nvSpPr>
            <p:spPr>
              <a:xfrm>
                <a:off x="1428728"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2</a:t>
                </a:r>
                <a:endParaRPr lang="zh-CN" altLang="en-US" sz="1400" b="1" dirty="0">
                  <a:solidFill>
                    <a:srgbClr val="11576A"/>
                  </a:solidFill>
                  <a:latin typeface="微软雅黑" pitchFamily="34" charset="-122"/>
                  <a:ea typeface="微软雅黑" pitchFamily="34" charset="-122"/>
                </a:endParaRPr>
              </a:p>
            </p:txBody>
          </p:sp>
          <p:sp>
            <p:nvSpPr>
              <p:cNvPr id="361" name="TextBox 251"/>
              <p:cNvSpPr txBox="1"/>
              <p:nvPr/>
            </p:nvSpPr>
            <p:spPr>
              <a:xfrm>
                <a:off x="7000892"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62" name="TextBox 252"/>
              <p:cNvSpPr txBox="1"/>
              <p:nvPr/>
            </p:nvSpPr>
            <p:spPr>
              <a:xfrm>
                <a:off x="6572264" y="2246411"/>
                <a:ext cx="432000" cy="307777"/>
              </a:xfrm>
              <a:prstGeom prst="rect">
                <a:avLst/>
              </a:prstGeom>
              <a:noFill/>
              <a:ln>
                <a:noFill/>
              </a:ln>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c</a:t>
                </a:r>
                <a:endParaRPr lang="zh-CN" altLang="en-US" sz="1400" b="1" dirty="0">
                  <a:solidFill>
                    <a:srgbClr val="C00000"/>
                  </a:solidFill>
                  <a:latin typeface="微软雅黑" pitchFamily="34" charset="-122"/>
                  <a:ea typeface="微软雅黑" pitchFamily="34" charset="-122"/>
                </a:endParaRPr>
              </a:p>
            </p:txBody>
          </p:sp>
          <p:sp>
            <p:nvSpPr>
              <p:cNvPr id="363" name="TextBox 253"/>
              <p:cNvSpPr txBox="1"/>
              <p:nvPr/>
            </p:nvSpPr>
            <p:spPr>
              <a:xfrm>
                <a:off x="6143636"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64" name="TextBox 254"/>
              <p:cNvSpPr txBox="1"/>
              <p:nvPr/>
            </p:nvSpPr>
            <p:spPr>
              <a:xfrm>
                <a:off x="5715008"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65" name="TextBox 255"/>
              <p:cNvSpPr txBox="1"/>
              <p:nvPr/>
            </p:nvSpPr>
            <p:spPr>
              <a:xfrm>
                <a:off x="5286380" y="2246411"/>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d</a:t>
                </a:r>
                <a:endParaRPr lang="zh-CN" altLang="en-US" sz="1400" b="1" dirty="0">
                  <a:solidFill>
                    <a:srgbClr val="C00000"/>
                  </a:solidFill>
                  <a:latin typeface="微软雅黑" pitchFamily="34" charset="-122"/>
                  <a:ea typeface="微软雅黑" pitchFamily="34" charset="-122"/>
                </a:endParaRPr>
              </a:p>
            </p:txBody>
          </p:sp>
          <p:sp>
            <p:nvSpPr>
              <p:cNvPr id="366" name="TextBox 256"/>
              <p:cNvSpPr txBox="1"/>
              <p:nvPr/>
            </p:nvSpPr>
            <p:spPr>
              <a:xfrm>
                <a:off x="4857752"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67" name="TextBox 257"/>
              <p:cNvSpPr txBox="1"/>
              <p:nvPr/>
            </p:nvSpPr>
            <p:spPr>
              <a:xfrm>
                <a:off x="4429124"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68" name="TextBox 258"/>
              <p:cNvSpPr txBox="1"/>
              <p:nvPr/>
            </p:nvSpPr>
            <p:spPr>
              <a:xfrm>
                <a:off x="4000496" y="2246411"/>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a</a:t>
                </a:r>
                <a:endParaRPr lang="zh-CN" altLang="en-US" sz="1400" b="1" dirty="0">
                  <a:solidFill>
                    <a:srgbClr val="C00000"/>
                  </a:solidFill>
                  <a:latin typeface="微软雅黑" pitchFamily="34" charset="-122"/>
                  <a:ea typeface="微软雅黑" pitchFamily="34" charset="-122"/>
                </a:endParaRPr>
              </a:p>
            </p:txBody>
          </p:sp>
          <p:sp>
            <p:nvSpPr>
              <p:cNvPr id="369" name="TextBox 259"/>
              <p:cNvSpPr txBox="1"/>
              <p:nvPr/>
            </p:nvSpPr>
            <p:spPr>
              <a:xfrm>
                <a:off x="3571868"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70" name="TextBox 260"/>
              <p:cNvSpPr txBox="1"/>
              <p:nvPr/>
            </p:nvSpPr>
            <p:spPr>
              <a:xfrm>
                <a:off x="3143240"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71" name="TextBox 261"/>
              <p:cNvSpPr txBox="1"/>
              <p:nvPr/>
            </p:nvSpPr>
            <p:spPr>
              <a:xfrm>
                <a:off x="2714612"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72" name="TextBox 262"/>
              <p:cNvSpPr txBox="1"/>
              <p:nvPr/>
            </p:nvSpPr>
            <p:spPr>
              <a:xfrm>
                <a:off x="2285984"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73" name="TextBox 263"/>
              <p:cNvSpPr txBox="1"/>
              <p:nvPr/>
            </p:nvSpPr>
            <p:spPr>
              <a:xfrm>
                <a:off x="1860485" y="2240714"/>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74" name="TextBox 264"/>
              <p:cNvSpPr txBox="1"/>
              <p:nvPr/>
            </p:nvSpPr>
            <p:spPr>
              <a:xfrm>
                <a:off x="1428728"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375" name="TextBox 326"/>
              <p:cNvSpPr txBox="1"/>
              <p:nvPr/>
            </p:nvSpPr>
            <p:spPr>
              <a:xfrm>
                <a:off x="964953" y="2748438"/>
                <a:ext cx="1007234"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缺页状态</a:t>
                </a:r>
              </a:p>
            </p:txBody>
          </p:sp>
          <p:sp>
            <p:nvSpPr>
              <p:cNvPr id="376" name="TextBox 328"/>
              <p:cNvSpPr txBox="1"/>
              <p:nvPr/>
            </p:nvSpPr>
            <p:spPr>
              <a:xfrm>
                <a:off x="964079" y="2000307"/>
                <a:ext cx="369332" cy="707886"/>
              </a:xfrm>
              <a:prstGeom prst="rect">
                <a:avLst/>
              </a:prstGeom>
              <a:noFill/>
            </p:spPr>
            <p:txBody>
              <a:bodyPr vert="eaVert" wrap="none" rtlCol="0">
                <a:spAutoFit/>
              </a:bodyPr>
              <a:lstStyle/>
              <a:p>
                <a:pPr algn="ctr"/>
                <a:r>
                  <a:rPr lang="zh-CN" altLang="en-US" sz="1200" b="1" dirty="0">
                    <a:solidFill>
                      <a:srgbClr val="11576A"/>
                    </a:solidFill>
                    <a:latin typeface="微软雅黑" pitchFamily="34" charset="-122"/>
                    <a:ea typeface="微软雅黑" pitchFamily="34" charset="-122"/>
                  </a:rPr>
                  <a:t>物理帧号</a:t>
                </a:r>
                <a:endParaRPr lang="en-US" altLang="zh-CN" sz="1200" b="1" dirty="0">
                  <a:solidFill>
                    <a:srgbClr val="11576A"/>
                  </a:solidFill>
                  <a:latin typeface="微软雅黑" pitchFamily="34" charset="-122"/>
                  <a:ea typeface="微软雅黑" pitchFamily="34" charset="-122"/>
                </a:endParaRPr>
              </a:p>
            </p:txBody>
          </p:sp>
          <p:cxnSp>
            <p:nvCxnSpPr>
              <p:cNvPr id="377" name="直接连接符 376"/>
              <p:cNvCxnSpPr/>
              <p:nvPr/>
            </p:nvCxnSpPr>
            <p:spPr>
              <a:xfrm>
                <a:off x="964079" y="2768600"/>
                <a:ext cx="6465441"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230" name="组合 229"/>
            <p:cNvGrpSpPr/>
            <p:nvPr/>
          </p:nvGrpSpPr>
          <p:grpSpPr>
            <a:xfrm>
              <a:off x="3679570" y="1555488"/>
              <a:ext cx="234000" cy="1268270"/>
              <a:chOff x="4518037" y="1556793"/>
              <a:chExt cx="234000" cy="1268270"/>
            </a:xfrm>
          </p:grpSpPr>
          <p:sp>
            <p:nvSpPr>
              <p:cNvPr id="272" name="AutoShape 100"/>
              <p:cNvSpPr>
                <a:spLocks noChangeArrowheads="1"/>
              </p:cNvSpPr>
              <p:nvPr/>
            </p:nvSpPr>
            <p:spPr bwMode="auto">
              <a:xfrm>
                <a:off x="4545037" y="2645063"/>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73"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231" name="组合 230"/>
            <p:cNvGrpSpPr/>
            <p:nvPr/>
          </p:nvGrpSpPr>
          <p:grpSpPr>
            <a:xfrm>
              <a:off x="4099267" y="1548808"/>
              <a:ext cx="234000" cy="1274950"/>
              <a:chOff x="4518037" y="1556793"/>
              <a:chExt cx="234000" cy="1274950"/>
            </a:xfrm>
          </p:grpSpPr>
          <p:sp>
            <p:nvSpPr>
              <p:cNvPr id="270" name="AutoShape 100"/>
              <p:cNvSpPr>
                <a:spLocks noChangeArrowheads="1"/>
              </p:cNvSpPr>
              <p:nvPr/>
            </p:nvSpPr>
            <p:spPr bwMode="auto">
              <a:xfrm>
                <a:off x="4545037" y="2651743"/>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71"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232" name="组合 231"/>
            <p:cNvGrpSpPr/>
            <p:nvPr/>
          </p:nvGrpSpPr>
          <p:grpSpPr>
            <a:xfrm>
              <a:off x="4524752" y="1548808"/>
              <a:ext cx="234000" cy="1274950"/>
              <a:chOff x="4518037" y="1556793"/>
              <a:chExt cx="234000" cy="1274950"/>
            </a:xfrm>
          </p:grpSpPr>
          <p:sp>
            <p:nvSpPr>
              <p:cNvPr id="268" name="AutoShape 100"/>
              <p:cNvSpPr>
                <a:spLocks noChangeArrowheads="1"/>
              </p:cNvSpPr>
              <p:nvPr/>
            </p:nvSpPr>
            <p:spPr bwMode="auto">
              <a:xfrm>
                <a:off x="4545037" y="2651743"/>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69"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235" name="组合 234"/>
            <p:cNvGrpSpPr/>
            <p:nvPr/>
          </p:nvGrpSpPr>
          <p:grpSpPr>
            <a:xfrm>
              <a:off x="4957783" y="1542279"/>
              <a:ext cx="234000" cy="1281479"/>
              <a:chOff x="4518037" y="1556793"/>
              <a:chExt cx="234000" cy="1281479"/>
            </a:xfrm>
          </p:grpSpPr>
          <p:sp>
            <p:nvSpPr>
              <p:cNvPr id="266" name="AutoShape 100"/>
              <p:cNvSpPr>
                <a:spLocks noChangeArrowheads="1"/>
              </p:cNvSpPr>
              <p:nvPr/>
            </p:nvSpPr>
            <p:spPr bwMode="auto">
              <a:xfrm>
                <a:off x="4545037" y="2658272"/>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67"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236" name="组合 235"/>
            <p:cNvGrpSpPr/>
            <p:nvPr/>
          </p:nvGrpSpPr>
          <p:grpSpPr>
            <a:xfrm>
              <a:off x="5382008" y="1535238"/>
              <a:ext cx="234000" cy="1288520"/>
              <a:chOff x="4518037" y="1556793"/>
              <a:chExt cx="234000" cy="1288520"/>
            </a:xfrm>
          </p:grpSpPr>
          <p:sp>
            <p:nvSpPr>
              <p:cNvPr id="250" name="AutoShape 100"/>
              <p:cNvSpPr>
                <a:spLocks noChangeArrowheads="1"/>
              </p:cNvSpPr>
              <p:nvPr/>
            </p:nvSpPr>
            <p:spPr bwMode="auto">
              <a:xfrm>
                <a:off x="4545037" y="2665313"/>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51"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237" name="组合 236"/>
            <p:cNvGrpSpPr/>
            <p:nvPr/>
          </p:nvGrpSpPr>
          <p:grpSpPr>
            <a:xfrm>
              <a:off x="5806650" y="1548808"/>
              <a:ext cx="234000" cy="1274950"/>
              <a:chOff x="4518037" y="1556793"/>
              <a:chExt cx="234000" cy="1274950"/>
            </a:xfrm>
          </p:grpSpPr>
          <p:sp>
            <p:nvSpPr>
              <p:cNvPr id="248" name="AutoShape 100"/>
              <p:cNvSpPr>
                <a:spLocks noChangeArrowheads="1"/>
              </p:cNvSpPr>
              <p:nvPr/>
            </p:nvSpPr>
            <p:spPr bwMode="auto">
              <a:xfrm>
                <a:off x="4545037" y="2651743"/>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49"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238" name="组合 237"/>
            <p:cNvGrpSpPr/>
            <p:nvPr/>
          </p:nvGrpSpPr>
          <p:grpSpPr>
            <a:xfrm>
              <a:off x="6247492" y="1548808"/>
              <a:ext cx="234000" cy="1274950"/>
              <a:chOff x="4518037" y="1556793"/>
              <a:chExt cx="234000" cy="1274950"/>
            </a:xfrm>
          </p:grpSpPr>
          <p:sp>
            <p:nvSpPr>
              <p:cNvPr id="246" name="AutoShape 100"/>
              <p:cNvSpPr>
                <a:spLocks noChangeArrowheads="1"/>
              </p:cNvSpPr>
              <p:nvPr/>
            </p:nvSpPr>
            <p:spPr bwMode="auto">
              <a:xfrm>
                <a:off x="4545037" y="2651743"/>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47"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239" name="组合 238"/>
            <p:cNvGrpSpPr/>
            <p:nvPr/>
          </p:nvGrpSpPr>
          <p:grpSpPr>
            <a:xfrm>
              <a:off x="6675000" y="1548808"/>
              <a:ext cx="234000" cy="1274950"/>
              <a:chOff x="4518037" y="1556793"/>
              <a:chExt cx="234000" cy="1274950"/>
            </a:xfrm>
          </p:grpSpPr>
          <p:sp>
            <p:nvSpPr>
              <p:cNvPr id="243" name="AutoShape 100"/>
              <p:cNvSpPr>
                <a:spLocks noChangeArrowheads="1"/>
              </p:cNvSpPr>
              <p:nvPr/>
            </p:nvSpPr>
            <p:spPr bwMode="auto">
              <a:xfrm>
                <a:off x="4545037" y="2651743"/>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45"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240" name="组合 239"/>
            <p:cNvGrpSpPr/>
            <p:nvPr/>
          </p:nvGrpSpPr>
          <p:grpSpPr>
            <a:xfrm>
              <a:off x="7101384" y="1542279"/>
              <a:ext cx="234000" cy="1281479"/>
              <a:chOff x="4518037" y="1556793"/>
              <a:chExt cx="234000" cy="1281479"/>
            </a:xfrm>
          </p:grpSpPr>
          <p:sp>
            <p:nvSpPr>
              <p:cNvPr id="241" name="AutoShape 100"/>
              <p:cNvSpPr>
                <a:spLocks noChangeArrowheads="1"/>
              </p:cNvSpPr>
              <p:nvPr/>
            </p:nvSpPr>
            <p:spPr bwMode="auto">
              <a:xfrm>
                <a:off x="4545037" y="2658272"/>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42"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sp>
        <p:nvSpPr>
          <p:cNvPr id="378" name="TextBox 257"/>
          <p:cNvSpPr txBox="1"/>
          <p:nvPr/>
        </p:nvSpPr>
        <p:spPr>
          <a:xfrm>
            <a:off x="882772" y="2068094"/>
            <a:ext cx="2649032"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物理页面数: </a:t>
            </a:r>
            <a:r>
              <a:rPr lang="en-US" altLang="zh-CN" sz="2000" b="1" dirty="0">
                <a:solidFill>
                  <a:srgbClr val="11576A"/>
                </a:solidFill>
                <a:latin typeface="微软雅黑" pitchFamily="34" charset="-122"/>
                <a:ea typeface="微软雅黑" pitchFamily="34" charset="-122"/>
                <a:sym typeface="Times New Roman" charset="0"/>
              </a:rPr>
              <a:t>3</a:t>
            </a:r>
            <a:endParaRPr lang="zh-CN" altLang="en-US" sz="2000" b="1" dirty="0">
              <a:solidFill>
                <a:srgbClr val="11576A"/>
              </a:solidFill>
              <a:latin typeface="微软雅黑" pitchFamily="34" charset="-122"/>
              <a:ea typeface="微软雅黑" pitchFamily="34" charset="-122"/>
              <a:sym typeface="Times New Roman" charset="0"/>
            </a:endParaRPr>
          </a:p>
        </p:txBody>
      </p:sp>
      <p:sp>
        <p:nvSpPr>
          <p:cNvPr id="379" name="TextBox 257"/>
          <p:cNvSpPr txBox="1"/>
          <p:nvPr/>
        </p:nvSpPr>
        <p:spPr>
          <a:xfrm>
            <a:off x="3138971" y="2068094"/>
            <a:ext cx="2253404" cy="400110"/>
          </a:xfrm>
          <a:prstGeom prst="rect">
            <a:avLst/>
          </a:prstGeom>
          <a:noFill/>
          <a:effectLst/>
        </p:spPr>
        <p:txBody>
          <a:bodyPr wrap="square" rtlCol="0">
            <a:spAutoFit/>
          </a:bodyPr>
          <a:lstStyle/>
          <a:p>
            <a:r>
              <a:rPr lang="zh-CN" altLang="en-US" sz="2000" b="1" dirty="0">
                <a:solidFill>
                  <a:srgbClr val="C00000"/>
                </a:solidFill>
                <a:latin typeface="微软雅黑" pitchFamily="34" charset="-122"/>
                <a:ea typeface="微软雅黑" pitchFamily="34" charset="-122"/>
                <a:sym typeface="Times New Roman" charset="0"/>
              </a:rPr>
              <a:t>缺页次数: </a:t>
            </a:r>
            <a:r>
              <a:rPr lang="en-US" altLang="zh-CN" sz="2000" b="1" dirty="0">
                <a:solidFill>
                  <a:srgbClr val="C00000"/>
                </a:solidFill>
                <a:latin typeface="微软雅黑" pitchFamily="34" charset="-122"/>
                <a:ea typeface="微软雅黑" pitchFamily="34" charset="-122"/>
                <a:sym typeface="Times New Roman" charset="0"/>
              </a:rPr>
              <a:t>9</a:t>
            </a:r>
            <a:endParaRPr lang="zh-CN" altLang="en-US" sz="2000" b="1" dirty="0">
              <a:solidFill>
                <a:srgbClr val="C00000"/>
              </a:solidFill>
              <a:latin typeface="微软雅黑" pitchFamily="34" charset="-122"/>
              <a:ea typeface="微软雅黑" pitchFamily="34" charset="-122"/>
              <a:sym typeface="Times New Roman" charset="0"/>
            </a:endParaRPr>
          </a:p>
        </p:txBody>
      </p:sp>
      <p:sp>
        <p:nvSpPr>
          <p:cNvPr id="380" name="TextBox 257"/>
          <p:cNvSpPr txBox="1"/>
          <p:nvPr/>
        </p:nvSpPr>
        <p:spPr>
          <a:xfrm>
            <a:off x="882772" y="2068094"/>
            <a:ext cx="2649032"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物理页面数: </a:t>
            </a:r>
            <a:r>
              <a:rPr lang="en-US" altLang="zh-CN" sz="2000" b="1" dirty="0">
                <a:solidFill>
                  <a:srgbClr val="11576A"/>
                </a:solidFill>
                <a:latin typeface="微软雅黑" pitchFamily="34" charset="-122"/>
                <a:ea typeface="微软雅黑" pitchFamily="34" charset="-122"/>
                <a:sym typeface="Times New Roman" charset="0"/>
              </a:rPr>
              <a:t>4</a:t>
            </a:r>
            <a:endParaRPr lang="zh-CN" altLang="en-US" sz="2000" b="1" dirty="0">
              <a:solidFill>
                <a:srgbClr val="11576A"/>
              </a:solidFill>
              <a:latin typeface="微软雅黑" pitchFamily="34" charset="-122"/>
              <a:ea typeface="微软雅黑" pitchFamily="34" charset="-122"/>
              <a:sym typeface="Times New Roman" charset="0"/>
            </a:endParaRPr>
          </a:p>
        </p:txBody>
      </p:sp>
      <p:sp>
        <p:nvSpPr>
          <p:cNvPr id="381" name="TextBox 257"/>
          <p:cNvSpPr txBox="1"/>
          <p:nvPr/>
        </p:nvSpPr>
        <p:spPr>
          <a:xfrm>
            <a:off x="3138971" y="2068094"/>
            <a:ext cx="2253404" cy="400110"/>
          </a:xfrm>
          <a:prstGeom prst="rect">
            <a:avLst/>
          </a:prstGeom>
          <a:noFill/>
          <a:effectLst/>
        </p:spPr>
        <p:txBody>
          <a:bodyPr wrap="square" rtlCol="0">
            <a:spAutoFit/>
          </a:bodyPr>
          <a:lstStyle/>
          <a:p>
            <a:r>
              <a:rPr lang="zh-CN" altLang="en-US" sz="2000" b="1" dirty="0">
                <a:solidFill>
                  <a:srgbClr val="C00000"/>
                </a:solidFill>
                <a:latin typeface="微软雅黑" pitchFamily="34" charset="-122"/>
                <a:ea typeface="微软雅黑" pitchFamily="34" charset="-122"/>
                <a:sym typeface="Times New Roman" charset="0"/>
              </a:rPr>
              <a:t>缺页次数: </a:t>
            </a:r>
            <a:r>
              <a:rPr lang="en-US" altLang="zh-CN" sz="2000" b="1" dirty="0">
                <a:solidFill>
                  <a:srgbClr val="C00000"/>
                </a:solidFill>
                <a:latin typeface="微软雅黑" pitchFamily="34" charset="-122"/>
                <a:ea typeface="微软雅黑" pitchFamily="34" charset="-122"/>
                <a:sym typeface="Times New Roman" charset="0"/>
              </a:rPr>
              <a:t>1</a:t>
            </a:r>
            <a:endParaRPr lang="zh-CN" altLang="en-US" sz="2000" b="1" dirty="0">
              <a:solidFill>
                <a:srgbClr val="C00000"/>
              </a:solidFill>
              <a:latin typeface="微软雅黑" pitchFamily="34" charset="-122"/>
              <a:ea typeface="微软雅黑" pitchFamily="34" charset="-122"/>
              <a:sym typeface="Times New Roman" charset="0"/>
            </a:endParaRPr>
          </a:p>
        </p:txBody>
      </p:sp>
    </p:spTree>
    <p:extLst>
      <p:ext uri="{BB962C8B-B14F-4D97-AF65-F5344CB8AC3E}">
        <p14:creationId xmlns:p14="http://schemas.microsoft.com/office/powerpoint/2010/main" val="2706393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
                                        </p:tgtEl>
                                        <p:attrNameLst>
                                          <p:attrName>style.visibility</p:attrName>
                                        </p:attrNameLst>
                                      </p:cBhvr>
                                      <p:to>
                                        <p:strVal val="visible"/>
                                      </p:to>
                                    </p:set>
                                    <p:animEffect transition="in" filter="wipe(left)">
                                      <p:cBhvr>
                                        <p:cTn id="7" dur="500"/>
                                        <p:tgtEl>
                                          <p:spTgt spid="378"/>
                                        </p:tgtEl>
                                      </p:cBhvr>
                                    </p:animEffect>
                                  </p:childTnLst>
                                </p:cTn>
                              </p:par>
                              <p:par>
                                <p:cTn id="8" presetID="22" presetClass="entr" presetSubtype="8"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left)">
                                      <p:cBhvr>
                                        <p:cTn id="10" dur="500"/>
                                        <p:tgtEl>
                                          <p:spTgt spid="59"/>
                                        </p:tgtEl>
                                      </p:cBhvr>
                                    </p:animEffect>
                                  </p:childTnLst>
                                </p:cTn>
                              </p:par>
                              <p:par>
                                <p:cTn id="11" presetID="22" presetClass="entr" presetSubtype="8"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wipe(left)">
                                      <p:cBhvr>
                                        <p:cTn id="13" dur="500"/>
                                        <p:tgtEl>
                                          <p:spTgt spid="22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79"/>
                                        </p:tgtEl>
                                        <p:attrNameLst>
                                          <p:attrName>style.visibility</p:attrName>
                                        </p:attrNameLst>
                                      </p:cBhvr>
                                      <p:to>
                                        <p:strVal val="visible"/>
                                      </p:to>
                                    </p:set>
                                    <p:animEffect transition="in" filter="wipe(left)">
                                      <p:cBhvr>
                                        <p:cTn id="18" dur="500"/>
                                        <p:tgtEl>
                                          <p:spTgt spid="37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8" fill="hold" grpId="1" nodeType="clickEffect">
                                  <p:stCondLst>
                                    <p:cond delay="0"/>
                                  </p:stCondLst>
                                  <p:childTnLst>
                                    <p:animEffect transition="out" filter="wipe(left)">
                                      <p:cBhvr>
                                        <p:cTn id="22" dur="500"/>
                                        <p:tgtEl>
                                          <p:spTgt spid="378"/>
                                        </p:tgtEl>
                                      </p:cBhvr>
                                    </p:animEffect>
                                    <p:set>
                                      <p:cBhvr>
                                        <p:cTn id="23" dur="1" fill="hold">
                                          <p:stCondLst>
                                            <p:cond delay="499"/>
                                          </p:stCondLst>
                                        </p:cTn>
                                        <p:tgtEl>
                                          <p:spTgt spid="378"/>
                                        </p:tgtEl>
                                        <p:attrNameLst>
                                          <p:attrName>style.visibility</p:attrName>
                                        </p:attrNameLst>
                                      </p:cBhvr>
                                      <p:to>
                                        <p:strVal val="hidden"/>
                                      </p:to>
                                    </p:set>
                                  </p:childTnLst>
                                </p:cTn>
                              </p:par>
                              <p:par>
                                <p:cTn id="24" presetID="22" presetClass="exit" presetSubtype="8" fill="hold" nodeType="withEffect">
                                  <p:stCondLst>
                                    <p:cond delay="0"/>
                                  </p:stCondLst>
                                  <p:childTnLst>
                                    <p:animEffect transition="out" filter="wipe(left)">
                                      <p:cBhvr>
                                        <p:cTn id="25" dur="500"/>
                                        <p:tgtEl>
                                          <p:spTgt spid="227"/>
                                        </p:tgtEl>
                                      </p:cBhvr>
                                    </p:animEffect>
                                    <p:set>
                                      <p:cBhvr>
                                        <p:cTn id="26" dur="1" fill="hold">
                                          <p:stCondLst>
                                            <p:cond delay="499"/>
                                          </p:stCondLst>
                                        </p:cTn>
                                        <p:tgtEl>
                                          <p:spTgt spid="227"/>
                                        </p:tgtEl>
                                        <p:attrNameLst>
                                          <p:attrName>style.visibility</p:attrName>
                                        </p:attrNameLst>
                                      </p:cBhvr>
                                      <p:to>
                                        <p:strVal val="hidden"/>
                                      </p:to>
                                    </p:set>
                                  </p:childTnLst>
                                </p:cTn>
                              </p:par>
                              <p:par>
                                <p:cTn id="27" presetID="22" presetClass="exit" presetSubtype="8" fill="hold" grpId="1" nodeType="withEffect">
                                  <p:stCondLst>
                                    <p:cond delay="0"/>
                                  </p:stCondLst>
                                  <p:childTnLst>
                                    <p:animEffect transition="out" filter="wipe(left)">
                                      <p:cBhvr>
                                        <p:cTn id="28" dur="500"/>
                                        <p:tgtEl>
                                          <p:spTgt spid="379"/>
                                        </p:tgtEl>
                                      </p:cBhvr>
                                    </p:animEffect>
                                    <p:set>
                                      <p:cBhvr>
                                        <p:cTn id="29" dur="1" fill="hold">
                                          <p:stCondLst>
                                            <p:cond delay="499"/>
                                          </p:stCondLst>
                                        </p:cTn>
                                        <p:tgtEl>
                                          <p:spTgt spid="379"/>
                                        </p:tgtEl>
                                        <p:attrNameLst>
                                          <p:attrName>style.visibility</p:attrName>
                                        </p:attrNameLst>
                                      </p:cBhvr>
                                      <p:to>
                                        <p:strVal val="hidden"/>
                                      </p:to>
                                    </p:se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380"/>
                                        </p:tgtEl>
                                        <p:attrNameLst>
                                          <p:attrName>style.visibility</p:attrName>
                                        </p:attrNameLst>
                                      </p:cBhvr>
                                      <p:to>
                                        <p:strVal val="visible"/>
                                      </p:to>
                                    </p:set>
                                    <p:animEffect transition="in" filter="wipe(left)">
                                      <p:cBhvr>
                                        <p:cTn id="33" dur="500"/>
                                        <p:tgtEl>
                                          <p:spTgt spid="380"/>
                                        </p:tgtEl>
                                      </p:cBhvr>
                                    </p:animEffect>
                                  </p:childTnLst>
                                </p:cTn>
                              </p:par>
                              <p:par>
                                <p:cTn id="34" presetID="22" presetClass="entr" presetSubtype="8"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left)">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81"/>
                                        </p:tgtEl>
                                        <p:attrNameLst>
                                          <p:attrName>style.visibility</p:attrName>
                                        </p:attrNameLst>
                                      </p:cBhvr>
                                      <p:to>
                                        <p:strVal val="visible"/>
                                      </p:to>
                                    </p:set>
                                    <p:animEffect transition="in" filter="wipe(left)">
                                      <p:cBhvr>
                                        <p:cTn id="41" dur="5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0"/>
      <p:bldP spid="378" grpId="1"/>
      <p:bldP spid="379" grpId="0"/>
      <p:bldP spid="379" grpId="1"/>
      <p:bldP spid="380" grpId="0"/>
      <p:bldP spid="3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z="3600" smtClean="0">
                <a:ea typeface="宋体" panose="02010600030101010101" pitchFamily="2" charset="-122"/>
              </a:rPr>
              <a:t>Case of MFT</a:t>
            </a:r>
            <a:endParaRPr lang="zh-CN" altLang="en-US" sz="36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297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B1E83AF-9468-46A4-97A2-8CF78F710283}" type="slidenum">
              <a:rPr lang="en-US" altLang="ko-KR" sz="1200" smtClean="0">
                <a:solidFill>
                  <a:schemeClr val="bg1"/>
                </a:solidFill>
              </a:rPr>
              <a:pPr>
                <a:spcBef>
                  <a:spcPct val="0"/>
                </a:spcBef>
                <a:buClrTx/>
                <a:buSzTx/>
                <a:buFontTx/>
                <a:buNone/>
              </a:pPr>
              <a:t>11</a:t>
            </a:fld>
            <a:endParaRPr lang="en-US" altLang="ko-KR" sz="1200" smtClean="0">
              <a:solidFill>
                <a:schemeClr val="bg1"/>
              </a:solidFill>
            </a:endParaRPr>
          </a:p>
        </p:txBody>
      </p:sp>
      <p:graphicFrame>
        <p:nvGraphicFramePr>
          <p:cNvPr id="27658" name="Object 10"/>
          <p:cNvGraphicFramePr>
            <a:graphicFrameLocks noChangeAspect="1"/>
          </p:cNvGraphicFramePr>
          <p:nvPr/>
        </p:nvGraphicFramePr>
        <p:xfrm>
          <a:off x="1304925" y="931863"/>
          <a:ext cx="7042150" cy="5565775"/>
        </p:xfrm>
        <a:graphic>
          <a:graphicData uri="http://schemas.openxmlformats.org/presentationml/2006/ole">
            <mc:AlternateContent xmlns:mc="http://schemas.openxmlformats.org/markup-compatibility/2006">
              <mc:Choice xmlns:v="urn:schemas-microsoft-com:vml" Requires="v">
                <p:oleObj spid="_x0000_s159790" name="图表" r:id="rId4" imgW="6210275" imgH="4914798" progId="Excel.Chart.8">
                  <p:embed/>
                </p:oleObj>
              </mc:Choice>
              <mc:Fallback>
                <p:oleObj name="图表" r:id="rId4" imgW="6210275" imgH="4914798" progId="Excel.Chart.8">
                  <p:embed/>
                  <p:pic>
                    <p:nvPicPr>
                      <p:cNvPr id="27658" name="Object 10"/>
                      <p:cNvPicPr>
                        <a:picLocks noChangeAspect="1" noChangeArrowheads="1"/>
                      </p:cNvPicPr>
                      <p:nvPr/>
                    </p:nvPicPr>
                    <p:blipFill>
                      <a:blip r:embed="rId5"/>
                      <a:srcRect/>
                      <a:stretch>
                        <a:fillRect/>
                      </a:stretch>
                    </p:blipFill>
                    <p:spPr bwMode="auto">
                      <a:xfrm>
                        <a:off x="1304925" y="931863"/>
                        <a:ext cx="7042150" cy="556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02498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8"/>
                                        </p:tgtEl>
                                        <p:attrNameLst>
                                          <p:attrName>style.visibility</p:attrName>
                                        </p:attrNameLst>
                                      </p:cBhvr>
                                      <p:to>
                                        <p:strVal val="visible"/>
                                      </p:to>
                                    </p:set>
                                    <p:animEffect transition="in" filter="dissolve">
                                      <p:cBhvr>
                                        <p:cTn id="7"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765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全局置换算法</a:t>
            </a:r>
          </a:p>
        </p:txBody>
      </p:sp>
      <p:grpSp>
        <p:nvGrpSpPr>
          <p:cNvPr id="2" name="组合 1"/>
          <p:cNvGrpSpPr/>
          <p:nvPr/>
        </p:nvGrpSpPr>
        <p:grpSpPr>
          <a:xfrm>
            <a:off x="927925" y="2629485"/>
            <a:ext cx="4254382" cy="412457"/>
            <a:chOff x="899592" y="1485501"/>
            <a:chExt cx="4254382" cy="412457"/>
          </a:xfrm>
        </p:grpSpPr>
        <p:sp>
          <p:nvSpPr>
            <p:cNvPr id="14" name="TextBox 16"/>
            <p:cNvSpPr txBox="1"/>
            <p:nvPr/>
          </p:nvSpPr>
          <p:spPr>
            <a:xfrm>
              <a:off x="899592" y="149784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TextBox 8"/>
            <p:cNvSpPr txBox="1"/>
            <p:nvPr/>
          </p:nvSpPr>
          <p:spPr>
            <a:xfrm>
              <a:off x="1259632" y="1485501"/>
              <a:ext cx="3894342" cy="400110"/>
            </a:xfrm>
            <a:prstGeom prst="rect">
              <a:avLst/>
            </a:prstGeom>
            <a:noFill/>
            <a:effectLst/>
          </p:spPr>
          <p:txBody>
            <a:bodyPr wrap="square" rtlCol="0">
              <a:spAutoFit/>
            </a:bodyPr>
            <a:lstStyle/>
            <a:p>
              <a:pPr marL="0" lvl="1"/>
              <a:r>
                <a:rPr lang="zh-CN" altLang="en-US" sz="2000" b="1" dirty="0">
                  <a:solidFill>
                    <a:srgbClr val="11576A"/>
                  </a:solidFill>
                  <a:latin typeface="微软雅黑" pitchFamily="34" charset="-122"/>
                  <a:ea typeface="微软雅黑" pitchFamily="34" charset="-122"/>
                </a:rPr>
                <a:t>全局置换算法要解决的问题</a:t>
              </a:r>
              <a:endParaRPr lang="en-US" altLang="zh-CN"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446522" y="3737848"/>
            <a:ext cx="6437610" cy="369332"/>
            <a:chOff x="1418189" y="2593865"/>
            <a:chExt cx="6437610" cy="369332"/>
          </a:xfrm>
        </p:grpSpPr>
        <p:sp>
          <p:nvSpPr>
            <p:cNvPr id="21" name="TextBox 20"/>
            <p:cNvSpPr txBox="1"/>
            <p:nvPr/>
          </p:nvSpPr>
          <p:spPr>
            <a:xfrm>
              <a:off x="1569255" y="2593865"/>
              <a:ext cx="6286544"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全局置换算法需要确定分配给进程的物理页面数</a:t>
              </a:r>
              <a:endParaRPr lang="en-US" altLang="zh-CN" b="1" dirty="0" smtClean="0">
                <a:solidFill>
                  <a:srgbClr val="11576A"/>
                </a:solidFill>
                <a:latin typeface="微软雅黑" pitchFamily="34" charset="-122"/>
                <a:ea typeface="微软雅黑" pitchFamily="34" charset="-122"/>
              </a:endParaRPr>
            </a:p>
          </p:txBody>
        </p:sp>
        <p:pic>
          <p:nvPicPr>
            <p:cNvPr id="12" name="图片 11" descr="小点1.png"/>
            <p:cNvPicPr>
              <a:picLocks noChangeAspect="1"/>
            </p:cNvPicPr>
            <p:nvPr/>
          </p:nvPicPr>
          <p:blipFill>
            <a:blip r:embed="rId2" cstate="print"/>
            <a:stretch>
              <a:fillRect/>
            </a:stretch>
          </p:blipFill>
          <p:spPr>
            <a:xfrm>
              <a:off x="1418189" y="2707074"/>
              <a:ext cx="151066" cy="148997"/>
            </a:xfrm>
            <a:prstGeom prst="rect">
              <a:avLst/>
            </a:prstGeom>
            <a:effectLst/>
          </p:spPr>
        </p:pic>
      </p:grpSp>
      <p:grpSp>
        <p:nvGrpSpPr>
          <p:cNvPr id="4" name="组合 3"/>
          <p:cNvGrpSpPr/>
          <p:nvPr/>
        </p:nvGrpSpPr>
        <p:grpSpPr>
          <a:xfrm>
            <a:off x="1446522" y="3374599"/>
            <a:ext cx="5045540" cy="369332"/>
            <a:chOff x="1418189" y="2230616"/>
            <a:chExt cx="5045540" cy="369332"/>
          </a:xfrm>
        </p:grpSpPr>
        <p:sp>
          <p:nvSpPr>
            <p:cNvPr id="23" name="TextBox 22"/>
            <p:cNvSpPr txBox="1"/>
            <p:nvPr/>
          </p:nvSpPr>
          <p:spPr>
            <a:xfrm>
              <a:off x="1569255" y="2230616"/>
              <a:ext cx="4894474"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分配给进程的内存也需要在不同阶段有所变化</a:t>
              </a:r>
              <a:endParaRPr lang="en-US" altLang="zh-CN" b="1" dirty="0" smtClean="0">
                <a:solidFill>
                  <a:srgbClr val="11576A"/>
                </a:solidFill>
                <a:latin typeface="微软雅黑" pitchFamily="34" charset="-122"/>
                <a:ea typeface="微软雅黑" pitchFamily="34" charset="-122"/>
              </a:endParaRPr>
            </a:p>
          </p:txBody>
        </p:sp>
        <p:pic>
          <p:nvPicPr>
            <p:cNvPr id="13" name="图片 12" descr="小点1.png"/>
            <p:cNvPicPr>
              <a:picLocks noChangeAspect="1"/>
            </p:cNvPicPr>
            <p:nvPr/>
          </p:nvPicPr>
          <p:blipFill>
            <a:blip r:embed="rId2" cstate="print"/>
            <a:stretch>
              <a:fillRect/>
            </a:stretch>
          </p:blipFill>
          <p:spPr>
            <a:xfrm>
              <a:off x="1418189" y="2346864"/>
              <a:ext cx="151066" cy="148997"/>
            </a:xfrm>
            <a:prstGeom prst="rect">
              <a:avLst/>
            </a:prstGeom>
            <a:effectLst/>
          </p:spPr>
        </p:pic>
      </p:grpSp>
      <p:grpSp>
        <p:nvGrpSpPr>
          <p:cNvPr id="3" name="组合 2"/>
          <p:cNvGrpSpPr/>
          <p:nvPr/>
        </p:nvGrpSpPr>
        <p:grpSpPr>
          <a:xfrm>
            <a:off x="1446522" y="3023511"/>
            <a:ext cx="4045408" cy="369332"/>
            <a:chOff x="1418189" y="1879528"/>
            <a:chExt cx="4045408" cy="369332"/>
          </a:xfrm>
        </p:grpSpPr>
        <p:sp>
          <p:nvSpPr>
            <p:cNvPr id="9" name="TextBox 8"/>
            <p:cNvSpPr txBox="1"/>
            <p:nvPr/>
          </p:nvSpPr>
          <p:spPr>
            <a:xfrm>
              <a:off x="1569255" y="1879528"/>
              <a:ext cx="3894342"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进程在不同阶段的内存需求是变化的</a:t>
              </a:r>
              <a:endParaRPr lang="en-US" altLang="zh-CN" b="1" dirty="0" smtClean="0">
                <a:solidFill>
                  <a:srgbClr val="11576A"/>
                </a:solidFill>
                <a:latin typeface="微软雅黑" pitchFamily="34" charset="-122"/>
                <a:ea typeface="微软雅黑" pitchFamily="34" charset="-122"/>
              </a:endParaRPr>
            </a:p>
          </p:txBody>
        </p:sp>
        <p:pic>
          <p:nvPicPr>
            <p:cNvPr id="16" name="图片 15" descr="小点1.png"/>
            <p:cNvPicPr>
              <a:picLocks noChangeAspect="1"/>
            </p:cNvPicPr>
            <p:nvPr/>
          </p:nvPicPr>
          <p:blipFill>
            <a:blip r:embed="rId2" cstate="print"/>
            <a:stretch>
              <a:fillRect/>
            </a:stretch>
          </p:blipFill>
          <p:spPr>
            <a:xfrm>
              <a:off x="1418189" y="1988432"/>
              <a:ext cx="151066" cy="148997"/>
            </a:xfrm>
            <a:prstGeom prst="rect">
              <a:avLst/>
            </a:prstGeom>
            <a:effectLst/>
          </p:spPr>
        </p:pic>
      </p:grpSp>
      <p:grpSp>
        <p:nvGrpSpPr>
          <p:cNvPr id="6" name="组合 5"/>
          <p:cNvGrpSpPr/>
          <p:nvPr/>
        </p:nvGrpSpPr>
        <p:grpSpPr>
          <a:xfrm>
            <a:off x="921391" y="1927459"/>
            <a:ext cx="6335530" cy="707886"/>
            <a:chOff x="921391" y="1070209"/>
            <a:chExt cx="6335530" cy="707886"/>
          </a:xfrm>
        </p:grpSpPr>
        <p:sp>
          <p:nvSpPr>
            <p:cNvPr id="8" name="TextBox 7"/>
            <p:cNvSpPr txBox="1"/>
            <p:nvPr/>
          </p:nvSpPr>
          <p:spPr>
            <a:xfrm>
              <a:off x="921391" y="1070209"/>
              <a:ext cx="6335530" cy="707886"/>
            </a:xfrm>
            <a:prstGeom prst="rect">
              <a:avLst/>
            </a:prstGeom>
            <a:noFill/>
            <a:effectLst/>
          </p:spPr>
          <p:txBody>
            <a:bodyPr wrap="square" rtlCol="0">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思路</a:t>
              </a:r>
              <a:endParaRPr lang="en-US" altLang="zh-CN" sz="2000" b="1" dirty="0">
                <a:solidFill>
                  <a:srgbClr val="11576A"/>
                </a:solidFill>
                <a:latin typeface="微软雅黑" pitchFamily="34" charset="-122"/>
                <a:ea typeface="微软雅黑" pitchFamily="34" charset="-122"/>
              </a:endParaRPr>
            </a:p>
            <a:p>
              <a:r>
                <a:rPr lang="en-US" altLang="zh-CN" sz="2000" b="1" dirty="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全局置换算法为进程分配</a:t>
              </a:r>
              <a:r>
                <a:rPr lang="zh-CN" altLang="en-US" b="1" dirty="0" smtClean="0">
                  <a:solidFill>
                    <a:srgbClr val="C00000"/>
                  </a:solidFill>
                  <a:latin typeface="微软雅黑" pitchFamily="34" charset="-122"/>
                  <a:ea typeface="微软雅黑" pitchFamily="34" charset="-122"/>
                </a:rPr>
                <a:t>可变数目</a:t>
              </a:r>
              <a:r>
                <a:rPr lang="zh-CN" altLang="en-US" b="1" dirty="0" smtClean="0">
                  <a:solidFill>
                    <a:srgbClr val="11576A"/>
                  </a:solidFill>
                  <a:latin typeface="微软雅黑" pitchFamily="34" charset="-122"/>
                  <a:ea typeface="微软雅黑" pitchFamily="34" charset="-122"/>
                </a:rPr>
                <a:t>的物理页面</a:t>
              </a:r>
              <a:endParaRPr lang="en-US" altLang="zh-CN" b="1" dirty="0">
                <a:solidFill>
                  <a:srgbClr val="11576A"/>
                </a:solidFill>
                <a:latin typeface="微软雅黑" pitchFamily="34" charset="-122"/>
                <a:ea typeface="微软雅黑" pitchFamily="34" charset="-122"/>
              </a:endParaRPr>
            </a:p>
          </p:txBody>
        </p:sp>
        <p:pic>
          <p:nvPicPr>
            <p:cNvPr id="17" name="图片 16" descr="小点1.png"/>
            <p:cNvPicPr>
              <a:picLocks noChangeAspect="1"/>
            </p:cNvPicPr>
            <p:nvPr/>
          </p:nvPicPr>
          <p:blipFill>
            <a:blip r:embed="rId2" cstate="print"/>
            <a:stretch>
              <a:fillRect/>
            </a:stretch>
          </p:blipFill>
          <p:spPr>
            <a:xfrm>
              <a:off x="1446522" y="1511806"/>
              <a:ext cx="151066" cy="148997"/>
            </a:xfrm>
            <a:prstGeom prst="rect">
              <a:avLst/>
            </a:prstGeom>
            <a:effectLst/>
          </p:spPr>
        </p:pic>
      </p:grpSp>
    </p:spTree>
    <p:extLst>
      <p:ext uri="{BB962C8B-B14F-4D97-AF65-F5344CB8AC3E}">
        <p14:creationId xmlns:p14="http://schemas.microsoft.com/office/powerpoint/2010/main" val="153192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en-US" altLang="zh-CN" sz="3000" b="1" dirty="0">
                <a:solidFill>
                  <a:srgbClr val="11576A"/>
                </a:solidFill>
                <a:latin typeface="微软雅黑" pitchFamily="34" charset="-122"/>
                <a:ea typeface="微软雅黑" pitchFamily="34" charset="-122"/>
              </a:rPr>
              <a:t>CPU</a:t>
            </a:r>
            <a:r>
              <a:rPr lang="zh-CN" altLang="en-US" sz="3000" b="1" dirty="0">
                <a:solidFill>
                  <a:srgbClr val="11576A"/>
                </a:solidFill>
                <a:latin typeface="微软雅黑" pitchFamily="34" charset="-122"/>
                <a:ea typeface="微软雅黑" pitchFamily="34" charset="-122"/>
              </a:rPr>
              <a:t>利用率与并发进程数的关系</a:t>
            </a:r>
          </a:p>
        </p:txBody>
      </p:sp>
      <p:grpSp>
        <p:nvGrpSpPr>
          <p:cNvPr id="3" name="组合 2"/>
          <p:cNvGrpSpPr/>
          <p:nvPr/>
        </p:nvGrpSpPr>
        <p:grpSpPr>
          <a:xfrm>
            <a:off x="1163864" y="4263846"/>
            <a:ext cx="6648496" cy="400110"/>
            <a:chOff x="586158" y="3227152"/>
            <a:chExt cx="6648496" cy="400110"/>
          </a:xfrm>
        </p:grpSpPr>
        <p:sp>
          <p:nvSpPr>
            <p:cNvPr id="83" name="TextBox 82"/>
            <p:cNvSpPr txBox="1"/>
            <p:nvPr/>
          </p:nvSpPr>
          <p:spPr>
            <a:xfrm>
              <a:off x="586158" y="322715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2" name="TextBox 11"/>
            <p:cNvSpPr txBox="1"/>
            <p:nvPr/>
          </p:nvSpPr>
          <p:spPr>
            <a:xfrm>
              <a:off x="900484" y="3227152"/>
              <a:ext cx="6334170" cy="384721"/>
            </a:xfrm>
            <a:prstGeom prst="rect">
              <a:avLst/>
            </a:prstGeom>
            <a:noFill/>
            <a:effectLst/>
          </p:spPr>
          <p:txBody>
            <a:bodyPr wrap="square" rtlCol="0">
              <a:spAutoFit/>
            </a:bodyPr>
            <a:lstStyle/>
            <a:p>
              <a:pPr indent="1588">
                <a:lnSpc>
                  <a:spcPct val="95000"/>
                </a:lnSpc>
                <a:tabLst>
                  <a:tab pos="715963" algn="l"/>
                </a:tabLst>
              </a:pPr>
              <a:r>
                <a:rPr lang="en-US" altLang="zh-CN" sz="2000" b="1" dirty="0">
                  <a:solidFill>
                    <a:srgbClr val="11576A"/>
                  </a:solidFill>
                  <a:latin typeface="微软雅黑" pitchFamily="34" charset="-122"/>
                  <a:ea typeface="微软雅黑" pitchFamily="34" charset="-122"/>
                </a:rPr>
                <a:t>CPU</a:t>
              </a:r>
              <a:r>
                <a:rPr lang="zh-CN" altLang="en-US" sz="2000" b="1" dirty="0">
                  <a:solidFill>
                    <a:srgbClr val="11576A"/>
                  </a:solidFill>
                  <a:latin typeface="微软雅黑" pitchFamily="34" charset="-122"/>
                  <a:ea typeface="微软雅黑" pitchFamily="34" charset="-122"/>
                </a:rPr>
                <a:t>利用率与并发进程数存在相互促进和制约的关系</a:t>
              </a:r>
              <a:endParaRPr lang="en-US" altLang="zh-CN"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589064" y="4582936"/>
            <a:ext cx="5564478" cy="369332"/>
            <a:chOff x="1011358" y="3546242"/>
            <a:chExt cx="5564478" cy="369332"/>
          </a:xfrm>
        </p:grpSpPr>
        <p:sp>
          <p:nvSpPr>
            <p:cNvPr id="11" name="TextBox 10"/>
            <p:cNvSpPr txBox="1"/>
            <p:nvPr/>
          </p:nvSpPr>
          <p:spPr>
            <a:xfrm>
              <a:off x="1141786" y="3546242"/>
              <a:ext cx="5434050"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进程数少时，提高并发进程数，可提高</a:t>
              </a:r>
              <a:r>
                <a:rPr lang="en-US" altLang="zh-CN" b="1" dirty="0" smtClean="0">
                  <a:solidFill>
                    <a:srgbClr val="11576A"/>
                  </a:solidFill>
                  <a:latin typeface="微软雅黑" pitchFamily="34" charset="-122"/>
                  <a:ea typeface="微软雅黑" pitchFamily="34" charset="-122"/>
                </a:rPr>
                <a:t>CPU</a:t>
              </a:r>
              <a:r>
                <a:rPr lang="zh-CN" altLang="en-US" b="1" dirty="0" smtClean="0">
                  <a:solidFill>
                    <a:srgbClr val="11576A"/>
                  </a:solidFill>
                  <a:latin typeface="微软雅黑" pitchFamily="34" charset="-122"/>
                  <a:ea typeface="微软雅黑" pitchFamily="34" charset="-122"/>
                </a:rPr>
                <a:t>利用率</a:t>
              </a:r>
              <a:endParaRPr lang="en-US" altLang="zh-CN" b="1" dirty="0" smtClean="0">
                <a:solidFill>
                  <a:srgbClr val="11576A"/>
                </a:solidFill>
                <a:latin typeface="微软雅黑" pitchFamily="34" charset="-122"/>
                <a:ea typeface="微软雅黑" pitchFamily="34" charset="-122"/>
              </a:endParaRPr>
            </a:p>
          </p:txBody>
        </p:sp>
        <p:pic>
          <p:nvPicPr>
            <p:cNvPr id="7" name="图片 6" descr="小点1.png"/>
            <p:cNvPicPr>
              <a:picLocks noChangeAspect="1"/>
            </p:cNvPicPr>
            <p:nvPr/>
          </p:nvPicPr>
          <p:blipFill>
            <a:blip r:embed="rId2" cstate="print"/>
            <a:stretch>
              <a:fillRect/>
            </a:stretch>
          </p:blipFill>
          <p:spPr>
            <a:xfrm>
              <a:off x="1011358" y="3655780"/>
              <a:ext cx="151066" cy="148997"/>
            </a:xfrm>
            <a:prstGeom prst="rect">
              <a:avLst/>
            </a:prstGeom>
            <a:effectLst/>
          </p:spPr>
        </p:pic>
      </p:grpSp>
      <p:grpSp>
        <p:nvGrpSpPr>
          <p:cNvPr id="5" name="组合 4"/>
          <p:cNvGrpSpPr/>
          <p:nvPr/>
        </p:nvGrpSpPr>
        <p:grpSpPr>
          <a:xfrm>
            <a:off x="1589064" y="4906788"/>
            <a:ext cx="3294338" cy="369332"/>
            <a:chOff x="1011358" y="3870094"/>
            <a:chExt cx="3294338" cy="369332"/>
          </a:xfrm>
        </p:grpSpPr>
        <p:sp>
          <p:nvSpPr>
            <p:cNvPr id="8" name="TextBox 7"/>
            <p:cNvSpPr txBox="1"/>
            <p:nvPr/>
          </p:nvSpPr>
          <p:spPr>
            <a:xfrm>
              <a:off x="1141786" y="3870094"/>
              <a:ext cx="3163910"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并发进程导致内存访问增加</a:t>
              </a:r>
              <a:endParaRPr lang="en-US" altLang="zh-CN" b="1" dirty="0" smtClean="0">
                <a:solidFill>
                  <a:srgbClr val="11576A"/>
                </a:solidFill>
                <a:latin typeface="微软雅黑" pitchFamily="34" charset="-122"/>
                <a:ea typeface="微软雅黑" pitchFamily="34" charset="-122"/>
              </a:endParaRPr>
            </a:p>
          </p:txBody>
        </p:sp>
        <p:pic>
          <p:nvPicPr>
            <p:cNvPr id="9" name="图片 8" descr="小点1.png"/>
            <p:cNvPicPr>
              <a:picLocks noChangeAspect="1"/>
            </p:cNvPicPr>
            <p:nvPr/>
          </p:nvPicPr>
          <p:blipFill>
            <a:blip r:embed="rId2" cstate="print"/>
            <a:stretch>
              <a:fillRect/>
            </a:stretch>
          </p:blipFill>
          <p:spPr>
            <a:xfrm>
              <a:off x="1011358" y="3979632"/>
              <a:ext cx="151066" cy="148997"/>
            </a:xfrm>
            <a:prstGeom prst="rect">
              <a:avLst/>
            </a:prstGeom>
            <a:effectLst/>
          </p:spPr>
        </p:pic>
      </p:grpSp>
      <p:grpSp>
        <p:nvGrpSpPr>
          <p:cNvPr id="6" name="组合 5"/>
          <p:cNvGrpSpPr/>
          <p:nvPr/>
        </p:nvGrpSpPr>
        <p:grpSpPr>
          <a:xfrm>
            <a:off x="1589064" y="5192540"/>
            <a:ext cx="5564478" cy="369332"/>
            <a:chOff x="1011358" y="4155846"/>
            <a:chExt cx="5564478" cy="369332"/>
          </a:xfrm>
        </p:grpSpPr>
        <p:sp>
          <p:nvSpPr>
            <p:cNvPr id="13" name="TextBox 12"/>
            <p:cNvSpPr txBox="1"/>
            <p:nvPr/>
          </p:nvSpPr>
          <p:spPr>
            <a:xfrm>
              <a:off x="1141786" y="4155846"/>
              <a:ext cx="5434050"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并发进程的内存访问会降低了访存的局部性特征</a:t>
              </a:r>
              <a:endParaRPr lang="en-US" altLang="zh-CN" b="1" dirty="0" smtClean="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011358" y="4265384"/>
              <a:ext cx="151066" cy="148997"/>
            </a:xfrm>
            <a:prstGeom prst="rect">
              <a:avLst/>
            </a:prstGeom>
            <a:effectLst/>
          </p:spPr>
        </p:pic>
      </p:grpSp>
      <p:grpSp>
        <p:nvGrpSpPr>
          <p:cNvPr id="10" name="组合 9"/>
          <p:cNvGrpSpPr/>
          <p:nvPr/>
        </p:nvGrpSpPr>
        <p:grpSpPr>
          <a:xfrm>
            <a:off x="1589064" y="5507940"/>
            <a:ext cx="5937544" cy="369332"/>
            <a:chOff x="1011358" y="4471246"/>
            <a:chExt cx="5937544" cy="369332"/>
          </a:xfrm>
        </p:grpSpPr>
        <p:sp>
          <p:nvSpPr>
            <p:cNvPr id="15" name="TextBox 14"/>
            <p:cNvSpPr txBox="1"/>
            <p:nvPr/>
          </p:nvSpPr>
          <p:spPr>
            <a:xfrm>
              <a:off x="1141786" y="4471246"/>
              <a:ext cx="5807116"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局部性特征的下降会导致缺页率上升和</a:t>
              </a:r>
              <a:r>
                <a:rPr lang="en-US" altLang="zh-CN" b="1" dirty="0" smtClean="0">
                  <a:solidFill>
                    <a:srgbClr val="11576A"/>
                  </a:solidFill>
                  <a:latin typeface="微软雅黑" pitchFamily="34" charset="-122"/>
                  <a:ea typeface="微软雅黑" pitchFamily="34" charset="-122"/>
                </a:rPr>
                <a:t>CPU</a:t>
              </a:r>
              <a:r>
                <a:rPr lang="zh-CN" altLang="en-US" b="1" dirty="0" smtClean="0">
                  <a:solidFill>
                    <a:srgbClr val="11576A"/>
                  </a:solidFill>
                  <a:latin typeface="微软雅黑" pitchFamily="34" charset="-122"/>
                  <a:ea typeface="微软雅黑" pitchFamily="34" charset="-122"/>
                </a:rPr>
                <a:t>利用率下降</a:t>
              </a:r>
              <a:endParaRPr lang="zh-CN" altLang="en-US" b="1" dirty="0">
                <a:solidFill>
                  <a:srgbClr val="11576A"/>
                </a:solidFill>
                <a:latin typeface="微软雅黑" pitchFamily="34" charset="-122"/>
                <a:ea typeface="微软雅黑" pitchFamily="34" charset="-122"/>
              </a:endParaRPr>
            </a:p>
          </p:txBody>
        </p:sp>
        <p:pic>
          <p:nvPicPr>
            <p:cNvPr id="16" name="图片 15" descr="小点1.png"/>
            <p:cNvPicPr>
              <a:picLocks noChangeAspect="1"/>
            </p:cNvPicPr>
            <p:nvPr/>
          </p:nvPicPr>
          <p:blipFill>
            <a:blip r:embed="rId2" cstate="print"/>
            <a:stretch>
              <a:fillRect/>
            </a:stretch>
          </p:blipFill>
          <p:spPr>
            <a:xfrm>
              <a:off x="1011358" y="4580784"/>
              <a:ext cx="151066" cy="148997"/>
            </a:xfrm>
            <a:prstGeom prst="rect">
              <a:avLst/>
            </a:prstGeom>
            <a:effectLst/>
          </p:spPr>
        </p:pic>
      </p:grpSp>
      <p:grpSp>
        <p:nvGrpSpPr>
          <p:cNvPr id="2" name="组合 1"/>
          <p:cNvGrpSpPr/>
          <p:nvPr/>
        </p:nvGrpSpPr>
        <p:grpSpPr>
          <a:xfrm>
            <a:off x="1785514" y="1785657"/>
            <a:ext cx="4024994" cy="2442305"/>
            <a:chOff x="1547138" y="2405060"/>
            <a:chExt cx="4024994" cy="2442305"/>
          </a:xfrm>
        </p:grpSpPr>
        <p:cxnSp>
          <p:nvCxnSpPr>
            <p:cNvPr id="20" name="直接箭头连接符 19"/>
            <p:cNvCxnSpPr/>
            <p:nvPr/>
          </p:nvCxnSpPr>
          <p:spPr>
            <a:xfrm>
              <a:off x="1936463" y="4540268"/>
              <a:ext cx="3635669"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1936463" y="2405060"/>
              <a:ext cx="0" cy="213520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06899" y="4508811"/>
              <a:ext cx="1159292"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并发进程数</a:t>
              </a:r>
            </a:p>
          </p:txBody>
        </p:sp>
        <p:sp>
          <p:nvSpPr>
            <p:cNvPr id="30" name="TextBox 29"/>
            <p:cNvSpPr txBox="1"/>
            <p:nvPr/>
          </p:nvSpPr>
          <p:spPr>
            <a:xfrm>
              <a:off x="1547138" y="2477117"/>
              <a:ext cx="430887" cy="1062150"/>
            </a:xfrm>
            <a:prstGeom prst="rect">
              <a:avLst/>
            </a:prstGeom>
            <a:noFill/>
          </p:spPr>
          <p:txBody>
            <a:bodyPr vert="vert270" wrap="none" rtlCol="0">
              <a:spAutoFit/>
            </a:bodyPr>
            <a:lstStyle/>
            <a:p>
              <a:r>
                <a:rPr lang="en-US" altLang="zh-CN" sz="1600" b="1" spc="-100" dirty="0">
                  <a:solidFill>
                    <a:srgbClr val="11576A"/>
                  </a:solidFill>
                  <a:latin typeface="微软雅黑" pitchFamily="34" charset="-122"/>
                  <a:ea typeface="微软雅黑" pitchFamily="34" charset="-122"/>
                </a:rPr>
                <a:t>CPU</a:t>
              </a:r>
              <a:r>
                <a:rPr lang="zh-CN" altLang="en-US" sz="1600" b="1" spc="-100" dirty="0">
                  <a:solidFill>
                    <a:srgbClr val="11576A"/>
                  </a:solidFill>
                  <a:latin typeface="微软雅黑" pitchFamily="34" charset="-122"/>
                  <a:ea typeface="微软雅黑" pitchFamily="34" charset="-122"/>
                </a:rPr>
                <a:t>利用率</a:t>
              </a:r>
            </a:p>
          </p:txBody>
        </p:sp>
        <p:sp>
          <p:nvSpPr>
            <p:cNvPr id="23" name="任意多边形 22"/>
            <p:cNvSpPr/>
            <p:nvPr/>
          </p:nvSpPr>
          <p:spPr>
            <a:xfrm>
              <a:off x="1978025" y="3352800"/>
              <a:ext cx="2862263" cy="1168400"/>
            </a:xfrm>
            <a:custGeom>
              <a:avLst/>
              <a:gdLst>
                <a:gd name="connsiteX0" fmla="*/ 0 w 2862263"/>
                <a:gd name="connsiteY0" fmla="*/ 1168400 h 1168400"/>
                <a:gd name="connsiteX1" fmla="*/ 492125 w 2862263"/>
                <a:gd name="connsiteY1" fmla="*/ 714375 h 1168400"/>
                <a:gd name="connsiteX2" fmla="*/ 841375 w 2862263"/>
                <a:gd name="connsiteY2" fmla="*/ 444500 h 1168400"/>
                <a:gd name="connsiteX3" fmla="*/ 1257300 w 2862263"/>
                <a:gd name="connsiteY3" fmla="*/ 196850 h 1168400"/>
                <a:gd name="connsiteX4" fmla="*/ 1571625 w 2862263"/>
                <a:gd name="connsiteY4" fmla="*/ 79375 h 1168400"/>
                <a:gd name="connsiteX5" fmla="*/ 1908175 w 2862263"/>
                <a:gd name="connsiteY5" fmla="*/ 12700 h 1168400"/>
                <a:gd name="connsiteX6" fmla="*/ 2095500 w 2862263"/>
                <a:gd name="connsiteY6" fmla="*/ 3175 h 1168400"/>
                <a:gd name="connsiteX7" fmla="*/ 2212975 w 2862263"/>
                <a:gd name="connsiteY7" fmla="*/ 19050 h 1168400"/>
                <a:gd name="connsiteX8" fmla="*/ 2308225 w 2862263"/>
                <a:gd name="connsiteY8" fmla="*/ 69850 h 1168400"/>
                <a:gd name="connsiteX9" fmla="*/ 2368550 w 2862263"/>
                <a:gd name="connsiteY9" fmla="*/ 130175 h 1168400"/>
                <a:gd name="connsiteX10" fmla="*/ 2397125 w 2862263"/>
                <a:gd name="connsiteY10" fmla="*/ 200025 h 1168400"/>
                <a:gd name="connsiteX11" fmla="*/ 2425700 w 2862263"/>
                <a:gd name="connsiteY11" fmla="*/ 304800 h 1168400"/>
                <a:gd name="connsiteX12" fmla="*/ 2447925 w 2862263"/>
                <a:gd name="connsiteY12" fmla="*/ 473075 h 1168400"/>
                <a:gd name="connsiteX13" fmla="*/ 2463800 w 2862263"/>
                <a:gd name="connsiteY13" fmla="*/ 603250 h 1168400"/>
                <a:gd name="connsiteX14" fmla="*/ 2495550 w 2862263"/>
                <a:gd name="connsiteY14" fmla="*/ 777875 h 1168400"/>
                <a:gd name="connsiteX15" fmla="*/ 2527300 w 2862263"/>
                <a:gd name="connsiteY15" fmla="*/ 876300 h 1168400"/>
                <a:gd name="connsiteX16" fmla="*/ 2574925 w 2862263"/>
                <a:gd name="connsiteY16" fmla="*/ 996950 h 1168400"/>
                <a:gd name="connsiteX17" fmla="*/ 2632075 w 2862263"/>
                <a:gd name="connsiteY17" fmla="*/ 1069975 h 1168400"/>
                <a:gd name="connsiteX18" fmla="*/ 2717800 w 2862263"/>
                <a:gd name="connsiteY18" fmla="*/ 1133475 h 1168400"/>
                <a:gd name="connsiteX19" fmla="*/ 2806700 w 2862263"/>
                <a:gd name="connsiteY19" fmla="*/ 1155700 h 1168400"/>
                <a:gd name="connsiteX20" fmla="*/ 2854325 w 2862263"/>
                <a:gd name="connsiteY20" fmla="*/ 1162050 h 1168400"/>
                <a:gd name="connsiteX21" fmla="*/ 2854325 w 2862263"/>
                <a:gd name="connsiteY21" fmla="*/ 1165225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62263" h="1168400">
                  <a:moveTo>
                    <a:pt x="0" y="1168400"/>
                  </a:moveTo>
                  <a:cubicBezTo>
                    <a:pt x="175948" y="1001712"/>
                    <a:pt x="351896" y="835025"/>
                    <a:pt x="492125" y="714375"/>
                  </a:cubicBezTo>
                  <a:cubicBezTo>
                    <a:pt x="632354" y="593725"/>
                    <a:pt x="713846" y="530754"/>
                    <a:pt x="841375" y="444500"/>
                  </a:cubicBezTo>
                  <a:cubicBezTo>
                    <a:pt x="968904" y="358246"/>
                    <a:pt x="1135592" y="257704"/>
                    <a:pt x="1257300" y="196850"/>
                  </a:cubicBezTo>
                  <a:cubicBezTo>
                    <a:pt x="1379008" y="135996"/>
                    <a:pt x="1463146" y="110067"/>
                    <a:pt x="1571625" y="79375"/>
                  </a:cubicBezTo>
                  <a:cubicBezTo>
                    <a:pt x="1680104" y="48683"/>
                    <a:pt x="1820862" y="25400"/>
                    <a:pt x="1908175" y="12700"/>
                  </a:cubicBezTo>
                  <a:cubicBezTo>
                    <a:pt x="1995488" y="0"/>
                    <a:pt x="2044700" y="2117"/>
                    <a:pt x="2095500" y="3175"/>
                  </a:cubicBezTo>
                  <a:cubicBezTo>
                    <a:pt x="2146300" y="4233"/>
                    <a:pt x="2177521" y="7938"/>
                    <a:pt x="2212975" y="19050"/>
                  </a:cubicBezTo>
                  <a:cubicBezTo>
                    <a:pt x="2248429" y="30163"/>
                    <a:pt x="2282296" y="51329"/>
                    <a:pt x="2308225" y="69850"/>
                  </a:cubicBezTo>
                  <a:cubicBezTo>
                    <a:pt x="2334154" y="88371"/>
                    <a:pt x="2353733" y="108479"/>
                    <a:pt x="2368550" y="130175"/>
                  </a:cubicBezTo>
                  <a:cubicBezTo>
                    <a:pt x="2383367" y="151871"/>
                    <a:pt x="2387600" y="170921"/>
                    <a:pt x="2397125" y="200025"/>
                  </a:cubicBezTo>
                  <a:cubicBezTo>
                    <a:pt x="2406650" y="229129"/>
                    <a:pt x="2417233" y="259292"/>
                    <a:pt x="2425700" y="304800"/>
                  </a:cubicBezTo>
                  <a:cubicBezTo>
                    <a:pt x="2434167" y="350308"/>
                    <a:pt x="2441575" y="423333"/>
                    <a:pt x="2447925" y="473075"/>
                  </a:cubicBezTo>
                  <a:cubicBezTo>
                    <a:pt x="2454275" y="522817"/>
                    <a:pt x="2455862" y="552450"/>
                    <a:pt x="2463800" y="603250"/>
                  </a:cubicBezTo>
                  <a:cubicBezTo>
                    <a:pt x="2471738" y="654050"/>
                    <a:pt x="2484967" y="732367"/>
                    <a:pt x="2495550" y="777875"/>
                  </a:cubicBezTo>
                  <a:cubicBezTo>
                    <a:pt x="2506133" y="823383"/>
                    <a:pt x="2514071" y="839788"/>
                    <a:pt x="2527300" y="876300"/>
                  </a:cubicBezTo>
                  <a:cubicBezTo>
                    <a:pt x="2540529" y="912813"/>
                    <a:pt x="2557463" y="964671"/>
                    <a:pt x="2574925" y="996950"/>
                  </a:cubicBezTo>
                  <a:cubicBezTo>
                    <a:pt x="2592387" y="1029229"/>
                    <a:pt x="2608263" y="1047221"/>
                    <a:pt x="2632075" y="1069975"/>
                  </a:cubicBezTo>
                  <a:cubicBezTo>
                    <a:pt x="2655887" y="1092729"/>
                    <a:pt x="2688696" y="1119188"/>
                    <a:pt x="2717800" y="1133475"/>
                  </a:cubicBezTo>
                  <a:cubicBezTo>
                    <a:pt x="2746904" y="1147762"/>
                    <a:pt x="2783946" y="1150937"/>
                    <a:pt x="2806700" y="1155700"/>
                  </a:cubicBezTo>
                  <a:cubicBezTo>
                    <a:pt x="2829454" y="1160463"/>
                    <a:pt x="2846387" y="1160462"/>
                    <a:pt x="2854325" y="1162050"/>
                  </a:cubicBezTo>
                  <a:cubicBezTo>
                    <a:pt x="2862263" y="1163638"/>
                    <a:pt x="2858294" y="1164431"/>
                    <a:pt x="2854325" y="1165225"/>
                  </a:cubicBezTo>
                </a:path>
              </a:pathLst>
            </a:custGeom>
            <a:ln w="38100">
              <a:solidFill>
                <a:srgbClr val="0E4DC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7" name="组合 16"/>
          <p:cNvGrpSpPr/>
          <p:nvPr/>
        </p:nvGrpSpPr>
        <p:grpSpPr>
          <a:xfrm>
            <a:off x="4596063" y="2310331"/>
            <a:ext cx="906469" cy="419081"/>
            <a:chOff x="4018356" y="1273636"/>
            <a:chExt cx="906469" cy="419081"/>
          </a:xfrm>
        </p:grpSpPr>
        <p:cxnSp>
          <p:nvCxnSpPr>
            <p:cNvPr id="31" name="直接连接符 30"/>
            <p:cNvCxnSpPr/>
            <p:nvPr/>
          </p:nvCxnSpPr>
          <p:spPr>
            <a:xfrm rot="5400000">
              <a:off x="3950093" y="1379999"/>
              <a:ext cx="21431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067569" y="1383968"/>
              <a:ext cx="857256"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27"/>
            <p:cNvSpPr txBox="1"/>
            <p:nvPr/>
          </p:nvSpPr>
          <p:spPr>
            <a:xfrm>
              <a:off x="4018356" y="1415718"/>
              <a:ext cx="505267" cy="276999"/>
            </a:xfrm>
            <a:prstGeom prst="rect">
              <a:avLst/>
            </a:prstGeom>
            <a:noFill/>
          </p:spPr>
          <p:txBody>
            <a:bodyPr wrap="none" rtlCol="0">
              <a:spAutoFit/>
            </a:bodyPr>
            <a:lstStyle/>
            <a:p>
              <a:r>
                <a:rPr lang="zh-CN" altLang="en-US" sz="1200" b="1" dirty="0">
                  <a:solidFill>
                    <a:srgbClr val="11576A"/>
                  </a:solidFill>
                  <a:latin typeface="微软雅黑" pitchFamily="34" charset="-122"/>
                  <a:ea typeface="微软雅黑" pitchFamily="34" charset="-122"/>
                </a:rPr>
                <a:t>抖动</a:t>
              </a:r>
            </a:p>
          </p:txBody>
        </p:sp>
      </p:grpSp>
    </p:spTree>
    <p:extLst>
      <p:ext uri="{BB962C8B-B14F-4D97-AF65-F5344CB8AC3E}">
        <p14:creationId xmlns:p14="http://schemas.microsoft.com/office/powerpoint/2010/main" val="405955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工作集</a:t>
            </a:r>
          </a:p>
        </p:txBody>
      </p:sp>
      <p:sp>
        <p:nvSpPr>
          <p:cNvPr id="12" name="TextBox 11"/>
          <p:cNvSpPr txBox="1"/>
          <p:nvPr/>
        </p:nvSpPr>
        <p:spPr>
          <a:xfrm>
            <a:off x="1043608" y="2122190"/>
            <a:ext cx="7877858" cy="400110"/>
          </a:xfrm>
          <a:prstGeom prst="rect">
            <a:avLst/>
          </a:prstGeom>
          <a:noFill/>
          <a:effectLst/>
        </p:spPr>
        <p:txBody>
          <a:bodyPr wrap="square" rtlCol="0">
            <a:spAutoFit/>
          </a:bodyPr>
          <a:lstStyle/>
          <a:p>
            <a:pPr marL="476250" indent="-476250">
              <a:buClr>
                <a:srgbClr val="FFFF66"/>
              </a:buClr>
            </a:pPr>
            <a:r>
              <a:rPr lang="zh-CN" altLang="en-US" sz="2000" b="1" dirty="0">
                <a:solidFill>
                  <a:srgbClr val="11576A"/>
                </a:solidFill>
                <a:latin typeface="微软雅黑" pitchFamily="34" charset="-122"/>
                <a:ea typeface="微软雅黑" pitchFamily="34" charset="-122"/>
                <a:sym typeface="MS PGothic" charset="0"/>
              </a:rPr>
              <a:t>一个进程当前正在使用的逻辑页面集合，可表示为二元函数W(t, </a:t>
            </a:r>
            <a:r>
              <a:rPr lang="zh-CN" altLang="en-US" sz="2000" b="1" dirty="0">
                <a:solidFill>
                  <a:srgbClr val="11576A"/>
                </a:solidFill>
                <a:latin typeface="微软雅黑" pitchFamily="34" charset="-122"/>
                <a:ea typeface="微软雅黑" pitchFamily="34" charset="-122"/>
                <a:sym typeface="Symbol" charset="0"/>
              </a:rPr>
              <a:t></a:t>
            </a:r>
            <a:r>
              <a:rPr lang="zh-CN" altLang="en-US" sz="2000" b="1" dirty="0">
                <a:solidFill>
                  <a:srgbClr val="11576A"/>
                </a:solidFill>
                <a:latin typeface="微软雅黑" pitchFamily="34" charset="-122"/>
                <a:ea typeface="微软雅黑" pitchFamily="34" charset="-122"/>
                <a:sym typeface="MS PGothic" charset="0"/>
              </a:rPr>
              <a:t>)</a:t>
            </a:r>
          </a:p>
        </p:txBody>
      </p:sp>
      <p:grpSp>
        <p:nvGrpSpPr>
          <p:cNvPr id="3" name="组合 2"/>
          <p:cNvGrpSpPr/>
          <p:nvPr/>
        </p:nvGrpSpPr>
        <p:grpSpPr>
          <a:xfrm>
            <a:off x="1737648" y="2625574"/>
            <a:ext cx="6362744" cy="1066830"/>
            <a:chOff x="945560" y="1687738"/>
            <a:chExt cx="6362744" cy="1066830"/>
          </a:xfrm>
        </p:grpSpPr>
        <p:sp>
          <p:nvSpPr>
            <p:cNvPr id="83" name="TextBox 82"/>
            <p:cNvSpPr txBox="1"/>
            <p:nvPr/>
          </p:nvSpPr>
          <p:spPr>
            <a:xfrm>
              <a:off x="945560" y="17110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TextBox 10"/>
            <p:cNvSpPr txBox="1"/>
            <p:nvPr/>
          </p:nvSpPr>
          <p:spPr>
            <a:xfrm>
              <a:off x="1285972" y="1687738"/>
              <a:ext cx="3005158" cy="400110"/>
            </a:xfrm>
            <a:prstGeom prst="rect">
              <a:avLst/>
            </a:prstGeom>
            <a:noFill/>
            <a:effectLst/>
          </p:spPr>
          <p:txBody>
            <a:bodyPr wrap="square" rtlCol="0">
              <a:spAutoFit/>
            </a:bodyPr>
            <a:lstStyle/>
            <a:p>
              <a:pPr marL="342900" indent="-342900">
                <a:spcBef>
                  <a:spcPct val="20000"/>
                </a:spcBef>
              </a:pPr>
              <a:r>
                <a:rPr lang="zh-CN" altLang="zh-CN" sz="2000" b="1" dirty="0">
                  <a:solidFill>
                    <a:srgbClr val="11576A"/>
                  </a:solidFill>
                  <a:latin typeface="微软雅黑" pitchFamily="34" charset="-122"/>
                  <a:ea typeface="微软雅黑" pitchFamily="34" charset="-122"/>
                  <a:sym typeface="MS PGothic" charset="0"/>
                </a:rPr>
                <a:t>t是当前的执行时刻</a:t>
              </a:r>
              <a:endParaRPr lang="zh-CN" altLang="en-US" sz="2000" b="1" dirty="0">
                <a:solidFill>
                  <a:srgbClr val="11576A"/>
                </a:solidFill>
                <a:latin typeface="微软雅黑" pitchFamily="34" charset="-122"/>
                <a:ea typeface="微软雅黑" pitchFamily="34" charset="-122"/>
              </a:endParaRPr>
            </a:p>
          </p:txBody>
        </p:sp>
        <p:sp>
          <p:nvSpPr>
            <p:cNvPr id="8" name="TextBox 7"/>
            <p:cNvSpPr txBox="1"/>
            <p:nvPr/>
          </p:nvSpPr>
          <p:spPr>
            <a:xfrm>
              <a:off x="945560" y="20700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TextBox 8"/>
            <p:cNvSpPr txBox="1"/>
            <p:nvPr/>
          </p:nvSpPr>
          <p:spPr>
            <a:xfrm>
              <a:off x="1285972" y="2046682"/>
              <a:ext cx="6022332" cy="707886"/>
            </a:xfrm>
            <a:prstGeom prst="rect">
              <a:avLst/>
            </a:prstGeom>
            <a:noFill/>
            <a:effectLst/>
          </p:spPr>
          <p:txBody>
            <a:bodyPr wrap="square" rtlCol="0">
              <a:spAutoFit/>
            </a:bodyPr>
            <a:lstStyle/>
            <a:p>
              <a:pPr>
                <a:spcBef>
                  <a:spcPct val="20000"/>
                </a:spcBef>
              </a:pPr>
              <a:r>
                <a:rPr lang="zh-CN" altLang="zh-CN" sz="2000" b="1" dirty="0">
                  <a:solidFill>
                    <a:srgbClr val="11576A"/>
                  </a:solidFill>
                  <a:latin typeface="微软雅黑" pitchFamily="34" charset="-122"/>
                  <a:ea typeface="微软雅黑" pitchFamily="34" charset="-122"/>
                  <a:sym typeface="Symbol" charset="0"/>
                </a:rPr>
                <a:t> 称为工作集窗口（working-set window ），即一个定长的页面访问时间窗口</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737648" y="3622302"/>
            <a:ext cx="6362744" cy="1174850"/>
            <a:chOff x="945560" y="2684466"/>
            <a:chExt cx="6362744" cy="1174850"/>
          </a:xfrm>
        </p:grpSpPr>
        <p:sp>
          <p:nvSpPr>
            <p:cNvPr id="13" name="TextBox 12"/>
            <p:cNvSpPr txBox="1"/>
            <p:nvPr/>
          </p:nvSpPr>
          <p:spPr>
            <a:xfrm>
              <a:off x="945560" y="27078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4" name="TextBox 13"/>
            <p:cNvSpPr txBox="1"/>
            <p:nvPr/>
          </p:nvSpPr>
          <p:spPr>
            <a:xfrm>
              <a:off x="1285972" y="2684466"/>
              <a:ext cx="6022332" cy="707886"/>
            </a:xfrm>
            <a:prstGeom prst="rect">
              <a:avLst/>
            </a:prstGeom>
            <a:noFill/>
            <a:effectLst/>
          </p:spPr>
          <p:txBody>
            <a:bodyPr wrap="square" rtlCol="0">
              <a:spAutoFit/>
            </a:bodyPr>
            <a:lstStyle/>
            <a:p>
              <a:pPr>
                <a:spcBef>
                  <a:spcPct val="20000"/>
                </a:spcBef>
              </a:pPr>
              <a:r>
                <a:rPr lang="zh-CN" altLang="zh-CN" sz="2000" b="1" dirty="0">
                  <a:solidFill>
                    <a:srgbClr val="11576A"/>
                  </a:solidFill>
                  <a:latin typeface="微软雅黑" pitchFamily="34" charset="-122"/>
                  <a:ea typeface="微软雅黑" pitchFamily="34" charset="-122"/>
                  <a:sym typeface="MS PGothic" charset="0"/>
                </a:rPr>
                <a:t>W(t, </a:t>
              </a:r>
              <a:r>
                <a:rPr lang="zh-CN" altLang="zh-CN" sz="2000" b="1" dirty="0">
                  <a:solidFill>
                    <a:srgbClr val="11576A"/>
                  </a:solidFill>
                  <a:latin typeface="微软雅黑" pitchFamily="34" charset="-122"/>
                  <a:ea typeface="微软雅黑" pitchFamily="34" charset="-122"/>
                  <a:sym typeface="Symbol" charset="0"/>
                </a:rPr>
                <a:t></a:t>
              </a:r>
              <a:r>
                <a:rPr lang="zh-CN" altLang="zh-CN" sz="2000" b="1" dirty="0">
                  <a:solidFill>
                    <a:srgbClr val="11576A"/>
                  </a:solidFill>
                  <a:latin typeface="微软雅黑" pitchFamily="34" charset="-122"/>
                  <a:ea typeface="微软雅黑" pitchFamily="34" charset="-122"/>
                  <a:sym typeface="MS PGothic" charset="0"/>
                </a:rPr>
                <a:t>)</a:t>
              </a:r>
              <a:r>
                <a:rPr lang="zh-CN" altLang="en-US" sz="2000" b="1" dirty="0">
                  <a:solidFill>
                    <a:srgbClr val="11576A"/>
                  </a:solidFill>
                  <a:latin typeface="微软雅黑" pitchFamily="34" charset="-122"/>
                  <a:ea typeface="微软雅黑" pitchFamily="34" charset="-122"/>
                  <a:sym typeface="MS PGothic" charset="0"/>
                </a:rPr>
                <a:t>是指</a:t>
              </a:r>
              <a:r>
                <a:rPr lang="zh-CN" altLang="zh-CN" sz="2000" b="1" dirty="0">
                  <a:solidFill>
                    <a:srgbClr val="11576A"/>
                  </a:solidFill>
                  <a:latin typeface="微软雅黑" pitchFamily="34" charset="-122"/>
                  <a:ea typeface="微软雅黑" pitchFamily="34" charset="-122"/>
                  <a:sym typeface="MS PGothic" charset="0"/>
                </a:rPr>
                <a:t>在当前时刻 t 前</a:t>
              </a:r>
              <a:r>
                <a:rPr lang="zh-CN" altLang="en-US" sz="2000" b="1" dirty="0">
                  <a:solidFill>
                    <a:srgbClr val="11576A"/>
                  </a:solidFill>
                  <a:latin typeface="微软雅黑" pitchFamily="34" charset="-122"/>
                  <a:ea typeface="微软雅黑" pitchFamily="34" charset="-122"/>
                  <a:sym typeface="MS PGothic" charset="0"/>
                </a:rPr>
                <a:t>的</a:t>
              </a:r>
              <a:r>
                <a:rPr lang="zh-CN" altLang="zh-CN" sz="2000" b="1" dirty="0">
                  <a:solidFill>
                    <a:srgbClr val="11576A"/>
                  </a:solidFill>
                  <a:latin typeface="微软雅黑" pitchFamily="34" charset="-122"/>
                  <a:ea typeface="微软雅黑" pitchFamily="34" charset="-122"/>
                  <a:sym typeface="MS PGothic" charset="0"/>
                </a:rPr>
                <a:t> </a:t>
              </a:r>
              <a:r>
                <a:rPr lang="zh-CN" altLang="zh-CN" sz="2000" b="1" dirty="0">
                  <a:solidFill>
                    <a:srgbClr val="11576A"/>
                  </a:solidFill>
                  <a:latin typeface="微软雅黑" pitchFamily="34" charset="-122"/>
                  <a:ea typeface="微软雅黑" pitchFamily="34" charset="-122"/>
                  <a:sym typeface="Symbol" charset="0"/>
                </a:rPr>
                <a:t>时间窗口中的所有</a:t>
              </a:r>
              <a:r>
                <a:rPr lang="zh-CN" altLang="en-US" sz="2000" b="1" dirty="0">
                  <a:solidFill>
                    <a:srgbClr val="11576A"/>
                  </a:solidFill>
                  <a:latin typeface="微软雅黑" pitchFamily="34" charset="-122"/>
                  <a:ea typeface="微软雅黑" pitchFamily="34" charset="-122"/>
                  <a:sym typeface="Symbol" charset="0"/>
                </a:rPr>
                <a:t>访问</a:t>
              </a:r>
              <a:r>
                <a:rPr lang="zh-CN" altLang="zh-CN" sz="2000" b="1" dirty="0">
                  <a:solidFill>
                    <a:srgbClr val="11576A"/>
                  </a:solidFill>
                  <a:latin typeface="微软雅黑" pitchFamily="34" charset="-122"/>
                  <a:ea typeface="微软雅黑" pitchFamily="34" charset="-122"/>
                  <a:sym typeface="Symbol" charset="0"/>
                </a:rPr>
                <a:t>页面所组成的集合</a:t>
              </a:r>
              <a:endParaRPr lang="zh-CN" altLang="en-US" sz="2000" b="1" dirty="0">
                <a:solidFill>
                  <a:srgbClr val="11576A"/>
                </a:solidFill>
                <a:latin typeface="微软雅黑" pitchFamily="34" charset="-122"/>
                <a:ea typeface="微软雅黑" pitchFamily="34" charset="-122"/>
              </a:endParaRPr>
            </a:p>
          </p:txBody>
        </p:sp>
        <p:sp>
          <p:nvSpPr>
            <p:cNvPr id="15" name="TextBox 14"/>
            <p:cNvSpPr txBox="1"/>
            <p:nvPr/>
          </p:nvSpPr>
          <p:spPr>
            <a:xfrm>
              <a:off x="945560" y="345920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6" name="TextBox 15"/>
            <p:cNvSpPr txBox="1"/>
            <p:nvPr/>
          </p:nvSpPr>
          <p:spPr>
            <a:xfrm>
              <a:off x="1285972" y="3435846"/>
              <a:ext cx="5022200" cy="400110"/>
            </a:xfrm>
            <a:prstGeom prst="rect">
              <a:avLst/>
            </a:prstGeom>
            <a:noFill/>
            <a:effectLst/>
          </p:spPr>
          <p:txBody>
            <a:bodyPr wrap="square" rtlCol="0">
              <a:spAutoFit/>
            </a:bodyPr>
            <a:lstStyle/>
            <a:p>
              <a:pPr>
                <a:spcBef>
                  <a:spcPct val="50000"/>
                </a:spcBef>
                <a:buClr>
                  <a:srgbClr val="FFFF66"/>
                </a:buClr>
              </a:pPr>
              <a:r>
                <a:rPr lang="zh-CN" altLang="zh-CN" sz="2000" b="1" dirty="0">
                  <a:solidFill>
                    <a:srgbClr val="11576A"/>
                  </a:solidFill>
                  <a:latin typeface="微软雅黑" pitchFamily="34" charset="-122"/>
                  <a:ea typeface="微软雅黑" pitchFamily="34" charset="-122"/>
                  <a:sym typeface="Symbol" charset="0"/>
                </a:rPr>
                <a:t>| W(t, ) | 指工作集的大小，即页面数目</a:t>
              </a:r>
            </a:p>
          </p:txBody>
        </p:sp>
      </p:grpSp>
    </p:spTree>
    <p:extLst>
      <p:ext uri="{BB962C8B-B14F-4D97-AF65-F5344CB8AC3E}">
        <p14:creationId xmlns:p14="http://schemas.microsoft.com/office/powerpoint/2010/main" val="119811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进程的工作集示例</a:t>
            </a:r>
          </a:p>
        </p:txBody>
      </p:sp>
      <p:sp>
        <p:nvSpPr>
          <p:cNvPr id="35" name="Rectangle 4"/>
          <p:cNvSpPr>
            <a:spLocks noChangeArrowheads="1"/>
          </p:cNvSpPr>
          <p:nvPr/>
        </p:nvSpPr>
        <p:spPr bwMode="auto">
          <a:xfrm>
            <a:off x="831846" y="2428868"/>
            <a:ext cx="7801002" cy="400110"/>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p>
            <a:r>
              <a:rPr lang="en-US" altLang="zh-CN" sz="2000" b="1" dirty="0">
                <a:solidFill>
                  <a:srgbClr val="11576A"/>
                </a:solidFill>
                <a:latin typeface="微软雅黑" pitchFamily="34" charset="-122"/>
                <a:ea typeface="微软雅黑" pitchFamily="34" charset="-122"/>
                <a:sym typeface="MS PGothic" charset="0"/>
              </a:rPr>
              <a:t>2 6 1 5 7 7 7 7 5 1 6 2 3 4 1 2 3 4 4 4 3 4 3 4 4 4 1 3 2 7 </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41" name="TextBox 40"/>
          <p:cNvSpPr txBox="1"/>
          <p:nvPr/>
        </p:nvSpPr>
        <p:spPr>
          <a:xfrm>
            <a:off x="857224" y="1892944"/>
            <a:ext cx="208848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微软雅黑" pitchFamily="34" charset="-122"/>
                <a:ea typeface="微软雅黑" pitchFamily="34" charset="-122"/>
                <a:sym typeface="MS PGothic" charset="0"/>
              </a:rPr>
              <a:t>页面访问顺序：</a:t>
            </a:r>
            <a:endParaRPr lang="zh-CN" altLang="en-US" sz="2000" b="1" dirty="0">
              <a:solidFill>
                <a:srgbClr val="11576A"/>
              </a:solidFill>
              <a:latin typeface="微软雅黑" pitchFamily="34" charset="-122"/>
              <a:ea typeface="微软雅黑" pitchFamily="34" charset="-122"/>
            </a:endParaRPr>
          </a:p>
        </p:txBody>
      </p:sp>
      <p:sp>
        <p:nvSpPr>
          <p:cNvPr id="42" name="TextBox 41"/>
          <p:cNvSpPr txBox="1"/>
          <p:nvPr/>
        </p:nvSpPr>
        <p:spPr>
          <a:xfrm>
            <a:off x="857224" y="4149080"/>
            <a:ext cx="458881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微软雅黑" pitchFamily="34" charset="-122"/>
                <a:ea typeface="微软雅黑" pitchFamily="34" charset="-122"/>
                <a:sym typeface="MS PGothic" charset="0"/>
              </a:rPr>
              <a:t>如果 </a:t>
            </a:r>
            <a:r>
              <a:rPr lang="zh-CN" altLang="en-US" sz="2000" b="1" dirty="0">
                <a:solidFill>
                  <a:srgbClr val="11576A"/>
                </a:solidFill>
                <a:latin typeface="微软雅黑" pitchFamily="34" charset="-122"/>
                <a:ea typeface="微软雅黑" pitchFamily="34" charset="-122"/>
                <a:sym typeface="Symbol" charset="0"/>
              </a:rPr>
              <a:t> 时间窗口的长度为</a:t>
            </a:r>
            <a:r>
              <a:rPr lang="en-US" altLang="zh-CN" sz="2000" b="1" dirty="0">
                <a:solidFill>
                  <a:srgbClr val="11576A"/>
                </a:solidFill>
                <a:latin typeface="微软雅黑" pitchFamily="34" charset="-122"/>
                <a:ea typeface="微软雅黑" pitchFamily="34" charset="-122"/>
                <a:sym typeface="Symbol" charset="0"/>
              </a:rPr>
              <a:t>10</a:t>
            </a:r>
            <a:r>
              <a:rPr lang="zh-CN" altLang="en-US" sz="2000" b="1" dirty="0">
                <a:solidFill>
                  <a:srgbClr val="11576A"/>
                </a:solidFill>
                <a:latin typeface="微软雅黑" pitchFamily="34" charset="-122"/>
                <a:ea typeface="微软雅黑" pitchFamily="34" charset="-122"/>
                <a:sym typeface="Symbol" charset="0"/>
              </a:rPr>
              <a:t>，那么：</a:t>
            </a:r>
            <a:endParaRPr lang="zh-CN" altLang="en-US" sz="2000" b="1" dirty="0">
              <a:solidFill>
                <a:srgbClr val="11576A"/>
              </a:solidFill>
              <a:latin typeface="微软雅黑" pitchFamily="34" charset="-122"/>
              <a:ea typeface="微软雅黑" pitchFamily="34" charset="-122"/>
              <a:sym typeface="MS PGothic" charset="0"/>
            </a:endParaRPr>
          </a:p>
        </p:txBody>
      </p:sp>
      <p:grpSp>
        <p:nvGrpSpPr>
          <p:cNvPr id="5" name="组合 4"/>
          <p:cNvGrpSpPr/>
          <p:nvPr/>
        </p:nvGrpSpPr>
        <p:grpSpPr>
          <a:xfrm>
            <a:off x="870965" y="2678447"/>
            <a:ext cx="2563710" cy="1379537"/>
            <a:chOff x="925965" y="1821196"/>
            <a:chExt cx="2563710" cy="1379537"/>
          </a:xfrm>
        </p:grpSpPr>
        <p:grpSp>
          <p:nvGrpSpPr>
            <p:cNvPr id="4" name="组合 3"/>
            <p:cNvGrpSpPr/>
            <p:nvPr/>
          </p:nvGrpSpPr>
          <p:grpSpPr>
            <a:xfrm>
              <a:off x="925965" y="1821196"/>
              <a:ext cx="2563710" cy="1379537"/>
              <a:chOff x="928662" y="1775455"/>
              <a:chExt cx="2563710" cy="1379537"/>
            </a:xfrm>
          </p:grpSpPr>
          <p:sp>
            <p:nvSpPr>
              <p:cNvPr id="38" name="矩形 37"/>
              <p:cNvSpPr/>
              <p:nvPr/>
            </p:nvSpPr>
            <p:spPr>
              <a:xfrm>
                <a:off x="3060372" y="2548890"/>
                <a:ext cx="432000" cy="576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箭头连接符 49"/>
              <p:cNvCxnSpPr/>
              <p:nvPr/>
            </p:nvCxnSpPr>
            <p:spPr>
              <a:xfrm>
                <a:off x="928662" y="2570162"/>
                <a:ext cx="2143140" cy="1588"/>
              </a:xfrm>
              <a:prstGeom prst="straightConnector1">
                <a:avLst/>
              </a:prstGeom>
              <a:ln w="28575">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958954" y="2172150"/>
                <a:ext cx="432000" cy="576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Rectangle 4"/>
              <p:cNvSpPr>
                <a:spLocks noChangeArrowheads="1"/>
              </p:cNvSpPr>
              <p:nvPr/>
            </p:nvSpPr>
            <p:spPr bwMode="auto">
              <a:xfrm>
                <a:off x="3085683" y="2508661"/>
                <a:ext cx="375424" cy="646331"/>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spcBef>
                    <a:spcPct val="0"/>
                  </a:spcBef>
                  <a:buClrTx/>
                  <a:buSzTx/>
                  <a:defRPr/>
                </a:pPr>
                <a:r>
                  <a:rPr lang="zh-CN" altLang="zh-CN" sz="3600" b="1" dirty="0">
                    <a:solidFill>
                      <a:schemeClr val="bg1"/>
                    </a:solidFill>
                    <a:latin typeface="微软雅黑" pitchFamily="34" charset="-122"/>
                    <a:ea typeface="微软雅黑" pitchFamily="34" charset="-122"/>
                  </a:rPr>
                  <a:t>t</a:t>
                </a:r>
                <a:endParaRPr lang="zh-CN" altLang="zh-CN" sz="3600" b="1" baseline="-25000" dirty="0">
                  <a:solidFill>
                    <a:schemeClr val="bg1"/>
                  </a:solidFill>
                  <a:latin typeface="微软雅黑" pitchFamily="34" charset="-122"/>
                  <a:ea typeface="微软雅黑" pitchFamily="34" charset="-122"/>
                </a:endParaRPr>
              </a:p>
            </p:txBody>
          </p:sp>
          <p:cxnSp>
            <p:nvCxnSpPr>
              <p:cNvPr id="52" name="直接箭头连接符 51"/>
              <p:cNvCxnSpPr/>
              <p:nvPr/>
            </p:nvCxnSpPr>
            <p:spPr>
              <a:xfrm rot="5400000" flipH="1" flipV="1">
                <a:off x="2896214" y="2161893"/>
                <a:ext cx="776340" cy="3463"/>
              </a:xfrm>
              <a:prstGeom prst="straightConnector1">
                <a:avLst/>
              </a:prstGeom>
              <a:ln w="28575">
                <a:solidFill>
                  <a:srgbClr val="11576A"/>
                </a:solidFill>
                <a:tailEnd type="arrow"/>
              </a:ln>
            </p:spPr>
            <p:style>
              <a:lnRef idx="1">
                <a:schemeClr val="accent1"/>
              </a:lnRef>
              <a:fillRef idx="0">
                <a:schemeClr val="accent1"/>
              </a:fillRef>
              <a:effectRef idx="0">
                <a:schemeClr val="accent1"/>
              </a:effectRef>
              <a:fontRef idx="minor">
                <a:schemeClr val="tx1"/>
              </a:fontRef>
            </p:style>
          </p:cxnSp>
        </p:grpSp>
        <p:sp>
          <p:nvSpPr>
            <p:cNvPr id="24" name="Rectangle 4"/>
            <p:cNvSpPr>
              <a:spLocks noChangeArrowheads="1"/>
            </p:cNvSpPr>
            <p:nvPr/>
          </p:nvSpPr>
          <p:spPr bwMode="auto">
            <a:xfrm>
              <a:off x="1928794" y="2143122"/>
              <a:ext cx="466794" cy="646331"/>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r>
                <a:rPr lang="zh-CN" altLang="en-US" sz="3600" b="1" dirty="0">
                  <a:solidFill>
                    <a:schemeClr val="bg1"/>
                  </a:solidFill>
                  <a:latin typeface="微软雅黑" pitchFamily="34" charset="-122"/>
                  <a:ea typeface="微软雅黑" pitchFamily="34" charset="-122"/>
                  <a:sym typeface="Symbol" charset="0"/>
                </a:rPr>
                <a:t></a:t>
              </a:r>
            </a:p>
          </p:txBody>
        </p:sp>
      </p:grpSp>
      <p:sp>
        <p:nvSpPr>
          <p:cNvPr id="31" name="TextBox 41"/>
          <p:cNvSpPr txBox="1"/>
          <p:nvPr/>
        </p:nvSpPr>
        <p:spPr>
          <a:xfrm>
            <a:off x="967275" y="5010063"/>
            <a:ext cx="458881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W(t</a:t>
            </a:r>
            <a:r>
              <a:rPr lang="en-US" altLang="zh-CN" sz="2000" b="1" baseline="-25000" dirty="0">
                <a:solidFill>
                  <a:srgbClr val="11576A"/>
                </a:solidFill>
                <a:latin typeface="微软雅黑" pitchFamily="34" charset="-122"/>
                <a:ea typeface="微软雅黑" pitchFamily="34" charset="-122"/>
                <a:sym typeface="MS PGothic" charset="0"/>
              </a:rPr>
              <a:t>1</a:t>
            </a:r>
            <a:r>
              <a:rPr lang="en-US" altLang="zh-CN" sz="2000" b="1" dirty="0">
                <a:solidFill>
                  <a:srgbClr val="11576A"/>
                </a:solidFill>
                <a:latin typeface="微软雅黑" pitchFamily="34" charset="-122"/>
                <a:ea typeface="微软雅黑" pitchFamily="34" charset="-122"/>
                <a:sym typeface="MS PGothic" charset="0"/>
              </a:rPr>
              <a:t>, </a:t>
            </a:r>
            <a:r>
              <a:rPr lang="zh-CN" altLang="en-US" sz="2000" b="1" dirty="0">
                <a:solidFill>
                  <a:srgbClr val="11576A"/>
                </a:solidFill>
                <a:latin typeface="微软雅黑" pitchFamily="34" charset="-122"/>
                <a:ea typeface="微软雅黑" pitchFamily="34" charset="-122"/>
                <a:sym typeface="Symbol" charset="0"/>
              </a:rPr>
              <a:t></a:t>
            </a:r>
            <a:r>
              <a:rPr lang="en-US" altLang="zh-CN" sz="2000" b="1" dirty="0">
                <a:solidFill>
                  <a:srgbClr val="11576A"/>
                </a:solidFill>
                <a:latin typeface="微软雅黑" pitchFamily="34" charset="-122"/>
                <a:ea typeface="微软雅黑" pitchFamily="34" charset="-122"/>
                <a:sym typeface="MS PGothic" charset="0"/>
              </a:rPr>
              <a:t>) = {1, 2, 5, 6, 7}</a:t>
            </a:r>
          </a:p>
        </p:txBody>
      </p:sp>
      <p:sp>
        <p:nvSpPr>
          <p:cNvPr id="32" name="TextBox 41"/>
          <p:cNvSpPr txBox="1"/>
          <p:nvPr/>
        </p:nvSpPr>
        <p:spPr>
          <a:xfrm>
            <a:off x="967275" y="5382236"/>
            <a:ext cx="458881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W(t</a:t>
            </a:r>
            <a:r>
              <a:rPr lang="en-US" altLang="zh-CN" sz="2000" b="1" baseline="-25000" dirty="0">
                <a:solidFill>
                  <a:srgbClr val="11576A"/>
                </a:solidFill>
                <a:latin typeface="微软雅黑" pitchFamily="34" charset="-122"/>
                <a:ea typeface="微软雅黑" pitchFamily="34" charset="-122"/>
                <a:sym typeface="MS PGothic" charset="0"/>
              </a:rPr>
              <a:t>2</a:t>
            </a:r>
            <a:r>
              <a:rPr lang="en-US" altLang="zh-CN" sz="2000" b="1" dirty="0">
                <a:solidFill>
                  <a:srgbClr val="11576A"/>
                </a:solidFill>
                <a:latin typeface="微软雅黑" pitchFamily="34" charset="-122"/>
                <a:ea typeface="微软雅黑" pitchFamily="34" charset="-122"/>
                <a:sym typeface="MS PGothic" charset="0"/>
              </a:rPr>
              <a:t>, </a:t>
            </a:r>
            <a:r>
              <a:rPr lang="zh-CN" altLang="en-US" sz="2000" b="1" dirty="0">
                <a:solidFill>
                  <a:srgbClr val="11576A"/>
                </a:solidFill>
                <a:latin typeface="微软雅黑" pitchFamily="34" charset="-122"/>
                <a:ea typeface="微软雅黑" pitchFamily="34" charset="-122"/>
                <a:sym typeface="Symbol" charset="0"/>
              </a:rPr>
              <a:t></a:t>
            </a:r>
            <a:r>
              <a:rPr lang="en-US" altLang="zh-CN" sz="2000" b="1" dirty="0">
                <a:solidFill>
                  <a:srgbClr val="11576A"/>
                </a:solidFill>
                <a:latin typeface="微软雅黑" pitchFamily="34" charset="-122"/>
                <a:ea typeface="微软雅黑" pitchFamily="34" charset="-122"/>
                <a:sym typeface="MS PGothic" charset="0"/>
              </a:rPr>
              <a:t>) = {3, 4}</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33" name="TextBox 41"/>
          <p:cNvSpPr txBox="1"/>
          <p:nvPr/>
        </p:nvSpPr>
        <p:spPr>
          <a:xfrm>
            <a:off x="2319507" y="4530044"/>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5, 6, 7}  </a:t>
            </a:r>
          </a:p>
        </p:txBody>
      </p:sp>
      <p:sp>
        <p:nvSpPr>
          <p:cNvPr id="34" name="TextBox 41"/>
          <p:cNvSpPr txBox="1"/>
          <p:nvPr/>
        </p:nvSpPr>
        <p:spPr>
          <a:xfrm>
            <a:off x="2318781" y="4529444"/>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5, 6, 7}  </a:t>
            </a:r>
          </a:p>
        </p:txBody>
      </p:sp>
      <p:sp>
        <p:nvSpPr>
          <p:cNvPr id="40" name="TextBox 41"/>
          <p:cNvSpPr txBox="1"/>
          <p:nvPr/>
        </p:nvSpPr>
        <p:spPr>
          <a:xfrm>
            <a:off x="2318055" y="4529444"/>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5, 6, 7}  </a:t>
            </a:r>
          </a:p>
        </p:txBody>
      </p:sp>
      <p:sp>
        <p:nvSpPr>
          <p:cNvPr id="43" name="TextBox 41"/>
          <p:cNvSpPr txBox="1"/>
          <p:nvPr/>
        </p:nvSpPr>
        <p:spPr>
          <a:xfrm>
            <a:off x="2317329" y="4528167"/>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3, 5, 6, 7}  </a:t>
            </a:r>
          </a:p>
        </p:txBody>
      </p:sp>
      <p:sp>
        <p:nvSpPr>
          <p:cNvPr id="46" name="TextBox 41"/>
          <p:cNvSpPr txBox="1"/>
          <p:nvPr/>
        </p:nvSpPr>
        <p:spPr>
          <a:xfrm>
            <a:off x="2317329" y="4528167"/>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3, 4, 5, 6, 7}  </a:t>
            </a:r>
          </a:p>
        </p:txBody>
      </p:sp>
      <p:sp>
        <p:nvSpPr>
          <p:cNvPr id="51" name="TextBox 41"/>
          <p:cNvSpPr txBox="1"/>
          <p:nvPr/>
        </p:nvSpPr>
        <p:spPr>
          <a:xfrm>
            <a:off x="2317329" y="4526267"/>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3, 4, 5, 6}  </a:t>
            </a:r>
          </a:p>
        </p:txBody>
      </p:sp>
      <p:sp>
        <p:nvSpPr>
          <p:cNvPr id="55" name="TextBox 41"/>
          <p:cNvSpPr txBox="1"/>
          <p:nvPr/>
        </p:nvSpPr>
        <p:spPr>
          <a:xfrm>
            <a:off x="2317329" y="4528529"/>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3, 4, 6}  </a:t>
            </a:r>
          </a:p>
        </p:txBody>
      </p:sp>
      <p:sp>
        <p:nvSpPr>
          <p:cNvPr id="57" name="TextBox 41"/>
          <p:cNvSpPr txBox="1"/>
          <p:nvPr/>
        </p:nvSpPr>
        <p:spPr>
          <a:xfrm>
            <a:off x="2317851" y="4527865"/>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3, 4}  </a:t>
            </a:r>
          </a:p>
        </p:txBody>
      </p:sp>
      <p:sp>
        <p:nvSpPr>
          <p:cNvPr id="58" name="TextBox 41"/>
          <p:cNvSpPr txBox="1"/>
          <p:nvPr/>
        </p:nvSpPr>
        <p:spPr>
          <a:xfrm>
            <a:off x="2315151" y="4524367"/>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{2, 3, 4}  </a:t>
            </a:r>
          </a:p>
        </p:txBody>
      </p:sp>
      <p:sp>
        <p:nvSpPr>
          <p:cNvPr id="59" name="TextBox 41"/>
          <p:cNvSpPr txBox="1"/>
          <p:nvPr/>
        </p:nvSpPr>
        <p:spPr>
          <a:xfrm>
            <a:off x="2315151" y="4524533"/>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{3, 4}  </a:t>
            </a:r>
          </a:p>
        </p:txBody>
      </p:sp>
      <p:sp>
        <p:nvSpPr>
          <p:cNvPr id="39" name="TextBox 41"/>
          <p:cNvSpPr txBox="1"/>
          <p:nvPr/>
        </p:nvSpPr>
        <p:spPr>
          <a:xfrm>
            <a:off x="967275" y="4518856"/>
            <a:ext cx="458881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W(t, </a:t>
            </a:r>
            <a:r>
              <a:rPr lang="zh-CN" altLang="en-US" sz="2000" b="1" dirty="0">
                <a:solidFill>
                  <a:srgbClr val="11576A"/>
                </a:solidFill>
                <a:latin typeface="微软雅黑" pitchFamily="34" charset="-122"/>
                <a:ea typeface="微软雅黑" pitchFamily="34" charset="-122"/>
                <a:sym typeface="Symbol" charset="0"/>
              </a:rPr>
              <a:t></a:t>
            </a:r>
            <a:r>
              <a:rPr lang="en-US" altLang="zh-CN" sz="2000" b="1" dirty="0">
                <a:solidFill>
                  <a:srgbClr val="11576A"/>
                </a:solidFill>
                <a:latin typeface="微软雅黑" pitchFamily="34" charset="-122"/>
                <a:ea typeface="微软雅黑" pitchFamily="34" charset="-122"/>
                <a:sym typeface="MS PGothic" charset="0"/>
              </a:rPr>
              <a:t>) =</a:t>
            </a:r>
          </a:p>
        </p:txBody>
      </p:sp>
      <p:sp>
        <p:nvSpPr>
          <p:cNvPr id="44" name="TextBox 41"/>
          <p:cNvSpPr txBox="1"/>
          <p:nvPr/>
        </p:nvSpPr>
        <p:spPr>
          <a:xfrm>
            <a:off x="3027987" y="2109194"/>
            <a:ext cx="406689"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0070C0"/>
                </a:solidFill>
                <a:latin typeface="微软雅黑" pitchFamily="34" charset="-122"/>
                <a:ea typeface="微软雅黑" pitchFamily="34" charset="-122"/>
                <a:sym typeface="MS PGothic" charset="0"/>
              </a:rPr>
              <a:t>t</a:t>
            </a:r>
            <a:r>
              <a:rPr lang="en-US" altLang="zh-CN" sz="2000" b="1" baseline="-25000" dirty="0">
                <a:solidFill>
                  <a:srgbClr val="0070C0"/>
                </a:solidFill>
                <a:latin typeface="微软雅黑" pitchFamily="34" charset="-122"/>
                <a:ea typeface="微软雅黑" pitchFamily="34" charset="-122"/>
                <a:sym typeface="MS PGothic" charset="0"/>
              </a:rPr>
              <a:t>1</a:t>
            </a:r>
          </a:p>
        </p:txBody>
      </p:sp>
      <p:sp>
        <p:nvSpPr>
          <p:cNvPr id="45" name="TextBox 41"/>
          <p:cNvSpPr txBox="1"/>
          <p:nvPr/>
        </p:nvSpPr>
        <p:spPr>
          <a:xfrm>
            <a:off x="6762667" y="2122770"/>
            <a:ext cx="406689"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0070C0"/>
                </a:solidFill>
                <a:latin typeface="微软雅黑" pitchFamily="34" charset="-122"/>
                <a:ea typeface="微软雅黑" pitchFamily="34" charset="-122"/>
                <a:sym typeface="MS PGothic" charset="0"/>
              </a:rPr>
              <a:t>t</a:t>
            </a:r>
            <a:r>
              <a:rPr lang="en-US" altLang="zh-CN" sz="2000" b="1" baseline="-25000" dirty="0">
                <a:solidFill>
                  <a:srgbClr val="0070C0"/>
                </a:solidFill>
                <a:latin typeface="微软雅黑" pitchFamily="34" charset="-122"/>
                <a:ea typeface="微软雅黑" pitchFamily="34" charset="-122"/>
                <a:sym typeface="MS PGothic" charset="0"/>
              </a:rPr>
              <a:t>2</a:t>
            </a:r>
          </a:p>
        </p:txBody>
      </p:sp>
    </p:spTree>
    <p:extLst>
      <p:ext uri="{BB962C8B-B14F-4D97-AF65-F5344CB8AC3E}">
        <p14:creationId xmlns:p14="http://schemas.microsoft.com/office/powerpoint/2010/main" val="1631825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3.33333E-6 -2.96296E-6 L 0.41024 0.00309 " pathEditMode="relative" rAng="0" ptsTypes="AA">
                                      <p:cBhvr>
                                        <p:cTn id="6" dur="16000" fill="hold"/>
                                        <p:tgtEl>
                                          <p:spTgt spid="5"/>
                                        </p:tgtEl>
                                        <p:attrNameLst>
                                          <p:attrName>ppt_x</p:attrName>
                                          <p:attrName>ppt_y</p:attrName>
                                        </p:attrNameLst>
                                      </p:cBhvr>
                                      <p:rCtr x="20503" y="154"/>
                                    </p:animMotion>
                                  </p:childTnLst>
                                </p:cTn>
                              </p:par>
                              <p:par>
                                <p:cTn id="7" presetID="10"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animEffect transition="in" filter="fade">
                                      <p:cBhvr>
                                        <p:cTn id="9" dur="500"/>
                                        <p:tgtEl>
                                          <p:spTgt spid="4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1" presetClass="exit" presetSubtype="0" fill="hold" grpId="0" nodeType="withEffect">
                                  <p:stCondLst>
                                    <p:cond delay="1000"/>
                                  </p:stCondLst>
                                  <p:childTnLst>
                                    <p:set>
                                      <p:cBhvr>
                                        <p:cTn id="14" dur="1" fill="hold">
                                          <p:stCondLst>
                                            <p:cond delay="0"/>
                                          </p:stCondLst>
                                        </p:cTn>
                                        <p:tgtEl>
                                          <p:spTgt spid="33"/>
                                        </p:tgtEl>
                                        <p:attrNameLst>
                                          <p:attrName>style.visibility</p:attrName>
                                        </p:attrNameLst>
                                      </p:cBhvr>
                                      <p:to>
                                        <p:strVal val="hidden"/>
                                      </p:to>
                                    </p:set>
                                  </p:childTnLst>
                                </p:cTn>
                              </p:par>
                              <p:par>
                                <p:cTn id="15" presetID="1" presetClass="entr" presetSubtype="0" fill="hold" grpId="0" nodeType="withEffect">
                                  <p:stCondLst>
                                    <p:cond delay="100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xit" presetSubtype="0" fill="hold" grpId="1" nodeType="withEffect">
                                  <p:stCondLst>
                                    <p:cond delay="2000"/>
                                  </p:stCondLst>
                                  <p:childTnLst>
                                    <p:set>
                                      <p:cBhvr>
                                        <p:cTn id="18" dur="1" fill="hold">
                                          <p:stCondLst>
                                            <p:cond delay="0"/>
                                          </p:stCondLst>
                                        </p:cTn>
                                        <p:tgtEl>
                                          <p:spTgt spid="34"/>
                                        </p:tgtEl>
                                        <p:attrNameLst>
                                          <p:attrName>style.visibility</p:attrName>
                                        </p:attrNameLst>
                                      </p:cBhvr>
                                      <p:to>
                                        <p:strVal val="hidden"/>
                                      </p:to>
                                    </p:set>
                                  </p:childTnLst>
                                </p:cTn>
                              </p:par>
                              <p:par>
                                <p:cTn id="19" presetID="1" presetClass="entr" presetSubtype="0" fill="hold" grpId="0" nodeType="withEffect">
                                  <p:stCondLst>
                                    <p:cond delay="200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xit" presetSubtype="0" fill="hold" grpId="1" nodeType="withEffect">
                                  <p:stCondLst>
                                    <p:cond delay="3000"/>
                                  </p:stCondLst>
                                  <p:childTnLst>
                                    <p:set>
                                      <p:cBhvr>
                                        <p:cTn id="22" dur="1" fill="hold">
                                          <p:stCondLst>
                                            <p:cond delay="0"/>
                                          </p:stCondLst>
                                        </p:cTn>
                                        <p:tgtEl>
                                          <p:spTgt spid="40"/>
                                        </p:tgtEl>
                                        <p:attrNameLst>
                                          <p:attrName>style.visibility</p:attrName>
                                        </p:attrNameLst>
                                      </p:cBhvr>
                                      <p:to>
                                        <p:strVal val="hidden"/>
                                      </p:to>
                                    </p:set>
                                  </p:childTnLst>
                                </p:cTn>
                              </p:par>
                              <p:par>
                                <p:cTn id="23" presetID="1" presetClass="entr" presetSubtype="0" fill="hold" grpId="0" nodeType="withEffect">
                                  <p:stCondLst>
                                    <p:cond delay="300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xit" presetSubtype="0" fill="hold" grpId="1" nodeType="withEffect">
                                  <p:stCondLst>
                                    <p:cond delay="4000"/>
                                  </p:stCondLst>
                                  <p:childTnLst>
                                    <p:set>
                                      <p:cBhvr>
                                        <p:cTn id="26" dur="1" fill="hold">
                                          <p:stCondLst>
                                            <p:cond delay="0"/>
                                          </p:stCondLst>
                                        </p:cTn>
                                        <p:tgtEl>
                                          <p:spTgt spid="43"/>
                                        </p:tgtEl>
                                        <p:attrNameLst>
                                          <p:attrName>style.visibility</p:attrName>
                                        </p:attrNameLst>
                                      </p:cBhvr>
                                      <p:to>
                                        <p:strVal val="hidden"/>
                                      </p:to>
                                    </p:set>
                                  </p:childTnLst>
                                </p:cTn>
                              </p:par>
                              <p:par>
                                <p:cTn id="27" presetID="1" presetClass="entr" presetSubtype="0" fill="hold" grpId="0" nodeType="withEffect">
                                  <p:stCondLst>
                                    <p:cond delay="400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xit" presetSubtype="0" fill="hold" grpId="1" nodeType="withEffect">
                                  <p:stCondLst>
                                    <p:cond delay="8000"/>
                                  </p:stCondLst>
                                  <p:childTnLst>
                                    <p:set>
                                      <p:cBhvr>
                                        <p:cTn id="30" dur="1" fill="hold">
                                          <p:stCondLst>
                                            <p:cond delay="0"/>
                                          </p:stCondLst>
                                        </p:cTn>
                                        <p:tgtEl>
                                          <p:spTgt spid="46"/>
                                        </p:tgtEl>
                                        <p:attrNameLst>
                                          <p:attrName>style.visibility</p:attrName>
                                        </p:attrNameLst>
                                      </p:cBhvr>
                                      <p:to>
                                        <p:strVal val="hidden"/>
                                      </p:to>
                                    </p:set>
                                  </p:childTnLst>
                                </p:cTn>
                              </p:par>
                              <p:par>
                                <p:cTn id="31" presetID="1" presetClass="entr" presetSubtype="0" fill="hold" grpId="0" nodeType="withEffect">
                                  <p:stCondLst>
                                    <p:cond delay="800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xit" presetSubtype="0" fill="hold" grpId="1" nodeType="withEffect">
                                  <p:stCondLst>
                                    <p:cond delay="9000"/>
                                  </p:stCondLst>
                                  <p:childTnLst>
                                    <p:set>
                                      <p:cBhvr>
                                        <p:cTn id="34" dur="1" fill="hold">
                                          <p:stCondLst>
                                            <p:cond delay="0"/>
                                          </p:stCondLst>
                                        </p:cTn>
                                        <p:tgtEl>
                                          <p:spTgt spid="51"/>
                                        </p:tgtEl>
                                        <p:attrNameLst>
                                          <p:attrName>style.visibility</p:attrName>
                                        </p:attrNameLst>
                                      </p:cBhvr>
                                      <p:to>
                                        <p:strVal val="hidden"/>
                                      </p:to>
                                    </p:set>
                                  </p:childTnLst>
                                </p:cTn>
                              </p:par>
                              <p:par>
                                <p:cTn id="35" presetID="1" presetClass="entr" presetSubtype="0" fill="hold" grpId="0" nodeType="withEffect">
                                  <p:stCondLst>
                                    <p:cond delay="900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xit" presetSubtype="0" fill="hold" grpId="1" nodeType="withEffect">
                                  <p:stCondLst>
                                    <p:cond delay="11000"/>
                                  </p:stCondLst>
                                  <p:childTnLst>
                                    <p:set>
                                      <p:cBhvr>
                                        <p:cTn id="38" dur="1" fill="hold">
                                          <p:stCondLst>
                                            <p:cond delay="0"/>
                                          </p:stCondLst>
                                        </p:cTn>
                                        <p:tgtEl>
                                          <p:spTgt spid="55"/>
                                        </p:tgtEl>
                                        <p:attrNameLst>
                                          <p:attrName>style.visibility</p:attrName>
                                        </p:attrNameLst>
                                      </p:cBhvr>
                                      <p:to>
                                        <p:strVal val="hidden"/>
                                      </p:to>
                                    </p:set>
                                  </p:childTnLst>
                                </p:cTn>
                              </p:par>
                              <p:par>
                                <p:cTn id="39" presetID="1" presetClass="entr" presetSubtype="0" fill="hold" grpId="0" nodeType="withEffect">
                                  <p:stCondLst>
                                    <p:cond delay="1100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grpId="1" nodeType="withEffect">
                                  <p:stCondLst>
                                    <p:cond delay="15000"/>
                                  </p:stCondLst>
                                  <p:childTnLst>
                                    <p:set>
                                      <p:cBhvr>
                                        <p:cTn id="42" dur="1" fill="hold">
                                          <p:stCondLst>
                                            <p:cond delay="0"/>
                                          </p:stCondLst>
                                        </p:cTn>
                                        <p:tgtEl>
                                          <p:spTgt spid="57"/>
                                        </p:tgtEl>
                                        <p:attrNameLst>
                                          <p:attrName>style.visibility</p:attrName>
                                        </p:attrNameLst>
                                      </p:cBhvr>
                                      <p:to>
                                        <p:strVal val="hidden"/>
                                      </p:to>
                                    </p:set>
                                  </p:childTnLst>
                                </p:cTn>
                              </p:par>
                              <p:par>
                                <p:cTn id="43" presetID="1" presetClass="entr" presetSubtype="0" fill="hold" grpId="0" nodeType="withEffect">
                                  <p:stCondLst>
                                    <p:cond delay="1500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xit" presetSubtype="0" fill="hold" grpId="1" nodeType="withEffect">
                                  <p:stCondLst>
                                    <p:cond delay="16000"/>
                                  </p:stCondLst>
                                  <p:childTnLst>
                                    <p:set>
                                      <p:cBhvr>
                                        <p:cTn id="46" dur="1" fill="hold">
                                          <p:stCondLst>
                                            <p:cond delay="0"/>
                                          </p:stCondLst>
                                        </p:cTn>
                                        <p:tgtEl>
                                          <p:spTgt spid="58"/>
                                        </p:tgtEl>
                                        <p:attrNameLst>
                                          <p:attrName>style.visibility</p:attrName>
                                        </p:attrNameLst>
                                      </p:cBhvr>
                                      <p:to>
                                        <p:strVal val="hidden"/>
                                      </p:to>
                                    </p:set>
                                  </p:childTnLst>
                                </p:cTn>
                              </p:par>
                              <p:par>
                                <p:cTn id="47" presetID="1" presetClass="entr" presetSubtype="0" fill="hold" grpId="0" nodeType="withEffect">
                                  <p:stCondLst>
                                    <p:cond delay="16000"/>
                                  </p:stCondLst>
                                  <p:childTnLst>
                                    <p:set>
                                      <p:cBhvr>
                                        <p:cTn id="48" dur="1" fill="hold">
                                          <p:stCondLst>
                                            <p:cond delay="0"/>
                                          </p:stCondLst>
                                        </p:cTn>
                                        <p:tgtEl>
                                          <p:spTgt spid="59"/>
                                        </p:tgtEl>
                                        <p:attrNameLst>
                                          <p:attrName>style.visibility</p:attrName>
                                        </p:attrNameLst>
                                      </p:cBhvr>
                                      <p:to>
                                        <p:strVal val="visible"/>
                                      </p:to>
                                    </p:set>
                                  </p:childTnLst>
                                </p:cTn>
                              </p:par>
                            </p:childTnLst>
                          </p:cTn>
                        </p:par>
                        <p:par>
                          <p:cTn id="49" fill="hold">
                            <p:stCondLst>
                              <p:cond delay="16000"/>
                            </p:stCondLst>
                            <p:childTnLst>
                              <p:par>
                                <p:cTn id="50" presetID="22" presetClass="entr" presetSubtype="8"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4" grpId="1"/>
      <p:bldP spid="40" grpId="0"/>
      <p:bldP spid="40" grpId="1"/>
      <p:bldP spid="43" grpId="0"/>
      <p:bldP spid="43" grpId="1"/>
      <p:bldP spid="46" grpId="0"/>
      <p:bldP spid="46" grpId="1"/>
      <p:bldP spid="51" grpId="0"/>
      <p:bldP spid="51" grpId="1"/>
      <p:bldP spid="55" grpId="0"/>
      <p:bldP spid="55" grpId="1"/>
      <p:bldP spid="57" grpId="0"/>
      <p:bldP spid="57" grpId="1"/>
      <p:bldP spid="58" grpId="0"/>
      <p:bldP spid="58" grpId="1"/>
      <p:bldP spid="59" grpId="0"/>
      <p:bldP spid="44" grpId="0"/>
      <p:bldP spid="4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工作集的变化</a:t>
            </a:r>
          </a:p>
        </p:txBody>
      </p:sp>
      <p:grpSp>
        <p:nvGrpSpPr>
          <p:cNvPr id="3" name="组合 2"/>
          <p:cNvGrpSpPr/>
          <p:nvPr/>
        </p:nvGrpSpPr>
        <p:grpSpPr>
          <a:xfrm>
            <a:off x="840557" y="3952338"/>
            <a:ext cx="6577057" cy="707886"/>
            <a:chOff x="840556" y="3095088"/>
            <a:chExt cx="6577057" cy="707886"/>
          </a:xfrm>
        </p:grpSpPr>
        <p:sp>
          <p:nvSpPr>
            <p:cNvPr id="83" name="TextBox 82"/>
            <p:cNvSpPr txBox="1"/>
            <p:nvPr/>
          </p:nvSpPr>
          <p:spPr>
            <a:xfrm>
              <a:off x="840556" y="309508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2" name="TextBox 11"/>
            <p:cNvSpPr txBox="1"/>
            <p:nvPr/>
          </p:nvSpPr>
          <p:spPr>
            <a:xfrm>
              <a:off x="1154882" y="3095088"/>
              <a:ext cx="6262731" cy="707886"/>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进程开始执行后，随着访问新页面逐步建立较稳定的工作集</a:t>
              </a:r>
            </a:p>
          </p:txBody>
        </p:sp>
      </p:grpSp>
      <p:grpSp>
        <p:nvGrpSpPr>
          <p:cNvPr id="4" name="组合 3"/>
          <p:cNvGrpSpPr/>
          <p:nvPr/>
        </p:nvGrpSpPr>
        <p:grpSpPr>
          <a:xfrm>
            <a:off x="840557" y="4559978"/>
            <a:ext cx="6577057" cy="707886"/>
            <a:chOff x="840556" y="3702728"/>
            <a:chExt cx="6577057" cy="707886"/>
          </a:xfrm>
        </p:grpSpPr>
        <p:sp>
          <p:nvSpPr>
            <p:cNvPr id="8" name="TextBox 7"/>
            <p:cNvSpPr txBox="1"/>
            <p:nvPr/>
          </p:nvSpPr>
          <p:spPr>
            <a:xfrm>
              <a:off x="840556" y="370272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TextBox 8"/>
            <p:cNvSpPr txBox="1"/>
            <p:nvPr/>
          </p:nvSpPr>
          <p:spPr>
            <a:xfrm>
              <a:off x="1154882" y="3702728"/>
              <a:ext cx="6262731" cy="707886"/>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当内存访问的局部性区域的位置</a:t>
              </a:r>
              <a:r>
                <a:rPr lang="zh-CN" altLang="en-US" sz="2000" b="1" dirty="0">
                  <a:solidFill>
                    <a:srgbClr val="C00000"/>
                  </a:solidFill>
                  <a:latin typeface="微软雅黑" pitchFamily="34" charset="-122"/>
                  <a:ea typeface="微软雅黑" pitchFamily="34" charset="-122"/>
                </a:rPr>
                <a:t>大致稳定</a:t>
              </a:r>
              <a:r>
                <a:rPr lang="zh-CN" altLang="en-US" sz="2000" b="1" dirty="0">
                  <a:solidFill>
                    <a:srgbClr val="11576A"/>
                  </a:solidFill>
                  <a:latin typeface="微软雅黑" pitchFamily="34" charset="-122"/>
                  <a:ea typeface="微软雅黑" pitchFamily="34" charset="-122"/>
                </a:rPr>
                <a:t>时，工作集大小也大致稳定</a:t>
              </a:r>
            </a:p>
          </p:txBody>
        </p:sp>
      </p:grpSp>
      <p:grpSp>
        <p:nvGrpSpPr>
          <p:cNvPr id="5" name="组合 4"/>
          <p:cNvGrpSpPr/>
          <p:nvPr/>
        </p:nvGrpSpPr>
        <p:grpSpPr>
          <a:xfrm>
            <a:off x="840557" y="5188516"/>
            <a:ext cx="6577057" cy="707886"/>
            <a:chOff x="840556" y="4331266"/>
            <a:chExt cx="6577057" cy="707886"/>
          </a:xfrm>
        </p:grpSpPr>
        <p:sp>
          <p:nvSpPr>
            <p:cNvPr id="13" name="TextBox 12"/>
            <p:cNvSpPr txBox="1"/>
            <p:nvPr/>
          </p:nvSpPr>
          <p:spPr>
            <a:xfrm>
              <a:off x="840556" y="43312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4" name="TextBox 13"/>
            <p:cNvSpPr txBox="1"/>
            <p:nvPr/>
          </p:nvSpPr>
          <p:spPr>
            <a:xfrm>
              <a:off x="1154882" y="4331266"/>
              <a:ext cx="6262731" cy="707886"/>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局部性区域的位置改变时，工作集</a:t>
              </a:r>
              <a:r>
                <a:rPr lang="zh-CN" altLang="en-US" sz="2000" b="1" dirty="0">
                  <a:solidFill>
                    <a:srgbClr val="C00000"/>
                  </a:solidFill>
                  <a:latin typeface="微软雅黑" pitchFamily="34" charset="-122"/>
                  <a:ea typeface="微软雅黑" pitchFamily="34" charset="-122"/>
                </a:rPr>
                <a:t>快速扩张和收缩</a:t>
              </a:r>
              <a:r>
                <a:rPr lang="zh-CN" altLang="en-US" sz="2000" b="1" dirty="0">
                  <a:solidFill>
                    <a:srgbClr val="11576A"/>
                  </a:solidFill>
                  <a:latin typeface="微软雅黑" pitchFamily="34" charset="-122"/>
                  <a:ea typeface="微软雅黑" pitchFamily="34" charset="-122"/>
                </a:rPr>
                <a:t>过渡到下一个稳定值</a:t>
              </a:r>
            </a:p>
          </p:txBody>
        </p:sp>
      </p:grpSp>
      <p:grpSp>
        <p:nvGrpSpPr>
          <p:cNvPr id="2" name="组合 1"/>
          <p:cNvGrpSpPr/>
          <p:nvPr/>
        </p:nvGrpSpPr>
        <p:grpSpPr>
          <a:xfrm>
            <a:off x="1154882" y="1645933"/>
            <a:ext cx="4506786" cy="2286016"/>
            <a:chOff x="1565412" y="2714626"/>
            <a:chExt cx="4506786" cy="2286016"/>
          </a:xfrm>
        </p:grpSpPr>
        <p:cxnSp>
          <p:nvCxnSpPr>
            <p:cNvPr id="19" name="直接箭头连接符 18"/>
            <p:cNvCxnSpPr/>
            <p:nvPr/>
          </p:nvCxnSpPr>
          <p:spPr>
            <a:xfrm>
              <a:off x="1795444" y="4452953"/>
              <a:ext cx="3786214"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flipH="1" flipV="1">
              <a:off x="988196" y="3631416"/>
              <a:ext cx="1643074"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804970" y="3105150"/>
              <a:ext cx="3643338" cy="1588"/>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828800" y="3129492"/>
              <a:ext cx="3302000" cy="1302808"/>
            </a:xfrm>
            <a:custGeom>
              <a:avLst/>
              <a:gdLst>
                <a:gd name="connsiteX0" fmla="*/ 0 w 3302000"/>
                <a:gd name="connsiteY0" fmla="*/ 1302808 h 1302808"/>
                <a:gd name="connsiteX1" fmla="*/ 19050 w 3302000"/>
                <a:gd name="connsiteY1" fmla="*/ 1194858 h 1302808"/>
                <a:gd name="connsiteX2" fmla="*/ 47625 w 3302000"/>
                <a:gd name="connsiteY2" fmla="*/ 1147233 h 1302808"/>
                <a:gd name="connsiteX3" fmla="*/ 57150 w 3302000"/>
                <a:gd name="connsiteY3" fmla="*/ 1077383 h 1302808"/>
                <a:gd name="connsiteX4" fmla="*/ 63500 w 3302000"/>
                <a:gd name="connsiteY4" fmla="*/ 1013883 h 1302808"/>
                <a:gd name="connsiteX5" fmla="*/ 88900 w 3302000"/>
                <a:gd name="connsiteY5" fmla="*/ 975783 h 1302808"/>
                <a:gd name="connsiteX6" fmla="*/ 98425 w 3302000"/>
                <a:gd name="connsiteY6" fmla="*/ 921808 h 1302808"/>
                <a:gd name="connsiteX7" fmla="*/ 123825 w 3302000"/>
                <a:gd name="connsiteY7" fmla="*/ 883708 h 1302808"/>
                <a:gd name="connsiteX8" fmla="*/ 136525 w 3302000"/>
                <a:gd name="connsiteY8" fmla="*/ 829733 h 1302808"/>
                <a:gd name="connsiteX9" fmla="*/ 174625 w 3302000"/>
                <a:gd name="connsiteY9" fmla="*/ 766233 h 1302808"/>
                <a:gd name="connsiteX10" fmla="*/ 222250 w 3302000"/>
                <a:gd name="connsiteY10" fmla="*/ 715433 h 1302808"/>
                <a:gd name="connsiteX11" fmla="*/ 269875 w 3302000"/>
                <a:gd name="connsiteY11" fmla="*/ 712258 h 1302808"/>
                <a:gd name="connsiteX12" fmla="*/ 320675 w 3302000"/>
                <a:gd name="connsiteY12" fmla="*/ 772583 h 1302808"/>
                <a:gd name="connsiteX13" fmla="*/ 368300 w 3302000"/>
                <a:gd name="connsiteY13" fmla="*/ 791633 h 1302808"/>
                <a:gd name="connsiteX14" fmla="*/ 419100 w 3302000"/>
                <a:gd name="connsiteY14" fmla="*/ 791633 h 1302808"/>
                <a:gd name="connsiteX15" fmla="*/ 460375 w 3302000"/>
                <a:gd name="connsiteY15" fmla="*/ 769408 h 1302808"/>
                <a:gd name="connsiteX16" fmla="*/ 511175 w 3302000"/>
                <a:gd name="connsiteY16" fmla="*/ 744008 h 1302808"/>
                <a:gd name="connsiteX17" fmla="*/ 539750 w 3302000"/>
                <a:gd name="connsiteY17" fmla="*/ 718608 h 1302808"/>
                <a:gd name="connsiteX18" fmla="*/ 600075 w 3302000"/>
                <a:gd name="connsiteY18" fmla="*/ 721783 h 1302808"/>
                <a:gd name="connsiteX19" fmla="*/ 628650 w 3302000"/>
                <a:gd name="connsiteY19" fmla="*/ 750358 h 1302808"/>
                <a:gd name="connsiteX20" fmla="*/ 673100 w 3302000"/>
                <a:gd name="connsiteY20" fmla="*/ 759883 h 1302808"/>
                <a:gd name="connsiteX21" fmla="*/ 717550 w 3302000"/>
                <a:gd name="connsiteY21" fmla="*/ 788458 h 1302808"/>
                <a:gd name="connsiteX22" fmla="*/ 746125 w 3302000"/>
                <a:gd name="connsiteY22" fmla="*/ 756708 h 1302808"/>
                <a:gd name="connsiteX23" fmla="*/ 774700 w 3302000"/>
                <a:gd name="connsiteY23" fmla="*/ 718608 h 1302808"/>
                <a:gd name="connsiteX24" fmla="*/ 806450 w 3302000"/>
                <a:gd name="connsiteY24" fmla="*/ 705908 h 1302808"/>
                <a:gd name="connsiteX25" fmla="*/ 806450 w 3302000"/>
                <a:gd name="connsiteY25" fmla="*/ 613833 h 1302808"/>
                <a:gd name="connsiteX26" fmla="*/ 831850 w 3302000"/>
                <a:gd name="connsiteY26" fmla="*/ 512233 h 1302808"/>
                <a:gd name="connsiteX27" fmla="*/ 866775 w 3302000"/>
                <a:gd name="connsiteY27" fmla="*/ 423333 h 1302808"/>
                <a:gd name="connsiteX28" fmla="*/ 879475 w 3302000"/>
                <a:gd name="connsiteY28" fmla="*/ 388408 h 1302808"/>
                <a:gd name="connsiteX29" fmla="*/ 885825 w 3302000"/>
                <a:gd name="connsiteY29" fmla="*/ 340783 h 1302808"/>
                <a:gd name="connsiteX30" fmla="*/ 898525 w 3302000"/>
                <a:gd name="connsiteY30" fmla="*/ 280458 h 1302808"/>
                <a:gd name="connsiteX31" fmla="*/ 923925 w 3302000"/>
                <a:gd name="connsiteY31" fmla="*/ 242358 h 1302808"/>
                <a:gd name="connsiteX32" fmla="*/ 930275 w 3302000"/>
                <a:gd name="connsiteY32" fmla="*/ 223308 h 1302808"/>
                <a:gd name="connsiteX33" fmla="*/ 974725 w 3302000"/>
                <a:gd name="connsiteY33" fmla="*/ 236008 h 1302808"/>
                <a:gd name="connsiteX34" fmla="*/ 1031875 w 3302000"/>
                <a:gd name="connsiteY34" fmla="*/ 274108 h 1302808"/>
                <a:gd name="connsiteX35" fmla="*/ 1050925 w 3302000"/>
                <a:gd name="connsiteY35" fmla="*/ 312208 h 1302808"/>
                <a:gd name="connsiteX36" fmla="*/ 1073150 w 3302000"/>
                <a:gd name="connsiteY36" fmla="*/ 372533 h 1302808"/>
                <a:gd name="connsiteX37" fmla="*/ 1104900 w 3302000"/>
                <a:gd name="connsiteY37" fmla="*/ 470958 h 1302808"/>
                <a:gd name="connsiteX38" fmla="*/ 1133475 w 3302000"/>
                <a:gd name="connsiteY38" fmla="*/ 547158 h 1302808"/>
                <a:gd name="connsiteX39" fmla="*/ 1162050 w 3302000"/>
                <a:gd name="connsiteY39" fmla="*/ 610658 h 1302808"/>
                <a:gd name="connsiteX40" fmla="*/ 1225550 w 3302000"/>
                <a:gd name="connsiteY40" fmla="*/ 610658 h 1302808"/>
                <a:gd name="connsiteX41" fmla="*/ 1266825 w 3302000"/>
                <a:gd name="connsiteY41" fmla="*/ 582083 h 1302808"/>
                <a:gd name="connsiteX42" fmla="*/ 1285875 w 3302000"/>
                <a:gd name="connsiteY42" fmla="*/ 556683 h 1302808"/>
                <a:gd name="connsiteX43" fmla="*/ 1323975 w 3302000"/>
                <a:gd name="connsiteY43" fmla="*/ 543983 h 1302808"/>
                <a:gd name="connsiteX44" fmla="*/ 1371600 w 3302000"/>
                <a:gd name="connsiteY44" fmla="*/ 569383 h 1302808"/>
                <a:gd name="connsiteX45" fmla="*/ 1431925 w 3302000"/>
                <a:gd name="connsiteY45" fmla="*/ 604308 h 1302808"/>
                <a:gd name="connsiteX46" fmla="*/ 1501775 w 3302000"/>
                <a:gd name="connsiteY46" fmla="*/ 620183 h 1302808"/>
                <a:gd name="connsiteX47" fmla="*/ 1552575 w 3302000"/>
                <a:gd name="connsiteY47" fmla="*/ 610658 h 1302808"/>
                <a:gd name="connsiteX48" fmla="*/ 1584325 w 3302000"/>
                <a:gd name="connsiteY48" fmla="*/ 563033 h 1302808"/>
                <a:gd name="connsiteX49" fmla="*/ 1600200 w 3302000"/>
                <a:gd name="connsiteY49" fmla="*/ 524933 h 1302808"/>
                <a:gd name="connsiteX50" fmla="*/ 1625600 w 3302000"/>
                <a:gd name="connsiteY50" fmla="*/ 451908 h 1302808"/>
                <a:gd name="connsiteX51" fmla="*/ 1631950 w 3302000"/>
                <a:gd name="connsiteY51" fmla="*/ 372533 h 1302808"/>
                <a:gd name="connsiteX52" fmla="*/ 1644650 w 3302000"/>
                <a:gd name="connsiteY52" fmla="*/ 280458 h 1302808"/>
                <a:gd name="connsiteX53" fmla="*/ 1660525 w 3302000"/>
                <a:gd name="connsiteY53" fmla="*/ 213783 h 1302808"/>
                <a:gd name="connsiteX54" fmla="*/ 1679575 w 3302000"/>
                <a:gd name="connsiteY54" fmla="*/ 140758 h 1302808"/>
                <a:gd name="connsiteX55" fmla="*/ 1692275 w 3302000"/>
                <a:gd name="connsiteY55" fmla="*/ 89958 h 1302808"/>
                <a:gd name="connsiteX56" fmla="*/ 1717675 w 3302000"/>
                <a:gd name="connsiteY56" fmla="*/ 39158 h 1302808"/>
                <a:gd name="connsiteX57" fmla="*/ 1739900 w 3302000"/>
                <a:gd name="connsiteY57" fmla="*/ 1058 h 1302808"/>
                <a:gd name="connsiteX58" fmla="*/ 1781175 w 3302000"/>
                <a:gd name="connsiteY58" fmla="*/ 32808 h 1302808"/>
                <a:gd name="connsiteX59" fmla="*/ 1835150 w 3302000"/>
                <a:gd name="connsiteY59" fmla="*/ 86783 h 1302808"/>
                <a:gd name="connsiteX60" fmla="*/ 1854200 w 3302000"/>
                <a:gd name="connsiteY60" fmla="*/ 156633 h 1302808"/>
                <a:gd name="connsiteX61" fmla="*/ 1882775 w 3302000"/>
                <a:gd name="connsiteY61" fmla="*/ 213783 h 1302808"/>
                <a:gd name="connsiteX62" fmla="*/ 1898650 w 3302000"/>
                <a:gd name="connsiteY62" fmla="*/ 299508 h 1302808"/>
                <a:gd name="connsiteX63" fmla="*/ 1927225 w 3302000"/>
                <a:gd name="connsiteY63" fmla="*/ 353483 h 1302808"/>
                <a:gd name="connsiteX64" fmla="*/ 2003425 w 3302000"/>
                <a:gd name="connsiteY64" fmla="*/ 356658 h 1302808"/>
                <a:gd name="connsiteX65" fmla="*/ 2051050 w 3302000"/>
                <a:gd name="connsiteY65" fmla="*/ 283633 h 1302808"/>
                <a:gd name="connsiteX66" fmla="*/ 2085975 w 3302000"/>
                <a:gd name="connsiteY66" fmla="*/ 251883 h 1302808"/>
                <a:gd name="connsiteX67" fmla="*/ 2133600 w 3302000"/>
                <a:gd name="connsiteY67" fmla="*/ 248708 h 1302808"/>
                <a:gd name="connsiteX68" fmla="*/ 2200275 w 3302000"/>
                <a:gd name="connsiteY68" fmla="*/ 289983 h 1302808"/>
                <a:gd name="connsiteX69" fmla="*/ 2244725 w 3302000"/>
                <a:gd name="connsiteY69" fmla="*/ 334433 h 1302808"/>
                <a:gd name="connsiteX70" fmla="*/ 2384425 w 3302000"/>
                <a:gd name="connsiteY70" fmla="*/ 334433 h 1302808"/>
                <a:gd name="connsiteX71" fmla="*/ 2390775 w 3302000"/>
                <a:gd name="connsiteY71" fmla="*/ 302683 h 1302808"/>
                <a:gd name="connsiteX72" fmla="*/ 2409825 w 3302000"/>
                <a:gd name="connsiteY72" fmla="*/ 277283 h 1302808"/>
                <a:gd name="connsiteX73" fmla="*/ 2451100 w 3302000"/>
                <a:gd name="connsiteY73" fmla="*/ 261408 h 1302808"/>
                <a:gd name="connsiteX74" fmla="*/ 2476500 w 3302000"/>
                <a:gd name="connsiteY74" fmla="*/ 239183 h 1302808"/>
                <a:gd name="connsiteX75" fmla="*/ 2508250 w 3302000"/>
                <a:gd name="connsiteY75" fmla="*/ 175683 h 1302808"/>
                <a:gd name="connsiteX76" fmla="*/ 2511425 w 3302000"/>
                <a:gd name="connsiteY76" fmla="*/ 121708 h 1302808"/>
                <a:gd name="connsiteX77" fmla="*/ 2520950 w 3302000"/>
                <a:gd name="connsiteY77" fmla="*/ 86783 h 1302808"/>
                <a:gd name="connsiteX78" fmla="*/ 2590800 w 3302000"/>
                <a:gd name="connsiteY78" fmla="*/ 83608 h 1302808"/>
                <a:gd name="connsiteX79" fmla="*/ 2651125 w 3302000"/>
                <a:gd name="connsiteY79" fmla="*/ 201083 h 1302808"/>
                <a:gd name="connsiteX80" fmla="*/ 2711450 w 3302000"/>
                <a:gd name="connsiteY80" fmla="*/ 372533 h 1302808"/>
                <a:gd name="connsiteX81" fmla="*/ 2762250 w 3302000"/>
                <a:gd name="connsiteY81" fmla="*/ 512233 h 1302808"/>
                <a:gd name="connsiteX82" fmla="*/ 2806700 w 3302000"/>
                <a:gd name="connsiteY82" fmla="*/ 540808 h 1302808"/>
                <a:gd name="connsiteX83" fmla="*/ 2851150 w 3302000"/>
                <a:gd name="connsiteY83" fmla="*/ 512233 h 1302808"/>
                <a:gd name="connsiteX84" fmla="*/ 2892425 w 3302000"/>
                <a:gd name="connsiteY84" fmla="*/ 455083 h 1302808"/>
                <a:gd name="connsiteX85" fmla="*/ 2930525 w 3302000"/>
                <a:gd name="connsiteY85" fmla="*/ 413808 h 1302808"/>
                <a:gd name="connsiteX86" fmla="*/ 2968625 w 3302000"/>
                <a:gd name="connsiteY86" fmla="*/ 397933 h 1302808"/>
                <a:gd name="connsiteX87" fmla="*/ 3041650 w 3302000"/>
                <a:gd name="connsiteY87" fmla="*/ 413808 h 1302808"/>
                <a:gd name="connsiteX88" fmla="*/ 3124200 w 3302000"/>
                <a:gd name="connsiteY88" fmla="*/ 470958 h 1302808"/>
                <a:gd name="connsiteX89" fmla="*/ 3209925 w 3302000"/>
                <a:gd name="connsiteY89" fmla="*/ 486833 h 1302808"/>
                <a:gd name="connsiteX90" fmla="*/ 3257550 w 3302000"/>
                <a:gd name="connsiteY90" fmla="*/ 474133 h 1302808"/>
                <a:gd name="connsiteX91" fmla="*/ 3292475 w 3302000"/>
                <a:gd name="connsiteY91" fmla="*/ 455083 h 1302808"/>
                <a:gd name="connsiteX92" fmla="*/ 3302000 w 3302000"/>
                <a:gd name="connsiteY92" fmla="*/ 432858 h 130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02000" h="1302808">
                  <a:moveTo>
                    <a:pt x="0" y="1302808"/>
                  </a:moveTo>
                  <a:cubicBezTo>
                    <a:pt x="5556" y="1261797"/>
                    <a:pt x="11113" y="1220787"/>
                    <a:pt x="19050" y="1194858"/>
                  </a:cubicBezTo>
                  <a:cubicBezTo>
                    <a:pt x="26987" y="1168929"/>
                    <a:pt x="41275" y="1166812"/>
                    <a:pt x="47625" y="1147233"/>
                  </a:cubicBezTo>
                  <a:cubicBezTo>
                    <a:pt x="53975" y="1127654"/>
                    <a:pt x="54504" y="1099608"/>
                    <a:pt x="57150" y="1077383"/>
                  </a:cubicBezTo>
                  <a:cubicBezTo>
                    <a:pt x="59796" y="1055158"/>
                    <a:pt x="58208" y="1030816"/>
                    <a:pt x="63500" y="1013883"/>
                  </a:cubicBezTo>
                  <a:cubicBezTo>
                    <a:pt x="68792" y="996950"/>
                    <a:pt x="83079" y="991129"/>
                    <a:pt x="88900" y="975783"/>
                  </a:cubicBezTo>
                  <a:cubicBezTo>
                    <a:pt x="94721" y="960437"/>
                    <a:pt x="92604" y="937154"/>
                    <a:pt x="98425" y="921808"/>
                  </a:cubicBezTo>
                  <a:cubicBezTo>
                    <a:pt x="104246" y="906462"/>
                    <a:pt x="117475" y="899054"/>
                    <a:pt x="123825" y="883708"/>
                  </a:cubicBezTo>
                  <a:cubicBezTo>
                    <a:pt x="130175" y="868362"/>
                    <a:pt x="128058" y="849312"/>
                    <a:pt x="136525" y="829733"/>
                  </a:cubicBezTo>
                  <a:cubicBezTo>
                    <a:pt x="144992" y="810154"/>
                    <a:pt x="160338" y="785283"/>
                    <a:pt x="174625" y="766233"/>
                  </a:cubicBezTo>
                  <a:cubicBezTo>
                    <a:pt x="188913" y="747183"/>
                    <a:pt x="206375" y="724429"/>
                    <a:pt x="222250" y="715433"/>
                  </a:cubicBezTo>
                  <a:cubicBezTo>
                    <a:pt x="238125" y="706437"/>
                    <a:pt x="253471" y="702733"/>
                    <a:pt x="269875" y="712258"/>
                  </a:cubicBezTo>
                  <a:cubicBezTo>
                    <a:pt x="286279" y="721783"/>
                    <a:pt x="304271" y="759354"/>
                    <a:pt x="320675" y="772583"/>
                  </a:cubicBezTo>
                  <a:cubicBezTo>
                    <a:pt x="337079" y="785812"/>
                    <a:pt x="351896" y="788458"/>
                    <a:pt x="368300" y="791633"/>
                  </a:cubicBezTo>
                  <a:cubicBezTo>
                    <a:pt x="384704" y="794808"/>
                    <a:pt x="403754" y="795337"/>
                    <a:pt x="419100" y="791633"/>
                  </a:cubicBezTo>
                  <a:cubicBezTo>
                    <a:pt x="434446" y="787929"/>
                    <a:pt x="445029" y="777345"/>
                    <a:pt x="460375" y="769408"/>
                  </a:cubicBezTo>
                  <a:cubicBezTo>
                    <a:pt x="475721" y="761471"/>
                    <a:pt x="497946" y="752475"/>
                    <a:pt x="511175" y="744008"/>
                  </a:cubicBezTo>
                  <a:cubicBezTo>
                    <a:pt x="524404" y="735541"/>
                    <a:pt x="524933" y="722312"/>
                    <a:pt x="539750" y="718608"/>
                  </a:cubicBezTo>
                  <a:cubicBezTo>
                    <a:pt x="554567" y="714904"/>
                    <a:pt x="585258" y="716491"/>
                    <a:pt x="600075" y="721783"/>
                  </a:cubicBezTo>
                  <a:cubicBezTo>
                    <a:pt x="614892" y="727075"/>
                    <a:pt x="616479" y="744008"/>
                    <a:pt x="628650" y="750358"/>
                  </a:cubicBezTo>
                  <a:cubicBezTo>
                    <a:pt x="640821" y="756708"/>
                    <a:pt x="658283" y="753533"/>
                    <a:pt x="673100" y="759883"/>
                  </a:cubicBezTo>
                  <a:cubicBezTo>
                    <a:pt x="687917" y="766233"/>
                    <a:pt x="705379" y="788987"/>
                    <a:pt x="717550" y="788458"/>
                  </a:cubicBezTo>
                  <a:cubicBezTo>
                    <a:pt x="729721" y="787929"/>
                    <a:pt x="736600" y="768350"/>
                    <a:pt x="746125" y="756708"/>
                  </a:cubicBezTo>
                  <a:cubicBezTo>
                    <a:pt x="755650" y="745066"/>
                    <a:pt x="764646" y="727075"/>
                    <a:pt x="774700" y="718608"/>
                  </a:cubicBezTo>
                  <a:cubicBezTo>
                    <a:pt x="784754" y="710141"/>
                    <a:pt x="801158" y="723370"/>
                    <a:pt x="806450" y="705908"/>
                  </a:cubicBezTo>
                  <a:cubicBezTo>
                    <a:pt x="811742" y="688446"/>
                    <a:pt x="802217" y="646112"/>
                    <a:pt x="806450" y="613833"/>
                  </a:cubicBezTo>
                  <a:cubicBezTo>
                    <a:pt x="810683" y="581554"/>
                    <a:pt x="821796" y="543983"/>
                    <a:pt x="831850" y="512233"/>
                  </a:cubicBezTo>
                  <a:cubicBezTo>
                    <a:pt x="841904" y="480483"/>
                    <a:pt x="858838" y="443971"/>
                    <a:pt x="866775" y="423333"/>
                  </a:cubicBezTo>
                  <a:cubicBezTo>
                    <a:pt x="874713" y="402696"/>
                    <a:pt x="876300" y="402166"/>
                    <a:pt x="879475" y="388408"/>
                  </a:cubicBezTo>
                  <a:cubicBezTo>
                    <a:pt x="882650" y="374650"/>
                    <a:pt x="882650" y="358775"/>
                    <a:pt x="885825" y="340783"/>
                  </a:cubicBezTo>
                  <a:cubicBezTo>
                    <a:pt x="889000" y="322791"/>
                    <a:pt x="892175" y="296862"/>
                    <a:pt x="898525" y="280458"/>
                  </a:cubicBezTo>
                  <a:cubicBezTo>
                    <a:pt x="904875" y="264054"/>
                    <a:pt x="918633" y="251883"/>
                    <a:pt x="923925" y="242358"/>
                  </a:cubicBezTo>
                  <a:cubicBezTo>
                    <a:pt x="929217" y="232833"/>
                    <a:pt x="921808" y="224366"/>
                    <a:pt x="930275" y="223308"/>
                  </a:cubicBezTo>
                  <a:cubicBezTo>
                    <a:pt x="938742" y="222250"/>
                    <a:pt x="957792" y="227541"/>
                    <a:pt x="974725" y="236008"/>
                  </a:cubicBezTo>
                  <a:cubicBezTo>
                    <a:pt x="991658" y="244475"/>
                    <a:pt x="1019175" y="261408"/>
                    <a:pt x="1031875" y="274108"/>
                  </a:cubicBezTo>
                  <a:cubicBezTo>
                    <a:pt x="1044575" y="286808"/>
                    <a:pt x="1044046" y="295804"/>
                    <a:pt x="1050925" y="312208"/>
                  </a:cubicBezTo>
                  <a:cubicBezTo>
                    <a:pt x="1057804" y="328612"/>
                    <a:pt x="1064154" y="346075"/>
                    <a:pt x="1073150" y="372533"/>
                  </a:cubicBezTo>
                  <a:cubicBezTo>
                    <a:pt x="1082146" y="398991"/>
                    <a:pt x="1094846" y="441854"/>
                    <a:pt x="1104900" y="470958"/>
                  </a:cubicBezTo>
                  <a:cubicBezTo>
                    <a:pt x="1114954" y="500062"/>
                    <a:pt x="1123950" y="523875"/>
                    <a:pt x="1133475" y="547158"/>
                  </a:cubicBezTo>
                  <a:cubicBezTo>
                    <a:pt x="1143000" y="570441"/>
                    <a:pt x="1146704" y="600075"/>
                    <a:pt x="1162050" y="610658"/>
                  </a:cubicBezTo>
                  <a:cubicBezTo>
                    <a:pt x="1177396" y="621241"/>
                    <a:pt x="1208087" y="615421"/>
                    <a:pt x="1225550" y="610658"/>
                  </a:cubicBezTo>
                  <a:cubicBezTo>
                    <a:pt x="1243013" y="605895"/>
                    <a:pt x="1256771" y="591079"/>
                    <a:pt x="1266825" y="582083"/>
                  </a:cubicBezTo>
                  <a:cubicBezTo>
                    <a:pt x="1276879" y="573087"/>
                    <a:pt x="1276350" y="563033"/>
                    <a:pt x="1285875" y="556683"/>
                  </a:cubicBezTo>
                  <a:cubicBezTo>
                    <a:pt x="1295400" y="550333"/>
                    <a:pt x="1309688" y="541866"/>
                    <a:pt x="1323975" y="543983"/>
                  </a:cubicBezTo>
                  <a:cubicBezTo>
                    <a:pt x="1338263" y="546100"/>
                    <a:pt x="1353608" y="559329"/>
                    <a:pt x="1371600" y="569383"/>
                  </a:cubicBezTo>
                  <a:cubicBezTo>
                    <a:pt x="1389592" y="579437"/>
                    <a:pt x="1410229" y="595841"/>
                    <a:pt x="1431925" y="604308"/>
                  </a:cubicBezTo>
                  <a:cubicBezTo>
                    <a:pt x="1453621" y="612775"/>
                    <a:pt x="1481667" y="619125"/>
                    <a:pt x="1501775" y="620183"/>
                  </a:cubicBezTo>
                  <a:cubicBezTo>
                    <a:pt x="1521883" y="621241"/>
                    <a:pt x="1538817" y="620183"/>
                    <a:pt x="1552575" y="610658"/>
                  </a:cubicBezTo>
                  <a:cubicBezTo>
                    <a:pt x="1566333" y="601133"/>
                    <a:pt x="1576388" y="577320"/>
                    <a:pt x="1584325" y="563033"/>
                  </a:cubicBezTo>
                  <a:cubicBezTo>
                    <a:pt x="1592262" y="548746"/>
                    <a:pt x="1593321" y="543454"/>
                    <a:pt x="1600200" y="524933"/>
                  </a:cubicBezTo>
                  <a:cubicBezTo>
                    <a:pt x="1607079" y="506412"/>
                    <a:pt x="1620308" y="477308"/>
                    <a:pt x="1625600" y="451908"/>
                  </a:cubicBezTo>
                  <a:cubicBezTo>
                    <a:pt x="1630892" y="426508"/>
                    <a:pt x="1628775" y="401108"/>
                    <a:pt x="1631950" y="372533"/>
                  </a:cubicBezTo>
                  <a:cubicBezTo>
                    <a:pt x="1635125" y="343958"/>
                    <a:pt x="1639888" y="306916"/>
                    <a:pt x="1644650" y="280458"/>
                  </a:cubicBezTo>
                  <a:cubicBezTo>
                    <a:pt x="1649412" y="254000"/>
                    <a:pt x="1654704" y="237066"/>
                    <a:pt x="1660525" y="213783"/>
                  </a:cubicBezTo>
                  <a:cubicBezTo>
                    <a:pt x="1666346" y="190500"/>
                    <a:pt x="1674283" y="161395"/>
                    <a:pt x="1679575" y="140758"/>
                  </a:cubicBezTo>
                  <a:cubicBezTo>
                    <a:pt x="1684867" y="120121"/>
                    <a:pt x="1685925" y="106891"/>
                    <a:pt x="1692275" y="89958"/>
                  </a:cubicBezTo>
                  <a:cubicBezTo>
                    <a:pt x="1698625" y="73025"/>
                    <a:pt x="1709738" y="53975"/>
                    <a:pt x="1717675" y="39158"/>
                  </a:cubicBezTo>
                  <a:cubicBezTo>
                    <a:pt x="1725613" y="24341"/>
                    <a:pt x="1729317" y="2116"/>
                    <a:pt x="1739900" y="1058"/>
                  </a:cubicBezTo>
                  <a:cubicBezTo>
                    <a:pt x="1750483" y="0"/>
                    <a:pt x="1765300" y="18521"/>
                    <a:pt x="1781175" y="32808"/>
                  </a:cubicBezTo>
                  <a:cubicBezTo>
                    <a:pt x="1797050" y="47096"/>
                    <a:pt x="1822979" y="66146"/>
                    <a:pt x="1835150" y="86783"/>
                  </a:cubicBezTo>
                  <a:cubicBezTo>
                    <a:pt x="1847321" y="107420"/>
                    <a:pt x="1846263" y="135466"/>
                    <a:pt x="1854200" y="156633"/>
                  </a:cubicBezTo>
                  <a:cubicBezTo>
                    <a:pt x="1862138" y="177800"/>
                    <a:pt x="1875367" y="189971"/>
                    <a:pt x="1882775" y="213783"/>
                  </a:cubicBezTo>
                  <a:cubicBezTo>
                    <a:pt x="1890183" y="237596"/>
                    <a:pt x="1891242" y="276225"/>
                    <a:pt x="1898650" y="299508"/>
                  </a:cubicBezTo>
                  <a:cubicBezTo>
                    <a:pt x="1906058" y="322791"/>
                    <a:pt x="1909763" y="343958"/>
                    <a:pt x="1927225" y="353483"/>
                  </a:cubicBezTo>
                  <a:cubicBezTo>
                    <a:pt x="1944688" y="363008"/>
                    <a:pt x="1982788" y="368300"/>
                    <a:pt x="2003425" y="356658"/>
                  </a:cubicBezTo>
                  <a:cubicBezTo>
                    <a:pt x="2024062" y="345016"/>
                    <a:pt x="2037292" y="301095"/>
                    <a:pt x="2051050" y="283633"/>
                  </a:cubicBezTo>
                  <a:cubicBezTo>
                    <a:pt x="2064808" y="266171"/>
                    <a:pt x="2072217" y="257704"/>
                    <a:pt x="2085975" y="251883"/>
                  </a:cubicBezTo>
                  <a:cubicBezTo>
                    <a:pt x="2099733" y="246062"/>
                    <a:pt x="2114550" y="242358"/>
                    <a:pt x="2133600" y="248708"/>
                  </a:cubicBezTo>
                  <a:cubicBezTo>
                    <a:pt x="2152650" y="255058"/>
                    <a:pt x="2181754" y="275696"/>
                    <a:pt x="2200275" y="289983"/>
                  </a:cubicBezTo>
                  <a:cubicBezTo>
                    <a:pt x="2218796" y="304270"/>
                    <a:pt x="2214033" y="327025"/>
                    <a:pt x="2244725" y="334433"/>
                  </a:cubicBezTo>
                  <a:cubicBezTo>
                    <a:pt x="2275417" y="341841"/>
                    <a:pt x="2360083" y="339725"/>
                    <a:pt x="2384425" y="334433"/>
                  </a:cubicBezTo>
                  <a:cubicBezTo>
                    <a:pt x="2408767" y="329141"/>
                    <a:pt x="2386542" y="312208"/>
                    <a:pt x="2390775" y="302683"/>
                  </a:cubicBezTo>
                  <a:cubicBezTo>
                    <a:pt x="2395008" y="293158"/>
                    <a:pt x="2399771" y="284162"/>
                    <a:pt x="2409825" y="277283"/>
                  </a:cubicBezTo>
                  <a:cubicBezTo>
                    <a:pt x="2419879" y="270404"/>
                    <a:pt x="2439988" y="267758"/>
                    <a:pt x="2451100" y="261408"/>
                  </a:cubicBezTo>
                  <a:cubicBezTo>
                    <a:pt x="2462212" y="255058"/>
                    <a:pt x="2466975" y="253470"/>
                    <a:pt x="2476500" y="239183"/>
                  </a:cubicBezTo>
                  <a:cubicBezTo>
                    <a:pt x="2486025" y="224896"/>
                    <a:pt x="2502429" y="195262"/>
                    <a:pt x="2508250" y="175683"/>
                  </a:cubicBezTo>
                  <a:cubicBezTo>
                    <a:pt x="2514071" y="156104"/>
                    <a:pt x="2509308" y="136525"/>
                    <a:pt x="2511425" y="121708"/>
                  </a:cubicBezTo>
                  <a:cubicBezTo>
                    <a:pt x="2513542" y="106891"/>
                    <a:pt x="2507721" y="93133"/>
                    <a:pt x="2520950" y="86783"/>
                  </a:cubicBezTo>
                  <a:cubicBezTo>
                    <a:pt x="2534179" y="80433"/>
                    <a:pt x="2569104" y="64558"/>
                    <a:pt x="2590800" y="83608"/>
                  </a:cubicBezTo>
                  <a:cubicBezTo>
                    <a:pt x="2612496" y="102658"/>
                    <a:pt x="2631017" y="152929"/>
                    <a:pt x="2651125" y="201083"/>
                  </a:cubicBezTo>
                  <a:cubicBezTo>
                    <a:pt x="2671233" y="249237"/>
                    <a:pt x="2692929" y="320675"/>
                    <a:pt x="2711450" y="372533"/>
                  </a:cubicBezTo>
                  <a:cubicBezTo>
                    <a:pt x="2729971" y="424391"/>
                    <a:pt x="2746375" y="484187"/>
                    <a:pt x="2762250" y="512233"/>
                  </a:cubicBezTo>
                  <a:cubicBezTo>
                    <a:pt x="2778125" y="540279"/>
                    <a:pt x="2791883" y="540808"/>
                    <a:pt x="2806700" y="540808"/>
                  </a:cubicBezTo>
                  <a:cubicBezTo>
                    <a:pt x="2821517" y="540808"/>
                    <a:pt x="2836863" y="526520"/>
                    <a:pt x="2851150" y="512233"/>
                  </a:cubicBezTo>
                  <a:cubicBezTo>
                    <a:pt x="2865437" y="497946"/>
                    <a:pt x="2879196" y="471487"/>
                    <a:pt x="2892425" y="455083"/>
                  </a:cubicBezTo>
                  <a:cubicBezTo>
                    <a:pt x="2905654" y="438679"/>
                    <a:pt x="2917825" y="423333"/>
                    <a:pt x="2930525" y="413808"/>
                  </a:cubicBezTo>
                  <a:cubicBezTo>
                    <a:pt x="2943225" y="404283"/>
                    <a:pt x="2950104" y="397933"/>
                    <a:pt x="2968625" y="397933"/>
                  </a:cubicBezTo>
                  <a:cubicBezTo>
                    <a:pt x="2987146" y="397933"/>
                    <a:pt x="3015721" y="401637"/>
                    <a:pt x="3041650" y="413808"/>
                  </a:cubicBezTo>
                  <a:cubicBezTo>
                    <a:pt x="3067579" y="425979"/>
                    <a:pt x="3096154" y="458787"/>
                    <a:pt x="3124200" y="470958"/>
                  </a:cubicBezTo>
                  <a:cubicBezTo>
                    <a:pt x="3152246" y="483129"/>
                    <a:pt x="3187700" y="486304"/>
                    <a:pt x="3209925" y="486833"/>
                  </a:cubicBezTo>
                  <a:cubicBezTo>
                    <a:pt x="3232150" y="487362"/>
                    <a:pt x="3243792" y="479425"/>
                    <a:pt x="3257550" y="474133"/>
                  </a:cubicBezTo>
                  <a:cubicBezTo>
                    <a:pt x="3271308" y="468841"/>
                    <a:pt x="3285067" y="461962"/>
                    <a:pt x="3292475" y="455083"/>
                  </a:cubicBezTo>
                  <a:cubicBezTo>
                    <a:pt x="3299883" y="448204"/>
                    <a:pt x="3300941" y="440531"/>
                    <a:pt x="3302000" y="432858"/>
                  </a:cubicBezTo>
                </a:path>
              </a:pathLst>
            </a:custGeom>
            <a:ln w="28575">
              <a:solidFill>
                <a:srgbClr val="0E4DC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 name="直接连接符 36"/>
            <p:cNvCxnSpPr/>
            <p:nvPr/>
          </p:nvCxnSpPr>
          <p:spPr>
            <a:xfrm rot="5400000" flipH="1" flipV="1">
              <a:off x="2328177" y="4153554"/>
              <a:ext cx="576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flipH="1" flipV="1">
              <a:off x="1760404" y="4164129"/>
              <a:ext cx="540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flipH="1" flipV="1">
              <a:off x="2568379" y="4062587"/>
              <a:ext cx="756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flipH="1" flipV="1">
              <a:off x="3048364" y="4076337"/>
              <a:ext cx="720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H="1" flipV="1">
              <a:off x="3257310" y="3968973"/>
              <a:ext cx="972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H="1" flipV="1">
              <a:off x="3765845" y="3927185"/>
              <a:ext cx="1044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H="1" flipV="1">
              <a:off x="4174404" y="4038453"/>
              <a:ext cx="792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65412" y="3000378"/>
              <a:ext cx="279244" cy="276999"/>
            </a:xfrm>
            <a:prstGeom prst="rect">
              <a:avLst/>
            </a:prstGeom>
            <a:noFill/>
          </p:spPr>
          <p:txBody>
            <a:bodyPr wrap="none" rtlCol="0">
              <a:spAutoFit/>
            </a:bodyPr>
            <a:lstStyle/>
            <a:p>
              <a:r>
                <a:rPr lang="zh-CN" altLang="en-US" sz="1200" b="1" dirty="0">
                  <a:solidFill>
                    <a:srgbClr val="11576A"/>
                  </a:solidFill>
                  <a:latin typeface="微软雅黑" pitchFamily="34" charset="-122"/>
                  <a:ea typeface="微软雅黑" pitchFamily="34" charset="-122"/>
                  <a:sym typeface="Symbol" charset="0"/>
                </a:rPr>
                <a:t></a:t>
              </a:r>
            </a:p>
          </p:txBody>
        </p:sp>
        <p:sp>
          <p:nvSpPr>
            <p:cNvPr id="45" name="TextBox 44"/>
            <p:cNvSpPr txBox="1"/>
            <p:nvPr/>
          </p:nvSpPr>
          <p:spPr>
            <a:xfrm>
              <a:off x="1928794" y="2714626"/>
              <a:ext cx="1071570" cy="276999"/>
            </a:xfrm>
            <a:prstGeom prst="rect">
              <a:avLst/>
            </a:prstGeom>
            <a:noFill/>
          </p:spPr>
          <p:txBody>
            <a:bodyPr wrap="square" rtlCol="0">
              <a:spAutoFit/>
            </a:bodyPr>
            <a:lstStyle/>
            <a:p>
              <a:r>
                <a:rPr lang="zh-CN" altLang="en-US" sz="1200" b="1" dirty="0">
                  <a:solidFill>
                    <a:srgbClr val="11576A"/>
                  </a:solidFill>
                  <a:latin typeface="微软雅黑" pitchFamily="34" charset="-122"/>
                  <a:ea typeface="微软雅黑" pitchFamily="34" charset="-122"/>
                </a:rPr>
                <a:t>工作集大小</a:t>
              </a:r>
            </a:p>
          </p:txBody>
        </p:sp>
        <p:sp>
          <p:nvSpPr>
            <p:cNvPr id="46" name="TextBox 45"/>
            <p:cNvSpPr txBox="1"/>
            <p:nvPr/>
          </p:nvSpPr>
          <p:spPr>
            <a:xfrm>
              <a:off x="5214942" y="4509329"/>
              <a:ext cx="857256" cy="276999"/>
            </a:xfrm>
            <a:prstGeom prst="rect">
              <a:avLst/>
            </a:prstGeom>
            <a:noFill/>
          </p:spPr>
          <p:txBody>
            <a:bodyPr wrap="square" rtlCol="0">
              <a:spAutoFit/>
            </a:bodyPr>
            <a:lstStyle/>
            <a:p>
              <a:r>
                <a:rPr lang="zh-CN" altLang="en-US" sz="1200" b="1" dirty="0">
                  <a:solidFill>
                    <a:srgbClr val="11576A"/>
                  </a:solidFill>
                  <a:latin typeface="微软雅黑" pitchFamily="34" charset="-122"/>
                  <a:ea typeface="微软雅黑" pitchFamily="34" charset="-122"/>
                </a:rPr>
                <a:t>过渡阶段</a:t>
              </a:r>
            </a:p>
          </p:txBody>
        </p:sp>
        <p:sp>
          <p:nvSpPr>
            <p:cNvPr id="47" name="TextBox 46"/>
            <p:cNvSpPr txBox="1"/>
            <p:nvPr/>
          </p:nvSpPr>
          <p:spPr>
            <a:xfrm>
              <a:off x="5214942" y="4723643"/>
              <a:ext cx="857256" cy="276999"/>
            </a:xfrm>
            <a:prstGeom prst="rect">
              <a:avLst/>
            </a:prstGeom>
            <a:noFill/>
          </p:spPr>
          <p:txBody>
            <a:bodyPr wrap="square" rtlCol="0">
              <a:spAutoFit/>
            </a:bodyPr>
            <a:lstStyle/>
            <a:p>
              <a:r>
                <a:rPr lang="zh-CN" altLang="en-US" sz="1200" b="1" dirty="0">
                  <a:solidFill>
                    <a:srgbClr val="11576A"/>
                  </a:solidFill>
                  <a:latin typeface="微软雅黑" pitchFamily="34" charset="-122"/>
                  <a:ea typeface="微软雅黑" pitchFamily="34" charset="-122"/>
                </a:rPr>
                <a:t>稳定阶段</a:t>
              </a:r>
            </a:p>
          </p:txBody>
        </p:sp>
        <p:cxnSp>
          <p:nvCxnSpPr>
            <p:cNvPr id="51" name="直接连接符 50"/>
            <p:cNvCxnSpPr/>
            <p:nvPr/>
          </p:nvCxnSpPr>
          <p:spPr>
            <a:xfrm>
              <a:off x="1819256" y="4610114"/>
              <a:ext cx="21431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609836" y="4610114"/>
              <a:ext cx="32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409942" y="4610114"/>
              <a:ext cx="32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254350" y="4610114"/>
              <a:ext cx="32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019282" y="4830778"/>
              <a:ext cx="5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954326" y="4830778"/>
              <a:ext cx="43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754432" y="4830778"/>
              <a:ext cx="5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643438" y="4830778"/>
              <a:ext cx="5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214942" y="4148148"/>
              <a:ext cx="500066" cy="276999"/>
            </a:xfrm>
            <a:prstGeom prst="rect">
              <a:avLst/>
            </a:prstGeom>
            <a:noFill/>
          </p:spPr>
          <p:txBody>
            <a:bodyPr wrap="square" rtlCol="0">
              <a:spAutoFit/>
            </a:bodyPr>
            <a:lstStyle/>
            <a:p>
              <a:r>
                <a:rPr lang="zh-CN" altLang="en-US" sz="1200" b="1" dirty="0">
                  <a:solidFill>
                    <a:srgbClr val="11576A"/>
                  </a:solidFill>
                  <a:latin typeface="微软雅黑" pitchFamily="34" charset="-122"/>
                  <a:ea typeface="微软雅黑" pitchFamily="34" charset="-122"/>
                </a:rPr>
                <a:t>时间</a:t>
              </a:r>
            </a:p>
          </p:txBody>
        </p:sp>
      </p:grpSp>
      <p:cxnSp>
        <p:nvCxnSpPr>
          <p:cNvPr id="48" name="直接连接符 47"/>
          <p:cNvCxnSpPr/>
          <p:nvPr/>
        </p:nvCxnSpPr>
        <p:spPr>
          <a:xfrm>
            <a:off x="1410838" y="3545840"/>
            <a:ext cx="214314"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612734" y="3759883"/>
            <a:ext cx="3128156" cy="1588"/>
            <a:chOff x="1761152" y="3057235"/>
            <a:chExt cx="3128156" cy="1588"/>
          </a:xfrm>
        </p:grpSpPr>
        <p:cxnSp>
          <p:nvCxnSpPr>
            <p:cNvPr id="49" name="直接连接符 48"/>
            <p:cNvCxnSpPr/>
            <p:nvPr/>
          </p:nvCxnSpPr>
          <p:spPr>
            <a:xfrm>
              <a:off x="1761152" y="3057235"/>
              <a:ext cx="540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696196" y="3057235"/>
              <a:ext cx="432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496302" y="3057235"/>
              <a:ext cx="504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385308" y="3057235"/>
              <a:ext cx="504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99306" y="3542302"/>
            <a:ext cx="1968514" cy="1588"/>
            <a:chOff x="2351706" y="2836571"/>
            <a:chExt cx="1968514" cy="1588"/>
          </a:xfrm>
        </p:grpSpPr>
        <p:cxnSp>
          <p:nvCxnSpPr>
            <p:cNvPr id="62" name="直接连接符 61"/>
            <p:cNvCxnSpPr/>
            <p:nvPr/>
          </p:nvCxnSpPr>
          <p:spPr>
            <a:xfrm>
              <a:off x="2351706" y="2836571"/>
              <a:ext cx="324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151812" y="2836571"/>
              <a:ext cx="324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996220" y="2836571"/>
              <a:ext cx="324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2946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childTnLst>
                                </p:cTn>
                              </p:par>
                              <p:par>
                                <p:cTn id="10" presetID="35" presetClass="emph" presetSubtype="0" repeatCount="indefinite" fill="hold" nodeType="withEffect">
                                  <p:stCondLst>
                                    <p:cond delay="0"/>
                                  </p:stCondLst>
                                  <p:endCondLst>
                                    <p:cond evt="onNext" delay="0">
                                      <p:tgtEl>
                                        <p:sldTgt/>
                                      </p:tgtEl>
                                    </p:cond>
                                  </p:endCondLst>
                                  <p:childTnLst>
                                    <p:anim calcmode="discrete" valueType="str">
                                      <p:cBhvr>
                                        <p:cTn id="11"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48"/>
                                        </p:tgtEl>
                                        <p:attrNameLst>
                                          <p:attrName>style.visibility</p:attrName>
                                        </p:attrNameLst>
                                      </p:cBhvr>
                                      <p:to>
                                        <p:strVal val="hidden"/>
                                      </p:to>
                                    </p:se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35" presetClass="emph" presetSubtype="0" repeatCount="indefinite" fill="hold" nodeType="withEffect">
                                  <p:stCondLst>
                                    <p:cond delay="0"/>
                                  </p:stCondLst>
                                  <p:endCondLst>
                                    <p:cond evt="onNext" delay="0">
                                      <p:tgtEl>
                                        <p:sldTgt/>
                                      </p:tgtEl>
                                    </p:cond>
                                  </p:endCondLst>
                                  <p:childTnLst>
                                    <p:anim calcmode="discrete" valueType="str">
                                      <p:cBhvr>
                                        <p:cTn id="22"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35" presetClass="emph" presetSubtype="0" repeatCount="indefinite" fill="hold" nodeType="withEffect">
                                  <p:stCondLst>
                                    <p:cond delay="0"/>
                                  </p:stCondLst>
                                  <p:endCondLst>
                                    <p:cond evt="onNext" delay="0">
                                      <p:tgtEl>
                                        <p:sldTgt/>
                                      </p:tgtEl>
                                    </p:cond>
                                  </p:endCondLst>
                                  <p:childTnLst>
                                    <p:anim calcmode="discrete" valueType="str">
                                      <p:cBhvr>
                                        <p:cTn id="33"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8"/>
            <a:ext cx="9144000" cy="1015663"/>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常驻集</a:t>
            </a:r>
          </a:p>
          <a:p>
            <a:pPr algn="ctr"/>
            <a:endParaRPr lang="zh-CN" altLang="en-US" sz="3000" b="1" dirty="0">
              <a:solidFill>
                <a:srgbClr val="11576A"/>
              </a:solidFill>
              <a:latin typeface="微软雅黑" pitchFamily="34" charset="-122"/>
              <a:ea typeface="微软雅黑" pitchFamily="34" charset="-122"/>
            </a:endParaRPr>
          </a:p>
        </p:txBody>
      </p:sp>
      <p:sp>
        <p:nvSpPr>
          <p:cNvPr id="12" name="TextBox 11"/>
          <p:cNvSpPr txBox="1"/>
          <p:nvPr/>
        </p:nvSpPr>
        <p:spPr>
          <a:xfrm>
            <a:off x="837948" y="2099209"/>
            <a:ext cx="6437698" cy="400110"/>
          </a:xfrm>
          <a:prstGeom prst="rect">
            <a:avLst/>
          </a:prstGeom>
          <a:noFill/>
          <a:effectLst/>
        </p:spPr>
        <p:txBody>
          <a:bodyPr wrap="square" rtlCol="0">
            <a:spAutoFit/>
          </a:bodyPr>
          <a:lstStyle/>
          <a:p>
            <a:pPr marL="288925" indent="-288925">
              <a:buClr>
                <a:srgbClr val="FFFF66"/>
              </a:buClr>
            </a:pPr>
            <a:r>
              <a:rPr lang="zh-CN" altLang="en-US" sz="2000" b="1" dirty="0">
                <a:solidFill>
                  <a:srgbClr val="11576A"/>
                </a:solidFill>
                <a:latin typeface="微软雅黑" pitchFamily="34" charset="-122"/>
                <a:ea typeface="微软雅黑" pitchFamily="34" charset="-122"/>
                <a:sym typeface="MS PGothic" charset="0"/>
              </a:rPr>
              <a:t>在当前时刻，进程实际驻留在内存当中的页面集合</a:t>
            </a:r>
            <a:endParaRPr lang="zh-CN" altLang="en-US" sz="2000" b="1" dirty="0">
              <a:solidFill>
                <a:srgbClr val="11576A"/>
              </a:solidFill>
              <a:latin typeface="微软雅黑" pitchFamily="34" charset="-122"/>
              <a:ea typeface="微软雅黑" pitchFamily="34" charset="-122"/>
            </a:endParaRPr>
          </a:p>
        </p:txBody>
      </p:sp>
      <p:grpSp>
        <p:nvGrpSpPr>
          <p:cNvPr id="5" name="组合 4"/>
          <p:cNvGrpSpPr/>
          <p:nvPr/>
        </p:nvGrpSpPr>
        <p:grpSpPr>
          <a:xfrm>
            <a:off x="837948" y="2571744"/>
            <a:ext cx="3292042" cy="428006"/>
            <a:chOff x="837948" y="1714494"/>
            <a:chExt cx="3292042" cy="428006"/>
          </a:xfrm>
        </p:grpSpPr>
        <p:sp>
          <p:nvSpPr>
            <p:cNvPr id="83" name="TextBox 82"/>
            <p:cNvSpPr txBox="1"/>
            <p:nvPr/>
          </p:nvSpPr>
          <p:spPr>
            <a:xfrm>
              <a:off x="837948" y="174239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0" name="TextBox 9"/>
            <p:cNvSpPr txBox="1"/>
            <p:nvPr/>
          </p:nvSpPr>
          <p:spPr>
            <a:xfrm>
              <a:off x="1124832" y="1714494"/>
              <a:ext cx="3005158" cy="400110"/>
            </a:xfrm>
            <a:prstGeom prst="rect">
              <a:avLst/>
            </a:prstGeom>
            <a:noFill/>
            <a:effectLst/>
          </p:spPr>
          <p:txBody>
            <a:bodyPr wrap="square" rtlCol="0">
              <a:spAutoFit/>
            </a:bodyPr>
            <a:lstStyle/>
            <a:p>
              <a:pPr marL="288925" indent="-288925">
                <a:spcBef>
                  <a:spcPct val="30000"/>
                </a:spcBef>
                <a:buClr>
                  <a:srgbClr val="FFFF66"/>
                </a:buClr>
              </a:pPr>
              <a:r>
                <a:rPr lang="zh-CN" altLang="en-US" sz="2000" b="1" dirty="0">
                  <a:solidFill>
                    <a:srgbClr val="11576A"/>
                  </a:solidFill>
                  <a:latin typeface="微软雅黑" pitchFamily="34" charset="-122"/>
                  <a:ea typeface="微软雅黑" pitchFamily="34" charset="-122"/>
                  <a:sym typeface="MS PGothic" charset="0"/>
                </a:rPr>
                <a:t>工作集与常驻集的关系</a:t>
              </a:r>
              <a:endParaRPr lang="en-US" altLang="zh-CN" sz="2000" b="1" dirty="0">
                <a:solidFill>
                  <a:srgbClr val="11576A"/>
                </a:solidFill>
                <a:latin typeface="微软雅黑" pitchFamily="34" charset="-122"/>
                <a:ea typeface="微软雅黑" pitchFamily="34" charset="-122"/>
                <a:sym typeface="MS PGothic" charset="0"/>
              </a:endParaRPr>
            </a:p>
          </p:txBody>
        </p:sp>
      </p:grpSp>
      <p:grpSp>
        <p:nvGrpSpPr>
          <p:cNvPr id="4" name="组合 3"/>
          <p:cNvGrpSpPr/>
          <p:nvPr/>
        </p:nvGrpSpPr>
        <p:grpSpPr>
          <a:xfrm>
            <a:off x="1220738" y="2913289"/>
            <a:ext cx="6208782" cy="977377"/>
            <a:chOff x="1220738" y="2056038"/>
            <a:chExt cx="6208782" cy="977377"/>
          </a:xfrm>
        </p:grpSpPr>
        <p:sp>
          <p:nvSpPr>
            <p:cNvPr id="11" name="TextBox 10"/>
            <p:cNvSpPr txBox="1"/>
            <p:nvPr/>
          </p:nvSpPr>
          <p:spPr>
            <a:xfrm>
              <a:off x="1387450" y="2056038"/>
              <a:ext cx="4857784" cy="369332"/>
            </a:xfrm>
            <a:prstGeom prst="rect">
              <a:avLst/>
            </a:prstGeom>
            <a:noFill/>
            <a:effectLst/>
          </p:spPr>
          <p:txBody>
            <a:bodyPr wrap="square" rtlCol="0">
              <a:spAutoFit/>
            </a:bodyPr>
            <a:lstStyle/>
            <a:p>
              <a:pPr marL="0" lvl="1">
                <a:spcBef>
                  <a:spcPct val="30000"/>
                </a:spcBef>
                <a:buClr>
                  <a:srgbClr val="FFFF66"/>
                </a:buClr>
              </a:pPr>
              <a:r>
                <a:rPr lang="zh-CN" altLang="zh-CN" b="1" dirty="0" smtClean="0">
                  <a:solidFill>
                    <a:srgbClr val="11576A"/>
                  </a:solidFill>
                  <a:latin typeface="微软雅黑" pitchFamily="34" charset="-122"/>
                  <a:ea typeface="微软雅黑" pitchFamily="34" charset="-122"/>
                  <a:sym typeface="MS PGothic" charset="0"/>
                </a:rPr>
                <a:t>工作集是进程在运行过程中固有的性质</a:t>
              </a:r>
              <a:endParaRPr lang="en-US" altLang="zh-CN" b="1" dirty="0" smtClean="0">
                <a:solidFill>
                  <a:srgbClr val="11576A"/>
                </a:solidFill>
                <a:latin typeface="微软雅黑" pitchFamily="34" charset="-122"/>
                <a:ea typeface="微软雅黑" pitchFamily="34" charset="-122"/>
                <a:sym typeface="MS PGothic" charset="0"/>
              </a:endParaRPr>
            </a:p>
          </p:txBody>
        </p:sp>
        <p:pic>
          <p:nvPicPr>
            <p:cNvPr id="7" name="图片 6" descr="小点1.png"/>
            <p:cNvPicPr>
              <a:picLocks noChangeAspect="1"/>
            </p:cNvPicPr>
            <p:nvPr/>
          </p:nvPicPr>
          <p:blipFill>
            <a:blip r:embed="rId2" cstate="print"/>
            <a:stretch>
              <a:fillRect/>
            </a:stretch>
          </p:blipFill>
          <p:spPr>
            <a:xfrm>
              <a:off x="1220738" y="2157636"/>
              <a:ext cx="151066" cy="148997"/>
            </a:xfrm>
            <a:prstGeom prst="rect">
              <a:avLst/>
            </a:prstGeom>
            <a:effectLst/>
          </p:spPr>
        </p:pic>
        <p:sp>
          <p:nvSpPr>
            <p:cNvPr id="8" name="TextBox 7"/>
            <p:cNvSpPr txBox="1"/>
            <p:nvPr/>
          </p:nvSpPr>
          <p:spPr>
            <a:xfrm>
              <a:off x="1387450" y="2387084"/>
              <a:ext cx="6042070" cy="646331"/>
            </a:xfrm>
            <a:prstGeom prst="rect">
              <a:avLst/>
            </a:prstGeom>
            <a:noFill/>
            <a:effectLst/>
          </p:spPr>
          <p:txBody>
            <a:bodyPr wrap="square" rtlCol="0">
              <a:spAutoFit/>
            </a:bodyPr>
            <a:lstStyle/>
            <a:p>
              <a:pPr marL="0" lvl="1">
                <a:spcBef>
                  <a:spcPct val="30000"/>
                </a:spcBef>
                <a:buClr>
                  <a:srgbClr val="FFFF66"/>
                </a:buClr>
              </a:pPr>
              <a:r>
                <a:rPr lang="zh-CN" altLang="zh-CN" b="1" dirty="0" smtClean="0">
                  <a:solidFill>
                    <a:srgbClr val="11576A"/>
                  </a:solidFill>
                  <a:latin typeface="微软雅黑" pitchFamily="34" charset="-122"/>
                  <a:ea typeface="微软雅黑" pitchFamily="34" charset="-122"/>
                  <a:sym typeface="MS PGothic" charset="0"/>
                </a:rPr>
                <a:t>常驻集取决于系统分配给进程的物理页面数目</a:t>
              </a:r>
              <a:r>
                <a:rPr lang="zh-CN" altLang="en-US" b="1" dirty="0" smtClean="0">
                  <a:solidFill>
                    <a:srgbClr val="11576A"/>
                  </a:solidFill>
                  <a:latin typeface="微软雅黑" pitchFamily="34" charset="-122"/>
                  <a:ea typeface="微软雅黑" pitchFamily="34" charset="-122"/>
                  <a:sym typeface="MS PGothic" charset="0"/>
                </a:rPr>
                <a:t>和</a:t>
              </a:r>
              <a:r>
                <a:rPr lang="zh-CN" altLang="zh-CN" b="1" dirty="0" smtClean="0">
                  <a:solidFill>
                    <a:srgbClr val="11576A"/>
                  </a:solidFill>
                  <a:latin typeface="微软雅黑" pitchFamily="34" charset="-122"/>
                  <a:ea typeface="微软雅黑" pitchFamily="34" charset="-122"/>
                  <a:sym typeface="MS PGothic" charset="0"/>
                </a:rPr>
                <a:t>页面置换算法</a:t>
              </a:r>
              <a:endParaRPr lang="en-US" altLang="zh-CN" b="1" dirty="0" smtClean="0">
                <a:solidFill>
                  <a:srgbClr val="11576A"/>
                </a:solidFill>
                <a:latin typeface="微软雅黑" pitchFamily="34" charset="-122"/>
                <a:ea typeface="微软雅黑" pitchFamily="34" charset="-122"/>
                <a:sym typeface="MS PGothic" charset="0"/>
              </a:endParaRPr>
            </a:p>
          </p:txBody>
        </p:sp>
        <p:pic>
          <p:nvPicPr>
            <p:cNvPr id="9" name="图片 8" descr="小点1.png"/>
            <p:cNvPicPr>
              <a:picLocks noChangeAspect="1"/>
            </p:cNvPicPr>
            <p:nvPr/>
          </p:nvPicPr>
          <p:blipFill>
            <a:blip r:embed="rId2" cstate="print"/>
            <a:stretch>
              <a:fillRect/>
            </a:stretch>
          </p:blipFill>
          <p:spPr>
            <a:xfrm>
              <a:off x="1220738" y="2488682"/>
              <a:ext cx="151066" cy="148997"/>
            </a:xfrm>
            <a:prstGeom prst="rect">
              <a:avLst/>
            </a:prstGeom>
            <a:effectLst/>
          </p:spPr>
        </p:pic>
      </p:grpSp>
      <p:grpSp>
        <p:nvGrpSpPr>
          <p:cNvPr id="3" name="组合 2"/>
          <p:cNvGrpSpPr/>
          <p:nvPr/>
        </p:nvGrpSpPr>
        <p:grpSpPr>
          <a:xfrm>
            <a:off x="837948" y="2931465"/>
            <a:ext cx="6591572" cy="1268998"/>
            <a:chOff x="837948" y="2957968"/>
            <a:chExt cx="6591572" cy="1268998"/>
          </a:xfrm>
        </p:grpSpPr>
        <p:sp>
          <p:nvSpPr>
            <p:cNvPr id="13" name="TextBox 12"/>
            <p:cNvSpPr txBox="1"/>
            <p:nvPr/>
          </p:nvSpPr>
          <p:spPr>
            <a:xfrm>
              <a:off x="837948" y="29858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4" name="TextBox 13"/>
            <p:cNvSpPr txBox="1"/>
            <p:nvPr/>
          </p:nvSpPr>
          <p:spPr>
            <a:xfrm>
              <a:off x="1124832" y="2957968"/>
              <a:ext cx="3005158" cy="400110"/>
            </a:xfrm>
            <a:prstGeom prst="rect">
              <a:avLst/>
            </a:prstGeom>
            <a:noFill/>
            <a:effectLst/>
          </p:spPr>
          <p:txBody>
            <a:bodyPr wrap="square" rtlCol="0">
              <a:spAutoFit/>
            </a:bodyPr>
            <a:lstStyle/>
            <a:p>
              <a:pPr marL="288925" indent="-288925">
                <a:spcBef>
                  <a:spcPct val="30000"/>
                </a:spcBef>
                <a:buClr>
                  <a:srgbClr val="FFFF66"/>
                </a:buClr>
              </a:pPr>
              <a:r>
                <a:rPr lang="zh-CN" altLang="en-US" sz="2000" b="1" dirty="0">
                  <a:solidFill>
                    <a:srgbClr val="11576A"/>
                  </a:solidFill>
                  <a:latin typeface="微软雅黑" pitchFamily="34" charset="-122"/>
                  <a:ea typeface="微软雅黑" pitchFamily="34" charset="-122"/>
                  <a:sym typeface="MS PGothic" charset="0"/>
                </a:rPr>
                <a:t>缺页率与常驻集的关系</a:t>
              </a:r>
              <a:endParaRPr lang="en-US" altLang="zh-CN" sz="2000" b="1" dirty="0">
                <a:solidFill>
                  <a:srgbClr val="11576A"/>
                </a:solidFill>
                <a:latin typeface="微软雅黑" pitchFamily="34" charset="-122"/>
                <a:ea typeface="微软雅黑" pitchFamily="34" charset="-122"/>
                <a:sym typeface="MS PGothic" charset="0"/>
              </a:endParaRPr>
            </a:p>
          </p:txBody>
        </p:sp>
        <p:sp>
          <p:nvSpPr>
            <p:cNvPr id="15" name="TextBox 14"/>
            <p:cNvSpPr txBox="1"/>
            <p:nvPr/>
          </p:nvSpPr>
          <p:spPr>
            <a:xfrm>
              <a:off x="1387450" y="3286130"/>
              <a:ext cx="3541740" cy="369332"/>
            </a:xfrm>
            <a:prstGeom prst="rect">
              <a:avLst/>
            </a:prstGeom>
            <a:noFill/>
            <a:effectLst/>
          </p:spPr>
          <p:txBody>
            <a:bodyPr wrap="square" rtlCol="0">
              <a:spAutoFit/>
            </a:bodyPr>
            <a:lstStyle/>
            <a:p>
              <a:pPr marL="0" lvl="1">
                <a:spcBef>
                  <a:spcPct val="30000"/>
                </a:spcBef>
                <a:buClr>
                  <a:srgbClr val="FFFF66"/>
                </a:buClr>
              </a:pPr>
              <a:r>
                <a:rPr lang="zh-CN" altLang="zh-CN" b="1" dirty="0" smtClean="0">
                  <a:solidFill>
                    <a:srgbClr val="11576A"/>
                  </a:solidFill>
                  <a:latin typeface="微软雅黑" pitchFamily="34" charset="-122"/>
                  <a:ea typeface="微软雅黑" pitchFamily="34" charset="-122"/>
                  <a:sym typeface="MS PGothic" charset="0"/>
                </a:rPr>
                <a:t>常驻集 </a:t>
              </a:r>
              <a:r>
                <a:rPr lang="zh-CN" altLang="zh-CN" b="1" dirty="0" smtClean="0">
                  <a:solidFill>
                    <a:srgbClr val="11576A"/>
                  </a:solidFill>
                  <a:latin typeface="微软雅黑" pitchFamily="34" charset="-122"/>
                  <a:ea typeface="微软雅黑" pitchFamily="34" charset="-122"/>
                  <a:sym typeface="Symbol" charset="0"/>
                </a:rPr>
                <a:t></a:t>
              </a:r>
              <a:r>
                <a:rPr lang="zh-CN" altLang="en-US" b="1" dirty="0" smtClean="0">
                  <a:solidFill>
                    <a:srgbClr val="11576A"/>
                  </a:solidFill>
                  <a:latin typeface="微软雅黑" pitchFamily="34" charset="-122"/>
                  <a:ea typeface="微软雅黑" pitchFamily="34" charset="-122"/>
                  <a:sym typeface="Symbol" charset="0"/>
                </a:rPr>
                <a:t> </a:t>
              </a:r>
              <a:r>
                <a:rPr lang="zh-CN" altLang="zh-CN" b="1" dirty="0" smtClean="0">
                  <a:solidFill>
                    <a:srgbClr val="11576A"/>
                  </a:solidFill>
                  <a:latin typeface="微软雅黑" pitchFamily="34" charset="-122"/>
                  <a:ea typeface="微软雅黑" pitchFamily="34" charset="-122"/>
                  <a:sym typeface="Symbol" charset="0"/>
                </a:rPr>
                <a:t>工作集</a:t>
              </a:r>
              <a:r>
                <a:rPr lang="zh-CN" altLang="en-US" b="1" dirty="0" smtClean="0">
                  <a:solidFill>
                    <a:srgbClr val="11576A"/>
                  </a:solidFill>
                  <a:latin typeface="微软雅黑" pitchFamily="34" charset="-122"/>
                  <a:ea typeface="微软雅黑" pitchFamily="34" charset="-122"/>
                  <a:sym typeface="Symbol" charset="0"/>
                </a:rPr>
                <a:t>时</a:t>
              </a:r>
              <a:r>
                <a:rPr lang="zh-CN" altLang="zh-CN" b="1" dirty="0" smtClean="0">
                  <a:solidFill>
                    <a:srgbClr val="11576A"/>
                  </a:solidFill>
                  <a:latin typeface="微软雅黑" pitchFamily="34" charset="-122"/>
                  <a:ea typeface="微软雅黑" pitchFamily="34" charset="-122"/>
                  <a:sym typeface="Symbol" charset="0"/>
                </a:rPr>
                <a:t>，缺页</a:t>
              </a:r>
              <a:r>
                <a:rPr lang="zh-CN" altLang="en-US" b="1" dirty="0" smtClean="0">
                  <a:solidFill>
                    <a:srgbClr val="11576A"/>
                  </a:solidFill>
                  <a:latin typeface="微软雅黑" pitchFamily="34" charset="-122"/>
                  <a:ea typeface="微软雅黑" pitchFamily="34" charset="-122"/>
                  <a:sym typeface="Symbol" charset="0"/>
                </a:rPr>
                <a:t>较少</a:t>
              </a:r>
              <a:endParaRPr lang="en-US" altLang="zh-CN" b="1" dirty="0">
                <a:solidFill>
                  <a:srgbClr val="11576A"/>
                </a:solidFill>
                <a:latin typeface="微软雅黑" pitchFamily="34" charset="-122"/>
                <a:ea typeface="微软雅黑" pitchFamily="34" charset="-122"/>
                <a:sym typeface="Symbol" charset="0"/>
              </a:endParaRPr>
            </a:p>
          </p:txBody>
        </p:sp>
        <p:pic>
          <p:nvPicPr>
            <p:cNvPr id="16" name="图片 15" descr="小点1.png"/>
            <p:cNvPicPr>
              <a:picLocks noChangeAspect="1"/>
            </p:cNvPicPr>
            <p:nvPr/>
          </p:nvPicPr>
          <p:blipFill>
            <a:blip r:embed="rId2" cstate="print"/>
            <a:stretch>
              <a:fillRect/>
            </a:stretch>
          </p:blipFill>
          <p:spPr>
            <a:xfrm>
              <a:off x="1220738" y="3387728"/>
              <a:ext cx="151066" cy="148997"/>
            </a:xfrm>
            <a:prstGeom prst="rect">
              <a:avLst/>
            </a:prstGeom>
            <a:effectLst/>
          </p:spPr>
        </p:pic>
        <p:sp>
          <p:nvSpPr>
            <p:cNvPr id="17" name="TextBox 16"/>
            <p:cNvSpPr txBox="1"/>
            <p:nvPr/>
          </p:nvSpPr>
          <p:spPr>
            <a:xfrm>
              <a:off x="1387450" y="3571882"/>
              <a:ext cx="4857784" cy="369332"/>
            </a:xfrm>
            <a:prstGeom prst="rect">
              <a:avLst/>
            </a:prstGeom>
            <a:noFill/>
            <a:effectLst/>
          </p:spPr>
          <p:txBody>
            <a:bodyPr wrap="square" rtlCol="0">
              <a:spAutoFit/>
            </a:bodyPr>
            <a:lstStyle/>
            <a:p>
              <a:pPr marL="0" lvl="1">
                <a:spcBef>
                  <a:spcPct val="30000"/>
                </a:spcBef>
                <a:buClr>
                  <a:srgbClr val="FFFF66"/>
                </a:buClr>
              </a:pPr>
              <a:r>
                <a:rPr lang="zh-CN" altLang="zh-CN" b="1" dirty="0" smtClean="0">
                  <a:solidFill>
                    <a:srgbClr val="11576A"/>
                  </a:solidFill>
                  <a:latin typeface="微软雅黑" pitchFamily="34" charset="-122"/>
                  <a:ea typeface="微软雅黑" pitchFamily="34" charset="-122"/>
                  <a:sym typeface="Symbol" charset="0"/>
                </a:rPr>
                <a:t>工作集发生剧烈变动</a:t>
              </a:r>
              <a:r>
                <a:rPr lang="zh-CN" altLang="en-US" b="1" dirty="0" smtClean="0">
                  <a:solidFill>
                    <a:srgbClr val="11576A"/>
                  </a:solidFill>
                  <a:latin typeface="微软雅黑" pitchFamily="34" charset="-122"/>
                  <a:ea typeface="微软雅黑" pitchFamily="34" charset="-122"/>
                  <a:sym typeface="Symbol" charset="0"/>
                </a:rPr>
                <a:t>（</a:t>
              </a:r>
              <a:r>
                <a:rPr lang="zh-CN" altLang="zh-CN" b="1" dirty="0" smtClean="0">
                  <a:solidFill>
                    <a:srgbClr val="11576A"/>
                  </a:solidFill>
                  <a:latin typeface="微软雅黑" pitchFamily="34" charset="-122"/>
                  <a:ea typeface="微软雅黑" pitchFamily="34" charset="-122"/>
                  <a:sym typeface="Symbol" charset="0"/>
                </a:rPr>
                <a:t>过渡</a:t>
              </a:r>
              <a:r>
                <a:rPr lang="zh-CN" altLang="en-US" b="1" dirty="0" smtClean="0">
                  <a:solidFill>
                    <a:srgbClr val="11576A"/>
                  </a:solidFill>
                  <a:latin typeface="微软雅黑" pitchFamily="34" charset="-122"/>
                  <a:ea typeface="微软雅黑" pitchFamily="34" charset="-122"/>
                  <a:sym typeface="Symbol" charset="0"/>
                </a:rPr>
                <a:t>）时</a:t>
              </a:r>
              <a:r>
                <a:rPr lang="zh-CN" altLang="zh-CN" b="1" dirty="0" smtClean="0">
                  <a:solidFill>
                    <a:srgbClr val="11576A"/>
                  </a:solidFill>
                  <a:latin typeface="微软雅黑" pitchFamily="34" charset="-122"/>
                  <a:ea typeface="微软雅黑" pitchFamily="34" charset="-122"/>
                  <a:sym typeface="Symbol" charset="0"/>
                </a:rPr>
                <a:t>，</a:t>
              </a:r>
              <a:r>
                <a:rPr lang="zh-CN" altLang="en-US" b="1" dirty="0" smtClean="0">
                  <a:solidFill>
                    <a:srgbClr val="11576A"/>
                  </a:solidFill>
                  <a:latin typeface="微软雅黑" pitchFamily="34" charset="-122"/>
                  <a:ea typeface="微软雅黑" pitchFamily="34" charset="-122"/>
                  <a:sym typeface="Symbol" charset="0"/>
                </a:rPr>
                <a:t>缺页较多</a:t>
              </a:r>
              <a:endParaRPr lang="en-US" altLang="zh-CN" b="1" dirty="0">
                <a:solidFill>
                  <a:srgbClr val="11576A"/>
                </a:solidFill>
                <a:latin typeface="微软雅黑" pitchFamily="34" charset="-122"/>
                <a:ea typeface="微软雅黑" pitchFamily="34" charset="-122"/>
                <a:sym typeface="MS PGothic" charset="0"/>
              </a:endParaRPr>
            </a:p>
          </p:txBody>
        </p:sp>
        <p:pic>
          <p:nvPicPr>
            <p:cNvPr id="18" name="图片 17" descr="小点1.png"/>
            <p:cNvPicPr>
              <a:picLocks noChangeAspect="1"/>
            </p:cNvPicPr>
            <p:nvPr/>
          </p:nvPicPr>
          <p:blipFill>
            <a:blip r:embed="rId2" cstate="print"/>
            <a:stretch>
              <a:fillRect/>
            </a:stretch>
          </p:blipFill>
          <p:spPr>
            <a:xfrm>
              <a:off x="1220738" y="3673480"/>
              <a:ext cx="151066" cy="148997"/>
            </a:xfrm>
            <a:prstGeom prst="rect">
              <a:avLst/>
            </a:prstGeom>
            <a:effectLst/>
          </p:spPr>
        </p:pic>
        <p:sp>
          <p:nvSpPr>
            <p:cNvPr id="19" name="TextBox 18"/>
            <p:cNvSpPr txBox="1"/>
            <p:nvPr/>
          </p:nvSpPr>
          <p:spPr>
            <a:xfrm>
              <a:off x="1387450" y="3857634"/>
              <a:ext cx="6042070" cy="369332"/>
            </a:xfrm>
            <a:prstGeom prst="rect">
              <a:avLst/>
            </a:prstGeom>
            <a:noFill/>
            <a:effectLst/>
          </p:spPr>
          <p:txBody>
            <a:bodyPr wrap="square" rtlCol="0">
              <a:spAutoFit/>
            </a:bodyPr>
            <a:lstStyle/>
            <a:p>
              <a:pPr marL="0" lvl="1">
                <a:spcBef>
                  <a:spcPct val="30000"/>
                </a:spcBef>
                <a:buClr>
                  <a:srgbClr val="FFFF66"/>
                </a:buClr>
              </a:pPr>
              <a:r>
                <a:rPr lang="zh-CN" altLang="zh-CN" b="1" dirty="0" smtClean="0">
                  <a:solidFill>
                    <a:srgbClr val="11576A"/>
                  </a:solidFill>
                  <a:latin typeface="微软雅黑" pitchFamily="34" charset="-122"/>
                  <a:ea typeface="微软雅黑" pitchFamily="34" charset="-122"/>
                  <a:sym typeface="MS PGothic" charset="0"/>
                </a:rPr>
                <a:t>进程常驻集大小达到</a:t>
              </a:r>
              <a:r>
                <a:rPr lang="zh-CN" altLang="en-US" b="1" dirty="0" smtClean="0">
                  <a:solidFill>
                    <a:srgbClr val="11576A"/>
                  </a:solidFill>
                  <a:latin typeface="微软雅黑" pitchFamily="34" charset="-122"/>
                  <a:ea typeface="微软雅黑" pitchFamily="34" charset="-122"/>
                  <a:sym typeface="MS PGothic" charset="0"/>
                </a:rPr>
                <a:t>一定</a:t>
              </a:r>
              <a:r>
                <a:rPr lang="zh-CN" altLang="zh-CN" b="1" dirty="0" smtClean="0">
                  <a:solidFill>
                    <a:srgbClr val="11576A"/>
                  </a:solidFill>
                  <a:latin typeface="微软雅黑" pitchFamily="34" charset="-122"/>
                  <a:ea typeface="微软雅黑" pitchFamily="34" charset="-122"/>
                  <a:sym typeface="MS PGothic" charset="0"/>
                </a:rPr>
                <a:t>数目后，缺页率也不会明显下降</a:t>
              </a:r>
              <a:endParaRPr lang="zh-CN" altLang="zh-CN" b="1" dirty="0">
                <a:solidFill>
                  <a:srgbClr val="11576A"/>
                </a:solidFill>
                <a:latin typeface="微软雅黑" pitchFamily="34" charset="-122"/>
                <a:ea typeface="微软雅黑" pitchFamily="34" charset="-122"/>
                <a:sym typeface="MS PGothic" charset="0"/>
              </a:endParaRPr>
            </a:p>
          </p:txBody>
        </p:sp>
        <p:pic>
          <p:nvPicPr>
            <p:cNvPr id="20" name="图片 19" descr="小点1.png"/>
            <p:cNvPicPr>
              <a:picLocks noChangeAspect="1"/>
            </p:cNvPicPr>
            <p:nvPr/>
          </p:nvPicPr>
          <p:blipFill>
            <a:blip r:embed="rId2" cstate="print"/>
            <a:stretch>
              <a:fillRect/>
            </a:stretch>
          </p:blipFill>
          <p:spPr>
            <a:xfrm>
              <a:off x="1220738" y="3959232"/>
              <a:ext cx="151066" cy="148997"/>
            </a:xfrm>
            <a:prstGeom prst="rect">
              <a:avLst/>
            </a:prstGeom>
            <a:effectLst/>
          </p:spPr>
        </p:pic>
      </p:grpSp>
    </p:spTree>
    <p:extLst>
      <p:ext uri="{BB962C8B-B14F-4D97-AF65-F5344CB8AC3E}">
        <p14:creationId xmlns:p14="http://schemas.microsoft.com/office/powerpoint/2010/main" val="2088853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nodeType="clickEffect">
                                  <p:stCondLst>
                                    <p:cond delay="0"/>
                                  </p:stCondLst>
                                  <p:childTnLst>
                                    <p:animEffect transition="out" filter="wipe(left)">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工作集置换算法</a:t>
            </a:r>
          </a:p>
        </p:txBody>
      </p:sp>
      <p:grpSp>
        <p:nvGrpSpPr>
          <p:cNvPr id="3" name="组合 2"/>
          <p:cNvGrpSpPr/>
          <p:nvPr/>
        </p:nvGrpSpPr>
        <p:grpSpPr>
          <a:xfrm>
            <a:off x="895962" y="2491343"/>
            <a:ext cx="7060414" cy="720845"/>
            <a:chOff x="895962" y="1634092"/>
            <a:chExt cx="7060414" cy="720845"/>
          </a:xfrm>
        </p:grpSpPr>
        <p:sp>
          <p:nvSpPr>
            <p:cNvPr id="83" name="TextBox 82"/>
            <p:cNvSpPr txBox="1"/>
            <p:nvPr/>
          </p:nvSpPr>
          <p:spPr>
            <a:xfrm>
              <a:off x="895962" y="164747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TextBox 10"/>
            <p:cNvSpPr txBox="1"/>
            <p:nvPr/>
          </p:nvSpPr>
          <p:spPr>
            <a:xfrm>
              <a:off x="1428686" y="1985605"/>
              <a:ext cx="6527690" cy="369332"/>
            </a:xfrm>
            <a:prstGeom prst="rect">
              <a:avLst/>
            </a:prstGeom>
            <a:noFill/>
            <a:effectLst/>
          </p:spPr>
          <p:txBody>
            <a:bodyPr wrap="square" rtlCol="0">
              <a:spAutoFit/>
            </a:bodyPr>
            <a:lstStyle/>
            <a:p>
              <a:pPr marL="342900" indent="-342900"/>
              <a:r>
                <a:rPr lang="zh-CN" altLang="en-US" b="1" dirty="0" smtClean="0">
                  <a:solidFill>
                    <a:srgbClr val="11576A"/>
                  </a:solidFill>
                  <a:latin typeface="微软雅黑" pitchFamily="34" charset="-122"/>
                  <a:ea typeface="微软雅黑" pitchFamily="34" charset="-122"/>
                  <a:sym typeface="华文楷体" charset="0"/>
                </a:rPr>
                <a:t>当前时刻前</a:t>
              </a:r>
              <a:r>
                <a:rPr lang="zh-CN" altLang="zh-CN" b="1" dirty="0" smtClean="0">
                  <a:solidFill>
                    <a:srgbClr val="11576A"/>
                  </a:solidFill>
                  <a:latin typeface="微软雅黑" pitchFamily="34" charset="-122"/>
                  <a:ea typeface="微软雅黑" pitchFamily="34" charset="-122"/>
                  <a:sym typeface="华文楷体" charset="0"/>
                </a:rPr>
                <a:t>τ</a:t>
              </a:r>
              <a:r>
                <a:rPr lang="zh-CN" altLang="en-US" b="1" dirty="0" smtClean="0">
                  <a:solidFill>
                    <a:srgbClr val="11576A"/>
                  </a:solidFill>
                  <a:latin typeface="微软雅黑" pitchFamily="34" charset="-122"/>
                  <a:ea typeface="微软雅黑" pitchFamily="34" charset="-122"/>
                </a:rPr>
                <a:t>个内存访问的页引用是工作集，</a:t>
              </a:r>
              <a:r>
                <a:rPr lang="zh-CN" altLang="zh-CN" b="1" dirty="0" smtClean="0">
                  <a:solidFill>
                    <a:srgbClr val="11576A"/>
                  </a:solidFill>
                  <a:latin typeface="微软雅黑" pitchFamily="34" charset="-122"/>
                  <a:ea typeface="微软雅黑" pitchFamily="34" charset="-122"/>
                  <a:sym typeface="华文楷体" charset="0"/>
                </a:rPr>
                <a:t>τ</a:t>
              </a:r>
              <a:r>
                <a:rPr lang="zh-CN" altLang="en-US" b="1" dirty="0" smtClean="0">
                  <a:solidFill>
                    <a:srgbClr val="11576A"/>
                  </a:solidFill>
                  <a:latin typeface="微软雅黑" pitchFamily="34" charset="-122"/>
                  <a:ea typeface="微软雅黑" pitchFamily="34" charset="-122"/>
                  <a:sym typeface="华文楷体" charset="0"/>
                </a:rPr>
                <a:t>被称为窗口大小</a:t>
              </a:r>
              <a:endParaRPr lang="en-US" altLang="zh-CN" b="1" dirty="0">
                <a:solidFill>
                  <a:srgbClr val="11576A"/>
                </a:solidFill>
                <a:latin typeface="微软雅黑" pitchFamily="34" charset="-122"/>
                <a:ea typeface="微软雅黑" pitchFamily="34" charset="-122"/>
              </a:endParaRPr>
            </a:p>
          </p:txBody>
        </p:sp>
        <p:pic>
          <p:nvPicPr>
            <p:cNvPr id="7" name="图片 6" descr="小点1.png"/>
            <p:cNvPicPr>
              <a:picLocks noChangeAspect="1"/>
            </p:cNvPicPr>
            <p:nvPr/>
          </p:nvPicPr>
          <p:blipFill>
            <a:blip r:embed="rId2" cstate="print"/>
            <a:stretch>
              <a:fillRect/>
            </a:stretch>
          </p:blipFill>
          <p:spPr>
            <a:xfrm>
              <a:off x="1320030" y="2098833"/>
              <a:ext cx="151066" cy="148997"/>
            </a:xfrm>
            <a:prstGeom prst="rect">
              <a:avLst/>
            </a:prstGeom>
            <a:effectLst/>
          </p:spPr>
        </p:pic>
        <p:sp>
          <p:nvSpPr>
            <p:cNvPr id="8" name="TextBox 7"/>
            <p:cNvSpPr txBox="1"/>
            <p:nvPr/>
          </p:nvSpPr>
          <p:spPr>
            <a:xfrm>
              <a:off x="1214372" y="1634092"/>
              <a:ext cx="1715644"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华文楷体" charset="0"/>
                </a:rPr>
                <a:t>窗口大小</a:t>
              </a:r>
              <a:r>
                <a:rPr lang="zh-CN" altLang="zh-CN" sz="2000" b="1" dirty="0">
                  <a:solidFill>
                    <a:srgbClr val="11576A"/>
                  </a:solidFill>
                  <a:latin typeface="微软雅黑" pitchFamily="34" charset="-122"/>
                  <a:ea typeface="微软雅黑" pitchFamily="34" charset="-122"/>
                  <a:sym typeface="华文楷体" charset="0"/>
                </a:rPr>
                <a:t>τ</a:t>
              </a:r>
              <a:endParaRPr lang="en-US" altLang="zh-CN"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95962" y="3182025"/>
            <a:ext cx="6148430" cy="1377352"/>
            <a:chOff x="895962" y="2324775"/>
            <a:chExt cx="6148430" cy="1377352"/>
          </a:xfrm>
        </p:grpSpPr>
        <p:sp>
          <p:nvSpPr>
            <p:cNvPr id="9" name="TextBox 8"/>
            <p:cNvSpPr txBox="1"/>
            <p:nvPr/>
          </p:nvSpPr>
          <p:spPr>
            <a:xfrm>
              <a:off x="895962" y="233815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3" name="TextBox 12"/>
            <p:cNvSpPr txBox="1"/>
            <p:nvPr/>
          </p:nvSpPr>
          <p:spPr>
            <a:xfrm>
              <a:off x="1214372" y="2324775"/>
              <a:ext cx="1715644"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华文楷体" charset="0"/>
                </a:rPr>
                <a:t>实现方法</a:t>
              </a:r>
              <a:endParaRPr lang="en-US" altLang="zh-CN" sz="2000" b="1" dirty="0">
                <a:solidFill>
                  <a:srgbClr val="11576A"/>
                </a:solidFill>
                <a:latin typeface="微软雅黑" pitchFamily="34" charset="-122"/>
                <a:ea typeface="微软雅黑" pitchFamily="34" charset="-122"/>
                <a:sym typeface="华文楷体" charset="0"/>
              </a:endParaRPr>
            </a:p>
          </p:txBody>
        </p:sp>
        <p:sp>
          <p:nvSpPr>
            <p:cNvPr id="14" name="TextBox 13"/>
            <p:cNvSpPr txBox="1"/>
            <p:nvPr/>
          </p:nvSpPr>
          <p:spPr>
            <a:xfrm>
              <a:off x="1428686" y="2706450"/>
              <a:ext cx="4329822" cy="369332"/>
            </a:xfrm>
            <a:prstGeom prst="rect">
              <a:avLst/>
            </a:prstGeom>
            <a:noFill/>
            <a:effectLst/>
          </p:spPr>
          <p:txBody>
            <a:bodyPr wrap="square" rtlCol="0">
              <a:spAutoFit/>
            </a:bodyPr>
            <a:lstStyle/>
            <a:p>
              <a:pPr marL="457200" indent="-457200"/>
              <a:r>
                <a:rPr lang="zh-CN" altLang="en-US" b="1" dirty="0" smtClean="0">
                  <a:solidFill>
                    <a:srgbClr val="11576A"/>
                  </a:solidFill>
                  <a:latin typeface="微软雅黑" pitchFamily="34" charset="-122"/>
                  <a:ea typeface="微软雅黑" pitchFamily="34" charset="-122"/>
                </a:rPr>
                <a:t>访存链表：维护窗口内的访存页面链表</a:t>
              </a:r>
              <a:endParaRPr lang="en-US" altLang="zh-CN" b="1" dirty="0" smtClean="0">
                <a:solidFill>
                  <a:srgbClr val="11576A"/>
                </a:solidFill>
                <a:latin typeface="微软雅黑" pitchFamily="34" charset="-122"/>
                <a:ea typeface="微软雅黑" pitchFamily="34" charset="-122"/>
              </a:endParaRPr>
            </a:p>
          </p:txBody>
        </p:sp>
        <p:pic>
          <p:nvPicPr>
            <p:cNvPr id="15" name="图片 14" descr="小点1.png"/>
            <p:cNvPicPr>
              <a:picLocks noChangeAspect="1"/>
            </p:cNvPicPr>
            <p:nvPr/>
          </p:nvPicPr>
          <p:blipFill>
            <a:blip r:embed="rId2" cstate="print"/>
            <a:stretch>
              <a:fillRect/>
            </a:stretch>
          </p:blipFill>
          <p:spPr>
            <a:xfrm>
              <a:off x="1320030" y="2819678"/>
              <a:ext cx="151066" cy="148997"/>
            </a:xfrm>
            <a:prstGeom prst="rect">
              <a:avLst/>
            </a:prstGeom>
            <a:effectLst/>
          </p:spPr>
        </p:pic>
        <p:sp>
          <p:nvSpPr>
            <p:cNvPr id="16" name="TextBox 15"/>
            <p:cNvSpPr txBox="1"/>
            <p:nvPr/>
          </p:nvSpPr>
          <p:spPr>
            <a:xfrm>
              <a:off x="1428686" y="3028840"/>
              <a:ext cx="5615706" cy="369332"/>
            </a:xfrm>
            <a:prstGeom prst="rect">
              <a:avLst/>
            </a:prstGeom>
            <a:noFill/>
            <a:effectLst/>
          </p:spPr>
          <p:txBody>
            <a:bodyPr wrap="square" rtlCol="0">
              <a:spAutoFit/>
            </a:bodyPr>
            <a:lstStyle/>
            <a:p>
              <a:pPr marL="457200" indent="-457200"/>
              <a:r>
                <a:rPr lang="zh-CN" altLang="en-US" b="1" dirty="0" smtClean="0">
                  <a:solidFill>
                    <a:srgbClr val="11576A"/>
                  </a:solidFill>
                  <a:latin typeface="微软雅黑" pitchFamily="34" charset="-122"/>
                  <a:ea typeface="微软雅黑" pitchFamily="34" charset="-122"/>
                </a:rPr>
                <a:t>访存时，换出不在工作集的页面；更新访存链表</a:t>
              </a:r>
              <a:endParaRPr lang="en-US" altLang="zh-CN" b="1" dirty="0" smtClean="0">
                <a:solidFill>
                  <a:srgbClr val="11576A"/>
                </a:solidFill>
                <a:latin typeface="微软雅黑" pitchFamily="34" charset="-122"/>
                <a:ea typeface="微软雅黑" pitchFamily="34" charset="-122"/>
              </a:endParaRPr>
            </a:p>
          </p:txBody>
        </p:sp>
        <p:pic>
          <p:nvPicPr>
            <p:cNvPr id="17" name="图片 16" descr="小点1.png"/>
            <p:cNvPicPr>
              <a:picLocks noChangeAspect="1"/>
            </p:cNvPicPr>
            <p:nvPr/>
          </p:nvPicPr>
          <p:blipFill>
            <a:blip r:embed="rId2" cstate="print"/>
            <a:stretch>
              <a:fillRect/>
            </a:stretch>
          </p:blipFill>
          <p:spPr>
            <a:xfrm>
              <a:off x="1320030" y="3142068"/>
              <a:ext cx="151066" cy="148997"/>
            </a:xfrm>
            <a:prstGeom prst="rect">
              <a:avLst/>
            </a:prstGeom>
            <a:effectLst/>
          </p:spPr>
        </p:pic>
        <p:sp>
          <p:nvSpPr>
            <p:cNvPr id="18" name="TextBox 17"/>
            <p:cNvSpPr txBox="1"/>
            <p:nvPr/>
          </p:nvSpPr>
          <p:spPr>
            <a:xfrm>
              <a:off x="1428686" y="3332795"/>
              <a:ext cx="3686880" cy="369332"/>
            </a:xfrm>
            <a:prstGeom prst="rect">
              <a:avLst/>
            </a:prstGeom>
            <a:noFill/>
            <a:effectLst/>
          </p:spPr>
          <p:txBody>
            <a:bodyPr wrap="square" rtlCol="0">
              <a:spAutoFit/>
            </a:bodyPr>
            <a:lstStyle/>
            <a:p>
              <a:pPr marL="457200" indent="-457200"/>
              <a:r>
                <a:rPr lang="zh-CN" altLang="en-US" b="1" dirty="0" smtClean="0">
                  <a:solidFill>
                    <a:srgbClr val="11576A"/>
                  </a:solidFill>
                  <a:latin typeface="微软雅黑" pitchFamily="34" charset="-122"/>
                  <a:ea typeface="微软雅黑" pitchFamily="34" charset="-122"/>
                </a:rPr>
                <a:t>缺页时，换入页面；更新访存链表</a:t>
              </a:r>
              <a:endParaRPr lang="en-US" altLang="zh-CN" b="1" dirty="0" smtClean="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320030" y="3446023"/>
              <a:ext cx="151066" cy="148997"/>
            </a:xfrm>
            <a:prstGeom prst="rect">
              <a:avLst/>
            </a:prstGeom>
            <a:effectLst/>
          </p:spPr>
        </p:pic>
      </p:grpSp>
      <p:grpSp>
        <p:nvGrpSpPr>
          <p:cNvPr id="2" name="组合 1"/>
          <p:cNvGrpSpPr/>
          <p:nvPr/>
        </p:nvGrpSpPr>
        <p:grpSpPr>
          <a:xfrm>
            <a:off x="895963" y="1875597"/>
            <a:ext cx="4119591" cy="677108"/>
            <a:chOff x="895962" y="1018347"/>
            <a:chExt cx="4119591" cy="677108"/>
          </a:xfrm>
        </p:grpSpPr>
        <p:sp>
          <p:nvSpPr>
            <p:cNvPr id="12" name="TextBox 11"/>
            <p:cNvSpPr txBox="1"/>
            <p:nvPr/>
          </p:nvSpPr>
          <p:spPr>
            <a:xfrm>
              <a:off x="895962" y="1018347"/>
              <a:ext cx="4119591" cy="677108"/>
            </a:xfrm>
            <a:prstGeom prst="rect">
              <a:avLst/>
            </a:prstGeom>
            <a:noFill/>
            <a:effectLst/>
          </p:spPr>
          <p:txBody>
            <a:bodyPr wrap="square" rtlCol="0">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思路</a:t>
              </a:r>
              <a:endParaRPr lang="en-US" altLang="zh-CN" sz="2000" b="1" dirty="0">
                <a:solidFill>
                  <a:srgbClr val="11576A"/>
                </a:solidFill>
                <a:latin typeface="微软雅黑" pitchFamily="34" charset="-122"/>
                <a:ea typeface="微软雅黑" pitchFamily="34" charset="-122"/>
              </a:endParaRPr>
            </a:p>
            <a:p>
              <a:r>
                <a:rPr lang="zh-CN" altLang="en-US" b="1" dirty="0" smtClean="0">
                  <a:solidFill>
                    <a:srgbClr val="11576A"/>
                  </a:solidFill>
                  <a:latin typeface="微软雅黑" pitchFamily="34" charset="-122"/>
                  <a:ea typeface="微软雅黑" pitchFamily="34" charset="-122"/>
                </a:rPr>
                <a:t>        换出不在工作集中的页面</a:t>
              </a:r>
              <a:endParaRPr lang="en-US" altLang="zh-CN" b="1" dirty="0" smtClean="0">
                <a:solidFill>
                  <a:srgbClr val="11576A"/>
                </a:solidFill>
                <a:latin typeface="微软雅黑" pitchFamily="34" charset="-122"/>
                <a:ea typeface="微软雅黑" pitchFamily="34" charset="-122"/>
              </a:endParaRPr>
            </a:p>
          </p:txBody>
        </p:sp>
        <p:pic>
          <p:nvPicPr>
            <p:cNvPr id="22" name="图片 21" descr="小点1.png"/>
            <p:cNvPicPr>
              <a:picLocks noChangeAspect="1"/>
            </p:cNvPicPr>
            <p:nvPr/>
          </p:nvPicPr>
          <p:blipFill>
            <a:blip r:embed="rId2" cstate="print"/>
            <a:stretch>
              <a:fillRect/>
            </a:stretch>
          </p:blipFill>
          <p:spPr>
            <a:xfrm>
              <a:off x="1320030" y="1439807"/>
              <a:ext cx="151066" cy="148997"/>
            </a:xfrm>
            <a:prstGeom prst="rect">
              <a:avLst/>
            </a:prstGeom>
            <a:effectLst/>
          </p:spPr>
        </p:pic>
      </p:grpSp>
    </p:spTree>
    <p:extLst>
      <p:ext uri="{BB962C8B-B14F-4D97-AF65-F5344CB8AC3E}">
        <p14:creationId xmlns:p14="http://schemas.microsoft.com/office/powerpoint/2010/main" val="64452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工作集置换算法</a:t>
            </a:r>
          </a:p>
        </p:txBody>
      </p:sp>
      <p:sp>
        <p:nvSpPr>
          <p:cNvPr id="22" name="矩形 21"/>
          <p:cNvSpPr/>
          <p:nvPr/>
        </p:nvSpPr>
        <p:spPr>
          <a:xfrm>
            <a:off x="1043608" y="2564904"/>
            <a:ext cx="6552728" cy="237626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7024398" y="2564904"/>
            <a:ext cx="470000"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10</a:t>
            </a:r>
            <a:endParaRPr lang="zh-CN" altLang="en-US" b="1" dirty="0">
              <a:solidFill>
                <a:srgbClr val="11576A"/>
              </a:solidFill>
              <a:latin typeface="微软雅黑" pitchFamily="34" charset="-122"/>
              <a:ea typeface="微软雅黑" pitchFamily="34" charset="-122"/>
            </a:endParaRPr>
          </a:p>
        </p:txBody>
      </p:sp>
      <p:cxnSp>
        <p:nvCxnSpPr>
          <p:cNvPr id="27" name="直接连接符 26"/>
          <p:cNvCxnSpPr/>
          <p:nvPr/>
        </p:nvCxnSpPr>
        <p:spPr>
          <a:xfrm>
            <a:off x="1043608" y="3286653"/>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43608" y="2899032"/>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43608" y="4549048"/>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348700" y="3293529"/>
            <a:ext cx="0" cy="1246355"/>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855276" y="2557202"/>
            <a:ext cx="0" cy="1986847"/>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615772" y="25649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9</a:t>
            </a:r>
            <a:endParaRPr lang="zh-CN" altLang="en-US" b="1" dirty="0">
              <a:solidFill>
                <a:srgbClr val="11576A"/>
              </a:solidFill>
              <a:latin typeface="微软雅黑" pitchFamily="34" charset="-122"/>
              <a:ea typeface="微软雅黑" pitchFamily="34" charset="-122"/>
            </a:endParaRPr>
          </a:p>
        </p:txBody>
      </p:sp>
      <p:sp>
        <p:nvSpPr>
          <p:cNvPr id="61" name="TextBox 60"/>
          <p:cNvSpPr txBox="1"/>
          <p:nvPr/>
        </p:nvSpPr>
        <p:spPr>
          <a:xfrm>
            <a:off x="6164284" y="25649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8</a:t>
            </a:r>
            <a:endParaRPr lang="zh-CN" altLang="en-US" b="1" dirty="0">
              <a:solidFill>
                <a:srgbClr val="11576A"/>
              </a:solidFill>
              <a:latin typeface="微软雅黑" pitchFamily="34" charset="-122"/>
              <a:ea typeface="微软雅黑" pitchFamily="34" charset="-122"/>
            </a:endParaRPr>
          </a:p>
        </p:txBody>
      </p:sp>
      <p:sp>
        <p:nvSpPr>
          <p:cNvPr id="62" name="TextBox 61"/>
          <p:cNvSpPr txBox="1"/>
          <p:nvPr/>
        </p:nvSpPr>
        <p:spPr>
          <a:xfrm>
            <a:off x="5687078" y="25649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7</a:t>
            </a:r>
            <a:endParaRPr lang="zh-CN" altLang="en-US" b="1" dirty="0">
              <a:solidFill>
                <a:srgbClr val="11576A"/>
              </a:solidFill>
              <a:latin typeface="微软雅黑" pitchFamily="34" charset="-122"/>
              <a:ea typeface="微软雅黑" pitchFamily="34" charset="-122"/>
            </a:endParaRPr>
          </a:p>
        </p:txBody>
      </p:sp>
      <p:sp>
        <p:nvSpPr>
          <p:cNvPr id="63" name="TextBox 62"/>
          <p:cNvSpPr txBox="1"/>
          <p:nvPr/>
        </p:nvSpPr>
        <p:spPr>
          <a:xfrm>
            <a:off x="5235590" y="25649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6</a:t>
            </a:r>
            <a:endParaRPr lang="zh-CN" altLang="en-US" b="1" dirty="0">
              <a:solidFill>
                <a:srgbClr val="11576A"/>
              </a:solidFill>
              <a:latin typeface="微软雅黑" pitchFamily="34" charset="-122"/>
              <a:ea typeface="微软雅黑" pitchFamily="34" charset="-122"/>
            </a:endParaRPr>
          </a:p>
        </p:txBody>
      </p:sp>
      <p:sp>
        <p:nvSpPr>
          <p:cNvPr id="64" name="TextBox 63"/>
          <p:cNvSpPr txBox="1"/>
          <p:nvPr/>
        </p:nvSpPr>
        <p:spPr>
          <a:xfrm>
            <a:off x="4758384" y="25649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65" name="TextBox 64"/>
          <p:cNvSpPr txBox="1"/>
          <p:nvPr/>
        </p:nvSpPr>
        <p:spPr>
          <a:xfrm>
            <a:off x="4306896" y="25649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66" name="TextBox 65"/>
          <p:cNvSpPr txBox="1"/>
          <p:nvPr/>
        </p:nvSpPr>
        <p:spPr>
          <a:xfrm>
            <a:off x="3829690" y="25649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67" name="TextBox 66"/>
          <p:cNvSpPr txBox="1"/>
          <p:nvPr/>
        </p:nvSpPr>
        <p:spPr>
          <a:xfrm>
            <a:off x="3378202" y="25649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68" name="TextBox 67"/>
          <p:cNvSpPr txBox="1"/>
          <p:nvPr/>
        </p:nvSpPr>
        <p:spPr>
          <a:xfrm>
            <a:off x="2900996" y="25649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69" name="TextBox 68"/>
          <p:cNvSpPr txBox="1"/>
          <p:nvPr/>
        </p:nvSpPr>
        <p:spPr>
          <a:xfrm>
            <a:off x="2449508" y="25649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1" name="TextBox 70"/>
          <p:cNvSpPr txBox="1"/>
          <p:nvPr/>
        </p:nvSpPr>
        <p:spPr>
          <a:xfrm>
            <a:off x="1043608" y="2587524"/>
            <a:ext cx="714380"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时间</a:t>
            </a:r>
          </a:p>
        </p:txBody>
      </p:sp>
      <p:sp>
        <p:nvSpPr>
          <p:cNvPr id="72" name="TextBox 71"/>
          <p:cNvSpPr txBox="1"/>
          <p:nvPr/>
        </p:nvSpPr>
        <p:spPr>
          <a:xfrm>
            <a:off x="1043608" y="2918910"/>
            <a:ext cx="1285884"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访问页面</a:t>
            </a:r>
          </a:p>
        </p:txBody>
      </p:sp>
      <p:sp>
        <p:nvSpPr>
          <p:cNvPr id="73" name="TextBox 72"/>
          <p:cNvSpPr txBox="1"/>
          <p:nvPr/>
        </p:nvSpPr>
        <p:spPr>
          <a:xfrm>
            <a:off x="1072108" y="4581128"/>
            <a:ext cx="1051620"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缺页状态</a:t>
            </a:r>
          </a:p>
        </p:txBody>
      </p:sp>
      <p:sp>
        <p:nvSpPr>
          <p:cNvPr id="75" name="TextBox 74"/>
          <p:cNvSpPr txBox="1"/>
          <p:nvPr/>
        </p:nvSpPr>
        <p:spPr>
          <a:xfrm>
            <a:off x="7070118" y="2918910"/>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76" name="TextBox 75"/>
          <p:cNvSpPr txBox="1"/>
          <p:nvPr/>
        </p:nvSpPr>
        <p:spPr>
          <a:xfrm>
            <a:off x="6615772" y="291891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7" name="TextBox 76"/>
          <p:cNvSpPr txBox="1"/>
          <p:nvPr/>
        </p:nvSpPr>
        <p:spPr>
          <a:xfrm>
            <a:off x="6164284" y="291891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78" name="TextBox 77"/>
          <p:cNvSpPr txBox="1"/>
          <p:nvPr/>
        </p:nvSpPr>
        <p:spPr>
          <a:xfrm>
            <a:off x="5687078" y="2918910"/>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9" name="TextBox 78"/>
          <p:cNvSpPr txBox="1"/>
          <p:nvPr/>
        </p:nvSpPr>
        <p:spPr>
          <a:xfrm>
            <a:off x="5235590" y="291891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80" name="TextBox 79"/>
          <p:cNvSpPr txBox="1"/>
          <p:nvPr/>
        </p:nvSpPr>
        <p:spPr>
          <a:xfrm>
            <a:off x="4758384" y="2918910"/>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2" name="TextBox 81"/>
          <p:cNvSpPr txBox="1"/>
          <p:nvPr/>
        </p:nvSpPr>
        <p:spPr>
          <a:xfrm>
            <a:off x="4306896" y="2918910"/>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4" name="TextBox 83"/>
          <p:cNvSpPr txBox="1"/>
          <p:nvPr/>
        </p:nvSpPr>
        <p:spPr>
          <a:xfrm>
            <a:off x="3829690" y="2918910"/>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85" name="TextBox 84"/>
          <p:cNvSpPr txBox="1"/>
          <p:nvPr/>
        </p:nvSpPr>
        <p:spPr>
          <a:xfrm>
            <a:off x="3378202" y="2918910"/>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6" name="TextBox 85"/>
          <p:cNvSpPr txBox="1"/>
          <p:nvPr/>
        </p:nvSpPr>
        <p:spPr>
          <a:xfrm>
            <a:off x="2900996" y="2918910"/>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7" name="TextBox 86"/>
          <p:cNvSpPr txBox="1"/>
          <p:nvPr/>
        </p:nvSpPr>
        <p:spPr>
          <a:xfrm>
            <a:off x="1543992" y="3275896"/>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a</a:t>
            </a:r>
            <a:endParaRPr lang="zh-CN" altLang="en-US" sz="1600" b="1" dirty="0">
              <a:solidFill>
                <a:srgbClr val="11576A"/>
              </a:solidFill>
              <a:latin typeface="微软雅黑" pitchFamily="34" charset="-122"/>
              <a:ea typeface="微软雅黑" pitchFamily="34" charset="-122"/>
            </a:endParaRPr>
          </a:p>
        </p:txBody>
      </p:sp>
      <p:sp>
        <p:nvSpPr>
          <p:cNvPr id="89" name="TextBox 88"/>
          <p:cNvSpPr txBox="1"/>
          <p:nvPr/>
        </p:nvSpPr>
        <p:spPr>
          <a:xfrm>
            <a:off x="1543186" y="3514030"/>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b</a:t>
            </a:r>
            <a:endParaRPr lang="zh-CN" altLang="en-US" sz="1600" b="1" dirty="0">
              <a:solidFill>
                <a:srgbClr val="11576A"/>
              </a:solidFill>
              <a:latin typeface="微软雅黑" pitchFamily="34" charset="-122"/>
              <a:ea typeface="微软雅黑" pitchFamily="34" charset="-122"/>
            </a:endParaRPr>
          </a:p>
        </p:txBody>
      </p:sp>
      <p:sp>
        <p:nvSpPr>
          <p:cNvPr id="90" name="TextBox 89"/>
          <p:cNvSpPr txBox="1"/>
          <p:nvPr/>
        </p:nvSpPr>
        <p:spPr>
          <a:xfrm>
            <a:off x="1537057" y="3986655"/>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d</a:t>
            </a:r>
            <a:endParaRPr lang="zh-CN" altLang="en-US" sz="1600" b="1" dirty="0">
              <a:solidFill>
                <a:srgbClr val="11576A"/>
              </a:solidFill>
              <a:latin typeface="微软雅黑" pitchFamily="34" charset="-122"/>
              <a:ea typeface="微软雅黑" pitchFamily="34" charset="-122"/>
            </a:endParaRPr>
          </a:p>
        </p:txBody>
      </p:sp>
      <p:sp>
        <p:nvSpPr>
          <p:cNvPr id="91" name="TextBox 90"/>
          <p:cNvSpPr txBox="1"/>
          <p:nvPr/>
        </p:nvSpPr>
        <p:spPr>
          <a:xfrm>
            <a:off x="1536374" y="4234368"/>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e</a:t>
            </a:r>
            <a:endParaRPr lang="zh-CN" altLang="en-US" sz="1600" b="1" dirty="0">
              <a:solidFill>
                <a:srgbClr val="11576A"/>
              </a:solidFill>
              <a:latin typeface="微软雅黑" pitchFamily="34" charset="-122"/>
              <a:ea typeface="微软雅黑" pitchFamily="34" charset="-122"/>
            </a:endParaRPr>
          </a:p>
        </p:txBody>
      </p:sp>
      <p:sp>
        <p:nvSpPr>
          <p:cNvPr id="93" name="TextBox 92"/>
          <p:cNvSpPr txBox="1"/>
          <p:nvPr/>
        </p:nvSpPr>
        <p:spPr>
          <a:xfrm>
            <a:off x="1542973" y="3751418"/>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c</a:t>
            </a:r>
            <a:endParaRPr lang="zh-CN" altLang="en-US" sz="1600" b="1" dirty="0">
              <a:solidFill>
                <a:srgbClr val="11576A"/>
              </a:solidFill>
              <a:latin typeface="微软雅黑" pitchFamily="34" charset="-122"/>
              <a:ea typeface="微软雅黑" pitchFamily="34" charset="-122"/>
            </a:endParaRPr>
          </a:p>
        </p:txBody>
      </p:sp>
      <p:sp>
        <p:nvSpPr>
          <p:cNvPr id="134" name="TextBox 133"/>
          <p:cNvSpPr txBox="1"/>
          <p:nvPr/>
        </p:nvSpPr>
        <p:spPr>
          <a:xfrm>
            <a:off x="1029162" y="3287887"/>
            <a:ext cx="554853" cy="1323439"/>
          </a:xfrm>
          <a:prstGeom prst="rect">
            <a:avLst/>
          </a:prstGeom>
          <a:noFill/>
        </p:spPr>
        <p:txBody>
          <a:bodyPr vert="horz" wrap="square" rtlCol="0">
            <a:spAutoFit/>
          </a:bodyPr>
          <a:lstStyle/>
          <a:p>
            <a:pPr algn="ctr">
              <a:lnSpc>
                <a:spcPts val="1600"/>
              </a:lnSpc>
            </a:pPr>
            <a:r>
              <a:rPr lang="zh-CN" altLang="en-US" sz="1600" b="1" spc="-100" dirty="0">
                <a:solidFill>
                  <a:srgbClr val="11576A"/>
                </a:solidFill>
                <a:latin typeface="微软雅黑" pitchFamily="34" charset="-122"/>
                <a:ea typeface="微软雅黑" pitchFamily="34" charset="-122"/>
              </a:rPr>
              <a:t>逻辑面页状态</a:t>
            </a:r>
            <a:endParaRPr lang="en-US" altLang="zh-CN" sz="1600" b="1" spc="-100" dirty="0">
              <a:solidFill>
                <a:srgbClr val="11576A"/>
              </a:solidFill>
              <a:latin typeface="微软雅黑" pitchFamily="34" charset="-122"/>
              <a:ea typeface="微软雅黑" pitchFamily="34" charset="-122"/>
            </a:endParaRPr>
          </a:p>
        </p:txBody>
      </p:sp>
      <p:sp>
        <p:nvSpPr>
          <p:cNvPr id="7" name="椭圆 6"/>
          <p:cNvSpPr/>
          <p:nvPr/>
        </p:nvSpPr>
        <p:spPr>
          <a:xfrm>
            <a:off x="2521030" y="334266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椭圆 138"/>
          <p:cNvSpPr/>
          <p:nvPr/>
        </p:nvSpPr>
        <p:spPr>
          <a:xfrm>
            <a:off x="2525904" y="4054167"/>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椭圆 139"/>
          <p:cNvSpPr/>
          <p:nvPr/>
        </p:nvSpPr>
        <p:spPr>
          <a:xfrm>
            <a:off x="2528042" y="429054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3448451" y="3342661"/>
            <a:ext cx="178672" cy="885303"/>
            <a:chOff x="3448451" y="2485410"/>
            <a:chExt cx="178672" cy="885303"/>
          </a:xfrm>
        </p:grpSpPr>
        <p:sp>
          <p:nvSpPr>
            <p:cNvPr id="195" name="椭圆 194"/>
            <p:cNvSpPr/>
            <p:nvPr/>
          </p:nvSpPr>
          <p:spPr>
            <a:xfrm>
              <a:off x="3448452"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7" name="椭圆 196"/>
            <p:cNvSpPr/>
            <p:nvPr/>
          </p:nvSpPr>
          <p:spPr>
            <a:xfrm>
              <a:off x="3453326"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9" name="椭圆 198"/>
            <p:cNvSpPr/>
            <p:nvPr/>
          </p:nvSpPr>
          <p:spPr>
            <a:xfrm>
              <a:off x="344845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1" name="组合 10"/>
          <p:cNvGrpSpPr/>
          <p:nvPr/>
        </p:nvGrpSpPr>
        <p:grpSpPr>
          <a:xfrm>
            <a:off x="3912798" y="3342661"/>
            <a:ext cx="178672" cy="885303"/>
            <a:chOff x="3912798" y="2485410"/>
            <a:chExt cx="178672" cy="885303"/>
          </a:xfrm>
        </p:grpSpPr>
        <p:sp>
          <p:nvSpPr>
            <p:cNvPr id="200" name="椭圆 199"/>
            <p:cNvSpPr/>
            <p:nvPr/>
          </p:nvSpPr>
          <p:spPr>
            <a:xfrm>
              <a:off x="3912799"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椭圆 201"/>
            <p:cNvSpPr/>
            <p:nvPr/>
          </p:nvSpPr>
          <p:spPr>
            <a:xfrm>
              <a:off x="3917673"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椭圆 203"/>
            <p:cNvSpPr/>
            <p:nvPr/>
          </p:nvSpPr>
          <p:spPr>
            <a:xfrm>
              <a:off x="3912798"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3" name="组合 12"/>
          <p:cNvGrpSpPr/>
          <p:nvPr/>
        </p:nvGrpSpPr>
        <p:grpSpPr>
          <a:xfrm>
            <a:off x="4839024" y="3573017"/>
            <a:ext cx="178672" cy="654947"/>
            <a:chOff x="4839024" y="2715766"/>
            <a:chExt cx="178672" cy="654947"/>
          </a:xfrm>
        </p:grpSpPr>
        <p:sp>
          <p:nvSpPr>
            <p:cNvPr id="211" name="椭圆 210"/>
            <p:cNvSpPr/>
            <p:nvPr/>
          </p:nvSpPr>
          <p:spPr>
            <a:xfrm>
              <a:off x="4839026"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椭圆 211"/>
            <p:cNvSpPr/>
            <p:nvPr/>
          </p:nvSpPr>
          <p:spPr>
            <a:xfrm>
              <a:off x="4843899"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椭圆 213"/>
            <p:cNvSpPr/>
            <p:nvPr/>
          </p:nvSpPr>
          <p:spPr>
            <a:xfrm>
              <a:off x="4839024"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5" name="组合 14"/>
          <p:cNvGrpSpPr/>
          <p:nvPr/>
        </p:nvGrpSpPr>
        <p:grpSpPr>
          <a:xfrm>
            <a:off x="5764641" y="3573016"/>
            <a:ext cx="180810" cy="891320"/>
            <a:chOff x="5764641" y="2715766"/>
            <a:chExt cx="180810" cy="891320"/>
          </a:xfrm>
        </p:grpSpPr>
        <p:sp>
          <p:nvSpPr>
            <p:cNvPr id="221" name="椭圆 220"/>
            <p:cNvSpPr/>
            <p:nvPr/>
          </p:nvSpPr>
          <p:spPr>
            <a:xfrm>
              <a:off x="5764643"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椭圆 222"/>
            <p:cNvSpPr/>
            <p:nvPr/>
          </p:nvSpPr>
          <p:spPr>
            <a:xfrm>
              <a:off x="5771654"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椭圆 223"/>
            <p:cNvSpPr/>
            <p:nvPr/>
          </p:nvSpPr>
          <p:spPr>
            <a:xfrm>
              <a:off x="576464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6" name="组合 15"/>
          <p:cNvGrpSpPr/>
          <p:nvPr/>
        </p:nvGrpSpPr>
        <p:grpSpPr>
          <a:xfrm>
            <a:off x="6245420" y="3814025"/>
            <a:ext cx="180810" cy="662165"/>
            <a:chOff x="6245420" y="2956774"/>
            <a:chExt cx="180810" cy="662165"/>
          </a:xfrm>
        </p:grpSpPr>
        <p:sp>
          <p:nvSpPr>
            <p:cNvPr id="228" name="椭圆 227"/>
            <p:cNvSpPr/>
            <p:nvPr/>
          </p:nvSpPr>
          <p:spPr>
            <a:xfrm>
              <a:off x="6252433" y="3445142"/>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椭圆 228"/>
            <p:cNvSpPr/>
            <p:nvPr/>
          </p:nvSpPr>
          <p:spPr>
            <a:xfrm>
              <a:off x="6245420" y="2956774"/>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40" name="TextBox 134"/>
          <p:cNvSpPr txBox="1"/>
          <p:nvPr/>
        </p:nvSpPr>
        <p:spPr>
          <a:xfrm>
            <a:off x="2407991" y="3442432"/>
            <a:ext cx="413896" cy="246221"/>
          </a:xfrm>
          <a:prstGeom prst="rect">
            <a:avLst/>
          </a:prstGeom>
          <a:noFill/>
        </p:spPr>
        <p:txBody>
          <a:bodyPr wrap="none" rtlCol="0">
            <a:spAutoFit/>
          </a:bodyPr>
          <a:lstStyle/>
          <a:p>
            <a:r>
              <a:rPr lang="en-US" altLang="zh-CN" sz="1000" b="1" dirty="0">
                <a:solidFill>
                  <a:srgbClr val="C00000"/>
                </a:solidFill>
                <a:latin typeface="微软雅黑" pitchFamily="34" charset="-122"/>
                <a:ea typeface="微软雅黑" pitchFamily="34" charset="-122"/>
              </a:rPr>
              <a:t>t=0</a:t>
            </a:r>
            <a:endParaRPr lang="zh-CN" altLang="en-US" sz="1000" b="1" dirty="0">
              <a:solidFill>
                <a:srgbClr val="C00000"/>
              </a:solidFill>
              <a:latin typeface="微软雅黑" pitchFamily="34" charset="-122"/>
              <a:ea typeface="微软雅黑" pitchFamily="34" charset="-122"/>
            </a:endParaRPr>
          </a:p>
        </p:txBody>
      </p:sp>
      <p:sp>
        <p:nvSpPr>
          <p:cNvPr id="241" name="TextBox 135"/>
          <p:cNvSpPr txBox="1"/>
          <p:nvPr/>
        </p:nvSpPr>
        <p:spPr>
          <a:xfrm>
            <a:off x="2390107" y="4129026"/>
            <a:ext cx="470000" cy="246221"/>
          </a:xfrm>
          <a:prstGeom prst="rect">
            <a:avLst/>
          </a:prstGeom>
          <a:noFill/>
        </p:spPr>
        <p:txBody>
          <a:bodyPr wrap="none" rtlCol="0">
            <a:spAutoFit/>
          </a:bodyPr>
          <a:lstStyle/>
          <a:p>
            <a:r>
              <a:rPr lang="en-US" altLang="zh-CN" sz="1000" b="1" dirty="0">
                <a:solidFill>
                  <a:srgbClr val="C00000"/>
                </a:solidFill>
                <a:latin typeface="微软雅黑" pitchFamily="34" charset="-122"/>
                <a:ea typeface="微软雅黑" pitchFamily="34" charset="-122"/>
              </a:rPr>
              <a:t>t=-1</a:t>
            </a:r>
            <a:endParaRPr lang="zh-CN" altLang="en-US" sz="1000" b="1" dirty="0">
              <a:solidFill>
                <a:srgbClr val="C00000"/>
              </a:solidFill>
              <a:latin typeface="微软雅黑" pitchFamily="34" charset="-122"/>
              <a:ea typeface="微软雅黑" pitchFamily="34" charset="-122"/>
            </a:endParaRPr>
          </a:p>
        </p:txBody>
      </p:sp>
      <p:sp>
        <p:nvSpPr>
          <p:cNvPr id="242" name="TextBox 136"/>
          <p:cNvSpPr txBox="1"/>
          <p:nvPr/>
        </p:nvSpPr>
        <p:spPr>
          <a:xfrm>
            <a:off x="2384593" y="4363527"/>
            <a:ext cx="470000" cy="246221"/>
          </a:xfrm>
          <a:prstGeom prst="rect">
            <a:avLst/>
          </a:prstGeom>
          <a:noFill/>
        </p:spPr>
        <p:txBody>
          <a:bodyPr wrap="none" rtlCol="0">
            <a:spAutoFit/>
          </a:bodyPr>
          <a:lstStyle/>
          <a:p>
            <a:r>
              <a:rPr lang="en-US" altLang="zh-CN" sz="1000" b="1" dirty="0">
                <a:solidFill>
                  <a:srgbClr val="C00000"/>
                </a:solidFill>
                <a:latin typeface="微软雅黑" pitchFamily="34" charset="-122"/>
                <a:ea typeface="微软雅黑" pitchFamily="34" charset="-122"/>
              </a:rPr>
              <a:t>t=-2</a:t>
            </a:r>
            <a:endParaRPr lang="zh-CN" altLang="en-US" sz="1000" b="1" dirty="0">
              <a:solidFill>
                <a:srgbClr val="C00000"/>
              </a:solidFill>
              <a:latin typeface="微软雅黑" pitchFamily="34" charset="-122"/>
              <a:ea typeface="微软雅黑" pitchFamily="34" charset="-122"/>
            </a:endParaRPr>
          </a:p>
        </p:txBody>
      </p:sp>
      <p:grpSp>
        <p:nvGrpSpPr>
          <p:cNvPr id="8" name="组合 7"/>
          <p:cNvGrpSpPr/>
          <p:nvPr/>
        </p:nvGrpSpPr>
        <p:grpSpPr>
          <a:xfrm>
            <a:off x="2975787" y="3342661"/>
            <a:ext cx="187013" cy="1481911"/>
            <a:chOff x="2975786" y="2485410"/>
            <a:chExt cx="187013" cy="1481911"/>
          </a:xfrm>
        </p:grpSpPr>
        <p:sp>
          <p:nvSpPr>
            <p:cNvPr id="190" name="椭圆 189"/>
            <p:cNvSpPr/>
            <p:nvPr/>
          </p:nvSpPr>
          <p:spPr>
            <a:xfrm>
              <a:off x="2981990"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2" name="椭圆 191"/>
            <p:cNvSpPr/>
            <p:nvPr/>
          </p:nvSpPr>
          <p:spPr>
            <a:xfrm>
              <a:off x="2986864"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3" name="椭圆 192"/>
            <p:cNvSpPr/>
            <p:nvPr/>
          </p:nvSpPr>
          <p:spPr>
            <a:xfrm>
              <a:off x="2989002"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4" name="椭圆 193"/>
            <p:cNvSpPr/>
            <p:nvPr/>
          </p:nvSpPr>
          <p:spPr>
            <a:xfrm>
              <a:off x="2981989" y="2944921"/>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243" name="AutoShape 100"/>
            <p:cNvSpPr>
              <a:spLocks noChangeArrowheads="1"/>
            </p:cNvSpPr>
            <p:nvPr/>
          </p:nvSpPr>
          <p:spPr bwMode="auto">
            <a:xfrm>
              <a:off x="2975786" y="3787321"/>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2" name="组合 11"/>
          <p:cNvGrpSpPr/>
          <p:nvPr/>
        </p:nvGrpSpPr>
        <p:grpSpPr>
          <a:xfrm>
            <a:off x="4391565" y="3573017"/>
            <a:ext cx="184875" cy="1264629"/>
            <a:chOff x="4391564" y="2715766"/>
            <a:chExt cx="184875" cy="1264629"/>
          </a:xfrm>
        </p:grpSpPr>
        <p:sp>
          <p:nvSpPr>
            <p:cNvPr id="206" name="椭圆 205"/>
            <p:cNvSpPr/>
            <p:nvPr/>
          </p:nvSpPr>
          <p:spPr>
            <a:xfrm>
              <a:off x="4397769" y="2715766"/>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7" name="椭圆 206"/>
            <p:cNvSpPr/>
            <p:nvPr/>
          </p:nvSpPr>
          <p:spPr>
            <a:xfrm>
              <a:off x="4402642"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椭圆 208"/>
            <p:cNvSpPr/>
            <p:nvPr/>
          </p:nvSpPr>
          <p:spPr>
            <a:xfrm>
              <a:off x="4397767"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4" name="AutoShape 100"/>
            <p:cNvSpPr>
              <a:spLocks noChangeArrowheads="1"/>
            </p:cNvSpPr>
            <p:nvPr/>
          </p:nvSpPr>
          <p:spPr bwMode="auto">
            <a:xfrm>
              <a:off x="4391564" y="3800395"/>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4" name="组合 13"/>
          <p:cNvGrpSpPr/>
          <p:nvPr/>
        </p:nvGrpSpPr>
        <p:grpSpPr>
          <a:xfrm>
            <a:off x="5308377" y="3573016"/>
            <a:ext cx="188016" cy="1258876"/>
            <a:chOff x="5308377" y="2715766"/>
            <a:chExt cx="188016" cy="1258876"/>
          </a:xfrm>
        </p:grpSpPr>
        <p:sp>
          <p:nvSpPr>
            <p:cNvPr id="216" name="椭圆 215"/>
            <p:cNvSpPr/>
            <p:nvPr/>
          </p:nvSpPr>
          <p:spPr>
            <a:xfrm>
              <a:off x="5315585"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椭圆 216"/>
            <p:cNvSpPr/>
            <p:nvPr/>
          </p:nvSpPr>
          <p:spPr>
            <a:xfrm>
              <a:off x="5320458"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椭圆 217"/>
            <p:cNvSpPr/>
            <p:nvPr/>
          </p:nvSpPr>
          <p:spPr>
            <a:xfrm>
              <a:off x="5322596" y="3433289"/>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椭圆 218"/>
            <p:cNvSpPr/>
            <p:nvPr/>
          </p:nvSpPr>
          <p:spPr>
            <a:xfrm>
              <a:off x="5315583"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5" name="AutoShape 100"/>
            <p:cNvSpPr>
              <a:spLocks noChangeArrowheads="1"/>
            </p:cNvSpPr>
            <p:nvPr/>
          </p:nvSpPr>
          <p:spPr bwMode="auto">
            <a:xfrm>
              <a:off x="5308377" y="3794642"/>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7" name="组合 16"/>
          <p:cNvGrpSpPr/>
          <p:nvPr/>
        </p:nvGrpSpPr>
        <p:grpSpPr>
          <a:xfrm>
            <a:off x="6691662" y="3342660"/>
            <a:ext cx="187013" cy="1497390"/>
            <a:chOff x="6691661" y="2485410"/>
            <a:chExt cx="187013" cy="1497390"/>
          </a:xfrm>
        </p:grpSpPr>
        <p:sp>
          <p:nvSpPr>
            <p:cNvPr id="230" name="椭圆 229"/>
            <p:cNvSpPr/>
            <p:nvPr/>
          </p:nvSpPr>
          <p:spPr>
            <a:xfrm>
              <a:off x="6691662" y="2485410"/>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椭圆 232"/>
            <p:cNvSpPr/>
            <p:nvPr/>
          </p:nvSpPr>
          <p:spPr>
            <a:xfrm>
              <a:off x="6698674"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椭圆 233"/>
            <p:cNvSpPr/>
            <p:nvPr/>
          </p:nvSpPr>
          <p:spPr>
            <a:xfrm>
              <a:off x="669166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AutoShape 100"/>
            <p:cNvSpPr>
              <a:spLocks noChangeArrowheads="1"/>
            </p:cNvSpPr>
            <p:nvPr/>
          </p:nvSpPr>
          <p:spPr bwMode="auto">
            <a:xfrm>
              <a:off x="6698674" y="3802800"/>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8" name="组合 17"/>
          <p:cNvGrpSpPr/>
          <p:nvPr/>
        </p:nvGrpSpPr>
        <p:grpSpPr>
          <a:xfrm>
            <a:off x="7145342" y="3342660"/>
            <a:ext cx="180810" cy="1497390"/>
            <a:chOff x="7145342" y="2485410"/>
            <a:chExt cx="180810" cy="1497390"/>
          </a:xfrm>
        </p:grpSpPr>
        <p:sp>
          <p:nvSpPr>
            <p:cNvPr id="235" name="椭圆 234"/>
            <p:cNvSpPr/>
            <p:nvPr/>
          </p:nvSpPr>
          <p:spPr>
            <a:xfrm>
              <a:off x="7145343"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椭圆 236"/>
            <p:cNvSpPr/>
            <p:nvPr/>
          </p:nvSpPr>
          <p:spPr>
            <a:xfrm>
              <a:off x="7150217" y="3196916"/>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椭圆 237"/>
            <p:cNvSpPr/>
            <p:nvPr/>
          </p:nvSpPr>
          <p:spPr>
            <a:xfrm>
              <a:off x="7152355"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椭圆 238"/>
            <p:cNvSpPr/>
            <p:nvPr/>
          </p:nvSpPr>
          <p:spPr>
            <a:xfrm>
              <a:off x="7145342"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AutoShape 100"/>
            <p:cNvSpPr>
              <a:spLocks noChangeArrowheads="1"/>
            </p:cNvSpPr>
            <p:nvPr/>
          </p:nvSpPr>
          <p:spPr bwMode="auto">
            <a:xfrm>
              <a:off x="7145342" y="3802800"/>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sp>
        <p:nvSpPr>
          <p:cNvPr id="92" name="TextBox 19"/>
          <p:cNvSpPr txBox="1"/>
          <p:nvPr/>
        </p:nvSpPr>
        <p:spPr>
          <a:xfrm>
            <a:off x="1074829" y="2143990"/>
            <a:ext cx="1472302" cy="369332"/>
          </a:xfrm>
          <a:prstGeom prst="rect">
            <a:avLst/>
          </a:prstGeom>
          <a:noFill/>
          <a:effectLst/>
        </p:spPr>
        <p:txBody>
          <a:bodyPr wrap="square" rtlCol="0">
            <a:spAutoFit/>
          </a:bodyPr>
          <a:lstStyle/>
          <a:p>
            <a:pPr marL="457200" indent="-457200"/>
            <a:r>
              <a:rPr lang="zh-CN" altLang="en-US" b="1" dirty="0" smtClean="0">
                <a:solidFill>
                  <a:srgbClr val="11576A"/>
                </a:solidFill>
                <a:latin typeface="微软雅黑" pitchFamily="34" charset="-122"/>
                <a:ea typeface="微软雅黑" pitchFamily="34" charset="-122"/>
                <a:sym typeface="华文楷体" charset="0"/>
              </a:rPr>
              <a:t>τ </a:t>
            </a:r>
            <a:r>
              <a:rPr lang="zh-CN" altLang="en-US" b="1" dirty="0" smtClean="0">
                <a:solidFill>
                  <a:srgbClr val="11576A"/>
                </a:solidFill>
                <a:latin typeface="微软雅黑" pitchFamily="34" charset="-122"/>
                <a:ea typeface="微软雅黑" pitchFamily="34" charset="-122"/>
              </a:rPr>
              <a:t>= 4</a:t>
            </a:r>
            <a:endParaRPr lang="zh-CN" altLang="en-US"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1875516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Working set algorithm(2)</a:t>
            </a:r>
            <a:endParaRPr lang="zh-CN" altLang="en-US" sz="32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0752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B3548BC-6D4D-41A1-9E58-6822C41F1945}" type="slidenum">
              <a:rPr lang="en-US" altLang="ko-KR" sz="1200" smtClean="0">
                <a:solidFill>
                  <a:schemeClr val="bg1"/>
                </a:solidFill>
              </a:rPr>
              <a:pPr>
                <a:spcBef>
                  <a:spcPct val="0"/>
                </a:spcBef>
                <a:buClrTx/>
                <a:buSzTx/>
                <a:buFontTx/>
                <a:buNone/>
              </a:pPr>
              <a:t>118</a:t>
            </a:fld>
            <a:endParaRPr lang="en-US" altLang="ko-KR" sz="1200" smtClean="0">
              <a:solidFill>
                <a:schemeClr val="bg1"/>
              </a:solidFill>
            </a:endParaRPr>
          </a:p>
        </p:txBody>
      </p:sp>
      <p:pic>
        <p:nvPicPr>
          <p:cNvPr id="8" name="Picture 6" descr="工作集函数曲线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571625"/>
            <a:ext cx="34925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工作集算法示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088" y="1700213"/>
            <a:ext cx="45624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p:cNvSpPr txBox="1">
            <a:spLocks noChangeArrowheads="1"/>
          </p:cNvSpPr>
          <p:nvPr/>
        </p:nvSpPr>
        <p:spPr bwMode="auto">
          <a:xfrm>
            <a:off x="500063" y="4071938"/>
            <a:ext cx="5572125" cy="2419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b="1">
                <a:solidFill>
                  <a:schemeClr val="tx1"/>
                </a:solidFill>
              </a:rPr>
              <a:t>Scan the R bit of all pages</a:t>
            </a:r>
            <a:endParaRPr lang="zh-CN" altLang="en-US" sz="1800" b="1">
              <a:solidFill>
                <a:schemeClr val="tx1"/>
              </a:solidFill>
            </a:endParaRPr>
          </a:p>
          <a:p>
            <a:pPr>
              <a:lnSpc>
                <a:spcPct val="80000"/>
              </a:lnSpc>
              <a:buClrTx/>
              <a:buFont typeface="Wingdings" panose="05000000000000000000" pitchFamily="2" charset="2"/>
              <a:buNone/>
            </a:pPr>
            <a:r>
              <a:rPr lang="zh-CN" altLang="en-US" sz="1800" b="1">
                <a:solidFill>
                  <a:schemeClr val="tx1"/>
                </a:solidFill>
              </a:rPr>
              <a:t>      </a:t>
            </a:r>
            <a:r>
              <a:rPr lang="en-US" altLang="zh-CN" sz="1800" b="1">
                <a:solidFill>
                  <a:schemeClr val="tx1"/>
                </a:solidFill>
              </a:rPr>
              <a:t>if(R=1)</a:t>
            </a:r>
            <a:endParaRPr lang="zh-CN" altLang="en-US" sz="1800" b="1">
              <a:solidFill>
                <a:schemeClr val="tx1"/>
              </a:solidFill>
            </a:endParaRPr>
          </a:p>
          <a:p>
            <a:pPr>
              <a:lnSpc>
                <a:spcPct val="80000"/>
              </a:lnSpc>
              <a:buClrTx/>
              <a:buFont typeface="Wingdings" panose="05000000000000000000" pitchFamily="2" charset="2"/>
              <a:buNone/>
            </a:pPr>
            <a:r>
              <a:rPr lang="zh-CN" altLang="en-US" sz="1800" b="1">
                <a:solidFill>
                  <a:schemeClr val="tx1"/>
                </a:solidFill>
              </a:rPr>
              <a:t>      </a:t>
            </a:r>
            <a:r>
              <a:rPr lang="en-US" altLang="zh-CN" sz="1800" b="1">
                <a:solidFill>
                  <a:schemeClr val="tx1"/>
                </a:solidFill>
              </a:rPr>
              <a:t>    set “last using time” as current time</a:t>
            </a:r>
            <a:endParaRPr lang="zh-CN" altLang="en-US" sz="1800" b="1">
              <a:solidFill>
                <a:schemeClr val="tx1"/>
              </a:solidFill>
            </a:endParaRPr>
          </a:p>
          <a:p>
            <a:pPr>
              <a:lnSpc>
                <a:spcPct val="80000"/>
              </a:lnSpc>
              <a:buClrTx/>
              <a:buFont typeface="Wingdings" panose="05000000000000000000" pitchFamily="2" charset="2"/>
              <a:buNone/>
            </a:pPr>
            <a:r>
              <a:rPr lang="zh-CN" altLang="en-US" sz="1800" b="1">
                <a:solidFill>
                  <a:schemeClr val="tx1"/>
                </a:solidFill>
              </a:rPr>
              <a:t>      </a:t>
            </a:r>
            <a:r>
              <a:rPr lang="en-US" altLang="zh-CN" sz="1800" b="1">
                <a:solidFill>
                  <a:schemeClr val="tx1"/>
                </a:solidFill>
              </a:rPr>
              <a:t>if(R=0 &amp;&amp; Age&gt;T),replace this page</a:t>
            </a:r>
            <a:endParaRPr lang="zh-CN" altLang="en-US" sz="1800" b="1">
              <a:solidFill>
                <a:schemeClr val="tx1"/>
              </a:solidFill>
            </a:endParaRPr>
          </a:p>
          <a:p>
            <a:pPr>
              <a:lnSpc>
                <a:spcPct val="80000"/>
              </a:lnSpc>
              <a:buClrTx/>
              <a:buFont typeface="Wingdings" panose="05000000000000000000" pitchFamily="2" charset="2"/>
              <a:buNone/>
            </a:pPr>
            <a:r>
              <a:rPr lang="zh-CN" altLang="en-US" sz="1800" b="1">
                <a:solidFill>
                  <a:schemeClr val="tx1"/>
                </a:solidFill>
              </a:rPr>
              <a:t>      </a:t>
            </a:r>
            <a:r>
              <a:rPr lang="en-US" altLang="zh-CN" sz="1800" b="1">
                <a:solidFill>
                  <a:schemeClr val="tx1"/>
                </a:solidFill>
              </a:rPr>
              <a:t>if(R=</a:t>
            </a:r>
            <a:r>
              <a:rPr lang="zh-CN" altLang="en-US" sz="1800" b="1">
                <a:solidFill>
                  <a:schemeClr val="tx1"/>
                </a:solidFill>
              </a:rPr>
              <a:t> </a:t>
            </a:r>
            <a:r>
              <a:rPr lang="en-US" altLang="zh-CN" sz="1800" b="1">
                <a:solidFill>
                  <a:schemeClr val="tx1"/>
                </a:solidFill>
              </a:rPr>
              <a:t>0 &amp;&amp; Age&lt;= T),update “last using time)</a:t>
            </a:r>
            <a:endParaRPr lang="zh-CN" altLang="en-US" sz="1800" b="1">
              <a:solidFill>
                <a:schemeClr val="tx1"/>
              </a:solidFill>
            </a:endParaRPr>
          </a:p>
          <a:p>
            <a:pPr>
              <a:lnSpc>
                <a:spcPct val="80000"/>
              </a:lnSpc>
              <a:buClrTx/>
              <a:buFont typeface="Wingdings" panose="05000000000000000000" pitchFamily="2" charset="2"/>
              <a:buNone/>
            </a:pPr>
            <a:r>
              <a:rPr lang="zh-CN" altLang="en-US" sz="1800" b="1">
                <a:solidFill>
                  <a:schemeClr val="tx1"/>
                </a:solidFill>
              </a:rPr>
              <a:t>      </a:t>
            </a:r>
            <a:endParaRPr lang="en-US" altLang="zh-CN" sz="1800" b="1">
              <a:solidFill>
                <a:schemeClr val="tx1"/>
              </a:solidFill>
            </a:endParaRPr>
          </a:p>
          <a:p>
            <a:pPr>
              <a:lnSpc>
                <a:spcPct val="80000"/>
              </a:lnSpc>
              <a:buClrTx/>
              <a:buFont typeface="Wingdings" panose="05000000000000000000" pitchFamily="2" charset="2"/>
              <a:buNone/>
            </a:pPr>
            <a:r>
              <a:rPr lang="en-US" altLang="zh-CN" sz="1800" b="1">
                <a:solidFill>
                  <a:schemeClr val="tx1"/>
                </a:solidFill>
              </a:rPr>
              <a:t>   worst condition: replace page randomly</a:t>
            </a:r>
            <a:endParaRPr lang="zh-CN" altLang="en-US" sz="18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7"/>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缺页率</a:t>
            </a:r>
            <a:r>
              <a:rPr lang="zh-CN" altLang="zh-CN" sz="2400" b="1" dirty="0">
                <a:solidFill>
                  <a:srgbClr val="11576A"/>
                </a:solidFill>
                <a:latin typeface="微软雅黑" pitchFamily="34" charset="-122"/>
                <a:ea typeface="微软雅黑" pitchFamily="34" charset="-122"/>
              </a:rPr>
              <a:t>(page fault </a:t>
            </a:r>
            <a:r>
              <a:rPr lang="en-US" altLang="zh-CN" sz="2400" b="1" dirty="0">
                <a:solidFill>
                  <a:srgbClr val="11576A"/>
                </a:solidFill>
                <a:latin typeface="微软雅黑" pitchFamily="34" charset="-122"/>
                <a:ea typeface="微软雅黑" pitchFamily="34" charset="-122"/>
              </a:rPr>
              <a:t>rate</a:t>
            </a:r>
            <a:r>
              <a:rPr lang="zh-CN" altLang="zh-CN" sz="2400" b="1" dirty="0">
                <a:solidFill>
                  <a:srgbClr val="11576A"/>
                </a:solidFill>
                <a:latin typeface="微软雅黑" pitchFamily="34" charset="-122"/>
                <a:ea typeface="微软雅黑" pitchFamily="34" charset="-122"/>
              </a:rPr>
              <a:t>)</a:t>
            </a:r>
            <a:endParaRPr lang="zh-CN" altLang="en-US" sz="2400" b="1" dirty="0">
              <a:solidFill>
                <a:srgbClr val="11576A"/>
              </a:solidFill>
              <a:latin typeface="微软雅黑" pitchFamily="34" charset="-122"/>
              <a:ea typeface="微软雅黑" pitchFamily="34" charset="-122"/>
            </a:endParaRPr>
          </a:p>
        </p:txBody>
      </p:sp>
      <p:grpSp>
        <p:nvGrpSpPr>
          <p:cNvPr id="2" name="组合 1"/>
          <p:cNvGrpSpPr/>
          <p:nvPr/>
        </p:nvGrpSpPr>
        <p:grpSpPr>
          <a:xfrm>
            <a:off x="899593" y="1858149"/>
            <a:ext cx="6810421" cy="407930"/>
            <a:chOff x="1166789" y="1004544"/>
            <a:chExt cx="6810421" cy="407930"/>
          </a:xfrm>
        </p:grpSpPr>
        <p:sp>
          <p:nvSpPr>
            <p:cNvPr id="12" name="TextBox 11"/>
            <p:cNvSpPr txBox="1"/>
            <p:nvPr/>
          </p:nvSpPr>
          <p:spPr>
            <a:xfrm>
              <a:off x="1166789" y="1012364"/>
              <a:ext cx="3005158" cy="400110"/>
            </a:xfrm>
            <a:prstGeom prst="rect">
              <a:avLst/>
            </a:prstGeom>
            <a:noFill/>
            <a:effectLst/>
          </p:spPr>
          <p:txBody>
            <a:bodyPr wrap="square" rtlCol="0">
              <a:spAutoFit/>
            </a:bodyPr>
            <a:lstStyle/>
            <a:p>
              <a:pPr marL="0" lvl="1">
                <a:buClr>
                  <a:srgbClr val="FFFF66"/>
                </a:buClr>
              </a:pPr>
              <a:r>
                <a:rPr lang="zh-CN" altLang="en-US" sz="2000" b="1" dirty="0">
                  <a:solidFill>
                    <a:srgbClr val="11576A"/>
                  </a:solidFill>
                  <a:latin typeface="微软雅黑" pitchFamily="34" charset="-122"/>
                  <a:ea typeface="微软雅黑" pitchFamily="34" charset="-122"/>
                  <a:sym typeface="MS PGothic" charset="0"/>
                </a:rPr>
                <a:t>缺页次数 / 内存访问次数</a:t>
              </a:r>
              <a:endParaRPr lang="en-US" altLang="zh-CN" sz="2000" b="1" dirty="0">
                <a:solidFill>
                  <a:srgbClr val="11576A"/>
                </a:solidFill>
                <a:latin typeface="微软雅黑" pitchFamily="34" charset="-122"/>
                <a:ea typeface="微软雅黑" pitchFamily="34" charset="-122"/>
                <a:sym typeface="MS PGothic" charset="0"/>
              </a:endParaRPr>
            </a:p>
          </p:txBody>
        </p:sp>
        <p:sp>
          <p:nvSpPr>
            <p:cNvPr id="9" name="TextBox 8"/>
            <p:cNvSpPr txBox="1"/>
            <p:nvPr/>
          </p:nvSpPr>
          <p:spPr>
            <a:xfrm>
              <a:off x="4162094" y="1004544"/>
              <a:ext cx="476253" cy="400110"/>
            </a:xfrm>
            <a:prstGeom prst="rect">
              <a:avLst/>
            </a:prstGeom>
            <a:noFill/>
            <a:effectLst/>
          </p:spPr>
          <p:txBody>
            <a:bodyPr wrap="square" rtlCol="0">
              <a:spAutoFit/>
            </a:bodyPr>
            <a:lstStyle/>
            <a:p>
              <a:pPr marL="0" lvl="1">
                <a:buClr>
                  <a:srgbClr val="FFFF66"/>
                </a:buClr>
              </a:pPr>
              <a:r>
                <a:rPr lang="zh-CN" altLang="en-US" sz="2000" b="1" dirty="0">
                  <a:solidFill>
                    <a:srgbClr val="11576A"/>
                  </a:solidFill>
                  <a:latin typeface="微软雅黑" pitchFamily="34" charset="-122"/>
                  <a:ea typeface="微软雅黑" pitchFamily="34" charset="-122"/>
                  <a:sym typeface="MS PGothic" charset="0"/>
                </a:rPr>
                <a:t>或</a:t>
              </a:r>
              <a:endParaRPr lang="en-US" altLang="zh-CN" sz="2000" b="1" dirty="0">
                <a:solidFill>
                  <a:srgbClr val="11576A"/>
                </a:solidFill>
                <a:latin typeface="微软雅黑" pitchFamily="34" charset="-122"/>
                <a:ea typeface="微软雅黑" pitchFamily="34" charset="-122"/>
                <a:sym typeface="MS PGothic" charset="0"/>
              </a:endParaRPr>
            </a:p>
          </p:txBody>
        </p:sp>
        <p:sp>
          <p:nvSpPr>
            <p:cNvPr id="14" name="TextBox 13"/>
            <p:cNvSpPr txBox="1"/>
            <p:nvPr/>
          </p:nvSpPr>
          <p:spPr>
            <a:xfrm>
              <a:off x="4571999" y="1012364"/>
              <a:ext cx="3405211" cy="400110"/>
            </a:xfrm>
            <a:prstGeom prst="rect">
              <a:avLst/>
            </a:prstGeom>
            <a:noFill/>
            <a:effectLst/>
          </p:spPr>
          <p:txBody>
            <a:bodyPr wrap="square" rtlCol="0">
              <a:spAutoFit/>
            </a:bodyPr>
            <a:lstStyle/>
            <a:p>
              <a:pPr marL="0" lvl="1">
                <a:buClr>
                  <a:srgbClr val="FFFF66"/>
                </a:buClr>
              </a:pPr>
              <a:r>
                <a:rPr lang="zh-CN" altLang="en-US" sz="2000" b="1" dirty="0">
                  <a:solidFill>
                    <a:srgbClr val="11576A"/>
                  </a:solidFill>
                  <a:latin typeface="微软雅黑" pitchFamily="34" charset="-122"/>
                  <a:ea typeface="微软雅黑" pitchFamily="34" charset="-122"/>
                  <a:sym typeface="MS PGothic" charset="0"/>
                </a:rPr>
                <a:t>缺页平均时间间隔的倒数</a:t>
              </a:r>
              <a:endParaRPr lang="en-US" altLang="zh-CN" sz="2000" b="1" dirty="0">
                <a:solidFill>
                  <a:srgbClr val="11576A"/>
                </a:solidFill>
                <a:latin typeface="微软雅黑" pitchFamily="34" charset="-122"/>
                <a:ea typeface="微软雅黑" pitchFamily="34" charset="-122"/>
                <a:sym typeface="MS PGothic" charset="0"/>
              </a:endParaRPr>
            </a:p>
          </p:txBody>
        </p:sp>
      </p:grpSp>
      <p:grpSp>
        <p:nvGrpSpPr>
          <p:cNvPr id="3" name="组合 2"/>
          <p:cNvGrpSpPr/>
          <p:nvPr/>
        </p:nvGrpSpPr>
        <p:grpSpPr>
          <a:xfrm>
            <a:off x="928556" y="2506503"/>
            <a:ext cx="3719537" cy="1626698"/>
            <a:chOff x="928555" y="1649253"/>
            <a:chExt cx="3719537" cy="1626698"/>
          </a:xfrm>
        </p:grpSpPr>
        <p:sp>
          <p:nvSpPr>
            <p:cNvPr id="11" name="TextBox 10"/>
            <p:cNvSpPr txBox="1"/>
            <p:nvPr/>
          </p:nvSpPr>
          <p:spPr>
            <a:xfrm>
              <a:off x="1526823" y="2049363"/>
              <a:ext cx="3005158" cy="369332"/>
            </a:xfrm>
            <a:prstGeom prst="rect">
              <a:avLst/>
            </a:prstGeom>
            <a:noFill/>
            <a:effectLst/>
          </p:spPr>
          <p:txBody>
            <a:bodyPr wrap="square" rtlCol="0">
              <a:spAutoFit/>
            </a:bodyPr>
            <a:lstStyle/>
            <a:p>
              <a:pPr marL="87313" lvl="3" indent="-87313">
                <a:spcBef>
                  <a:spcPct val="50000"/>
                </a:spcBef>
                <a:buClr>
                  <a:srgbClr val="FFFF66"/>
                </a:buClr>
              </a:pPr>
              <a:r>
                <a:rPr lang="zh-CN" altLang="zh-CN" b="1" dirty="0" smtClean="0">
                  <a:solidFill>
                    <a:srgbClr val="11576A"/>
                  </a:solidFill>
                  <a:latin typeface="微软雅黑" pitchFamily="34" charset="-122"/>
                  <a:ea typeface="微软雅黑" pitchFamily="34" charset="-122"/>
                  <a:sym typeface="MS PGothic" charset="0"/>
                </a:rPr>
                <a:t>页面置换算法</a:t>
              </a:r>
              <a:endParaRPr lang="zh-CN" altLang="zh-CN" b="1" dirty="0">
                <a:solidFill>
                  <a:srgbClr val="11576A"/>
                </a:solidFill>
                <a:latin typeface="微软雅黑" pitchFamily="34" charset="-122"/>
                <a:ea typeface="微软雅黑" pitchFamily="34" charset="-122"/>
                <a:sym typeface="MS PGothic" charset="0"/>
              </a:endParaRPr>
            </a:p>
          </p:txBody>
        </p:sp>
        <p:pic>
          <p:nvPicPr>
            <p:cNvPr id="7" name="图片 6" descr="小点1.png"/>
            <p:cNvPicPr>
              <a:picLocks noChangeAspect="1"/>
            </p:cNvPicPr>
            <p:nvPr/>
          </p:nvPicPr>
          <p:blipFill>
            <a:blip r:embed="rId2" cstate="print"/>
            <a:stretch>
              <a:fillRect/>
            </a:stretch>
          </p:blipFill>
          <p:spPr>
            <a:xfrm>
              <a:off x="1392105" y="2157072"/>
              <a:ext cx="151066" cy="148997"/>
            </a:xfrm>
            <a:prstGeom prst="rect">
              <a:avLst/>
            </a:prstGeom>
            <a:effectLst/>
          </p:spPr>
        </p:pic>
        <p:sp>
          <p:nvSpPr>
            <p:cNvPr id="15" name="TextBox 14"/>
            <p:cNvSpPr txBox="1"/>
            <p:nvPr/>
          </p:nvSpPr>
          <p:spPr>
            <a:xfrm>
              <a:off x="928555" y="166300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6" name="TextBox 15"/>
            <p:cNvSpPr txBox="1"/>
            <p:nvPr/>
          </p:nvSpPr>
          <p:spPr>
            <a:xfrm>
              <a:off x="1242881" y="1649253"/>
              <a:ext cx="3405211" cy="400110"/>
            </a:xfrm>
            <a:prstGeom prst="rect">
              <a:avLst/>
            </a:prstGeom>
            <a:noFill/>
            <a:effectLst/>
          </p:spPr>
          <p:txBody>
            <a:bodyPr wrap="square" rtlCol="0">
              <a:spAutoFit/>
            </a:bodyPr>
            <a:lstStyle/>
            <a:p>
              <a:pPr marL="457200" indent="-457200">
                <a:buClr>
                  <a:srgbClr val="FFFF66"/>
                </a:buClr>
              </a:pPr>
              <a:r>
                <a:rPr lang="zh-CN" altLang="en-US" sz="2000" b="1" dirty="0">
                  <a:solidFill>
                    <a:srgbClr val="11576A"/>
                  </a:solidFill>
                  <a:latin typeface="微软雅黑" pitchFamily="34" charset="-122"/>
                  <a:ea typeface="微软雅黑" pitchFamily="34" charset="-122"/>
                  <a:sym typeface="MS PGothic" charset="0"/>
                </a:rPr>
                <a:t>影响缺页率的因素</a:t>
              </a:r>
            </a:p>
          </p:txBody>
        </p:sp>
        <p:sp>
          <p:nvSpPr>
            <p:cNvPr id="17" name="TextBox 16"/>
            <p:cNvSpPr txBox="1"/>
            <p:nvPr/>
          </p:nvSpPr>
          <p:spPr>
            <a:xfrm>
              <a:off x="1526823" y="2335115"/>
              <a:ext cx="3005158" cy="369332"/>
            </a:xfrm>
            <a:prstGeom prst="rect">
              <a:avLst/>
            </a:prstGeom>
            <a:noFill/>
            <a:effectLst/>
          </p:spPr>
          <p:txBody>
            <a:bodyPr wrap="square" rtlCol="0">
              <a:spAutoFit/>
            </a:bodyPr>
            <a:lstStyle/>
            <a:p>
              <a:pPr marL="87313" lvl="3" indent="-87313">
                <a:spcBef>
                  <a:spcPct val="50000"/>
                </a:spcBef>
                <a:buClr>
                  <a:srgbClr val="FFFF66"/>
                </a:buClr>
              </a:pPr>
              <a:r>
                <a:rPr lang="zh-CN" altLang="zh-CN" b="1" dirty="0" smtClean="0">
                  <a:solidFill>
                    <a:srgbClr val="11576A"/>
                  </a:solidFill>
                  <a:latin typeface="微软雅黑" pitchFamily="34" charset="-122"/>
                  <a:ea typeface="微软雅黑" pitchFamily="34" charset="-122"/>
                  <a:sym typeface="MS PGothic" charset="0"/>
                </a:rPr>
                <a:t>分配给进程的物理页面数目</a:t>
              </a:r>
              <a:endParaRPr lang="zh-CN" altLang="zh-CN" b="1" dirty="0">
                <a:solidFill>
                  <a:srgbClr val="11576A"/>
                </a:solidFill>
                <a:latin typeface="微软雅黑" pitchFamily="34" charset="-122"/>
                <a:ea typeface="微软雅黑" pitchFamily="34" charset="-122"/>
                <a:sym typeface="MS PGothic" charset="0"/>
              </a:endParaRPr>
            </a:p>
          </p:txBody>
        </p:sp>
        <p:pic>
          <p:nvPicPr>
            <p:cNvPr id="18" name="图片 17" descr="小点1.png"/>
            <p:cNvPicPr>
              <a:picLocks noChangeAspect="1"/>
            </p:cNvPicPr>
            <p:nvPr/>
          </p:nvPicPr>
          <p:blipFill>
            <a:blip r:embed="rId2" cstate="print"/>
            <a:stretch>
              <a:fillRect/>
            </a:stretch>
          </p:blipFill>
          <p:spPr>
            <a:xfrm>
              <a:off x="1392105" y="2442824"/>
              <a:ext cx="151066" cy="148997"/>
            </a:xfrm>
            <a:prstGeom prst="rect">
              <a:avLst/>
            </a:prstGeom>
            <a:effectLst/>
          </p:spPr>
        </p:pic>
        <p:sp>
          <p:nvSpPr>
            <p:cNvPr id="19" name="TextBox 18"/>
            <p:cNvSpPr txBox="1"/>
            <p:nvPr/>
          </p:nvSpPr>
          <p:spPr>
            <a:xfrm>
              <a:off x="1526823" y="2620867"/>
              <a:ext cx="3005158" cy="369332"/>
            </a:xfrm>
            <a:prstGeom prst="rect">
              <a:avLst/>
            </a:prstGeom>
            <a:noFill/>
            <a:effectLst/>
          </p:spPr>
          <p:txBody>
            <a:bodyPr wrap="square" rtlCol="0">
              <a:spAutoFit/>
            </a:bodyPr>
            <a:lstStyle/>
            <a:p>
              <a:pPr marL="0" lvl="3">
                <a:spcBef>
                  <a:spcPct val="50000"/>
                </a:spcBef>
                <a:buClr>
                  <a:srgbClr val="FFFF66"/>
                </a:buClr>
              </a:pPr>
              <a:r>
                <a:rPr lang="zh-CN" altLang="zh-CN" b="1" dirty="0" smtClean="0">
                  <a:solidFill>
                    <a:srgbClr val="11576A"/>
                  </a:solidFill>
                  <a:latin typeface="微软雅黑" pitchFamily="34" charset="-122"/>
                  <a:ea typeface="微软雅黑" pitchFamily="34" charset="-122"/>
                  <a:sym typeface="MS PGothic" charset="0"/>
                </a:rPr>
                <a:t>页面大小</a:t>
              </a:r>
              <a:endParaRPr lang="zh-CN" altLang="zh-CN" b="1" dirty="0">
                <a:solidFill>
                  <a:srgbClr val="11576A"/>
                </a:solidFill>
                <a:latin typeface="微软雅黑" pitchFamily="34" charset="-122"/>
                <a:ea typeface="微软雅黑" pitchFamily="34" charset="-122"/>
                <a:sym typeface="MS PGothic" charset="0"/>
              </a:endParaRPr>
            </a:p>
          </p:txBody>
        </p:sp>
        <p:pic>
          <p:nvPicPr>
            <p:cNvPr id="20" name="图片 19" descr="小点1.png"/>
            <p:cNvPicPr>
              <a:picLocks noChangeAspect="1"/>
            </p:cNvPicPr>
            <p:nvPr/>
          </p:nvPicPr>
          <p:blipFill>
            <a:blip r:embed="rId2" cstate="print"/>
            <a:stretch>
              <a:fillRect/>
            </a:stretch>
          </p:blipFill>
          <p:spPr>
            <a:xfrm>
              <a:off x="1392105" y="2728576"/>
              <a:ext cx="151066" cy="148997"/>
            </a:xfrm>
            <a:prstGeom prst="rect">
              <a:avLst/>
            </a:prstGeom>
            <a:effectLst/>
          </p:spPr>
        </p:pic>
        <p:sp>
          <p:nvSpPr>
            <p:cNvPr id="21" name="TextBox 20"/>
            <p:cNvSpPr txBox="1"/>
            <p:nvPr/>
          </p:nvSpPr>
          <p:spPr>
            <a:xfrm>
              <a:off x="1526823" y="2906619"/>
              <a:ext cx="3005158" cy="369332"/>
            </a:xfrm>
            <a:prstGeom prst="rect">
              <a:avLst/>
            </a:prstGeom>
            <a:noFill/>
            <a:effectLst/>
          </p:spPr>
          <p:txBody>
            <a:bodyPr wrap="square" rtlCol="0">
              <a:spAutoFit/>
            </a:bodyPr>
            <a:lstStyle/>
            <a:p>
              <a:pPr marL="0" lvl="3">
                <a:spcBef>
                  <a:spcPct val="50000"/>
                </a:spcBef>
                <a:buClr>
                  <a:srgbClr val="FFFF66"/>
                </a:buClr>
              </a:pPr>
              <a:r>
                <a:rPr lang="zh-CN" altLang="zh-CN" b="1" dirty="0" smtClean="0">
                  <a:solidFill>
                    <a:srgbClr val="11576A"/>
                  </a:solidFill>
                  <a:latin typeface="微软雅黑" pitchFamily="34" charset="-122"/>
                  <a:ea typeface="微软雅黑" pitchFamily="34" charset="-122"/>
                  <a:sym typeface="MS PGothic" charset="0"/>
                </a:rPr>
                <a:t>程序的编写方法</a:t>
              </a:r>
              <a:endParaRPr lang="zh-CN" altLang="zh-CN" b="1" dirty="0">
                <a:solidFill>
                  <a:srgbClr val="11576A"/>
                </a:solidFill>
                <a:latin typeface="微软雅黑" pitchFamily="34" charset="-122"/>
                <a:ea typeface="微软雅黑" pitchFamily="34" charset="-122"/>
                <a:sym typeface="MS PGothic" charset="0"/>
              </a:endParaRPr>
            </a:p>
          </p:txBody>
        </p:sp>
        <p:pic>
          <p:nvPicPr>
            <p:cNvPr id="22" name="图片 21" descr="小点1.png"/>
            <p:cNvPicPr>
              <a:picLocks noChangeAspect="1"/>
            </p:cNvPicPr>
            <p:nvPr/>
          </p:nvPicPr>
          <p:blipFill>
            <a:blip r:embed="rId2" cstate="print"/>
            <a:stretch>
              <a:fillRect/>
            </a:stretch>
          </p:blipFill>
          <p:spPr>
            <a:xfrm>
              <a:off x="1392105" y="3014328"/>
              <a:ext cx="151066" cy="148997"/>
            </a:xfrm>
            <a:prstGeom prst="rect">
              <a:avLst/>
            </a:prstGeom>
            <a:effectLst/>
          </p:spPr>
        </p:pic>
      </p:grpSp>
    </p:spTree>
    <p:extLst>
      <p:ext uri="{BB962C8B-B14F-4D97-AF65-F5344CB8AC3E}">
        <p14:creationId xmlns:p14="http://schemas.microsoft.com/office/powerpoint/2010/main" val="3124757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ea typeface="宋体" panose="02010600030101010101" pitchFamily="2" charset="-122"/>
              </a:rPr>
              <a:t>地址的生成</a:t>
            </a:r>
          </a:p>
        </p:txBody>
      </p:sp>
      <p:sp>
        <p:nvSpPr>
          <p:cNvPr id="18435"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18436" name="Rectangle 1"/>
          <p:cNvSpPr>
            <a:spLocks noChangeArrowheads="1"/>
          </p:cNvSpPr>
          <p:nvPr/>
        </p:nvSpPr>
        <p:spPr bwMode="auto">
          <a:xfrm>
            <a:off x="6264275" y="378618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内存的地址变换</a:t>
            </a:r>
          </a:p>
        </p:txBody>
      </p:sp>
      <p:sp>
        <p:nvSpPr>
          <p:cNvPr id="18437" name="Text Box 17"/>
          <p:cNvSpPr txBox="1">
            <a:spLocks noChangeArrowheads="1"/>
          </p:cNvSpPr>
          <p:nvPr/>
        </p:nvSpPr>
        <p:spPr bwMode="auto">
          <a:xfrm>
            <a:off x="1258888" y="3443288"/>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微软雅黑" panose="020B0503020204020204" pitchFamily="34" charset="-122"/>
                <a:ea typeface="微软雅黑" panose="020B0503020204020204" pitchFamily="34" charset="-122"/>
              </a:rPr>
              <a:t>总线</a:t>
            </a:r>
          </a:p>
        </p:txBody>
      </p:sp>
      <p:sp>
        <p:nvSpPr>
          <p:cNvPr id="18438" name="矩形 5"/>
          <p:cNvSpPr>
            <a:spLocks noChangeArrowheads="1"/>
          </p:cNvSpPr>
          <p:nvPr/>
        </p:nvSpPr>
        <p:spPr bwMode="auto">
          <a:xfrm>
            <a:off x="1281113" y="4256088"/>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b="1">
                <a:solidFill>
                  <a:srgbClr val="11576A"/>
                </a:solidFill>
                <a:latin typeface="微软雅黑" panose="020B0503020204020204" pitchFamily="34" charset="-122"/>
                <a:ea typeface="微软雅黑" panose="020B0503020204020204" pitchFamily="34" charset="-122"/>
              </a:rPr>
              <a:t>内存</a:t>
            </a:r>
          </a:p>
        </p:txBody>
      </p:sp>
      <p:cxnSp>
        <p:nvCxnSpPr>
          <p:cNvPr id="7" name="直接箭头连接符 6"/>
          <p:cNvCxnSpPr/>
          <p:nvPr/>
        </p:nvCxnSpPr>
        <p:spPr>
          <a:xfrm>
            <a:off x="1793875" y="3624263"/>
            <a:ext cx="4470400" cy="0"/>
          </a:xfrm>
          <a:prstGeom prst="straightConnector1">
            <a:avLst/>
          </a:prstGeom>
          <a:ln w="1016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489200" y="3028950"/>
            <a:ext cx="0" cy="542925"/>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895600" y="3692525"/>
            <a:ext cx="0" cy="542925"/>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151313" y="3035300"/>
            <a:ext cx="0" cy="544513"/>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8443"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1885950"/>
            <a:ext cx="156368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4" name="矩形 12"/>
          <p:cNvSpPr>
            <a:spLocks noChangeArrowheads="1"/>
          </p:cNvSpPr>
          <p:nvPr/>
        </p:nvSpPr>
        <p:spPr bwMode="auto">
          <a:xfrm>
            <a:off x="1766888" y="1974850"/>
            <a:ext cx="5286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sym typeface="Times New Roman" panose="02020603050405020304" pitchFamily="18" charset="0"/>
              </a:rPr>
              <a:t>ALU</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18445" name="矩形 13"/>
          <p:cNvSpPr>
            <a:spLocks noChangeArrowheads="1"/>
          </p:cNvSpPr>
          <p:nvPr/>
        </p:nvSpPr>
        <p:spPr bwMode="auto">
          <a:xfrm>
            <a:off x="1846263" y="2366963"/>
            <a:ext cx="685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rPr>
              <a:t>寄存器</a:t>
            </a:r>
          </a:p>
        </p:txBody>
      </p:sp>
      <p:sp>
        <p:nvSpPr>
          <p:cNvPr id="18446" name="矩形 14"/>
          <p:cNvSpPr>
            <a:spLocks noChangeArrowheads="1"/>
          </p:cNvSpPr>
          <p:nvPr/>
        </p:nvSpPr>
        <p:spPr bwMode="auto">
          <a:xfrm>
            <a:off x="2097088" y="2719388"/>
            <a:ext cx="8509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sym typeface="Times New Roman" panose="02020603050405020304" pitchFamily="18" charset="0"/>
              </a:rPr>
              <a:t>高速缓存</a:t>
            </a:r>
          </a:p>
        </p:txBody>
      </p:sp>
      <p:sp>
        <p:nvSpPr>
          <p:cNvPr id="18447" name="矩形 16"/>
          <p:cNvSpPr>
            <a:spLocks noChangeArrowheads="1"/>
          </p:cNvSpPr>
          <p:nvPr/>
        </p:nvSpPr>
        <p:spPr bwMode="auto">
          <a:xfrm>
            <a:off x="2640013" y="2101850"/>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100" b="1">
                <a:solidFill>
                  <a:schemeClr val="bg1"/>
                </a:solidFill>
                <a:latin typeface="微软雅黑" panose="020B0503020204020204" pitchFamily="34" charset="-122"/>
                <a:ea typeface="微软雅黑" panose="020B0503020204020204" pitchFamily="34" charset="-122"/>
              </a:rPr>
              <a:t>控制器</a:t>
            </a:r>
          </a:p>
        </p:txBody>
      </p:sp>
      <p:grpSp>
        <p:nvGrpSpPr>
          <p:cNvPr id="18448" name="组合 18"/>
          <p:cNvGrpSpPr>
            <a:grpSpLocks/>
          </p:cNvGrpSpPr>
          <p:nvPr/>
        </p:nvGrpSpPr>
        <p:grpSpPr bwMode="auto">
          <a:xfrm>
            <a:off x="3703638" y="2582863"/>
            <a:ext cx="893762" cy="484187"/>
            <a:chOff x="7497779" y="2557344"/>
            <a:chExt cx="892996" cy="485244"/>
          </a:xfrm>
        </p:grpSpPr>
        <p:pic>
          <p:nvPicPr>
            <p:cNvPr id="18465" name="图片 1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7779" y="2557344"/>
              <a:ext cx="892996" cy="48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6" name="矩形 20"/>
            <p:cNvSpPr>
              <a:spLocks noChangeArrowheads="1"/>
            </p:cNvSpPr>
            <p:nvPr/>
          </p:nvSpPr>
          <p:spPr bwMode="auto">
            <a:xfrm>
              <a:off x="7764236" y="2623561"/>
              <a:ext cx="478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400"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I/O</a:t>
              </a:r>
              <a:endParaRPr lang="zh-CN" altLang="en-US" sz="1400" b="1">
                <a:solidFill>
                  <a:schemeClr val="bg1"/>
                </a:solidFill>
                <a:latin typeface="微软雅黑" panose="020B0503020204020204" pitchFamily="34" charset="-122"/>
                <a:ea typeface="微软雅黑" panose="020B0503020204020204" pitchFamily="34" charset="-122"/>
              </a:endParaRPr>
            </a:p>
          </p:txBody>
        </p:sp>
      </p:grpSp>
      <p:sp>
        <p:nvSpPr>
          <p:cNvPr id="18449" name="矩形 28"/>
          <p:cNvSpPr>
            <a:spLocks noChangeArrowheads="1"/>
          </p:cNvSpPr>
          <p:nvPr/>
        </p:nvSpPr>
        <p:spPr bwMode="auto">
          <a:xfrm>
            <a:off x="3316288" y="1843088"/>
            <a:ext cx="56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en-US" altLang="zh-CN" sz="14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CPU</a:t>
            </a:r>
            <a:endParaRPr lang="zh-CN" altLang="en-US" sz="1400" b="1">
              <a:solidFill>
                <a:srgbClr val="11576A"/>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5"/>
          <a:stretch>
            <a:fillRect/>
          </a:stretch>
        </p:blipFill>
        <p:spPr>
          <a:xfrm>
            <a:off x="2557463" y="4260850"/>
            <a:ext cx="2038350" cy="461963"/>
          </a:xfrm>
          <a:prstGeom prst="rect">
            <a:avLst/>
          </a:prstGeom>
          <a:solidFill>
            <a:schemeClr val="bg2">
              <a:lumMod val="60000"/>
              <a:lumOff val="40000"/>
            </a:schemeClr>
          </a:solidFill>
        </p:spPr>
      </p:pic>
      <p:pic>
        <p:nvPicPr>
          <p:cNvPr id="18451" name="图片 3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57463" y="4700588"/>
            <a:ext cx="2038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1"/>
          <p:cNvSpPr>
            <a:spLocks noChangeArrowheads="1"/>
          </p:cNvSpPr>
          <p:nvPr/>
        </p:nvSpPr>
        <p:spPr bwMode="auto">
          <a:xfrm>
            <a:off x="6238875" y="4151313"/>
            <a:ext cx="1973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%AH $0x5</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%BH $0x7</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add  %AH %BH</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$0x9 %AH</a:t>
            </a:r>
            <a:endPar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28" name="图片 27"/>
          <p:cNvPicPr>
            <a:picLocks noChangeAspect="1"/>
          </p:cNvPicPr>
          <p:nvPr/>
        </p:nvPicPr>
        <p:blipFill>
          <a:blip r:embed="rId5"/>
          <a:stretch>
            <a:fillRect/>
          </a:stretch>
        </p:blipFill>
        <p:spPr>
          <a:xfrm>
            <a:off x="2557463" y="5137150"/>
            <a:ext cx="2038350" cy="461963"/>
          </a:xfrm>
          <a:prstGeom prst="rect">
            <a:avLst/>
          </a:prstGeom>
          <a:solidFill>
            <a:schemeClr val="tx2">
              <a:lumMod val="40000"/>
              <a:lumOff val="60000"/>
            </a:schemeClr>
          </a:solidFill>
        </p:spPr>
      </p:pic>
      <p:pic>
        <p:nvPicPr>
          <p:cNvPr id="30" name="图片 29"/>
          <p:cNvPicPr>
            <a:picLocks noChangeAspect="1"/>
          </p:cNvPicPr>
          <p:nvPr/>
        </p:nvPicPr>
        <p:blipFill>
          <a:blip r:embed="rId5"/>
          <a:stretch>
            <a:fillRect/>
          </a:stretch>
        </p:blipFill>
        <p:spPr>
          <a:xfrm>
            <a:off x="2557463" y="5575300"/>
            <a:ext cx="2038350" cy="461963"/>
          </a:xfrm>
          <a:prstGeom prst="rect">
            <a:avLst/>
          </a:prstGeom>
          <a:solidFill>
            <a:schemeClr val="accent2">
              <a:lumMod val="20000"/>
              <a:lumOff val="80000"/>
            </a:schemeClr>
          </a:solidFill>
        </p:spPr>
      </p:pic>
      <p:pic>
        <p:nvPicPr>
          <p:cNvPr id="31" name="图片 7" descr="疑问.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2038" y="4770438"/>
            <a:ext cx="1208087"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a:grpSpLocks/>
          </p:cNvGrpSpPr>
          <p:nvPr/>
        </p:nvGrpSpPr>
        <p:grpSpPr bwMode="auto">
          <a:xfrm>
            <a:off x="3414713" y="5008563"/>
            <a:ext cx="828675" cy="1008062"/>
            <a:chOff x="2448757" y="4823993"/>
            <a:chExt cx="829038" cy="1008682"/>
          </a:xfrm>
        </p:grpSpPr>
        <p:sp>
          <p:nvSpPr>
            <p:cNvPr id="44" name="矩形 43"/>
            <p:cNvSpPr/>
            <p:nvPr/>
          </p:nvSpPr>
          <p:spPr>
            <a:xfrm>
              <a:off x="2450345" y="4823993"/>
              <a:ext cx="150879" cy="13025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p:cNvSpPr/>
            <p:nvPr/>
          </p:nvSpPr>
          <p:spPr>
            <a:xfrm>
              <a:off x="2790219" y="4825581"/>
              <a:ext cx="150879" cy="13025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p:cNvSpPr/>
            <p:nvPr/>
          </p:nvSpPr>
          <p:spPr>
            <a:xfrm>
              <a:off x="3123740" y="4825581"/>
              <a:ext cx="152467" cy="13025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a:xfrm>
              <a:off x="2448757" y="5702420"/>
              <a:ext cx="150878" cy="13025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p:cNvSpPr/>
            <p:nvPr/>
          </p:nvSpPr>
          <p:spPr>
            <a:xfrm>
              <a:off x="2788631" y="5702420"/>
              <a:ext cx="150878" cy="1286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p:cNvSpPr/>
            <p:nvPr/>
          </p:nvSpPr>
          <p:spPr>
            <a:xfrm>
              <a:off x="3126916" y="5702420"/>
              <a:ext cx="150879" cy="12866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6" name="矩形 35"/>
          <p:cNvSpPr>
            <a:spLocks noChangeArrowheads="1"/>
          </p:cNvSpPr>
          <p:nvPr/>
        </p:nvSpPr>
        <p:spPr bwMode="auto">
          <a:xfrm>
            <a:off x="1724025" y="5849938"/>
            <a:ext cx="952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a:solidFill>
                  <a:srgbClr val="11576A"/>
                </a:solidFill>
                <a:latin typeface="微软雅黑" panose="020B0503020204020204" pitchFamily="34" charset="-122"/>
                <a:ea typeface="微软雅黑" panose="020B0503020204020204" pitchFamily="34" charset="-122"/>
              </a:rPr>
              <a:t>起始地址（</a:t>
            </a:r>
            <a:r>
              <a:rPr lang="en-US" altLang="zh-CN" sz="1400">
                <a:solidFill>
                  <a:srgbClr val="11576A"/>
                </a:solidFill>
                <a:latin typeface="微软雅黑" panose="020B0503020204020204" pitchFamily="34" charset="-122"/>
                <a:ea typeface="微软雅黑" panose="020B0503020204020204" pitchFamily="34" charset="-122"/>
              </a:rPr>
              <a:t>0x00</a:t>
            </a:r>
            <a:r>
              <a:rPr lang="zh-CN" altLang="en-US" sz="1400">
                <a:solidFill>
                  <a:srgbClr val="11576A"/>
                </a:solidFill>
                <a:latin typeface="微软雅黑" panose="020B0503020204020204" pitchFamily="34" charset="-122"/>
                <a:ea typeface="微软雅黑" panose="020B0503020204020204" pitchFamily="34" charset="-122"/>
              </a:rPr>
              <a:t>）</a:t>
            </a:r>
          </a:p>
        </p:txBody>
      </p:sp>
      <p:sp>
        <p:nvSpPr>
          <p:cNvPr id="37" name="矩形 36"/>
          <p:cNvSpPr>
            <a:spLocks noChangeArrowheads="1"/>
          </p:cNvSpPr>
          <p:nvPr/>
        </p:nvSpPr>
        <p:spPr bwMode="auto">
          <a:xfrm>
            <a:off x="4537075" y="4127500"/>
            <a:ext cx="1019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结束</a:t>
            </a:r>
            <a:r>
              <a:rPr lang="zh-CN" altLang="en-US" sz="1600">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地址</a:t>
            </a:r>
            <a:endParaRPr lang="zh-CN" altLang="en-US" sz="2000">
              <a:solidFill>
                <a:srgbClr val="1157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Tm="66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randombar(horizontal)">
                                      <p:cBhvr>
                                        <p:cTn id="7" dur="500"/>
                                        <p:tgtEl>
                                          <p:spTgt spid="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3000" fill="hold" nodeType="afterEffect">
                                  <p:stCondLst>
                                    <p:cond delay="0"/>
                                  </p:stCondLst>
                                  <p:childTnLst>
                                    <p:anim calcmode="discrete" valueType="str">
                                      <p:cBhvr>
                                        <p:cTn id="22" dur="5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heckerboard(across)">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6" grpId="0"/>
      <p:bldP spid="3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缺页率置换算法</a:t>
            </a:r>
            <a:r>
              <a:rPr lang="zh-CN" altLang="en-US" sz="2400" b="1" dirty="0">
                <a:solidFill>
                  <a:srgbClr val="11576A"/>
                </a:solidFill>
                <a:latin typeface="微软雅黑" pitchFamily="34" charset="-122"/>
                <a:ea typeface="微软雅黑" pitchFamily="34" charset="-122"/>
              </a:rPr>
              <a:t>（</a:t>
            </a:r>
            <a:r>
              <a:rPr lang="en-US" altLang="zh-CN" sz="2400" b="1" dirty="0">
                <a:solidFill>
                  <a:srgbClr val="11576A"/>
                </a:solidFill>
                <a:latin typeface="微软雅黑" pitchFamily="34" charset="-122"/>
                <a:ea typeface="微软雅黑" pitchFamily="34" charset="-122"/>
              </a:rPr>
              <a:t>PFF, Page-Fault-Frequency</a:t>
            </a:r>
            <a:r>
              <a:rPr lang="zh-CN" altLang="en-US" sz="2400" b="1" dirty="0">
                <a:solidFill>
                  <a:srgbClr val="11576A"/>
                </a:solidFill>
                <a:latin typeface="微软雅黑" pitchFamily="34" charset="-122"/>
                <a:ea typeface="微软雅黑" pitchFamily="34" charset="-122"/>
              </a:rPr>
              <a:t>）</a:t>
            </a:r>
          </a:p>
        </p:txBody>
      </p:sp>
      <p:grpSp>
        <p:nvGrpSpPr>
          <p:cNvPr id="5" name="组合 4"/>
          <p:cNvGrpSpPr/>
          <p:nvPr/>
        </p:nvGrpSpPr>
        <p:grpSpPr>
          <a:xfrm>
            <a:off x="852462" y="4899918"/>
            <a:ext cx="6862810" cy="400110"/>
            <a:chOff x="852462" y="4042668"/>
            <a:chExt cx="6862810" cy="400110"/>
          </a:xfrm>
        </p:grpSpPr>
        <p:sp>
          <p:nvSpPr>
            <p:cNvPr id="83" name="TextBox 82"/>
            <p:cNvSpPr txBox="1"/>
            <p:nvPr/>
          </p:nvSpPr>
          <p:spPr>
            <a:xfrm>
              <a:off x="852462" y="404266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2" name="TextBox 11"/>
            <p:cNvSpPr txBox="1"/>
            <p:nvPr/>
          </p:nvSpPr>
          <p:spPr>
            <a:xfrm>
              <a:off x="1166788" y="4042668"/>
              <a:ext cx="6548484" cy="400110"/>
            </a:xfrm>
            <a:prstGeom prst="rect">
              <a:avLst/>
            </a:prstGeom>
            <a:noFill/>
            <a:effectLst/>
          </p:spPr>
          <p:txBody>
            <a:bodyPr wrap="square" rtlCol="0">
              <a:spAutoFit/>
            </a:bodyPr>
            <a:lstStyle/>
            <a:p>
              <a:pPr marL="342900" indent="-342900"/>
              <a:r>
                <a:rPr lang="zh-CN" altLang="en-US" sz="2000" b="1" dirty="0">
                  <a:solidFill>
                    <a:srgbClr val="11576A"/>
                  </a:solidFill>
                  <a:latin typeface="微软雅黑" pitchFamily="34" charset="-122"/>
                  <a:ea typeface="微软雅黑" pitchFamily="34" charset="-122"/>
                </a:rPr>
                <a:t>若进程缺页率过高，则增加常驻集以分配更多的物理页面</a:t>
              </a:r>
            </a:p>
          </p:txBody>
        </p:sp>
      </p:grpSp>
      <p:sp>
        <p:nvSpPr>
          <p:cNvPr id="8" name="TextBox 7"/>
          <p:cNvSpPr txBox="1"/>
          <p:nvPr/>
        </p:nvSpPr>
        <p:spPr>
          <a:xfrm>
            <a:off x="856946" y="4221088"/>
            <a:ext cx="6811398" cy="707886"/>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通过调节常驻集大小，</a:t>
            </a:r>
            <a:r>
              <a:rPr lang="zh-CN" altLang="zh-CN" sz="2000" b="1" dirty="0">
                <a:solidFill>
                  <a:srgbClr val="11576A"/>
                </a:solidFill>
                <a:latin typeface="微软雅黑" pitchFamily="34" charset="-122"/>
                <a:ea typeface="微软雅黑" pitchFamily="34" charset="-122"/>
              </a:rPr>
              <a:t>使每个</a:t>
            </a:r>
            <a:r>
              <a:rPr lang="zh-CN" altLang="en-US" sz="2000" b="1" dirty="0">
                <a:solidFill>
                  <a:srgbClr val="11576A"/>
                </a:solidFill>
                <a:latin typeface="微软雅黑" pitchFamily="34" charset="-122"/>
                <a:ea typeface="微软雅黑" pitchFamily="34" charset="-122"/>
              </a:rPr>
              <a:t>进程</a:t>
            </a:r>
            <a:r>
              <a:rPr lang="zh-CN" altLang="zh-CN" sz="2000" b="1" dirty="0">
                <a:solidFill>
                  <a:srgbClr val="11576A"/>
                </a:solidFill>
                <a:latin typeface="微软雅黑" pitchFamily="34" charset="-122"/>
                <a:ea typeface="微软雅黑" pitchFamily="34" charset="-122"/>
              </a:rPr>
              <a:t>的缺页率保持在一个合理的范围内</a:t>
            </a:r>
            <a:endParaRPr lang="en-US" altLang="zh-CN" sz="2000" b="1" dirty="0">
              <a:solidFill>
                <a:srgbClr val="11576A"/>
              </a:solidFill>
              <a:latin typeface="微软雅黑" pitchFamily="34" charset="-122"/>
              <a:ea typeface="微软雅黑" pitchFamily="34" charset="-122"/>
            </a:endParaRPr>
          </a:p>
        </p:txBody>
      </p:sp>
      <p:grpSp>
        <p:nvGrpSpPr>
          <p:cNvPr id="6" name="组合 5"/>
          <p:cNvGrpSpPr/>
          <p:nvPr/>
        </p:nvGrpSpPr>
        <p:grpSpPr>
          <a:xfrm>
            <a:off x="852462" y="5261675"/>
            <a:ext cx="6862810" cy="400110"/>
            <a:chOff x="852462" y="4404425"/>
            <a:chExt cx="6862810" cy="400110"/>
          </a:xfrm>
        </p:grpSpPr>
        <p:sp>
          <p:nvSpPr>
            <p:cNvPr id="9" name="TextBox 8"/>
            <p:cNvSpPr txBox="1"/>
            <p:nvPr/>
          </p:nvSpPr>
          <p:spPr>
            <a:xfrm>
              <a:off x="852462" y="440442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3" name="TextBox 12"/>
            <p:cNvSpPr txBox="1"/>
            <p:nvPr/>
          </p:nvSpPr>
          <p:spPr>
            <a:xfrm>
              <a:off x="1166788" y="4404425"/>
              <a:ext cx="6548484" cy="400110"/>
            </a:xfrm>
            <a:prstGeom prst="rect">
              <a:avLst/>
            </a:prstGeom>
            <a:noFill/>
            <a:effectLst/>
          </p:spPr>
          <p:txBody>
            <a:bodyPr wrap="square" rtlCol="0">
              <a:spAutoFit/>
            </a:bodyPr>
            <a:lstStyle/>
            <a:p>
              <a:pPr marL="342900" indent="-342900"/>
              <a:r>
                <a:rPr lang="zh-CN" altLang="en-US" sz="2000" b="1" dirty="0">
                  <a:solidFill>
                    <a:srgbClr val="11576A"/>
                  </a:solidFill>
                  <a:latin typeface="微软雅黑" pitchFamily="34" charset="-122"/>
                  <a:ea typeface="微软雅黑" pitchFamily="34" charset="-122"/>
                </a:rPr>
                <a:t>若进程缺页率过低，则减少常驻集以减少它的物理页面数</a:t>
              </a:r>
            </a:p>
          </p:txBody>
        </p:sp>
      </p:grpSp>
      <p:grpSp>
        <p:nvGrpSpPr>
          <p:cNvPr id="4" name="组合 3"/>
          <p:cNvGrpSpPr/>
          <p:nvPr/>
        </p:nvGrpSpPr>
        <p:grpSpPr>
          <a:xfrm>
            <a:off x="1285852" y="1766844"/>
            <a:ext cx="4058154" cy="2342095"/>
            <a:chOff x="1363582" y="1131590"/>
            <a:chExt cx="4058154" cy="2342095"/>
          </a:xfrm>
        </p:grpSpPr>
        <p:cxnSp>
          <p:nvCxnSpPr>
            <p:cNvPr id="23" name="直接箭头连接符 22"/>
            <p:cNvCxnSpPr/>
            <p:nvPr/>
          </p:nvCxnSpPr>
          <p:spPr>
            <a:xfrm>
              <a:off x="1715274" y="3144842"/>
              <a:ext cx="3648814"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727307" y="1131590"/>
              <a:ext cx="0" cy="2017263"/>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2006600" y="1333500"/>
              <a:ext cx="2768600" cy="1720850"/>
            </a:xfrm>
            <a:custGeom>
              <a:avLst/>
              <a:gdLst>
                <a:gd name="connsiteX0" fmla="*/ 0 w 2768600"/>
                <a:gd name="connsiteY0" fmla="*/ 0 h 1720850"/>
                <a:gd name="connsiteX1" fmla="*/ 495300 w 2768600"/>
                <a:gd name="connsiteY1" fmla="*/ 920750 h 1720850"/>
                <a:gd name="connsiteX2" fmla="*/ 1098550 w 2768600"/>
                <a:gd name="connsiteY2" fmla="*/ 1365250 h 1720850"/>
                <a:gd name="connsiteX3" fmla="*/ 1714500 w 2768600"/>
                <a:gd name="connsiteY3" fmla="*/ 1593850 h 1720850"/>
                <a:gd name="connsiteX4" fmla="*/ 2336800 w 2768600"/>
                <a:gd name="connsiteY4" fmla="*/ 1689100 h 1720850"/>
                <a:gd name="connsiteX5" fmla="*/ 2768600 w 2768600"/>
                <a:gd name="connsiteY5" fmla="*/ 1720850 h 172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8600" h="1720850">
                  <a:moveTo>
                    <a:pt x="0" y="0"/>
                  </a:moveTo>
                  <a:cubicBezTo>
                    <a:pt x="156104" y="346604"/>
                    <a:pt x="312208" y="693208"/>
                    <a:pt x="495300" y="920750"/>
                  </a:cubicBezTo>
                  <a:cubicBezTo>
                    <a:pt x="678392" y="1148292"/>
                    <a:pt x="895350" y="1253067"/>
                    <a:pt x="1098550" y="1365250"/>
                  </a:cubicBezTo>
                  <a:cubicBezTo>
                    <a:pt x="1301750" y="1477433"/>
                    <a:pt x="1508125" y="1539875"/>
                    <a:pt x="1714500" y="1593850"/>
                  </a:cubicBezTo>
                  <a:cubicBezTo>
                    <a:pt x="1920875" y="1647825"/>
                    <a:pt x="2161117" y="1667933"/>
                    <a:pt x="2336800" y="1689100"/>
                  </a:cubicBezTo>
                  <a:cubicBezTo>
                    <a:pt x="2512483" y="1710267"/>
                    <a:pt x="2640541" y="1715558"/>
                    <a:pt x="2768600" y="1720850"/>
                  </a:cubicBezTo>
                </a:path>
              </a:pathLst>
            </a:custGeom>
            <a:ln w="38100">
              <a:solidFill>
                <a:srgbClr val="0E4DC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3877724" y="3206518"/>
              <a:ext cx="1544012" cy="267167"/>
            </a:xfrm>
            <a:prstGeom prst="rect">
              <a:avLst/>
            </a:prstGeom>
            <a:noFill/>
          </p:spPr>
          <p:txBody>
            <a:bodyPr wrap="none" rtlCol="0">
              <a:spAutoFit/>
            </a:bodyPr>
            <a:lstStyle/>
            <a:p>
              <a:pPr>
                <a:lnSpc>
                  <a:spcPts val="1300"/>
                </a:lnSpc>
              </a:pPr>
              <a:r>
                <a:rPr lang="zh-CN" altLang="en-US" sz="1400" b="1" spc="-100" dirty="0">
                  <a:solidFill>
                    <a:srgbClr val="11576A"/>
                  </a:solidFill>
                  <a:latin typeface="微软雅黑" pitchFamily="34" charset="-122"/>
                  <a:ea typeface="微软雅黑" pitchFamily="34" charset="-122"/>
                </a:rPr>
                <a:t>进程的物理页面数</a:t>
              </a:r>
            </a:p>
          </p:txBody>
        </p:sp>
        <p:sp>
          <p:nvSpPr>
            <p:cNvPr id="37" name="TextBox 36"/>
            <p:cNvSpPr txBox="1"/>
            <p:nvPr/>
          </p:nvSpPr>
          <p:spPr>
            <a:xfrm>
              <a:off x="1363582" y="1276796"/>
              <a:ext cx="400110" cy="592470"/>
            </a:xfrm>
            <a:prstGeom prst="rect">
              <a:avLst/>
            </a:prstGeom>
            <a:noFill/>
          </p:spPr>
          <p:txBody>
            <a:bodyPr vert="vert270" wrap="none" rtlCol="0">
              <a:spAutoFit/>
            </a:bodyPr>
            <a:lstStyle/>
            <a:p>
              <a:r>
                <a:rPr lang="zh-CN" altLang="en-US" sz="1400" b="1" spc="-100" dirty="0">
                  <a:solidFill>
                    <a:srgbClr val="11576A"/>
                  </a:solidFill>
                  <a:latin typeface="微软雅黑" pitchFamily="34" charset="-122"/>
                  <a:ea typeface="微软雅黑" pitchFamily="34" charset="-122"/>
                </a:rPr>
                <a:t>缺页率</a:t>
              </a:r>
            </a:p>
          </p:txBody>
        </p:sp>
      </p:grpSp>
      <p:grpSp>
        <p:nvGrpSpPr>
          <p:cNvPr id="2" name="组合 1"/>
          <p:cNvGrpSpPr/>
          <p:nvPr/>
        </p:nvGrpSpPr>
        <p:grpSpPr>
          <a:xfrm>
            <a:off x="1682789" y="2613475"/>
            <a:ext cx="3485273" cy="307777"/>
            <a:chOff x="1682788" y="1756224"/>
            <a:chExt cx="3485273" cy="307777"/>
          </a:xfrm>
        </p:grpSpPr>
        <p:cxnSp>
          <p:nvCxnSpPr>
            <p:cNvPr id="20" name="直接连接符 19"/>
            <p:cNvCxnSpPr/>
            <p:nvPr/>
          </p:nvCxnSpPr>
          <p:spPr>
            <a:xfrm>
              <a:off x="1682788" y="1921125"/>
              <a:ext cx="298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2" name="TextBox 31"/>
            <p:cNvSpPr txBox="1"/>
            <p:nvPr/>
          </p:nvSpPr>
          <p:spPr>
            <a:xfrm>
              <a:off x="4637146" y="1756224"/>
              <a:ext cx="530915" cy="307777"/>
            </a:xfrm>
            <a:prstGeom prst="rect">
              <a:avLst/>
            </a:prstGeom>
            <a:noFill/>
          </p:spPr>
          <p:txBody>
            <a:bodyPr wrap="none" rtlCol="0">
              <a:spAutoFit/>
            </a:bodyPr>
            <a:lstStyle/>
            <a:p>
              <a:r>
                <a:rPr lang="zh-CN" altLang="en-US" sz="1400" b="1" spc="-100" dirty="0">
                  <a:solidFill>
                    <a:srgbClr val="11576A"/>
                  </a:solidFill>
                  <a:latin typeface="微软雅黑" pitchFamily="34" charset="-122"/>
                  <a:ea typeface="微软雅黑" pitchFamily="34" charset="-122"/>
                </a:rPr>
                <a:t>上限</a:t>
              </a:r>
            </a:p>
          </p:txBody>
        </p:sp>
      </p:grpSp>
      <p:grpSp>
        <p:nvGrpSpPr>
          <p:cNvPr id="3" name="组合 2"/>
          <p:cNvGrpSpPr/>
          <p:nvPr/>
        </p:nvGrpSpPr>
        <p:grpSpPr>
          <a:xfrm>
            <a:off x="1682789" y="3207004"/>
            <a:ext cx="3485273" cy="307777"/>
            <a:chOff x="1682788" y="2349753"/>
            <a:chExt cx="3485273" cy="307777"/>
          </a:xfrm>
        </p:grpSpPr>
        <p:cxnSp>
          <p:nvCxnSpPr>
            <p:cNvPr id="21" name="直接连接符 20"/>
            <p:cNvCxnSpPr/>
            <p:nvPr/>
          </p:nvCxnSpPr>
          <p:spPr>
            <a:xfrm>
              <a:off x="1682788" y="2492629"/>
              <a:ext cx="298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4" name="TextBox 33"/>
            <p:cNvSpPr txBox="1"/>
            <p:nvPr/>
          </p:nvSpPr>
          <p:spPr>
            <a:xfrm>
              <a:off x="4637146" y="2349753"/>
              <a:ext cx="530915" cy="307777"/>
            </a:xfrm>
            <a:prstGeom prst="rect">
              <a:avLst/>
            </a:prstGeom>
            <a:noFill/>
          </p:spPr>
          <p:txBody>
            <a:bodyPr wrap="none" rtlCol="0">
              <a:spAutoFit/>
            </a:bodyPr>
            <a:lstStyle/>
            <a:p>
              <a:r>
                <a:rPr lang="zh-CN" altLang="en-US" sz="1400" b="1" spc="-100" dirty="0">
                  <a:solidFill>
                    <a:srgbClr val="11576A"/>
                  </a:solidFill>
                  <a:latin typeface="微软雅黑" pitchFamily="34" charset="-122"/>
                  <a:ea typeface="微软雅黑" pitchFamily="34" charset="-122"/>
                </a:rPr>
                <a:t>下限</a:t>
              </a:r>
            </a:p>
          </p:txBody>
        </p:sp>
      </p:grpSp>
    </p:spTree>
    <p:extLst>
      <p:ext uri="{BB962C8B-B14F-4D97-AF65-F5344CB8AC3E}">
        <p14:creationId xmlns:p14="http://schemas.microsoft.com/office/powerpoint/2010/main" val="2544488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缺页率置换算法的实现</a:t>
            </a:r>
          </a:p>
        </p:txBody>
      </p:sp>
      <p:grpSp>
        <p:nvGrpSpPr>
          <p:cNvPr id="2" name="组合 1"/>
          <p:cNvGrpSpPr/>
          <p:nvPr/>
        </p:nvGrpSpPr>
        <p:grpSpPr>
          <a:xfrm>
            <a:off x="852462" y="2272610"/>
            <a:ext cx="3336950" cy="413492"/>
            <a:chOff x="852462" y="1415360"/>
            <a:chExt cx="3336950" cy="413492"/>
          </a:xfrm>
        </p:grpSpPr>
        <p:sp>
          <p:nvSpPr>
            <p:cNvPr id="83" name="TextBox 82"/>
            <p:cNvSpPr txBox="1"/>
            <p:nvPr/>
          </p:nvSpPr>
          <p:spPr>
            <a:xfrm>
              <a:off x="852462" y="14287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0" name="TextBox 9"/>
            <p:cNvSpPr txBox="1"/>
            <p:nvPr/>
          </p:nvSpPr>
          <p:spPr>
            <a:xfrm>
              <a:off x="1184254" y="1415360"/>
              <a:ext cx="3005158"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微软雅黑" pitchFamily="34" charset="-122"/>
                  <a:ea typeface="微软雅黑" pitchFamily="34" charset="-122"/>
                  <a:sym typeface="Times New Roman" charset="0"/>
                </a:rPr>
                <a:t>访存时，设置引用位标志</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52462" y="2643183"/>
            <a:ext cx="6577058" cy="830997"/>
            <a:chOff x="852462" y="1785932"/>
            <a:chExt cx="6577058" cy="830997"/>
          </a:xfrm>
        </p:grpSpPr>
        <p:sp>
          <p:nvSpPr>
            <p:cNvPr id="8" name="TextBox 7"/>
            <p:cNvSpPr txBox="1"/>
            <p:nvPr/>
          </p:nvSpPr>
          <p:spPr>
            <a:xfrm>
              <a:off x="852462" y="17993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TextBox 8"/>
            <p:cNvSpPr txBox="1"/>
            <p:nvPr/>
          </p:nvSpPr>
          <p:spPr>
            <a:xfrm>
              <a:off x="1184254" y="1785932"/>
              <a:ext cx="6245266" cy="830997"/>
            </a:xfrm>
            <a:prstGeom prst="rect">
              <a:avLst/>
            </a:prstGeom>
            <a:noFill/>
            <a:effectLst/>
          </p:spPr>
          <p:txBody>
            <a:bodyPr wrap="square" rtlCol="0">
              <a:spAutoFit/>
            </a:bodyPr>
            <a:lstStyle/>
            <a:p>
              <a:pPr marL="0" lvl="1">
                <a:lnSpc>
                  <a:spcPct val="120000"/>
                </a:lnSpc>
              </a:pPr>
              <a:r>
                <a:rPr lang="zh-CN" altLang="en-US" sz="2000" b="1" dirty="0">
                  <a:solidFill>
                    <a:srgbClr val="11576A"/>
                  </a:solidFill>
                  <a:latin typeface="微软雅黑" pitchFamily="34" charset="-122"/>
                  <a:ea typeface="微软雅黑" pitchFamily="34" charset="-122"/>
                  <a:sym typeface="Times New Roman" charset="0"/>
                </a:rPr>
                <a:t>缺页时，计算从上次缺页时间</a:t>
              </a:r>
              <a:r>
                <a:rPr lang="zh-CN" altLang="zh-CN" sz="2000" b="1" i="1" dirty="0">
                  <a:solidFill>
                    <a:srgbClr val="11576A"/>
                  </a:solidFill>
                  <a:latin typeface="微软雅黑" pitchFamily="34" charset="-122"/>
                  <a:ea typeface="微软雅黑" pitchFamily="34" charset="-122"/>
                  <a:sym typeface="Times New Roman" charset="0"/>
                </a:rPr>
                <a:t>t</a:t>
              </a:r>
              <a:r>
                <a:rPr lang="zh-CN" altLang="zh-CN" sz="2000" b="1" i="1" baseline="-25000" dirty="0">
                  <a:solidFill>
                    <a:srgbClr val="11576A"/>
                  </a:solidFill>
                  <a:latin typeface="微软雅黑" pitchFamily="34" charset="-122"/>
                  <a:ea typeface="微软雅黑" pitchFamily="34" charset="-122"/>
                  <a:sym typeface="Times New Roman" charset="0"/>
                </a:rPr>
                <a:t>last</a:t>
              </a:r>
              <a:r>
                <a:rPr lang="en-US" altLang="zh-CN" sz="2000" b="1" i="1" baseline="-25000" dirty="0">
                  <a:solidFill>
                    <a:srgbClr val="11576A"/>
                  </a:solidFill>
                  <a:latin typeface="微软雅黑" pitchFamily="34" charset="-122"/>
                  <a:ea typeface="微软雅黑" pitchFamily="34" charset="-122"/>
                  <a:sym typeface="Times New Roman" charset="0"/>
                </a:rPr>
                <a:t> </a:t>
              </a:r>
              <a:r>
                <a:rPr lang="zh-CN" altLang="en-US" sz="2000" b="1" dirty="0">
                  <a:solidFill>
                    <a:srgbClr val="11576A"/>
                  </a:solidFill>
                  <a:latin typeface="微软雅黑" pitchFamily="34" charset="-122"/>
                  <a:ea typeface="微软雅黑" pitchFamily="34" charset="-122"/>
                  <a:sym typeface="Times New Roman" charset="0"/>
                </a:rPr>
                <a:t>到现在</a:t>
              </a:r>
              <a:r>
                <a:rPr lang="zh-CN" altLang="zh-CN" sz="2000" b="1" i="1" dirty="0">
                  <a:solidFill>
                    <a:srgbClr val="11576A"/>
                  </a:solidFill>
                  <a:latin typeface="微软雅黑" pitchFamily="34" charset="-122"/>
                  <a:ea typeface="微软雅黑" pitchFamily="34" charset="-122"/>
                  <a:sym typeface="Times New Roman" charset="0"/>
                </a:rPr>
                <a:t>t</a:t>
              </a:r>
              <a:r>
                <a:rPr lang="zh-CN" altLang="zh-CN" sz="2000" b="1" i="1" baseline="-25000" dirty="0">
                  <a:solidFill>
                    <a:srgbClr val="11576A"/>
                  </a:solidFill>
                  <a:latin typeface="微软雅黑" pitchFamily="34" charset="-122"/>
                  <a:ea typeface="微软雅黑" pitchFamily="34" charset="-122"/>
                  <a:sym typeface="Times New Roman" charset="0"/>
                </a:rPr>
                <a:t>current</a:t>
              </a:r>
              <a:r>
                <a:rPr lang="en-US" altLang="zh-CN" sz="2000" b="1" i="1" baseline="-25000" dirty="0">
                  <a:solidFill>
                    <a:srgbClr val="11576A"/>
                  </a:solidFill>
                  <a:latin typeface="微软雅黑" pitchFamily="34" charset="-122"/>
                  <a:ea typeface="微软雅黑" pitchFamily="34" charset="-122"/>
                  <a:sym typeface="Times New Roman" charset="0"/>
                </a:rPr>
                <a:t> </a:t>
              </a:r>
              <a:r>
                <a:rPr lang="zh-CN" altLang="en-US" sz="2000" b="1" dirty="0">
                  <a:solidFill>
                    <a:srgbClr val="11576A"/>
                  </a:solidFill>
                  <a:latin typeface="微软雅黑" pitchFamily="34" charset="-122"/>
                  <a:ea typeface="微软雅黑" pitchFamily="34" charset="-122"/>
                  <a:sym typeface="Times New Roman" charset="0"/>
                </a:rPr>
                <a:t>的时间间隔</a:t>
              </a:r>
              <a:endParaRPr lang="en-US" altLang="zh-CN" sz="2000" b="1" dirty="0">
                <a:solidFill>
                  <a:srgbClr val="11576A"/>
                </a:solidFill>
                <a:latin typeface="微软雅黑" pitchFamily="34" charset="-122"/>
                <a:ea typeface="微软雅黑" pitchFamily="34" charset="-122"/>
                <a:sym typeface="Times New Roman" charset="0"/>
              </a:endParaRPr>
            </a:p>
          </p:txBody>
        </p:sp>
      </p:grpSp>
      <p:grpSp>
        <p:nvGrpSpPr>
          <p:cNvPr id="4" name="组合 3"/>
          <p:cNvGrpSpPr/>
          <p:nvPr/>
        </p:nvGrpSpPr>
        <p:grpSpPr>
          <a:xfrm>
            <a:off x="1264280" y="3429000"/>
            <a:ext cx="6392936" cy="757130"/>
            <a:chOff x="1264280" y="2571750"/>
            <a:chExt cx="6392936" cy="757130"/>
          </a:xfrm>
        </p:grpSpPr>
        <p:pic>
          <p:nvPicPr>
            <p:cNvPr id="7" name="图片 6" descr="小点1.png"/>
            <p:cNvPicPr>
              <a:picLocks noChangeAspect="1"/>
            </p:cNvPicPr>
            <p:nvPr/>
          </p:nvPicPr>
          <p:blipFill>
            <a:blip r:embed="rId2" cstate="print"/>
            <a:stretch>
              <a:fillRect/>
            </a:stretch>
          </p:blipFill>
          <p:spPr>
            <a:xfrm>
              <a:off x="1264280" y="2701244"/>
              <a:ext cx="151066" cy="148997"/>
            </a:xfrm>
            <a:prstGeom prst="rect">
              <a:avLst/>
            </a:prstGeom>
            <a:effectLst/>
          </p:spPr>
        </p:pic>
        <p:sp>
          <p:nvSpPr>
            <p:cNvPr id="13" name="TextBox 12"/>
            <p:cNvSpPr txBox="1"/>
            <p:nvPr/>
          </p:nvSpPr>
          <p:spPr>
            <a:xfrm>
              <a:off x="1411950" y="2571750"/>
              <a:ext cx="6245266" cy="757130"/>
            </a:xfrm>
            <a:prstGeom prst="rect">
              <a:avLst/>
            </a:prstGeom>
            <a:noFill/>
            <a:effectLst/>
          </p:spPr>
          <p:txBody>
            <a:bodyPr wrap="square" rtlCol="0">
              <a:spAutoFit/>
            </a:bodyPr>
            <a:lstStyle/>
            <a:p>
              <a:pPr marL="0" lvl="1">
                <a:lnSpc>
                  <a:spcPct val="120000"/>
                </a:lnSpc>
              </a:pPr>
              <a:r>
                <a:rPr lang="zh-CN" altLang="en-US" b="1" dirty="0" smtClean="0">
                  <a:solidFill>
                    <a:srgbClr val="11576A"/>
                  </a:solidFill>
                  <a:latin typeface="微软雅黑" pitchFamily="34" charset="-122"/>
                  <a:ea typeface="微软雅黑" pitchFamily="34" charset="-122"/>
                  <a:sym typeface="Times New Roman" charset="0"/>
                </a:rPr>
                <a:t>如果 </a:t>
              </a:r>
              <a:r>
                <a:rPr lang="zh-CN" altLang="en-US" b="1" i="1" dirty="0" smtClean="0">
                  <a:solidFill>
                    <a:srgbClr val="11576A"/>
                  </a:solidFill>
                  <a:latin typeface="微软雅黑" pitchFamily="34" charset="-122"/>
                  <a:ea typeface="微软雅黑" pitchFamily="34" charset="-122"/>
                  <a:sym typeface="Times New Roman" charset="0"/>
                </a:rPr>
                <a:t>t</a:t>
              </a:r>
              <a:r>
                <a:rPr lang="zh-CN" altLang="en-US" b="1" i="1" baseline="-25000" dirty="0" smtClean="0">
                  <a:solidFill>
                    <a:srgbClr val="11576A"/>
                  </a:solidFill>
                  <a:latin typeface="微软雅黑" pitchFamily="34" charset="-122"/>
                  <a:ea typeface="微软雅黑" pitchFamily="34" charset="-122"/>
                  <a:sym typeface="Times New Roman" charset="0"/>
                </a:rPr>
                <a:t>current </a:t>
              </a:r>
              <a:r>
                <a:rPr lang="zh-CN" altLang="en-US" b="1" i="1" dirty="0" smtClean="0">
                  <a:solidFill>
                    <a:srgbClr val="11576A"/>
                  </a:solidFill>
                  <a:latin typeface="微软雅黑" pitchFamily="34" charset="-122"/>
                  <a:ea typeface="微软雅黑" pitchFamily="34" charset="-122"/>
                  <a:sym typeface="Times New Roman" charset="0"/>
                </a:rPr>
                <a:t>– t</a:t>
              </a:r>
              <a:r>
                <a:rPr lang="zh-CN" altLang="en-US" b="1" i="1" baseline="-25000" dirty="0" smtClean="0">
                  <a:solidFill>
                    <a:srgbClr val="11576A"/>
                  </a:solidFill>
                  <a:latin typeface="微软雅黑" pitchFamily="34" charset="-122"/>
                  <a:ea typeface="微软雅黑" pitchFamily="34" charset="-122"/>
                  <a:sym typeface="Times New Roman" charset="0"/>
                </a:rPr>
                <a:t>last</a:t>
              </a:r>
              <a:r>
                <a:rPr lang="zh-CN" altLang="en-US" b="1" dirty="0" smtClean="0">
                  <a:solidFill>
                    <a:srgbClr val="11576A"/>
                  </a:solidFill>
                  <a:latin typeface="微软雅黑" pitchFamily="34" charset="-122"/>
                  <a:ea typeface="微软雅黑" pitchFamily="34" charset="-122"/>
                  <a:sym typeface="Times New Roman" charset="0"/>
                </a:rPr>
                <a:t>&gt;T, 则置换所有在[</a:t>
              </a:r>
              <a:r>
                <a:rPr lang="zh-CN" altLang="en-US" b="1" i="1" dirty="0" smtClean="0">
                  <a:solidFill>
                    <a:srgbClr val="11576A"/>
                  </a:solidFill>
                  <a:latin typeface="微软雅黑" pitchFamily="34" charset="-122"/>
                  <a:ea typeface="微软雅黑" pitchFamily="34" charset="-122"/>
                  <a:sym typeface="Times New Roman" charset="0"/>
                </a:rPr>
                <a:t>t</a:t>
              </a:r>
              <a:r>
                <a:rPr lang="zh-CN" altLang="en-US" b="1" i="1" baseline="-25000" dirty="0" smtClean="0">
                  <a:solidFill>
                    <a:srgbClr val="11576A"/>
                  </a:solidFill>
                  <a:latin typeface="微软雅黑" pitchFamily="34" charset="-122"/>
                  <a:ea typeface="微软雅黑" pitchFamily="34" charset="-122"/>
                  <a:sym typeface="Times New Roman" charset="0"/>
                </a:rPr>
                <a:t>last </a:t>
              </a:r>
              <a:r>
                <a:rPr lang="zh-CN" altLang="en-US" b="1" i="1" dirty="0" smtClean="0">
                  <a:solidFill>
                    <a:srgbClr val="11576A"/>
                  </a:solidFill>
                  <a:latin typeface="微软雅黑" pitchFamily="34" charset="-122"/>
                  <a:ea typeface="微软雅黑" pitchFamily="34" charset="-122"/>
                  <a:sym typeface="Times New Roman" charset="0"/>
                </a:rPr>
                <a:t>,  t</a:t>
              </a:r>
              <a:r>
                <a:rPr lang="zh-CN" altLang="en-US" b="1" i="1" baseline="-25000" dirty="0" smtClean="0">
                  <a:solidFill>
                    <a:srgbClr val="11576A"/>
                  </a:solidFill>
                  <a:latin typeface="微软雅黑" pitchFamily="34" charset="-122"/>
                  <a:ea typeface="微软雅黑" pitchFamily="34" charset="-122"/>
                  <a:sym typeface="Times New Roman" charset="0"/>
                </a:rPr>
                <a:t>current</a:t>
              </a:r>
              <a:r>
                <a:rPr lang="zh-CN" altLang="en-US" b="1" i="1" dirty="0" smtClean="0">
                  <a:solidFill>
                    <a:srgbClr val="11576A"/>
                  </a:solidFill>
                  <a:latin typeface="微软雅黑" pitchFamily="34" charset="-122"/>
                  <a:ea typeface="微软雅黑" pitchFamily="34" charset="-122"/>
                  <a:sym typeface="Times New Roman" charset="0"/>
                </a:rPr>
                <a:t> </a:t>
              </a:r>
              <a:r>
                <a:rPr lang="zh-CN" altLang="en-US" b="1" dirty="0" smtClean="0">
                  <a:solidFill>
                    <a:srgbClr val="11576A"/>
                  </a:solidFill>
                  <a:latin typeface="微软雅黑" pitchFamily="34" charset="-122"/>
                  <a:ea typeface="微软雅黑" pitchFamily="34" charset="-122"/>
                  <a:sym typeface="Times New Roman" charset="0"/>
                </a:rPr>
                <a:t>]时间内没有被引用的页</a:t>
              </a:r>
              <a:endParaRPr lang="zh-CN" altLang="en-US" b="1" dirty="0">
                <a:solidFill>
                  <a:srgbClr val="11576A"/>
                </a:solidFill>
                <a:latin typeface="微软雅黑" pitchFamily="34" charset="-122"/>
                <a:ea typeface="微软雅黑" pitchFamily="34" charset="-122"/>
                <a:sym typeface="Times New Roman" charset="0"/>
              </a:endParaRPr>
            </a:p>
          </p:txBody>
        </p:sp>
      </p:grpSp>
      <p:grpSp>
        <p:nvGrpSpPr>
          <p:cNvPr id="5" name="组合 4"/>
          <p:cNvGrpSpPr/>
          <p:nvPr/>
        </p:nvGrpSpPr>
        <p:grpSpPr>
          <a:xfrm>
            <a:off x="1264280" y="4071942"/>
            <a:ext cx="5808050" cy="424732"/>
            <a:chOff x="1264280" y="3214692"/>
            <a:chExt cx="5808050" cy="424732"/>
          </a:xfrm>
        </p:grpSpPr>
        <p:pic>
          <p:nvPicPr>
            <p:cNvPr id="14" name="图片 13" descr="小点1.png"/>
            <p:cNvPicPr>
              <a:picLocks noChangeAspect="1"/>
            </p:cNvPicPr>
            <p:nvPr/>
          </p:nvPicPr>
          <p:blipFill>
            <a:blip r:embed="rId2" cstate="print"/>
            <a:stretch>
              <a:fillRect/>
            </a:stretch>
          </p:blipFill>
          <p:spPr>
            <a:xfrm>
              <a:off x="1264280" y="3344186"/>
              <a:ext cx="151066" cy="148997"/>
            </a:xfrm>
            <a:prstGeom prst="rect">
              <a:avLst/>
            </a:prstGeom>
            <a:effectLst/>
          </p:spPr>
        </p:pic>
        <p:sp>
          <p:nvSpPr>
            <p:cNvPr id="15" name="TextBox 14"/>
            <p:cNvSpPr txBox="1"/>
            <p:nvPr/>
          </p:nvSpPr>
          <p:spPr>
            <a:xfrm>
              <a:off x="1411950" y="3214692"/>
              <a:ext cx="5660380" cy="424732"/>
            </a:xfrm>
            <a:prstGeom prst="rect">
              <a:avLst/>
            </a:prstGeom>
            <a:noFill/>
            <a:effectLst/>
          </p:spPr>
          <p:txBody>
            <a:bodyPr wrap="square" rtlCol="0">
              <a:spAutoFit/>
            </a:bodyPr>
            <a:lstStyle/>
            <a:p>
              <a:pPr marL="0" lvl="1">
                <a:lnSpc>
                  <a:spcPct val="120000"/>
                </a:lnSpc>
              </a:pPr>
              <a:r>
                <a:rPr lang="zh-CN" altLang="en-US" b="1" dirty="0" smtClean="0">
                  <a:solidFill>
                    <a:srgbClr val="11576A"/>
                  </a:solidFill>
                  <a:latin typeface="微软雅黑" pitchFamily="34" charset="-122"/>
                  <a:ea typeface="微软雅黑" pitchFamily="34" charset="-122"/>
                  <a:sym typeface="Times New Roman" charset="0"/>
                </a:rPr>
                <a:t>如果</a:t>
              </a:r>
              <a:r>
                <a:rPr lang="zh-CN" altLang="en-US" b="1" i="1" dirty="0" smtClean="0">
                  <a:solidFill>
                    <a:srgbClr val="11576A"/>
                  </a:solidFill>
                  <a:latin typeface="微软雅黑" pitchFamily="34" charset="-122"/>
                  <a:ea typeface="微软雅黑" pitchFamily="34" charset="-122"/>
                  <a:sym typeface="Times New Roman" charset="0"/>
                </a:rPr>
                <a:t>t</a:t>
              </a:r>
              <a:r>
                <a:rPr lang="zh-CN" altLang="en-US" b="1" i="1" baseline="-25000" dirty="0" smtClean="0">
                  <a:solidFill>
                    <a:srgbClr val="11576A"/>
                  </a:solidFill>
                  <a:latin typeface="微软雅黑" pitchFamily="34" charset="-122"/>
                  <a:ea typeface="微软雅黑" pitchFamily="34" charset="-122"/>
                  <a:sym typeface="Times New Roman" charset="0"/>
                </a:rPr>
                <a:t>current</a:t>
              </a:r>
              <a:r>
                <a:rPr lang="zh-CN" altLang="en-US" b="1" i="1" dirty="0" smtClean="0">
                  <a:solidFill>
                    <a:srgbClr val="11576A"/>
                  </a:solidFill>
                  <a:latin typeface="微软雅黑" pitchFamily="34" charset="-122"/>
                  <a:ea typeface="微软雅黑" pitchFamily="34" charset="-122"/>
                  <a:sym typeface="Times New Roman" charset="0"/>
                </a:rPr>
                <a:t> – t</a:t>
              </a:r>
              <a:r>
                <a:rPr lang="zh-CN" altLang="en-US" b="1" i="1" baseline="-25000" dirty="0" smtClean="0">
                  <a:solidFill>
                    <a:srgbClr val="11576A"/>
                  </a:solidFill>
                  <a:latin typeface="微软雅黑" pitchFamily="34" charset="-122"/>
                  <a:ea typeface="微软雅黑" pitchFamily="34" charset="-122"/>
                  <a:sym typeface="Times New Roman" charset="0"/>
                </a:rPr>
                <a:t>last</a:t>
              </a:r>
              <a:r>
                <a:rPr lang="zh-CN" altLang="en-US" b="1" i="1" dirty="0" smtClean="0">
                  <a:solidFill>
                    <a:srgbClr val="11576A"/>
                  </a:solidFill>
                  <a:latin typeface="微软雅黑" pitchFamily="34" charset="-122"/>
                  <a:ea typeface="微软雅黑" pitchFamily="34" charset="-122"/>
                  <a:sym typeface="Times New Roman" charset="0"/>
                </a:rPr>
                <a:t> </a:t>
              </a:r>
              <a:r>
                <a:rPr lang="zh-CN" altLang="en-US" b="1" dirty="0" smtClean="0">
                  <a:solidFill>
                    <a:srgbClr val="11576A"/>
                  </a:solidFill>
                  <a:latin typeface="微软雅黑" pitchFamily="34" charset="-122"/>
                  <a:ea typeface="微软雅黑" pitchFamily="34" charset="-122"/>
                  <a:sym typeface="Times New Roman" charset="0"/>
                </a:rPr>
                <a:t>≤ T, 则增加缺失页到工作集中</a:t>
              </a:r>
              <a:endParaRPr lang="en-US" altLang="zh-CN" b="1" dirty="0" smtClean="0">
                <a:solidFill>
                  <a:srgbClr val="11576A"/>
                </a:solidFill>
                <a:latin typeface="微软雅黑" pitchFamily="34" charset="-122"/>
                <a:ea typeface="微软雅黑" pitchFamily="34" charset="-122"/>
                <a:sym typeface="Times New Roman" charset="0"/>
              </a:endParaRPr>
            </a:p>
          </p:txBody>
        </p:sp>
      </p:grpSp>
    </p:spTree>
    <p:extLst>
      <p:ext uri="{BB962C8B-B14F-4D97-AF65-F5344CB8AC3E}">
        <p14:creationId xmlns:p14="http://schemas.microsoft.com/office/powerpoint/2010/main" val="354865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缺页率置换算法示例</a:t>
            </a:r>
          </a:p>
        </p:txBody>
      </p:sp>
      <p:grpSp>
        <p:nvGrpSpPr>
          <p:cNvPr id="8" name="组合 7"/>
          <p:cNvGrpSpPr/>
          <p:nvPr/>
        </p:nvGrpSpPr>
        <p:grpSpPr>
          <a:xfrm>
            <a:off x="852463" y="1700808"/>
            <a:ext cx="3319485" cy="400110"/>
            <a:chOff x="852462" y="1000114"/>
            <a:chExt cx="3319485" cy="400110"/>
          </a:xfrm>
        </p:grpSpPr>
        <p:sp>
          <p:nvSpPr>
            <p:cNvPr id="83" name="TextBox 82"/>
            <p:cNvSpPr txBox="1"/>
            <p:nvPr/>
          </p:nvSpPr>
          <p:spPr>
            <a:xfrm>
              <a:off x="852462"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2" name="TextBox 11"/>
            <p:cNvSpPr txBox="1"/>
            <p:nvPr/>
          </p:nvSpPr>
          <p:spPr>
            <a:xfrm>
              <a:off x="1166789" y="1000114"/>
              <a:ext cx="3005158" cy="400110"/>
            </a:xfrm>
            <a:prstGeom prst="rect">
              <a:avLst/>
            </a:prstGeom>
            <a:noFill/>
            <a:effectLst/>
          </p:spPr>
          <p:txBody>
            <a:bodyPr wrap="square" rtlCol="0">
              <a:spAutoFit/>
            </a:bodyPr>
            <a:lstStyle/>
            <a:p>
              <a:pPr defTabSz="0">
                <a:spcBef>
                  <a:spcPct val="20000"/>
                </a:spcBef>
                <a:buClr>
                  <a:schemeClr val="folHlink"/>
                </a:buClr>
                <a:buSzPct val="75000"/>
              </a:pPr>
              <a:r>
                <a:rPr lang="zh-CN" altLang="en-US" sz="2000" b="1" dirty="0">
                  <a:solidFill>
                    <a:srgbClr val="11576A"/>
                  </a:solidFill>
                  <a:latin typeface="微软雅黑" pitchFamily="34" charset="-122"/>
                  <a:ea typeface="微软雅黑" pitchFamily="34" charset="-122"/>
                </a:rPr>
                <a:t>假定窗口大小为 2</a:t>
              </a:r>
            </a:p>
          </p:txBody>
        </p:sp>
      </p:grpSp>
      <p:grpSp>
        <p:nvGrpSpPr>
          <p:cNvPr id="115" name="组合 114"/>
          <p:cNvGrpSpPr/>
          <p:nvPr/>
        </p:nvGrpSpPr>
        <p:grpSpPr>
          <a:xfrm>
            <a:off x="1029162" y="2420889"/>
            <a:ext cx="6567175" cy="2671999"/>
            <a:chOff x="1029161" y="1699951"/>
            <a:chExt cx="6567175" cy="2671999"/>
          </a:xfrm>
        </p:grpSpPr>
        <p:sp>
          <p:nvSpPr>
            <p:cNvPr id="116" name="矩形 115"/>
            <p:cNvSpPr/>
            <p:nvPr/>
          </p:nvSpPr>
          <p:spPr>
            <a:xfrm>
              <a:off x="1043608" y="1707654"/>
              <a:ext cx="6552728" cy="266429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TextBox 22"/>
            <p:cNvSpPr txBox="1"/>
            <p:nvPr/>
          </p:nvSpPr>
          <p:spPr>
            <a:xfrm>
              <a:off x="7024398" y="1707654"/>
              <a:ext cx="470000"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10</a:t>
              </a:r>
              <a:endParaRPr lang="zh-CN" altLang="en-US" b="1" dirty="0">
                <a:solidFill>
                  <a:srgbClr val="11576A"/>
                </a:solidFill>
                <a:latin typeface="微软雅黑" pitchFamily="34" charset="-122"/>
                <a:ea typeface="微软雅黑" pitchFamily="34" charset="-122"/>
              </a:endParaRPr>
            </a:p>
          </p:txBody>
        </p:sp>
        <p:cxnSp>
          <p:nvCxnSpPr>
            <p:cNvPr id="118" name="直接连接符 117"/>
            <p:cNvCxnSpPr/>
            <p:nvPr/>
          </p:nvCxnSpPr>
          <p:spPr>
            <a:xfrm>
              <a:off x="1043608" y="2429403"/>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043608" y="2041782"/>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1043608" y="3691798"/>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348700" y="2436278"/>
              <a:ext cx="0" cy="1246355"/>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855276" y="1699951"/>
              <a:ext cx="0" cy="1986847"/>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3" name="TextBox 59"/>
            <p:cNvSpPr txBox="1"/>
            <p:nvPr/>
          </p:nvSpPr>
          <p:spPr>
            <a:xfrm>
              <a:off x="6615772" y="170765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9</a:t>
              </a:r>
              <a:endParaRPr lang="zh-CN" altLang="en-US" b="1" dirty="0">
                <a:solidFill>
                  <a:srgbClr val="11576A"/>
                </a:solidFill>
                <a:latin typeface="微软雅黑" pitchFamily="34" charset="-122"/>
                <a:ea typeface="微软雅黑" pitchFamily="34" charset="-122"/>
              </a:endParaRPr>
            </a:p>
          </p:txBody>
        </p:sp>
        <p:sp>
          <p:nvSpPr>
            <p:cNvPr id="124" name="TextBox 60"/>
            <p:cNvSpPr txBox="1"/>
            <p:nvPr/>
          </p:nvSpPr>
          <p:spPr>
            <a:xfrm>
              <a:off x="6164284" y="170765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8</a:t>
              </a:r>
              <a:endParaRPr lang="zh-CN" altLang="en-US" b="1" dirty="0">
                <a:solidFill>
                  <a:srgbClr val="11576A"/>
                </a:solidFill>
                <a:latin typeface="微软雅黑" pitchFamily="34" charset="-122"/>
                <a:ea typeface="微软雅黑" pitchFamily="34" charset="-122"/>
              </a:endParaRPr>
            </a:p>
          </p:txBody>
        </p:sp>
        <p:sp>
          <p:nvSpPr>
            <p:cNvPr id="125" name="TextBox 61"/>
            <p:cNvSpPr txBox="1"/>
            <p:nvPr/>
          </p:nvSpPr>
          <p:spPr>
            <a:xfrm>
              <a:off x="5687078" y="170765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7</a:t>
              </a:r>
              <a:endParaRPr lang="zh-CN" altLang="en-US" b="1" dirty="0">
                <a:solidFill>
                  <a:srgbClr val="11576A"/>
                </a:solidFill>
                <a:latin typeface="微软雅黑" pitchFamily="34" charset="-122"/>
                <a:ea typeface="微软雅黑" pitchFamily="34" charset="-122"/>
              </a:endParaRPr>
            </a:p>
          </p:txBody>
        </p:sp>
        <p:sp>
          <p:nvSpPr>
            <p:cNvPr id="126" name="TextBox 62"/>
            <p:cNvSpPr txBox="1"/>
            <p:nvPr/>
          </p:nvSpPr>
          <p:spPr>
            <a:xfrm>
              <a:off x="5235590" y="170765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6</a:t>
              </a:r>
              <a:endParaRPr lang="zh-CN" altLang="en-US" b="1" dirty="0">
                <a:solidFill>
                  <a:srgbClr val="11576A"/>
                </a:solidFill>
                <a:latin typeface="微软雅黑" pitchFamily="34" charset="-122"/>
                <a:ea typeface="微软雅黑" pitchFamily="34" charset="-122"/>
              </a:endParaRPr>
            </a:p>
          </p:txBody>
        </p:sp>
        <p:sp>
          <p:nvSpPr>
            <p:cNvPr id="127" name="TextBox 63"/>
            <p:cNvSpPr txBox="1"/>
            <p:nvPr/>
          </p:nvSpPr>
          <p:spPr>
            <a:xfrm>
              <a:off x="4758384" y="170765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128" name="TextBox 64"/>
            <p:cNvSpPr txBox="1"/>
            <p:nvPr/>
          </p:nvSpPr>
          <p:spPr>
            <a:xfrm>
              <a:off x="4306896" y="170765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29" name="TextBox 65"/>
            <p:cNvSpPr txBox="1"/>
            <p:nvPr/>
          </p:nvSpPr>
          <p:spPr>
            <a:xfrm>
              <a:off x="3829690" y="170765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30" name="TextBox 66"/>
            <p:cNvSpPr txBox="1"/>
            <p:nvPr/>
          </p:nvSpPr>
          <p:spPr>
            <a:xfrm>
              <a:off x="3378202" y="170765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31" name="TextBox 67"/>
            <p:cNvSpPr txBox="1"/>
            <p:nvPr/>
          </p:nvSpPr>
          <p:spPr>
            <a:xfrm>
              <a:off x="2900996" y="170765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32" name="TextBox 68"/>
            <p:cNvSpPr txBox="1"/>
            <p:nvPr/>
          </p:nvSpPr>
          <p:spPr>
            <a:xfrm>
              <a:off x="2449508" y="170765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33" name="TextBox 70"/>
            <p:cNvSpPr txBox="1"/>
            <p:nvPr/>
          </p:nvSpPr>
          <p:spPr>
            <a:xfrm>
              <a:off x="1043608" y="1730274"/>
              <a:ext cx="714380"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时间</a:t>
              </a:r>
            </a:p>
          </p:txBody>
        </p:sp>
        <p:sp>
          <p:nvSpPr>
            <p:cNvPr id="134" name="TextBox 71"/>
            <p:cNvSpPr txBox="1"/>
            <p:nvPr/>
          </p:nvSpPr>
          <p:spPr>
            <a:xfrm>
              <a:off x="1043608" y="2061660"/>
              <a:ext cx="1285884"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访问页面</a:t>
              </a:r>
            </a:p>
          </p:txBody>
        </p:sp>
        <p:sp>
          <p:nvSpPr>
            <p:cNvPr id="135" name="TextBox 72"/>
            <p:cNvSpPr txBox="1"/>
            <p:nvPr/>
          </p:nvSpPr>
          <p:spPr>
            <a:xfrm>
              <a:off x="1072108" y="3723878"/>
              <a:ext cx="1051620"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缺页状态</a:t>
              </a:r>
            </a:p>
          </p:txBody>
        </p:sp>
        <p:sp>
          <p:nvSpPr>
            <p:cNvPr id="136" name="TextBox 74"/>
            <p:cNvSpPr txBox="1"/>
            <p:nvPr/>
          </p:nvSpPr>
          <p:spPr>
            <a:xfrm>
              <a:off x="7070118" y="2061660"/>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137" name="TextBox 75"/>
            <p:cNvSpPr txBox="1"/>
            <p:nvPr/>
          </p:nvSpPr>
          <p:spPr>
            <a:xfrm>
              <a:off x="6615772" y="206166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38" name="TextBox 76"/>
            <p:cNvSpPr txBox="1"/>
            <p:nvPr/>
          </p:nvSpPr>
          <p:spPr>
            <a:xfrm>
              <a:off x="6164284" y="206166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39" name="TextBox 77"/>
            <p:cNvSpPr txBox="1"/>
            <p:nvPr/>
          </p:nvSpPr>
          <p:spPr>
            <a:xfrm>
              <a:off x="5687078" y="2061660"/>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140" name="TextBox 78"/>
            <p:cNvSpPr txBox="1"/>
            <p:nvPr/>
          </p:nvSpPr>
          <p:spPr>
            <a:xfrm>
              <a:off x="5235590" y="2061660"/>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41" name="TextBox 79"/>
            <p:cNvSpPr txBox="1"/>
            <p:nvPr/>
          </p:nvSpPr>
          <p:spPr>
            <a:xfrm>
              <a:off x="4758384" y="2061660"/>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142" name="TextBox 81"/>
            <p:cNvSpPr txBox="1"/>
            <p:nvPr/>
          </p:nvSpPr>
          <p:spPr>
            <a:xfrm>
              <a:off x="4306896" y="2061660"/>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43" name="TextBox 83"/>
            <p:cNvSpPr txBox="1"/>
            <p:nvPr/>
          </p:nvSpPr>
          <p:spPr>
            <a:xfrm>
              <a:off x="3829690" y="2061660"/>
              <a:ext cx="33855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144" name="TextBox 84"/>
            <p:cNvSpPr txBox="1"/>
            <p:nvPr/>
          </p:nvSpPr>
          <p:spPr>
            <a:xfrm>
              <a:off x="3378202" y="2061660"/>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145" name="TextBox 85"/>
            <p:cNvSpPr txBox="1"/>
            <p:nvPr/>
          </p:nvSpPr>
          <p:spPr>
            <a:xfrm>
              <a:off x="2900996" y="2061660"/>
              <a:ext cx="303288"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146" name="TextBox 86"/>
            <p:cNvSpPr txBox="1"/>
            <p:nvPr/>
          </p:nvSpPr>
          <p:spPr>
            <a:xfrm>
              <a:off x="1543992" y="2418646"/>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a</a:t>
              </a:r>
              <a:endParaRPr lang="zh-CN" altLang="en-US" sz="1600" b="1" dirty="0">
                <a:solidFill>
                  <a:srgbClr val="11576A"/>
                </a:solidFill>
                <a:latin typeface="微软雅黑" pitchFamily="34" charset="-122"/>
                <a:ea typeface="微软雅黑" pitchFamily="34" charset="-122"/>
              </a:endParaRPr>
            </a:p>
          </p:txBody>
        </p:sp>
        <p:sp>
          <p:nvSpPr>
            <p:cNvPr id="147" name="TextBox 88"/>
            <p:cNvSpPr txBox="1"/>
            <p:nvPr/>
          </p:nvSpPr>
          <p:spPr>
            <a:xfrm>
              <a:off x="1543186" y="2656780"/>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b</a:t>
              </a:r>
              <a:endParaRPr lang="zh-CN" altLang="en-US" sz="1600" b="1" dirty="0">
                <a:solidFill>
                  <a:srgbClr val="11576A"/>
                </a:solidFill>
                <a:latin typeface="微软雅黑" pitchFamily="34" charset="-122"/>
                <a:ea typeface="微软雅黑" pitchFamily="34" charset="-122"/>
              </a:endParaRPr>
            </a:p>
          </p:txBody>
        </p:sp>
        <p:sp>
          <p:nvSpPr>
            <p:cNvPr id="148" name="TextBox 89"/>
            <p:cNvSpPr txBox="1"/>
            <p:nvPr/>
          </p:nvSpPr>
          <p:spPr>
            <a:xfrm>
              <a:off x="1537057" y="3129405"/>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d</a:t>
              </a:r>
              <a:endParaRPr lang="zh-CN" altLang="en-US" sz="1600" b="1" dirty="0">
                <a:solidFill>
                  <a:srgbClr val="11576A"/>
                </a:solidFill>
                <a:latin typeface="微软雅黑" pitchFamily="34" charset="-122"/>
                <a:ea typeface="微软雅黑" pitchFamily="34" charset="-122"/>
              </a:endParaRPr>
            </a:p>
          </p:txBody>
        </p:sp>
        <p:sp>
          <p:nvSpPr>
            <p:cNvPr id="149" name="TextBox 90"/>
            <p:cNvSpPr txBox="1"/>
            <p:nvPr/>
          </p:nvSpPr>
          <p:spPr>
            <a:xfrm>
              <a:off x="1536374" y="3377118"/>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e</a:t>
              </a:r>
              <a:endParaRPr lang="zh-CN" altLang="en-US" sz="1600" b="1" dirty="0">
                <a:solidFill>
                  <a:srgbClr val="11576A"/>
                </a:solidFill>
                <a:latin typeface="微软雅黑" pitchFamily="34" charset="-122"/>
                <a:ea typeface="微软雅黑" pitchFamily="34" charset="-122"/>
              </a:endParaRPr>
            </a:p>
          </p:txBody>
        </p:sp>
        <p:sp>
          <p:nvSpPr>
            <p:cNvPr id="150" name="TextBox 92"/>
            <p:cNvSpPr txBox="1"/>
            <p:nvPr/>
          </p:nvSpPr>
          <p:spPr>
            <a:xfrm>
              <a:off x="1542973" y="2894168"/>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c</a:t>
              </a:r>
              <a:endParaRPr lang="zh-CN" altLang="en-US" sz="1600" b="1" dirty="0">
                <a:solidFill>
                  <a:srgbClr val="11576A"/>
                </a:solidFill>
                <a:latin typeface="微软雅黑" pitchFamily="34" charset="-122"/>
                <a:ea typeface="微软雅黑" pitchFamily="34" charset="-122"/>
              </a:endParaRPr>
            </a:p>
          </p:txBody>
        </p:sp>
        <p:sp>
          <p:nvSpPr>
            <p:cNvPr id="151" name="TextBox 133"/>
            <p:cNvSpPr txBox="1"/>
            <p:nvPr/>
          </p:nvSpPr>
          <p:spPr>
            <a:xfrm>
              <a:off x="1029161" y="2430636"/>
              <a:ext cx="554853" cy="1323439"/>
            </a:xfrm>
            <a:prstGeom prst="rect">
              <a:avLst/>
            </a:prstGeom>
            <a:noFill/>
          </p:spPr>
          <p:txBody>
            <a:bodyPr vert="horz" wrap="square" rtlCol="0">
              <a:spAutoFit/>
            </a:bodyPr>
            <a:lstStyle/>
            <a:p>
              <a:pPr algn="ctr">
                <a:lnSpc>
                  <a:spcPts val="1600"/>
                </a:lnSpc>
              </a:pPr>
              <a:r>
                <a:rPr lang="zh-CN" altLang="en-US" sz="1600" b="1" spc="-100" dirty="0">
                  <a:solidFill>
                    <a:srgbClr val="11576A"/>
                  </a:solidFill>
                  <a:latin typeface="微软雅黑" pitchFamily="34" charset="-122"/>
                  <a:ea typeface="微软雅黑" pitchFamily="34" charset="-122"/>
                </a:rPr>
                <a:t>逻辑面页状态</a:t>
              </a:r>
              <a:endParaRPr lang="en-US" altLang="zh-CN" sz="1600" b="1" spc="-100" dirty="0">
                <a:solidFill>
                  <a:srgbClr val="11576A"/>
                </a:solidFill>
                <a:latin typeface="微软雅黑" pitchFamily="34" charset="-122"/>
                <a:ea typeface="微软雅黑" pitchFamily="34" charset="-122"/>
              </a:endParaRPr>
            </a:p>
          </p:txBody>
        </p:sp>
        <p:sp>
          <p:nvSpPr>
            <p:cNvPr id="152" name="椭圆 151"/>
            <p:cNvSpPr/>
            <p:nvPr/>
          </p:nvSpPr>
          <p:spPr>
            <a:xfrm>
              <a:off x="2521029"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3" name="椭圆 152"/>
            <p:cNvSpPr/>
            <p:nvPr/>
          </p:nvSpPr>
          <p:spPr>
            <a:xfrm>
              <a:off x="2525903"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椭圆 153"/>
            <p:cNvSpPr/>
            <p:nvPr/>
          </p:nvSpPr>
          <p:spPr>
            <a:xfrm>
              <a:off x="2528041"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a:off x="1043608" y="4055379"/>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56" name="TextBox 97"/>
            <p:cNvSpPr txBox="1"/>
            <p:nvPr/>
          </p:nvSpPr>
          <p:spPr>
            <a:xfrm>
              <a:off x="1081897" y="4029812"/>
              <a:ext cx="1285884" cy="338554"/>
            </a:xfrm>
            <a:prstGeom prst="rect">
              <a:avLst/>
            </a:prstGeom>
            <a:noFill/>
            <a:effectLst/>
          </p:spPr>
          <p:txBody>
            <a:bodyPr wrap="square" rtlCol="0">
              <a:spAutoFit/>
            </a:bodyPr>
            <a:lstStyle/>
            <a:p>
              <a:r>
                <a:rPr lang="zh-CN" altLang="zh-CN" sz="1600" b="1" dirty="0">
                  <a:solidFill>
                    <a:srgbClr val="11576A"/>
                  </a:solidFill>
                  <a:latin typeface="微软雅黑" pitchFamily="34" charset="-122"/>
                  <a:ea typeface="微软雅黑" pitchFamily="34" charset="-122"/>
                  <a:sym typeface="MS PGothic" charset="0"/>
                </a:rPr>
                <a:t>t</a:t>
              </a:r>
              <a:r>
                <a:rPr lang="zh-CN" altLang="zh-CN" sz="1600" b="1" baseline="-25000" dirty="0">
                  <a:solidFill>
                    <a:srgbClr val="11576A"/>
                  </a:solidFill>
                  <a:latin typeface="微软雅黑" pitchFamily="34" charset="-122"/>
                  <a:ea typeface="微软雅黑" pitchFamily="34" charset="-122"/>
                  <a:sym typeface="MS PGothic" charset="0"/>
                </a:rPr>
                <a:t>cur</a:t>
              </a:r>
              <a:r>
                <a:rPr lang="zh-CN" altLang="zh-CN" sz="1600" b="1" dirty="0">
                  <a:solidFill>
                    <a:srgbClr val="11576A"/>
                  </a:solidFill>
                  <a:latin typeface="微软雅黑" pitchFamily="34" charset="-122"/>
                  <a:ea typeface="微软雅黑" pitchFamily="34" charset="-122"/>
                  <a:sym typeface="MS PGothic" charset="0"/>
                </a:rPr>
                <a:t> – t</a:t>
              </a:r>
              <a:r>
                <a:rPr lang="zh-CN" altLang="zh-CN" sz="1600" b="1" baseline="-25000" dirty="0">
                  <a:solidFill>
                    <a:srgbClr val="11576A"/>
                  </a:solidFill>
                  <a:latin typeface="微软雅黑" pitchFamily="34" charset="-122"/>
                  <a:ea typeface="微软雅黑" pitchFamily="34" charset="-122"/>
                  <a:sym typeface="MS PGothic" charset="0"/>
                </a:rPr>
                <a:t>last</a:t>
              </a:r>
            </a:p>
          </p:txBody>
        </p:sp>
      </p:grpSp>
      <p:grpSp>
        <p:nvGrpSpPr>
          <p:cNvPr id="157" name="组合 156"/>
          <p:cNvGrpSpPr/>
          <p:nvPr/>
        </p:nvGrpSpPr>
        <p:grpSpPr>
          <a:xfrm>
            <a:off x="3448451" y="3206348"/>
            <a:ext cx="178672" cy="1128179"/>
            <a:chOff x="3448451" y="2485410"/>
            <a:chExt cx="178672" cy="1128179"/>
          </a:xfrm>
        </p:grpSpPr>
        <p:sp>
          <p:nvSpPr>
            <p:cNvPr id="158" name="椭圆 157"/>
            <p:cNvSpPr/>
            <p:nvPr/>
          </p:nvSpPr>
          <p:spPr>
            <a:xfrm>
              <a:off x="3448452"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9" name="椭圆 158"/>
            <p:cNvSpPr/>
            <p:nvPr/>
          </p:nvSpPr>
          <p:spPr>
            <a:xfrm>
              <a:off x="3453326"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椭圆 159"/>
            <p:cNvSpPr/>
            <p:nvPr/>
          </p:nvSpPr>
          <p:spPr>
            <a:xfrm>
              <a:off x="344845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椭圆 107"/>
            <p:cNvSpPr/>
            <p:nvPr/>
          </p:nvSpPr>
          <p:spPr>
            <a:xfrm>
              <a:off x="3451959" y="3439792"/>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61" name="组合 160"/>
          <p:cNvGrpSpPr/>
          <p:nvPr/>
        </p:nvGrpSpPr>
        <p:grpSpPr>
          <a:xfrm>
            <a:off x="3912799" y="3206348"/>
            <a:ext cx="182231" cy="1127463"/>
            <a:chOff x="3912798" y="2485410"/>
            <a:chExt cx="182231" cy="1127463"/>
          </a:xfrm>
        </p:grpSpPr>
        <p:sp>
          <p:nvSpPr>
            <p:cNvPr id="162" name="椭圆 161"/>
            <p:cNvSpPr/>
            <p:nvPr/>
          </p:nvSpPr>
          <p:spPr>
            <a:xfrm>
              <a:off x="3912799"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3" name="椭圆 162"/>
            <p:cNvSpPr/>
            <p:nvPr/>
          </p:nvSpPr>
          <p:spPr>
            <a:xfrm>
              <a:off x="3917673"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椭圆 163"/>
            <p:cNvSpPr/>
            <p:nvPr/>
          </p:nvSpPr>
          <p:spPr>
            <a:xfrm>
              <a:off x="3912798"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椭圆 108"/>
            <p:cNvSpPr/>
            <p:nvPr/>
          </p:nvSpPr>
          <p:spPr>
            <a:xfrm>
              <a:off x="3921232" y="343907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65" name="组合 164"/>
          <p:cNvGrpSpPr/>
          <p:nvPr/>
        </p:nvGrpSpPr>
        <p:grpSpPr>
          <a:xfrm>
            <a:off x="4839024" y="3436704"/>
            <a:ext cx="178672" cy="654947"/>
            <a:chOff x="4839024" y="2715766"/>
            <a:chExt cx="178672" cy="654947"/>
          </a:xfrm>
        </p:grpSpPr>
        <p:sp>
          <p:nvSpPr>
            <p:cNvPr id="166" name="椭圆 165"/>
            <p:cNvSpPr/>
            <p:nvPr/>
          </p:nvSpPr>
          <p:spPr>
            <a:xfrm>
              <a:off x="4839026"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椭圆 166"/>
            <p:cNvSpPr/>
            <p:nvPr/>
          </p:nvSpPr>
          <p:spPr>
            <a:xfrm>
              <a:off x="4843899"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椭圆 167"/>
            <p:cNvSpPr/>
            <p:nvPr/>
          </p:nvSpPr>
          <p:spPr>
            <a:xfrm>
              <a:off x="4839024"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69" name="组合 168"/>
          <p:cNvGrpSpPr/>
          <p:nvPr/>
        </p:nvGrpSpPr>
        <p:grpSpPr>
          <a:xfrm>
            <a:off x="5764641" y="3436703"/>
            <a:ext cx="180810" cy="891320"/>
            <a:chOff x="5764641" y="2715766"/>
            <a:chExt cx="180810" cy="891320"/>
          </a:xfrm>
        </p:grpSpPr>
        <p:sp>
          <p:nvSpPr>
            <p:cNvPr id="170" name="椭圆 169"/>
            <p:cNvSpPr/>
            <p:nvPr/>
          </p:nvSpPr>
          <p:spPr>
            <a:xfrm>
              <a:off x="5764643"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1" name="椭圆 170"/>
            <p:cNvSpPr/>
            <p:nvPr/>
          </p:nvSpPr>
          <p:spPr>
            <a:xfrm>
              <a:off x="5771654"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2" name="椭圆 171"/>
            <p:cNvSpPr/>
            <p:nvPr/>
          </p:nvSpPr>
          <p:spPr>
            <a:xfrm>
              <a:off x="576464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椭圆 112"/>
            <p:cNvSpPr/>
            <p:nvPr/>
          </p:nvSpPr>
          <p:spPr>
            <a:xfrm>
              <a:off x="5771653" y="3174337"/>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73" name="组合 172"/>
          <p:cNvGrpSpPr/>
          <p:nvPr/>
        </p:nvGrpSpPr>
        <p:grpSpPr>
          <a:xfrm>
            <a:off x="6245420" y="3436704"/>
            <a:ext cx="180810" cy="903173"/>
            <a:chOff x="6245420" y="2715766"/>
            <a:chExt cx="180810" cy="903173"/>
          </a:xfrm>
        </p:grpSpPr>
        <p:sp>
          <p:nvSpPr>
            <p:cNvPr id="174" name="椭圆 173"/>
            <p:cNvSpPr/>
            <p:nvPr/>
          </p:nvSpPr>
          <p:spPr>
            <a:xfrm>
              <a:off x="6252433" y="3445142"/>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5" name="椭圆 174"/>
            <p:cNvSpPr/>
            <p:nvPr/>
          </p:nvSpPr>
          <p:spPr>
            <a:xfrm>
              <a:off x="6245420" y="2956774"/>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 name="椭圆 110"/>
            <p:cNvSpPr/>
            <p:nvPr/>
          </p:nvSpPr>
          <p:spPr>
            <a:xfrm>
              <a:off x="6246978"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椭圆 111"/>
            <p:cNvSpPr/>
            <p:nvPr/>
          </p:nvSpPr>
          <p:spPr>
            <a:xfrm>
              <a:off x="6252432" y="319055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76" name="组合 175"/>
          <p:cNvGrpSpPr/>
          <p:nvPr/>
        </p:nvGrpSpPr>
        <p:grpSpPr>
          <a:xfrm>
            <a:off x="2896602" y="3206348"/>
            <a:ext cx="327334" cy="1925639"/>
            <a:chOff x="2896602" y="2485410"/>
            <a:chExt cx="327334" cy="1925639"/>
          </a:xfrm>
        </p:grpSpPr>
        <p:grpSp>
          <p:nvGrpSpPr>
            <p:cNvPr id="177" name="组合 176"/>
            <p:cNvGrpSpPr/>
            <p:nvPr/>
          </p:nvGrpSpPr>
          <p:grpSpPr>
            <a:xfrm>
              <a:off x="2975786" y="2485410"/>
              <a:ext cx="187013" cy="1481911"/>
              <a:chOff x="2975786" y="2485410"/>
              <a:chExt cx="187013" cy="1481911"/>
            </a:xfrm>
          </p:grpSpPr>
          <p:sp>
            <p:nvSpPr>
              <p:cNvPr id="179" name="椭圆 178"/>
              <p:cNvSpPr/>
              <p:nvPr/>
            </p:nvSpPr>
            <p:spPr>
              <a:xfrm>
                <a:off x="2981990"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椭圆 179"/>
              <p:cNvSpPr/>
              <p:nvPr/>
            </p:nvSpPr>
            <p:spPr>
              <a:xfrm>
                <a:off x="2986864"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1" name="椭圆 180"/>
              <p:cNvSpPr/>
              <p:nvPr/>
            </p:nvSpPr>
            <p:spPr>
              <a:xfrm>
                <a:off x="2989002"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2" name="椭圆 181"/>
              <p:cNvSpPr/>
              <p:nvPr/>
            </p:nvSpPr>
            <p:spPr>
              <a:xfrm>
                <a:off x="2981989" y="2944921"/>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183" name="AutoShape 100"/>
              <p:cNvSpPr>
                <a:spLocks noChangeArrowheads="1"/>
              </p:cNvSpPr>
              <p:nvPr/>
            </p:nvSpPr>
            <p:spPr bwMode="auto">
              <a:xfrm>
                <a:off x="2975786" y="3787321"/>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sp>
          <p:nvSpPr>
            <p:cNvPr id="178" name="TextBox 98"/>
            <p:cNvSpPr txBox="1"/>
            <p:nvPr/>
          </p:nvSpPr>
          <p:spPr>
            <a:xfrm>
              <a:off x="2896602" y="4041717"/>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grpSp>
      <p:grpSp>
        <p:nvGrpSpPr>
          <p:cNvPr id="185" name="组合 184"/>
          <p:cNvGrpSpPr/>
          <p:nvPr/>
        </p:nvGrpSpPr>
        <p:grpSpPr>
          <a:xfrm>
            <a:off x="4397767" y="3436704"/>
            <a:ext cx="178672" cy="654947"/>
            <a:chOff x="4397767" y="2715766"/>
            <a:chExt cx="178672" cy="654947"/>
          </a:xfrm>
        </p:grpSpPr>
        <p:sp>
          <p:nvSpPr>
            <p:cNvPr id="187" name="椭圆 186"/>
            <p:cNvSpPr/>
            <p:nvPr/>
          </p:nvSpPr>
          <p:spPr>
            <a:xfrm>
              <a:off x="4397769" y="2715766"/>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8" name="椭圆 187"/>
            <p:cNvSpPr/>
            <p:nvPr/>
          </p:nvSpPr>
          <p:spPr>
            <a:xfrm>
              <a:off x="4402642"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9" name="椭圆 188"/>
            <p:cNvSpPr/>
            <p:nvPr/>
          </p:nvSpPr>
          <p:spPr>
            <a:xfrm>
              <a:off x="4397767"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92" name="组合 191"/>
          <p:cNvGrpSpPr/>
          <p:nvPr/>
        </p:nvGrpSpPr>
        <p:grpSpPr>
          <a:xfrm>
            <a:off x="5315583" y="3436703"/>
            <a:ext cx="180810" cy="891320"/>
            <a:chOff x="5315583" y="2715766"/>
            <a:chExt cx="180810" cy="891320"/>
          </a:xfrm>
        </p:grpSpPr>
        <p:sp>
          <p:nvSpPr>
            <p:cNvPr id="194" name="椭圆 193"/>
            <p:cNvSpPr/>
            <p:nvPr/>
          </p:nvSpPr>
          <p:spPr>
            <a:xfrm>
              <a:off x="5315585"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5" name="椭圆 194"/>
            <p:cNvSpPr/>
            <p:nvPr/>
          </p:nvSpPr>
          <p:spPr>
            <a:xfrm>
              <a:off x="5320458"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椭圆 195"/>
            <p:cNvSpPr/>
            <p:nvPr/>
          </p:nvSpPr>
          <p:spPr>
            <a:xfrm>
              <a:off x="5322596" y="3433289"/>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7" name="椭圆 196"/>
            <p:cNvSpPr/>
            <p:nvPr/>
          </p:nvSpPr>
          <p:spPr>
            <a:xfrm>
              <a:off x="5315583"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00" name="组合 199"/>
          <p:cNvGrpSpPr/>
          <p:nvPr/>
        </p:nvGrpSpPr>
        <p:grpSpPr>
          <a:xfrm>
            <a:off x="6691661" y="3206347"/>
            <a:ext cx="180810" cy="1121676"/>
            <a:chOff x="6691661" y="2485410"/>
            <a:chExt cx="180810" cy="1121676"/>
          </a:xfrm>
        </p:grpSpPr>
        <p:sp>
          <p:nvSpPr>
            <p:cNvPr id="202" name="椭圆 201"/>
            <p:cNvSpPr/>
            <p:nvPr/>
          </p:nvSpPr>
          <p:spPr>
            <a:xfrm>
              <a:off x="6691662" y="2485410"/>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椭圆 202"/>
            <p:cNvSpPr/>
            <p:nvPr/>
          </p:nvSpPr>
          <p:spPr>
            <a:xfrm>
              <a:off x="6698674"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椭圆 203"/>
            <p:cNvSpPr/>
            <p:nvPr/>
          </p:nvSpPr>
          <p:spPr>
            <a:xfrm>
              <a:off x="669166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07" name="组合 206"/>
          <p:cNvGrpSpPr/>
          <p:nvPr/>
        </p:nvGrpSpPr>
        <p:grpSpPr>
          <a:xfrm>
            <a:off x="7145342" y="3206347"/>
            <a:ext cx="180810" cy="1121676"/>
            <a:chOff x="7145342" y="2485410"/>
            <a:chExt cx="180810" cy="1121676"/>
          </a:xfrm>
        </p:grpSpPr>
        <p:sp>
          <p:nvSpPr>
            <p:cNvPr id="209" name="椭圆 208"/>
            <p:cNvSpPr/>
            <p:nvPr/>
          </p:nvSpPr>
          <p:spPr>
            <a:xfrm>
              <a:off x="7145343"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椭圆 209"/>
            <p:cNvSpPr/>
            <p:nvPr/>
          </p:nvSpPr>
          <p:spPr>
            <a:xfrm>
              <a:off x="7150217" y="3196916"/>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椭圆 210"/>
            <p:cNvSpPr/>
            <p:nvPr/>
          </p:nvSpPr>
          <p:spPr>
            <a:xfrm>
              <a:off x="7152355"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椭圆 211"/>
            <p:cNvSpPr/>
            <p:nvPr/>
          </p:nvSpPr>
          <p:spPr>
            <a:xfrm>
              <a:off x="7145342"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 name="组合 5"/>
          <p:cNvGrpSpPr/>
          <p:nvPr/>
        </p:nvGrpSpPr>
        <p:grpSpPr>
          <a:xfrm>
            <a:off x="4325873" y="4521332"/>
            <a:ext cx="327334" cy="610654"/>
            <a:chOff x="4325873" y="3664082"/>
            <a:chExt cx="327334" cy="610654"/>
          </a:xfrm>
        </p:grpSpPr>
        <p:sp>
          <p:nvSpPr>
            <p:cNvPr id="110" name="AutoShape 100"/>
            <p:cNvSpPr>
              <a:spLocks noChangeArrowheads="1"/>
            </p:cNvSpPr>
            <p:nvPr/>
          </p:nvSpPr>
          <p:spPr bwMode="auto">
            <a:xfrm>
              <a:off x="4391564" y="3664082"/>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20" name="TextBox 98"/>
            <p:cNvSpPr txBox="1"/>
            <p:nvPr/>
          </p:nvSpPr>
          <p:spPr>
            <a:xfrm>
              <a:off x="4325873" y="39054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5243689" y="4515580"/>
            <a:ext cx="327334" cy="616407"/>
            <a:chOff x="5243689" y="3658329"/>
            <a:chExt cx="327334" cy="616407"/>
          </a:xfrm>
        </p:grpSpPr>
        <p:sp>
          <p:nvSpPr>
            <p:cNvPr id="114" name="AutoShape 100"/>
            <p:cNvSpPr>
              <a:spLocks noChangeArrowheads="1"/>
            </p:cNvSpPr>
            <p:nvPr/>
          </p:nvSpPr>
          <p:spPr bwMode="auto">
            <a:xfrm>
              <a:off x="5308377" y="3658329"/>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21" name="TextBox 98"/>
            <p:cNvSpPr txBox="1"/>
            <p:nvPr/>
          </p:nvSpPr>
          <p:spPr>
            <a:xfrm>
              <a:off x="5243689" y="39054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6621905" y="4523738"/>
            <a:ext cx="327334" cy="608249"/>
            <a:chOff x="6621905" y="3666487"/>
            <a:chExt cx="327334" cy="608249"/>
          </a:xfrm>
        </p:grpSpPr>
        <p:sp>
          <p:nvSpPr>
            <p:cNvPr id="214" name="AutoShape 100"/>
            <p:cNvSpPr>
              <a:spLocks noChangeArrowheads="1"/>
            </p:cNvSpPr>
            <p:nvPr/>
          </p:nvSpPr>
          <p:spPr bwMode="auto">
            <a:xfrm>
              <a:off x="6698674" y="3666487"/>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22" name="TextBox 98"/>
            <p:cNvSpPr txBox="1"/>
            <p:nvPr/>
          </p:nvSpPr>
          <p:spPr>
            <a:xfrm>
              <a:off x="6621905" y="3905404"/>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7075586" y="4523738"/>
            <a:ext cx="327334" cy="621911"/>
            <a:chOff x="7075586" y="3666487"/>
            <a:chExt cx="327334" cy="621911"/>
          </a:xfrm>
        </p:grpSpPr>
        <p:sp>
          <p:nvSpPr>
            <p:cNvPr id="215" name="AutoShape 100"/>
            <p:cNvSpPr>
              <a:spLocks noChangeArrowheads="1"/>
            </p:cNvSpPr>
            <p:nvPr/>
          </p:nvSpPr>
          <p:spPr bwMode="auto">
            <a:xfrm>
              <a:off x="7145342" y="3666487"/>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23" name="TextBox 98"/>
            <p:cNvSpPr txBox="1"/>
            <p:nvPr/>
          </p:nvSpPr>
          <p:spPr>
            <a:xfrm>
              <a:off x="7075586" y="3919066"/>
              <a:ext cx="327334" cy="369332"/>
            </a:xfrm>
            <a:prstGeom prst="rect">
              <a:avLst/>
            </a:prstGeom>
            <a:noFill/>
          </p:spPr>
          <p:txBody>
            <a:bodyPr wrap="non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075317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wipe(left)">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gtEl>
                                        <p:attrNameLst>
                                          <p:attrName>style.visibility</p:attrName>
                                        </p:attrNameLst>
                                      </p:cBhvr>
                                      <p:to>
                                        <p:strVal val="visible"/>
                                      </p:to>
                                    </p:set>
                                    <p:animEffect transition="in" filter="fade">
                                      <p:cBhvr>
                                        <p:cTn id="17" dur="500"/>
                                        <p:tgtEl>
                                          <p:spTgt spid="1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7"/>
                                        </p:tgtEl>
                                        <p:attrNameLst>
                                          <p:attrName>style.visibility</p:attrName>
                                        </p:attrNameLst>
                                      </p:cBhvr>
                                      <p:to>
                                        <p:strVal val="visible"/>
                                      </p:to>
                                    </p:set>
                                    <p:animEffect transition="in" filter="fade">
                                      <p:cBhvr>
                                        <p:cTn id="22" dur="500"/>
                                        <p:tgtEl>
                                          <p:spTgt spid="1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1"/>
                                        </p:tgtEl>
                                        <p:attrNameLst>
                                          <p:attrName>style.visibility</p:attrName>
                                        </p:attrNameLst>
                                      </p:cBhvr>
                                      <p:to>
                                        <p:strVal val="visible"/>
                                      </p:to>
                                    </p:set>
                                    <p:animEffect transition="in" filter="fade">
                                      <p:cBhvr>
                                        <p:cTn id="27" dur="500"/>
                                        <p:tgtEl>
                                          <p:spTgt spid="1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5"/>
                                        </p:tgtEl>
                                        <p:attrNameLst>
                                          <p:attrName>style.visibility</p:attrName>
                                        </p:attrNameLst>
                                      </p:cBhvr>
                                      <p:to>
                                        <p:strVal val="visible"/>
                                      </p:to>
                                    </p:set>
                                    <p:animEffect transition="in" filter="fade">
                                      <p:cBhvr>
                                        <p:cTn id="37" dur="500"/>
                                        <p:tgtEl>
                                          <p:spTgt spid="18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5"/>
                                        </p:tgtEl>
                                        <p:attrNameLst>
                                          <p:attrName>style.visibility</p:attrName>
                                        </p:attrNameLst>
                                      </p:cBhvr>
                                      <p:to>
                                        <p:strVal val="visible"/>
                                      </p:to>
                                    </p:set>
                                    <p:animEffect transition="in" filter="fade">
                                      <p:cBhvr>
                                        <p:cTn id="42" dur="500"/>
                                        <p:tgtEl>
                                          <p:spTgt spid="1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2"/>
                                        </p:tgtEl>
                                        <p:attrNameLst>
                                          <p:attrName>style.visibility</p:attrName>
                                        </p:attrNameLst>
                                      </p:cBhvr>
                                      <p:to>
                                        <p:strVal val="visible"/>
                                      </p:to>
                                    </p:set>
                                    <p:animEffect transition="in" filter="fade">
                                      <p:cBhvr>
                                        <p:cTn id="52" dur="500"/>
                                        <p:tgtEl>
                                          <p:spTgt spid="19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9"/>
                                        </p:tgtEl>
                                        <p:attrNameLst>
                                          <p:attrName>style.visibility</p:attrName>
                                        </p:attrNameLst>
                                      </p:cBhvr>
                                      <p:to>
                                        <p:strVal val="visible"/>
                                      </p:to>
                                    </p:set>
                                    <p:animEffect transition="in" filter="fade">
                                      <p:cBhvr>
                                        <p:cTn id="57" dur="500"/>
                                        <p:tgtEl>
                                          <p:spTgt spid="1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3"/>
                                        </p:tgtEl>
                                        <p:attrNameLst>
                                          <p:attrName>style.visibility</p:attrName>
                                        </p:attrNameLst>
                                      </p:cBhvr>
                                      <p:to>
                                        <p:strVal val="visible"/>
                                      </p:to>
                                    </p:set>
                                    <p:animEffect transition="in" filter="fade">
                                      <p:cBhvr>
                                        <p:cTn id="62" dur="500"/>
                                        <p:tgtEl>
                                          <p:spTgt spid="17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0"/>
                                        </p:tgtEl>
                                        <p:attrNameLst>
                                          <p:attrName>style.visibility</p:attrName>
                                        </p:attrNameLst>
                                      </p:cBhvr>
                                      <p:to>
                                        <p:strVal val="visible"/>
                                      </p:to>
                                    </p:set>
                                    <p:animEffect transition="in" filter="fade">
                                      <p:cBhvr>
                                        <p:cTn id="72" dur="500"/>
                                        <p:tgtEl>
                                          <p:spTgt spid="20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07"/>
                                        </p:tgtEl>
                                        <p:attrNameLst>
                                          <p:attrName>style.visibility</p:attrName>
                                        </p:attrNameLst>
                                      </p:cBhvr>
                                      <p:to>
                                        <p:strVal val="visible"/>
                                      </p:to>
                                    </p:set>
                                    <p:animEffect transition="in" filter="fade">
                                      <p:cBhvr>
                                        <p:cTn id="82"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Summary: Page replacement algorithm</a:t>
            </a:r>
            <a:endParaRPr lang="zh-CN" altLang="en-US" sz="32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0854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DB27D9B-7DAE-4D4F-88D8-BAD6370D1DDB}" type="slidenum">
              <a:rPr lang="en-US" altLang="ko-KR" sz="1200" smtClean="0">
                <a:solidFill>
                  <a:schemeClr val="bg1"/>
                </a:solidFill>
              </a:rPr>
              <a:pPr>
                <a:spcBef>
                  <a:spcPct val="0"/>
                </a:spcBef>
                <a:buClrTx/>
                <a:buSzTx/>
                <a:buFontTx/>
                <a:buNone/>
              </a:pPr>
              <a:t>123</a:t>
            </a:fld>
            <a:endParaRPr lang="en-US" altLang="ko-KR" sz="1200" smtClean="0">
              <a:solidFill>
                <a:schemeClr val="bg1"/>
              </a:solidFill>
            </a:endParaRPr>
          </a:p>
        </p:txBody>
      </p:sp>
      <p:graphicFrame>
        <p:nvGraphicFramePr>
          <p:cNvPr id="8" name="Group 6"/>
          <p:cNvGraphicFramePr>
            <a:graphicFrameLocks noGrp="1"/>
          </p:cNvGraphicFramePr>
          <p:nvPr>
            <p:ph idx="1"/>
          </p:nvPr>
        </p:nvGraphicFramePr>
        <p:xfrm>
          <a:off x="857250" y="1905000"/>
          <a:ext cx="8072437" cy="4130673"/>
        </p:xfrm>
        <a:graphic>
          <a:graphicData uri="http://schemas.openxmlformats.org/drawingml/2006/table">
            <a:tbl>
              <a:tblPr/>
              <a:tblGrid>
                <a:gridCol w="1785917">
                  <a:extLst>
                    <a:ext uri="{9D8B030D-6E8A-4147-A177-3AD203B41FA5}">
                      <a16:colId xmlns:a16="http://schemas.microsoft.com/office/drawing/2014/main" val="20000"/>
                    </a:ext>
                  </a:extLst>
                </a:gridCol>
                <a:gridCol w="2643196">
                  <a:extLst>
                    <a:ext uri="{9D8B030D-6E8A-4147-A177-3AD203B41FA5}">
                      <a16:colId xmlns:a16="http://schemas.microsoft.com/office/drawing/2014/main" val="20001"/>
                    </a:ext>
                  </a:extLst>
                </a:gridCol>
                <a:gridCol w="3643324">
                  <a:extLst>
                    <a:ext uri="{9D8B030D-6E8A-4147-A177-3AD203B41FA5}">
                      <a16:colId xmlns:a16="http://schemas.microsoft.com/office/drawing/2014/main" val="20002"/>
                    </a:ext>
                  </a:extLst>
                </a:gridCol>
              </a:tblGrid>
              <a:tr h="68590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Principle </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Performance</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148">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Most optimal </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Running flow is known</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Perfect but can’t be realized</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90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NRU</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“RM” classification</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Not bad, time-consuming</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90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FIFO</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Time sorting</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Not reasonable</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90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LRU &amp; NFU</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Locally optimal</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Approach “perfect”</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90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Working set</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err="1" smtClean="0">
                          <a:ln>
                            <a:noFill/>
                          </a:ln>
                          <a:solidFill>
                            <a:srgbClr val="9C4E00"/>
                          </a:solidFill>
                          <a:effectLst/>
                          <a:latin typeface="Tahoma" pitchFamily="34" charset="0"/>
                          <a:ea typeface="宋体" pitchFamily="2" charset="-122"/>
                        </a:rPr>
                        <a:t>Prepaging</a:t>
                      </a: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  </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Stable and efficiency</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Strategy of paging</a:t>
            </a:r>
            <a:endParaRPr lang="zh-CN" altLang="en-US" sz="3200" smtClean="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92500" lnSpcReduction="20000"/>
          </a:bodyPr>
          <a:lstStyle/>
          <a:p>
            <a:pPr>
              <a:lnSpc>
                <a:spcPct val="110000"/>
              </a:lnSpc>
              <a:defRPr/>
            </a:pPr>
            <a:r>
              <a:rPr lang="en-US" altLang="zh-CN" dirty="0" smtClean="0">
                <a:ea typeface="宋体" pitchFamily="2" charset="-122"/>
              </a:rPr>
              <a:t>The scope of page replacement</a:t>
            </a:r>
          </a:p>
          <a:p>
            <a:pPr lvl="1">
              <a:lnSpc>
                <a:spcPct val="110000"/>
              </a:lnSpc>
              <a:defRPr/>
            </a:pPr>
            <a:r>
              <a:rPr lang="en-US" altLang="zh-CN" dirty="0" smtClean="0">
                <a:ea typeface="宋体" pitchFamily="2" charset="-122"/>
              </a:rPr>
              <a:t>Replace in current process page table</a:t>
            </a:r>
            <a:endParaRPr lang="en-US" altLang="zh-CN" dirty="0" smtClean="0">
              <a:solidFill>
                <a:srgbClr val="FF0000"/>
              </a:solidFill>
              <a:ea typeface="宋体" pitchFamily="2" charset="-122"/>
            </a:endParaRPr>
          </a:p>
          <a:p>
            <a:pPr lvl="1">
              <a:lnSpc>
                <a:spcPct val="110000"/>
              </a:lnSpc>
              <a:defRPr/>
            </a:pPr>
            <a:r>
              <a:rPr lang="en-US" altLang="zh-CN" dirty="0" smtClean="0">
                <a:ea typeface="宋体" pitchFamily="2" charset="-122"/>
              </a:rPr>
              <a:t>Replace in global page table</a:t>
            </a:r>
          </a:p>
          <a:p>
            <a:pPr lvl="1">
              <a:lnSpc>
                <a:spcPct val="110000"/>
              </a:lnSpc>
              <a:defRPr/>
            </a:pPr>
            <a:r>
              <a:rPr lang="en-US" altLang="zh-CN" dirty="0" smtClean="0">
                <a:solidFill>
                  <a:srgbClr val="FF0000"/>
                </a:solidFill>
                <a:ea typeface="宋体" pitchFamily="2" charset="-122"/>
              </a:rPr>
              <a:t>Frame allocation</a:t>
            </a:r>
            <a:r>
              <a:rPr lang="en-US" altLang="zh-CN" dirty="0" smtClean="0">
                <a:ea typeface="宋体" pitchFamily="2" charset="-122"/>
              </a:rPr>
              <a:t>: how to identify the number of allocated frames when the process is created</a:t>
            </a:r>
          </a:p>
          <a:p>
            <a:pPr>
              <a:lnSpc>
                <a:spcPct val="110000"/>
              </a:lnSpc>
              <a:defRPr/>
            </a:pPr>
            <a:r>
              <a:rPr lang="en-US" altLang="zh-CN" dirty="0" smtClean="0">
                <a:ea typeface="宋体" pitchFamily="2" charset="-122"/>
              </a:rPr>
              <a:t>Page sharing and system maintenance </a:t>
            </a:r>
          </a:p>
          <a:p>
            <a:pPr lvl="1">
              <a:lnSpc>
                <a:spcPct val="110000"/>
              </a:lnSpc>
              <a:defRPr/>
            </a:pPr>
            <a:r>
              <a:rPr lang="en-US" altLang="zh-CN" dirty="0" smtClean="0">
                <a:ea typeface="宋体" pitchFamily="2" charset="-122"/>
              </a:rPr>
              <a:t>I and D separation: improve sharing performance</a:t>
            </a:r>
          </a:p>
          <a:p>
            <a:pPr lvl="1">
              <a:lnSpc>
                <a:spcPct val="110000"/>
              </a:lnSpc>
              <a:defRPr/>
            </a:pPr>
            <a:r>
              <a:rPr lang="en-US" altLang="zh-CN" dirty="0" smtClean="0">
                <a:ea typeface="宋体" pitchFamily="2" charset="-122"/>
              </a:rPr>
              <a:t>multi page tables in one process</a:t>
            </a:r>
          </a:p>
          <a:p>
            <a:pPr lvl="1">
              <a:lnSpc>
                <a:spcPct val="110000"/>
              </a:lnSpc>
              <a:defRPr/>
            </a:pPr>
            <a:r>
              <a:rPr lang="en-US" altLang="zh-CN" dirty="0" smtClean="0">
                <a:ea typeface="宋体" pitchFamily="2" charset="-122"/>
              </a:rPr>
              <a:t>Damon process: system process that clean “idle” frame and execute </a:t>
            </a:r>
            <a:r>
              <a:rPr lang="en-US" altLang="zh-CN" dirty="0" err="1" smtClean="0">
                <a:ea typeface="宋体" pitchFamily="2" charset="-122"/>
              </a:rPr>
              <a:t>prepaging</a:t>
            </a:r>
            <a:r>
              <a:rPr lang="en-US" altLang="zh-CN" dirty="0" smtClean="0">
                <a:ea typeface="宋体" pitchFamily="2" charset="-122"/>
              </a:rPr>
              <a:t> periodically</a:t>
            </a:r>
          </a:p>
          <a:p>
            <a:pPr lvl="1">
              <a:lnSpc>
                <a:spcPct val="110000"/>
              </a:lnSpc>
              <a:defRPr/>
            </a:pPr>
            <a:r>
              <a:rPr lang="en-US" altLang="zh-CN" dirty="0" smtClean="0">
                <a:ea typeface="宋体" pitchFamily="2" charset="-122"/>
              </a:rPr>
              <a:t>Implement page replacement algorithm as a process in user space: it is easy to modify the algorithm and make the OS kernel to be more “compact”</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095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F58A896-C361-4050-9C11-89878E6857AA}" type="slidenum">
              <a:rPr lang="en-US" altLang="ko-KR" sz="1200" smtClean="0">
                <a:solidFill>
                  <a:schemeClr val="bg1"/>
                </a:solidFill>
              </a:rPr>
              <a:pPr>
                <a:spcBef>
                  <a:spcPct val="0"/>
                </a:spcBef>
                <a:buClrTx/>
                <a:buSzTx/>
                <a:buFontTx/>
                <a:buNone/>
              </a:pPr>
              <a:t>124</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971550" y="304800"/>
            <a:ext cx="7777163" cy="981075"/>
          </a:xfrm>
        </p:spPr>
        <p:txBody>
          <a:bodyPr/>
          <a:lstStyle/>
          <a:p>
            <a:r>
              <a:rPr lang="zh-CN" altLang="en-US" sz="3200" dirty="0" smtClean="0">
                <a:ea typeface="宋体" panose="02010600030101010101" pitchFamily="2" charset="-122"/>
              </a:rPr>
              <a:t>机制与策略</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1059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D9FA071-69A1-498D-A3C6-6DCDE2F9E2DF}" type="slidenum">
              <a:rPr lang="en-US" altLang="ko-KR" sz="1200" smtClean="0">
                <a:solidFill>
                  <a:schemeClr val="bg1"/>
                </a:solidFill>
              </a:rPr>
              <a:pPr>
                <a:spcBef>
                  <a:spcPct val="0"/>
                </a:spcBef>
                <a:buClrTx/>
                <a:buSzTx/>
                <a:buFontTx/>
                <a:buNone/>
              </a:pPr>
              <a:t>125</a:t>
            </a:fld>
            <a:endParaRPr lang="en-US" altLang="ko-KR" sz="1200" smtClean="0">
              <a:solidFill>
                <a:schemeClr val="bg1"/>
              </a:solidFill>
            </a:endParaRPr>
          </a:p>
        </p:txBody>
      </p:sp>
      <p:pic>
        <p:nvPicPr>
          <p:cNvPr id="8" name="Picture 5" descr="分页系统的“策略”与“机制”分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571625"/>
            <a:ext cx="7151688"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2843808" y="1071547"/>
            <a:ext cx="3672408" cy="584775"/>
          </a:xfrm>
          <a:prstGeom prst="rect">
            <a:avLst/>
          </a:prstGeom>
          <a:noFill/>
        </p:spPr>
        <p:txBody>
          <a:bodyPr wrap="square" rtlCol="0">
            <a:spAutoFit/>
          </a:bodyPr>
          <a:lstStyle/>
          <a:p>
            <a:r>
              <a:rPr lang="zh-CN" altLang="en-US" sz="3200" b="1" dirty="0">
                <a:solidFill>
                  <a:srgbClr val="11576A"/>
                </a:solidFill>
                <a:latin typeface="微软雅黑" pitchFamily="34" charset="-122"/>
                <a:ea typeface="微软雅黑" pitchFamily="34" charset="-122"/>
                <a:sym typeface="Times New Roman" charset="0"/>
              </a:rPr>
              <a:t>段地址空间</a:t>
            </a:r>
          </a:p>
        </p:txBody>
      </p:sp>
      <p:sp>
        <p:nvSpPr>
          <p:cNvPr id="20" name="TextBox 19"/>
          <p:cNvSpPr txBox="1"/>
          <p:nvPr/>
        </p:nvSpPr>
        <p:spPr>
          <a:xfrm>
            <a:off x="1394799" y="1809133"/>
            <a:ext cx="3862616" cy="384721"/>
          </a:xfrm>
          <a:prstGeom prst="rect">
            <a:avLst/>
          </a:prstGeom>
          <a:noFill/>
        </p:spPr>
        <p:txBody>
          <a:bodyPr wrap="square" rtlCol="0">
            <a:spAutoFit/>
          </a:bodyPr>
          <a:lstStyle/>
          <a:p>
            <a:pPr marL="342900" lvl="1" indent="-342900">
              <a:lnSpc>
                <a:spcPct val="95000"/>
              </a:lnSpc>
              <a:spcBef>
                <a:spcPct val="20000"/>
              </a:spcBef>
            </a:pPr>
            <a:r>
              <a:rPr lang="zh-CN" altLang="en-US" sz="2000" b="1" dirty="0">
                <a:solidFill>
                  <a:srgbClr val="11576A"/>
                </a:solidFill>
                <a:latin typeface="微软雅黑" pitchFamily="34" charset="-122"/>
                <a:ea typeface="微软雅黑" pitchFamily="34" charset="-122"/>
                <a:sym typeface="Times New Roman" charset="0"/>
              </a:rPr>
              <a:t>进程的段地址空间由多个段组成</a:t>
            </a:r>
          </a:p>
        </p:txBody>
      </p:sp>
      <p:sp>
        <p:nvSpPr>
          <p:cNvPr id="21" name="TextBox 20"/>
          <p:cNvSpPr txBox="1"/>
          <p:nvPr/>
        </p:nvSpPr>
        <p:spPr>
          <a:xfrm>
            <a:off x="1642145" y="2166323"/>
            <a:ext cx="3168352" cy="384721"/>
          </a:xfrm>
          <a:prstGeom prst="rect">
            <a:avLst/>
          </a:prstGeom>
          <a:noFill/>
        </p:spPr>
        <p:txBody>
          <a:bodyPr wrap="square" rtlCol="0">
            <a:spAutoFit/>
          </a:bodyPr>
          <a:lstStyle/>
          <a:p>
            <a:pPr marL="342900" lvl="1" indent="-342900">
              <a:lnSpc>
                <a:spcPct val="95000"/>
              </a:lnSpc>
              <a:spcBef>
                <a:spcPct val="20000"/>
              </a:spcBef>
            </a:pPr>
            <a:r>
              <a:rPr lang="zh-CN" altLang="en-US" sz="2000" b="1" dirty="0">
                <a:solidFill>
                  <a:srgbClr val="11576A"/>
                </a:solidFill>
                <a:latin typeface="微软雅黑" pitchFamily="34" charset="-122"/>
                <a:ea typeface="微软雅黑" pitchFamily="34" charset="-122"/>
                <a:sym typeface="Times New Roman" charset="0"/>
              </a:rPr>
              <a:t>主代码段</a:t>
            </a:r>
          </a:p>
        </p:txBody>
      </p:sp>
      <p:pic>
        <p:nvPicPr>
          <p:cNvPr id="22" name="图片 21" descr="小点1.png"/>
          <p:cNvPicPr>
            <a:picLocks noChangeAspect="1"/>
          </p:cNvPicPr>
          <p:nvPr/>
        </p:nvPicPr>
        <p:blipFill>
          <a:blip r:embed="rId2" cstate="print"/>
          <a:stretch>
            <a:fillRect/>
          </a:stretch>
        </p:blipFill>
        <p:spPr>
          <a:xfrm>
            <a:off x="1491079" y="2271179"/>
            <a:ext cx="151066" cy="148997"/>
          </a:xfrm>
          <a:prstGeom prst="rect">
            <a:avLst/>
          </a:prstGeom>
        </p:spPr>
      </p:pic>
      <p:sp>
        <p:nvSpPr>
          <p:cNvPr id="23" name="TextBox 22"/>
          <p:cNvSpPr txBox="1"/>
          <p:nvPr/>
        </p:nvSpPr>
        <p:spPr>
          <a:xfrm>
            <a:off x="1642145" y="2516103"/>
            <a:ext cx="3168352" cy="384721"/>
          </a:xfrm>
          <a:prstGeom prst="rect">
            <a:avLst/>
          </a:prstGeom>
          <a:noFill/>
        </p:spPr>
        <p:txBody>
          <a:bodyPr wrap="square" rtlCol="0">
            <a:spAutoFit/>
          </a:bodyPr>
          <a:lstStyle/>
          <a:p>
            <a:pPr marL="342900" lvl="1" indent="-342900">
              <a:lnSpc>
                <a:spcPct val="95000"/>
              </a:lnSpc>
              <a:spcBef>
                <a:spcPct val="200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子模块代码段</a:t>
            </a:r>
          </a:p>
        </p:txBody>
      </p:sp>
      <p:pic>
        <p:nvPicPr>
          <p:cNvPr id="24" name="图片 23" descr="小点1.png"/>
          <p:cNvPicPr>
            <a:picLocks noChangeAspect="1"/>
          </p:cNvPicPr>
          <p:nvPr/>
        </p:nvPicPr>
        <p:blipFill>
          <a:blip r:embed="rId2" cstate="print"/>
          <a:stretch>
            <a:fillRect/>
          </a:stretch>
        </p:blipFill>
        <p:spPr>
          <a:xfrm>
            <a:off x="1491079" y="2620959"/>
            <a:ext cx="151066" cy="148997"/>
          </a:xfrm>
          <a:prstGeom prst="rect">
            <a:avLst/>
          </a:prstGeom>
        </p:spPr>
      </p:pic>
      <p:sp>
        <p:nvSpPr>
          <p:cNvPr id="25" name="TextBox 24"/>
          <p:cNvSpPr txBox="1"/>
          <p:nvPr/>
        </p:nvSpPr>
        <p:spPr>
          <a:xfrm>
            <a:off x="1642145" y="2875209"/>
            <a:ext cx="3168352" cy="369332"/>
          </a:xfrm>
          <a:prstGeom prst="rect">
            <a:avLst/>
          </a:prstGeom>
          <a:noFill/>
        </p:spPr>
        <p:txBody>
          <a:bodyPr wrap="square" rtlCol="0">
            <a:spAutoFit/>
          </a:bodyPr>
          <a:lstStyle/>
          <a:p>
            <a:pPr marL="0" lvl="1" indent="-284163">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公用库代码段</a:t>
            </a:r>
            <a:endParaRPr lang="en-US" altLang="zh-CN" sz="2000" b="1" dirty="0">
              <a:solidFill>
                <a:srgbClr val="11576A"/>
              </a:solidFill>
              <a:latin typeface="微软雅黑" pitchFamily="34" charset="-122"/>
              <a:ea typeface="微软雅黑" pitchFamily="34" charset="-122"/>
              <a:sym typeface="Times New Roman" charset="0"/>
            </a:endParaRPr>
          </a:p>
        </p:txBody>
      </p:sp>
      <p:pic>
        <p:nvPicPr>
          <p:cNvPr id="26" name="图片 25" descr="小点1.png"/>
          <p:cNvPicPr>
            <a:picLocks noChangeAspect="1"/>
          </p:cNvPicPr>
          <p:nvPr/>
        </p:nvPicPr>
        <p:blipFill>
          <a:blip r:embed="rId2" cstate="print"/>
          <a:stretch>
            <a:fillRect/>
          </a:stretch>
        </p:blipFill>
        <p:spPr>
          <a:xfrm>
            <a:off x="1491079" y="2980066"/>
            <a:ext cx="151066" cy="148997"/>
          </a:xfrm>
          <a:prstGeom prst="rect">
            <a:avLst/>
          </a:prstGeom>
        </p:spPr>
      </p:pic>
      <p:sp>
        <p:nvSpPr>
          <p:cNvPr id="27" name="TextBox 26"/>
          <p:cNvSpPr txBox="1"/>
          <p:nvPr/>
        </p:nvSpPr>
        <p:spPr>
          <a:xfrm>
            <a:off x="1642145" y="3224989"/>
            <a:ext cx="3168352" cy="369332"/>
          </a:xfrm>
          <a:prstGeom prst="rect">
            <a:avLst/>
          </a:prstGeom>
          <a:noFill/>
        </p:spPr>
        <p:txBody>
          <a:bodyPr wrap="square" rtlCol="0">
            <a:spAutoFit/>
          </a:bodyPr>
          <a:lstStyle/>
          <a:p>
            <a:pPr marL="0" lvl="1">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堆栈段</a:t>
            </a:r>
            <a:r>
              <a:rPr lang="en-US" altLang="zh-CN" sz="2000" b="1" dirty="0">
                <a:solidFill>
                  <a:srgbClr val="11576A"/>
                </a:solidFill>
                <a:latin typeface="微软雅黑" pitchFamily="34" charset="-122"/>
                <a:ea typeface="微软雅黑" pitchFamily="34" charset="-122"/>
                <a:sym typeface="Times New Roman" charset="0"/>
              </a:rPr>
              <a:t>(stack)</a:t>
            </a:r>
            <a:endParaRPr lang="zh-CN" altLang="en-US" sz="2000" b="1" dirty="0">
              <a:solidFill>
                <a:srgbClr val="11576A"/>
              </a:solidFill>
              <a:latin typeface="微软雅黑" pitchFamily="34" charset="-122"/>
              <a:ea typeface="微软雅黑" pitchFamily="34" charset="-122"/>
              <a:sym typeface="Times New Roman" charset="0"/>
            </a:endParaRPr>
          </a:p>
        </p:txBody>
      </p:sp>
      <p:pic>
        <p:nvPicPr>
          <p:cNvPr id="28" name="图片 27" descr="小点1.png"/>
          <p:cNvPicPr>
            <a:picLocks noChangeAspect="1"/>
          </p:cNvPicPr>
          <p:nvPr/>
        </p:nvPicPr>
        <p:blipFill>
          <a:blip r:embed="rId2" cstate="print"/>
          <a:stretch>
            <a:fillRect/>
          </a:stretch>
        </p:blipFill>
        <p:spPr>
          <a:xfrm>
            <a:off x="1491079" y="3329846"/>
            <a:ext cx="151066" cy="148997"/>
          </a:xfrm>
          <a:prstGeom prst="rect">
            <a:avLst/>
          </a:prstGeom>
        </p:spPr>
      </p:pic>
      <p:sp>
        <p:nvSpPr>
          <p:cNvPr id="49" name="矩形 8"/>
          <p:cNvSpPr>
            <a:spLocks noChangeArrowheads="1"/>
          </p:cNvSpPr>
          <p:nvPr/>
        </p:nvSpPr>
        <p:spPr bwMode="auto">
          <a:xfrm>
            <a:off x="1043609" y="1826283"/>
            <a:ext cx="415925" cy="369888"/>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grpSp>
        <p:nvGrpSpPr>
          <p:cNvPr id="2" name="组合 1"/>
          <p:cNvGrpSpPr/>
          <p:nvPr/>
        </p:nvGrpSpPr>
        <p:grpSpPr>
          <a:xfrm>
            <a:off x="1043608" y="4686833"/>
            <a:ext cx="3841320" cy="716465"/>
            <a:chOff x="416438" y="3829582"/>
            <a:chExt cx="3841320" cy="716465"/>
          </a:xfrm>
        </p:grpSpPr>
        <p:sp>
          <p:nvSpPr>
            <p:cNvPr id="29" name="TextBox 28"/>
            <p:cNvSpPr txBox="1"/>
            <p:nvPr/>
          </p:nvSpPr>
          <p:spPr>
            <a:xfrm>
              <a:off x="770052" y="3835596"/>
              <a:ext cx="3487706" cy="710451"/>
            </a:xfrm>
            <a:prstGeom prst="rect">
              <a:avLst/>
            </a:prstGeom>
            <a:noFill/>
          </p:spPr>
          <p:txBody>
            <a:bodyPr wrap="square" rtlCol="0">
              <a:spAutoFit/>
            </a:bodyPr>
            <a:lstStyle/>
            <a:p>
              <a:pPr marL="0" lvl="1" indent="-284163">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段式存储管理的目的</a:t>
              </a:r>
              <a:endParaRPr lang="en-US" altLang="zh-CN" sz="2000" b="1" dirty="0">
                <a:solidFill>
                  <a:srgbClr val="11576A"/>
                </a:solidFill>
                <a:latin typeface="微软雅黑" pitchFamily="34" charset="-122"/>
                <a:ea typeface="微软雅黑" pitchFamily="34" charset="-122"/>
                <a:sym typeface="Times New Roman" charset="0"/>
              </a:endParaRPr>
            </a:p>
            <a:p>
              <a:pPr marL="0" lvl="1" indent="-284163">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C00000"/>
                  </a:solidFill>
                  <a:latin typeface="微软雅黑" pitchFamily="34" charset="-122"/>
                  <a:ea typeface="微软雅黑" pitchFamily="34" charset="-122"/>
                  <a:sym typeface="Times New Roman" charset="0"/>
                </a:rPr>
                <a:t>更细粒度和灵活的分离与共享</a:t>
              </a:r>
            </a:p>
          </p:txBody>
        </p:sp>
        <p:sp>
          <p:nvSpPr>
            <p:cNvPr id="50" name="矩形 8"/>
            <p:cNvSpPr>
              <a:spLocks noChangeArrowheads="1"/>
            </p:cNvSpPr>
            <p:nvPr/>
          </p:nvSpPr>
          <p:spPr bwMode="auto">
            <a:xfrm>
              <a:off x="416438" y="3829582"/>
              <a:ext cx="415925" cy="369888"/>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grpSp>
      <p:sp>
        <p:nvSpPr>
          <p:cNvPr id="65" name="TextBox 64"/>
          <p:cNvSpPr txBox="1"/>
          <p:nvPr/>
        </p:nvSpPr>
        <p:spPr>
          <a:xfrm>
            <a:off x="1642145" y="3596222"/>
            <a:ext cx="3347864" cy="369332"/>
          </a:xfrm>
          <a:prstGeom prst="rect">
            <a:avLst/>
          </a:prstGeom>
          <a:noFill/>
        </p:spPr>
        <p:txBody>
          <a:bodyPr wrap="square" rtlCol="0">
            <a:spAutoFit/>
          </a:bodyPr>
          <a:lstStyle/>
          <a:p>
            <a:pPr marL="0" lvl="1" indent="-284163">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堆数据</a:t>
            </a:r>
            <a:r>
              <a:rPr lang="en-US" altLang="zh-CN" sz="2000" b="1" dirty="0">
                <a:solidFill>
                  <a:srgbClr val="11576A"/>
                </a:solidFill>
                <a:latin typeface="微软雅黑" pitchFamily="34" charset="-122"/>
                <a:ea typeface="微软雅黑" pitchFamily="34" charset="-122"/>
                <a:sym typeface="Times New Roman" charset="0"/>
              </a:rPr>
              <a:t>(heap)</a:t>
            </a:r>
          </a:p>
        </p:txBody>
      </p:sp>
      <p:pic>
        <p:nvPicPr>
          <p:cNvPr id="66" name="图片 65" descr="小点1.png"/>
          <p:cNvPicPr>
            <a:picLocks noChangeAspect="1"/>
          </p:cNvPicPr>
          <p:nvPr/>
        </p:nvPicPr>
        <p:blipFill>
          <a:blip r:embed="rId2" cstate="print"/>
          <a:stretch>
            <a:fillRect/>
          </a:stretch>
        </p:blipFill>
        <p:spPr>
          <a:xfrm>
            <a:off x="1491079" y="3701079"/>
            <a:ext cx="151066" cy="148997"/>
          </a:xfrm>
          <a:prstGeom prst="rect">
            <a:avLst/>
          </a:prstGeom>
        </p:spPr>
      </p:pic>
      <p:sp>
        <p:nvSpPr>
          <p:cNvPr id="67" name="TextBox 66"/>
          <p:cNvSpPr txBox="1"/>
          <p:nvPr/>
        </p:nvSpPr>
        <p:spPr>
          <a:xfrm>
            <a:off x="1642145" y="3946002"/>
            <a:ext cx="3168352" cy="369332"/>
          </a:xfrm>
          <a:prstGeom prst="rect">
            <a:avLst/>
          </a:prstGeom>
          <a:noFill/>
        </p:spPr>
        <p:txBody>
          <a:bodyPr wrap="square" rtlCol="0">
            <a:spAutoFit/>
          </a:bodyPr>
          <a:lstStyle/>
          <a:p>
            <a:pPr marL="0" lvl="1">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初始化数据段</a:t>
            </a:r>
            <a:endParaRPr lang="en-US" altLang="zh-CN" sz="2000" b="1" dirty="0">
              <a:solidFill>
                <a:srgbClr val="11576A"/>
              </a:solidFill>
              <a:latin typeface="微软雅黑" pitchFamily="34" charset="-122"/>
              <a:ea typeface="微软雅黑" pitchFamily="34" charset="-122"/>
              <a:sym typeface="Times New Roman" charset="0"/>
            </a:endParaRPr>
          </a:p>
        </p:txBody>
      </p:sp>
      <p:pic>
        <p:nvPicPr>
          <p:cNvPr id="68" name="图片 67" descr="小点1.png"/>
          <p:cNvPicPr>
            <a:picLocks noChangeAspect="1"/>
          </p:cNvPicPr>
          <p:nvPr/>
        </p:nvPicPr>
        <p:blipFill>
          <a:blip r:embed="rId2" cstate="print"/>
          <a:stretch>
            <a:fillRect/>
          </a:stretch>
        </p:blipFill>
        <p:spPr>
          <a:xfrm>
            <a:off x="1491079" y="4050859"/>
            <a:ext cx="151066" cy="148997"/>
          </a:xfrm>
          <a:prstGeom prst="rect">
            <a:avLst/>
          </a:prstGeom>
        </p:spPr>
      </p:pic>
      <p:sp>
        <p:nvSpPr>
          <p:cNvPr id="70" name="TextBox 69"/>
          <p:cNvSpPr txBox="1"/>
          <p:nvPr/>
        </p:nvSpPr>
        <p:spPr>
          <a:xfrm>
            <a:off x="1642145" y="4315334"/>
            <a:ext cx="3168352" cy="369332"/>
          </a:xfrm>
          <a:prstGeom prst="rect">
            <a:avLst/>
          </a:prstGeom>
          <a:noFill/>
        </p:spPr>
        <p:txBody>
          <a:bodyPr wrap="square" rtlCol="0">
            <a:spAutoFit/>
          </a:bodyPr>
          <a:lstStyle/>
          <a:p>
            <a:pPr marL="0" lvl="1">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符号表等</a:t>
            </a:r>
          </a:p>
        </p:txBody>
      </p:sp>
      <p:pic>
        <p:nvPicPr>
          <p:cNvPr id="71" name="图片 70" descr="小点1.png"/>
          <p:cNvPicPr>
            <a:picLocks noChangeAspect="1"/>
          </p:cNvPicPr>
          <p:nvPr/>
        </p:nvPicPr>
        <p:blipFill>
          <a:blip r:embed="rId2" cstate="print"/>
          <a:stretch>
            <a:fillRect/>
          </a:stretch>
        </p:blipFill>
        <p:spPr>
          <a:xfrm>
            <a:off x="1491079" y="4421159"/>
            <a:ext cx="151066" cy="148997"/>
          </a:xfrm>
          <a:prstGeom prst="rect">
            <a:avLst/>
          </a:prstGeom>
        </p:spPr>
      </p:pic>
      <p:grpSp>
        <p:nvGrpSpPr>
          <p:cNvPr id="74" name="组合 73"/>
          <p:cNvGrpSpPr/>
          <p:nvPr/>
        </p:nvGrpSpPr>
        <p:grpSpPr>
          <a:xfrm>
            <a:off x="4810498" y="1809134"/>
            <a:ext cx="2711858" cy="3481227"/>
            <a:chOff x="971600" y="1059582"/>
            <a:chExt cx="3384376" cy="4344543"/>
          </a:xfrm>
        </p:grpSpPr>
        <p:sp>
          <p:nvSpPr>
            <p:cNvPr id="52" name="椭圆 51"/>
            <p:cNvSpPr/>
            <p:nvPr/>
          </p:nvSpPr>
          <p:spPr>
            <a:xfrm>
              <a:off x="971600" y="1059582"/>
              <a:ext cx="3384376" cy="3960440"/>
            </a:xfrm>
            <a:prstGeom prst="ellipse">
              <a:avLst/>
            </a:prstGeom>
            <a:gradFill>
              <a:gsLst>
                <a:gs pos="100000">
                  <a:srgbClr val="005072"/>
                </a:gs>
                <a:gs pos="0">
                  <a:srgbClr val="0093D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619672" y="1707654"/>
              <a:ext cx="936104" cy="1080120"/>
            </a:xfrm>
            <a:prstGeom prst="rect">
              <a:avLst/>
            </a:prstGeom>
            <a:gradFill>
              <a:gsLst>
                <a:gs pos="100000">
                  <a:srgbClr val="FDD000"/>
                </a:gs>
                <a:gs pos="0">
                  <a:srgbClr val="FFF9B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771800" y="1707654"/>
              <a:ext cx="936104" cy="504056"/>
            </a:xfrm>
            <a:prstGeom prst="rect">
              <a:avLst/>
            </a:prstGeom>
            <a:gradFill>
              <a:gsLst>
                <a:gs pos="100000">
                  <a:schemeClr val="tx1">
                    <a:lumMod val="50000"/>
                    <a:lumOff val="50000"/>
                  </a:schemeClr>
                </a:gs>
                <a:gs pos="0">
                  <a:schemeClr val="bg1">
                    <a:lumMod val="9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619671" y="3291830"/>
              <a:ext cx="728089" cy="1080120"/>
            </a:xfrm>
            <a:prstGeom prst="rect">
              <a:avLst/>
            </a:prstGeom>
            <a:gradFill>
              <a:gsLst>
                <a:gs pos="100000">
                  <a:schemeClr val="tx1">
                    <a:lumMod val="50000"/>
                    <a:lumOff val="50000"/>
                  </a:schemeClr>
                </a:gs>
                <a:gs pos="0">
                  <a:schemeClr val="bg1">
                    <a:lumMod val="9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3131840" y="2499742"/>
              <a:ext cx="936104" cy="792088"/>
            </a:xfrm>
            <a:prstGeom prst="rect">
              <a:avLst/>
            </a:prstGeom>
            <a:gradFill>
              <a:gsLst>
                <a:gs pos="100000">
                  <a:srgbClr val="FDD000"/>
                </a:gs>
                <a:gs pos="0">
                  <a:srgbClr val="FFF9B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699792" y="3579862"/>
              <a:ext cx="936104" cy="864096"/>
            </a:xfrm>
            <a:prstGeom prst="rect">
              <a:avLst/>
            </a:prstGeom>
            <a:gradFill>
              <a:gsLst>
                <a:gs pos="100000">
                  <a:schemeClr val="tx1">
                    <a:lumMod val="50000"/>
                    <a:lumOff val="50000"/>
                  </a:schemeClr>
                </a:gs>
                <a:gs pos="0">
                  <a:schemeClr val="bg1">
                    <a:lumMod val="9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1629592" y="1953898"/>
              <a:ext cx="902641" cy="652974"/>
            </a:xfrm>
            <a:prstGeom prst="rect">
              <a:avLst/>
            </a:prstGeom>
            <a:noFill/>
          </p:spPr>
          <p:txBody>
            <a:bodyPr wrap="none" rtlCol="0">
              <a:spAutoFit/>
            </a:bodyPr>
            <a:lstStyle/>
            <a:p>
              <a:r>
                <a:rPr lang="zh-CN" altLang="en-US" sz="1400" b="1" dirty="0">
                  <a:solidFill>
                    <a:srgbClr val="005072"/>
                  </a:solidFill>
                  <a:latin typeface="微软雅黑" pitchFamily="34" charset="-122"/>
                  <a:ea typeface="微软雅黑" pitchFamily="34" charset="-122"/>
                </a:rPr>
                <a:t>代码子</a:t>
              </a:r>
              <a:endParaRPr lang="en-US" altLang="zh-CN" sz="1400" b="1" dirty="0">
                <a:solidFill>
                  <a:srgbClr val="005072"/>
                </a:solidFill>
                <a:latin typeface="微软雅黑" pitchFamily="34" charset="-122"/>
                <a:ea typeface="微软雅黑" pitchFamily="34" charset="-122"/>
              </a:endParaRPr>
            </a:p>
            <a:p>
              <a:pPr algn="ctr"/>
              <a:r>
                <a:rPr lang="zh-CN" altLang="en-US" sz="1400" b="1" dirty="0">
                  <a:solidFill>
                    <a:srgbClr val="005072"/>
                  </a:solidFill>
                  <a:latin typeface="微软雅黑" pitchFamily="34" charset="-122"/>
                  <a:ea typeface="微软雅黑" pitchFamily="34" charset="-122"/>
                </a:rPr>
                <a:t>模块</a:t>
              </a:r>
            </a:p>
          </p:txBody>
        </p:sp>
        <p:sp>
          <p:nvSpPr>
            <p:cNvPr id="61" name="TextBox 60"/>
            <p:cNvSpPr txBox="1"/>
            <p:nvPr/>
          </p:nvSpPr>
          <p:spPr>
            <a:xfrm>
              <a:off x="2889562" y="1764956"/>
              <a:ext cx="678582" cy="384103"/>
            </a:xfrm>
            <a:prstGeom prst="rect">
              <a:avLst/>
            </a:prstGeom>
            <a:noFill/>
          </p:spPr>
          <p:txBody>
            <a:bodyPr wrap="none" rtlCol="0">
              <a:spAutoFit/>
            </a:bodyPr>
            <a:lstStyle/>
            <a:p>
              <a:r>
                <a:rPr lang="zh-CN" altLang="en-US" sz="1400" b="1" dirty="0">
                  <a:solidFill>
                    <a:srgbClr val="005072"/>
                  </a:solidFill>
                  <a:latin typeface="微软雅黑" pitchFamily="34" charset="-122"/>
                  <a:ea typeface="微软雅黑" pitchFamily="34" charset="-122"/>
                </a:rPr>
                <a:t>堆栈</a:t>
              </a:r>
            </a:p>
          </p:txBody>
        </p:sp>
        <p:sp>
          <p:nvSpPr>
            <p:cNvPr id="63" name="TextBox 62"/>
            <p:cNvSpPr txBox="1"/>
            <p:nvPr/>
          </p:nvSpPr>
          <p:spPr>
            <a:xfrm>
              <a:off x="3134449" y="2724845"/>
              <a:ext cx="902642" cy="384103"/>
            </a:xfrm>
            <a:prstGeom prst="rect">
              <a:avLst/>
            </a:prstGeom>
            <a:noFill/>
          </p:spPr>
          <p:txBody>
            <a:bodyPr wrap="none" rtlCol="0">
              <a:spAutoFit/>
            </a:bodyPr>
            <a:lstStyle/>
            <a:p>
              <a:pPr algn="ctr"/>
              <a:r>
                <a:rPr lang="zh-CN" altLang="en-US" sz="1400" b="1" dirty="0">
                  <a:solidFill>
                    <a:srgbClr val="005072"/>
                  </a:solidFill>
                  <a:latin typeface="微软雅黑" pitchFamily="34" charset="-122"/>
                  <a:ea typeface="微软雅黑" pitchFamily="34" charset="-122"/>
                </a:rPr>
                <a:t>符号表</a:t>
              </a:r>
            </a:p>
          </p:txBody>
        </p:sp>
        <p:sp>
          <p:nvSpPr>
            <p:cNvPr id="64" name="TextBox 63"/>
            <p:cNvSpPr txBox="1"/>
            <p:nvPr/>
          </p:nvSpPr>
          <p:spPr>
            <a:xfrm>
              <a:off x="2688529" y="3828269"/>
              <a:ext cx="902641" cy="384103"/>
            </a:xfrm>
            <a:prstGeom prst="rect">
              <a:avLst/>
            </a:prstGeom>
            <a:noFill/>
          </p:spPr>
          <p:txBody>
            <a:bodyPr wrap="none" rtlCol="0">
              <a:spAutoFit/>
            </a:bodyPr>
            <a:lstStyle/>
            <a:p>
              <a:pPr algn="ctr"/>
              <a:r>
                <a:rPr lang="zh-CN" altLang="en-US" sz="1400" b="1" dirty="0">
                  <a:solidFill>
                    <a:srgbClr val="005072"/>
                  </a:solidFill>
                  <a:latin typeface="微软雅黑" pitchFamily="34" charset="-122"/>
                  <a:ea typeface="微软雅黑" pitchFamily="34" charset="-122"/>
                </a:rPr>
                <a:t>主代码</a:t>
              </a:r>
            </a:p>
          </p:txBody>
        </p:sp>
        <p:sp>
          <p:nvSpPr>
            <p:cNvPr id="73" name="TextBox 72"/>
            <p:cNvSpPr txBox="1"/>
            <p:nvPr/>
          </p:nvSpPr>
          <p:spPr>
            <a:xfrm>
              <a:off x="1905986" y="5020022"/>
              <a:ext cx="1728193" cy="384103"/>
            </a:xfrm>
            <a:prstGeom prst="rect">
              <a:avLst/>
            </a:prstGeom>
            <a:noFill/>
          </p:spPr>
          <p:txBody>
            <a:bodyPr wrap="square" rtlCol="0">
              <a:spAutoFit/>
            </a:bodyPr>
            <a:lstStyle/>
            <a:p>
              <a:r>
                <a:rPr lang="zh-CN" altLang="en-US" sz="1400" b="1" dirty="0">
                  <a:solidFill>
                    <a:srgbClr val="005072"/>
                  </a:solidFill>
                  <a:latin typeface="微软雅黑" pitchFamily="34" charset="-122"/>
                  <a:ea typeface="微软雅黑" pitchFamily="34" charset="-122"/>
                </a:rPr>
                <a:t>逻辑地址空间</a:t>
              </a:r>
            </a:p>
          </p:txBody>
        </p:sp>
        <p:sp>
          <p:nvSpPr>
            <p:cNvPr id="34" name="TextBox 33"/>
            <p:cNvSpPr txBox="1"/>
            <p:nvPr/>
          </p:nvSpPr>
          <p:spPr>
            <a:xfrm>
              <a:off x="1529349" y="3606661"/>
              <a:ext cx="902641" cy="384103"/>
            </a:xfrm>
            <a:prstGeom prst="rect">
              <a:avLst/>
            </a:prstGeom>
            <a:noFill/>
          </p:spPr>
          <p:txBody>
            <a:bodyPr wrap="none" rtlCol="0">
              <a:spAutoFit/>
            </a:bodyPr>
            <a:lstStyle/>
            <a:p>
              <a:r>
                <a:rPr lang="zh-CN" altLang="en-US" sz="1400" b="1" dirty="0">
                  <a:solidFill>
                    <a:srgbClr val="005072"/>
                  </a:solidFill>
                  <a:latin typeface="微软雅黑" pitchFamily="34" charset="-122"/>
                  <a:ea typeface="微软雅黑" pitchFamily="34" charset="-122"/>
                </a:rPr>
                <a:t>公用库</a:t>
              </a:r>
            </a:p>
          </p:txBody>
        </p:sp>
      </p:grpSp>
    </p:spTree>
    <p:extLst>
      <p:ext uri="{BB962C8B-B14F-4D97-AF65-F5344CB8AC3E}">
        <p14:creationId xmlns:p14="http://schemas.microsoft.com/office/powerpoint/2010/main" val="475885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1835696" y="1071547"/>
            <a:ext cx="7488832" cy="584775"/>
          </a:xfrm>
          <a:prstGeom prst="rect">
            <a:avLst/>
          </a:prstGeom>
          <a:noFill/>
        </p:spPr>
        <p:txBody>
          <a:bodyPr wrap="square" rtlCol="0">
            <a:spAutoFit/>
          </a:bodyPr>
          <a:lstStyle/>
          <a:p>
            <a:r>
              <a:rPr lang="zh-CN" altLang="en-US" sz="3200" b="1" dirty="0">
                <a:solidFill>
                  <a:srgbClr val="11576A"/>
                </a:solidFill>
                <a:latin typeface="微软雅黑" pitchFamily="34" charset="-122"/>
                <a:ea typeface="微软雅黑" pitchFamily="34" charset="-122"/>
                <a:sym typeface="Times New Roman" charset="0"/>
              </a:rPr>
              <a:t>段式地址空间的不连续二维结构</a:t>
            </a:r>
          </a:p>
        </p:txBody>
      </p:sp>
      <p:grpSp>
        <p:nvGrpSpPr>
          <p:cNvPr id="2" name="组合 1"/>
          <p:cNvGrpSpPr/>
          <p:nvPr/>
        </p:nvGrpSpPr>
        <p:grpSpPr>
          <a:xfrm>
            <a:off x="1553415" y="2091064"/>
            <a:ext cx="1569660" cy="3473717"/>
            <a:chOff x="467544" y="1233813"/>
            <a:chExt cx="1569660" cy="3473717"/>
          </a:xfrm>
        </p:grpSpPr>
        <p:sp>
          <p:nvSpPr>
            <p:cNvPr id="178" name="Rectangle 26"/>
            <p:cNvSpPr>
              <a:spLocks noChangeArrowheads="1"/>
            </p:cNvSpPr>
            <p:nvPr/>
          </p:nvSpPr>
          <p:spPr bwMode="auto">
            <a:xfrm>
              <a:off x="999586" y="1237884"/>
              <a:ext cx="870150" cy="2857760"/>
            </a:xfrm>
            <a:prstGeom prst="rect">
              <a:avLst/>
            </a:prstGeom>
            <a:solidFill>
              <a:srgbClr val="CCFFFF"/>
            </a:solidFill>
            <a:ln w="12600" cmpd="sng">
              <a:no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80" name="Rectangle 28"/>
            <p:cNvSpPr>
              <a:spLocks noChangeArrowheads="1"/>
            </p:cNvSpPr>
            <p:nvPr/>
          </p:nvSpPr>
          <p:spPr bwMode="auto">
            <a:xfrm>
              <a:off x="1020958" y="3456515"/>
              <a:ext cx="848779" cy="635057"/>
            </a:xfrm>
            <a:prstGeom prst="rect">
              <a:avLst/>
            </a:prstGeom>
            <a:solidFill>
              <a:srgbClr val="FFFFCC"/>
            </a:solidFill>
            <a:ln w="12600" cmpd="sng">
              <a:no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181" name="Rectangle 29"/>
            <p:cNvSpPr>
              <a:spLocks noChangeArrowheads="1"/>
            </p:cNvSpPr>
            <p:nvPr/>
          </p:nvSpPr>
          <p:spPr bwMode="auto">
            <a:xfrm>
              <a:off x="1007203" y="3879887"/>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3" name="Rectangle 31"/>
            <p:cNvSpPr>
              <a:spLocks noChangeArrowheads="1"/>
            </p:cNvSpPr>
            <p:nvPr/>
          </p:nvSpPr>
          <p:spPr bwMode="auto">
            <a:xfrm>
              <a:off x="1007203" y="3676343"/>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4" name="Rectangle 32"/>
            <p:cNvSpPr>
              <a:spLocks noChangeArrowheads="1"/>
            </p:cNvSpPr>
            <p:nvPr/>
          </p:nvSpPr>
          <p:spPr bwMode="auto">
            <a:xfrm>
              <a:off x="1007203" y="3472799"/>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5" name="Rectangle 33"/>
            <p:cNvSpPr>
              <a:spLocks noChangeArrowheads="1"/>
            </p:cNvSpPr>
            <p:nvPr/>
          </p:nvSpPr>
          <p:spPr bwMode="auto">
            <a:xfrm>
              <a:off x="1007203" y="3269255"/>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6" name="Rectangle 34"/>
            <p:cNvSpPr>
              <a:spLocks noChangeArrowheads="1"/>
            </p:cNvSpPr>
            <p:nvPr/>
          </p:nvSpPr>
          <p:spPr bwMode="auto">
            <a:xfrm>
              <a:off x="1007203" y="3065710"/>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7" name="Rectangle 35"/>
            <p:cNvSpPr>
              <a:spLocks noChangeArrowheads="1"/>
            </p:cNvSpPr>
            <p:nvPr/>
          </p:nvSpPr>
          <p:spPr bwMode="auto">
            <a:xfrm>
              <a:off x="1007203" y="2862167"/>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8" name="Rectangle 36"/>
            <p:cNvSpPr>
              <a:spLocks noChangeArrowheads="1"/>
            </p:cNvSpPr>
            <p:nvPr/>
          </p:nvSpPr>
          <p:spPr bwMode="auto">
            <a:xfrm>
              <a:off x="1007203" y="2658623"/>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9" name="Rectangle 37"/>
            <p:cNvSpPr>
              <a:spLocks noChangeArrowheads="1"/>
            </p:cNvSpPr>
            <p:nvPr/>
          </p:nvSpPr>
          <p:spPr bwMode="auto">
            <a:xfrm>
              <a:off x="1012816" y="1241955"/>
              <a:ext cx="848779" cy="606562"/>
            </a:xfrm>
            <a:prstGeom prst="rect">
              <a:avLst/>
            </a:prstGeom>
            <a:solidFill>
              <a:srgbClr val="9999FF"/>
            </a:solidFill>
            <a:ln w="12600" cmpd="sng">
              <a:no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91" name="Rectangle 39"/>
            <p:cNvSpPr>
              <a:spLocks noChangeArrowheads="1"/>
            </p:cNvSpPr>
            <p:nvPr/>
          </p:nvSpPr>
          <p:spPr bwMode="auto">
            <a:xfrm>
              <a:off x="1007203" y="1640902"/>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2" name="Rectangle 40"/>
            <p:cNvSpPr>
              <a:spLocks noChangeArrowheads="1"/>
            </p:cNvSpPr>
            <p:nvPr/>
          </p:nvSpPr>
          <p:spPr bwMode="auto">
            <a:xfrm>
              <a:off x="1007203" y="1437358"/>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3" name="Rectangle 41"/>
            <p:cNvSpPr>
              <a:spLocks noChangeArrowheads="1"/>
            </p:cNvSpPr>
            <p:nvPr/>
          </p:nvSpPr>
          <p:spPr bwMode="auto">
            <a:xfrm>
              <a:off x="1007203" y="1233813"/>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4" name="Rectangle 42"/>
            <p:cNvSpPr>
              <a:spLocks noChangeArrowheads="1"/>
            </p:cNvSpPr>
            <p:nvPr/>
          </p:nvSpPr>
          <p:spPr bwMode="auto">
            <a:xfrm>
              <a:off x="1012816" y="1836304"/>
              <a:ext cx="848779" cy="806034"/>
            </a:xfrm>
            <a:prstGeom prst="rect">
              <a:avLst/>
            </a:prstGeom>
            <a:solidFill>
              <a:srgbClr val="99FFCC"/>
            </a:solidFill>
            <a:ln w="12600" cmpd="sng">
              <a:no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195" name="Rectangle 43"/>
            <p:cNvSpPr>
              <a:spLocks noChangeArrowheads="1"/>
            </p:cNvSpPr>
            <p:nvPr/>
          </p:nvSpPr>
          <p:spPr bwMode="auto">
            <a:xfrm>
              <a:off x="1007203" y="2455078"/>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6" name="Rectangle 44"/>
            <p:cNvSpPr>
              <a:spLocks noChangeArrowheads="1"/>
            </p:cNvSpPr>
            <p:nvPr/>
          </p:nvSpPr>
          <p:spPr bwMode="auto">
            <a:xfrm>
              <a:off x="1007203" y="1844445"/>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7" name="Rectangle 45"/>
            <p:cNvSpPr>
              <a:spLocks noChangeArrowheads="1"/>
            </p:cNvSpPr>
            <p:nvPr/>
          </p:nvSpPr>
          <p:spPr bwMode="auto">
            <a:xfrm>
              <a:off x="1007203" y="2251534"/>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8" name="Rectangle 46"/>
            <p:cNvSpPr>
              <a:spLocks noChangeArrowheads="1"/>
            </p:cNvSpPr>
            <p:nvPr/>
          </p:nvSpPr>
          <p:spPr bwMode="auto">
            <a:xfrm>
              <a:off x="1007203" y="2047990"/>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9" name="Rectangle 47"/>
            <p:cNvSpPr>
              <a:spLocks noChangeArrowheads="1"/>
            </p:cNvSpPr>
            <p:nvPr/>
          </p:nvSpPr>
          <p:spPr bwMode="auto">
            <a:xfrm>
              <a:off x="955472" y="2008651"/>
              <a:ext cx="930197" cy="283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堆栈</a:t>
              </a:r>
              <a:endParaRPr lang="zh-CN" altLang="en-US" sz="1400" b="1" dirty="0">
                <a:solidFill>
                  <a:srgbClr val="11576A"/>
                </a:solidFill>
                <a:latin typeface="微软雅黑" pitchFamily="34" charset="-122"/>
                <a:ea typeface="微软雅黑" pitchFamily="34" charset="-122"/>
              </a:endParaRPr>
            </a:p>
          </p:txBody>
        </p:sp>
        <p:sp>
          <p:nvSpPr>
            <p:cNvPr id="231" name="矩形 4"/>
            <p:cNvSpPr>
              <a:spLocks noChangeArrowheads="1"/>
            </p:cNvSpPr>
            <p:nvPr/>
          </p:nvSpPr>
          <p:spPr bwMode="auto">
            <a:xfrm>
              <a:off x="467544" y="4338198"/>
              <a:ext cx="156966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11576A"/>
                  </a:solidFill>
                  <a:latin typeface="微软雅黑" pitchFamily="34" charset="-122"/>
                  <a:ea typeface="微软雅黑" pitchFamily="34" charset="-122"/>
                  <a:sym typeface="Times New Roman" charset="0"/>
                </a:rPr>
                <a:t>逻辑地址空间</a:t>
              </a:r>
            </a:p>
          </p:txBody>
        </p:sp>
        <p:sp>
          <p:nvSpPr>
            <p:cNvPr id="179" name="Rectangle 27"/>
            <p:cNvSpPr>
              <a:spLocks noChangeArrowheads="1"/>
            </p:cNvSpPr>
            <p:nvPr/>
          </p:nvSpPr>
          <p:spPr bwMode="auto">
            <a:xfrm>
              <a:off x="949984" y="2831498"/>
              <a:ext cx="930197" cy="283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数据段</a:t>
              </a:r>
            </a:p>
          </p:txBody>
        </p:sp>
        <p:sp>
          <p:nvSpPr>
            <p:cNvPr id="182" name="Rectangle 30"/>
            <p:cNvSpPr>
              <a:spLocks noChangeArrowheads="1"/>
            </p:cNvSpPr>
            <p:nvPr/>
          </p:nvSpPr>
          <p:spPr bwMode="auto">
            <a:xfrm>
              <a:off x="935470" y="3644192"/>
              <a:ext cx="930197" cy="283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代码段</a:t>
              </a:r>
            </a:p>
          </p:txBody>
        </p:sp>
        <p:sp>
          <p:nvSpPr>
            <p:cNvPr id="190" name="Rectangle 38"/>
            <p:cNvSpPr>
              <a:spLocks noChangeArrowheads="1"/>
            </p:cNvSpPr>
            <p:nvPr/>
          </p:nvSpPr>
          <p:spPr bwMode="auto">
            <a:xfrm>
              <a:off x="1228623" y="1410100"/>
              <a:ext cx="362021" cy="283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堆</a:t>
              </a:r>
            </a:p>
          </p:txBody>
        </p:sp>
      </p:grpSp>
      <p:grpSp>
        <p:nvGrpSpPr>
          <p:cNvPr id="3" name="组合 2"/>
          <p:cNvGrpSpPr/>
          <p:nvPr/>
        </p:nvGrpSpPr>
        <p:grpSpPr>
          <a:xfrm>
            <a:off x="2998844" y="1882432"/>
            <a:ext cx="4381468" cy="3682349"/>
            <a:chOff x="1912974" y="1025181"/>
            <a:chExt cx="4381468" cy="3682349"/>
          </a:xfrm>
        </p:grpSpPr>
        <p:sp>
          <p:nvSpPr>
            <p:cNvPr id="168" name="Rectangle 2"/>
            <p:cNvSpPr>
              <a:spLocks noChangeArrowheads="1"/>
            </p:cNvSpPr>
            <p:nvPr/>
          </p:nvSpPr>
          <p:spPr bwMode="auto">
            <a:xfrm>
              <a:off x="5372206" y="3692627"/>
              <a:ext cx="788733" cy="533285"/>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169" name="Rectangle 3"/>
            <p:cNvSpPr>
              <a:spLocks noChangeArrowheads="1"/>
            </p:cNvSpPr>
            <p:nvPr/>
          </p:nvSpPr>
          <p:spPr bwMode="auto">
            <a:xfrm>
              <a:off x="5370171" y="3061640"/>
              <a:ext cx="792804" cy="256466"/>
            </a:xfrm>
            <a:prstGeom prst="rect">
              <a:avLst/>
            </a:prstGeom>
            <a:solidFill>
              <a:srgbClr val="FFFFCC"/>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70" name="Rectangle 16"/>
            <p:cNvSpPr>
              <a:spLocks noChangeArrowheads="1"/>
            </p:cNvSpPr>
            <p:nvPr/>
          </p:nvSpPr>
          <p:spPr bwMode="auto">
            <a:xfrm>
              <a:off x="5280860" y="3063467"/>
              <a:ext cx="931214" cy="2941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函数库</a:t>
              </a:r>
            </a:p>
          </p:txBody>
        </p:sp>
        <p:sp>
          <p:nvSpPr>
            <p:cNvPr id="171" name="Rectangle 17"/>
            <p:cNvSpPr>
              <a:spLocks noChangeArrowheads="1"/>
            </p:cNvSpPr>
            <p:nvPr/>
          </p:nvSpPr>
          <p:spPr bwMode="auto">
            <a:xfrm>
              <a:off x="5370171" y="3696697"/>
              <a:ext cx="792804" cy="25646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72" name="Line 20"/>
            <p:cNvSpPr>
              <a:spLocks noChangeShapeType="1"/>
            </p:cNvSpPr>
            <p:nvPr/>
          </p:nvSpPr>
          <p:spPr bwMode="auto">
            <a:xfrm>
              <a:off x="1912975" y="1555414"/>
              <a:ext cx="3409363" cy="1018"/>
            </a:xfrm>
            <a:prstGeom prst="line">
              <a:avLst/>
            </a:prstGeom>
            <a:noFill/>
            <a:ln w="19080" cmpd="sng">
              <a:solidFill>
                <a:srgbClr val="007C8B"/>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3" name="Line 21"/>
            <p:cNvSpPr>
              <a:spLocks noChangeShapeType="1"/>
            </p:cNvSpPr>
            <p:nvPr/>
          </p:nvSpPr>
          <p:spPr bwMode="auto">
            <a:xfrm>
              <a:off x="1912974" y="2206755"/>
              <a:ext cx="2294960" cy="1018"/>
            </a:xfrm>
            <a:prstGeom prst="line">
              <a:avLst/>
            </a:prstGeom>
            <a:noFill/>
            <a:ln w="19080" cmpd="sng">
              <a:solidFill>
                <a:srgbClr val="007C8B"/>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 name="Line 22"/>
            <p:cNvSpPr>
              <a:spLocks noChangeShapeType="1"/>
            </p:cNvSpPr>
            <p:nvPr/>
          </p:nvSpPr>
          <p:spPr bwMode="auto">
            <a:xfrm>
              <a:off x="1912974" y="3000577"/>
              <a:ext cx="1301665" cy="1018"/>
            </a:xfrm>
            <a:prstGeom prst="line">
              <a:avLst/>
            </a:prstGeom>
            <a:noFill/>
            <a:ln w="19080" cmpd="sng">
              <a:solidFill>
                <a:srgbClr val="007C8B"/>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5" name="Line 23"/>
            <p:cNvSpPr>
              <a:spLocks noChangeShapeType="1"/>
            </p:cNvSpPr>
            <p:nvPr/>
          </p:nvSpPr>
          <p:spPr bwMode="auto">
            <a:xfrm>
              <a:off x="1912974" y="3745548"/>
              <a:ext cx="301245" cy="1018"/>
            </a:xfrm>
            <a:prstGeom prst="line">
              <a:avLst/>
            </a:prstGeom>
            <a:noFill/>
            <a:ln w="19080" cmpd="sng">
              <a:solidFill>
                <a:srgbClr val="007C8B"/>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6" name="Line 24"/>
            <p:cNvSpPr>
              <a:spLocks noChangeShapeType="1"/>
            </p:cNvSpPr>
            <p:nvPr/>
          </p:nvSpPr>
          <p:spPr bwMode="auto">
            <a:xfrm>
              <a:off x="4552941" y="3973614"/>
              <a:ext cx="659483" cy="1018"/>
            </a:xfrm>
            <a:prstGeom prst="line">
              <a:avLst/>
            </a:prstGeom>
            <a:noFill/>
            <a:ln w="25560" cmpd="sng">
              <a:solidFill>
                <a:srgbClr val="007C8B"/>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7" name="Line 25"/>
            <p:cNvSpPr>
              <a:spLocks noChangeShapeType="1"/>
            </p:cNvSpPr>
            <p:nvPr/>
          </p:nvSpPr>
          <p:spPr bwMode="auto">
            <a:xfrm>
              <a:off x="4569225" y="3159438"/>
              <a:ext cx="659483" cy="1018"/>
            </a:xfrm>
            <a:prstGeom prst="line">
              <a:avLst/>
            </a:prstGeom>
            <a:noFill/>
            <a:ln w="25560" cmpd="sng">
              <a:solidFill>
                <a:srgbClr val="007C8B"/>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01" name="Rectangle 49"/>
            <p:cNvSpPr>
              <a:spLocks noChangeArrowheads="1"/>
            </p:cNvSpPr>
            <p:nvPr/>
          </p:nvSpPr>
          <p:spPr bwMode="auto">
            <a:xfrm>
              <a:off x="2247894" y="3456516"/>
              <a:ext cx="848866" cy="635057"/>
            </a:xfrm>
            <a:prstGeom prst="rect">
              <a:avLst/>
            </a:prstGeom>
            <a:solidFill>
              <a:srgbClr val="FFFFCC"/>
            </a:solidFill>
            <a:ln w="12600" cmpd="sng">
              <a:no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202" name="Rectangle 50"/>
            <p:cNvSpPr>
              <a:spLocks noChangeArrowheads="1"/>
            </p:cNvSpPr>
            <p:nvPr/>
          </p:nvSpPr>
          <p:spPr bwMode="auto">
            <a:xfrm>
              <a:off x="2268125" y="3879888"/>
              <a:ext cx="848866"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04" name="Rectangle 52"/>
            <p:cNvSpPr>
              <a:spLocks noChangeArrowheads="1"/>
            </p:cNvSpPr>
            <p:nvPr/>
          </p:nvSpPr>
          <p:spPr bwMode="auto">
            <a:xfrm>
              <a:off x="2268125" y="3676344"/>
              <a:ext cx="848866"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05" name="Rectangle 53"/>
            <p:cNvSpPr>
              <a:spLocks noChangeArrowheads="1"/>
            </p:cNvSpPr>
            <p:nvPr/>
          </p:nvSpPr>
          <p:spPr bwMode="auto">
            <a:xfrm>
              <a:off x="2268125" y="3472799"/>
              <a:ext cx="848866"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03" name="Rectangle 51"/>
            <p:cNvSpPr>
              <a:spLocks noChangeArrowheads="1"/>
            </p:cNvSpPr>
            <p:nvPr/>
          </p:nvSpPr>
          <p:spPr bwMode="auto">
            <a:xfrm>
              <a:off x="2204807" y="3640444"/>
              <a:ext cx="930195" cy="283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代码</a:t>
              </a:r>
            </a:p>
          </p:txBody>
        </p:sp>
        <p:sp>
          <p:nvSpPr>
            <p:cNvPr id="206" name="Line 54"/>
            <p:cNvSpPr>
              <a:spLocks noChangeShapeType="1"/>
            </p:cNvSpPr>
            <p:nvPr/>
          </p:nvSpPr>
          <p:spPr bwMode="auto">
            <a:xfrm>
              <a:off x="3190214" y="3745548"/>
              <a:ext cx="1171396" cy="1018"/>
            </a:xfrm>
            <a:prstGeom prst="line">
              <a:avLst/>
            </a:prstGeom>
            <a:noFill/>
            <a:ln w="25560" cmpd="sng">
              <a:solidFill>
                <a:srgbClr val="007C8B"/>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08" name="Rectangle 56"/>
            <p:cNvSpPr>
              <a:spLocks noChangeArrowheads="1"/>
            </p:cNvSpPr>
            <p:nvPr/>
          </p:nvSpPr>
          <p:spPr bwMode="auto">
            <a:xfrm>
              <a:off x="3314435" y="2662693"/>
              <a:ext cx="838602" cy="814177"/>
            </a:xfrm>
            <a:prstGeom prst="rect">
              <a:avLst/>
            </a:prstGeom>
            <a:solidFill>
              <a:srgbClr val="CCFFFF"/>
            </a:solidFill>
            <a:ln w="12600" cmpd="sng">
              <a:no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210" name="Rectangle 58"/>
            <p:cNvSpPr>
              <a:spLocks noChangeArrowheads="1"/>
            </p:cNvSpPr>
            <p:nvPr/>
          </p:nvSpPr>
          <p:spPr bwMode="auto">
            <a:xfrm>
              <a:off x="3317428" y="3269255"/>
              <a:ext cx="849797"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1" name="Rectangle 59"/>
            <p:cNvSpPr>
              <a:spLocks noChangeArrowheads="1"/>
            </p:cNvSpPr>
            <p:nvPr/>
          </p:nvSpPr>
          <p:spPr bwMode="auto">
            <a:xfrm>
              <a:off x="3317428" y="3065711"/>
              <a:ext cx="849797"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2" name="Rectangle 60"/>
            <p:cNvSpPr>
              <a:spLocks noChangeArrowheads="1"/>
            </p:cNvSpPr>
            <p:nvPr/>
          </p:nvSpPr>
          <p:spPr bwMode="auto">
            <a:xfrm>
              <a:off x="3317428" y="2862167"/>
              <a:ext cx="849797"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3" name="Rectangle 61"/>
            <p:cNvSpPr>
              <a:spLocks noChangeArrowheads="1"/>
            </p:cNvSpPr>
            <p:nvPr/>
          </p:nvSpPr>
          <p:spPr bwMode="auto">
            <a:xfrm>
              <a:off x="3317428" y="2658623"/>
              <a:ext cx="849797"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09" name="Rectangle 57"/>
            <p:cNvSpPr>
              <a:spLocks noChangeArrowheads="1"/>
            </p:cNvSpPr>
            <p:nvPr/>
          </p:nvSpPr>
          <p:spPr bwMode="auto">
            <a:xfrm>
              <a:off x="3259859" y="2832342"/>
              <a:ext cx="931214" cy="283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程序数据</a:t>
              </a:r>
            </a:p>
          </p:txBody>
        </p:sp>
        <p:sp>
          <p:nvSpPr>
            <p:cNvPr id="214" name="Rectangle 62"/>
            <p:cNvSpPr>
              <a:spLocks noChangeArrowheads="1"/>
            </p:cNvSpPr>
            <p:nvPr/>
          </p:nvSpPr>
          <p:spPr bwMode="auto">
            <a:xfrm>
              <a:off x="4364828" y="1836304"/>
              <a:ext cx="848779" cy="806034"/>
            </a:xfrm>
            <a:prstGeom prst="rect">
              <a:avLst/>
            </a:prstGeom>
            <a:solidFill>
              <a:srgbClr val="99FFCC"/>
            </a:solidFill>
            <a:ln w="12600" cmpd="sng">
              <a:no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215" name="Rectangle 63"/>
            <p:cNvSpPr>
              <a:spLocks noChangeArrowheads="1"/>
            </p:cNvSpPr>
            <p:nvPr/>
          </p:nvSpPr>
          <p:spPr bwMode="auto">
            <a:xfrm>
              <a:off x="4367716" y="2455078"/>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6" name="Rectangle 64"/>
            <p:cNvSpPr>
              <a:spLocks noChangeArrowheads="1"/>
            </p:cNvSpPr>
            <p:nvPr/>
          </p:nvSpPr>
          <p:spPr bwMode="auto">
            <a:xfrm>
              <a:off x="4367716" y="1844445"/>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7" name="Rectangle 65"/>
            <p:cNvSpPr>
              <a:spLocks noChangeArrowheads="1"/>
            </p:cNvSpPr>
            <p:nvPr/>
          </p:nvSpPr>
          <p:spPr bwMode="auto">
            <a:xfrm>
              <a:off x="4367716" y="2251534"/>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8" name="Rectangle 66"/>
            <p:cNvSpPr>
              <a:spLocks noChangeArrowheads="1"/>
            </p:cNvSpPr>
            <p:nvPr/>
          </p:nvSpPr>
          <p:spPr bwMode="auto">
            <a:xfrm>
              <a:off x="4367716" y="2047990"/>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9" name="Rectangle 67"/>
            <p:cNvSpPr>
              <a:spLocks noChangeArrowheads="1"/>
            </p:cNvSpPr>
            <p:nvPr/>
          </p:nvSpPr>
          <p:spPr bwMode="auto">
            <a:xfrm>
              <a:off x="4305163" y="2011390"/>
              <a:ext cx="930197" cy="283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堆栈</a:t>
              </a:r>
            </a:p>
          </p:txBody>
        </p:sp>
        <p:sp>
          <p:nvSpPr>
            <p:cNvPr id="220" name="Rectangle 68"/>
            <p:cNvSpPr>
              <a:spLocks noChangeArrowheads="1"/>
            </p:cNvSpPr>
            <p:nvPr/>
          </p:nvSpPr>
          <p:spPr bwMode="auto">
            <a:xfrm>
              <a:off x="5445663" y="1241955"/>
              <a:ext cx="848779" cy="606562"/>
            </a:xfrm>
            <a:prstGeom prst="rect">
              <a:avLst/>
            </a:prstGeom>
            <a:solidFill>
              <a:srgbClr val="9999FF"/>
            </a:solidFill>
            <a:ln w="12600" cmpd="sng">
              <a:no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222" name="Rectangle 70"/>
            <p:cNvSpPr>
              <a:spLocks noChangeArrowheads="1"/>
            </p:cNvSpPr>
            <p:nvPr/>
          </p:nvSpPr>
          <p:spPr bwMode="auto">
            <a:xfrm>
              <a:off x="5433269" y="1640902"/>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23" name="Rectangle 71"/>
            <p:cNvSpPr>
              <a:spLocks noChangeArrowheads="1"/>
            </p:cNvSpPr>
            <p:nvPr/>
          </p:nvSpPr>
          <p:spPr bwMode="auto">
            <a:xfrm>
              <a:off x="5433269" y="1437358"/>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24" name="Rectangle 72"/>
            <p:cNvSpPr>
              <a:spLocks noChangeArrowheads="1"/>
            </p:cNvSpPr>
            <p:nvPr/>
          </p:nvSpPr>
          <p:spPr bwMode="auto">
            <a:xfrm>
              <a:off x="5433269" y="1233813"/>
              <a:ext cx="848779" cy="203544"/>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25" name="AutoShape 73"/>
            <p:cNvSpPr>
              <a:spLocks/>
            </p:cNvSpPr>
            <p:nvPr/>
          </p:nvSpPr>
          <p:spPr bwMode="auto">
            <a:xfrm>
              <a:off x="4353468" y="3159341"/>
              <a:ext cx="203544" cy="814176"/>
            </a:xfrm>
            <a:prstGeom prst="leftBrace">
              <a:avLst>
                <a:gd name="adj1" fmla="val 33315"/>
                <a:gd name="adj2" fmla="val 71000"/>
              </a:avLst>
            </a:prstGeom>
            <a:noFill/>
            <a:ln w="19080" cmpd="sng">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26" name="Rectangle 74"/>
            <p:cNvSpPr>
              <a:spLocks noChangeArrowheads="1"/>
            </p:cNvSpPr>
            <p:nvPr/>
          </p:nvSpPr>
          <p:spPr bwMode="auto">
            <a:xfrm>
              <a:off x="5370171" y="3953163"/>
              <a:ext cx="792804" cy="25646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cxnSp>
          <p:nvCxnSpPr>
            <p:cNvPr id="229" name="直接连接符 2"/>
            <p:cNvCxnSpPr>
              <a:cxnSpLocks noChangeShapeType="1"/>
            </p:cNvCxnSpPr>
            <p:nvPr/>
          </p:nvCxnSpPr>
          <p:spPr bwMode="auto">
            <a:xfrm>
              <a:off x="2063597" y="1025181"/>
              <a:ext cx="0" cy="3375779"/>
            </a:xfrm>
            <a:prstGeom prst="line">
              <a:avLst/>
            </a:prstGeom>
            <a:noFill/>
            <a:ln w="15875" cmpd="sng">
              <a:solidFill>
                <a:srgbClr val="007C8B"/>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0" name="矩形 3"/>
            <p:cNvSpPr>
              <a:spLocks noChangeArrowheads="1"/>
            </p:cNvSpPr>
            <p:nvPr/>
          </p:nvSpPr>
          <p:spPr bwMode="auto">
            <a:xfrm>
              <a:off x="3491880" y="4338198"/>
              <a:ext cx="156966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11576A"/>
                  </a:solidFill>
                  <a:latin typeface="微软雅黑" pitchFamily="34" charset="-122"/>
                  <a:ea typeface="微软雅黑" pitchFamily="34" charset="-122"/>
                  <a:sym typeface="Times New Roman" charset="0"/>
                </a:rPr>
                <a:t>物理地址空间</a:t>
              </a:r>
              <a:endParaRPr lang="zh-CN" altLang="en-US" b="1" dirty="0">
                <a:solidFill>
                  <a:srgbClr val="11576A"/>
                </a:solidFill>
                <a:latin typeface="微软雅黑" pitchFamily="34" charset="-122"/>
                <a:ea typeface="微软雅黑" pitchFamily="34" charset="-122"/>
                <a:sym typeface="Comic Sans MS" charset="0"/>
              </a:endParaRPr>
            </a:p>
          </p:txBody>
        </p:sp>
        <p:sp>
          <p:nvSpPr>
            <p:cNvPr id="221" name="Rectangle 69"/>
            <p:cNvSpPr>
              <a:spLocks noChangeArrowheads="1"/>
            </p:cNvSpPr>
            <p:nvPr/>
          </p:nvSpPr>
          <p:spPr bwMode="auto">
            <a:xfrm>
              <a:off x="5481957" y="1410100"/>
              <a:ext cx="721094" cy="283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堆数据</a:t>
              </a:r>
            </a:p>
          </p:txBody>
        </p:sp>
        <p:sp>
          <p:nvSpPr>
            <p:cNvPr id="227" name="Rectangle 75"/>
            <p:cNvSpPr>
              <a:spLocks noChangeArrowheads="1"/>
            </p:cNvSpPr>
            <p:nvPr/>
          </p:nvSpPr>
          <p:spPr bwMode="auto">
            <a:xfrm>
              <a:off x="5280860" y="3691298"/>
              <a:ext cx="931214" cy="283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用户代码</a:t>
              </a:r>
            </a:p>
          </p:txBody>
        </p:sp>
      </p:grpSp>
    </p:spTree>
    <p:extLst>
      <p:ext uri="{BB962C8B-B14F-4D97-AF65-F5344CB8AC3E}">
        <p14:creationId xmlns:p14="http://schemas.microsoft.com/office/powerpoint/2010/main" val="4083991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2699792" y="1071547"/>
            <a:ext cx="5832648" cy="584775"/>
          </a:xfrm>
          <a:prstGeom prst="rect">
            <a:avLst/>
          </a:prstGeom>
          <a:noFill/>
        </p:spPr>
        <p:txBody>
          <a:bodyPr wrap="square" rtlCol="0">
            <a:spAutoFit/>
          </a:bodyPr>
          <a:lstStyle/>
          <a:p>
            <a:r>
              <a:rPr lang="zh-CN" altLang="en-US" sz="3200" b="1" dirty="0">
                <a:solidFill>
                  <a:srgbClr val="11576A"/>
                </a:solidFill>
                <a:latin typeface="微软雅黑" pitchFamily="34" charset="-122"/>
                <a:ea typeface="微软雅黑" pitchFamily="34" charset="-122"/>
                <a:sym typeface="Times New Roman" charset="0"/>
              </a:rPr>
              <a:t>段地址空间的逻辑视图</a:t>
            </a:r>
          </a:p>
        </p:txBody>
      </p:sp>
      <p:sp>
        <p:nvSpPr>
          <p:cNvPr id="17" name="Text Box 1"/>
          <p:cNvSpPr>
            <a:spLocks noChangeArrowheads="1"/>
          </p:cNvSpPr>
          <p:nvPr/>
        </p:nvSpPr>
        <p:spPr bwMode="auto">
          <a:xfrm>
            <a:off x="4837856" y="-758825"/>
            <a:ext cx="7956550"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nchor="b"/>
          <a:lstStyle/>
          <a:p>
            <a:pPr eaLnBrk="1" hangingPunct="1">
              <a:buSzPct val="100000"/>
            </a:pPr>
            <a:endParaRPr lang="zh-CN" altLang="en-US"/>
          </a:p>
        </p:txBody>
      </p:sp>
      <p:grpSp>
        <p:nvGrpSpPr>
          <p:cNvPr id="2" name="组合 1"/>
          <p:cNvGrpSpPr/>
          <p:nvPr/>
        </p:nvGrpSpPr>
        <p:grpSpPr>
          <a:xfrm>
            <a:off x="1776463" y="2026220"/>
            <a:ext cx="2153399" cy="3902095"/>
            <a:chOff x="683568" y="862698"/>
            <a:chExt cx="2153399" cy="3902095"/>
          </a:xfrm>
        </p:grpSpPr>
        <p:sp>
          <p:nvSpPr>
            <p:cNvPr id="18" name="Oval 3"/>
            <p:cNvSpPr>
              <a:spLocks noChangeArrowheads="1"/>
            </p:cNvSpPr>
            <p:nvPr/>
          </p:nvSpPr>
          <p:spPr bwMode="auto">
            <a:xfrm>
              <a:off x="683568" y="862698"/>
              <a:ext cx="2153399" cy="3411258"/>
            </a:xfrm>
            <a:prstGeom prst="ellipse">
              <a:avLst/>
            </a:prstGeom>
            <a:gradFill>
              <a:gsLst>
                <a:gs pos="100000">
                  <a:srgbClr val="005072"/>
                </a:gs>
                <a:gs pos="0">
                  <a:srgbClr val="0EB1C8"/>
                </a:gs>
              </a:gsLst>
              <a:lin ang="5400000" scaled="0"/>
            </a:gradFill>
            <a:ln w="9360" cmpd="sng">
              <a:solidFill>
                <a:srgbClr val="007C8B"/>
              </a:solidFill>
              <a:round/>
              <a:headEnd/>
              <a:tailEnd/>
            </a:ln>
          </p:spPr>
          <p:txBody>
            <a:bodyPr wrap="none" anchor="ctr"/>
            <a:lstStyle/>
            <a:p>
              <a:pPr>
                <a:buSzPct val="100000"/>
              </a:pPr>
              <a:endParaRPr lang="zh-CN" altLang="en-US">
                <a:solidFill>
                  <a:srgbClr val="000099"/>
                </a:solidFill>
                <a:sym typeface="Comic Sans MS" charset="0"/>
              </a:endParaRPr>
            </a:p>
          </p:txBody>
        </p:sp>
        <p:sp>
          <p:nvSpPr>
            <p:cNvPr id="19" name="Rectangle 4"/>
            <p:cNvSpPr>
              <a:spLocks noChangeArrowheads="1"/>
            </p:cNvSpPr>
            <p:nvPr/>
          </p:nvSpPr>
          <p:spPr bwMode="auto">
            <a:xfrm>
              <a:off x="1338430" y="1560638"/>
              <a:ext cx="835200" cy="459392"/>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000099"/>
                  </a:solidFill>
                  <a:sym typeface="Times New Roman" charset="0"/>
                </a:rPr>
                <a:t>1</a:t>
              </a:r>
              <a:endParaRPr lang="zh-CN" altLang="en-US" dirty="0"/>
            </a:p>
          </p:txBody>
        </p:sp>
        <p:sp>
          <p:nvSpPr>
            <p:cNvPr id="20" name="Rectangle 5"/>
            <p:cNvSpPr>
              <a:spLocks noChangeArrowheads="1"/>
            </p:cNvSpPr>
            <p:nvPr/>
          </p:nvSpPr>
          <p:spPr bwMode="auto">
            <a:xfrm>
              <a:off x="1334373" y="2350252"/>
              <a:ext cx="836749" cy="787529"/>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solidFill>
                    <a:srgbClr val="000099"/>
                  </a:solidFill>
                  <a:sym typeface="Times New Roman" charset="0"/>
                </a:rPr>
                <a:t>3</a:t>
              </a:r>
              <a:endParaRPr lang="zh-CN" altLang="en-US"/>
            </a:p>
          </p:txBody>
        </p:sp>
        <p:sp>
          <p:nvSpPr>
            <p:cNvPr id="21" name="Rectangle 6"/>
            <p:cNvSpPr>
              <a:spLocks noChangeArrowheads="1"/>
            </p:cNvSpPr>
            <p:nvPr/>
          </p:nvSpPr>
          <p:spPr bwMode="auto">
            <a:xfrm>
              <a:off x="1334373" y="2009811"/>
              <a:ext cx="836749" cy="340442"/>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solidFill>
                    <a:srgbClr val="000099"/>
                  </a:solidFill>
                  <a:sym typeface="Times New Roman" charset="0"/>
                </a:rPr>
                <a:t>2</a:t>
              </a:r>
              <a:endParaRPr lang="zh-CN" altLang="en-US"/>
            </a:p>
          </p:txBody>
        </p:sp>
        <p:sp>
          <p:nvSpPr>
            <p:cNvPr id="22" name="Rectangle 7"/>
            <p:cNvSpPr>
              <a:spLocks noChangeArrowheads="1"/>
            </p:cNvSpPr>
            <p:nvPr/>
          </p:nvSpPr>
          <p:spPr bwMode="auto">
            <a:xfrm>
              <a:off x="1334373" y="3125477"/>
              <a:ext cx="836749" cy="459392"/>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solidFill>
                    <a:srgbClr val="000099"/>
                  </a:solidFill>
                  <a:sym typeface="Times New Roman" charset="0"/>
                </a:rPr>
                <a:t>4</a:t>
              </a:r>
              <a:endParaRPr lang="zh-CN" altLang="en-US"/>
            </a:p>
          </p:txBody>
        </p:sp>
        <p:sp>
          <p:nvSpPr>
            <p:cNvPr id="50" name="Text Box 22"/>
            <p:cNvSpPr>
              <a:spLocks noChangeArrowheads="1"/>
            </p:cNvSpPr>
            <p:nvPr/>
          </p:nvSpPr>
          <p:spPr bwMode="auto">
            <a:xfrm>
              <a:off x="980258" y="4365560"/>
              <a:ext cx="1747330" cy="399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eaLnBrk="1" hangingPunct="1">
                <a:spcBef>
                  <a:spcPts val="1500"/>
                </a:spcBef>
                <a:buSzPct val="100000"/>
              </a:pPr>
              <a:r>
                <a:rPr lang="zh-CN" altLang="en-US" sz="2000" b="1" dirty="0">
                  <a:solidFill>
                    <a:srgbClr val="11576A"/>
                  </a:solidFill>
                  <a:latin typeface="微软雅黑" pitchFamily="34" charset="-122"/>
                  <a:ea typeface="微软雅黑" pitchFamily="34" charset="-122"/>
                  <a:sym typeface="Times New Roman" charset="0"/>
                </a:rPr>
                <a:t>逻辑地址空间</a:t>
              </a:r>
              <a:endParaRPr lang="zh-CN" altLang="en-US" sz="2000" b="1" dirty="0">
                <a:solidFill>
                  <a:srgbClr val="11576A"/>
                </a:solidFill>
                <a:latin typeface="微软雅黑" pitchFamily="34" charset="-122"/>
                <a:ea typeface="微软雅黑" pitchFamily="34" charset="-122"/>
                <a:sym typeface="Comic Sans MS" charset="0"/>
              </a:endParaRPr>
            </a:p>
          </p:txBody>
        </p:sp>
      </p:grpSp>
      <p:grpSp>
        <p:nvGrpSpPr>
          <p:cNvPr id="3" name="组合 2"/>
          <p:cNvGrpSpPr/>
          <p:nvPr/>
        </p:nvGrpSpPr>
        <p:grpSpPr>
          <a:xfrm>
            <a:off x="4170966" y="2056299"/>
            <a:ext cx="3569386" cy="3964989"/>
            <a:chOff x="3078072" y="892777"/>
            <a:chExt cx="3569386" cy="3964989"/>
          </a:xfrm>
        </p:grpSpPr>
        <p:grpSp>
          <p:nvGrpSpPr>
            <p:cNvPr id="24" name="Group 9"/>
            <p:cNvGrpSpPr>
              <a:grpSpLocks/>
            </p:cNvGrpSpPr>
            <p:nvPr/>
          </p:nvGrpSpPr>
          <p:grpSpPr bwMode="auto">
            <a:xfrm>
              <a:off x="5303463" y="892777"/>
              <a:ext cx="983044" cy="917416"/>
              <a:chOff x="0" y="0"/>
              <a:chExt cx="719" cy="671"/>
            </a:xfrm>
          </p:grpSpPr>
          <p:sp>
            <p:nvSpPr>
              <p:cNvPr id="48" name="Rectangle 10"/>
              <p:cNvSpPr>
                <a:spLocks noChangeArrowheads="1"/>
              </p:cNvSpPr>
              <p:nvPr/>
            </p:nvSpPr>
            <p:spPr bwMode="auto">
              <a:xfrm>
                <a:off x="0" y="0"/>
                <a:ext cx="720" cy="672"/>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49" name="Line 11"/>
              <p:cNvSpPr>
                <a:spLocks noChangeShapeType="1"/>
              </p:cNvSpPr>
              <p:nvPr/>
            </p:nvSpPr>
            <p:spPr bwMode="auto">
              <a:xfrm>
                <a:off x="0" y="336"/>
                <a:ext cx="720" cy="1"/>
              </a:xfrm>
              <a:prstGeom prst="line">
                <a:avLst/>
              </a:prstGeom>
              <a:noFill/>
              <a:ln w="9360" cmpd="sng">
                <a:solidFill>
                  <a:srgbClr val="007C8B"/>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25" name="Group 12"/>
            <p:cNvGrpSpPr>
              <a:grpSpLocks/>
            </p:cNvGrpSpPr>
            <p:nvPr/>
          </p:nvGrpSpPr>
          <p:grpSpPr bwMode="auto">
            <a:xfrm>
              <a:off x="5303463" y="1811561"/>
              <a:ext cx="983044" cy="917416"/>
              <a:chOff x="0" y="0"/>
              <a:chExt cx="719" cy="671"/>
            </a:xfrm>
          </p:grpSpPr>
          <p:sp>
            <p:nvSpPr>
              <p:cNvPr id="46" name="Rectangle 13"/>
              <p:cNvSpPr>
                <a:spLocks noChangeArrowheads="1"/>
              </p:cNvSpPr>
              <p:nvPr/>
            </p:nvSpPr>
            <p:spPr bwMode="auto">
              <a:xfrm>
                <a:off x="0" y="0"/>
                <a:ext cx="720" cy="672"/>
              </a:xfrm>
              <a:prstGeom prst="rect">
                <a:avLst/>
              </a:prstGeom>
              <a:gradFill>
                <a:gsLst>
                  <a:gs pos="100000">
                    <a:srgbClr val="11576A"/>
                  </a:gs>
                  <a:gs pos="0">
                    <a:srgbClr val="0EB1C8"/>
                  </a:gs>
                </a:gsLst>
                <a:lin ang="5400000" scaled="0"/>
              </a:gradFill>
              <a:ln w="936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47" name="Line 14"/>
              <p:cNvSpPr>
                <a:spLocks noChangeShapeType="1"/>
              </p:cNvSpPr>
              <p:nvPr/>
            </p:nvSpPr>
            <p:spPr bwMode="auto">
              <a:xfrm>
                <a:off x="0" y="336"/>
                <a:ext cx="720" cy="1"/>
              </a:xfrm>
              <a:prstGeom prst="line">
                <a:avLst/>
              </a:prstGeom>
              <a:noFill/>
              <a:ln w="9360" cmpd="sng">
                <a:solidFill>
                  <a:srgbClr val="007C8B"/>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6" name="Text Box 15"/>
            <p:cNvSpPr>
              <a:spLocks noChangeArrowheads="1"/>
            </p:cNvSpPr>
            <p:nvPr/>
          </p:nvSpPr>
          <p:spPr bwMode="auto">
            <a:xfrm>
              <a:off x="5597555" y="970897"/>
              <a:ext cx="329234"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eaLnBrk="1" hangingPunct="1">
                <a:spcBef>
                  <a:spcPts val="1125"/>
                </a:spcBef>
                <a:buSzPct val="100000"/>
              </a:pPr>
              <a:r>
                <a:rPr lang="zh-CN" altLang="en-US">
                  <a:solidFill>
                    <a:srgbClr val="000099"/>
                  </a:solidFill>
                  <a:sym typeface="Times New Roman" charset="0"/>
                </a:rPr>
                <a:t>1</a:t>
              </a:r>
              <a:endParaRPr lang="zh-CN" altLang="en-US"/>
            </a:p>
          </p:txBody>
        </p:sp>
        <p:sp>
          <p:nvSpPr>
            <p:cNvPr id="27" name="Text Box 16"/>
            <p:cNvSpPr>
              <a:spLocks noChangeArrowheads="1"/>
            </p:cNvSpPr>
            <p:nvPr/>
          </p:nvSpPr>
          <p:spPr bwMode="auto">
            <a:xfrm>
              <a:off x="5600289" y="1390639"/>
              <a:ext cx="329234"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eaLnBrk="1" hangingPunct="1">
                <a:spcBef>
                  <a:spcPts val="1125"/>
                </a:spcBef>
                <a:buSzPct val="100000"/>
              </a:pPr>
              <a:r>
                <a:rPr lang="zh-CN" altLang="en-US">
                  <a:solidFill>
                    <a:srgbClr val="000099"/>
                  </a:solidFill>
                  <a:sym typeface="Times New Roman" charset="0"/>
                </a:rPr>
                <a:t>4</a:t>
              </a:r>
              <a:endParaRPr lang="zh-CN" altLang="en-US"/>
            </a:p>
          </p:txBody>
        </p:sp>
        <p:sp>
          <p:nvSpPr>
            <p:cNvPr id="28" name="Rectangle 17"/>
            <p:cNvSpPr>
              <a:spLocks noChangeArrowheads="1"/>
            </p:cNvSpPr>
            <p:nvPr/>
          </p:nvSpPr>
          <p:spPr bwMode="auto">
            <a:xfrm>
              <a:off x="5303463" y="2730344"/>
              <a:ext cx="984411" cy="1246921"/>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29" name="Rectangle 18"/>
            <p:cNvSpPr>
              <a:spLocks noChangeArrowheads="1"/>
            </p:cNvSpPr>
            <p:nvPr/>
          </p:nvSpPr>
          <p:spPr bwMode="auto">
            <a:xfrm>
              <a:off x="5303463" y="3977265"/>
              <a:ext cx="984411" cy="328137"/>
            </a:xfrm>
            <a:prstGeom prst="rect">
              <a:avLst/>
            </a:prstGeom>
            <a:gradFill>
              <a:gsLst>
                <a:gs pos="100000">
                  <a:srgbClr val="11576A"/>
                </a:gs>
                <a:gs pos="0">
                  <a:srgbClr val="0EB1C8"/>
                </a:gs>
              </a:gsLst>
              <a:lin ang="5400000" scaled="0"/>
            </a:gradFill>
            <a:ln w="936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37" name="Line 19"/>
            <p:cNvSpPr>
              <a:spLocks noChangeShapeType="1"/>
            </p:cNvSpPr>
            <p:nvPr/>
          </p:nvSpPr>
          <p:spPr bwMode="auto">
            <a:xfrm>
              <a:off x="5303463" y="3058481"/>
              <a:ext cx="984411" cy="1367"/>
            </a:xfrm>
            <a:prstGeom prst="line">
              <a:avLst/>
            </a:prstGeom>
            <a:noFill/>
            <a:ln w="9360" cmpd="sng">
              <a:solidFill>
                <a:srgbClr val="007C8B"/>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4" name="Text Box 20"/>
            <p:cNvSpPr>
              <a:spLocks noChangeArrowheads="1"/>
            </p:cNvSpPr>
            <p:nvPr/>
          </p:nvSpPr>
          <p:spPr bwMode="auto">
            <a:xfrm>
              <a:off x="5600289" y="2742837"/>
              <a:ext cx="329234"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eaLnBrk="1" hangingPunct="1">
                <a:spcBef>
                  <a:spcPts val="1125"/>
                </a:spcBef>
                <a:buSzPct val="100000"/>
              </a:pPr>
              <a:r>
                <a:rPr lang="zh-CN" altLang="en-US">
                  <a:solidFill>
                    <a:srgbClr val="000099"/>
                  </a:solidFill>
                  <a:sym typeface="Times New Roman" charset="0"/>
                </a:rPr>
                <a:t>2</a:t>
              </a:r>
              <a:endParaRPr lang="zh-CN" altLang="en-US"/>
            </a:p>
          </p:txBody>
        </p:sp>
        <p:sp>
          <p:nvSpPr>
            <p:cNvPr id="45" name="Text Box 21"/>
            <p:cNvSpPr>
              <a:spLocks noChangeArrowheads="1"/>
            </p:cNvSpPr>
            <p:nvPr/>
          </p:nvSpPr>
          <p:spPr bwMode="auto">
            <a:xfrm>
              <a:off x="5600289" y="3371767"/>
              <a:ext cx="329234"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eaLnBrk="1" hangingPunct="1">
                <a:spcBef>
                  <a:spcPts val="1125"/>
                </a:spcBef>
                <a:buSzPct val="100000"/>
              </a:pPr>
              <a:r>
                <a:rPr lang="zh-CN" altLang="en-US">
                  <a:solidFill>
                    <a:srgbClr val="000099"/>
                  </a:solidFill>
                  <a:sym typeface="Times New Roman" charset="0"/>
                </a:rPr>
                <a:t>3</a:t>
              </a:r>
              <a:endParaRPr lang="zh-CN" altLang="en-US"/>
            </a:p>
          </p:txBody>
        </p:sp>
        <p:sp>
          <p:nvSpPr>
            <p:cNvPr id="51" name="Text Box 23"/>
            <p:cNvSpPr>
              <a:spLocks noChangeArrowheads="1"/>
            </p:cNvSpPr>
            <p:nvPr/>
          </p:nvSpPr>
          <p:spPr bwMode="auto">
            <a:xfrm>
              <a:off x="4900128" y="4458533"/>
              <a:ext cx="1747330" cy="399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eaLnBrk="1" hangingPunct="1">
                <a:spcBef>
                  <a:spcPts val="1500"/>
                </a:spcBef>
                <a:buSzPct val="100000"/>
              </a:pPr>
              <a:r>
                <a:rPr lang="zh-CN" altLang="en-US" sz="2000" b="1" dirty="0">
                  <a:solidFill>
                    <a:srgbClr val="11576A"/>
                  </a:solidFill>
                  <a:latin typeface="微软雅黑" pitchFamily="34" charset="-122"/>
                  <a:ea typeface="微软雅黑" pitchFamily="34" charset="-122"/>
                  <a:sym typeface="Times New Roman" charset="0"/>
                </a:rPr>
                <a:t>物理地址空间</a:t>
              </a:r>
              <a:endParaRPr lang="zh-CN" altLang="en-US" sz="2000" b="1" dirty="0">
                <a:solidFill>
                  <a:srgbClr val="11576A"/>
                </a:solidFill>
                <a:latin typeface="微软雅黑" pitchFamily="34" charset="-122"/>
                <a:ea typeface="微软雅黑" pitchFamily="34" charset="-122"/>
                <a:sym typeface="Comic Sans MS" charset="0"/>
              </a:endParaRPr>
            </a:p>
          </p:txBody>
        </p:sp>
        <p:sp>
          <p:nvSpPr>
            <p:cNvPr id="52" name="AutoShape 24"/>
            <p:cNvSpPr>
              <a:spLocks noChangeArrowheads="1"/>
            </p:cNvSpPr>
            <p:nvPr/>
          </p:nvSpPr>
          <p:spPr bwMode="auto">
            <a:xfrm>
              <a:off x="3235397" y="2351620"/>
              <a:ext cx="1656184" cy="433414"/>
            </a:xfrm>
            <a:prstGeom prst="rightArrow">
              <a:avLst>
                <a:gd name="adj1" fmla="val 50000"/>
                <a:gd name="adj2" fmla="val 118038"/>
              </a:avLst>
            </a:prstGeom>
            <a:solidFill>
              <a:srgbClr val="0EB1C8"/>
            </a:solidFill>
            <a:ln w="12600" cmpd="sng">
              <a:noFill/>
              <a:miter lim="800000"/>
              <a:headEnd/>
              <a:tailEnd/>
            </a:ln>
          </p:spPr>
          <p:txBody>
            <a:bodyPr wrap="none" lIns="90000" tIns="46800" rIns="90000" bIns="46800" anchor="ct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dirty="0"/>
            </a:p>
          </p:txBody>
        </p:sp>
        <p:sp>
          <p:nvSpPr>
            <p:cNvPr id="53" name="Text Box 25"/>
            <p:cNvSpPr>
              <a:spLocks noChangeArrowheads="1"/>
            </p:cNvSpPr>
            <p:nvPr/>
          </p:nvSpPr>
          <p:spPr bwMode="auto">
            <a:xfrm>
              <a:off x="3078072" y="2785034"/>
              <a:ext cx="2286016" cy="402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000" tIns="46800" rIns="90000" bIns="46800">
              <a:spAutoFit/>
            </a:bodyPr>
            <a:lstStyle/>
            <a:p>
              <a:pPr eaLnBrk="1" hangingPunct="1">
                <a:buSzPct val="100000"/>
              </a:pPr>
              <a:r>
                <a:rPr lang="zh-CN" altLang="en-US" sz="2000" b="1" dirty="0">
                  <a:solidFill>
                    <a:srgbClr val="11576A"/>
                  </a:solidFill>
                  <a:latin typeface="微软雅黑" pitchFamily="34" charset="-122"/>
                  <a:ea typeface="微软雅黑" pitchFamily="34" charset="-122"/>
                  <a:sym typeface="Comic Sans MS" charset="0"/>
                </a:rPr>
                <a:t>段式存储管理</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618633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Description of segments</a:t>
            </a:r>
            <a:endParaRPr lang="zh-CN" altLang="en-US" sz="32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1571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1B15F68-3E27-4301-9705-8633080D35AF}" type="slidenum">
              <a:rPr lang="en-US" altLang="ko-KR" sz="1200" smtClean="0">
                <a:solidFill>
                  <a:schemeClr val="bg1"/>
                </a:solidFill>
              </a:rPr>
              <a:pPr>
                <a:spcBef>
                  <a:spcPct val="0"/>
                </a:spcBef>
                <a:buClrTx/>
                <a:buSzTx/>
                <a:buFontTx/>
                <a:buNone/>
              </a:pPr>
              <a:t>129</a:t>
            </a:fld>
            <a:endParaRPr lang="en-US" altLang="ko-KR" sz="1200" smtClean="0">
              <a:solidFill>
                <a:schemeClr val="bg1"/>
              </a:solidFill>
            </a:endParaRPr>
          </a:p>
        </p:txBody>
      </p:sp>
      <p:pic>
        <p:nvPicPr>
          <p:cNvPr id="5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714500"/>
            <a:ext cx="7602537"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mtClean="0">
                <a:ea typeface="宋体" panose="02010600030101010101" pitchFamily="2" charset="-122"/>
              </a:rPr>
              <a:t>Description of Address</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946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DA9E85D0-1F81-41A5-B7E5-CDCDC4D4A918}" type="slidenum">
              <a:rPr lang="en-US" altLang="ko-KR" sz="1200" smtClean="0">
                <a:solidFill>
                  <a:schemeClr val="bg1"/>
                </a:solidFill>
              </a:rPr>
              <a:pPr>
                <a:spcBef>
                  <a:spcPct val="0"/>
                </a:spcBef>
                <a:buClrTx/>
                <a:buSzTx/>
                <a:buFontTx/>
                <a:buNone/>
              </a:pPr>
              <a:t>13</a:t>
            </a:fld>
            <a:endParaRPr lang="en-US" altLang="ko-KR" sz="1200" smtClean="0">
              <a:solidFill>
                <a:schemeClr val="bg1"/>
              </a:solidFill>
            </a:endParaRPr>
          </a:p>
        </p:txBody>
      </p:sp>
      <p:sp>
        <p:nvSpPr>
          <p:cNvPr id="19462" name="Text Box 6"/>
          <p:cNvSpPr txBox="1">
            <a:spLocks noChangeArrowheads="1"/>
          </p:cNvSpPr>
          <p:nvPr/>
        </p:nvSpPr>
        <p:spPr bwMode="auto">
          <a:xfrm>
            <a:off x="5576888" y="3946525"/>
            <a:ext cx="13827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990033"/>
                </a:solidFill>
                <a:latin typeface="Times New Roman" panose="02020603050405020304" pitchFamily="18" charset="0"/>
                <a:ea typeface="楷体_GB2312" pitchFamily="49" charset="-122"/>
              </a:rPr>
              <a:t>Mapping</a:t>
            </a:r>
            <a:endParaRPr kumimoji="1" lang="zh-CN" altLang="en-US" sz="2400" b="1">
              <a:solidFill>
                <a:srgbClr val="990033"/>
              </a:solidFill>
              <a:latin typeface="Times New Roman" panose="02020603050405020304" pitchFamily="18" charset="0"/>
              <a:ea typeface="楷体_GB2312" pitchFamily="49" charset="-122"/>
            </a:endParaRPr>
          </a:p>
        </p:txBody>
      </p:sp>
      <p:sp>
        <p:nvSpPr>
          <p:cNvPr id="19463" name="Rectangle 7"/>
          <p:cNvSpPr>
            <a:spLocks noChangeArrowheads="1"/>
          </p:cNvSpPr>
          <p:nvPr/>
        </p:nvSpPr>
        <p:spPr bwMode="auto">
          <a:xfrm>
            <a:off x="7024688" y="2185988"/>
            <a:ext cx="1752600" cy="3581400"/>
          </a:xfrm>
          <a:prstGeom prst="rect">
            <a:avLst/>
          </a:prstGeom>
          <a:solidFill>
            <a:srgbClr val="003399"/>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Load A 200</a:t>
            </a: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3456</a:t>
            </a: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 </a:t>
            </a:r>
            <a:r>
              <a:rPr kumimoji="1" lang="zh-CN" altLang="en-US" sz="2000" b="1">
                <a:solidFill>
                  <a:srgbClr val="FFFF00"/>
                </a:solidFill>
                <a:latin typeface="Times New Roman" panose="02020603050405020304" pitchFamily="18" charset="0"/>
                <a:ea typeface="楷体_GB2312" pitchFamily="49" charset="-122"/>
              </a:rPr>
              <a:t>。</a:t>
            </a:r>
          </a:p>
          <a:p>
            <a:pPr algn="ctr">
              <a:lnSpc>
                <a:spcPct val="80000"/>
              </a:lnSpc>
              <a:buClrTx/>
              <a:buFont typeface="Wingdings" panose="05000000000000000000" pitchFamily="2" charset="2"/>
              <a:buNone/>
            </a:pPr>
            <a:r>
              <a:rPr kumimoji="1" lang="zh-CN" altLang="en-US" sz="2000" b="1">
                <a:solidFill>
                  <a:srgbClr val="FFFF00"/>
                </a:solidFill>
                <a:latin typeface="Times New Roman" panose="02020603050405020304" pitchFamily="18" charset="0"/>
                <a:ea typeface="楷体_GB2312" pitchFamily="49" charset="-122"/>
              </a:rPr>
              <a:t> 。</a:t>
            </a:r>
            <a:endParaRPr kumimoji="1" lang="zh-CN" altLang="en-US" sz="2400" b="1">
              <a:solidFill>
                <a:srgbClr val="FFFF00"/>
              </a:solidFill>
              <a:latin typeface="Times New Roman" panose="02020603050405020304" pitchFamily="18" charset="0"/>
              <a:ea typeface="楷体_GB2312" pitchFamily="49" charset="-122"/>
            </a:endParaRPr>
          </a:p>
        </p:txBody>
      </p:sp>
      <p:sp>
        <p:nvSpPr>
          <p:cNvPr id="19464" name="Text Box 8"/>
          <p:cNvSpPr txBox="1">
            <a:spLocks noChangeArrowheads="1"/>
          </p:cNvSpPr>
          <p:nvPr/>
        </p:nvSpPr>
        <p:spPr bwMode="auto">
          <a:xfrm>
            <a:off x="6230938" y="4700588"/>
            <a:ext cx="6969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1200</a:t>
            </a:r>
          </a:p>
        </p:txBody>
      </p:sp>
      <p:sp>
        <p:nvSpPr>
          <p:cNvPr id="19465" name="Text Box 9"/>
          <p:cNvSpPr txBox="1">
            <a:spLocks noChangeArrowheads="1"/>
          </p:cNvSpPr>
          <p:nvPr/>
        </p:nvSpPr>
        <p:spPr bwMode="auto">
          <a:xfrm>
            <a:off x="6897688" y="1576388"/>
            <a:ext cx="20891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990033"/>
                </a:solidFill>
                <a:latin typeface="Times New Roman" panose="02020603050405020304" pitchFamily="18" charset="0"/>
                <a:ea typeface="楷体_GB2312" pitchFamily="49" charset="-122"/>
              </a:rPr>
              <a:t>Physical Addr.</a:t>
            </a:r>
            <a:endParaRPr kumimoji="1" lang="zh-CN" altLang="en-US" sz="2400" b="1">
              <a:solidFill>
                <a:srgbClr val="990033"/>
              </a:solidFill>
              <a:latin typeface="Times New Roman" panose="02020603050405020304" pitchFamily="18" charset="0"/>
              <a:ea typeface="楷体_GB2312" pitchFamily="49" charset="-122"/>
            </a:endParaRPr>
          </a:p>
        </p:txBody>
      </p:sp>
      <p:sp>
        <p:nvSpPr>
          <p:cNvPr id="19466" name="Rectangle 10"/>
          <p:cNvSpPr>
            <a:spLocks noChangeArrowheads="1"/>
          </p:cNvSpPr>
          <p:nvPr/>
        </p:nvSpPr>
        <p:spPr bwMode="auto">
          <a:xfrm>
            <a:off x="547688" y="2185988"/>
            <a:ext cx="1752600" cy="3581400"/>
          </a:xfrm>
          <a:prstGeom prst="rect">
            <a:avLst/>
          </a:prstGeom>
          <a:solidFill>
            <a:srgbClr val="003399"/>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Load A data1</a:t>
            </a: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data1 3456</a:t>
            </a:r>
            <a:endParaRPr kumimoji="1" lang="en-US" altLang="zh-CN" sz="2400" b="1">
              <a:solidFill>
                <a:srgbClr val="FFFF00"/>
              </a:solidFill>
              <a:latin typeface="Times New Roman" panose="02020603050405020304" pitchFamily="18" charset="0"/>
              <a:ea typeface="楷体_GB2312" pitchFamily="49" charset="-122"/>
            </a:endParaRPr>
          </a:p>
        </p:txBody>
      </p:sp>
      <p:sp>
        <p:nvSpPr>
          <p:cNvPr id="19467" name="Text Box 11"/>
          <p:cNvSpPr txBox="1">
            <a:spLocks noChangeArrowheads="1"/>
          </p:cNvSpPr>
          <p:nvPr/>
        </p:nvSpPr>
        <p:spPr bwMode="auto">
          <a:xfrm>
            <a:off x="928688" y="1500188"/>
            <a:ext cx="12985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990033"/>
                </a:solidFill>
                <a:latin typeface="Times New Roman" panose="02020603050405020304" pitchFamily="18" charset="0"/>
                <a:ea typeface="楷体_GB2312" pitchFamily="49" charset="-122"/>
              </a:rPr>
              <a:t>Src code</a:t>
            </a:r>
            <a:endParaRPr kumimoji="1" lang="zh-CN" altLang="en-US" sz="2400" b="1">
              <a:solidFill>
                <a:srgbClr val="990033"/>
              </a:solidFill>
              <a:latin typeface="Times New Roman" panose="02020603050405020304" pitchFamily="18" charset="0"/>
              <a:ea typeface="楷体_GB2312" pitchFamily="49" charset="-122"/>
            </a:endParaRPr>
          </a:p>
        </p:txBody>
      </p:sp>
      <p:sp>
        <p:nvSpPr>
          <p:cNvPr id="19468" name="Line 12"/>
          <p:cNvSpPr>
            <a:spLocks noChangeShapeType="1"/>
          </p:cNvSpPr>
          <p:nvPr/>
        </p:nvSpPr>
        <p:spPr bwMode="auto">
          <a:xfrm>
            <a:off x="2338388" y="3938588"/>
            <a:ext cx="13716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Rectangle 13"/>
          <p:cNvSpPr>
            <a:spLocks noChangeArrowheads="1"/>
          </p:cNvSpPr>
          <p:nvPr/>
        </p:nvSpPr>
        <p:spPr bwMode="auto">
          <a:xfrm>
            <a:off x="3748088" y="2185988"/>
            <a:ext cx="1752600" cy="3581400"/>
          </a:xfrm>
          <a:prstGeom prst="rect">
            <a:avLst/>
          </a:prstGeom>
          <a:solidFill>
            <a:srgbClr val="003399"/>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Load A 200</a:t>
            </a: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3456</a:t>
            </a:r>
            <a:endParaRPr kumimoji="1" lang="en-US" altLang="zh-CN" sz="2400" b="1">
              <a:solidFill>
                <a:srgbClr val="FFFF00"/>
              </a:solidFill>
              <a:latin typeface="Times New Roman" panose="02020603050405020304" pitchFamily="18" charset="0"/>
              <a:ea typeface="楷体_GB2312" pitchFamily="49" charset="-122"/>
            </a:endParaRPr>
          </a:p>
        </p:txBody>
      </p:sp>
      <p:sp>
        <p:nvSpPr>
          <p:cNvPr id="19470" name="Text Box 14"/>
          <p:cNvSpPr txBox="1">
            <a:spLocks noChangeArrowheads="1"/>
          </p:cNvSpPr>
          <p:nvPr/>
        </p:nvSpPr>
        <p:spPr bwMode="auto">
          <a:xfrm>
            <a:off x="3275013" y="2033588"/>
            <a:ext cx="3127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0</a:t>
            </a:r>
          </a:p>
        </p:txBody>
      </p:sp>
      <p:sp>
        <p:nvSpPr>
          <p:cNvPr id="19471" name="Text Box 15"/>
          <p:cNvSpPr txBox="1">
            <a:spLocks noChangeArrowheads="1"/>
          </p:cNvSpPr>
          <p:nvPr/>
        </p:nvSpPr>
        <p:spPr bwMode="auto">
          <a:xfrm>
            <a:off x="2986088" y="3328988"/>
            <a:ext cx="5699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100</a:t>
            </a:r>
          </a:p>
        </p:txBody>
      </p:sp>
      <p:sp>
        <p:nvSpPr>
          <p:cNvPr id="19472" name="Text Box 16"/>
          <p:cNvSpPr txBox="1">
            <a:spLocks noChangeArrowheads="1"/>
          </p:cNvSpPr>
          <p:nvPr/>
        </p:nvSpPr>
        <p:spPr bwMode="auto">
          <a:xfrm>
            <a:off x="2986088" y="5127625"/>
            <a:ext cx="5699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200</a:t>
            </a:r>
          </a:p>
        </p:txBody>
      </p:sp>
      <p:sp>
        <p:nvSpPr>
          <p:cNvPr id="19473" name="Text Box 17"/>
          <p:cNvSpPr txBox="1">
            <a:spLocks noChangeArrowheads="1"/>
          </p:cNvSpPr>
          <p:nvPr/>
        </p:nvSpPr>
        <p:spPr bwMode="auto">
          <a:xfrm>
            <a:off x="2452688" y="3998913"/>
            <a:ext cx="1206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Compile</a:t>
            </a:r>
          </a:p>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link</a:t>
            </a:r>
            <a:endParaRPr kumimoji="1" lang="zh-CN" altLang="en-US" sz="2000" b="1">
              <a:solidFill>
                <a:srgbClr val="990033"/>
              </a:solidFill>
              <a:latin typeface="Times New Roman" panose="02020603050405020304" pitchFamily="18" charset="0"/>
              <a:ea typeface="楷体_GB2312" pitchFamily="49" charset="-122"/>
            </a:endParaRPr>
          </a:p>
        </p:txBody>
      </p:sp>
      <p:sp>
        <p:nvSpPr>
          <p:cNvPr id="19474" name="Text Box 18"/>
          <p:cNvSpPr txBox="1">
            <a:spLocks noChangeArrowheads="1"/>
          </p:cNvSpPr>
          <p:nvPr/>
        </p:nvSpPr>
        <p:spPr bwMode="auto">
          <a:xfrm>
            <a:off x="3595688" y="1576388"/>
            <a:ext cx="19685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990033"/>
                </a:solidFill>
                <a:latin typeface="Times New Roman" panose="02020603050405020304" pitchFamily="18" charset="0"/>
                <a:ea typeface="楷体_GB2312" pitchFamily="49" charset="-122"/>
              </a:rPr>
              <a:t>Logical Addr.</a:t>
            </a:r>
            <a:endParaRPr kumimoji="1" lang="zh-CN" altLang="en-US" sz="2400" b="1">
              <a:solidFill>
                <a:srgbClr val="990033"/>
              </a:solidFill>
              <a:latin typeface="Times New Roman" panose="02020603050405020304" pitchFamily="18" charset="0"/>
              <a:ea typeface="楷体_GB2312" pitchFamily="49" charset="-122"/>
            </a:endParaRPr>
          </a:p>
        </p:txBody>
      </p:sp>
      <p:sp>
        <p:nvSpPr>
          <p:cNvPr id="19475" name="Line 19"/>
          <p:cNvSpPr>
            <a:spLocks noChangeShapeType="1"/>
          </p:cNvSpPr>
          <p:nvPr/>
        </p:nvSpPr>
        <p:spPr bwMode="auto">
          <a:xfrm>
            <a:off x="3976688" y="2795588"/>
            <a:ext cx="12954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Line 20"/>
          <p:cNvSpPr>
            <a:spLocks noChangeShapeType="1"/>
          </p:cNvSpPr>
          <p:nvPr/>
        </p:nvSpPr>
        <p:spPr bwMode="auto">
          <a:xfrm>
            <a:off x="3976688" y="4852988"/>
            <a:ext cx="12954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7" name="Line 21"/>
          <p:cNvSpPr>
            <a:spLocks noChangeShapeType="1"/>
          </p:cNvSpPr>
          <p:nvPr/>
        </p:nvSpPr>
        <p:spPr bwMode="auto">
          <a:xfrm>
            <a:off x="5602288" y="3938588"/>
            <a:ext cx="13716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8" name="Text Box 22"/>
          <p:cNvSpPr txBox="1">
            <a:spLocks noChangeArrowheads="1"/>
          </p:cNvSpPr>
          <p:nvPr/>
        </p:nvSpPr>
        <p:spPr bwMode="auto">
          <a:xfrm>
            <a:off x="5729288" y="2719388"/>
            <a:ext cx="12017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BA=1000</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6738"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Char char="•"/>
              <a:defRPr sz="3200">
                <a:solidFill>
                  <a:srgbClr val="3333CC"/>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fld id="{ACA9E75C-2B89-48DB-A324-EF0F1D5FBCD9}" type="slidenum">
              <a:rPr lang="zh-CN" altLang="en-US" sz="1400">
                <a:solidFill>
                  <a:schemeClr val="tx1"/>
                </a:solidFill>
              </a:rPr>
              <a:pPr algn="r" eaLnBrk="1" hangingPunct="1">
                <a:spcBef>
                  <a:spcPct val="0"/>
                </a:spcBef>
                <a:buClrTx/>
                <a:buFontTx/>
                <a:buNone/>
              </a:pPr>
              <a:t>130</a:t>
            </a:fld>
            <a:endParaRPr lang="en-US" altLang="zh-CN" sz="1400">
              <a:solidFill>
                <a:schemeClr val="tx1"/>
              </a:solidFill>
            </a:endParaRPr>
          </a:p>
        </p:txBody>
      </p:sp>
      <p:graphicFrame>
        <p:nvGraphicFramePr>
          <p:cNvPr id="116739" name="Object 4"/>
          <p:cNvGraphicFramePr>
            <a:graphicFrameLocks noChangeAspect="1"/>
          </p:cNvGraphicFramePr>
          <p:nvPr/>
        </p:nvGraphicFramePr>
        <p:xfrm>
          <a:off x="381000" y="914400"/>
          <a:ext cx="8610600" cy="5765800"/>
        </p:xfrm>
        <a:graphic>
          <a:graphicData uri="http://schemas.openxmlformats.org/presentationml/2006/ole">
            <mc:AlternateContent xmlns:mc="http://schemas.openxmlformats.org/markup-compatibility/2006">
              <mc:Choice xmlns:v="urn:schemas-microsoft-com:vml" Requires="v">
                <p:oleObj spid="_x0000_s116855" name="VISIO" r:id="rId3" imgW="7076520" imgH="5113440" progId="Visio.Drawing.6">
                  <p:embed/>
                </p:oleObj>
              </mc:Choice>
              <mc:Fallback>
                <p:oleObj name="VISIO" r:id="rId3" imgW="7076520" imgH="51134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14400"/>
                        <a:ext cx="8610600" cy="576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40" name="Text Box 5"/>
          <p:cNvSpPr txBox="1">
            <a:spLocks noChangeArrowheads="1"/>
          </p:cNvSpPr>
          <p:nvPr/>
        </p:nvSpPr>
        <p:spPr bwMode="auto">
          <a:xfrm>
            <a:off x="2514600" y="3048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rgbClr val="3333CC"/>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1" lang="zh-CN" altLang="en-US" sz="2400">
                <a:solidFill>
                  <a:schemeClr val="bg1"/>
                </a:solidFill>
              </a:rPr>
              <a:t>段式管理内存分配效果</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563888" y="1071547"/>
            <a:ext cx="4536504" cy="584775"/>
          </a:xfrm>
          <a:prstGeom prst="rect">
            <a:avLst/>
          </a:prstGeom>
          <a:noFill/>
        </p:spPr>
        <p:txBody>
          <a:bodyPr wrap="square" rtlCol="0">
            <a:spAutoFit/>
          </a:bodyPr>
          <a:lstStyle/>
          <a:p>
            <a:r>
              <a:rPr lang="zh-CN" altLang="en-US" sz="3200" b="1" dirty="0">
                <a:solidFill>
                  <a:srgbClr val="11576A"/>
                </a:solidFill>
                <a:latin typeface="微软雅黑" pitchFamily="34" charset="-122"/>
                <a:ea typeface="微软雅黑" pitchFamily="34" charset="-122"/>
                <a:sym typeface="Times New Roman" charset="0"/>
              </a:rPr>
              <a:t>段访问机制</a:t>
            </a:r>
            <a:endParaRPr lang="zh-CN" altLang="en-US" sz="3000" b="1" dirty="0">
              <a:solidFill>
                <a:srgbClr val="11576A"/>
              </a:solidFill>
              <a:latin typeface="微软雅黑" pitchFamily="34" charset="-122"/>
              <a:ea typeface="微软雅黑" pitchFamily="34" charset="-122"/>
            </a:endParaRPr>
          </a:p>
        </p:txBody>
      </p:sp>
      <p:sp>
        <p:nvSpPr>
          <p:cNvPr id="84" name="Text Box 2"/>
          <p:cNvSpPr>
            <a:spLocks noChangeArrowheads="1"/>
          </p:cNvSpPr>
          <p:nvPr/>
        </p:nvSpPr>
        <p:spPr bwMode="auto">
          <a:xfrm>
            <a:off x="9884235" y="-2072481"/>
            <a:ext cx="7956550"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nchor="b"/>
          <a:lstStyle/>
          <a:p>
            <a:pPr eaLnBrk="1" hangingPunct="1">
              <a:buSzPct val="100000"/>
            </a:pPr>
            <a:endParaRPr lang="zh-CN" altLang="en-US"/>
          </a:p>
        </p:txBody>
      </p:sp>
      <p:grpSp>
        <p:nvGrpSpPr>
          <p:cNvPr id="12" name="组合 11"/>
          <p:cNvGrpSpPr/>
          <p:nvPr/>
        </p:nvGrpSpPr>
        <p:grpSpPr>
          <a:xfrm>
            <a:off x="1875014" y="3917713"/>
            <a:ext cx="2515051" cy="1757917"/>
            <a:chOff x="1064083" y="3060462"/>
            <a:chExt cx="2515051" cy="1757917"/>
          </a:xfrm>
        </p:grpSpPr>
        <p:sp>
          <p:nvSpPr>
            <p:cNvPr id="109" name="Rectangle 27"/>
            <p:cNvSpPr>
              <a:spLocks noChangeArrowheads="1"/>
            </p:cNvSpPr>
            <p:nvPr/>
          </p:nvSpPr>
          <p:spPr bwMode="auto">
            <a:xfrm>
              <a:off x="1499417" y="4482733"/>
              <a:ext cx="1618776" cy="335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sym typeface="Times New Roman" charset="0"/>
                </a:rPr>
                <a:t>单地址实现方案</a:t>
              </a:r>
            </a:p>
          </p:txBody>
        </p:sp>
        <p:sp>
          <p:nvSpPr>
            <p:cNvPr id="114" name="Rectangle 32"/>
            <p:cNvSpPr>
              <a:spLocks noChangeArrowheads="1"/>
            </p:cNvSpPr>
            <p:nvPr/>
          </p:nvSpPr>
          <p:spPr bwMode="auto">
            <a:xfrm>
              <a:off x="1110051" y="3060462"/>
              <a:ext cx="2396365" cy="1243916"/>
            </a:xfrm>
            <a:prstGeom prst="rect">
              <a:avLst/>
            </a:prstGeom>
            <a:gradFill>
              <a:gsLst>
                <a:gs pos="100000">
                  <a:srgbClr val="005072"/>
                </a:gs>
                <a:gs pos="0">
                  <a:srgbClr val="0093DD"/>
                </a:gs>
              </a:gsLst>
              <a:lin ang="5400000" scaled="0"/>
            </a:gradFill>
            <a:ln w="12600" cmpd="sng">
              <a:solidFill>
                <a:srgbClr val="11576A"/>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5" name="Rectangle 33"/>
            <p:cNvSpPr>
              <a:spLocks noChangeArrowheads="1"/>
            </p:cNvSpPr>
            <p:nvPr/>
          </p:nvSpPr>
          <p:spPr bwMode="auto">
            <a:xfrm>
              <a:off x="3249173" y="3428606"/>
              <a:ext cx="329961" cy="36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FFF9B1"/>
                  </a:solidFill>
                  <a:sym typeface="Comic Sans MS" charset="0"/>
                </a:rPr>
                <a:t>0</a:t>
              </a:r>
              <a:endParaRPr lang="zh-CN" altLang="en-US" dirty="0">
                <a:solidFill>
                  <a:srgbClr val="FFF9B1"/>
                </a:solidFill>
              </a:endParaRPr>
            </a:p>
          </p:txBody>
        </p:sp>
        <p:sp>
          <p:nvSpPr>
            <p:cNvPr id="116" name="Rectangle 34"/>
            <p:cNvSpPr>
              <a:spLocks noChangeArrowheads="1"/>
            </p:cNvSpPr>
            <p:nvPr/>
          </p:nvSpPr>
          <p:spPr bwMode="auto">
            <a:xfrm>
              <a:off x="1302126"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7" name="Rectangle 35"/>
            <p:cNvSpPr>
              <a:spLocks noChangeArrowheads="1"/>
            </p:cNvSpPr>
            <p:nvPr/>
          </p:nvSpPr>
          <p:spPr bwMode="auto">
            <a:xfrm>
              <a:off x="1448469"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8" name="Rectangle 36"/>
            <p:cNvSpPr>
              <a:spLocks noChangeArrowheads="1"/>
            </p:cNvSpPr>
            <p:nvPr/>
          </p:nvSpPr>
          <p:spPr bwMode="auto">
            <a:xfrm>
              <a:off x="1594812"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9" name="Rectangle 37"/>
            <p:cNvSpPr>
              <a:spLocks noChangeArrowheads="1"/>
            </p:cNvSpPr>
            <p:nvPr/>
          </p:nvSpPr>
          <p:spPr bwMode="auto">
            <a:xfrm>
              <a:off x="1741155"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0" name="Rectangle 38"/>
            <p:cNvSpPr>
              <a:spLocks noChangeArrowheads="1"/>
            </p:cNvSpPr>
            <p:nvPr/>
          </p:nvSpPr>
          <p:spPr bwMode="auto">
            <a:xfrm>
              <a:off x="1887498"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1" name="Rectangle 39"/>
            <p:cNvSpPr>
              <a:spLocks noChangeArrowheads="1"/>
            </p:cNvSpPr>
            <p:nvPr/>
          </p:nvSpPr>
          <p:spPr bwMode="auto">
            <a:xfrm>
              <a:off x="2033840"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2" name="Rectangle 40"/>
            <p:cNvSpPr>
              <a:spLocks noChangeArrowheads="1"/>
            </p:cNvSpPr>
            <p:nvPr/>
          </p:nvSpPr>
          <p:spPr bwMode="auto">
            <a:xfrm>
              <a:off x="2180183"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3" name="Rectangle 41"/>
            <p:cNvSpPr>
              <a:spLocks noChangeArrowheads="1"/>
            </p:cNvSpPr>
            <p:nvPr/>
          </p:nvSpPr>
          <p:spPr bwMode="auto">
            <a:xfrm>
              <a:off x="2326526"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4" name="Rectangle 42"/>
            <p:cNvSpPr>
              <a:spLocks noChangeArrowheads="1"/>
            </p:cNvSpPr>
            <p:nvPr/>
          </p:nvSpPr>
          <p:spPr bwMode="auto">
            <a:xfrm>
              <a:off x="2472869"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5" name="Rectangle 43"/>
            <p:cNvSpPr>
              <a:spLocks noChangeArrowheads="1"/>
            </p:cNvSpPr>
            <p:nvPr/>
          </p:nvSpPr>
          <p:spPr bwMode="auto">
            <a:xfrm>
              <a:off x="2619212"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6" name="Rectangle 44"/>
            <p:cNvSpPr>
              <a:spLocks noChangeArrowheads="1"/>
            </p:cNvSpPr>
            <p:nvPr/>
          </p:nvSpPr>
          <p:spPr bwMode="auto">
            <a:xfrm>
              <a:off x="2765555"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7" name="Rectangle 45"/>
            <p:cNvSpPr>
              <a:spLocks noChangeArrowheads="1"/>
            </p:cNvSpPr>
            <p:nvPr/>
          </p:nvSpPr>
          <p:spPr bwMode="auto">
            <a:xfrm>
              <a:off x="2911898"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8" name="Rectangle 46"/>
            <p:cNvSpPr>
              <a:spLocks noChangeArrowheads="1"/>
            </p:cNvSpPr>
            <p:nvPr/>
          </p:nvSpPr>
          <p:spPr bwMode="auto">
            <a:xfrm>
              <a:off x="3058241"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9" name="Rectangle 47"/>
            <p:cNvSpPr>
              <a:spLocks noChangeArrowheads="1"/>
            </p:cNvSpPr>
            <p:nvPr/>
          </p:nvSpPr>
          <p:spPr bwMode="auto">
            <a:xfrm>
              <a:off x="3204584"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31" name="Rectangle 49"/>
            <p:cNvSpPr>
              <a:spLocks noChangeArrowheads="1"/>
            </p:cNvSpPr>
            <p:nvPr/>
          </p:nvSpPr>
          <p:spPr bwMode="auto">
            <a:xfrm>
              <a:off x="1064083" y="3340294"/>
              <a:ext cx="858952" cy="36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i="1" dirty="0">
                  <a:solidFill>
                    <a:srgbClr val="FFF9B1"/>
                  </a:solidFill>
                  <a:sym typeface="Comic Sans MS" charset="0"/>
                </a:rPr>
                <a:t>n</a:t>
              </a:r>
              <a:r>
                <a:rPr lang="en-US" altLang="zh-CN" i="1" baseline="-25000" dirty="0">
                  <a:solidFill>
                    <a:srgbClr val="FFF9B1"/>
                  </a:solidFill>
                  <a:sym typeface="Comic Sans MS" charset="0"/>
                </a:rPr>
                <a:t>1</a:t>
              </a:r>
              <a:r>
                <a:rPr lang="en-US" altLang="zh-CN" i="1" dirty="0">
                  <a:solidFill>
                    <a:srgbClr val="FFF9B1"/>
                  </a:solidFill>
                  <a:sym typeface="Comic Sans MS" charset="0"/>
                </a:rPr>
                <a:t>+n</a:t>
              </a:r>
              <a:r>
                <a:rPr lang="en-US" altLang="zh-CN" i="1" baseline="-25000" dirty="0">
                  <a:solidFill>
                    <a:srgbClr val="FFF9B1"/>
                  </a:solidFill>
                  <a:sym typeface="Comic Sans MS" charset="0"/>
                </a:rPr>
                <a:t>2</a:t>
              </a:r>
              <a:endParaRPr lang="zh-CN" altLang="en-US" baseline="-25000" dirty="0">
                <a:solidFill>
                  <a:srgbClr val="FFF9B1"/>
                </a:solidFill>
              </a:endParaRPr>
            </a:p>
          </p:txBody>
        </p:sp>
      </p:grpSp>
      <p:grpSp>
        <p:nvGrpSpPr>
          <p:cNvPr id="10" name="组合 9"/>
          <p:cNvGrpSpPr/>
          <p:nvPr/>
        </p:nvGrpSpPr>
        <p:grpSpPr>
          <a:xfrm>
            <a:off x="2129995" y="4530385"/>
            <a:ext cx="2014923" cy="582693"/>
            <a:chOff x="1305555" y="3668699"/>
            <a:chExt cx="2014923" cy="582693"/>
          </a:xfrm>
        </p:grpSpPr>
        <p:sp>
          <p:nvSpPr>
            <p:cNvPr id="130" name="Rectangle 48"/>
            <p:cNvSpPr>
              <a:spLocks noChangeArrowheads="1"/>
            </p:cNvSpPr>
            <p:nvPr/>
          </p:nvSpPr>
          <p:spPr bwMode="auto">
            <a:xfrm>
              <a:off x="1490192" y="3937377"/>
              <a:ext cx="329272" cy="304868"/>
            </a:xfrm>
            <a:prstGeom prst="rect">
              <a:avLst/>
            </a:prstGeom>
            <a:gradFill>
              <a:gsLst>
                <a:gs pos="100000">
                  <a:srgbClr val="FDD000"/>
                </a:gs>
                <a:gs pos="0">
                  <a:srgbClr val="FFF9B1"/>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007C8B"/>
                  </a:solidFill>
                  <a:sym typeface="Comic Sans MS" charset="0"/>
                </a:rPr>
                <a:t>s</a:t>
              </a:r>
              <a:endParaRPr lang="zh-CN" altLang="en-US" sz="1400" dirty="0">
                <a:solidFill>
                  <a:srgbClr val="007C8B"/>
                </a:solidFill>
              </a:endParaRPr>
            </a:p>
          </p:txBody>
        </p:sp>
        <p:sp>
          <p:nvSpPr>
            <p:cNvPr id="132" name="AutoShape 50"/>
            <p:cNvSpPr>
              <a:spLocks/>
            </p:cNvSpPr>
            <p:nvPr/>
          </p:nvSpPr>
          <p:spPr bwMode="auto">
            <a:xfrm rot="16200000">
              <a:off x="2532531" y="3054535"/>
              <a:ext cx="173784" cy="1402111"/>
            </a:xfrm>
            <a:prstGeom prst="leftBrace">
              <a:avLst>
                <a:gd name="adj1" fmla="val 43791"/>
                <a:gd name="adj2" fmla="val 50000"/>
              </a:avLst>
            </a:prstGeom>
            <a:noFill/>
            <a:ln w="12600" cmpd="sng">
              <a:solidFill>
                <a:srgbClr val="FFF9B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33" name="AutoShape 51"/>
            <p:cNvSpPr>
              <a:spLocks/>
            </p:cNvSpPr>
            <p:nvPr/>
          </p:nvSpPr>
          <p:spPr bwMode="auto">
            <a:xfrm rot="16200000">
              <a:off x="1502204" y="3472052"/>
              <a:ext cx="173782" cy="567079"/>
            </a:xfrm>
            <a:prstGeom prst="leftBrace">
              <a:avLst>
                <a:gd name="adj1" fmla="val 27193"/>
                <a:gd name="adj2" fmla="val 50000"/>
              </a:avLst>
            </a:prstGeom>
            <a:noFill/>
            <a:ln w="12600" cmpd="sng">
              <a:solidFill>
                <a:srgbClr val="FFF9B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34" name="Rectangle 52"/>
            <p:cNvSpPr>
              <a:spLocks noChangeArrowheads="1"/>
            </p:cNvSpPr>
            <p:nvPr/>
          </p:nvSpPr>
          <p:spPr bwMode="auto">
            <a:xfrm>
              <a:off x="2343676" y="3946524"/>
              <a:ext cx="658440" cy="304868"/>
            </a:xfrm>
            <a:prstGeom prst="rect">
              <a:avLst/>
            </a:prstGeom>
            <a:gradFill>
              <a:gsLst>
                <a:gs pos="100000">
                  <a:srgbClr val="FDD000"/>
                </a:gs>
                <a:gs pos="0">
                  <a:srgbClr val="FFF9B1"/>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007C8B"/>
                  </a:solidFill>
                  <a:sym typeface="Comic Sans MS" charset="0"/>
                </a:rPr>
                <a:t>addr</a:t>
              </a:r>
              <a:endParaRPr lang="zh-CN" altLang="en-US" sz="1400" dirty="0">
                <a:solidFill>
                  <a:srgbClr val="007C8B"/>
                </a:solidFill>
              </a:endParaRPr>
            </a:p>
          </p:txBody>
        </p:sp>
      </p:grpSp>
      <p:grpSp>
        <p:nvGrpSpPr>
          <p:cNvPr id="8" name="组合 7"/>
          <p:cNvGrpSpPr/>
          <p:nvPr/>
        </p:nvGrpSpPr>
        <p:grpSpPr>
          <a:xfrm>
            <a:off x="1331640" y="1753767"/>
            <a:ext cx="8587795" cy="613177"/>
            <a:chOff x="520709" y="896516"/>
            <a:chExt cx="8587795" cy="613177"/>
          </a:xfrm>
        </p:grpSpPr>
        <p:sp>
          <p:nvSpPr>
            <p:cNvPr id="31" name="TextBox 30"/>
            <p:cNvSpPr txBox="1"/>
            <p:nvPr/>
          </p:nvSpPr>
          <p:spPr>
            <a:xfrm>
              <a:off x="893166" y="915566"/>
              <a:ext cx="821533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段的概念</a:t>
              </a:r>
              <a:endParaRPr lang="en-US" altLang="zh-CN" sz="1600" dirty="0">
                <a:solidFill>
                  <a:srgbClr val="000000"/>
                </a:solidFill>
                <a:sym typeface="Times New Roman" charset="0"/>
              </a:endParaRPr>
            </a:p>
          </p:txBody>
        </p:sp>
        <p:sp>
          <p:nvSpPr>
            <p:cNvPr id="32" name="TextBox 31"/>
            <p:cNvSpPr txBox="1"/>
            <p:nvPr/>
          </p:nvSpPr>
          <p:spPr>
            <a:xfrm>
              <a:off x="1142106" y="1183450"/>
              <a:ext cx="720704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C00000"/>
                  </a:solidFill>
                  <a:latin typeface="微软雅黑" pitchFamily="34" charset="-122"/>
                  <a:ea typeface="微软雅黑" pitchFamily="34" charset="-122"/>
                  <a:sym typeface="Times New Roman" charset="0"/>
                </a:rPr>
                <a:t>段表示访问方式和存储数据等属性相同的一段地址空间</a:t>
              </a:r>
            </a:p>
          </p:txBody>
        </p:sp>
        <p:pic>
          <p:nvPicPr>
            <p:cNvPr id="33" name="图片 32" descr="小点1.png"/>
            <p:cNvPicPr>
              <a:picLocks noChangeAspect="1"/>
            </p:cNvPicPr>
            <p:nvPr/>
          </p:nvPicPr>
          <p:blipFill>
            <a:blip r:embed="rId2" cstate="print"/>
            <a:stretch>
              <a:fillRect/>
            </a:stretch>
          </p:blipFill>
          <p:spPr>
            <a:xfrm>
              <a:off x="991040" y="1274674"/>
              <a:ext cx="151066" cy="148997"/>
            </a:xfrm>
            <a:prstGeom prst="rect">
              <a:avLst/>
            </a:prstGeom>
          </p:spPr>
        </p:pic>
        <p:sp>
          <p:nvSpPr>
            <p:cNvPr id="36" name="矩形 8"/>
            <p:cNvSpPr>
              <a:spLocks noChangeArrowheads="1"/>
            </p:cNvSpPr>
            <p:nvPr/>
          </p:nvSpPr>
          <p:spPr bwMode="auto">
            <a:xfrm>
              <a:off x="520709" y="896516"/>
              <a:ext cx="415925" cy="369888"/>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grpSp>
      <p:grpSp>
        <p:nvGrpSpPr>
          <p:cNvPr id="9" name="组合 8"/>
          <p:cNvGrpSpPr/>
          <p:nvPr/>
        </p:nvGrpSpPr>
        <p:grpSpPr>
          <a:xfrm>
            <a:off x="1801970" y="2347949"/>
            <a:ext cx="7358114" cy="614275"/>
            <a:chOff x="991040" y="1490698"/>
            <a:chExt cx="7358114" cy="614275"/>
          </a:xfrm>
        </p:grpSpPr>
        <p:sp>
          <p:nvSpPr>
            <p:cNvPr id="34" name="TextBox 33"/>
            <p:cNvSpPr txBox="1"/>
            <p:nvPr/>
          </p:nvSpPr>
          <p:spPr>
            <a:xfrm>
              <a:off x="1142106" y="1490698"/>
              <a:ext cx="720704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对应一个连续的内存“块”</a:t>
              </a:r>
              <a:endParaRPr lang="en-US" altLang="zh-CN" sz="1600" b="1" dirty="0">
                <a:solidFill>
                  <a:srgbClr val="11576A"/>
                </a:solidFill>
                <a:latin typeface="微软雅黑" pitchFamily="34" charset="-122"/>
                <a:ea typeface="微软雅黑" pitchFamily="34" charset="-122"/>
                <a:sym typeface="Times New Roman" charset="0"/>
              </a:endParaRPr>
            </a:p>
          </p:txBody>
        </p:sp>
        <p:pic>
          <p:nvPicPr>
            <p:cNvPr id="35" name="图片 34" descr="小点1.png"/>
            <p:cNvPicPr>
              <a:picLocks noChangeAspect="1"/>
            </p:cNvPicPr>
            <p:nvPr/>
          </p:nvPicPr>
          <p:blipFill>
            <a:blip r:embed="rId2" cstate="print"/>
            <a:stretch>
              <a:fillRect/>
            </a:stretch>
          </p:blipFill>
          <p:spPr>
            <a:xfrm>
              <a:off x="991040" y="1581922"/>
              <a:ext cx="151066" cy="148997"/>
            </a:xfrm>
            <a:prstGeom prst="rect">
              <a:avLst/>
            </a:prstGeom>
          </p:spPr>
        </p:pic>
        <p:sp>
          <p:nvSpPr>
            <p:cNvPr id="136" name="TextBox 135"/>
            <p:cNvSpPr txBox="1"/>
            <p:nvPr/>
          </p:nvSpPr>
          <p:spPr>
            <a:xfrm>
              <a:off x="1142106" y="1778730"/>
              <a:ext cx="720704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若干个段组成进程逻辑地址空间</a:t>
              </a:r>
              <a:endParaRPr lang="en-US" altLang="zh-CN" sz="1600" b="1" dirty="0">
                <a:solidFill>
                  <a:srgbClr val="11576A"/>
                </a:solidFill>
                <a:latin typeface="微软雅黑" pitchFamily="34" charset="-122"/>
                <a:ea typeface="微软雅黑" pitchFamily="34" charset="-122"/>
                <a:sym typeface="Times New Roman" charset="0"/>
              </a:endParaRPr>
            </a:p>
          </p:txBody>
        </p:sp>
        <p:pic>
          <p:nvPicPr>
            <p:cNvPr id="137" name="图片 136" descr="小点1.png"/>
            <p:cNvPicPr>
              <a:picLocks noChangeAspect="1"/>
            </p:cNvPicPr>
            <p:nvPr/>
          </p:nvPicPr>
          <p:blipFill>
            <a:blip r:embed="rId2" cstate="print"/>
            <a:stretch>
              <a:fillRect/>
            </a:stretch>
          </p:blipFill>
          <p:spPr>
            <a:xfrm>
              <a:off x="991040" y="1869954"/>
              <a:ext cx="151066" cy="148997"/>
            </a:xfrm>
            <a:prstGeom prst="rect">
              <a:avLst/>
            </a:prstGeom>
          </p:spPr>
        </p:pic>
      </p:grpSp>
      <p:grpSp>
        <p:nvGrpSpPr>
          <p:cNvPr id="7" name="组合 6"/>
          <p:cNvGrpSpPr/>
          <p:nvPr/>
        </p:nvGrpSpPr>
        <p:grpSpPr>
          <a:xfrm>
            <a:off x="1331640" y="2912750"/>
            <a:ext cx="8587795" cy="902362"/>
            <a:chOff x="520709" y="2055500"/>
            <a:chExt cx="8587795" cy="902362"/>
          </a:xfrm>
        </p:grpSpPr>
        <p:sp>
          <p:nvSpPr>
            <p:cNvPr id="138" name="TextBox 137"/>
            <p:cNvSpPr txBox="1"/>
            <p:nvPr/>
          </p:nvSpPr>
          <p:spPr>
            <a:xfrm>
              <a:off x="893166" y="2074550"/>
              <a:ext cx="8215338" cy="609398"/>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段访问：逻辑地址由二元组(s, addr)表示</a:t>
              </a:r>
            </a:p>
            <a:p>
              <a:pPr marL="342900" lvl="1" indent="-342900">
                <a:lnSpc>
                  <a:spcPct val="95000"/>
                </a:lnSpc>
                <a:spcBef>
                  <a:spcPct val="20000"/>
                </a:spcBef>
              </a:pPr>
              <a:endParaRPr lang="en-US" altLang="zh-CN" sz="1600" dirty="0">
                <a:solidFill>
                  <a:srgbClr val="000000"/>
                </a:solidFill>
                <a:sym typeface="Times New Roman" charset="0"/>
              </a:endParaRPr>
            </a:p>
          </p:txBody>
        </p:sp>
        <p:sp>
          <p:nvSpPr>
            <p:cNvPr id="139" name="TextBox 138"/>
            <p:cNvSpPr txBox="1"/>
            <p:nvPr/>
          </p:nvSpPr>
          <p:spPr>
            <a:xfrm>
              <a:off x="1142106" y="2362582"/>
              <a:ext cx="720704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s — 段号</a:t>
              </a:r>
            </a:p>
          </p:txBody>
        </p:sp>
        <p:pic>
          <p:nvPicPr>
            <p:cNvPr id="140" name="图片 139" descr="小点1.png"/>
            <p:cNvPicPr>
              <a:picLocks noChangeAspect="1"/>
            </p:cNvPicPr>
            <p:nvPr/>
          </p:nvPicPr>
          <p:blipFill>
            <a:blip r:embed="rId2" cstate="print"/>
            <a:stretch>
              <a:fillRect/>
            </a:stretch>
          </p:blipFill>
          <p:spPr>
            <a:xfrm>
              <a:off x="991040" y="2453806"/>
              <a:ext cx="151066" cy="148997"/>
            </a:xfrm>
            <a:prstGeom prst="rect">
              <a:avLst/>
            </a:prstGeom>
          </p:spPr>
        </p:pic>
        <p:sp>
          <p:nvSpPr>
            <p:cNvPr id="141" name="TextBox 140"/>
            <p:cNvSpPr txBox="1"/>
            <p:nvPr/>
          </p:nvSpPr>
          <p:spPr>
            <a:xfrm>
              <a:off x="1142106" y="2631619"/>
              <a:ext cx="720704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addr — 段内偏移</a:t>
              </a:r>
            </a:p>
          </p:txBody>
        </p:sp>
        <p:pic>
          <p:nvPicPr>
            <p:cNvPr id="142" name="图片 141" descr="小点1.png"/>
            <p:cNvPicPr>
              <a:picLocks noChangeAspect="1"/>
            </p:cNvPicPr>
            <p:nvPr/>
          </p:nvPicPr>
          <p:blipFill>
            <a:blip r:embed="rId2" cstate="print"/>
            <a:stretch>
              <a:fillRect/>
            </a:stretch>
          </p:blipFill>
          <p:spPr>
            <a:xfrm>
              <a:off x="991040" y="2722843"/>
              <a:ext cx="151066" cy="148997"/>
            </a:xfrm>
            <a:prstGeom prst="rect">
              <a:avLst/>
            </a:prstGeom>
          </p:spPr>
        </p:pic>
        <p:sp>
          <p:nvSpPr>
            <p:cNvPr id="143" name="矩形 8"/>
            <p:cNvSpPr>
              <a:spLocks noChangeArrowheads="1"/>
            </p:cNvSpPr>
            <p:nvPr/>
          </p:nvSpPr>
          <p:spPr bwMode="auto">
            <a:xfrm>
              <a:off x="520709" y="2055500"/>
              <a:ext cx="415925" cy="369888"/>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grpSp>
      <p:grpSp>
        <p:nvGrpSpPr>
          <p:cNvPr id="5" name="组合 4"/>
          <p:cNvGrpSpPr/>
          <p:nvPr/>
        </p:nvGrpSpPr>
        <p:grpSpPr>
          <a:xfrm>
            <a:off x="5007207" y="3904639"/>
            <a:ext cx="3278013" cy="1757917"/>
            <a:chOff x="994460" y="3030514"/>
            <a:chExt cx="3278013" cy="1757917"/>
          </a:xfrm>
        </p:grpSpPr>
        <p:sp>
          <p:nvSpPr>
            <p:cNvPr id="83" name="Rectangle 1"/>
            <p:cNvSpPr>
              <a:spLocks noChangeArrowheads="1"/>
            </p:cNvSpPr>
            <p:nvPr/>
          </p:nvSpPr>
          <p:spPr bwMode="auto">
            <a:xfrm>
              <a:off x="998504" y="3030514"/>
              <a:ext cx="3246983" cy="1262208"/>
            </a:xfrm>
            <a:prstGeom prst="rect">
              <a:avLst/>
            </a:prstGeom>
            <a:gradFill>
              <a:gsLst>
                <a:gs pos="100000">
                  <a:srgbClr val="005072"/>
                </a:gs>
                <a:gs pos="0">
                  <a:srgbClr val="0093DD"/>
                </a:gs>
              </a:gsLst>
              <a:lin ang="5400000" scaled="0"/>
            </a:gradFill>
            <a:ln w="12600" cmpd="sng">
              <a:solidFill>
                <a:srgbClr val="11576A"/>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6" name="Rectangle 4"/>
            <p:cNvSpPr>
              <a:spLocks noChangeArrowheads="1"/>
            </p:cNvSpPr>
            <p:nvPr/>
          </p:nvSpPr>
          <p:spPr bwMode="auto">
            <a:xfrm>
              <a:off x="1143891" y="4452785"/>
              <a:ext cx="3005372" cy="335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sym typeface="Times New Roman" charset="0"/>
                </a:rPr>
                <a:t>“段基址</a:t>
              </a:r>
              <a:r>
                <a:rPr lang="en-US" altLang="en-US" sz="1600" b="1" dirty="0">
                  <a:solidFill>
                    <a:srgbClr val="11576A"/>
                  </a:solidFill>
                  <a:latin typeface="微软雅黑" pitchFamily="34" charset="-122"/>
                  <a:ea typeface="微软雅黑" pitchFamily="34" charset="-122"/>
                  <a:sym typeface="Times New Roman" charset="0"/>
                </a:rPr>
                <a:t>+</a:t>
              </a:r>
              <a:r>
                <a:rPr lang="zh-CN" altLang="en-US" sz="1600" b="1" dirty="0">
                  <a:solidFill>
                    <a:srgbClr val="11576A"/>
                  </a:solidFill>
                  <a:latin typeface="微软雅黑" pitchFamily="34" charset="-122"/>
                  <a:ea typeface="微软雅黑" pitchFamily="34" charset="-122"/>
                  <a:sym typeface="Times New Roman" charset="0"/>
                </a:rPr>
                <a:t>段内偏移”实现方案</a:t>
              </a:r>
            </a:p>
          </p:txBody>
        </p:sp>
        <p:sp>
          <p:nvSpPr>
            <p:cNvPr id="87" name="Rectangle 5"/>
            <p:cNvSpPr>
              <a:spLocks noChangeArrowheads="1"/>
            </p:cNvSpPr>
            <p:nvPr/>
          </p:nvSpPr>
          <p:spPr bwMode="auto">
            <a:xfrm>
              <a:off x="1484409" y="3928995"/>
              <a:ext cx="329272" cy="304868"/>
            </a:xfrm>
            <a:prstGeom prst="rect">
              <a:avLst/>
            </a:prstGeom>
            <a:gradFill>
              <a:gsLst>
                <a:gs pos="100000">
                  <a:srgbClr val="FDD000"/>
                </a:gs>
                <a:gs pos="0">
                  <a:srgbClr val="FFF9B1"/>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007C8B"/>
                  </a:solidFill>
                  <a:sym typeface="Comic Sans MS" charset="0"/>
                </a:rPr>
                <a:t>s</a:t>
              </a:r>
              <a:endParaRPr lang="zh-CN" altLang="en-US" sz="1400" dirty="0">
                <a:solidFill>
                  <a:srgbClr val="007C8B"/>
                </a:solidFill>
              </a:endParaRPr>
            </a:p>
          </p:txBody>
        </p:sp>
        <p:grpSp>
          <p:nvGrpSpPr>
            <p:cNvPr id="89" name="Group 8"/>
            <p:cNvGrpSpPr>
              <a:grpSpLocks/>
            </p:cNvGrpSpPr>
            <p:nvPr/>
          </p:nvGrpSpPr>
          <p:grpSpPr bwMode="auto">
            <a:xfrm>
              <a:off x="2436781" y="3131125"/>
              <a:ext cx="1599482" cy="282397"/>
              <a:chOff x="0" y="0"/>
              <a:chExt cx="1399" cy="247"/>
            </a:xfrm>
          </p:grpSpPr>
          <p:sp>
            <p:nvSpPr>
              <p:cNvPr id="97" name="Rectangle 8"/>
              <p:cNvSpPr>
                <a:spLocks noChangeArrowheads="1"/>
              </p:cNvSpPr>
              <p:nvPr/>
            </p:nvSpPr>
            <p:spPr bwMode="auto">
              <a:xfrm>
                <a:off x="0"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8" name="Rectangle 9"/>
              <p:cNvSpPr>
                <a:spLocks noChangeArrowheads="1"/>
              </p:cNvSpPr>
              <p:nvPr/>
            </p:nvSpPr>
            <p:spPr bwMode="auto">
              <a:xfrm>
                <a:off x="128"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9" name="Rectangle 10"/>
              <p:cNvSpPr>
                <a:spLocks noChangeArrowheads="1"/>
              </p:cNvSpPr>
              <p:nvPr/>
            </p:nvSpPr>
            <p:spPr bwMode="auto">
              <a:xfrm>
                <a:off x="256"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0" name="Rectangle 11"/>
              <p:cNvSpPr>
                <a:spLocks noChangeArrowheads="1"/>
              </p:cNvSpPr>
              <p:nvPr/>
            </p:nvSpPr>
            <p:spPr bwMode="auto">
              <a:xfrm>
                <a:off x="384"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1" name="Rectangle 12"/>
              <p:cNvSpPr>
                <a:spLocks noChangeArrowheads="1"/>
              </p:cNvSpPr>
              <p:nvPr/>
            </p:nvSpPr>
            <p:spPr bwMode="auto">
              <a:xfrm>
                <a:off x="512"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2" name="Rectangle 13"/>
              <p:cNvSpPr>
                <a:spLocks noChangeArrowheads="1"/>
              </p:cNvSpPr>
              <p:nvPr/>
            </p:nvSpPr>
            <p:spPr bwMode="auto">
              <a:xfrm>
                <a:off x="640"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3" name="Rectangle 14"/>
              <p:cNvSpPr>
                <a:spLocks noChangeArrowheads="1"/>
              </p:cNvSpPr>
              <p:nvPr/>
            </p:nvSpPr>
            <p:spPr bwMode="auto">
              <a:xfrm>
                <a:off x="768"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4" name="Rectangle 15"/>
              <p:cNvSpPr>
                <a:spLocks noChangeArrowheads="1"/>
              </p:cNvSpPr>
              <p:nvPr/>
            </p:nvSpPr>
            <p:spPr bwMode="auto">
              <a:xfrm>
                <a:off x="896"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5" name="Rectangle 16"/>
              <p:cNvSpPr>
                <a:spLocks noChangeArrowheads="1"/>
              </p:cNvSpPr>
              <p:nvPr/>
            </p:nvSpPr>
            <p:spPr bwMode="auto">
              <a:xfrm>
                <a:off x="1024"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6" name="Rectangle 17"/>
              <p:cNvSpPr>
                <a:spLocks noChangeArrowheads="1"/>
              </p:cNvSpPr>
              <p:nvPr/>
            </p:nvSpPr>
            <p:spPr bwMode="auto">
              <a:xfrm>
                <a:off x="1152"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7" name="Rectangle 18"/>
              <p:cNvSpPr>
                <a:spLocks noChangeArrowheads="1"/>
              </p:cNvSpPr>
              <p:nvPr/>
            </p:nvSpPr>
            <p:spPr bwMode="auto">
              <a:xfrm>
                <a:off x="1280"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grpSp>
        <p:grpSp>
          <p:nvGrpSpPr>
            <p:cNvPr id="90" name="Group 20"/>
            <p:cNvGrpSpPr>
              <a:grpSpLocks/>
            </p:cNvGrpSpPr>
            <p:nvPr/>
          </p:nvGrpSpPr>
          <p:grpSpPr bwMode="auto">
            <a:xfrm>
              <a:off x="1208872" y="3131125"/>
              <a:ext cx="867768" cy="282397"/>
              <a:chOff x="0" y="0"/>
              <a:chExt cx="759" cy="247"/>
            </a:xfrm>
          </p:grpSpPr>
          <p:sp>
            <p:nvSpPr>
              <p:cNvPr id="91" name="Rectangle 20"/>
              <p:cNvSpPr>
                <a:spLocks noChangeArrowheads="1"/>
              </p:cNvSpPr>
              <p:nvPr/>
            </p:nvSpPr>
            <p:spPr bwMode="auto">
              <a:xfrm>
                <a:off x="0"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2" name="Rectangle 21"/>
              <p:cNvSpPr>
                <a:spLocks noChangeArrowheads="1"/>
              </p:cNvSpPr>
              <p:nvPr/>
            </p:nvSpPr>
            <p:spPr bwMode="auto">
              <a:xfrm>
                <a:off x="128"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3" name="Rectangle 22"/>
              <p:cNvSpPr>
                <a:spLocks noChangeArrowheads="1"/>
              </p:cNvSpPr>
              <p:nvPr/>
            </p:nvSpPr>
            <p:spPr bwMode="auto">
              <a:xfrm>
                <a:off x="256"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4" name="Rectangle 23"/>
              <p:cNvSpPr>
                <a:spLocks noChangeArrowheads="1"/>
              </p:cNvSpPr>
              <p:nvPr/>
            </p:nvSpPr>
            <p:spPr bwMode="auto">
              <a:xfrm>
                <a:off x="384"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5" name="Rectangle 24"/>
              <p:cNvSpPr>
                <a:spLocks noChangeArrowheads="1"/>
              </p:cNvSpPr>
              <p:nvPr/>
            </p:nvSpPr>
            <p:spPr bwMode="auto">
              <a:xfrm>
                <a:off x="512"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6" name="Rectangle 25"/>
              <p:cNvSpPr>
                <a:spLocks noChangeArrowheads="1"/>
              </p:cNvSpPr>
              <p:nvPr/>
            </p:nvSpPr>
            <p:spPr bwMode="auto">
              <a:xfrm>
                <a:off x="640"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grpSp>
        <p:sp>
          <p:nvSpPr>
            <p:cNvPr id="108" name="Rectangle 26"/>
            <p:cNvSpPr>
              <a:spLocks noChangeArrowheads="1"/>
            </p:cNvSpPr>
            <p:nvPr/>
          </p:nvSpPr>
          <p:spPr bwMode="auto">
            <a:xfrm>
              <a:off x="3013006" y="3928995"/>
              <a:ext cx="731714" cy="304868"/>
            </a:xfrm>
            <a:prstGeom prst="rect">
              <a:avLst/>
            </a:prstGeom>
            <a:gradFill>
              <a:gsLst>
                <a:gs pos="100000">
                  <a:srgbClr val="FDD000"/>
                </a:gs>
                <a:gs pos="0">
                  <a:srgbClr val="FFF9B1"/>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007C8B"/>
                  </a:solidFill>
                  <a:sym typeface="Comic Sans MS" charset="0"/>
                </a:rPr>
                <a:t>addr</a:t>
              </a:r>
              <a:endParaRPr lang="zh-CN" altLang="en-US" sz="1400" dirty="0">
                <a:solidFill>
                  <a:srgbClr val="007C8B"/>
                </a:solidFill>
              </a:endParaRPr>
            </a:p>
          </p:txBody>
        </p:sp>
        <p:sp>
          <p:nvSpPr>
            <p:cNvPr id="110" name="Rectangle 28"/>
            <p:cNvSpPr>
              <a:spLocks noChangeArrowheads="1"/>
            </p:cNvSpPr>
            <p:nvPr/>
          </p:nvSpPr>
          <p:spPr bwMode="auto">
            <a:xfrm>
              <a:off x="2299567" y="3375267"/>
              <a:ext cx="426141" cy="36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i="1" dirty="0">
                  <a:solidFill>
                    <a:srgbClr val="FFF9B1"/>
                  </a:solidFill>
                  <a:sym typeface="Comic Sans MS" charset="0"/>
                </a:rPr>
                <a:t>n</a:t>
              </a:r>
              <a:r>
                <a:rPr lang="zh-CN" altLang="en-US" baseline="-25000" dirty="0">
                  <a:solidFill>
                    <a:srgbClr val="FFF9B1"/>
                  </a:solidFill>
                  <a:sym typeface="Comic Sans MS" charset="0"/>
                </a:rPr>
                <a:t>1</a:t>
              </a:r>
              <a:endParaRPr lang="zh-CN" altLang="en-US" dirty="0">
                <a:solidFill>
                  <a:srgbClr val="FFF9B1"/>
                </a:solidFill>
              </a:endParaRPr>
            </a:p>
          </p:txBody>
        </p:sp>
        <p:sp>
          <p:nvSpPr>
            <p:cNvPr id="111" name="Rectangle 29"/>
            <p:cNvSpPr>
              <a:spLocks noChangeArrowheads="1"/>
            </p:cNvSpPr>
            <p:nvPr/>
          </p:nvSpPr>
          <p:spPr bwMode="auto">
            <a:xfrm>
              <a:off x="1985176" y="3435244"/>
              <a:ext cx="329961" cy="36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FFF9B1"/>
                  </a:solidFill>
                  <a:sym typeface="Comic Sans MS" charset="0"/>
                </a:rPr>
                <a:t>0</a:t>
              </a:r>
              <a:endParaRPr lang="zh-CN" altLang="en-US" dirty="0">
                <a:solidFill>
                  <a:srgbClr val="FFF9B1"/>
                </a:solidFill>
              </a:endParaRPr>
            </a:p>
          </p:txBody>
        </p:sp>
        <p:sp>
          <p:nvSpPr>
            <p:cNvPr id="112" name="Rectangle 30"/>
            <p:cNvSpPr>
              <a:spLocks noChangeArrowheads="1"/>
            </p:cNvSpPr>
            <p:nvPr/>
          </p:nvSpPr>
          <p:spPr bwMode="auto">
            <a:xfrm>
              <a:off x="3942512" y="3435244"/>
              <a:ext cx="329961" cy="36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FFF9B1"/>
                  </a:solidFill>
                  <a:sym typeface="Comic Sans MS" charset="0"/>
                </a:rPr>
                <a:t>0</a:t>
              </a:r>
              <a:endParaRPr lang="zh-CN" altLang="en-US" dirty="0">
                <a:solidFill>
                  <a:srgbClr val="FFF9B1"/>
                </a:solidFill>
              </a:endParaRPr>
            </a:p>
          </p:txBody>
        </p:sp>
        <p:sp>
          <p:nvSpPr>
            <p:cNvPr id="113" name="Rectangle 31"/>
            <p:cNvSpPr>
              <a:spLocks noChangeArrowheads="1"/>
            </p:cNvSpPr>
            <p:nvPr/>
          </p:nvSpPr>
          <p:spPr bwMode="auto">
            <a:xfrm>
              <a:off x="994460" y="3370694"/>
              <a:ext cx="426141" cy="36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i="1" dirty="0">
                  <a:solidFill>
                    <a:srgbClr val="FFF9B1"/>
                  </a:solidFill>
                  <a:sym typeface="Comic Sans MS" charset="0"/>
                </a:rPr>
                <a:t>n</a:t>
              </a:r>
              <a:r>
                <a:rPr lang="zh-CN" altLang="en-US" baseline="-25000" dirty="0">
                  <a:solidFill>
                    <a:srgbClr val="FFF9B1"/>
                  </a:solidFill>
                  <a:sym typeface="Comic Sans MS" charset="0"/>
                </a:rPr>
                <a:t>2</a:t>
              </a:r>
              <a:endParaRPr lang="zh-CN" altLang="en-US" dirty="0">
                <a:solidFill>
                  <a:srgbClr val="FFF9B1"/>
                </a:solidFill>
              </a:endParaRPr>
            </a:p>
          </p:txBody>
        </p:sp>
        <p:sp>
          <p:nvSpPr>
            <p:cNvPr id="71" name="AutoShape 50"/>
            <p:cNvSpPr>
              <a:spLocks/>
            </p:cNvSpPr>
            <p:nvPr/>
          </p:nvSpPr>
          <p:spPr bwMode="auto">
            <a:xfrm rot="16200000">
              <a:off x="3150203" y="2982474"/>
              <a:ext cx="173783" cy="1600623"/>
            </a:xfrm>
            <a:prstGeom prst="leftBrace">
              <a:avLst>
                <a:gd name="adj1" fmla="val 43791"/>
                <a:gd name="adj2" fmla="val 50000"/>
              </a:avLst>
            </a:prstGeom>
            <a:noFill/>
            <a:ln w="12600" cmpd="sng">
              <a:solidFill>
                <a:srgbClr val="FFF9B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72" name="AutoShape 50"/>
            <p:cNvSpPr>
              <a:spLocks/>
            </p:cNvSpPr>
            <p:nvPr/>
          </p:nvSpPr>
          <p:spPr bwMode="auto">
            <a:xfrm rot="16200000">
              <a:off x="1553612" y="3345502"/>
              <a:ext cx="173782" cy="874568"/>
            </a:xfrm>
            <a:prstGeom prst="leftBrace">
              <a:avLst>
                <a:gd name="adj1" fmla="val 43791"/>
                <a:gd name="adj2" fmla="val 50000"/>
              </a:avLst>
            </a:prstGeom>
            <a:noFill/>
            <a:ln w="12600" cmpd="sng">
              <a:solidFill>
                <a:srgbClr val="FFF9B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grpSp>
      <p:sp>
        <p:nvSpPr>
          <p:cNvPr id="13" name="右箭头 12"/>
          <p:cNvSpPr/>
          <p:nvPr/>
        </p:nvSpPr>
        <p:spPr>
          <a:xfrm>
            <a:off x="4421889" y="4380756"/>
            <a:ext cx="508479" cy="271524"/>
          </a:xfrm>
          <a:prstGeom prst="rightArrow">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9006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2915816" y="1071547"/>
            <a:ext cx="5220072" cy="584775"/>
          </a:xfrm>
          <a:prstGeom prst="rect">
            <a:avLst/>
          </a:prstGeom>
          <a:noFill/>
        </p:spPr>
        <p:txBody>
          <a:bodyPr wrap="square" rtlCol="0">
            <a:spAutoFit/>
          </a:bodyPr>
          <a:lstStyle/>
          <a:p>
            <a:r>
              <a:rPr lang="zh-CN" altLang="en-US" sz="3200" b="1" dirty="0">
                <a:solidFill>
                  <a:srgbClr val="11576A"/>
                </a:solidFill>
                <a:latin typeface="微软雅黑" pitchFamily="34" charset="-122"/>
                <a:ea typeface="微软雅黑" pitchFamily="34" charset="-122"/>
                <a:sym typeface="Times New Roman" charset="0"/>
              </a:rPr>
              <a:t>段访问的硬件实现</a:t>
            </a:r>
          </a:p>
        </p:txBody>
      </p:sp>
      <p:grpSp>
        <p:nvGrpSpPr>
          <p:cNvPr id="5" name="组合 4"/>
          <p:cNvGrpSpPr/>
          <p:nvPr/>
        </p:nvGrpSpPr>
        <p:grpSpPr>
          <a:xfrm>
            <a:off x="6155522" y="1960500"/>
            <a:ext cx="1512822" cy="3540602"/>
            <a:chOff x="5004048" y="1103250"/>
            <a:chExt cx="1512822" cy="3540602"/>
          </a:xfrm>
        </p:grpSpPr>
        <p:sp>
          <p:nvSpPr>
            <p:cNvPr id="20" name="Rectangle 5"/>
            <p:cNvSpPr>
              <a:spLocks noChangeArrowheads="1"/>
            </p:cNvSpPr>
            <p:nvPr/>
          </p:nvSpPr>
          <p:spPr bwMode="auto">
            <a:xfrm>
              <a:off x="5565096" y="1439135"/>
              <a:ext cx="800645" cy="3128504"/>
            </a:xfrm>
            <a:prstGeom prst="rect">
              <a:avLst/>
            </a:prstGeom>
            <a:solidFill>
              <a:srgbClr val="FFFFFF"/>
            </a:solidFill>
            <a:ln w="12600" cmpd="sng">
              <a:solidFill>
                <a:srgbClr val="000099"/>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21" name="Rectangle 6"/>
            <p:cNvSpPr>
              <a:spLocks noChangeArrowheads="1"/>
            </p:cNvSpPr>
            <p:nvPr/>
          </p:nvSpPr>
          <p:spPr bwMode="auto">
            <a:xfrm>
              <a:off x="5562052" y="2223545"/>
              <a:ext cx="803689" cy="974169"/>
            </a:xfrm>
            <a:prstGeom prst="rect">
              <a:avLst/>
            </a:prstGeom>
            <a:solidFill>
              <a:srgbClr val="99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22" name="Rectangle 7"/>
            <p:cNvSpPr>
              <a:spLocks noChangeArrowheads="1"/>
            </p:cNvSpPr>
            <p:nvPr/>
          </p:nvSpPr>
          <p:spPr bwMode="auto">
            <a:xfrm>
              <a:off x="5567055" y="4366717"/>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3" name="Rectangle 8"/>
            <p:cNvSpPr>
              <a:spLocks noChangeArrowheads="1"/>
            </p:cNvSpPr>
            <p:nvPr/>
          </p:nvSpPr>
          <p:spPr bwMode="auto">
            <a:xfrm>
              <a:off x="5567055" y="4171883"/>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4" name="Rectangle 9"/>
            <p:cNvSpPr>
              <a:spLocks noChangeArrowheads="1"/>
            </p:cNvSpPr>
            <p:nvPr/>
          </p:nvSpPr>
          <p:spPr bwMode="auto">
            <a:xfrm>
              <a:off x="5567055" y="3977049"/>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5" name="Rectangle 10"/>
            <p:cNvSpPr>
              <a:spLocks noChangeArrowheads="1"/>
            </p:cNvSpPr>
            <p:nvPr/>
          </p:nvSpPr>
          <p:spPr bwMode="auto">
            <a:xfrm>
              <a:off x="5567055" y="3782215"/>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6" name="Rectangle 11"/>
            <p:cNvSpPr>
              <a:spLocks noChangeArrowheads="1"/>
            </p:cNvSpPr>
            <p:nvPr/>
          </p:nvSpPr>
          <p:spPr bwMode="auto">
            <a:xfrm>
              <a:off x="5567055" y="3587381"/>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7" name="Rectangle 12"/>
            <p:cNvSpPr>
              <a:spLocks noChangeArrowheads="1"/>
            </p:cNvSpPr>
            <p:nvPr/>
          </p:nvSpPr>
          <p:spPr bwMode="auto">
            <a:xfrm>
              <a:off x="5567055" y="3392548"/>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8" name="Rectangle 13"/>
            <p:cNvSpPr>
              <a:spLocks noChangeArrowheads="1"/>
            </p:cNvSpPr>
            <p:nvPr/>
          </p:nvSpPr>
          <p:spPr bwMode="auto">
            <a:xfrm>
              <a:off x="5567055" y="3197714"/>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9" name="Rectangle 14"/>
            <p:cNvSpPr>
              <a:spLocks noChangeArrowheads="1"/>
            </p:cNvSpPr>
            <p:nvPr/>
          </p:nvSpPr>
          <p:spPr bwMode="auto">
            <a:xfrm>
              <a:off x="5567055" y="3002880"/>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37" name="Rectangle 15"/>
            <p:cNvSpPr>
              <a:spLocks noChangeArrowheads="1"/>
            </p:cNvSpPr>
            <p:nvPr/>
          </p:nvSpPr>
          <p:spPr bwMode="auto">
            <a:xfrm>
              <a:off x="5567055" y="2808046"/>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4" name="Rectangle 16"/>
            <p:cNvSpPr>
              <a:spLocks noChangeArrowheads="1"/>
            </p:cNvSpPr>
            <p:nvPr/>
          </p:nvSpPr>
          <p:spPr bwMode="auto">
            <a:xfrm>
              <a:off x="5567055" y="2613212"/>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5" name="Rectangle 17"/>
            <p:cNvSpPr>
              <a:spLocks noChangeArrowheads="1"/>
            </p:cNvSpPr>
            <p:nvPr/>
          </p:nvSpPr>
          <p:spPr bwMode="auto">
            <a:xfrm>
              <a:off x="5567055" y="2418378"/>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6" name="Rectangle 18"/>
            <p:cNvSpPr>
              <a:spLocks noChangeArrowheads="1"/>
            </p:cNvSpPr>
            <p:nvPr/>
          </p:nvSpPr>
          <p:spPr bwMode="auto">
            <a:xfrm>
              <a:off x="5567055" y="2223545"/>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7" name="Rectangle 19"/>
            <p:cNvSpPr>
              <a:spLocks noChangeArrowheads="1"/>
            </p:cNvSpPr>
            <p:nvPr/>
          </p:nvSpPr>
          <p:spPr bwMode="auto">
            <a:xfrm>
              <a:off x="5567055" y="2028711"/>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8" name="Rectangle 20"/>
            <p:cNvSpPr>
              <a:spLocks noChangeArrowheads="1"/>
            </p:cNvSpPr>
            <p:nvPr/>
          </p:nvSpPr>
          <p:spPr bwMode="auto">
            <a:xfrm>
              <a:off x="5567055" y="1833877"/>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9" name="Rectangle 21"/>
            <p:cNvSpPr>
              <a:spLocks noChangeArrowheads="1"/>
            </p:cNvSpPr>
            <p:nvPr/>
          </p:nvSpPr>
          <p:spPr bwMode="auto">
            <a:xfrm>
              <a:off x="5567055" y="1639043"/>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50" name="Rectangle 22"/>
            <p:cNvSpPr>
              <a:spLocks noChangeArrowheads="1"/>
            </p:cNvSpPr>
            <p:nvPr/>
          </p:nvSpPr>
          <p:spPr bwMode="auto">
            <a:xfrm>
              <a:off x="5567055" y="1444209"/>
              <a:ext cx="803689" cy="186716"/>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51" name="Rectangle 23"/>
            <p:cNvSpPr>
              <a:spLocks noChangeArrowheads="1"/>
            </p:cNvSpPr>
            <p:nvPr/>
          </p:nvSpPr>
          <p:spPr bwMode="auto">
            <a:xfrm>
              <a:off x="5287979" y="4369761"/>
              <a:ext cx="277063"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urier New" charset="0"/>
                </a:rPr>
                <a:t>0</a:t>
              </a:r>
            </a:p>
          </p:txBody>
        </p:sp>
        <p:sp>
          <p:nvSpPr>
            <p:cNvPr id="52" name="Rectangle 24"/>
            <p:cNvSpPr>
              <a:spLocks noChangeArrowheads="1"/>
            </p:cNvSpPr>
            <p:nvPr/>
          </p:nvSpPr>
          <p:spPr bwMode="auto">
            <a:xfrm>
              <a:off x="5498122" y="2380832"/>
              <a:ext cx="936623"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5072"/>
                  </a:solidFill>
                  <a:latin typeface="微软雅黑" pitchFamily="34" charset="-122"/>
                  <a:ea typeface="微软雅黑" pitchFamily="34" charset="-122"/>
                  <a:sym typeface="Comic Sans MS" charset="0"/>
                </a:rPr>
                <a:t>程序段</a:t>
              </a:r>
              <a:endParaRPr lang="zh-CN" altLang="en-US" sz="1200" b="1" dirty="0">
                <a:solidFill>
                  <a:srgbClr val="005072"/>
                </a:solidFill>
                <a:latin typeface="微软雅黑" pitchFamily="34" charset="-122"/>
                <a:ea typeface="微软雅黑" pitchFamily="34" charset="-122"/>
                <a:sym typeface="Times New Roman" charset="0"/>
              </a:endParaRPr>
            </a:p>
          </p:txBody>
        </p:sp>
        <p:sp>
          <p:nvSpPr>
            <p:cNvPr id="53" name="Line 26"/>
            <p:cNvSpPr>
              <a:spLocks noChangeShapeType="1"/>
            </p:cNvSpPr>
            <p:nvPr/>
          </p:nvSpPr>
          <p:spPr bwMode="auto">
            <a:xfrm>
              <a:off x="5420930" y="3191817"/>
              <a:ext cx="1095940" cy="1014"/>
            </a:xfrm>
            <a:prstGeom prst="line">
              <a:avLst/>
            </a:prstGeom>
            <a:noFill/>
            <a:ln w="28575" cmpd="sng">
              <a:solidFill>
                <a:srgbClr val="007C8B"/>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 name="Line 27"/>
            <p:cNvSpPr>
              <a:spLocks noChangeShapeType="1"/>
            </p:cNvSpPr>
            <p:nvPr/>
          </p:nvSpPr>
          <p:spPr bwMode="auto">
            <a:xfrm>
              <a:off x="5420930" y="2217648"/>
              <a:ext cx="1095940" cy="1014"/>
            </a:xfrm>
            <a:prstGeom prst="line">
              <a:avLst/>
            </a:prstGeom>
            <a:noFill/>
            <a:ln w="28575" cmpd="sng">
              <a:solidFill>
                <a:srgbClr val="007C8B"/>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5" name="Rectangle 28"/>
            <p:cNvSpPr>
              <a:spLocks noChangeArrowheads="1"/>
            </p:cNvSpPr>
            <p:nvPr/>
          </p:nvSpPr>
          <p:spPr bwMode="auto">
            <a:xfrm>
              <a:off x="5004048" y="2957215"/>
              <a:ext cx="560794"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urier New" charset="0"/>
                </a:rPr>
                <a:t>1000</a:t>
              </a:r>
            </a:p>
          </p:txBody>
        </p:sp>
        <p:sp>
          <p:nvSpPr>
            <p:cNvPr id="56" name="Rectangle 29"/>
            <p:cNvSpPr>
              <a:spLocks noChangeArrowheads="1"/>
            </p:cNvSpPr>
            <p:nvPr/>
          </p:nvSpPr>
          <p:spPr bwMode="auto">
            <a:xfrm>
              <a:off x="5004048" y="2169762"/>
              <a:ext cx="560794"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urier New" charset="0"/>
                </a:rPr>
                <a:t>1500</a:t>
              </a:r>
              <a:endParaRPr lang="zh-CN" altLang="en-US" sz="1200" b="1" dirty="0">
                <a:solidFill>
                  <a:srgbClr val="007C8B"/>
                </a:solidFill>
                <a:latin typeface="微软雅黑" pitchFamily="34" charset="-122"/>
                <a:ea typeface="微软雅黑" pitchFamily="34" charset="-122"/>
                <a:sym typeface="Times New Roman" charset="0"/>
              </a:endParaRPr>
            </a:p>
          </p:txBody>
        </p:sp>
        <p:sp>
          <p:nvSpPr>
            <p:cNvPr id="68" name="Rectangle 41"/>
            <p:cNvSpPr>
              <a:spLocks noChangeArrowheads="1"/>
            </p:cNvSpPr>
            <p:nvPr/>
          </p:nvSpPr>
          <p:spPr bwMode="auto">
            <a:xfrm>
              <a:off x="5554660" y="1103250"/>
              <a:ext cx="798038"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物理地址</a:t>
              </a:r>
              <a:endParaRPr lang="zh-CN" altLang="en-US" sz="1200" b="1" dirty="0">
                <a:solidFill>
                  <a:srgbClr val="007C8B"/>
                </a:solidFill>
                <a:latin typeface="微软雅黑" pitchFamily="34" charset="-122"/>
                <a:ea typeface="微软雅黑" pitchFamily="34" charset="-122"/>
                <a:sym typeface="Comic Sans MS" charset="0"/>
              </a:endParaRPr>
            </a:p>
          </p:txBody>
        </p:sp>
      </p:grpSp>
      <p:grpSp>
        <p:nvGrpSpPr>
          <p:cNvPr id="10" name="组合 9"/>
          <p:cNvGrpSpPr/>
          <p:nvPr/>
        </p:nvGrpSpPr>
        <p:grpSpPr>
          <a:xfrm>
            <a:off x="4815430" y="3698783"/>
            <a:ext cx="1897842" cy="1322528"/>
            <a:chOff x="3663956" y="2841533"/>
            <a:chExt cx="1897842" cy="1322528"/>
          </a:xfrm>
        </p:grpSpPr>
        <p:sp>
          <p:nvSpPr>
            <p:cNvPr id="59" name="Rectangle 32"/>
            <p:cNvSpPr>
              <a:spLocks noChangeArrowheads="1"/>
            </p:cNvSpPr>
            <p:nvPr/>
          </p:nvSpPr>
          <p:spPr bwMode="auto">
            <a:xfrm>
              <a:off x="4141002" y="3779171"/>
              <a:ext cx="644150" cy="3848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lnSpc>
                  <a:spcPct val="8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段基址</a:t>
              </a:r>
              <a:endParaRPr lang="en-US" altLang="zh-CN" sz="1200" b="1" dirty="0">
                <a:solidFill>
                  <a:srgbClr val="007C8B"/>
                </a:solidFill>
                <a:latin typeface="微软雅黑" pitchFamily="34" charset="-122"/>
                <a:ea typeface="微软雅黑" pitchFamily="34" charset="-122"/>
                <a:sym typeface="Times New Roman" charset="0"/>
              </a:endParaRPr>
            </a:p>
            <a:p>
              <a:pPr algn="ctr">
                <a:lnSpc>
                  <a:spcPct val="8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寄存器</a:t>
              </a:r>
            </a:p>
          </p:txBody>
        </p:sp>
        <p:sp>
          <p:nvSpPr>
            <p:cNvPr id="57" name="Oval 30"/>
            <p:cNvSpPr>
              <a:spLocks noChangeArrowheads="1"/>
            </p:cNvSpPr>
            <p:nvPr/>
          </p:nvSpPr>
          <p:spPr bwMode="auto">
            <a:xfrm>
              <a:off x="4248457" y="2841533"/>
              <a:ext cx="300369" cy="308487"/>
            </a:xfrm>
            <a:prstGeom prst="ellipse">
              <a:avLst/>
            </a:prstGeom>
            <a:solidFill>
              <a:srgbClr val="CCFFFF"/>
            </a:solidFill>
            <a:ln w="25560" cmpd="sng">
              <a:solidFill>
                <a:srgbClr val="007C8B"/>
              </a:solidFill>
              <a:round/>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007C8B"/>
                  </a:solidFill>
                  <a:sym typeface="Comic Sans MS" charset="0"/>
                </a:rPr>
                <a:t>+</a:t>
              </a:r>
              <a:endParaRPr lang="zh-CN" altLang="en-US" sz="2000" dirty="0">
                <a:solidFill>
                  <a:srgbClr val="007C8B"/>
                </a:solidFill>
              </a:endParaRPr>
            </a:p>
          </p:txBody>
        </p:sp>
        <p:sp>
          <p:nvSpPr>
            <p:cNvPr id="58" name="Rectangle 31"/>
            <p:cNvSpPr>
              <a:spLocks noChangeArrowheads="1"/>
            </p:cNvSpPr>
            <p:nvPr/>
          </p:nvSpPr>
          <p:spPr bwMode="auto">
            <a:xfrm>
              <a:off x="4142922" y="3434152"/>
              <a:ext cx="511439" cy="235424"/>
            </a:xfrm>
            <a:prstGeom prst="rect">
              <a:avLst/>
            </a:prstGeom>
            <a:solidFill>
              <a:srgbClr val="FFFFFF"/>
            </a:solidFill>
            <a:ln w="28575" cmpd="sng">
              <a:solidFill>
                <a:srgbClr val="007C8B"/>
              </a:solid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1000</a:t>
              </a:r>
            </a:p>
          </p:txBody>
        </p:sp>
        <p:sp>
          <p:nvSpPr>
            <p:cNvPr id="60" name="Line 33"/>
            <p:cNvSpPr>
              <a:spLocks noChangeShapeType="1"/>
            </p:cNvSpPr>
            <p:nvPr/>
          </p:nvSpPr>
          <p:spPr bwMode="auto">
            <a:xfrm flipH="1">
              <a:off x="3683236" y="3003894"/>
              <a:ext cx="554059" cy="1015"/>
            </a:xfrm>
            <a:prstGeom prst="line">
              <a:avLst/>
            </a:prstGeom>
            <a:noFill/>
            <a:ln w="19080" cmpd="sng">
              <a:solidFill>
                <a:srgbClr val="007C8B"/>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69" name="Rectangle 42"/>
            <p:cNvSpPr>
              <a:spLocks noChangeArrowheads="1"/>
            </p:cNvSpPr>
            <p:nvPr/>
          </p:nvSpPr>
          <p:spPr bwMode="auto">
            <a:xfrm>
              <a:off x="3663956" y="2963304"/>
              <a:ext cx="362021" cy="304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007C8B"/>
                  </a:solidFill>
                  <a:latin typeface="微软雅黑" pitchFamily="34" charset="-122"/>
                  <a:ea typeface="微软雅黑" pitchFamily="34" charset="-122"/>
                  <a:sym typeface="Times New Roman" charset="0"/>
                </a:rPr>
                <a:t>是</a:t>
              </a:r>
            </a:p>
          </p:txBody>
        </p:sp>
        <p:sp>
          <p:nvSpPr>
            <p:cNvPr id="72" name="Line 47"/>
            <p:cNvSpPr>
              <a:spLocks noChangeShapeType="1"/>
            </p:cNvSpPr>
            <p:nvPr/>
          </p:nvSpPr>
          <p:spPr bwMode="auto">
            <a:xfrm>
              <a:off x="4552885" y="2995777"/>
              <a:ext cx="1008913" cy="0"/>
            </a:xfrm>
            <a:prstGeom prst="line">
              <a:avLst/>
            </a:prstGeom>
            <a:noFill/>
            <a:ln w="19080" cmpd="sng">
              <a:solidFill>
                <a:srgbClr val="007C8B"/>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3" name="Line 48"/>
            <p:cNvSpPr>
              <a:spLocks noChangeShapeType="1"/>
            </p:cNvSpPr>
            <p:nvPr/>
          </p:nvSpPr>
          <p:spPr bwMode="auto">
            <a:xfrm>
              <a:off x="4399656" y="3154079"/>
              <a:ext cx="1015" cy="255719"/>
            </a:xfrm>
            <a:prstGeom prst="line">
              <a:avLst/>
            </a:prstGeom>
            <a:noFill/>
            <a:ln w="19080" cmpd="sng">
              <a:solidFill>
                <a:srgbClr val="007C8B"/>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07" name="AutoShape 81"/>
          <p:cNvSpPr>
            <a:spLocks/>
          </p:cNvSpPr>
          <p:nvPr/>
        </p:nvSpPr>
        <p:spPr bwMode="auto">
          <a:xfrm flipV="1">
            <a:off x="5339046" y="4591771"/>
            <a:ext cx="170480" cy="168450"/>
          </a:xfrm>
          <a:custGeom>
            <a:avLst/>
            <a:gdLst/>
            <a:ahLst/>
            <a:cxnLst/>
            <a:rect l="0" t="0" r="0" b="0"/>
            <a:pathLst/>
          </a:custGeom>
          <a:noFill/>
          <a:ln w="19080" cmpd="sng">
            <a:solidFill>
              <a:srgbClr val="0066FF"/>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nvGrpSpPr>
          <p:cNvPr id="3" name="组合 2"/>
          <p:cNvGrpSpPr/>
          <p:nvPr/>
        </p:nvGrpSpPr>
        <p:grpSpPr>
          <a:xfrm>
            <a:off x="2051067" y="3674429"/>
            <a:ext cx="1545637" cy="1857116"/>
            <a:chOff x="899592" y="2817179"/>
            <a:chExt cx="1545637" cy="1857116"/>
          </a:xfrm>
        </p:grpSpPr>
        <p:sp>
          <p:nvSpPr>
            <p:cNvPr id="18" name="Rectangle 3"/>
            <p:cNvSpPr>
              <a:spLocks noChangeArrowheads="1"/>
            </p:cNvSpPr>
            <p:nvPr/>
          </p:nvSpPr>
          <p:spPr bwMode="auto">
            <a:xfrm>
              <a:off x="1563708" y="3556939"/>
              <a:ext cx="876752" cy="819926"/>
            </a:xfrm>
            <a:prstGeom prst="rect">
              <a:avLst/>
            </a:prstGeom>
            <a:solidFill>
              <a:srgbClr val="FFFFFF"/>
            </a:solidFill>
            <a:ln w="12600" cmpd="sng">
              <a:no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9" name="Rectangle 4"/>
            <p:cNvSpPr>
              <a:spLocks noChangeArrowheads="1"/>
            </p:cNvSpPr>
            <p:nvPr/>
          </p:nvSpPr>
          <p:spPr bwMode="auto">
            <a:xfrm>
              <a:off x="1567463" y="3568101"/>
              <a:ext cx="439390" cy="202952"/>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74" name="Rectangle 49"/>
            <p:cNvSpPr>
              <a:spLocks noChangeArrowheads="1"/>
            </p:cNvSpPr>
            <p:nvPr/>
          </p:nvSpPr>
          <p:spPr bwMode="auto">
            <a:xfrm>
              <a:off x="1750054" y="4400204"/>
              <a:ext cx="490261"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段表</a:t>
              </a:r>
              <a:endParaRPr lang="zh-CN" altLang="en-US" sz="1200" b="1" dirty="0">
                <a:solidFill>
                  <a:srgbClr val="007C8B"/>
                </a:solidFill>
                <a:latin typeface="微软雅黑" pitchFamily="34" charset="-122"/>
                <a:ea typeface="微软雅黑" pitchFamily="34" charset="-122"/>
                <a:sym typeface="Comic Sans MS" charset="0"/>
              </a:endParaRPr>
            </a:p>
          </p:txBody>
        </p:sp>
        <p:sp>
          <p:nvSpPr>
            <p:cNvPr id="75" name="Rectangle 50"/>
            <p:cNvSpPr>
              <a:spLocks noChangeArrowheads="1"/>
            </p:cNvSpPr>
            <p:nvPr/>
          </p:nvSpPr>
          <p:spPr bwMode="auto">
            <a:xfrm>
              <a:off x="1043608" y="4055320"/>
              <a:ext cx="552029"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段号</a:t>
              </a:r>
            </a:p>
          </p:txBody>
        </p:sp>
        <p:sp>
          <p:nvSpPr>
            <p:cNvPr id="76" name="Line 51"/>
            <p:cNvSpPr>
              <a:spLocks noChangeShapeType="1"/>
            </p:cNvSpPr>
            <p:nvPr/>
          </p:nvSpPr>
          <p:spPr bwMode="auto">
            <a:xfrm flipV="1">
              <a:off x="1508607" y="3961827"/>
              <a:ext cx="1014" cy="448524"/>
            </a:xfrm>
            <a:prstGeom prst="line">
              <a:avLst/>
            </a:prstGeom>
            <a:noFill/>
            <a:ln w="12600" cmpd="sng">
              <a:solidFill>
                <a:srgbClr val="007C8B"/>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7" name="Rectangle 52"/>
            <p:cNvSpPr>
              <a:spLocks noChangeArrowheads="1"/>
            </p:cNvSpPr>
            <p:nvPr/>
          </p:nvSpPr>
          <p:spPr bwMode="auto">
            <a:xfrm>
              <a:off x="1567463" y="4176956"/>
              <a:ext cx="439390" cy="202952"/>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94" name="Rectangle 68"/>
            <p:cNvSpPr>
              <a:spLocks noChangeArrowheads="1"/>
            </p:cNvSpPr>
            <p:nvPr/>
          </p:nvSpPr>
          <p:spPr bwMode="auto">
            <a:xfrm>
              <a:off x="2005839" y="4176956"/>
              <a:ext cx="439390" cy="202952"/>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95" name="Rectangle 69"/>
            <p:cNvSpPr>
              <a:spLocks noChangeArrowheads="1"/>
            </p:cNvSpPr>
            <p:nvPr/>
          </p:nvSpPr>
          <p:spPr bwMode="auto">
            <a:xfrm>
              <a:off x="1567463" y="3974005"/>
              <a:ext cx="439390" cy="202952"/>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96" name="Rectangle 70"/>
            <p:cNvSpPr>
              <a:spLocks noChangeArrowheads="1"/>
            </p:cNvSpPr>
            <p:nvPr/>
          </p:nvSpPr>
          <p:spPr bwMode="auto">
            <a:xfrm>
              <a:off x="2005839" y="3974005"/>
              <a:ext cx="439390" cy="202952"/>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97" name="Rectangle 71"/>
            <p:cNvSpPr>
              <a:spLocks noChangeArrowheads="1"/>
            </p:cNvSpPr>
            <p:nvPr/>
          </p:nvSpPr>
          <p:spPr bwMode="auto">
            <a:xfrm>
              <a:off x="1567463" y="3771053"/>
              <a:ext cx="439390" cy="202952"/>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基址</a:t>
              </a:r>
            </a:p>
          </p:txBody>
        </p:sp>
        <p:sp>
          <p:nvSpPr>
            <p:cNvPr id="98" name="Rectangle 72"/>
            <p:cNvSpPr>
              <a:spLocks noChangeArrowheads="1"/>
            </p:cNvSpPr>
            <p:nvPr/>
          </p:nvSpPr>
          <p:spPr bwMode="auto">
            <a:xfrm>
              <a:off x="2005839" y="3771053"/>
              <a:ext cx="439390" cy="202952"/>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长度</a:t>
              </a:r>
            </a:p>
          </p:txBody>
        </p:sp>
        <p:sp>
          <p:nvSpPr>
            <p:cNvPr id="99" name="Rectangle 73"/>
            <p:cNvSpPr>
              <a:spLocks noChangeArrowheads="1"/>
            </p:cNvSpPr>
            <p:nvPr/>
          </p:nvSpPr>
          <p:spPr bwMode="auto">
            <a:xfrm>
              <a:off x="2005839" y="3568101"/>
              <a:ext cx="439390" cy="202952"/>
            </a:xfrm>
            <a:prstGeom prst="rect">
              <a:avLst/>
            </a:prstGeom>
            <a:noFill/>
            <a:ln w="28575" cmpd="sng">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01" name="AutoShape 75"/>
            <p:cNvSpPr>
              <a:spLocks/>
            </p:cNvSpPr>
            <p:nvPr/>
          </p:nvSpPr>
          <p:spPr bwMode="auto">
            <a:xfrm>
              <a:off x="908884" y="3694946"/>
              <a:ext cx="186716" cy="186716"/>
            </a:xfrm>
            <a:custGeom>
              <a:avLst/>
              <a:gdLst/>
              <a:ahLst/>
              <a:cxnLst/>
              <a:rect l="0" t="0" r="0" b="0"/>
              <a:pathLst/>
            </a:custGeom>
            <a:noFill/>
            <a:ln w="19080" cmpd="sng">
              <a:solidFill>
                <a:srgbClr val="00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02" name="Line 76"/>
            <p:cNvSpPr>
              <a:spLocks noChangeShapeType="1"/>
            </p:cNvSpPr>
            <p:nvPr/>
          </p:nvSpPr>
          <p:spPr bwMode="auto">
            <a:xfrm>
              <a:off x="906855" y="2817179"/>
              <a:ext cx="4059" cy="1077675"/>
            </a:xfrm>
            <a:prstGeom prst="line">
              <a:avLst/>
            </a:prstGeom>
            <a:noFill/>
            <a:ln w="19080" cmpd="sng">
              <a:solidFill>
                <a:srgbClr val="007C8B"/>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3" name="Line 77"/>
            <p:cNvSpPr>
              <a:spLocks noChangeShapeType="1"/>
            </p:cNvSpPr>
            <p:nvPr/>
          </p:nvSpPr>
          <p:spPr bwMode="auto">
            <a:xfrm>
              <a:off x="910914" y="3892139"/>
              <a:ext cx="638284" cy="10148"/>
            </a:xfrm>
            <a:prstGeom prst="line">
              <a:avLst/>
            </a:prstGeom>
            <a:noFill/>
            <a:ln w="19080" cmpd="sng">
              <a:solidFill>
                <a:srgbClr val="007C8B"/>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13" name="TextBox 114"/>
            <p:cNvSpPr>
              <a:spLocks noChangeArrowheads="1"/>
            </p:cNvSpPr>
            <p:nvPr/>
          </p:nvSpPr>
          <p:spPr bwMode="auto">
            <a:xfrm>
              <a:off x="899592" y="3651870"/>
              <a:ext cx="758425"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buSzPct val="100000"/>
              </a:pPr>
              <a:r>
                <a:rPr lang="zh-CN" altLang="en-US" sz="1000" b="1" dirty="0">
                  <a:solidFill>
                    <a:srgbClr val="C00000"/>
                  </a:solidFill>
                  <a:latin typeface="微软雅黑" pitchFamily="34" charset="-122"/>
                  <a:ea typeface="微软雅黑" pitchFamily="34" charset="-122"/>
                  <a:sym typeface="Comic Sans MS" charset="0"/>
                </a:rPr>
                <a:t>段描述符</a:t>
              </a:r>
            </a:p>
          </p:txBody>
        </p:sp>
      </p:grpSp>
      <p:grpSp>
        <p:nvGrpSpPr>
          <p:cNvPr id="4" name="组合 3"/>
          <p:cNvGrpSpPr/>
          <p:nvPr/>
        </p:nvGrpSpPr>
        <p:grpSpPr>
          <a:xfrm>
            <a:off x="3626132" y="4959114"/>
            <a:ext cx="2349168" cy="437362"/>
            <a:chOff x="2474658" y="4101864"/>
            <a:chExt cx="2349168" cy="437362"/>
          </a:xfrm>
        </p:grpSpPr>
        <p:sp>
          <p:nvSpPr>
            <p:cNvPr id="115" name="Line 90"/>
            <p:cNvSpPr>
              <a:spLocks noChangeShapeType="1"/>
            </p:cNvSpPr>
            <p:nvPr/>
          </p:nvSpPr>
          <p:spPr bwMode="auto">
            <a:xfrm flipH="1" flipV="1">
              <a:off x="2474658" y="4101864"/>
              <a:ext cx="875737" cy="321679"/>
            </a:xfrm>
            <a:prstGeom prst="line">
              <a:avLst/>
            </a:prstGeom>
            <a:noFill/>
            <a:ln w="38100" cap="rnd" cmpd="sng">
              <a:solidFill>
                <a:srgbClr val="007C8B"/>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6" name="AutoShape 91"/>
            <p:cNvSpPr>
              <a:spLocks noChangeArrowheads="1"/>
            </p:cNvSpPr>
            <p:nvPr/>
          </p:nvSpPr>
          <p:spPr bwMode="auto">
            <a:xfrm>
              <a:off x="3259067" y="4239872"/>
              <a:ext cx="1564759" cy="299354"/>
            </a:xfrm>
            <a:prstGeom prst="flowChartAlternateProcess">
              <a:avLst/>
            </a:prstGeom>
            <a:gradFill>
              <a:gsLst>
                <a:gs pos="100000">
                  <a:srgbClr val="005072"/>
                </a:gs>
                <a:gs pos="0">
                  <a:srgbClr val="0093DD"/>
                </a:gs>
              </a:gsLst>
              <a:lin ang="5400000" scaled="0"/>
            </a:gradFill>
            <a:ln w="9525" cmpd="sng">
              <a:solidFill>
                <a:srgbClr val="007C8B"/>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FFF9B1"/>
                  </a:solidFill>
                  <a:latin typeface="微软雅黑" pitchFamily="34" charset="-122"/>
                  <a:ea typeface="微软雅黑" pitchFamily="34" charset="-122"/>
                  <a:sym typeface="Times New Roman" charset="0"/>
                </a:rPr>
                <a:t>操作系统设置段表</a:t>
              </a:r>
            </a:p>
          </p:txBody>
        </p:sp>
      </p:grpSp>
      <p:sp>
        <p:nvSpPr>
          <p:cNvPr id="106" name="Line 80"/>
          <p:cNvSpPr>
            <a:spLocks noChangeShapeType="1"/>
          </p:cNvSpPr>
          <p:nvPr/>
        </p:nvSpPr>
        <p:spPr bwMode="auto">
          <a:xfrm flipV="1">
            <a:off x="3027019" y="4545091"/>
            <a:ext cx="2257231" cy="219909"/>
          </a:xfrm>
          <a:prstGeom prst="line">
            <a:avLst/>
          </a:prstGeom>
          <a:noFill/>
          <a:ln w="19080" cmpd="sng">
            <a:solidFill>
              <a:schemeClr val="tx1">
                <a:lumMod val="95000"/>
                <a:lumOff val="5000"/>
              </a:schemeClr>
            </a:solidFill>
            <a:prstDash val="sysDot"/>
            <a:round/>
            <a:headEnd/>
            <a:tailEnd type="arrow"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4" name="Line 78"/>
          <p:cNvSpPr>
            <a:spLocks noChangeShapeType="1"/>
          </p:cNvSpPr>
          <p:nvPr/>
        </p:nvSpPr>
        <p:spPr bwMode="auto">
          <a:xfrm flipV="1">
            <a:off x="3452958" y="4545091"/>
            <a:ext cx="956569" cy="111626"/>
          </a:xfrm>
          <a:prstGeom prst="line">
            <a:avLst/>
          </a:prstGeom>
          <a:noFill/>
          <a:ln w="19080" cmpd="sng">
            <a:solidFill>
              <a:schemeClr val="tx1">
                <a:lumMod val="95000"/>
                <a:lumOff val="5000"/>
              </a:schemeClr>
            </a:solidFill>
            <a:prstDash val="sysDot"/>
            <a:round/>
            <a:headEnd/>
            <a:tailEnd type="arrow" w="med" len="med"/>
          </a:ln>
          <a:extLst>
            <a:ext uri="{909E8E84-426E-40dd-AFC4-6F175D3DCCD1}">
              <a14:hiddenFill xmlns="" xmlns:a14="http://schemas.microsoft.com/office/drawing/2010/main">
                <a:noFill/>
              </a14:hiddenFill>
            </a:ext>
          </a:extLst>
        </p:spPr>
        <p:txBody>
          <a:bodyPr/>
          <a:lstStyle/>
          <a:p>
            <a:endParaRPr lang="zh-CN" altLang="en-US"/>
          </a:p>
        </p:txBody>
      </p:sp>
      <p:grpSp>
        <p:nvGrpSpPr>
          <p:cNvPr id="11" name="组合 10"/>
          <p:cNvGrpSpPr/>
          <p:nvPr/>
        </p:nvGrpSpPr>
        <p:grpSpPr>
          <a:xfrm>
            <a:off x="1727840" y="2015297"/>
            <a:ext cx="1384722" cy="2047834"/>
            <a:chOff x="576366" y="1158047"/>
            <a:chExt cx="1384722" cy="2047834"/>
          </a:xfrm>
        </p:grpSpPr>
        <p:sp>
          <p:nvSpPr>
            <p:cNvPr id="17" name="AutoShape 2"/>
            <p:cNvSpPr>
              <a:spLocks noChangeArrowheads="1"/>
            </p:cNvSpPr>
            <p:nvPr/>
          </p:nvSpPr>
          <p:spPr bwMode="auto">
            <a:xfrm rot="16200000" flipH="1">
              <a:off x="1086467" y="1437523"/>
              <a:ext cx="235424" cy="592619"/>
            </a:xfrm>
            <a:prstGeom prst="rightArrow">
              <a:avLst>
                <a:gd name="adj1" fmla="val 75000"/>
                <a:gd name="adj2" fmla="val 50005"/>
              </a:avLst>
            </a:prstGeom>
            <a:solidFill>
              <a:srgbClr val="007C8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buSzPct val="100000"/>
              </a:pPr>
              <a:endParaRPr lang="zh-CN" altLang="en-US">
                <a:solidFill>
                  <a:srgbClr val="000099"/>
                </a:solidFill>
                <a:sym typeface="Comic Sans MS" charset="0"/>
              </a:endParaRPr>
            </a:p>
          </p:txBody>
        </p:sp>
        <p:sp>
          <p:nvSpPr>
            <p:cNvPr id="78" name="Oval 53"/>
            <p:cNvSpPr>
              <a:spLocks noChangeArrowheads="1"/>
            </p:cNvSpPr>
            <p:nvPr/>
          </p:nvSpPr>
          <p:spPr bwMode="auto">
            <a:xfrm>
              <a:off x="956578" y="1883600"/>
              <a:ext cx="495203" cy="430258"/>
            </a:xfrm>
            <a:prstGeom prst="ellipse">
              <a:avLst/>
            </a:prstGeom>
            <a:solidFill>
              <a:srgbClr val="FFFFCC"/>
            </a:solidFill>
            <a:ln w="28440" cmpd="sng">
              <a:solidFill>
                <a:srgbClr val="007C8B"/>
              </a:solidFill>
              <a:round/>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005072"/>
                  </a:solidFill>
                  <a:sym typeface="Times New Roman" charset="0"/>
                </a:rPr>
                <a:t>CPU</a:t>
              </a:r>
              <a:endParaRPr lang="zh-CN" altLang="en-US" sz="1400" dirty="0">
                <a:solidFill>
                  <a:srgbClr val="005072"/>
                </a:solidFill>
              </a:endParaRPr>
            </a:p>
          </p:txBody>
        </p:sp>
        <p:sp>
          <p:nvSpPr>
            <p:cNvPr id="79" name="Rectangle 54"/>
            <p:cNvSpPr>
              <a:spLocks noChangeArrowheads="1"/>
            </p:cNvSpPr>
            <p:nvPr/>
          </p:nvSpPr>
          <p:spPr bwMode="auto">
            <a:xfrm>
              <a:off x="1587962" y="2749190"/>
              <a:ext cx="261032" cy="24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000" b="1" dirty="0">
                  <a:solidFill>
                    <a:srgbClr val="007C8B"/>
                  </a:solidFill>
                  <a:latin typeface="微软雅黑" pitchFamily="34" charset="-122"/>
                  <a:ea typeface="微软雅黑" pitchFamily="34" charset="-122"/>
                  <a:sym typeface="Comic Sans MS" charset="0"/>
                </a:rPr>
                <a:t>0</a:t>
              </a:r>
            </a:p>
          </p:txBody>
        </p:sp>
        <p:sp>
          <p:nvSpPr>
            <p:cNvPr id="80" name="Rectangle 55"/>
            <p:cNvSpPr>
              <a:spLocks noChangeArrowheads="1"/>
            </p:cNvSpPr>
            <p:nvPr/>
          </p:nvSpPr>
          <p:spPr bwMode="auto">
            <a:xfrm>
              <a:off x="576366" y="2749190"/>
              <a:ext cx="339580" cy="24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000" b="1" dirty="0">
                  <a:solidFill>
                    <a:srgbClr val="007C8B"/>
                  </a:solidFill>
                  <a:latin typeface="微软雅黑" pitchFamily="34" charset="-122"/>
                  <a:ea typeface="微软雅黑" pitchFamily="34" charset="-122"/>
                  <a:sym typeface="Comic Sans MS" charset="0"/>
                </a:rPr>
                <a:t>19</a:t>
              </a:r>
              <a:endParaRPr lang="zh-CN" altLang="en-US" sz="1000" b="1" dirty="0">
                <a:solidFill>
                  <a:srgbClr val="007C8B"/>
                </a:solidFill>
                <a:latin typeface="微软雅黑" pitchFamily="34" charset="-122"/>
                <a:ea typeface="微软雅黑" pitchFamily="34" charset="-122"/>
                <a:sym typeface="Times New Roman" charset="0"/>
              </a:endParaRPr>
            </a:p>
          </p:txBody>
        </p:sp>
        <p:sp>
          <p:nvSpPr>
            <p:cNvPr id="81" name="Rectangle 56"/>
            <p:cNvSpPr>
              <a:spLocks noChangeArrowheads="1"/>
            </p:cNvSpPr>
            <p:nvPr/>
          </p:nvSpPr>
          <p:spPr bwMode="auto">
            <a:xfrm>
              <a:off x="1052169" y="2749190"/>
              <a:ext cx="261032" cy="24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000" b="1" dirty="0">
                  <a:solidFill>
                    <a:srgbClr val="007C8B"/>
                  </a:solidFill>
                  <a:latin typeface="微软雅黑" pitchFamily="34" charset="-122"/>
                  <a:ea typeface="微软雅黑" pitchFamily="34" charset="-122"/>
                  <a:sym typeface="Comic Sans MS" charset="0"/>
                </a:rPr>
                <a:t>9</a:t>
              </a:r>
            </a:p>
          </p:txBody>
        </p:sp>
        <p:sp>
          <p:nvSpPr>
            <p:cNvPr id="83" name="Rectangle 57"/>
            <p:cNvSpPr>
              <a:spLocks noChangeArrowheads="1"/>
            </p:cNvSpPr>
            <p:nvPr/>
          </p:nvSpPr>
          <p:spPr bwMode="auto">
            <a:xfrm>
              <a:off x="704918" y="2608138"/>
              <a:ext cx="95387" cy="146125"/>
            </a:xfrm>
            <a:prstGeom prst="rect">
              <a:avLst/>
            </a:prstGeom>
            <a:solidFill>
              <a:srgbClr val="00FF00"/>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4" name="Rectangle 58"/>
            <p:cNvSpPr>
              <a:spLocks noChangeArrowheads="1"/>
            </p:cNvSpPr>
            <p:nvPr/>
          </p:nvSpPr>
          <p:spPr bwMode="auto">
            <a:xfrm>
              <a:off x="810453" y="2608138"/>
              <a:ext cx="95387" cy="146125"/>
            </a:xfrm>
            <a:prstGeom prst="rect">
              <a:avLst/>
            </a:prstGeom>
            <a:solidFill>
              <a:srgbClr val="00FF00"/>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5" name="Rectangle 59"/>
            <p:cNvSpPr>
              <a:spLocks noChangeArrowheads="1"/>
            </p:cNvSpPr>
            <p:nvPr/>
          </p:nvSpPr>
          <p:spPr bwMode="auto">
            <a:xfrm>
              <a:off x="914973" y="2608138"/>
              <a:ext cx="95387" cy="146125"/>
            </a:xfrm>
            <a:prstGeom prst="rect">
              <a:avLst/>
            </a:prstGeom>
            <a:solidFill>
              <a:srgbClr val="00FF00"/>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6" name="Rectangle 60"/>
            <p:cNvSpPr>
              <a:spLocks noChangeArrowheads="1"/>
            </p:cNvSpPr>
            <p:nvPr/>
          </p:nvSpPr>
          <p:spPr bwMode="auto">
            <a:xfrm>
              <a:off x="892970" y="2749190"/>
              <a:ext cx="339580" cy="24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000" b="1" dirty="0">
                  <a:solidFill>
                    <a:srgbClr val="007C8B"/>
                  </a:solidFill>
                  <a:latin typeface="微软雅黑" pitchFamily="34" charset="-122"/>
                  <a:ea typeface="微软雅黑" pitchFamily="34" charset="-122"/>
                  <a:sym typeface="Comic Sans MS" charset="0"/>
                </a:rPr>
                <a:t>10</a:t>
              </a:r>
            </a:p>
          </p:txBody>
        </p:sp>
        <p:sp>
          <p:nvSpPr>
            <p:cNvPr id="87" name="Rectangle 61"/>
            <p:cNvSpPr>
              <a:spLocks noChangeArrowheads="1"/>
            </p:cNvSpPr>
            <p:nvPr/>
          </p:nvSpPr>
          <p:spPr bwMode="auto">
            <a:xfrm>
              <a:off x="1020508" y="2608138"/>
              <a:ext cx="95387" cy="146125"/>
            </a:xfrm>
            <a:prstGeom prst="rect">
              <a:avLst/>
            </a:prstGeom>
            <a:solidFill>
              <a:srgbClr val="00FF00"/>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8" name="Rectangle 62"/>
            <p:cNvSpPr>
              <a:spLocks noChangeArrowheads="1"/>
            </p:cNvSpPr>
            <p:nvPr/>
          </p:nvSpPr>
          <p:spPr bwMode="auto">
            <a:xfrm>
              <a:off x="1126043"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9" name="Rectangle 63"/>
            <p:cNvSpPr>
              <a:spLocks noChangeArrowheads="1"/>
            </p:cNvSpPr>
            <p:nvPr/>
          </p:nvSpPr>
          <p:spPr bwMode="auto">
            <a:xfrm>
              <a:off x="1231578"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0" name="Rectangle 64"/>
            <p:cNvSpPr>
              <a:spLocks noChangeArrowheads="1"/>
            </p:cNvSpPr>
            <p:nvPr/>
          </p:nvSpPr>
          <p:spPr bwMode="auto">
            <a:xfrm>
              <a:off x="611560" y="2355726"/>
              <a:ext cx="621033"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段号</a:t>
              </a:r>
            </a:p>
          </p:txBody>
        </p:sp>
        <p:sp>
          <p:nvSpPr>
            <p:cNvPr id="91" name="Rectangle 65"/>
            <p:cNvSpPr>
              <a:spLocks noChangeArrowheads="1"/>
            </p:cNvSpPr>
            <p:nvPr/>
          </p:nvSpPr>
          <p:spPr bwMode="auto">
            <a:xfrm>
              <a:off x="1259632" y="2355726"/>
              <a:ext cx="701456"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偏移</a:t>
              </a:r>
            </a:p>
          </p:txBody>
        </p:sp>
        <p:sp>
          <p:nvSpPr>
            <p:cNvPr id="92" name="Line 66"/>
            <p:cNvSpPr>
              <a:spLocks noChangeShapeType="1"/>
            </p:cNvSpPr>
            <p:nvPr/>
          </p:nvSpPr>
          <p:spPr bwMode="auto">
            <a:xfrm flipH="1">
              <a:off x="1199105" y="2346330"/>
              <a:ext cx="10148" cy="251660"/>
            </a:xfrm>
            <a:prstGeom prst="line">
              <a:avLst/>
            </a:prstGeom>
            <a:noFill/>
            <a:ln w="19080" cmpd="sng">
              <a:solidFill>
                <a:srgbClr val="007C8B"/>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93" name="Rectangle 67"/>
            <p:cNvSpPr>
              <a:spLocks noChangeArrowheads="1"/>
            </p:cNvSpPr>
            <p:nvPr/>
          </p:nvSpPr>
          <p:spPr bwMode="auto">
            <a:xfrm>
              <a:off x="810453" y="1158047"/>
              <a:ext cx="787453" cy="454612"/>
            </a:xfrm>
            <a:prstGeom prst="rect">
              <a:avLst/>
            </a:prstGeom>
            <a:solidFill>
              <a:srgbClr val="99FFCC"/>
            </a:solidFill>
            <a:ln w="25560" cmpd="sng">
              <a:solidFill>
                <a:srgbClr val="007C8B"/>
              </a:solid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005072"/>
                  </a:solidFill>
                  <a:latin typeface="微软雅黑" pitchFamily="34" charset="-122"/>
                  <a:ea typeface="微软雅黑" pitchFamily="34" charset="-122"/>
                  <a:sym typeface="Comic Sans MS" charset="0"/>
                </a:rPr>
                <a:t>程序</a:t>
              </a:r>
              <a:r>
                <a:rPr lang="zh-CN" altLang="en-US" sz="1400" b="1" i="1" dirty="0">
                  <a:solidFill>
                    <a:srgbClr val="005072"/>
                  </a:solidFill>
                  <a:latin typeface="微软雅黑" pitchFamily="34" charset="-122"/>
                  <a:ea typeface="微软雅黑" pitchFamily="34" charset="-122"/>
                  <a:sym typeface="Comic Sans MS" charset="0"/>
                </a:rPr>
                <a:t>P</a:t>
              </a:r>
              <a:endParaRPr lang="zh-CN" altLang="en-US" sz="1400" b="1" dirty="0">
                <a:solidFill>
                  <a:srgbClr val="005072"/>
                </a:solidFill>
                <a:latin typeface="微软雅黑" pitchFamily="34" charset="-122"/>
                <a:ea typeface="微软雅黑" pitchFamily="34" charset="-122"/>
              </a:endParaRPr>
            </a:p>
          </p:txBody>
        </p:sp>
        <p:sp>
          <p:nvSpPr>
            <p:cNvPr id="100" name="AutoShape 74"/>
            <p:cNvSpPr>
              <a:spLocks/>
            </p:cNvSpPr>
            <p:nvPr/>
          </p:nvSpPr>
          <p:spPr bwMode="auto">
            <a:xfrm>
              <a:off x="1436559" y="2817179"/>
              <a:ext cx="194834" cy="186716"/>
            </a:xfrm>
            <a:custGeom>
              <a:avLst/>
              <a:gdLst/>
              <a:ahLst/>
              <a:cxnLst/>
              <a:rect l="0" t="0" r="0" b="0"/>
              <a:pathLst/>
            </a:custGeom>
            <a:noFill/>
            <a:ln w="19080" cmpd="sng">
              <a:solidFill>
                <a:srgbClr val="00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08" name="Rectangle 84"/>
            <p:cNvSpPr>
              <a:spLocks noChangeArrowheads="1"/>
            </p:cNvSpPr>
            <p:nvPr/>
          </p:nvSpPr>
          <p:spPr bwMode="auto">
            <a:xfrm>
              <a:off x="1333053"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9" name="Rectangle 85"/>
            <p:cNvSpPr>
              <a:spLocks noChangeArrowheads="1"/>
            </p:cNvSpPr>
            <p:nvPr/>
          </p:nvSpPr>
          <p:spPr bwMode="auto">
            <a:xfrm>
              <a:off x="1438588"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0" name="Rectangle 86"/>
            <p:cNvSpPr>
              <a:spLocks noChangeArrowheads="1"/>
            </p:cNvSpPr>
            <p:nvPr/>
          </p:nvSpPr>
          <p:spPr bwMode="auto">
            <a:xfrm>
              <a:off x="1543109"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1" name="Rectangle 87"/>
            <p:cNvSpPr>
              <a:spLocks noChangeArrowheads="1"/>
            </p:cNvSpPr>
            <p:nvPr/>
          </p:nvSpPr>
          <p:spPr bwMode="auto">
            <a:xfrm>
              <a:off x="1648644"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4" name="Rectangle 35"/>
            <p:cNvSpPr>
              <a:spLocks noChangeArrowheads="1"/>
            </p:cNvSpPr>
            <p:nvPr/>
          </p:nvSpPr>
          <p:spPr bwMode="auto">
            <a:xfrm>
              <a:off x="863019" y="2931790"/>
              <a:ext cx="798038"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逻辑地址</a:t>
              </a:r>
              <a:endParaRPr lang="zh-CN" altLang="en-US" sz="1200" b="1" dirty="0">
                <a:solidFill>
                  <a:srgbClr val="007C8B"/>
                </a:solidFill>
                <a:latin typeface="微软雅黑" pitchFamily="34" charset="-122"/>
                <a:ea typeface="微软雅黑" pitchFamily="34" charset="-122"/>
                <a:sym typeface="Comic Sans MS" charset="0"/>
              </a:endParaRPr>
            </a:p>
          </p:txBody>
        </p:sp>
      </p:grpSp>
      <p:grpSp>
        <p:nvGrpSpPr>
          <p:cNvPr id="12" name="组合 11"/>
          <p:cNvGrpSpPr/>
          <p:nvPr/>
        </p:nvGrpSpPr>
        <p:grpSpPr>
          <a:xfrm>
            <a:off x="2772719" y="3108194"/>
            <a:ext cx="2496308" cy="1936457"/>
            <a:chOff x="1621245" y="2250943"/>
            <a:chExt cx="2496308" cy="1936457"/>
          </a:xfrm>
        </p:grpSpPr>
        <p:sp>
          <p:nvSpPr>
            <p:cNvPr id="65" name="Rectangle 38"/>
            <p:cNvSpPr>
              <a:spLocks noChangeArrowheads="1"/>
            </p:cNvSpPr>
            <p:nvPr/>
          </p:nvSpPr>
          <p:spPr bwMode="auto">
            <a:xfrm>
              <a:off x="3220108" y="3802510"/>
              <a:ext cx="644150" cy="3848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lgn="ctr">
                <a:lnSpc>
                  <a:spcPct val="8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段长度</a:t>
              </a:r>
              <a:endParaRPr lang="en-US" altLang="zh-CN" sz="1200" b="1" dirty="0">
                <a:solidFill>
                  <a:srgbClr val="007C8B"/>
                </a:solidFill>
                <a:latin typeface="微软雅黑" pitchFamily="34" charset="-122"/>
                <a:ea typeface="微软雅黑" pitchFamily="34" charset="-122"/>
                <a:sym typeface="Times New Roman" charset="0"/>
              </a:endParaRPr>
            </a:p>
            <a:p>
              <a:pPr algn="ctr">
                <a:lnSpc>
                  <a:spcPct val="8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寄存器</a:t>
              </a:r>
            </a:p>
          </p:txBody>
        </p:sp>
        <p:sp>
          <p:nvSpPr>
            <p:cNvPr id="61" name="Line 34"/>
            <p:cNvSpPr>
              <a:spLocks noChangeShapeType="1"/>
            </p:cNvSpPr>
            <p:nvPr/>
          </p:nvSpPr>
          <p:spPr bwMode="auto">
            <a:xfrm flipH="1">
              <a:off x="1621245" y="3003894"/>
              <a:ext cx="1747415" cy="1015"/>
            </a:xfrm>
            <a:prstGeom prst="line">
              <a:avLst/>
            </a:prstGeom>
            <a:noFill/>
            <a:ln w="19080" cmpd="sng">
              <a:solidFill>
                <a:srgbClr val="007C8B"/>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63" name="Oval 36"/>
            <p:cNvSpPr>
              <a:spLocks noChangeArrowheads="1"/>
            </p:cNvSpPr>
            <p:nvPr/>
          </p:nvSpPr>
          <p:spPr bwMode="auto">
            <a:xfrm>
              <a:off x="3376779" y="2841533"/>
              <a:ext cx="300369" cy="308487"/>
            </a:xfrm>
            <a:prstGeom prst="ellipse">
              <a:avLst/>
            </a:prstGeom>
            <a:solidFill>
              <a:srgbClr val="CCFFFF"/>
            </a:solidFill>
            <a:ln w="25560" cmpd="sng">
              <a:solidFill>
                <a:srgbClr val="007C8B"/>
              </a:solidFill>
              <a:round/>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7C8B"/>
                  </a:solidFill>
                  <a:sym typeface="Comic Sans MS" charset="0"/>
                </a:rPr>
                <a:t>≤</a:t>
              </a:r>
              <a:endParaRPr lang="zh-CN" altLang="en-US" dirty="0">
                <a:solidFill>
                  <a:srgbClr val="007C8B"/>
                </a:solidFill>
              </a:endParaRPr>
            </a:p>
          </p:txBody>
        </p:sp>
        <p:sp>
          <p:nvSpPr>
            <p:cNvPr id="64" name="Rectangle 37"/>
            <p:cNvSpPr>
              <a:spLocks noChangeArrowheads="1"/>
            </p:cNvSpPr>
            <p:nvPr/>
          </p:nvSpPr>
          <p:spPr bwMode="auto">
            <a:xfrm>
              <a:off x="3271244" y="3434152"/>
              <a:ext cx="511439" cy="235424"/>
            </a:xfrm>
            <a:prstGeom prst="rect">
              <a:avLst/>
            </a:prstGeom>
            <a:solidFill>
              <a:srgbClr val="FFFFFF"/>
            </a:solidFill>
            <a:ln w="28575" cmpd="sng">
              <a:solidFill>
                <a:srgbClr val="007C8B"/>
              </a:solid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500</a:t>
              </a:r>
              <a:endParaRPr lang="zh-CN" altLang="en-US" sz="1200" b="1" dirty="0">
                <a:solidFill>
                  <a:srgbClr val="007C8B"/>
                </a:solidFill>
                <a:latin typeface="微软雅黑" pitchFamily="34" charset="-122"/>
                <a:ea typeface="微软雅黑" pitchFamily="34" charset="-122"/>
              </a:endParaRPr>
            </a:p>
          </p:txBody>
        </p:sp>
        <p:sp>
          <p:nvSpPr>
            <p:cNvPr id="66" name="Line 39"/>
            <p:cNvSpPr>
              <a:spLocks noChangeShapeType="1"/>
            </p:cNvSpPr>
            <p:nvPr/>
          </p:nvSpPr>
          <p:spPr bwMode="auto">
            <a:xfrm>
              <a:off x="3534067" y="2455924"/>
              <a:ext cx="1014" cy="377491"/>
            </a:xfrm>
            <a:prstGeom prst="line">
              <a:avLst/>
            </a:prstGeom>
            <a:noFill/>
            <a:ln w="19080" cmpd="sng">
              <a:solidFill>
                <a:srgbClr val="007C8B"/>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67" name="Rectangle 40"/>
            <p:cNvSpPr>
              <a:spLocks noChangeArrowheads="1"/>
            </p:cNvSpPr>
            <p:nvPr/>
          </p:nvSpPr>
          <p:spPr bwMode="auto">
            <a:xfrm>
              <a:off x="2958698" y="2250943"/>
              <a:ext cx="1158855"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Verdana" charset="0"/>
                </a:rPr>
                <a:t>内存异常</a:t>
              </a:r>
              <a:endParaRPr lang="zh-CN" altLang="en-US" sz="1200" b="1" dirty="0">
                <a:solidFill>
                  <a:srgbClr val="007C8B"/>
                </a:solidFill>
                <a:latin typeface="微软雅黑" pitchFamily="34" charset="-122"/>
                <a:ea typeface="微软雅黑" pitchFamily="34" charset="-122"/>
                <a:sym typeface="Comic Sans MS" charset="0"/>
              </a:endParaRPr>
            </a:p>
          </p:txBody>
        </p:sp>
        <p:sp>
          <p:nvSpPr>
            <p:cNvPr id="70" name="Rectangle 43"/>
            <p:cNvSpPr>
              <a:spLocks noChangeArrowheads="1"/>
            </p:cNvSpPr>
            <p:nvPr/>
          </p:nvSpPr>
          <p:spPr bwMode="auto">
            <a:xfrm>
              <a:off x="3508697" y="2589872"/>
              <a:ext cx="362021" cy="304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007C8B"/>
                  </a:solidFill>
                  <a:latin typeface="微软雅黑" pitchFamily="34" charset="-122"/>
                  <a:ea typeface="微软雅黑" pitchFamily="34" charset="-122"/>
                </a:rPr>
                <a:t>否</a:t>
              </a:r>
            </a:p>
          </p:txBody>
        </p:sp>
        <p:sp>
          <p:nvSpPr>
            <p:cNvPr id="71" name="Line 46"/>
            <p:cNvSpPr>
              <a:spLocks noChangeShapeType="1"/>
            </p:cNvSpPr>
            <p:nvPr/>
          </p:nvSpPr>
          <p:spPr bwMode="auto">
            <a:xfrm>
              <a:off x="3522904" y="3162197"/>
              <a:ext cx="1015" cy="255719"/>
            </a:xfrm>
            <a:prstGeom prst="line">
              <a:avLst/>
            </a:prstGeom>
            <a:noFill/>
            <a:ln w="19080" cmpd="sng">
              <a:solidFill>
                <a:srgbClr val="007C8B"/>
              </a:solidFill>
              <a:round/>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05" name="AutoShape 79"/>
            <p:cNvSpPr>
              <a:spLocks/>
            </p:cNvSpPr>
            <p:nvPr/>
          </p:nvSpPr>
          <p:spPr bwMode="auto">
            <a:xfrm flipV="1">
              <a:off x="3327056" y="3675665"/>
              <a:ext cx="170480" cy="156273"/>
            </a:xfrm>
            <a:custGeom>
              <a:avLst/>
              <a:gdLst/>
              <a:ahLst/>
              <a:cxnLst/>
              <a:rect l="0" t="0" r="0" b="0"/>
              <a:pathLst/>
            </a:custGeom>
            <a:noFill/>
            <a:ln w="19080" cmpd="sng">
              <a:solidFill>
                <a:srgbClr val="0066FF"/>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12" name="TextBox 97"/>
            <p:cNvSpPr>
              <a:spLocks noChangeArrowheads="1"/>
            </p:cNvSpPr>
            <p:nvPr/>
          </p:nvSpPr>
          <p:spPr bwMode="auto">
            <a:xfrm>
              <a:off x="2751687" y="2675112"/>
              <a:ext cx="63929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buSzPct val="100000"/>
              </a:pPr>
              <a:r>
                <a:rPr lang="zh-CN" altLang="en-US" sz="1200" dirty="0">
                  <a:solidFill>
                    <a:srgbClr val="C00000"/>
                  </a:solidFill>
                  <a:latin typeface="微软雅黑" pitchFamily="34" charset="-122"/>
                  <a:ea typeface="微软雅黑" pitchFamily="34" charset="-122"/>
                  <a:sym typeface="Comic Sans MS" charset="0"/>
                </a:rPr>
                <a:t>MMU</a:t>
              </a:r>
              <a:endParaRPr lang="zh-CN" altLang="en-US" sz="1200" dirty="0">
                <a:solidFill>
                  <a:srgbClr val="C00000"/>
                </a:solidFill>
                <a:latin typeface="微软雅黑" pitchFamily="34" charset="-122"/>
                <a:ea typeface="微软雅黑" pitchFamily="34" charset="-122"/>
              </a:endParaRPr>
            </a:p>
          </p:txBody>
        </p:sp>
        <p:sp>
          <p:nvSpPr>
            <p:cNvPr id="117" name="Line 76"/>
            <p:cNvSpPr>
              <a:spLocks noChangeShapeType="1"/>
            </p:cNvSpPr>
            <p:nvPr/>
          </p:nvSpPr>
          <p:spPr bwMode="auto">
            <a:xfrm>
              <a:off x="1628387" y="2794854"/>
              <a:ext cx="0" cy="208026"/>
            </a:xfrm>
            <a:prstGeom prst="line">
              <a:avLst/>
            </a:prstGeom>
            <a:noFill/>
            <a:ln w="19080" cmpd="sng">
              <a:solidFill>
                <a:srgbClr val="007C8B"/>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049923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wipe(left)">
                                      <p:cBhvr>
                                        <p:cTn id="25" dur="500"/>
                                        <p:tgtEl>
                                          <p:spTgt spid="104"/>
                                        </p:tgtEl>
                                      </p:cBhvr>
                                    </p:animEffect>
                                  </p:childTnLst>
                                </p:cTn>
                              </p:par>
                              <p:par>
                                <p:cTn id="26" presetID="22" presetClass="entr" presetSubtype="8"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wipe(left)">
                                      <p:cBhvr>
                                        <p:cTn id="33" dur="500"/>
                                        <p:tgtEl>
                                          <p:spTgt spid="106"/>
                                        </p:tgtEl>
                                      </p:cBhvr>
                                    </p:animEffect>
                                  </p:childTnLst>
                                </p:cTn>
                              </p:par>
                              <p:par>
                                <p:cTn id="34" presetID="22" presetClass="entr" presetSubtype="8"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Mechanism of TLB</a:t>
            </a:r>
            <a:endParaRPr lang="zh-CN" altLang="en-US" sz="32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1878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3DDF612-A30C-4D69-9A9E-A2DD37826FE5}" type="slidenum">
              <a:rPr lang="en-US" altLang="ko-KR" sz="1200" smtClean="0">
                <a:solidFill>
                  <a:schemeClr val="bg1"/>
                </a:solidFill>
              </a:rPr>
              <a:pPr>
                <a:spcBef>
                  <a:spcPct val="0"/>
                </a:spcBef>
                <a:buClrTx/>
                <a:buSzTx/>
                <a:buFontTx/>
                <a:buNone/>
              </a:pPr>
              <a:t>133</a:t>
            </a:fld>
            <a:endParaRPr lang="en-US" altLang="ko-KR" sz="1200" smtClean="0">
              <a:solidFill>
                <a:schemeClr val="bg1"/>
              </a:solidFill>
            </a:endParaRPr>
          </a:p>
        </p:txBody>
      </p:sp>
      <p:grpSp>
        <p:nvGrpSpPr>
          <p:cNvPr id="2" name="组合 69"/>
          <p:cNvGrpSpPr>
            <a:grpSpLocks/>
          </p:cNvGrpSpPr>
          <p:nvPr/>
        </p:nvGrpSpPr>
        <p:grpSpPr bwMode="auto">
          <a:xfrm>
            <a:off x="1214438" y="1357313"/>
            <a:ext cx="7799387" cy="4981575"/>
            <a:chOff x="1214438" y="1357313"/>
            <a:chExt cx="7800005" cy="4981593"/>
          </a:xfrm>
        </p:grpSpPr>
        <p:sp>
          <p:nvSpPr>
            <p:cNvPr id="118791" name="Text Box 50"/>
            <p:cNvSpPr txBox="1">
              <a:spLocks noChangeArrowheads="1"/>
            </p:cNvSpPr>
            <p:nvPr/>
          </p:nvSpPr>
          <p:spPr bwMode="auto">
            <a:xfrm>
              <a:off x="6000760" y="6000768"/>
              <a:ext cx="2038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Physical Address</a:t>
              </a:r>
              <a:endParaRPr kumimoji="1" lang="zh-CN" altLang="en-US" sz="2000" b="1">
                <a:solidFill>
                  <a:srgbClr val="000000"/>
                </a:solidFill>
                <a:latin typeface="Times New Roman" panose="02020603050405020304" pitchFamily="18" charset="0"/>
                <a:ea typeface="楷体_GB2312" pitchFamily="49" charset="-122"/>
              </a:endParaRPr>
            </a:p>
          </p:txBody>
        </p:sp>
        <p:sp>
          <p:nvSpPr>
            <p:cNvPr id="118792" name="Rectangle 7"/>
            <p:cNvSpPr>
              <a:spLocks noChangeArrowheads="1"/>
            </p:cNvSpPr>
            <p:nvPr/>
          </p:nvSpPr>
          <p:spPr bwMode="auto">
            <a:xfrm>
              <a:off x="2382838" y="3560763"/>
              <a:ext cx="1250950" cy="1787525"/>
            </a:xfrm>
            <a:prstGeom prst="rect">
              <a:avLst/>
            </a:prstGeom>
            <a:solidFill>
              <a:schemeClr val="accent2"/>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endParaRPr kumimoji="1" lang="en-US" altLang="zh-CN" sz="2400" b="1">
                <a:solidFill>
                  <a:srgbClr val="0000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L       b</a:t>
              </a:r>
            </a:p>
          </p:txBody>
        </p:sp>
        <p:sp>
          <p:nvSpPr>
            <p:cNvPr id="118793" name="Text Box 8"/>
            <p:cNvSpPr txBox="1">
              <a:spLocks noChangeArrowheads="1"/>
            </p:cNvSpPr>
            <p:nvPr/>
          </p:nvSpPr>
          <p:spPr bwMode="auto">
            <a:xfrm>
              <a:off x="2654301" y="3086101"/>
              <a:ext cx="144122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Seg Table</a:t>
              </a:r>
              <a:endParaRPr kumimoji="1" lang="zh-CN" altLang="en-US" sz="2400" b="1">
                <a:solidFill>
                  <a:srgbClr val="000000"/>
                </a:solidFill>
                <a:latin typeface="Times New Roman" panose="02020603050405020304" pitchFamily="18" charset="0"/>
                <a:ea typeface="楷体_GB2312" pitchFamily="49" charset="-122"/>
              </a:endParaRPr>
            </a:p>
          </p:txBody>
        </p:sp>
        <p:sp>
          <p:nvSpPr>
            <p:cNvPr id="118794" name="Line 9"/>
            <p:cNvSpPr>
              <a:spLocks noChangeShapeType="1"/>
            </p:cNvSpPr>
            <p:nvPr/>
          </p:nvSpPr>
          <p:spPr bwMode="auto">
            <a:xfrm>
              <a:off x="2428860" y="4357694"/>
              <a:ext cx="125095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5" name="Line 10"/>
            <p:cNvSpPr>
              <a:spLocks noChangeShapeType="1"/>
            </p:cNvSpPr>
            <p:nvPr/>
          </p:nvSpPr>
          <p:spPr bwMode="auto">
            <a:xfrm>
              <a:off x="2382838" y="4930776"/>
              <a:ext cx="125095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6" name="Text Box 11"/>
            <p:cNvSpPr txBox="1">
              <a:spLocks noChangeArrowheads="1"/>
            </p:cNvSpPr>
            <p:nvPr/>
          </p:nvSpPr>
          <p:spPr bwMode="auto">
            <a:xfrm>
              <a:off x="3841751" y="3798888"/>
              <a:ext cx="1209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Overflow</a:t>
              </a:r>
              <a:endParaRPr kumimoji="1" lang="zh-CN" altLang="en-US" sz="2400" b="1">
                <a:solidFill>
                  <a:srgbClr val="000000"/>
                </a:solidFill>
                <a:latin typeface="Times New Roman" panose="02020603050405020304" pitchFamily="18" charset="0"/>
                <a:ea typeface="楷体_GB2312" pitchFamily="49" charset="-122"/>
              </a:endParaRPr>
            </a:p>
          </p:txBody>
        </p:sp>
        <p:sp>
          <p:nvSpPr>
            <p:cNvPr id="118797" name="Rectangle 12"/>
            <p:cNvSpPr>
              <a:spLocks noChangeArrowheads="1"/>
            </p:cNvSpPr>
            <p:nvPr/>
          </p:nvSpPr>
          <p:spPr bwMode="auto">
            <a:xfrm>
              <a:off x="3633788" y="1773238"/>
              <a:ext cx="1530350" cy="357188"/>
            </a:xfrm>
            <a:prstGeom prst="rect">
              <a:avLst/>
            </a:prstGeom>
            <a:solidFill>
              <a:schemeClr val="accent2"/>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rPr>
                <a:t>ST Length</a:t>
              </a:r>
            </a:p>
          </p:txBody>
        </p:sp>
        <p:sp>
          <p:nvSpPr>
            <p:cNvPr id="118798" name="Oval 13"/>
            <p:cNvSpPr>
              <a:spLocks noChangeArrowheads="1"/>
            </p:cNvSpPr>
            <p:nvPr/>
          </p:nvSpPr>
          <p:spPr bwMode="auto">
            <a:xfrm>
              <a:off x="4121151" y="2606676"/>
              <a:ext cx="555625" cy="417513"/>
            </a:xfrm>
            <a:prstGeom prst="ellipse">
              <a:avLst/>
            </a:prstGeom>
            <a:solidFill>
              <a:schemeClr val="accent2"/>
            </a:solidFill>
            <a:ln w="38100">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check</a:t>
              </a:r>
              <a:endParaRPr kumimoji="1" lang="zh-CN" altLang="en-US" sz="1800" b="1">
                <a:solidFill>
                  <a:srgbClr val="000000"/>
                </a:solidFill>
                <a:latin typeface="Times New Roman" panose="02020603050405020304" pitchFamily="18" charset="0"/>
                <a:ea typeface="楷体_GB2312" pitchFamily="49" charset="-122"/>
              </a:endParaRPr>
            </a:p>
          </p:txBody>
        </p:sp>
        <p:sp>
          <p:nvSpPr>
            <p:cNvPr id="118799" name="Text Box 14"/>
            <p:cNvSpPr txBox="1">
              <a:spLocks noChangeArrowheads="1"/>
            </p:cNvSpPr>
            <p:nvPr/>
          </p:nvSpPr>
          <p:spPr bwMode="auto">
            <a:xfrm>
              <a:off x="4440238" y="3041651"/>
              <a:ext cx="910827"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S&gt;=L</a:t>
              </a:r>
            </a:p>
          </p:txBody>
        </p:sp>
        <p:sp>
          <p:nvSpPr>
            <p:cNvPr id="118800" name="Line 15"/>
            <p:cNvSpPr>
              <a:spLocks noChangeShapeType="1"/>
            </p:cNvSpPr>
            <p:nvPr/>
          </p:nvSpPr>
          <p:spPr bwMode="auto">
            <a:xfrm>
              <a:off x="4398963" y="2130426"/>
              <a:ext cx="1588" cy="47625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1" name="Line 16"/>
            <p:cNvSpPr>
              <a:spLocks noChangeShapeType="1"/>
            </p:cNvSpPr>
            <p:nvPr/>
          </p:nvSpPr>
          <p:spPr bwMode="auto">
            <a:xfrm>
              <a:off x="4398963" y="3044826"/>
              <a:ext cx="1588" cy="714375"/>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2" name="Line 17"/>
            <p:cNvSpPr>
              <a:spLocks noChangeShapeType="1"/>
            </p:cNvSpPr>
            <p:nvPr/>
          </p:nvSpPr>
          <p:spPr bwMode="auto">
            <a:xfrm flipH="1">
              <a:off x="2382838" y="2846388"/>
              <a:ext cx="1738313" cy="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3" name="Rectangle 18"/>
            <p:cNvSpPr>
              <a:spLocks noChangeArrowheads="1"/>
            </p:cNvSpPr>
            <p:nvPr/>
          </p:nvSpPr>
          <p:spPr bwMode="auto">
            <a:xfrm>
              <a:off x="5719763" y="3560763"/>
              <a:ext cx="1042988" cy="1370013"/>
            </a:xfrm>
            <a:prstGeom prst="rect">
              <a:avLst/>
            </a:prstGeom>
            <a:solidFill>
              <a:schemeClr val="accent2"/>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en-US" altLang="zh-CN" sz="2400" b="1">
                <a:solidFill>
                  <a:srgbClr val="0000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400" b="1">
                <a:solidFill>
                  <a:srgbClr val="000000"/>
                </a:solidFill>
                <a:latin typeface="Times New Roman" panose="02020603050405020304" pitchFamily="18" charset="0"/>
                <a:ea typeface="楷体_GB2312" pitchFamily="49" charset="-122"/>
              </a:endParaRPr>
            </a:p>
          </p:txBody>
        </p:sp>
        <p:sp>
          <p:nvSpPr>
            <p:cNvPr id="118804" name="Text Box 19"/>
            <p:cNvSpPr txBox="1">
              <a:spLocks noChangeArrowheads="1"/>
            </p:cNvSpPr>
            <p:nvPr/>
          </p:nvSpPr>
          <p:spPr bwMode="auto">
            <a:xfrm>
              <a:off x="5789613" y="4115200"/>
              <a:ext cx="34766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S</a:t>
              </a:r>
            </a:p>
          </p:txBody>
        </p:sp>
        <p:sp>
          <p:nvSpPr>
            <p:cNvPr id="118805" name="Text Box 20"/>
            <p:cNvSpPr txBox="1">
              <a:spLocks noChangeArrowheads="1"/>
            </p:cNvSpPr>
            <p:nvPr/>
          </p:nvSpPr>
          <p:spPr bwMode="auto">
            <a:xfrm>
              <a:off x="6372241" y="4114807"/>
              <a:ext cx="4857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b</a:t>
              </a:r>
            </a:p>
          </p:txBody>
        </p:sp>
        <p:sp>
          <p:nvSpPr>
            <p:cNvPr id="118806" name="Line 21"/>
            <p:cNvSpPr>
              <a:spLocks noChangeShapeType="1"/>
            </p:cNvSpPr>
            <p:nvPr/>
          </p:nvSpPr>
          <p:spPr bwMode="auto">
            <a:xfrm>
              <a:off x="5719763" y="3738563"/>
              <a:ext cx="1042988"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7" name="Line 22"/>
            <p:cNvSpPr>
              <a:spLocks noChangeShapeType="1"/>
            </p:cNvSpPr>
            <p:nvPr/>
          </p:nvSpPr>
          <p:spPr bwMode="auto">
            <a:xfrm>
              <a:off x="5719763" y="4071938"/>
              <a:ext cx="10429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8" name="Line 23"/>
            <p:cNvSpPr>
              <a:spLocks noChangeShapeType="1"/>
            </p:cNvSpPr>
            <p:nvPr/>
          </p:nvSpPr>
          <p:spPr bwMode="auto">
            <a:xfrm>
              <a:off x="5719763" y="4394201"/>
              <a:ext cx="1042988"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9" name="Text Box 24"/>
            <p:cNvSpPr txBox="1">
              <a:spLocks noChangeArrowheads="1"/>
            </p:cNvSpPr>
            <p:nvPr/>
          </p:nvSpPr>
          <p:spPr bwMode="auto">
            <a:xfrm>
              <a:off x="5927726" y="4394201"/>
              <a:ext cx="1841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endParaRPr kumimoji="1" lang="en-US" altLang="zh-CN" sz="2400" b="1">
                <a:solidFill>
                  <a:srgbClr val="000000"/>
                </a:solidFill>
                <a:latin typeface="Times New Roman" panose="02020603050405020304" pitchFamily="18" charset="0"/>
                <a:ea typeface="楷体_GB2312" pitchFamily="49" charset="-122"/>
              </a:endParaRPr>
            </a:p>
          </p:txBody>
        </p:sp>
        <p:sp>
          <p:nvSpPr>
            <p:cNvPr id="118810" name="Text Box 25"/>
            <p:cNvSpPr txBox="1">
              <a:spLocks noChangeArrowheads="1"/>
            </p:cNvSpPr>
            <p:nvPr/>
          </p:nvSpPr>
          <p:spPr bwMode="auto">
            <a:xfrm>
              <a:off x="6096001" y="4394201"/>
              <a:ext cx="2619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a:t>
              </a:r>
            </a:p>
          </p:txBody>
        </p:sp>
        <p:sp>
          <p:nvSpPr>
            <p:cNvPr id="118811" name="Text Box 26"/>
            <p:cNvSpPr txBox="1">
              <a:spLocks noChangeArrowheads="1"/>
            </p:cNvSpPr>
            <p:nvPr/>
          </p:nvSpPr>
          <p:spPr bwMode="auto">
            <a:xfrm>
              <a:off x="6275388" y="4394201"/>
              <a:ext cx="2619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a:t>
              </a:r>
            </a:p>
          </p:txBody>
        </p:sp>
        <p:sp>
          <p:nvSpPr>
            <p:cNvPr id="118812" name="Text Box 27"/>
            <p:cNvSpPr txBox="1">
              <a:spLocks noChangeArrowheads="1"/>
            </p:cNvSpPr>
            <p:nvPr/>
          </p:nvSpPr>
          <p:spPr bwMode="auto">
            <a:xfrm>
              <a:off x="5857876" y="3163888"/>
              <a:ext cx="800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TLB</a:t>
              </a:r>
            </a:p>
          </p:txBody>
        </p:sp>
        <p:sp>
          <p:nvSpPr>
            <p:cNvPr id="118813" name="Line 28"/>
            <p:cNvSpPr>
              <a:spLocks noChangeShapeType="1"/>
            </p:cNvSpPr>
            <p:nvPr/>
          </p:nvSpPr>
          <p:spPr bwMode="auto">
            <a:xfrm>
              <a:off x="6067426" y="4097338"/>
              <a:ext cx="1588" cy="2968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4" name="Line 29"/>
            <p:cNvSpPr>
              <a:spLocks noChangeShapeType="1"/>
            </p:cNvSpPr>
            <p:nvPr/>
          </p:nvSpPr>
          <p:spPr bwMode="auto">
            <a:xfrm>
              <a:off x="6345238" y="4097338"/>
              <a:ext cx="1588" cy="2968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5" name="Line 30"/>
            <p:cNvSpPr>
              <a:spLocks noChangeShapeType="1"/>
            </p:cNvSpPr>
            <p:nvPr/>
          </p:nvSpPr>
          <p:spPr bwMode="auto">
            <a:xfrm>
              <a:off x="5302251" y="2846388"/>
              <a:ext cx="1588" cy="1965325"/>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6" name="Line 31"/>
            <p:cNvSpPr>
              <a:spLocks noChangeShapeType="1"/>
            </p:cNvSpPr>
            <p:nvPr/>
          </p:nvSpPr>
          <p:spPr bwMode="auto">
            <a:xfrm>
              <a:off x="5302251" y="3619501"/>
              <a:ext cx="417513" cy="1588"/>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7" name="Line 32"/>
            <p:cNvSpPr>
              <a:spLocks noChangeShapeType="1"/>
            </p:cNvSpPr>
            <p:nvPr/>
          </p:nvSpPr>
          <p:spPr bwMode="auto">
            <a:xfrm>
              <a:off x="5302251" y="3917951"/>
              <a:ext cx="417513" cy="1588"/>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8" name="Line 33"/>
            <p:cNvSpPr>
              <a:spLocks noChangeShapeType="1"/>
            </p:cNvSpPr>
            <p:nvPr/>
          </p:nvSpPr>
          <p:spPr bwMode="auto">
            <a:xfrm>
              <a:off x="5302251" y="4216401"/>
              <a:ext cx="417513" cy="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9" name="Line 34"/>
            <p:cNvSpPr>
              <a:spLocks noChangeShapeType="1"/>
            </p:cNvSpPr>
            <p:nvPr/>
          </p:nvSpPr>
          <p:spPr bwMode="auto">
            <a:xfrm>
              <a:off x="5302251" y="4513263"/>
              <a:ext cx="417513" cy="1588"/>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0" name="Line 35"/>
            <p:cNvSpPr>
              <a:spLocks noChangeShapeType="1"/>
            </p:cNvSpPr>
            <p:nvPr/>
          </p:nvSpPr>
          <p:spPr bwMode="auto">
            <a:xfrm>
              <a:off x="5302251" y="4811713"/>
              <a:ext cx="417513" cy="1588"/>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1" name="Line 36"/>
            <p:cNvSpPr>
              <a:spLocks noChangeShapeType="1"/>
            </p:cNvSpPr>
            <p:nvPr/>
          </p:nvSpPr>
          <p:spPr bwMode="auto">
            <a:xfrm>
              <a:off x="6762751" y="4216401"/>
              <a:ext cx="4857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2" name="Rectangle 37"/>
            <p:cNvSpPr>
              <a:spLocks noChangeArrowheads="1"/>
            </p:cNvSpPr>
            <p:nvPr/>
          </p:nvSpPr>
          <p:spPr bwMode="auto">
            <a:xfrm>
              <a:off x="1341438" y="1773238"/>
              <a:ext cx="1528763" cy="357188"/>
            </a:xfrm>
            <a:prstGeom prst="rect">
              <a:avLst/>
            </a:prstGeom>
            <a:solidFill>
              <a:schemeClr val="accent2"/>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rPr>
                <a:t>ST Address</a:t>
              </a:r>
              <a:endParaRPr kumimoji="1" lang="en-US" altLang="zh-CN" sz="2000">
                <a:solidFill>
                  <a:srgbClr val="000000"/>
                </a:solidFill>
                <a:latin typeface="Times New Roman" panose="02020603050405020304" pitchFamily="18" charset="0"/>
              </a:endParaRPr>
            </a:p>
          </p:txBody>
        </p:sp>
        <p:sp>
          <p:nvSpPr>
            <p:cNvPr id="118823" name="Oval 38"/>
            <p:cNvSpPr>
              <a:spLocks noChangeArrowheads="1"/>
            </p:cNvSpPr>
            <p:nvPr/>
          </p:nvSpPr>
          <p:spPr bwMode="auto">
            <a:xfrm>
              <a:off x="1827213" y="2606676"/>
              <a:ext cx="555625" cy="417513"/>
            </a:xfrm>
            <a:prstGeom prst="ellipse">
              <a:avLst/>
            </a:prstGeom>
            <a:solidFill>
              <a:schemeClr val="accent2"/>
            </a:solidFill>
            <a:ln w="38100">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3200" b="1">
                  <a:solidFill>
                    <a:srgbClr val="000000"/>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sp>
          <p:nvSpPr>
            <p:cNvPr id="118824" name="Line 39"/>
            <p:cNvSpPr>
              <a:spLocks noChangeShapeType="1"/>
            </p:cNvSpPr>
            <p:nvPr/>
          </p:nvSpPr>
          <p:spPr bwMode="auto">
            <a:xfrm>
              <a:off x="2105026" y="2130426"/>
              <a:ext cx="0" cy="47625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5" name="Line 40"/>
            <p:cNvSpPr>
              <a:spLocks noChangeShapeType="1"/>
            </p:cNvSpPr>
            <p:nvPr/>
          </p:nvSpPr>
          <p:spPr bwMode="auto">
            <a:xfrm>
              <a:off x="2105026" y="3024188"/>
              <a:ext cx="0" cy="1727200"/>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6" name="Line 41"/>
            <p:cNvSpPr>
              <a:spLocks noChangeShapeType="1"/>
            </p:cNvSpPr>
            <p:nvPr/>
          </p:nvSpPr>
          <p:spPr bwMode="auto">
            <a:xfrm>
              <a:off x="2105026" y="4751388"/>
              <a:ext cx="277813" cy="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8827" name="Group 63"/>
            <p:cNvGrpSpPr>
              <a:grpSpLocks/>
            </p:cNvGrpSpPr>
            <p:nvPr/>
          </p:nvGrpSpPr>
          <p:grpSpPr bwMode="auto">
            <a:xfrm>
              <a:off x="5857876" y="1773238"/>
              <a:ext cx="2989263" cy="357188"/>
              <a:chOff x="3356" y="1288"/>
              <a:chExt cx="1883" cy="225"/>
            </a:xfrm>
          </p:grpSpPr>
          <p:sp>
            <p:nvSpPr>
              <p:cNvPr id="118850" name="Rectangle 42"/>
              <p:cNvSpPr>
                <a:spLocks noChangeArrowheads="1"/>
              </p:cNvSpPr>
              <p:nvPr/>
            </p:nvSpPr>
            <p:spPr bwMode="auto">
              <a:xfrm>
                <a:off x="3356" y="1288"/>
                <a:ext cx="1883" cy="225"/>
              </a:xfrm>
              <a:prstGeom prst="rect">
                <a:avLst/>
              </a:prstGeom>
              <a:solidFill>
                <a:schemeClr val="hlink"/>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000000"/>
                    </a:solidFill>
                    <a:latin typeface="楷体_GB2312" pitchFamily="49" charset="-122"/>
                    <a:ea typeface="楷体_GB2312" pitchFamily="49" charset="-122"/>
                  </a:rPr>
                  <a:t>Seg_ID   Offset D</a:t>
                </a:r>
                <a:endParaRPr kumimoji="1" lang="en-US" altLang="zh-CN" sz="2400" b="1">
                  <a:solidFill>
                    <a:srgbClr val="000000"/>
                  </a:solidFill>
                  <a:latin typeface="Times New Roman" panose="02020603050405020304" pitchFamily="18" charset="0"/>
                </a:endParaRPr>
              </a:p>
            </p:txBody>
          </p:sp>
          <p:sp>
            <p:nvSpPr>
              <p:cNvPr id="118851" name="Line 43"/>
              <p:cNvSpPr>
                <a:spLocks noChangeShapeType="1"/>
              </p:cNvSpPr>
              <p:nvPr/>
            </p:nvSpPr>
            <p:spPr bwMode="auto">
              <a:xfrm>
                <a:off x="4256" y="1288"/>
                <a:ext cx="0" cy="2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8828" name="Line 44"/>
            <p:cNvSpPr>
              <a:spLocks noChangeShapeType="1"/>
            </p:cNvSpPr>
            <p:nvPr/>
          </p:nvSpPr>
          <p:spPr bwMode="auto">
            <a:xfrm>
              <a:off x="6483351" y="2130426"/>
              <a:ext cx="0" cy="715963"/>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9" name="Line 45"/>
            <p:cNvSpPr>
              <a:spLocks noChangeShapeType="1"/>
            </p:cNvSpPr>
            <p:nvPr/>
          </p:nvSpPr>
          <p:spPr bwMode="auto">
            <a:xfrm flipH="1">
              <a:off x="4676776" y="2846388"/>
              <a:ext cx="1806575" cy="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0" name="Rectangle 46"/>
            <p:cNvSpPr>
              <a:spLocks noChangeArrowheads="1"/>
            </p:cNvSpPr>
            <p:nvPr/>
          </p:nvSpPr>
          <p:spPr bwMode="auto">
            <a:xfrm>
              <a:off x="6572264" y="5674136"/>
              <a:ext cx="1000132" cy="319103"/>
            </a:xfrm>
            <a:prstGeom prst="rect">
              <a:avLst/>
            </a:prstGeom>
            <a:solidFill>
              <a:schemeClr val="hlink"/>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1800">
                <a:solidFill>
                  <a:srgbClr val="000000"/>
                </a:solidFill>
                <a:latin typeface="Times New Roman" panose="02020603050405020304" pitchFamily="18" charset="0"/>
                <a:ea typeface="楷体_GB2312" pitchFamily="49" charset="-122"/>
              </a:endParaRPr>
            </a:p>
          </p:txBody>
        </p:sp>
        <p:sp>
          <p:nvSpPr>
            <p:cNvPr id="118831" name="Text Box 48"/>
            <p:cNvSpPr txBox="1">
              <a:spLocks noChangeArrowheads="1"/>
            </p:cNvSpPr>
            <p:nvPr/>
          </p:nvSpPr>
          <p:spPr bwMode="auto">
            <a:xfrm>
              <a:off x="6696088" y="5686836"/>
              <a:ext cx="68800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b + d</a:t>
              </a:r>
            </a:p>
          </p:txBody>
        </p:sp>
        <p:sp>
          <p:nvSpPr>
            <p:cNvPr id="118832" name="Line 51"/>
            <p:cNvSpPr>
              <a:spLocks noChangeShapeType="1"/>
            </p:cNvSpPr>
            <p:nvPr/>
          </p:nvSpPr>
          <p:spPr bwMode="auto">
            <a:xfrm>
              <a:off x="4094163" y="4719638"/>
              <a:ext cx="1588" cy="454025"/>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3" name="Line 52"/>
            <p:cNvSpPr>
              <a:spLocks noChangeShapeType="1"/>
            </p:cNvSpPr>
            <p:nvPr/>
          </p:nvSpPr>
          <p:spPr bwMode="auto">
            <a:xfrm flipV="1">
              <a:off x="4094163" y="5170488"/>
              <a:ext cx="2876550" cy="3175"/>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4" name="Line 53"/>
            <p:cNvSpPr>
              <a:spLocks noChangeShapeType="1"/>
            </p:cNvSpPr>
            <p:nvPr/>
          </p:nvSpPr>
          <p:spPr bwMode="auto">
            <a:xfrm flipV="1">
              <a:off x="6970712" y="4714884"/>
              <a:ext cx="601683" cy="454017"/>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5" name="Line 54"/>
            <p:cNvSpPr>
              <a:spLocks noChangeShapeType="1"/>
            </p:cNvSpPr>
            <p:nvPr/>
          </p:nvSpPr>
          <p:spPr bwMode="auto">
            <a:xfrm flipV="1">
              <a:off x="6205538" y="4930776"/>
              <a:ext cx="1588" cy="238125"/>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6" name="Line 55"/>
            <p:cNvSpPr>
              <a:spLocks noChangeShapeType="1"/>
            </p:cNvSpPr>
            <p:nvPr/>
          </p:nvSpPr>
          <p:spPr bwMode="auto">
            <a:xfrm>
              <a:off x="6762751" y="4216401"/>
              <a:ext cx="485775" cy="0"/>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7" name="Line 56"/>
            <p:cNvSpPr>
              <a:spLocks noChangeShapeType="1"/>
            </p:cNvSpPr>
            <p:nvPr/>
          </p:nvSpPr>
          <p:spPr bwMode="auto">
            <a:xfrm>
              <a:off x="7248526" y="4216401"/>
              <a:ext cx="323870" cy="212731"/>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8" name="Line 57"/>
            <p:cNvSpPr>
              <a:spLocks noChangeShapeType="1"/>
            </p:cNvSpPr>
            <p:nvPr/>
          </p:nvSpPr>
          <p:spPr bwMode="auto">
            <a:xfrm flipH="1">
              <a:off x="7786710" y="2130427"/>
              <a:ext cx="157141" cy="2227268"/>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9" name="Text Box 58"/>
            <p:cNvSpPr txBox="1">
              <a:spLocks noChangeArrowheads="1"/>
            </p:cNvSpPr>
            <p:nvPr/>
          </p:nvSpPr>
          <p:spPr bwMode="auto">
            <a:xfrm>
              <a:off x="1214438" y="1357313"/>
              <a:ext cx="1095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Register</a:t>
              </a:r>
              <a:endParaRPr kumimoji="1" lang="zh-CN" altLang="en-US" sz="2000" b="1">
                <a:solidFill>
                  <a:srgbClr val="000000"/>
                </a:solidFill>
                <a:latin typeface="Times New Roman" panose="02020603050405020304" pitchFamily="18" charset="0"/>
                <a:ea typeface="楷体_GB2312" pitchFamily="49" charset="-122"/>
              </a:endParaRPr>
            </a:p>
          </p:txBody>
        </p:sp>
        <p:sp>
          <p:nvSpPr>
            <p:cNvPr id="118840" name="Text Box 59"/>
            <p:cNvSpPr txBox="1">
              <a:spLocks noChangeArrowheads="1"/>
            </p:cNvSpPr>
            <p:nvPr/>
          </p:nvSpPr>
          <p:spPr bwMode="auto">
            <a:xfrm>
              <a:off x="3446463" y="1357313"/>
              <a:ext cx="1095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Register</a:t>
              </a:r>
              <a:endParaRPr kumimoji="1" lang="zh-CN" altLang="en-US" sz="2000" b="1">
                <a:solidFill>
                  <a:srgbClr val="000000"/>
                </a:solidFill>
                <a:latin typeface="Times New Roman" panose="02020603050405020304" pitchFamily="18" charset="0"/>
                <a:ea typeface="楷体_GB2312" pitchFamily="49" charset="-122"/>
              </a:endParaRPr>
            </a:p>
          </p:txBody>
        </p:sp>
        <p:sp>
          <p:nvSpPr>
            <p:cNvPr id="118841" name="Text Box 60"/>
            <p:cNvSpPr txBox="1">
              <a:spLocks noChangeArrowheads="1"/>
            </p:cNvSpPr>
            <p:nvPr/>
          </p:nvSpPr>
          <p:spPr bwMode="auto">
            <a:xfrm>
              <a:off x="6902451" y="1357313"/>
              <a:ext cx="1895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Logical address</a:t>
              </a:r>
              <a:endParaRPr kumimoji="1" lang="zh-CN" altLang="en-US" sz="2000" b="1">
                <a:solidFill>
                  <a:srgbClr val="000000"/>
                </a:solidFill>
                <a:latin typeface="Times New Roman" panose="02020603050405020304" pitchFamily="18" charset="0"/>
                <a:ea typeface="楷体_GB2312" pitchFamily="49" charset="-122"/>
              </a:endParaRPr>
            </a:p>
          </p:txBody>
        </p:sp>
        <p:sp>
          <p:nvSpPr>
            <p:cNvPr id="118842" name="Line 64"/>
            <p:cNvSpPr>
              <a:spLocks noChangeShapeType="1"/>
            </p:cNvSpPr>
            <p:nvPr/>
          </p:nvSpPr>
          <p:spPr bwMode="auto">
            <a:xfrm flipV="1">
              <a:off x="3446463" y="4741863"/>
              <a:ext cx="647700" cy="3175"/>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3" name="Line 28"/>
            <p:cNvSpPr>
              <a:spLocks noChangeShapeType="1"/>
            </p:cNvSpPr>
            <p:nvPr/>
          </p:nvSpPr>
          <p:spPr bwMode="auto">
            <a:xfrm>
              <a:off x="2857488" y="4357694"/>
              <a:ext cx="1588" cy="540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4" name="Text Box 19"/>
            <p:cNvSpPr txBox="1">
              <a:spLocks noChangeArrowheads="1"/>
            </p:cNvSpPr>
            <p:nvPr/>
          </p:nvSpPr>
          <p:spPr bwMode="auto">
            <a:xfrm>
              <a:off x="6081725" y="4115200"/>
              <a:ext cx="34766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L</a:t>
              </a:r>
            </a:p>
          </p:txBody>
        </p:sp>
        <p:sp>
          <p:nvSpPr>
            <p:cNvPr id="118845" name="Oval 13"/>
            <p:cNvSpPr>
              <a:spLocks noChangeArrowheads="1"/>
            </p:cNvSpPr>
            <p:nvPr/>
          </p:nvSpPr>
          <p:spPr bwMode="auto">
            <a:xfrm>
              <a:off x="7572396" y="4357694"/>
              <a:ext cx="555625" cy="417513"/>
            </a:xfrm>
            <a:prstGeom prst="ellipse">
              <a:avLst/>
            </a:prstGeom>
            <a:solidFill>
              <a:schemeClr val="accent2"/>
            </a:solidFill>
            <a:ln w="38100">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check</a:t>
              </a:r>
              <a:endParaRPr kumimoji="1" lang="zh-CN" altLang="en-US" sz="1800" b="1">
                <a:solidFill>
                  <a:srgbClr val="000000"/>
                </a:solidFill>
                <a:latin typeface="Times New Roman" panose="02020603050405020304" pitchFamily="18" charset="0"/>
                <a:ea typeface="楷体_GB2312" pitchFamily="49" charset="-122"/>
              </a:endParaRPr>
            </a:p>
          </p:txBody>
        </p:sp>
        <p:sp>
          <p:nvSpPr>
            <p:cNvPr id="118846" name="Text Box 14"/>
            <p:cNvSpPr txBox="1">
              <a:spLocks noChangeArrowheads="1"/>
            </p:cNvSpPr>
            <p:nvPr/>
          </p:nvSpPr>
          <p:spPr bwMode="auto">
            <a:xfrm>
              <a:off x="8001024" y="3929066"/>
              <a:ext cx="1013419"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D&gt;=Sl</a:t>
              </a:r>
            </a:p>
          </p:txBody>
        </p:sp>
        <p:sp>
          <p:nvSpPr>
            <p:cNvPr id="118847" name="Line 16"/>
            <p:cNvSpPr>
              <a:spLocks noChangeShapeType="1"/>
            </p:cNvSpPr>
            <p:nvPr/>
          </p:nvSpPr>
          <p:spPr bwMode="auto">
            <a:xfrm>
              <a:off x="8143900" y="4643447"/>
              <a:ext cx="357190" cy="214314"/>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8" name="Text Box 11"/>
            <p:cNvSpPr txBox="1">
              <a:spLocks noChangeArrowheads="1"/>
            </p:cNvSpPr>
            <p:nvPr/>
          </p:nvSpPr>
          <p:spPr bwMode="auto">
            <a:xfrm>
              <a:off x="7786710" y="4929198"/>
              <a:ext cx="12096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Overflow</a:t>
              </a:r>
              <a:endParaRPr kumimoji="1" lang="zh-CN" altLang="en-US" sz="2400" b="1">
                <a:solidFill>
                  <a:srgbClr val="000000"/>
                </a:solidFill>
                <a:latin typeface="Times New Roman" panose="02020603050405020304" pitchFamily="18" charset="0"/>
                <a:ea typeface="楷体_GB2312" pitchFamily="49" charset="-122"/>
              </a:endParaRPr>
            </a:p>
          </p:txBody>
        </p:sp>
        <p:sp>
          <p:nvSpPr>
            <p:cNvPr id="118849" name="Line 16"/>
            <p:cNvSpPr>
              <a:spLocks noChangeShapeType="1"/>
            </p:cNvSpPr>
            <p:nvPr/>
          </p:nvSpPr>
          <p:spPr bwMode="auto">
            <a:xfrm flipH="1">
              <a:off x="7072329" y="4786321"/>
              <a:ext cx="714379" cy="857256"/>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Pure segmentation: External fragment</a:t>
            </a:r>
            <a:endParaRPr lang="zh-CN" altLang="en-US" sz="32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198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D7AB3D50-7714-42AB-85D2-B492A5968775}" type="slidenum">
              <a:rPr lang="en-US" altLang="ko-KR" sz="1200" smtClean="0">
                <a:solidFill>
                  <a:schemeClr val="bg1"/>
                </a:solidFill>
              </a:rPr>
              <a:pPr>
                <a:spcBef>
                  <a:spcPct val="0"/>
                </a:spcBef>
                <a:buClrTx/>
                <a:buSzTx/>
                <a:buFontTx/>
                <a:buNone/>
              </a:pPr>
              <a:t>134</a:t>
            </a:fld>
            <a:endParaRPr lang="en-US" altLang="ko-KR" sz="1200" smtClean="0">
              <a:solidFill>
                <a:schemeClr val="bg1"/>
              </a:solidFill>
            </a:endParaRPr>
          </a:p>
        </p:txBody>
      </p:sp>
      <p:pic>
        <p:nvPicPr>
          <p:cNvPr id="7"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85875" y="1500188"/>
            <a:ext cx="7310438" cy="428625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071670" y="1071547"/>
            <a:ext cx="500066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段页式存储管理的需求</a:t>
            </a:r>
          </a:p>
        </p:txBody>
      </p:sp>
      <p:grpSp>
        <p:nvGrpSpPr>
          <p:cNvPr id="2" name="组合 1"/>
          <p:cNvGrpSpPr/>
          <p:nvPr/>
        </p:nvGrpSpPr>
        <p:grpSpPr>
          <a:xfrm>
            <a:off x="758826" y="1796437"/>
            <a:ext cx="6693495" cy="759182"/>
            <a:chOff x="758825" y="939187"/>
            <a:chExt cx="6693495" cy="759182"/>
          </a:xfrm>
        </p:grpSpPr>
        <p:sp>
          <p:nvSpPr>
            <p:cNvPr id="21" name="TextBox 4"/>
            <p:cNvSpPr txBox="1">
              <a:spLocks noChangeArrowheads="1"/>
            </p:cNvSpPr>
            <p:nvPr/>
          </p:nvSpPr>
          <p:spPr bwMode="auto">
            <a:xfrm>
              <a:off x="1197658" y="939187"/>
              <a:ext cx="6254662" cy="759182"/>
            </a:xfrm>
            <a:prstGeom prst="rect">
              <a:avLst/>
            </a:prstGeom>
            <a:noFill/>
            <a:ln w="9525">
              <a:noFill/>
              <a:miter lim="800000"/>
              <a:headEnd/>
              <a:tailEnd/>
            </a:ln>
          </p:spPr>
          <p:txBody>
            <a:bodyPr wrap="square">
              <a:spAutoFit/>
            </a:bodyPr>
            <a:lstStyle/>
            <a:p>
              <a:pPr marL="0" lvl="1" indent="-307975">
                <a:lnSpc>
                  <a:spcPts val="2600"/>
                </a:lnSpc>
                <a:buClr>
                  <a:srgbClr val="000099"/>
                </a:buClr>
                <a:buSzPct val="100000"/>
                <a:defRPr/>
              </a:pPr>
              <a:r>
                <a:rPr lang="zh-CN" altLang="en-US" sz="2000" b="1" dirty="0">
                  <a:solidFill>
                    <a:srgbClr val="11576A"/>
                  </a:solidFill>
                  <a:latin typeface="微软雅黑" pitchFamily="34" charset="-122"/>
                  <a:ea typeface="微软雅黑" pitchFamily="34" charset="-122"/>
                  <a:cs typeface="宋体" charset="0"/>
                  <a:sym typeface="Times New Roman" charset="0"/>
                </a:rPr>
                <a:t>段式存储在内存保护方面有优势，页式存储在内存利用和优化转移到后备存储方面有优势。</a:t>
              </a:r>
            </a:p>
          </p:txBody>
        </p:sp>
        <p:sp>
          <p:nvSpPr>
            <p:cNvPr id="22" name="矩形 6"/>
            <p:cNvSpPr>
              <a:spLocks noChangeArrowheads="1"/>
            </p:cNvSpPr>
            <p:nvPr/>
          </p:nvSpPr>
          <p:spPr bwMode="auto">
            <a:xfrm>
              <a:off x="758825" y="950901"/>
              <a:ext cx="442750" cy="400110"/>
            </a:xfrm>
            <a:prstGeom prst="rect">
              <a:avLst/>
            </a:prstGeom>
            <a:noFill/>
            <a:ln w="9525">
              <a:noFill/>
              <a:miter lim="800000"/>
              <a:headEnd/>
              <a:tailEnd/>
            </a:ln>
          </p:spPr>
          <p:txBody>
            <a:bodyPr wrap="none">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latin typeface="Calibri" pitchFamily="34" charset="0"/>
              </a:endParaRPr>
            </a:p>
          </p:txBody>
        </p:sp>
      </p:grpSp>
      <p:grpSp>
        <p:nvGrpSpPr>
          <p:cNvPr id="3" name="组合 2"/>
          <p:cNvGrpSpPr/>
          <p:nvPr/>
        </p:nvGrpSpPr>
        <p:grpSpPr>
          <a:xfrm>
            <a:off x="765148" y="2481268"/>
            <a:ext cx="7305134" cy="425758"/>
            <a:chOff x="765148" y="1624018"/>
            <a:chExt cx="7305134" cy="425758"/>
          </a:xfrm>
        </p:grpSpPr>
        <p:sp>
          <p:nvSpPr>
            <p:cNvPr id="16" name="矩形 6"/>
            <p:cNvSpPr>
              <a:spLocks noChangeArrowheads="1"/>
            </p:cNvSpPr>
            <p:nvPr/>
          </p:nvSpPr>
          <p:spPr bwMode="auto">
            <a:xfrm>
              <a:off x="765148" y="1639895"/>
              <a:ext cx="442750" cy="400110"/>
            </a:xfrm>
            <a:prstGeom prst="rect">
              <a:avLst/>
            </a:prstGeom>
            <a:noFill/>
            <a:ln w="9525">
              <a:noFill/>
              <a:miter lim="800000"/>
              <a:headEnd/>
              <a:tailEnd/>
            </a:ln>
          </p:spPr>
          <p:txBody>
            <a:bodyPr wrap="none">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latin typeface="Calibri" pitchFamily="34" charset="0"/>
              </a:endParaRPr>
            </a:p>
          </p:txBody>
        </p:sp>
        <p:sp>
          <p:nvSpPr>
            <p:cNvPr id="6" name="TextBox 4"/>
            <p:cNvSpPr txBox="1">
              <a:spLocks noChangeArrowheads="1"/>
            </p:cNvSpPr>
            <p:nvPr/>
          </p:nvSpPr>
          <p:spPr bwMode="auto">
            <a:xfrm>
              <a:off x="1212282" y="1624018"/>
              <a:ext cx="6858000" cy="425758"/>
            </a:xfrm>
            <a:prstGeom prst="rect">
              <a:avLst/>
            </a:prstGeom>
            <a:noFill/>
            <a:ln w="9525">
              <a:noFill/>
              <a:miter lim="800000"/>
              <a:headEnd/>
              <a:tailEnd/>
            </a:ln>
          </p:spPr>
          <p:txBody>
            <a:bodyPr wrap="square">
              <a:spAutoFit/>
            </a:bodyPr>
            <a:lstStyle/>
            <a:p>
              <a:pPr marL="0" lvl="1" indent="-307975">
                <a:lnSpc>
                  <a:spcPts val="2600"/>
                </a:lnSpc>
                <a:buClr>
                  <a:srgbClr val="000099"/>
                </a:buClr>
                <a:buSzPct val="100000"/>
                <a:defRPr/>
              </a:pPr>
              <a:r>
                <a:rPr lang="zh-CN" altLang="en-US" sz="2000" b="1" dirty="0">
                  <a:solidFill>
                    <a:srgbClr val="11576A"/>
                  </a:solidFill>
                  <a:latin typeface="微软雅黑" pitchFamily="34" charset="-122"/>
                  <a:ea typeface="微软雅黑" pitchFamily="34" charset="-122"/>
                  <a:cs typeface="宋体" charset="0"/>
                  <a:sym typeface="Times New Roman" charset="0"/>
                </a:rPr>
                <a:t>段式存储、页式存储能否结合？</a:t>
              </a:r>
              <a:endParaRPr lang="zh-CN" altLang="en-US" sz="2000" b="1" dirty="0">
                <a:solidFill>
                  <a:srgbClr val="11576A"/>
                </a:solidFill>
                <a:latin typeface="微软雅黑" pitchFamily="34" charset="-122"/>
                <a:ea typeface="微软雅黑" pitchFamily="34" charset="-122"/>
                <a:cs typeface="宋体" charset="0"/>
              </a:endParaRPr>
            </a:p>
          </p:txBody>
        </p:sp>
      </p:grpSp>
    </p:spTree>
    <p:extLst>
      <p:ext uri="{BB962C8B-B14F-4D97-AF65-F5344CB8AC3E}">
        <p14:creationId xmlns:p14="http://schemas.microsoft.com/office/powerpoint/2010/main" val="1065155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1522966" y="1071563"/>
            <a:ext cx="5929354" cy="553998"/>
          </a:xfrm>
          <a:prstGeom prst="rect">
            <a:avLst/>
          </a:prstGeom>
          <a:noFill/>
          <a:ln w="9525">
            <a:noFill/>
            <a:miter lim="800000"/>
            <a:headEnd/>
            <a:tailEnd/>
          </a:ln>
        </p:spPr>
        <p:txBody>
          <a:bodyPr wrap="square">
            <a:spAutoFit/>
          </a:bodyPr>
          <a:lstStyle/>
          <a:p>
            <a:pPr algn="ctr" eaLnBrk="1" hangingPunct="1"/>
            <a:r>
              <a:rPr lang="zh-CN" altLang="en-US" sz="3000" b="1" dirty="0">
                <a:solidFill>
                  <a:srgbClr val="11576A"/>
                </a:solidFill>
                <a:latin typeface="微软雅黑" pitchFamily="34" charset="-122"/>
                <a:ea typeface="微软雅黑" pitchFamily="34" charset="-122"/>
                <a:cs typeface="宋体" charset="0"/>
                <a:sym typeface="Times New Roman" charset="0"/>
              </a:rPr>
              <a:t>段页式存储管理</a:t>
            </a:r>
            <a:endParaRPr lang="en-US" altLang="zh-CN" sz="3000" b="1" dirty="0">
              <a:solidFill>
                <a:srgbClr val="11576A"/>
              </a:solidFill>
              <a:latin typeface="微软雅黑" pitchFamily="34" charset="-122"/>
              <a:ea typeface="微软雅黑" pitchFamily="34" charset="-122"/>
              <a:cs typeface="宋体" charset="0"/>
            </a:endParaRPr>
          </a:p>
        </p:txBody>
      </p:sp>
      <p:grpSp>
        <p:nvGrpSpPr>
          <p:cNvPr id="3" name="组合 2"/>
          <p:cNvGrpSpPr/>
          <p:nvPr/>
        </p:nvGrpSpPr>
        <p:grpSpPr>
          <a:xfrm>
            <a:off x="1289149" y="1714488"/>
            <a:ext cx="7099275" cy="425758"/>
            <a:chOff x="758825" y="857238"/>
            <a:chExt cx="7099275" cy="425758"/>
          </a:xfrm>
        </p:grpSpPr>
        <p:sp>
          <p:nvSpPr>
            <p:cNvPr id="21" name="TextBox 4"/>
            <p:cNvSpPr txBox="1">
              <a:spLocks noChangeArrowheads="1"/>
            </p:cNvSpPr>
            <p:nvPr/>
          </p:nvSpPr>
          <p:spPr bwMode="auto">
            <a:xfrm>
              <a:off x="1000100" y="857238"/>
              <a:ext cx="6858000" cy="425758"/>
            </a:xfrm>
            <a:prstGeom prst="rect">
              <a:avLst/>
            </a:prstGeom>
            <a:noFill/>
            <a:ln w="9525">
              <a:noFill/>
              <a:miter lim="800000"/>
              <a:headEnd/>
              <a:tailEnd/>
            </a:ln>
          </p:spPr>
          <p:txBody>
            <a:bodyPr>
              <a:spAutoFit/>
            </a:bodyPr>
            <a:lstStyle/>
            <a:p>
              <a:pPr lvl="1" indent="-307975" eaLnBrk="1" hangingPunct="1">
                <a:lnSpc>
                  <a:spcPts val="2600"/>
                </a:lnSpc>
                <a:buClr>
                  <a:srgbClr val="000099"/>
                </a:buClr>
                <a:buSzPct val="75000"/>
                <a:defRPr/>
              </a:pPr>
              <a:r>
                <a:rPr lang="zh-CN" altLang="en-US" sz="2000" b="1" dirty="0">
                  <a:solidFill>
                    <a:srgbClr val="11576A"/>
                  </a:solidFill>
                  <a:latin typeface="微软雅黑" pitchFamily="34" charset="-122"/>
                  <a:ea typeface="微软雅黑" pitchFamily="34" charset="-122"/>
                  <a:cs typeface="宋体" charset="0"/>
                  <a:sym typeface="Times New Roman" charset="0"/>
                </a:rPr>
                <a:t>在段式存储管理基础上，给每个段加一级页表</a:t>
              </a:r>
              <a:endParaRPr lang="en-US" altLang="zh-CN" sz="2000" b="1" dirty="0">
                <a:solidFill>
                  <a:srgbClr val="11576A"/>
                </a:solidFill>
                <a:latin typeface="微软雅黑" pitchFamily="34" charset="-122"/>
                <a:ea typeface="微软雅黑" pitchFamily="34" charset="-122"/>
                <a:cs typeface="宋体" charset="0"/>
              </a:endParaRPr>
            </a:p>
          </p:txBody>
        </p:sp>
        <p:sp>
          <p:nvSpPr>
            <p:cNvPr id="22" name="矩形 6"/>
            <p:cNvSpPr>
              <a:spLocks noChangeArrowheads="1"/>
            </p:cNvSpPr>
            <p:nvPr/>
          </p:nvSpPr>
          <p:spPr bwMode="auto">
            <a:xfrm>
              <a:off x="758825" y="882638"/>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sp>
        <p:nvSpPr>
          <p:cNvPr id="63" name="Line 37"/>
          <p:cNvSpPr>
            <a:spLocks noChangeShapeType="1"/>
          </p:cNvSpPr>
          <p:nvPr/>
        </p:nvSpPr>
        <p:spPr bwMode="auto">
          <a:xfrm>
            <a:off x="1977962" y="3306065"/>
            <a:ext cx="1280" cy="1321172"/>
          </a:xfrm>
          <a:prstGeom prst="line">
            <a:avLst/>
          </a:prstGeom>
          <a:noFill/>
          <a:ln w="1908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9" name="组合 8"/>
          <p:cNvGrpSpPr/>
          <p:nvPr/>
        </p:nvGrpSpPr>
        <p:grpSpPr>
          <a:xfrm>
            <a:off x="3176236" y="3331669"/>
            <a:ext cx="4389823" cy="477516"/>
            <a:chOff x="2645912" y="2474419"/>
            <a:chExt cx="4389823" cy="477516"/>
          </a:xfrm>
        </p:grpSpPr>
        <p:sp>
          <p:nvSpPr>
            <p:cNvPr id="33" name="Line 7"/>
            <p:cNvSpPr>
              <a:spLocks noChangeShapeType="1"/>
            </p:cNvSpPr>
            <p:nvPr/>
          </p:nvSpPr>
          <p:spPr bwMode="auto">
            <a:xfrm flipH="1">
              <a:off x="2823860" y="2950655"/>
              <a:ext cx="4027526" cy="1280"/>
            </a:xfrm>
            <a:prstGeom prst="line">
              <a:avLst/>
            </a:prstGeom>
            <a:noFill/>
            <a:ln w="1908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47" name="AutoShape 21"/>
            <p:cNvSpPr>
              <a:spLocks noChangeArrowheads="1"/>
            </p:cNvSpPr>
            <p:nvPr/>
          </p:nvSpPr>
          <p:spPr bwMode="auto">
            <a:xfrm>
              <a:off x="6829623" y="2731740"/>
              <a:ext cx="204833" cy="2150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48" name="AutoShape 22"/>
            <p:cNvSpPr>
              <a:spLocks noChangeArrowheads="1"/>
            </p:cNvSpPr>
            <p:nvPr/>
          </p:nvSpPr>
          <p:spPr bwMode="auto">
            <a:xfrm>
              <a:off x="2647192" y="2701015"/>
              <a:ext cx="184350" cy="2457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59" name="Line 33"/>
            <p:cNvSpPr>
              <a:spLocks noChangeShapeType="1"/>
            </p:cNvSpPr>
            <p:nvPr/>
          </p:nvSpPr>
          <p:spPr bwMode="auto">
            <a:xfrm>
              <a:off x="7034455" y="2474419"/>
              <a:ext cx="1280" cy="256041"/>
            </a:xfrm>
            <a:prstGeom prst="line">
              <a:avLst/>
            </a:prstGeom>
            <a:noFill/>
            <a:ln w="19080">
              <a:solidFill>
                <a:srgbClr val="007C8B"/>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85" name="Line 59"/>
            <p:cNvSpPr>
              <a:spLocks noChangeShapeType="1"/>
            </p:cNvSpPr>
            <p:nvPr/>
          </p:nvSpPr>
          <p:spPr bwMode="auto">
            <a:xfrm>
              <a:off x="2645912" y="2484660"/>
              <a:ext cx="1280" cy="221476"/>
            </a:xfrm>
            <a:prstGeom prst="line">
              <a:avLst/>
            </a:prstGeom>
            <a:noFill/>
            <a:ln w="1908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grpSp>
      <p:grpSp>
        <p:nvGrpSpPr>
          <p:cNvPr id="7" name="组合 6"/>
          <p:cNvGrpSpPr/>
          <p:nvPr/>
        </p:nvGrpSpPr>
        <p:grpSpPr>
          <a:xfrm>
            <a:off x="2513088" y="3344472"/>
            <a:ext cx="1956154" cy="1231557"/>
            <a:chOff x="1982765" y="2487221"/>
            <a:chExt cx="1956154" cy="1231557"/>
          </a:xfrm>
        </p:grpSpPr>
        <p:sp>
          <p:nvSpPr>
            <p:cNvPr id="95" name="Line 69"/>
            <p:cNvSpPr>
              <a:spLocks noChangeShapeType="1"/>
            </p:cNvSpPr>
            <p:nvPr/>
          </p:nvSpPr>
          <p:spPr bwMode="auto">
            <a:xfrm flipH="1">
              <a:off x="2165835" y="3158049"/>
              <a:ext cx="1620740" cy="1280"/>
            </a:xfrm>
            <a:prstGeom prst="line">
              <a:avLst/>
            </a:prstGeom>
            <a:noFill/>
            <a:ln w="1908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96" name="AutoShape 70"/>
            <p:cNvSpPr>
              <a:spLocks noChangeArrowheads="1"/>
            </p:cNvSpPr>
            <p:nvPr/>
          </p:nvSpPr>
          <p:spPr bwMode="auto">
            <a:xfrm rot="10800000">
              <a:off x="3734086" y="3152928"/>
              <a:ext cx="204833" cy="2150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97" name="AutoShape 71"/>
            <p:cNvSpPr>
              <a:spLocks noChangeArrowheads="1"/>
            </p:cNvSpPr>
            <p:nvPr/>
          </p:nvSpPr>
          <p:spPr bwMode="auto">
            <a:xfrm>
              <a:off x="1984045" y="2914809"/>
              <a:ext cx="184350" cy="2457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98" name="Line 72"/>
            <p:cNvSpPr>
              <a:spLocks noChangeShapeType="1"/>
            </p:cNvSpPr>
            <p:nvPr/>
          </p:nvSpPr>
          <p:spPr bwMode="auto">
            <a:xfrm>
              <a:off x="1982765" y="2487221"/>
              <a:ext cx="1280" cy="419907"/>
            </a:xfrm>
            <a:prstGeom prst="line">
              <a:avLst/>
            </a:prstGeom>
            <a:noFill/>
            <a:ln w="1908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99" name="Line 73"/>
            <p:cNvSpPr>
              <a:spLocks noChangeShapeType="1"/>
            </p:cNvSpPr>
            <p:nvPr/>
          </p:nvSpPr>
          <p:spPr bwMode="auto">
            <a:xfrm>
              <a:off x="3936359" y="3350079"/>
              <a:ext cx="1280" cy="368699"/>
            </a:xfrm>
            <a:prstGeom prst="line">
              <a:avLst/>
            </a:prstGeom>
            <a:noFill/>
            <a:ln w="1908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grpSp>
      <p:grpSp>
        <p:nvGrpSpPr>
          <p:cNvPr id="5" name="组合 4"/>
          <p:cNvGrpSpPr/>
          <p:nvPr/>
        </p:nvGrpSpPr>
        <p:grpSpPr>
          <a:xfrm>
            <a:off x="1601583" y="2082188"/>
            <a:ext cx="6606775" cy="1427608"/>
            <a:chOff x="1071259" y="1224938"/>
            <a:chExt cx="6606775" cy="1427608"/>
          </a:xfrm>
        </p:grpSpPr>
        <p:sp>
          <p:nvSpPr>
            <p:cNvPr id="35" name="Rectangle 9"/>
            <p:cNvSpPr>
              <a:spLocks noChangeArrowheads="1"/>
            </p:cNvSpPr>
            <p:nvPr/>
          </p:nvSpPr>
          <p:spPr bwMode="auto">
            <a:xfrm>
              <a:off x="2992847" y="2347678"/>
              <a:ext cx="310725" cy="3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0</a:t>
              </a:r>
            </a:p>
          </p:txBody>
        </p:sp>
        <p:sp>
          <p:nvSpPr>
            <p:cNvPr id="36" name="Rectangle 10"/>
            <p:cNvSpPr>
              <a:spLocks noChangeArrowheads="1"/>
            </p:cNvSpPr>
            <p:nvPr/>
          </p:nvSpPr>
          <p:spPr bwMode="auto">
            <a:xfrm>
              <a:off x="1071259" y="2347678"/>
              <a:ext cx="438965" cy="3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19</a:t>
              </a:r>
            </a:p>
          </p:txBody>
        </p:sp>
        <p:sp>
          <p:nvSpPr>
            <p:cNvPr id="37" name="Rectangle 11"/>
            <p:cNvSpPr>
              <a:spLocks noChangeArrowheads="1"/>
            </p:cNvSpPr>
            <p:nvPr/>
          </p:nvSpPr>
          <p:spPr bwMode="auto">
            <a:xfrm>
              <a:off x="2121027" y="2347678"/>
              <a:ext cx="310725" cy="3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9</a:t>
              </a:r>
            </a:p>
          </p:txBody>
        </p:sp>
        <p:sp>
          <p:nvSpPr>
            <p:cNvPr id="38" name="Rectangle 12"/>
            <p:cNvSpPr>
              <a:spLocks noChangeArrowheads="1"/>
            </p:cNvSpPr>
            <p:nvPr/>
          </p:nvSpPr>
          <p:spPr bwMode="auto">
            <a:xfrm>
              <a:off x="1537254" y="2347678"/>
              <a:ext cx="438965" cy="3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15</a:t>
              </a:r>
            </a:p>
          </p:txBody>
        </p:sp>
        <p:sp>
          <p:nvSpPr>
            <p:cNvPr id="39" name="Rectangle 13"/>
            <p:cNvSpPr>
              <a:spLocks noChangeArrowheads="1"/>
            </p:cNvSpPr>
            <p:nvPr/>
          </p:nvSpPr>
          <p:spPr bwMode="auto">
            <a:xfrm>
              <a:off x="1272251" y="1815113"/>
              <a:ext cx="327733" cy="366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rPr>
                <a:t>s</a:t>
              </a:r>
            </a:p>
          </p:txBody>
        </p:sp>
        <p:sp>
          <p:nvSpPr>
            <p:cNvPr id="40" name="Rectangle 14"/>
            <p:cNvSpPr>
              <a:spLocks noChangeArrowheads="1"/>
            </p:cNvSpPr>
            <p:nvPr/>
          </p:nvSpPr>
          <p:spPr bwMode="auto">
            <a:xfrm>
              <a:off x="2439799" y="1815113"/>
              <a:ext cx="368699" cy="366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rPr>
                <a:t>o</a:t>
              </a:r>
            </a:p>
          </p:txBody>
        </p:sp>
        <p:sp>
          <p:nvSpPr>
            <p:cNvPr id="41" name="Rectangle 15"/>
            <p:cNvSpPr>
              <a:spLocks noChangeArrowheads="1"/>
            </p:cNvSpPr>
            <p:nvPr/>
          </p:nvSpPr>
          <p:spPr bwMode="auto">
            <a:xfrm>
              <a:off x="7367309" y="2347678"/>
              <a:ext cx="310725" cy="3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0</a:t>
              </a:r>
            </a:p>
          </p:txBody>
        </p:sp>
        <p:sp>
          <p:nvSpPr>
            <p:cNvPr id="42" name="Rectangle 16"/>
            <p:cNvSpPr>
              <a:spLocks noChangeArrowheads="1"/>
            </p:cNvSpPr>
            <p:nvPr/>
          </p:nvSpPr>
          <p:spPr bwMode="auto">
            <a:xfrm>
              <a:off x="6143433" y="2347678"/>
              <a:ext cx="438965" cy="3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11</a:t>
              </a:r>
            </a:p>
          </p:txBody>
        </p:sp>
        <p:sp>
          <p:nvSpPr>
            <p:cNvPr id="43" name="Rectangle 17"/>
            <p:cNvSpPr>
              <a:spLocks noChangeArrowheads="1"/>
            </p:cNvSpPr>
            <p:nvPr/>
          </p:nvSpPr>
          <p:spPr bwMode="auto">
            <a:xfrm>
              <a:off x="6556939" y="2347678"/>
              <a:ext cx="310725" cy="3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9</a:t>
              </a:r>
            </a:p>
          </p:txBody>
        </p:sp>
        <p:sp>
          <p:nvSpPr>
            <p:cNvPr id="44" name="Rectangle 18"/>
            <p:cNvSpPr>
              <a:spLocks noChangeArrowheads="1"/>
            </p:cNvSpPr>
            <p:nvPr/>
          </p:nvSpPr>
          <p:spPr bwMode="auto">
            <a:xfrm>
              <a:off x="6270173" y="1815113"/>
              <a:ext cx="368699" cy="366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rPr>
                <a:t>f</a:t>
              </a:r>
            </a:p>
          </p:txBody>
        </p:sp>
        <p:sp>
          <p:nvSpPr>
            <p:cNvPr id="45" name="Rectangle 19"/>
            <p:cNvSpPr>
              <a:spLocks noChangeArrowheads="1"/>
            </p:cNvSpPr>
            <p:nvPr/>
          </p:nvSpPr>
          <p:spPr bwMode="auto">
            <a:xfrm>
              <a:off x="6987088" y="1815113"/>
              <a:ext cx="368699" cy="366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rPr>
                <a:t>o</a:t>
              </a:r>
            </a:p>
          </p:txBody>
        </p:sp>
        <p:sp>
          <p:nvSpPr>
            <p:cNvPr id="46" name="Rectangle 20"/>
            <p:cNvSpPr>
              <a:spLocks noChangeArrowheads="1"/>
            </p:cNvSpPr>
            <p:nvPr/>
          </p:nvSpPr>
          <p:spPr bwMode="auto">
            <a:xfrm>
              <a:off x="5146153" y="2077555"/>
              <a:ext cx="1106097" cy="366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5072"/>
                  </a:solidFill>
                  <a:latin typeface="微软雅黑" panose="020B0503020204020204" pitchFamily="34" charset="-122"/>
                  <a:ea typeface="微软雅黑" panose="020B0503020204020204" pitchFamily="34" charset="-122"/>
                </a:rPr>
                <a:t>物理地址</a:t>
              </a:r>
              <a:endParaRPr lang="en-US" altLang="zh-CN" b="1" dirty="0">
                <a:solidFill>
                  <a:srgbClr val="005072"/>
                </a:solidFill>
                <a:latin typeface="微软雅黑" panose="020B0503020204020204" pitchFamily="34" charset="-122"/>
                <a:ea typeface="微软雅黑" panose="020B0503020204020204" pitchFamily="34" charset="-122"/>
              </a:endParaRPr>
            </a:p>
          </p:txBody>
        </p:sp>
        <p:sp>
          <p:nvSpPr>
            <p:cNvPr id="49" name="Rectangle 23"/>
            <p:cNvSpPr>
              <a:spLocks noChangeArrowheads="1"/>
            </p:cNvSpPr>
            <p:nvPr/>
          </p:nvSpPr>
          <p:spPr bwMode="auto">
            <a:xfrm>
              <a:off x="3178477" y="2077555"/>
              <a:ext cx="1106097" cy="366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5072"/>
                  </a:solidFill>
                  <a:latin typeface="微软雅黑" panose="020B0503020204020204" pitchFamily="34" charset="-122"/>
                  <a:ea typeface="微软雅黑" panose="020B0503020204020204" pitchFamily="34" charset="-122"/>
                </a:rPr>
                <a:t>逻辑地址</a:t>
              </a:r>
              <a:endParaRPr lang="en-US" altLang="zh-CN" b="1" dirty="0">
                <a:solidFill>
                  <a:srgbClr val="005072"/>
                </a:solidFill>
                <a:latin typeface="微软雅黑" panose="020B0503020204020204" pitchFamily="34" charset="-122"/>
                <a:ea typeface="微软雅黑" panose="020B0503020204020204" pitchFamily="34" charset="-122"/>
              </a:endParaRPr>
            </a:p>
          </p:txBody>
        </p:sp>
        <p:sp>
          <p:nvSpPr>
            <p:cNvPr id="53" name="Oval 27"/>
            <p:cNvSpPr>
              <a:spLocks noChangeArrowheads="1"/>
            </p:cNvSpPr>
            <p:nvPr/>
          </p:nvSpPr>
          <p:spPr bwMode="auto">
            <a:xfrm>
              <a:off x="1877788" y="1224938"/>
              <a:ext cx="583774" cy="522324"/>
            </a:xfrm>
            <a:prstGeom prst="ellipse">
              <a:avLst/>
            </a:prstGeom>
            <a:solidFill>
              <a:srgbClr val="FFFFCC"/>
            </a:solidFill>
            <a:ln w="28440">
              <a:solidFill>
                <a:srgbClr val="007C8B"/>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CPU</a:t>
              </a:r>
            </a:p>
          </p:txBody>
        </p:sp>
        <p:sp>
          <p:nvSpPr>
            <p:cNvPr id="54" name="Line 28"/>
            <p:cNvSpPr>
              <a:spLocks noChangeShapeType="1"/>
            </p:cNvSpPr>
            <p:nvPr/>
          </p:nvSpPr>
          <p:spPr bwMode="auto">
            <a:xfrm flipH="1">
              <a:off x="2161994" y="1770306"/>
              <a:ext cx="0" cy="381501"/>
            </a:xfrm>
            <a:prstGeom prst="line">
              <a:avLst/>
            </a:prstGeom>
            <a:noFill/>
            <a:ln w="19080">
              <a:solidFill>
                <a:srgbClr val="007C8B"/>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0" name="Rectangle 44"/>
            <p:cNvSpPr>
              <a:spLocks noChangeArrowheads="1"/>
            </p:cNvSpPr>
            <p:nvPr/>
          </p:nvSpPr>
          <p:spPr bwMode="auto">
            <a:xfrm>
              <a:off x="1242807" y="2164609"/>
              <a:ext cx="120339" cy="184350"/>
            </a:xfrm>
            <a:prstGeom prst="rect">
              <a:avLst/>
            </a:prstGeom>
            <a:solidFill>
              <a:srgbClr val="00FF00"/>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1" name="Rectangle 45"/>
            <p:cNvSpPr>
              <a:spLocks noChangeArrowheads="1"/>
            </p:cNvSpPr>
            <p:nvPr/>
          </p:nvSpPr>
          <p:spPr bwMode="auto">
            <a:xfrm>
              <a:off x="1375948" y="2164609"/>
              <a:ext cx="120339" cy="184350"/>
            </a:xfrm>
            <a:prstGeom prst="rect">
              <a:avLst/>
            </a:prstGeom>
            <a:solidFill>
              <a:srgbClr val="00FF00"/>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2" name="Rectangle 46"/>
            <p:cNvSpPr>
              <a:spLocks noChangeArrowheads="1"/>
            </p:cNvSpPr>
            <p:nvPr/>
          </p:nvSpPr>
          <p:spPr bwMode="auto">
            <a:xfrm>
              <a:off x="1507809" y="2164609"/>
              <a:ext cx="120339" cy="184350"/>
            </a:xfrm>
            <a:prstGeom prst="rect">
              <a:avLst/>
            </a:prstGeom>
            <a:solidFill>
              <a:srgbClr val="00FF00"/>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3" name="Rectangle 47"/>
            <p:cNvSpPr>
              <a:spLocks noChangeArrowheads="1"/>
            </p:cNvSpPr>
            <p:nvPr/>
          </p:nvSpPr>
          <p:spPr bwMode="auto">
            <a:xfrm>
              <a:off x="2045495" y="2164609"/>
              <a:ext cx="120339" cy="184350"/>
            </a:xfrm>
            <a:prstGeom prst="rect">
              <a:avLst/>
            </a:prstGeom>
            <a:solidFill>
              <a:srgbClr val="CCFFFF"/>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4" name="Rectangle 48"/>
            <p:cNvSpPr>
              <a:spLocks noChangeArrowheads="1"/>
            </p:cNvSpPr>
            <p:nvPr/>
          </p:nvSpPr>
          <p:spPr bwMode="auto">
            <a:xfrm>
              <a:off x="2178637"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5" name="Rectangle 49"/>
            <p:cNvSpPr>
              <a:spLocks noChangeArrowheads="1"/>
            </p:cNvSpPr>
            <p:nvPr/>
          </p:nvSpPr>
          <p:spPr bwMode="auto">
            <a:xfrm>
              <a:off x="2310498"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6" name="Rectangle 50"/>
            <p:cNvSpPr>
              <a:spLocks noChangeArrowheads="1"/>
            </p:cNvSpPr>
            <p:nvPr/>
          </p:nvSpPr>
          <p:spPr bwMode="auto">
            <a:xfrm>
              <a:off x="2443639"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7" name="Rectangle 51"/>
            <p:cNvSpPr>
              <a:spLocks noChangeArrowheads="1"/>
            </p:cNvSpPr>
            <p:nvPr/>
          </p:nvSpPr>
          <p:spPr bwMode="auto">
            <a:xfrm>
              <a:off x="1640950" y="2164609"/>
              <a:ext cx="120339" cy="184350"/>
            </a:xfrm>
            <a:prstGeom prst="rect">
              <a:avLst/>
            </a:prstGeom>
            <a:solidFill>
              <a:srgbClr val="CCFFFF"/>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8" name="Rectangle 52"/>
            <p:cNvSpPr>
              <a:spLocks noChangeArrowheads="1"/>
            </p:cNvSpPr>
            <p:nvPr/>
          </p:nvSpPr>
          <p:spPr bwMode="auto">
            <a:xfrm>
              <a:off x="1774092" y="2164609"/>
              <a:ext cx="120339" cy="184350"/>
            </a:xfrm>
            <a:prstGeom prst="rect">
              <a:avLst/>
            </a:prstGeom>
            <a:solidFill>
              <a:srgbClr val="CCFFFF"/>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9" name="Rectangle 53"/>
            <p:cNvSpPr>
              <a:spLocks noChangeArrowheads="1"/>
            </p:cNvSpPr>
            <p:nvPr/>
          </p:nvSpPr>
          <p:spPr bwMode="auto">
            <a:xfrm>
              <a:off x="1907233" y="2164609"/>
              <a:ext cx="120339" cy="184350"/>
            </a:xfrm>
            <a:prstGeom prst="rect">
              <a:avLst/>
            </a:prstGeom>
            <a:solidFill>
              <a:srgbClr val="CCFFFF"/>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0" name="Rectangle 54"/>
            <p:cNvSpPr>
              <a:spLocks noChangeArrowheads="1"/>
            </p:cNvSpPr>
            <p:nvPr/>
          </p:nvSpPr>
          <p:spPr bwMode="auto">
            <a:xfrm>
              <a:off x="2576781"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1" name="Rectangle 55"/>
            <p:cNvSpPr>
              <a:spLocks noChangeArrowheads="1"/>
            </p:cNvSpPr>
            <p:nvPr/>
          </p:nvSpPr>
          <p:spPr bwMode="auto">
            <a:xfrm>
              <a:off x="2709922"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2" name="Rectangle 56"/>
            <p:cNvSpPr>
              <a:spLocks noChangeArrowheads="1"/>
            </p:cNvSpPr>
            <p:nvPr/>
          </p:nvSpPr>
          <p:spPr bwMode="auto">
            <a:xfrm>
              <a:off x="2843063"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3" name="Rectangle 57"/>
            <p:cNvSpPr>
              <a:spLocks noChangeArrowheads="1"/>
            </p:cNvSpPr>
            <p:nvPr/>
          </p:nvSpPr>
          <p:spPr bwMode="auto">
            <a:xfrm>
              <a:off x="2976205"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4" name="Rectangle 58"/>
            <p:cNvSpPr>
              <a:spLocks noChangeArrowheads="1"/>
            </p:cNvSpPr>
            <p:nvPr/>
          </p:nvSpPr>
          <p:spPr bwMode="auto">
            <a:xfrm>
              <a:off x="1712642" y="1815113"/>
              <a:ext cx="368699" cy="366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rPr>
                <a:t>p</a:t>
              </a:r>
            </a:p>
          </p:txBody>
        </p:sp>
        <p:sp>
          <p:nvSpPr>
            <p:cNvPr id="86" name="Rectangle 60"/>
            <p:cNvSpPr>
              <a:spLocks noChangeArrowheads="1"/>
            </p:cNvSpPr>
            <p:nvPr/>
          </p:nvSpPr>
          <p:spPr bwMode="auto">
            <a:xfrm>
              <a:off x="6331623" y="2164609"/>
              <a:ext cx="120339" cy="184350"/>
            </a:xfrm>
            <a:prstGeom prst="rect">
              <a:avLst/>
            </a:prstGeom>
            <a:solidFill>
              <a:srgbClr val="DC0081"/>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7" name="Rectangle 61"/>
            <p:cNvSpPr>
              <a:spLocks noChangeArrowheads="1"/>
            </p:cNvSpPr>
            <p:nvPr/>
          </p:nvSpPr>
          <p:spPr bwMode="auto">
            <a:xfrm>
              <a:off x="6869309"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8" name="Rectangle 62"/>
            <p:cNvSpPr>
              <a:spLocks noChangeArrowheads="1"/>
            </p:cNvSpPr>
            <p:nvPr/>
          </p:nvSpPr>
          <p:spPr bwMode="auto">
            <a:xfrm>
              <a:off x="7002450"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9" name="Rectangle 63"/>
            <p:cNvSpPr>
              <a:spLocks noChangeArrowheads="1"/>
            </p:cNvSpPr>
            <p:nvPr/>
          </p:nvSpPr>
          <p:spPr bwMode="auto">
            <a:xfrm>
              <a:off x="7134311"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0" name="Rectangle 64"/>
            <p:cNvSpPr>
              <a:spLocks noChangeArrowheads="1"/>
            </p:cNvSpPr>
            <p:nvPr/>
          </p:nvSpPr>
          <p:spPr bwMode="auto">
            <a:xfrm>
              <a:off x="7267453"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1" name="Rectangle 65"/>
            <p:cNvSpPr>
              <a:spLocks noChangeArrowheads="1"/>
            </p:cNvSpPr>
            <p:nvPr/>
          </p:nvSpPr>
          <p:spPr bwMode="auto">
            <a:xfrm>
              <a:off x="6464764" y="2164609"/>
              <a:ext cx="120339" cy="184350"/>
            </a:xfrm>
            <a:prstGeom prst="rect">
              <a:avLst/>
            </a:prstGeom>
            <a:solidFill>
              <a:srgbClr val="DC0081"/>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2" name="Rectangle 66"/>
            <p:cNvSpPr>
              <a:spLocks noChangeArrowheads="1"/>
            </p:cNvSpPr>
            <p:nvPr/>
          </p:nvSpPr>
          <p:spPr bwMode="auto">
            <a:xfrm>
              <a:off x="6597905"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3" name="Rectangle 67"/>
            <p:cNvSpPr>
              <a:spLocks noChangeArrowheads="1"/>
            </p:cNvSpPr>
            <p:nvPr/>
          </p:nvSpPr>
          <p:spPr bwMode="auto">
            <a:xfrm>
              <a:off x="6731047"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4" name="Rectangle 68"/>
            <p:cNvSpPr>
              <a:spLocks noChangeArrowheads="1"/>
            </p:cNvSpPr>
            <p:nvPr/>
          </p:nvSpPr>
          <p:spPr bwMode="auto">
            <a:xfrm>
              <a:off x="7400594"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7" name="Rectangle 80"/>
            <p:cNvSpPr>
              <a:spLocks noChangeArrowheads="1"/>
            </p:cNvSpPr>
            <p:nvPr/>
          </p:nvSpPr>
          <p:spPr bwMode="auto">
            <a:xfrm>
              <a:off x="6445561" y="1306871"/>
              <a:ext cx="880781" cy="358458"/>
            </a:xfrm>
            <a:prstGeom prst="rect">
              <a:avLst/>
            </a:prstGeom>
            <a:solidFill>
              <a:srgbClr val="FFFFCC"/>
            </a:solidFill>
            <a:ln w="28440">
              <a:solidFill>
                <a:srgbClr val="007C8B"/>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005072"/>
                  </a:solidFill>
                  <a:latin typeface="微软雅黑" pitchFamily="34" charset="-122"/>
                  <a:ea typeface="微软雅黑" pitchFamily="34" charset="-122"/>
                </a:rPr>
                <a:t>内存</a:t>
              </a:r>
              <a:endParaRPr lang="en-US" altLang="zh-CN" sz="2000" b="1" dirty="0">
                <a:solidFill>
                  <a:srgbClr val="005072"/>
                </a:solidFill>
                <a:latin typeface="微软雅黑" pitchFamily="34" charset="-122"/>
                <a:ea typeface="微软雅黑" pitchFamily="34" charset="-122"/>
              </a:endParaRPr>
            </a:p>
          </p:txBody>
        </p:sp>
        <p:sp>
          <p:nvSpPr>
            <p:cNvPr id="113" name="Line 86"/>
            <p:cNvSpPr>
              <a:spLocks noChangeShapeType="1"/>
            </p:cNvSpPr>
            <p:nvPr/>
          </p:nvSpPr>
          <p:spPr bwMode="auto">
            <a:xfrm flipV="1">
              <a:off x="6905155" y="1669169"/>
              <a:ext cx="1280" cy="494159"/>
            </a:xfrm>
            <a:prstGeom prst="line">
              <a:avLst/>
            </a:prstGeom>
            <a:noFill/>
            <a:ln w="19080">
              <a:solidFill>
                <a:srgbClr val="007C8B"/>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6" name="组合 5"/>
          <p:cNvGrpSpPr/>
          <p:nvPr/>
        </p:nvGrpSpPr>
        <p:grpSpPr>
          <a:xfrm>
            <a:off x="958919" y="4371197"/>
            <a:ext cx="3212062" cy="1435395"/>
            <a:chOff x="428596" y="3513946"/>
            <a:chExt cx="3212062" cy="1435395"/>
          </a:xfrm>
        </p:grpSpPr>
        <p:sp>
          <p:nvSpPr>
            <p:cNvPr id="32" name="Rectangle 6"/>
            <p:cNvSpPr>
              <a:spLocks noChangeArrowheads="1"/>
            </p:cNvSpPr>
            <p:nvPr/>
          </p:nvSpPr>
          <p:spPr bwMode="auto">
            <a:xfrm>
              <a:off x="2261850" y="4212938"/>
              <a:ext cx="1054889" cy="37126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5" name="Rectangle 29"/>
            <p:cNvSpPr>
              <a:spLocks noChangeArrowheads="1"/>
            </p:cNvSpPr>
            <p:nvPr/>
          </p:nvSpPr>
          <p:spPr bwMode="auto">
            <a:xfrm>
              <a:off x="2151725" y="4582917"/>
              <a:ext cx="1488933" cy="366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solidFill>
                    <a:srgbClr val="005072"/>
                  </a:solidFill>
                  <a:latin typeface="微软雅黑" panose="020B0503020204020204" pitchFamily="34" charset="-122"/>
                  <a:ea typeface="微软雅黑" panose="020B0503020204020204" pitchFamily="34" charset="-122"/>
                </a:rPr>
                <a:t>进程</a:t>
              </a:r>
              <a:r>
                <a:rPr lang="en-US" altLang="zh-CN" b="1" dirty="0" smtClean="0">
                  <a:solidFill>
                    <a:srgbClr val="005072"/>
                  </a:solidFill>
                  <a:latin typeface="微软雅黑" panose="020B0503020204020204" pitchFamily="34" charset="-122"/>
                  <a:ea typeface="微软雅黑" panose="020B0503020204020204" pitchFamily="34" charset="-122"/>
                </a:rPr>
                <a:t>P</a:t>
              </a:r>
              <a:r>
                <a:rPr lang="zh-CN" altLang="en-US" b="1" dirty="0" smtClean="0">
                  <a:solidFill>
                    <a:srgbClr val="005072"/>
                  </a:solidFill>
                  <a:latin typeface="微软雅黑" panose="020B0503020204020204" pitchFamily="34" charset="-122"/>
                  <a:ea typeface="微软雅黑" panose="020B0503020204020204" pitchFamily="34" charset="-122"/>
                </a:rPr>
                <a:t>的段表</a:t>
              </a:r>
              <a:endParaRPr lang="en-US" altLang="zh-CN" b="1" dirty="0">
                <a:solidFill>
                  <a:srgbClr val="005072"/>
                </a:solidFill>
                <a:latin typeface="微软雅黑" panose="020B0503020204020204" pitchFamily="34" charset="-122"/>
                <a:ea typeface="微软雅黑" panose="020B0503020204020204" pitchFamily="34" charset="-122"/>
              </a:endParaRPr>
            </a:p>
          </p:txBody>
        </p:sp>
        <p:sp>
          <p:nvSpPr>
            <p:cNvPr id="56" name="Rectangle 30"/>
            <p:cNvSpPr>
              <a:spLocks noChangeArrowheads="1"/>
            </p:cNvSpPr>
            <p:nvPr/>
          </p:nvSpPr>
          <p:spPr bwMode="auto">
            <a:xfrm>
              <a:off x="2241367" y="3849360"/>
              <a:ext cx="1095856" cy="3661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solidFill>
                    <a:srgbClr val="007C8B"/>
                  </a:solidFill>
                  <a:latin typeface="微软雅黑" pitchFamily="34" charset="-122"/>
                  <a:ea typeface="微软雅黑" pitchFamily="34" charset="-122"/>
                </a:rPr>
                <a:t>段表项</a:t>
              </a:r>
              <a:endParaRPr lang="en-US" altLang="zh-CN" b="1" dirty="0">
                <a:solidFill>
                  <a:srgbClr val="007C8B"/>
                </a:solidFill>
                <a:latin typeface="微软雅黑" pitchFamily="34" charset="-122"/>
                <a:ea typeface="微软雅黑" pitchFamily="34" charset="-122"/>
              </a:endParaRPr>
            </a:p>
          </p:txBody>
        </p:sp>
        <p:sp>
          <p:nvSpPr>
            <p:cNvPr id="61" name="Line 35"/>
            <p:cNvSpPr>
              <a:spLocks noChangeShapeType="1"/>
            </p:cNvSpPr>
            <p:nvPr/>
          </p:nvSpPr>
          <p:spPr bwMode="auto">
            <a:xfrm flipH="1">
              <a:off x="1630709" y="3896727"/>
              <a:ext cx="617059" cy="1280"/>
            </a:xfrm>
            <a:prstGeom prst="line">
              <a:avLst/>
            </a:prstGeom>
            <a:noFill/>
            <a:ln w="19080">
              <a:solidFill>
                <a:srgbClr val="007C8B"/>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62" name="Rectangle 36"/>
            <p:cNvSpPr>
              <a:spLocks noChangeArrowheads="1"/>
            </p:cNvSpPr>
            <p:nvPr/>
          </p:nvSpPr>
          <p:spPr bwMode="auto">
            <a:xfrm>
              <a:off x="1902112" y="4100280"/>
              <a:ext cx="368699" cy="396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s</a:t>
              </a:r>
            </a:p>
          </p:txBody>
        </p:sp>
        <p:sp>
          <p:nvSpPr>
            <p:cNvPr id="64" name="Line 38"/>
            <p:cNvSpPr>
              <a:spLocks noChangeShapeType="1"/>
            </p:cNvSpPr>
            <p:nvPr/>
          </p:nvSpPr>
          <p:spPr bwMode="auto">
            <a:xfrm flipV="1">
              <a:off x="2185038" y="4024748"/>
              <a:ext cx="1280" cy="514643"/>
            </a:xfrm>
            <a:prstGeom prst="line">
              <a:avLst/>
            </a:prstGeom>
            <a:noFill/>
            <a:ln w="12600">
              <a:solidFill>
                <a:srgbClr val="007C8B"/>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65" name="Rectangle 39"/>
            <p:cNvSpPr>
              <a:spLocks noChangeArrowheads="1"/>
            </p:cNvSpPr>
            <p:nvPr/>
          </p:nvSpPr>
          <p:spPr bwMode="auto">
            <a:xfrm>
              <a:off x="428596" y="3739262"/>
              <a:ext cx="629861" cy="300848"/>
            </a:xfrm>
            <a:prstGeom prst="rect">
              <a:avLst/>
            </a:prstGeom>
            <a:solidFill>
              <a:srgbClr val="FFFFCC"/>
            </a:solidFill>
            <a:ln w="28440">
              <a:solidFill>
                <a:srgbClr val="007C8B"/>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7C8B"/>
                  </a:solidFill>
                  <a:latin typeface="微软雅黑" pitchFamily="34" charset="-122"/>
                  <a:ea typeface="微软雅黑" pitchFamily="34" charset="-122"/>
                </a:rPr>
                <a:t>STBR</a:t>
              </a:r>
            </a:p>
          </p:txBody>
        </p:sp>
        <p:sp>
          <p:nvSpPr>
            <p:cNvPr id="66" name="Line 40"/>
            <p:cNvSpPr>
              <a:spLocks noChangeShapeType="1"/>
            </p:cNvSpPr>
            <p:nvPr/>
          </p:nvSpPr>
          <p:spPr bwMode="auto">
            <a:xfrm>
              <a:off x="751208" y="4036270"/>
              <a:ext cx="1280" cy="384062"/>
            </a:xfrm>
            <a:prstGeom prst="line">
              <a:avLst/>
            </a:prstGeom>
            <a:noFill/>
            <a:ln w="19080">
              <a:solidFill>
                <a:srgbClr val="007C8B"/>
              </a:solidFill>
              <a:prstDash val="dash"/>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7" name="Line 41"/>
            <p:cNvSpPr>
              <a:spLocks noChangeShapeType="1"/>
            </p:cNvSpPr>
            <p:nvPr/>
          </p:nvSpPr>
          <p:spPr bwMode="auto">
            <a:xfrm>
              <a:off x="894591" y="4562434"/>
              <a:ext cx="1321172" cy="1280"/>
            </a:xfrm>
            <a:prstGeom prst="line">
              <a:avLst/>
            </a:prstGeom>
            <a:noFill/>
            <a:ln w="19080">
              <a:solidFill>
                <a:srgbClr val="007C8B"/>
              </a:solidFill>
              <a:prstDash val="dash"/>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68" name="AutoShape 42"/>
            <p:cNvSpPr>
              <a:spLocks noChangeArrowheads="1"/>
            </p:cNvSpPr>
            <p:nvPr/>
          </p:nvSpPr>
          <p:spPr bwMode="auto">
            <a:xfrm>
              <a:off x="752488" y="4404969"/>
              <a:ext cx="184350" cy="15362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cap="rnd">
              <a:solidFill>
                <a:srgbClr val="007C8B"/>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69" name="Line 43"/>
            <p:cNvSpPr>
              <a:spLocks noChangeShapeType="1"/>
            </p:cNvSpPr>
            <p:nvPr/>
          </p:nvSpPr>
          <p:spPr bwMode="auto">
            <a:xfrm flipH="1">
              <a:off x="1067418" y="3896727"/>
              <a:ext cx="217635" cy="1280"/>
            </a:xfrm>
            <a:prstGeom prst="line">
              <a:avLst/>
            </a:prstGeom>
            <a:noFill/>
            <a:ln w="1908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6" name="Oval 79"/>
            <p:cNvSpPr>
              <a:spLocks noChangeArrowheads="1"/>
            </p:cNvSpPr>
            <p:nvPr/>
          </p:nvSpPr>
          <p:spPr bwMode="auto">
            <a:xfrm>
              <a:off x="1283773" y="3729020"/>
              <a:ext cx="327733" cy="317491"/>
            </a:xfrm>
            <a:prstGeom prst="ellipse">
              <a:avLst/>
            </a:prstGeom>
            <a:solidFill>
              <a:srgbClr val="CCFFFF"/>
            </a:solidFill>
            <a:ln w="28440">
              <a:solidFill>
                <a:srgbClr val="000099"/>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rgbClr val="000099"/>
                  </a:solidFill>
                  <a:latin typeface="Arial" charset="0"/>
                </a:rPr>
                <a:t>+</a:t>
              </a:r>
            </a:p>
          </p:txBody>
        </p:sp>
        <p:sp>
          <p:nvSpPr>
            <p:cNvPr id="114" name="Rectangle 87"/>
            <p:cNvSpPr>
              <a:spLocks noChangeArrowheads="1"/>
            </p:cNvSpPr>
            <p:nvPr/>
          </p:nvSpPr>
          <p:spPr bwMode="auto">
            <a:xfrm>
              <a:off x="2261850" y="3868563"/>
              <a:ext cx="1054889" cy="343095"/>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6" name="Rectangle 89"/>
            <p:cNvSpPr>
              <a:spLocks noChangeArrowheads="1"/>
            </p:cNvSpPr>
            <p:nvPr/>
          </p:nvSpPr>
          <p:spPr bwMode="auto">
            <a:xfrm>
              <a:off x="2261850" y="3513946"/>
              <a:ext cx="1054889" cy="354617"/>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11" name="组合 10"/>
          <p:cNvGrpSpPr/>
          <p:nvPr/>
        </p:nvGrpSpPr>
        <p:grpSpPr>
          <a:xfrm>
            <a:off x="3678075" y="4026821"/>
            <a:ext cx="2770364" cy="1779771"/>
            <a:chOff x="3147752" y="3169570"/>
            <a:chExt cx="2770364" cy="1779771"/>
          </a:xfrm>
        </p:grpSpPr>
        <p:sp>
          <p:nvSpPr>
            <p:cNvPr id="102" name="Line 76"/>
            <p:cNvSpPr>
              <a:spLocks noChangeShapeType="1"/>
            </p:cNvSpPr>
            <p:nvPr/>
          </p:nvSpPr>
          <p:spPr bwMode="auto">
            <a:xfrm>
              <a:off x="3147752" y="4026028"/>
              <a:ext cx="1280" cy="440391"/>
            </a:xfrm>
            <a:prstGeom prst="line">
              <a:avLst/>
            </a:prstGeom>
            <a:noFill/>
            <a:ln w="19080">
              <a:solidFill>
                <a:srgbClr val="007C8B"/>
              </a:solidFill>
              <a:prstDash val="dash"/>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4" name="Line 77"/>
            <p:cNvSpPr>
              <a:spLocks noChangeShapeType="1"/>
            </p:cNvSpPr>
            <p:nvPr/>
          </p:nvSpPr>
          <p:spPr bwMode="auto">
            <a:xfrm flipH="1">
              <a:off x="3351305" y="4572676"/>
              <a:ext cx="1057450" cy="1280"/>
            </a:xfrm>
            <a:prstGeom prst="line">
              <a:avLst/>
            </a:prstGeom>
            <a:noFill/>
            <a:ln w="19080">
              <a:solidFill>
                <a:srgbClr val="007C8B"/>
              </a:solidFill>
              <a:prstDash val="dash"/>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05" name="AutoShape 78"/>
            <p:cNvSpPr>
              <a:spLocks noChangeArrowheads="1"/>
            </p:cNvSpPr>
            <p:nvPr/>
          </p:nvSpPr>
          <p:spPr bwMode="auto">
            <a:xfrm>
              <a:off x="3149032" y="4415210"/>
              <a:ext cx="184350" cy="15362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cap="rnd">
              <a:solidFill>
                <a:srgbClr val="007C8B"/>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8" name="组合 7"/>
            <p:cNvGrpSpPr/>
            <p:nvPr/>
          </p:nvGrpSpPr>
          <p:grpSpPr>
            <a:xfrm>
              <a:off x="3341063" y="3169570"/>
              <a:ext cx="2577053" cy="1779771"/>
              <a:chOff x="3341063" y="3169570"/>
              <a:chExt cx="2577053" cy="1779771"/>
            </a:xfrm>
          </p:grpSpPr>
          <p:sp>
            <p:nvSpPr>
              <p:cNvPr id="34" name="Rectangle 8"/>
              <p:cNvSpPr>
                <a:spLocks noChangeArrowheads="1"/>
              </p:cNvSpPr>
              <p:nvPr/>
            </p:nvSpPr>
            <p:spPr bwMode="auto">
              <a:xfrm>
                <a:off x="4584426" y="4582917"/>
                <a:ext cx="1314205" cy="366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solidFill>
                      <a:srgbClr val="005072"/>
                    </a:solidFill>
                    <a:latin typeface="微软雅黑" panose="020B0503020204020204" pitchFamily="34" charset="-122"/>
                    <a:ea typeface="微软雅黑" panose="020B0503020204020204" pitchFamily="34" charset="-122"/>
                  </a:rPr>
                  <a:t>段</a:t>
                </a:r>
                <a:r>
                  <a:rPr lang="en-US" altLang="zh-CN" b="1" i="1" dirty="0" smtClean="0">
                    <a:solidFill>
                      <a:srgbClr val="005072"/>
                    </a:solidFill>
                    <a:latin typeface="微软雅黑" panose="020B0503020204020204" pitchFamily="34" charset="-122"/>
                    <a:ea typeface="微软雅黑" panose="020B0503020204020204" pitchFamily="34" charset="-122"/>
                  </a:rPr>
                  <a:t>S </a:t>
                </a:r>
                <a:r>
                  <a:rPr lang="zh-CN" altLang="en-US" b="1" dirty="0" smtClean="0">
                    <a:solidFill>
                      <a:srgbClr val="005072"/>
                    </a:solidFill>
                    <a:latin typeface="微软雅黑" panose="020B0503020204020204" pitchFamily="34" charset="-122"/>
                    <a:ea typeface="微软雅黑" panose="020B0503020204020204" pitchFamily="34" charset="-122"/>
                  </a:rPr>
                  <a:t>的页表</a:t>
                </a:r>
                <a:endParaRPr lang="en-US" altLang="zh-CN" b="1" dirty="0">
                  <a:solidFill>
                    <a:srgbClr val="005072"/>
                  </a:solidFill>
                  <a:latin typeface="微软雅黑" panose="020B0503020204020204" pitchFamily="34" charset="-122"/>
                  <a:ea typeface="微软雅黑" panose="020B0503020204020204" pitchFamily="34" charset="-122"/>
                </a:endParaRPr>
              </a:p>
            </p:txBody>
          </p:sp>
          <p:sp>
            <p:nvSpPr>
              <p:cNvPr id="57" name="Rectangle 31"/>
              <p:cNvSpPr>
                <a:spLocks noChangeArrowheads="1"/>
              </p:cNvSpPr>
              <p:nvPr/>
            </p:nvSpPr>
            <p:spPr bwMode="auto">
              <a:xfrm>
                <a:off x="4143752" y="4069555"/>
                <a:ext cx="230437" cy="396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p</a:t>
                </a:r>
              </a:p>
            </p:txBody>
          </p:sp>
          <p:sp>
            <p:nvSpPr>
              <p:cNvPr id="58" name="Line 32"/>
              <p:cNvSpPr>
                <a:spLocks noChangeShapeType="1"/>
              </p:cNvSpPr>
              <p:nvPr/>
            </p:nvSpPr>
            <p:spPr bwMode="auto">
              <a:xfrm flipV="1">
                <a:off x="4458682" y="4034989"/>
                <a:ext cx="1280" cy="590175"/>
              </a:xfrm>
              <a:prstGeom prst="line">
                <a:avLst/>
              </a:prstGeom>
              <a:noFill/>
              <a:ln w="12600">
                <a:solidFill>
                  <a:srgbClr val="007C8B"/>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60" name="Rectangle 34"/>
              <p:cNvSpPr>
                <a:spLocks noChangeArrowheads="1"/>
              </p:cNvSpPr>
              <p:nvPr/>
            </p:nvSpPr>
            <p:spPr bwMode="auto">
              <a:xfrm>
                <a:off x="5134631" y="3711097"/>
                <a:ext cx="368699" cy="396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dirty="0">
                    <a:solidFill>
                      <a:srgbClr val="005072"/>
                    </a:solidFill>
                  </a:rPr>
                  <a:t>f</a:t>
                </a:r>
              </a:p>
            </p:txBody>
          </p:sp>
          <p:sp>
            <p:nvSpPr>
              <p:cNvPr id="100" name="Oval 74"/>
              <p:cNvSpPr>
                <a:spLocks noChangeArrowheads="1"/>
              </p:cNvSpPr>
              <p:nvPr/>
            </p:nvSpPr>
            <p:spPr bwMode="auto">
              <a:xfrm>
                <a:off x="3762251" y="3739262"/>
                <a:ext cx="327733" cy="317491"/>
              </a:xfrm>
              <a:prstGeom prst="ellipse">
                <a:avLst/>
              </a:prstGeom>
              <a:solidFill>
                <a:srgbClr val="CCFFFF"/>
              </a:solidFill>
              <a:ln w="28440">
                <a:solidFill>
                  <a:srgbClr val="000099"/>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rgbClr val="000099"/>
                    </a:solidFill>
                    <a:latin typeface="Arial" charset="0"/>
                  </a:rPr>
                  <a:t>+</a:t>
                </a:r>
              </a:p>
            </p:txBody>
          </p:sp>
          <p:sp>
            <p:nvSpPr>
              <p:cNvPr id="101" name="Line 75"/>
              <p:cNvSpPr>
                <a:spLocks noChangeShapeType="1"/>
              </p:cNvSpPr>
              <p:nvPr/>
            </p:nvSpPr>
            <p:spPr bwMode="auto">
              <a:xfrm flipH="1">
                <a:off x="3341063" y="3896727"/>
                <a:ext cx="412226" cy="1280"/>
              </a:xfrm>
              <a:prstGeom prst="line">
                <a:avLst/>
              </a:prstGeom>
              <a:noFill/>
              <a:ln w="1908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8" name="Rectangle 81"/>
              <p:cNvSpPr>
                <a:spLocks noChangeArrowheads="1"/>
              </p:cNvSpPr>
              <p:nvPr/>
            </p:nvSpPr>
            <p:spPr bwMode="auto">
              <a:xfrm>
                <a:off x="4557258" y="4316635"/>
                <a:ext cx="1360858" cy="286766"/>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09" name="Rectangle 82"/>
              <p:cNvSpPr>
                <a:spLocks noChangeArrowheads="1"/>
              </p:cNvSpPr>
              <p:nvPr/>
            </p:nvSpPr>
            <p:spPr bwMode="auto">
              <a:xfrm>
                <a:off x="4557258" y="4029869"/>
                <a:ext cx="1360858" cy="286766"/>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0" name="Rectangle 83"/>
              <p:cNvSpPr>
                <a:spLocks noChangeArrowheads="1"/>
              </p:cNvSpPr>
              <p:nvPr/>
            </p:nvSpPr>
            <p:spPr bwMode="auto">
              <a:xfrm>
                <a:off x="4557258" y="3456336"/>
                <a:ext cx="1360858" cy="286766"/>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1" name="Rectangle 84"/>
              <p:cNvSpPr>
                <a:spLocks noChangeArrowheads="1"/>
              </p:cNvSpPr>
              <p:nvPr/>
            </p:nvSpPr>
            <p:spPr bwMode="auto">
              <a:xfrm>
                <a:off x="4557258" y="3169570"/>
                <a:ext cx="1360858" cy="286766"/>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2" name="Rectangle 85"/>
              <p:cNvSpPr>
                <a:spLocks noChangeArrowheads="1"/>
              </p:cNvSpPr>
              <p:nvPr/>
            </p:nvSpPr>
            <p:spPr bwMode="auto">
              <a:xfrm>
                <a:off x="4557258" y="3743102"/>
                <a:ext cx="1360858" cy="286766"/>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7" name="Line 90"/>
              <p:cNvSpPr>
                <a:spLocks noChangeShapeType="1"/>
              </p:cNvSpPr>
              <p:nvPr/>
            </p:nvSpPr>
            <p:spPr bwMode="auto">
              <a:xfrm flipH="1">
                <a:off x="4098945" y="3896727"/>
                <a:ext cx="442951" cy="1280"/>
              </a:xfrm>
              <a:prstGeom prst="line">
                <a:avLst/>
              </a:prstGeom>
              <a:noFill/>
              <a:ln w="19080">
                <a:solidFill>
                  <a:srgbClr val="007C8B"/>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grpSp>
      </p:grpSp>
      <p:grpSp>
        <p:nvGrpSpPr>
          <p:cNvPr id="10" name="组合 9"/>
          <p:cNvGrpSpPr/>
          <p:nvPr/>
        </p:nvGrpSpPr>
        <p:grpSpPr>
          <a:xfrm>
            <a:off x="6493248" y="3316306"/>
            <a:ext cx="503121" cy="1440232"/>
            <a:chOff x="5962924" y="2459056"/>
            <a:chExt cx="503121" cy="1440232"/>
          </a:xfrm>
        </p:grpSpPr>
        <p:sp>
          <p:nvSpPr>
            <p:cNvPr id="50" name="AutoShape 24"/>
            <p:cNvSpPr>
              <a:spLocks noChangeArrowheads="1"/>
            </p:cNvSpPr>
            <p:nvPr/>
          </p:nvSpPr>
          <p:spPr bwMode="auto">
            <a:xfrm>
              <a:off x="6230487" y="3725180"/>
              <a:ext cx="235558" cy="1741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1" name="Line 25"/>
            <p:cNvSpPr>
              <a:spLocks noChangeShapeType="1"/>
            </p:cNvSpPr>
            <p:nvPr/>
          </p:nvSpPr>
          <p:spPr bwMode="auto">
            <a:xfrm>
              <a:off x="6460923" y="2459056"/>
              <a:ext cx="1280" cy="1280206"/>
            </a:xfrm>
            <a:prstGeom prst="line">
              <a:avLst/>
            </a:prstGeom>
            <a:noFill/>
            <a:ln w="19080">
              <a:solidFill>
                <a:srgbClr val="007C8B"/>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15" name="Line 26"/>
            <p:cNvSpPr>
              <a:spLocks noChangeShapeType="1"/>
            </p:cNvSpPr>
            <p:nvPr/>
          </p:nvSpPr>
          <p:spPr bwMode="auto">
            <a:xfrm flipH="1">
              <a:off x="5962924" y="3896727"/>
              <a:ext cx="268843" cy="1280"/>
            </a:xfrm>
            <a:prstGeom prst="line">
              <a:avLst/>
            </a:prstGeom>
            <a:noFill/>
            <a:ln w="1908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spTree>
    <p:extLst>
      <p:ext uri="{BB962C8B-B14F-4D97-AF65-F5344CB8AC3E}">
        <p14:creationId xmlns:p14="http://schemas.microsoft.com/office/powerpoint/2010/main" val="1614688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up)">
                                      <p:cBhvr>
                                        <p:cTn id="15" dur="500"/>
                                        <p:tgtEl>
                                          <p:spTgt spid="63"/>
                                        </p:tgtEl>
                                      </p:cBhvr>
                                    </p:animEffect>
                                  </p:childTnLst>
                                </p:cTn>
                              </p:par>
                              <p:par>
                                <p:cTn id="16" presetID="2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8" fill="hold" nodeType="withEffect">
                                  <p:stCondLst>
                                    <p:cond delay="25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750"/>
                            </p:stCondLst>
                            <p:childTnLst>
                              <p:par>
                                <p:cTn id="28" presetID="22" presetClass="entr" presetSubtype="4"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000232" y="1071563"/>
            <a:ext cx="5929354" cy="553998"/>
          </a:xfrm>
          <a:prstGeom prst="rect">
            <a:avLst/>
          </a:prstGeom>
          <a:noFill/>
          <a:ln w="9525">
            <a:noFill/>
            <a:miter lim="800000"/>
            <a:headEnd/>
            <a:tailEnd/>
          </a:ln>
        </p:spPr>
        <p:txBody>
          <a:bodyPr wrap="square">
            <a:spAutoFit/>
          </a:bodyPr>
          <a:lstStyle/>
          <a:p>
            <a:pPr eaLnBrk="1" hangingPunct="1"/>
            <a:r>
              <a:rPr lang="zh-CN" altLang="en-US" sz="3000" b="1" dirty="0">
                <a:solidFill>
                  <a:srgbClr val="11576A"/>
                </a:solidFill>
                <a:latin typeface="微软雅黑" pitchFamily="34" charset="-122"/>
                <a:ea typeface="微软雅黑" pitchFamily="34" charset="-122"/>
                <a:sym typeface="Times New Roman" charset="0"/>
              </a:rPr>
              <a:t>段页式存储管理中的内存共享</a:t>
            </a:r>
            <a:endParaRPr lang="en-US" altLang="zh-CN" sz="3000" b="1" dirty="0">
              <a:solidFill>
                <a:srgbClr val="11576A"/>
              </a:solidFill>
              <a:latin typeface="微软雅黑" pitchFamily="34" charset="-122"/>
              <a:ea typeface="微软雅黑" pitchFamily="34" charset="-122"/>
            </a:endParaRPr>
          </a:p>
        </p:txBody>
      </p:sp>
      <p:grpSp>
        <p:nvGrpSpPr>
          <p:cNvPr id="9" name="组合 8"/>
          <p:cNvGrpSpPr/>
          <p:nvPr/>
        </p:nvGrpSpPr>
        <p:grpSpPr>
          <a:xfrm>
            <a:off x="1054045" y="4070341"/>
            <a:ext cx="1811338" cy="1638300"/>
            <a:chOff x="261958" y="3213091"/>
            <a:chExt cx="1811338" cy="1638300"/>
          </a:xfrm>
        </p:grpSpPr>
        <p:sp>
          <p:nvSpPr>
            <p:cNvPr id="77" name="Rectangle 66"/>
            <p:cNvSpPr>
              <a:spLocks noChangeArrowheads="1"/>
            </p:cNvSpPr>
            <p:nvPr/>
          </p:nvSpPr>
          <p:spPr bwMode="auto">
            <a:xfrm>
              <a:off x="688996" y="4516428"/>
              <a:ext cx="1349375"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进程</a:t>
              </a:r>
              <a:r>
                <a:rPr lang="en-US" altLang="zh-CN" sz="1600" b="1" dirty="0">
                  <a:solidFill>
                    <a:srgbClr val="00506E"/>
                  </a:solidFill>
                  <a:latin typeface="微软雅黑" pitchFamily="34" charset="-122"/>
                  <a:ea typeface="微软雅黑" pitchFamily="34" charset="-122"/>
                </a:rPr>
                <a:t>B</a:t>
              </a:r>
              <a:r>
                <a:rPr lang="zh-CN" altLang="en-US" sz="1600" b="1" dirty="0">
                  <a:solidFill>
                    <a:srgbClr val="00506E"/>
                  </a:solidFill>
                  <a:latin typeface="微软雅黑" pitchFamily="34" charset="-122"/>
                  <a:ea typeface="微软雅黑" pitchFamily="34" charset="-122"/>
                </a:rPr>
                <a:t>的段表</a:t>
              </a:r>
              <a:endParaRPr lang="en-US" altLang="zh-CN" sz="1600" b="1" dirty="0">
                <a:solidFill>
                  <a:srgbClr val="00506E"/>
                </a:solidFill>
                <a:latin typeface="微软雅黑" pitchFamily="34" charset="-122"/>
                <a:ea typeface="微软雅黑" pitchFamily="34" charset="-122"/>
              </a:endParaRPr>
            </a:p>
          </p:txBody>
        </p:sp>
        <p:sp>
          <p:nvSpPr>
            <p:cNvPr id="78" name="Rectangle 67"/>
            <p:cNvSpPr>
              <a:spLocks noChangeArrowheads="1"/>
            </p:cNvSpPr>
            <p:nvPr/>
          </p:nvSpPr>
          <p:spPr bwMode="auto">
            <a:xfrm>
              <a:off x="261958" y="3922703"/>
              <a:ext cx="457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6E"/>
                  </a:solidFill>
                  <a:latin typeface="微软雅黑" pitchFamily="34" charset="-122"/>
                  <a:ea typeface="微软雅黑" pitchFamily="34" charset="-122"/>
                </a:rPr>
                <a:t>s</a:t>
              </a:r>
            </a:p>
          </p:txBody>
        </p:sp>
        <p:sp>
          <p:nvSpPr>
            <p:cNvPr id="79" name="Line 68"/>
            <p:cNvSpPr>
              <a:spLocks noChangeShapeType="1"/>
            </p:cNvSpPr>
            <p:nvPr/>
          </p:nvSpPr>
          <p:spPr bwMode="auto">
            <a:xfrm flipV="1">
              <a:off x="663596" y="3829041"/>
              <a:ext cx="1588" cy="701675"/>
            </a:xfrm>
            <a:prstGeom prst="line">
              <a:avLst/>
            </a:prstGeom>
            <a:noFill/>
            <a:ln w="28575">
              <a:solidFill>
                <a:srgbClr val="007C8B"/>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0" name="Rectangle 69"/>
            <p:cNvSpPr>
              <a:spLocks noChangeArrowheads="1"/>
            </p:cNvSpPr>
            <p:nvPr/>
          </p:nvSpPr>
          <p:spPr bwMode="auto">
            <a:xfrm>
              <a:off x="712808" y="3529003"/>
              <a:ext cx="1306513"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C00000"/>
                  </a:solidFill>
                  <a:latin typeface="微软雅黑" pitchFamily="34" charset="-122"/>
                  <a:ea typeface="微软雅黑" pitchFamily="34" charset="-122"/>
                </a:rPr>
                <a:t>共享段</a:t>
              </a:r>
              <a:endParaRPr lang="en-US" altLang="zh-CN" sz="1600" b="1" dirty="0">
                <a:solidFill>
                  <a:srgbClr val="C00000"/>
                </a:solidFill>
                <a:latin typeface="微软雅黑" pitchFamily="34" charset="-122"/>
                <a:ea typeface="微软雅黑" pitchFamily="34" charset="-122"/>
              </a:endParaRPr>
            </a:p>
          </p:txBody>
        </p:sp>
        <p:sp>
          <p:nvSpPr>
            <p:cNvPr id="81" name="Rectangle 70"/>
            <p:cNvSpPr>
              <a:spLocks noChangeArrowheads="1"/>
            </p:cNvSpPr>
            <p:nvPr/>
          </p:nvSpPr>
          <p:spPr bwMode="auto">
            <a:xfrm>
              <a:off x="755671" y="4165591"/>
              <a:ext cx="1246188" cy="3175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2" name="Rectangle 71"/>
            <p:cNvSpPr>
              <a:spLocks noChangeArrowheads="1"/>
            </p:cNvSpPr>
            <p:nvPr/>
          </p:nvSpPr>
          <p:spPr bwMode="auto">
            <a:xfrm>
              <a:off x="711221" y="3846503"/>
              <a:ext cx="1362075"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堆数据段</a:t>
              </a:r>
              <a:endParaRPr lang="en-US" altLang="zh-CN" sz="1600" b="1" dirty="0">
                <a:solidFill>
                  <a:srgbClr val="00506E"/>
                </a:solidFill>
                <a:latin typeface="微软雅黑" pitchFamily="34" charset="-122"/>
                <a:ea typeface="微软雅黑" pitchFamily="34" charset="-122"/>
              </a:endParaRPr>
            </a:p>
          </p:txBody>
        </p:sp>
        <p:sp>
          <p:nvSpPr>
            <p:cNvPr id="83" name="Rectangle 72"/>
            <p:cNvSpPr>
              <a:spLocks noChangeArrowheads="1"/>
            </p:cNvSpPr>
            <p:nvPr/>
          </p:nvSpPr>
          <p:spPr bwMode="auto">
            <a:xfrm>
              <a:off x="789008" y="4164003"/>
              <a:ext cx="1179513"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代码段</a:t>
              </a:r>
              <a:endParaRPr lang="en-US" altLang="zh-CN" sz="1600" b="1" dirty="0">
                <a:solidFill>
                  <a:srgbClr val="00506E"/>
                </a:solidFill>
                <a:latin typeface="微软雅黑" pitchFamily="34" charset="-122"/>
                <a:ea typeface="微软雅黑" pitchFamily="34" charset="-122"/>
              </a:endParaRPr>
            </a:p>
          </p:txBody>
        </p:sp>
        <p:sp>
          <p:nvSpPr>
            <p:cNvPr id="84" name="Rectangle 73"/>
            <p:cNvSpPr>
              <a:spLocks noChangeArrowheads="1"/>
            </p:cNvSpPr>
            <p:nvPr/>
          </p:nvSpPr>
          <p:spPr bwMode="auto">
            <a:xfrm>
              <a:off x="755671" y="3848091"/>
              <a:ext cx="1246188" cy="3175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5" name="Rectangle 74"/>
            <p:cNvSpPr>
              <a:spLocks noChangeArrowheads="1"/>
            </p:cNvSpPr>
            <p:nvPr/>
          </p:nvSpPr>
          <p:spPr bwMode="auto">
            <a:xfrm>
              <a:off x="755671" y="3530591"/>
              <a:ext cx="1246188" cy="3175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6" name="Rectangle 75"/>
            <p:cNvSpPr>
              <a:spLocks noChangeArrowheads="1"/>
            </p:cNvSpPr>
            <p:nvPr/>
          </p:nvSpPr>
          <p:spPr bwMode="auto">
            <a:xfrm>
              <a:off x="755671" y="3213091"/>
              <a:ext cx="1246188" cy="3175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88" name="Line 77"/>
          <p:cNvSpPr>
            <a:spLocks noChangeShapeType="1"/>
          </p:cNvSpPr>
          <p:nvPr/>
        </p:nvSpPr>
        <p:spPr bwMode="auto">
          <a:xfrm flipH="1">
            <a:off x="2882847" y="4560700"/>
            <a:ext cx="1387475" cy="1588"/>
          </a:xfrm>
          <a:prstGeom prst="line">
            <a:avLst/>
          </a:prstGeom>
          <a:noFill/>
          <a:ln w="28575">
            <a:solidFill>
              <a:srgbClr val="007C8B"/>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11" name="组合 10"/>
          <p:cNvGrpSpPr/>
          <p:nvPr/>
        </p:nvGrpSpPr>
        <p:grpSpPr>
          <a:xfrm>
            <a:off x="6935211" y="2049981"/>
            <a:ext cx="1453213" cy="3658660"/>
            <a:chOff x="6143123" y="1192731"/>
            <a:chExt cx="1429273" cy="3658660"/>
          </a:xfrm>
        </p:grpSpPr>
        <p:sp>
          <p:nvSpPr>
            <p:cNvPr id="47" name="Rectangle 10"/>
            <p:cNvSpPr>
              <a:spLocks noChangeArrowheads="1"/>
            </p:cNvSpPr>
            <p:nvPr/>
          </p:nvSpPr>
          <p:spPr bwMode="auto">
            <a:xfrm>
              <a:off x="6149996" y="1192731"/>
              <a:ext cx="1346200" cy="3327400"/>
            </a:xfrm>
            <a:prstGeom prst="rect">
              <a:avLst/>
            </a:prstGeom>
            <a:solidFill>
              <a:srgbClr val="C0FEF9"/>
            </a:solidFill>
            <a:ln w="28575">
              <a:solidFill>
                <a:srgbClr val="007C8B"/>
              </a:solidFill>
            </a:ln>
            <a:effectLst/>
            <a:extLs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p:txBody>
        </p:sp>
        <p:sp>
          <p:nvSpPr>
            <p:cNvPr id="48" name="Rectangle 11"/>
            <p:cNvSpPr>
              <a:spLocks noChangeArrowheads="1"/>
            </p:cNvSpPr>
            <p:nvPr/>
          </p:nvSpPr>
          <p:spPr bwMode="auto">
            <a:xfrm>
              <a:off x="6175396" y="4071928"/>
              <a:ext cx="1308100" cy="241300"/>
            </a:xfrm>
            <a:prstGeom prst="rect">
              <a:avLst/>
            </a:prstGeom>
            <a:solidFill>
              <a:srgbClr val="C1CE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p:txBody>
        </p:sp>
        <p:sp>
          <p:nvSpPr>
            <p:cNvPr id="49" name="Rectangle 12"/>
            <p:cNvSpPr>
              <a:spLocks noChangeArrowheads="1"/>
            </p:cNvSpPr>
            <p:nvPr/>
          </p:nvSpPr>
          <p:spPr bwMode="auto">
            <a:xfrm>
              <a:off x="6256358" y="3975091"/>
              <a:ext cx="13160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err="1" smtClean="0">
                  <a:solidFill>
                    <a:srgbClr val="005072"/>
                  </a:solidFill>
                  <a:latin typeface="微软雅黑" pitchFamily="34" charset="-122"/>
                  <a:ea typeface="微软雅黑" pitchFamily="34" charset="-122"/>
                </a:rPr>
                <a:t>jmp</a:t>
              </a:r>
              <a:r>
                <a:rPr lang="en-US" altLang="zh-CN" b="1" dirty="0" smtClean="0">
                  <a:solidFill>
                    <a:srgbClr val="005072"/>
                  </a:solidFill>
                  <a:latin typeface="微软雅黑" pitchFamily="34" charset="-122"/>
                  <a:ea typeface="微软雅黑" pitchFamily="34" charset="-122"/>
                </a:rPr>
                <a:t> (</a:t>
              </a:r>
              <a:r>
                <a:rPr lang="en-US" altLang="zh-CN" b="1" i="1" dirty="0" err="1" smtClean="0">
                  <a:solidFill>
                    <a:srgbClr val="005072"/>
                  </a:solidFill>
                  <a:latin typeface="微软雅黑" pitchFamily="34" charset="-122"/>
                  <a:ea typeface="微软雅黑" pitchFamily="34" charset="-122"/>
                </a:rPr>
                <a:t>p</a:t>
              </a:r>
              <a:r>
                <a:rPr lang="en-US" altLang="zh-CN" b="1" dirty="0" err="1" smtClean="0">
                  <a:solidFill>
                    <a:srgbClr val="005072"/>
                  </a:solidFill>
                  <a:latin typeface="微软雅黑" pitchFamily="34" charset="-122"/>
                  <a:ea typeface="微软雅黑" pitchFamily="34" charset="-122"/>
                </a:rPr>
                <a:t>,</a:t>
              </a:r>
              <a:r>
                <a:rPr lang="en-US" altLang="zh-CN" b="1" i="1" dirty="0" err="1" smtClean="0">
                  <a:solidFill>
                    <a:srgbClr val="005072"/>
                  </a:solidFill>
                  <a:latin typeface="微软雅黑" pitchFamily="34" charset="-122"/>
                  <a:ea typeface="微软雅黑" pitchFamily="34" charset="-122"/>
                </a:rPr>
                <a:t>o</a:t>
              </a:r>
              <a:r>
                <a:rPr lang="en-US" altLang="zh-CN" sz="2000" b="1" dirty="0">
                  <a:solidFill>
                    <a:srgbClr val="005072"/>
                  </a:solidFill>
                  <a:latin typeface="Courier New" charset="0"/>
                </a:rPr>
                <a:t>)</a:t>
              </a:r>
            </a:p>
          </p:txBody>
        </p:sp>
        <p:grpSp>
          <p:nvGrpSpPr>
            <p:cNvPr id="3" name="Group 13"/>
            <p:cNvGrpSpPr>
              <a:grpSpLocks/>
            </p:cNvGrpSpPr>
            <p:nvPr/>
          </p:nvGrpSpPr>
          <p:grpSpPr bwMode="auto">
            <a:xfrm>
              <a:off x="6167458" y="3424228"/>
              <a:ext cx="1320800" cy="1092200"/>
              <a:chOff x="4163" y="3160"/>
              <a:chExt cx="832" cy="688"/>
            </a:xfrm>
          </p:grpSpPr>
          <p:sp>
            <p:nvSpPr>
              <p:cNvPr id="112" name="Rectangle 14"/>
              <p:cNvSpPr>
                <a:spLocks noChangeArrowheads="1"/>
              </p:cNvSpPr>
              <p:nvPr/>
            </p:nvSpPr>
            <p:spPr bwMode="auto">
              <a:xfrm>
                <a:off x="4169" y="3160"/>
                <a:ext cx="826" cy="688"/>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3" name="Line 15"/>
              <p:cNvSpPr>
                <a:spLocks noChangeShapeType="1"/>
              </p:cNvSpPr>
              <p:nvPr/>
            </p:nvSpPr>
            <p:spPr bwMode="auto">
              <a:xfrm>
                <a:off x="4168" y="3297"/>
                <a:ext cx="819" cy="0"/>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4" name="Line 16"/>
              <p:cNvSpPr>
                <a:spLocks noChangeShapeType="1"/>
              </p:cNvSpPr>
              <p:nvPr/>
            </p:nvSpPr>
            <p:spPr bwMode="auto">
              <a:xfrm>
                <a:off x="4168" y="3433"/>
                <a:ext cx="819" cy="0"/>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5" name="Line 17"/>
              <p:cNvSpPr>
                <a:spLocks noChangeShapeType="1"/>
              </p:cNvSpPr>
              <p:nvPr/>
            </p:nvSpPr>
            <p:spPr bwMode="auto">
              <a:xfrm>
                <a:off x="4173" y="3564"/>
                <a:ext cx="810" cy="5"/>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6" name="Line 18"/>
              <p:cNvSpPr>
                <a:spLocks noChangeShapeType="1"/>
              </p:cNvSpPr>
              <p:nvPr/>
            </p:nvSpPr>
            <p:spPr bwMode="auto">
              <a:xfrm>
                <a:off x="4163" y="3720"/>
                <a:ext cx="820" cy="1"/>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51" name="Rectangle 19"/>
            <p:cNvSpPr>
              <a:spLocks noChangeArrowheads="1"/>
            </p:cNvSpPr>
            <p:nvPr/>
          </p:nvSpPr>
          <p:spPr bwMode="auto">
            <a:xfrm>
              <a:off x="6149996" y="2560628"/>
              <a:ext cx="1308100" cy="215900"/>
            </a:xfrm>
            <a:prstGeom prst="rect">
              <a:avLst/>
            </a:prstGeom>
            <a:solidFill>
              <a:srgbClr val="FFFFC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p:txBody>
        </p:sp>
        <p:grpSp>
          <p:nvGrpSpPr>
            <p:cNvPr id="4" name="Group 20"/>
            <p:cNvGrpSpPr>
              <a:grpSpLocks/>
            </p:cNvGrpSpPr>
            <p:nvPr/>
          </p:nvGrpSpPr>
          <p:grpSpPr bwMode="auto">
            <a:xfrm>
              <a:off x="6143123" y="2332028"/>
              <a:ext cx="1338263" cy="1092200"/>
              <a:chOff x="4152" y="2472"/>
              <a:chExt cx="843" cy="688"/>
            </a:xfrm>
          </p:grpSpPr>
          <p:sp>
            <p:nvSpPr>
              <p:cNvPr id="107" name="Rectangle 21"/>
              <p:cNvSpPr>
                <a:spLocks noChangeArrowheads="1"/>
              </p:cNvSpPr>
              <p:nvPr/>
            </p:nvSpPr>
            <p:spPr bwMode="auto">
              <a:xfrm>
                <a:off x="4169" y="2472"/>
                <a:ext cx="826" cy="688"/>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08" name="Line 22"/>
              <p:cNvSpPr>
                <a:spLocks noChangeShapeType="1"/>
              </p:cNvSpPr>
              <p:nvPr/>
            </p:nvSpPr>
            <p:spPr bwMode="auto">
              <a:xfrm>
                <a:off x="4176" y="2609"/>
                <a:ext cx="811" cy="0"/>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9" name="Line 23"/>
              <p:cNvSpPr>
                <a:spLocks noChangeShapeType="1"/>
              </p:cNvSpPr>
              <p:nvPr/>
            </p:nvSpPr>
            <p:spPr bwMode="auto">
              <a:xfrm>
                <a:off x="4162" y="2745"/>
                <a:ext cx="825" cy="0"/>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0" name="Line 24"/>
              <p:cNvSpPr>
                <a:spLocks noChangeShapeType="1"/>
              </p:cNvSpPr>
              <p:nvPr/>
            </p:nvSpPr>
            <p:spPr bwMode="auto">
              <a:xfrm>
                <a:off x="4152" y="2881"/>
                <a:ext cx="835" cy="0"/>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1" name="Line 25"/>
              <p:cNvSpPr>
                <a:spLocks noChangeShapeType="1"/>
              </p:cNvSpPr>
              <p:nvPr/>
            </p:nvSpPr>
            <p:spPr bwMode="auto">
              <a:xfrm>
                <a:off x="4165" y="3033"/>
                <a:ext cx="822" cy="0"/>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53" name="Rectangle 26"/>
            <p:cNvSpPr>
              <a:spLocks noChangeArrowheads="1"/>
            </p:cNvSpPr>
            <p:nvPr/>
          </p:nvSpPr>
          <p:spPr bwMode="auto">
            <a:xfrm>
              <a:off x="6643708" y="2481253"/>
              <a:ext cx="475878" cy="381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900" b="1" dirty="0">
                  <a:solidFill>
                    <a:srgbClr val="005072"/>
                  </a:solidFill>
                  <a:latin typeface="微软雅黑" pitchFamily="34" charset="-122"/>
                  <a:ea typeface="微软雅黑" pitchFamily="34" charset="-122"/>
                </a:rPr>
                <a:t>57</a:t>
              </a:r>
            </a:p>
          </p:txBody>
        </p:sp>
        <p:sp>
          <p:nvSpPr>
            <p:cNvPr id="54" name="Rectangle 27"/>
            <p:cNvSpPr>
              <a:spLocks noChangeArrowheads="1"/>
            </p:cNvSpPr>
            <p:nvPr/>
          </p:nvSpPr>
          <p:spPr bwMode="auto">
            <a:xfrm>
              <a:off x="6180158" y="1684328"/>
              <a:ext cx="1308100" cy="215900"/>
            </a:xfrm>
            <a:prstGeom prst="rect">
              <a:avLst/>
            </a:prstGeom>
            <a:solidFill>
              <a:srgbClr val="C1CE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p:txBody>
        </p:sp>
        <p:grpSp>
          <p:nvGrpSpPr>
            <p:cNvPr id="5" name="Group 28"/>
            <p:cNvGrpSpPr>
              <a:grpSpLocks/>
            </p:cNvGrpSpPr>
            <p:nvPr/>
          </p:nvGrpSpPr>
          <p:grpSpPr bwMode="auto">
            <a:xfrm>
              <a:off x="6167461" y="1220253"/>
              <a:ext cx="1312863" cy="1092200"/>
              <a:chOff x="4163" y="1776"/>
              <a:chExt cx="827" cy="688"/>
            </a:xfrm>
          </p:grpSpPr>
          <p:sp>
            <p:nvSpPr>
              <p:cNvPr id="101" name="Rectangle 29"/>
              <p:cNvSpPr>
                <a:spLocks noChangeArrowheads="1"/>
              </p:cNvSpPr>
              <p:nvPr/>
            </p:nvSpPr>
            <p:spPr bwMode="auto">
              <a:xfrm>
                <a:off x="4164" y="1776"/>
                <a:ext cx="826" cy="688"/>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02" name="Line 30"/>
              <p:cNvSpPr>
                <a:spLocks noChangeShapeType="1"/>
              </p:cNvSpPr>
              <p:nvPr/>
            </p:nvSpPr>
            <p:spPr bwMode="auto">
              <a:xfrm>
                <a:off x="4189" y="1920"/>
                <a:ext cx="798" cy="1"/>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4" name="Line 31"/>
              <p:cNvSpPr>
                <a:spLocks noChangeShapeType="1"/>
              </p:cNvSpPr>
              <p:nvPr/>
            </p:nvSpPr>
            <p:spPr bwMode="auto">
              <a:xfrm>
                <a:off x="4189" y="2056"/>
                <a:ext cx="798" cy="1"/>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5" name="Line 32"/>
              <p:cNvSpPr>
                <a:spLocks noChangeShapeType="1"/>
              </p:cNvSpPr>
              <p:nvPr/>
            </p:nvSpPr>
            <p:spPr bwMode="auto">
              <a:xfrm>
                <a:off x="4168" y="2193"/>
                <a:ext cx="819" cy="0"/>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6" name="Line 33"/>
              <p:cNvSpPr>
                <a:spLocks noChangeShapeType="1"/>
              </p:cNvSpPr>
              <p:nvPr/>
            </p:nvSpPr>
            <p:spPr bwMode="auto">
              <a:xfrm>
                <a:off x="4163" y="2345"/>
                <a:ext cx="823" cy="0"/>
              </a:xfrm>
              <a:prstGeom prst="line">
                <a:avLst/>
              </a:prstGeom>
              <a:noFill/>
              <a:ln w="12600">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56" name="Rectangle 34"/>
            <p:cNvSpPr>
              <a:spLocks noChangeArrowheads="1"/>
            </p:cNvSpPr>
            <p:nvPr/>
          </p:nvSpPr>
          <p:spPr bwMode="auto">
            <a:xfrm>
              <a:off x="6467496" y="1579553"/>
              <a:ext cx="7953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a:t>
              </a:r>
              <a:r>
                <a:rPr lang="en-US" altLang="zh-CN" sz="2000" b="1" i="1" dirty="0" err="1">
                  <a:solidFill>
                    <a:srgbClr val="005072"/>
                  </a:solidFill>
                  <a:latin typeface="微软雅黑" pitchFamily="34" charset="-122"/>
                  <a:ea typeface="微软雅黑" pitchFamily="34" charset="-122"/>
                </a:rPr>
                <a:t>p</a:t>
              </a:r>
              <a:r>
                <a:rPr lang="en-US" altLang="zh-CN" sz="2000" b="1" dirty="0" err="1">
                  <a:solidFill>
                    <a:srgbClr val="005072"/>
                  </a:solidFill>
                  <a:latin typeface="微软雅黑" pitchFamily="34" charset="-122"/>
                  <a:ea typeface="微软雅黑" pitchFamily="34" charset="-122"/>
                </a:rPr>
                <a:t>,</a:t>
              </a:r>
              <a:r>
                <a:rPr lang="en-US" altLang="zh-CN" sz="2000" b="1" i="1" dirty="0" err="1">
                  <a:solidFill>
                    <a:srgbClr val="005072"/>
                  </a:solidFill>
                  <a:latin typeface="微软雅黑" pitchFamily="34" charset="-122"/>
                  <a:ea typeface="微软雅黑" pitchFamily="34" charset="-122"/>
                </a:rPr>
                <a:t>o</a:t>
              </a:r>
              <a:r>
                <a:rPr lang="en-US" altLang="zh-CN" sz="2000" b="1" dirty="0">
                  <a:solidFill>
                    <a:srgbClr val="005072"/>
                  </a:solidFill>
                  <a:latin typeface="微软雅黑" pitchFamily="34" charset="-122"/>
                  <a:ea typeface="微软雅黑" pitchFamily="34" charset="-122"/>
                </a:rPr>
                <a:t>)</a:t>
              </a:r>
            </a:p>
          </p:txBody>
        </p:sp>
        <p:sp>
          <p:nvSpPr>
            <p:cNvPr id="89" name="Rectangle 78"/>
            <p:cNvSpPr>
              <a:spLocks noChangeArrowheads="1"/>
            </p:cNvSpPr>
            <p:nvPr/>
          </p:nvSpPr>
          <p:spPr bwMode="auto">
            <a:xfrm>
              <a:off x="6389708" y="4516428"/>
              <a:ext cx="1003300"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72"/>
                  </a:solidFill>
                  <a:latin typeface="微软雅黑" pitchFamily="34" charset="-122"/>
                  <a:ea typeface="微软雅黑" pitchFamily="34" charset="-122"/>
                </a:rPr>
                <a:t>物理内存</a:t>
              </a:r>
              <a:endParaRPr lang="en-US" altLang="zh-CN" sz="1600" b="1" dirty="0">
                <a:solidFill>
                  <a:srgbClr val="005072"/>
                </a:solidFill>
                <a:latin typeface="微软雅黑" pitchFamily="34" charset="-122"/>
                <a:ea typeface="微软雅黑" pitchFamily="34" charset="-122"/>
              </a:endParaRPr>
            </a:p>
          </p:txBody>
        </p:sp>
      </p:grpSp>
      <p:grpSp>
        <p:nvGrpSpPr>
          <p:cNvPr id="7" name="组合 6"/>
          <p:cNvGrpSpPr/>
          <p:nvPr/>
        </p:nvGrpSpPr>
        <p:grpSpPr>
          <a:xfrm>
            <a:off x="1150835" y="1695450"/>
            <a:ext cx="5871436" cy="400110"/>
            <a:chOff x="358748" y="838200"/>
            <a:chExt cx="5871436" cy="400110"/>
          </a:xfrm>
        </p:grpSpPr>
        <p:sp>
          <p:nvSpPr>
            <p:cNvPr id="26" name="Text Box 4"/>
            <p:cNvSpPr txBox="1">
              <a:spLocks noChangeArrowheads="1"/>
            </p:cNvSpPr>
            <p:nvPr/>
          </p:nvSpPr>
          <p:spPr bwMode="auto">
            <a:xfrm>
              <a:off x="428596" y="838200"/>
              <a:ext cx="5801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eaLnBrk="1" hangingPunct="1">
                <a:spcBef>
                  <a:spcPts val="600"/>
                </a:spcBef>
                <a:buClr>
                  <a:srgbClr val="0066FF"/>
                </a:buClr>
                <a:buSzPct val="75000"/>
              </a:pPr>
              <a:r>
                <a:rPr lang="zh-CN" altLang="en-US" sz="2000" b="1" dirty="0">
                  <a:solidFill>
                    <a:srgbClr val="11576A"/>
                  </a:solidFill>
                  <a:latin typeface="微软雅黑" pitchFamily="34" charset="-122"/>
                  <a:ea typeface="微软雅黑" pitchFamily="34" charset="-122"/>
                  <a:sym typeface="Times New Roman" charset="0"/>
                </a:rPr>
                <a:t>   通过指向相同的页表基址，实现进程间的段共享</a:t>
              </a:r>
              <a:endParaRPr lang="en-US" altLang="zh-CN" sz="2000" b="1" dirty="0">
                <a:solidFill>
                  <a:srgbClr val="11576A"/>
                </a:solidFill>
                <a:latin typeface="微软雅黑" pitchFamily="34" charset="-122"/>
                <a:ea typeface="微软雅黑" pitchFamily="34" charset="-122"/>
                <a:sym typeface="Times New Roman" charset="0"/>
              </a:endParaRPr>
            </a:p>
          </p:txBody>
        </p:sp>
        <p:sp>
          <p:nvSpPr>
            <p:cNvPr id="128" name="矩形 6"/>
            <p:cNvSpPr>
              <a:spLocks noChangeArrowheads="1"/>
            </p:cNvSpPr>
            <p:nvPr/>
          </p:nvSpPr>
          <p:spPr bwMode="auto">
            <a:xfrm>
              <a:off x="358748" y="86041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cxnSp>
        <p:nvCxnSpPr>
          <p:cNvPr id="144" name="直接箭头连接符 143"/>
          <p:cNvCxnSpPr/>
          <p:nvPr/>
        </p:nvCxnSpPr>
        <p:spPr>
          <a:xfrm>
            <a:off x="5435525" y="3214686"/>
            <a:ext cx="1428760" cy="1588"/>
          </a:xfrm>
          <a:prstGeom prst="straightConnector1">
            <a:avLst/>
          </a:prstGeom>
          <a:ln w="28575">
            <a:solidFill>
              <a:srgbClr val="007C8B"/>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054046" y="2232017"/>
            <a:ext cx="1851025" cy="1603375"/>
            <a:chOff x="261958" y="1374766"/>
            <a:chExt cx="1851025" cy="1603375"/>
          </a:xfrm>
        </p:grpSpPr>
        <p:grpSp>
          <p:nvGrpSpPr>
            <p:cNvPr id="6" name="Group 53"/>
            <p:cNvGrpSpPr>
              <a:grpSpLocks/>
            </p:cNvGrpSpPr>
            <p:nvPr/>
          </p:nvGrpSpPr>
          <p:grpSpPr bwMode="auto">
            <a:xfrm>
              <a:off x="261958" y="1374766"/>
              <a:ext cx="1851025" cy="1603375"/>
              <a:chOff x="443" y="1869"/>
              <a:chExt cx="1166" cy="1010"/>
            </a:xfrm>
          </p:grpSpPr>
          <p:sp>
            <p:nvSpPr>
              <p:cNvPr id="91" name="Rectangle 55"/>
              <p:cNvSpPr>
                <a:spLocks noChangeArrowheads="1"/>
              </p:cNvSpPr>
              <p:nvPr/>
            </p:nvSpPr>
            <p:spPr bwMode="auto">
              <a:xfrm>
                <a:off x="707" y="2668"/>
                <a:ext cx="858"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进程</a:t>
                </a:r>
                <a:r>
                  <a:rPr lang="en-US" altLang="zh-CN" sz="1600" b="1" dirty="0">
                    <a:solidFill>
                      <a:srgbClr val="00506E"/>
                    </a:solidFill>
                    <a:latin typeface="微软雅黑" pitchFamily="34" charset="-122"/>
                    <a:ea typeface="微软雅黑" pitchFamily="34" charset="-122"/>
                  </a:rPr>
                  <a:t>A</a:t>
                </a:r>
                <a:r>
                  <a:rPr lang="zh-CN" altLang="en-US" sz="1600" b="1" dirty="0">
                    <a:solidFill>
                      <a:srgbClr val="00506E"/>
                    </a:solidFill>
                    <a:latin typeface="微软雅黑" pitchFamily="34" charset="-122"/>
                    <a:ea typeface="微软雅黑" pitchFamily="34" charset="-122"/>
                  </a:rPr>
                  <a:t>的段表</a:t>
                </a:r>
                <a:endParaRPr lang="en-US" altLang="zh-CN" sz="1600" b="1" dirty="0">
                  <a:solidFill>
                    <a:srgbClr val="00506E"/>
                  </a:solidFill>
                  <a:latin typeface="微软雅黑" pitchFamily="34" charset="-122"/>
                  <a:ea typeface="微软雅黑" pitchFamily="34" charset="-122"/>
                </a:endParaRPr>
              </a:p>
            </p:txBody>
          </p:sp>
          <p:sp>
            <p:nvSpPr>
              <p:cNvPr id="92" name="Rectangle 56"/>
              <p:cNvSpPr>
                <a:spLocks noChangeArrowheads="1"/>
              </p:cNvSpPr>
              <p:nvPr/>
            </p:nvSpPr>
            <p:spPr bwMode="auto">
              <a:xfrm>
                <a:off x="443" y="2314"/>
                <a:ext cx="28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6E"/>
                    </a:solidFill>
                    <a:latin typeface="微软雅黑" pitchFamily="34" charset="-122"/>
                    <a:ea typeface="微软雅黑" pitchFamily="34" charset="-122"/>
                  </a:rPr>
                  <a:t>s</a:t>
                </a:r>
              </a:p>
            </p:txBody>
          </p:sp>
          <p:sp>
            <p:nvSpPr>
              <p:cNvPr id="93" name="Line 57"/>
              <p:cNvSpPr>
                <a:spLocks noChangeShapeType="1"/>
              </p:cNvSpPr>
              <p:nvPr/>
            </p:nvSpPr>
            <p:spPr bwMode="auto">
              <a:xfrm flipV="1">
                <a:off x="696" y="2255"/>
                <a:ext cx="1" cy="442"/>
              </a:xfrm>
              <a:prstGeom prst="line">
                <a:avLst/>
              </a:prstGeom>
              <a:noFill/>
              <a:ln w="28575">
                <a:solidFill>
                  <a:srgbClr val="007C8B"/>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4" name="Rectangle 58"/>
              <p:cNvSpPr>
                <a:spLocks noChangeArrowheads="1"/>
              </p:cNvSpPr>
              <p:nvPr/>
            </p:nvSpPr>
            <p:spPr bwMode="auto">
              <a:xfrm>
                <a:off x="736" y="2076"/>
                <a:ext cx="823"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C00000"/>
                    </a:solidFill>
                    <a:latin typeface="微软雅黑" pitchFamily="34" charset="-122"/>
                    <a:ea typeface="微软雅黑" pitchFamily="34" charset="-122"/>
                  </a:rPr>
                  <a:t>共享段</a:t>
                </a:r>
                <a:endParaRPr lang="en-US" altLang="zh-CN" sz="1600" b="1" dirty="0">
                  <a:solidFill>
                    <a:srgbClr val="C00000"/>
                  </a:solidFill>
                  <a:latin typeface="微软雅黑" pitchFamily="34" charset="-122"/>
                  <a:ea typeface="微软雅黑" pitchFamily="34" charset="-122"/>
                </a:endParaRPr>
              </a:p>
            </p:txBody>
          </p:sp>
          <p:sp>
            <p:nvSpPr>
              <p:cNvPr id="95" name="Rectangle 59"/>
              <p:cNvSpPr>
                <a:spLocks noChangeArrowheads="1"/>
              </p:cNvSpPr>
              <p:nvPr/>
            </p:nvSpPr>
            <p:spPr bwMode="auto">
              <a:xfrm>
                <a:off x="772" y="2470"/>
                <a:ext cx="766" cy="2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96" name="Rectangle 60"/>
              <p:cNvSpPr>
                <a:spLocks noChangeArrowheads="1"/>
              </p:cNvSpPr>
              <p:nvPr/>
            </p:nvSpPr>
            <p:spPr bwMode="auto">
              <a:xfrm>
                <a:off x="706" y="2276"/>
                <a:ext cx="903" cy="2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堆数据段</a:t>
                </a:r>
                <a:endParaRPr lang="en-US" altLang="zh-CN" sz="1600" b="1" dirty="0">
                  <a:solidFill>
                    <a:srgbClr val="00506E"/>
                  </a:solidFill>
                  <a:latin typeface="微软雅黑" pitchFamily="34" charset="-122"/>
                  <a:ea typeface="微软雅黑" pitchFamily="34" charset="-122"/>
                </a:endParaRPr>
              </a:p>
            </p:txBody>
          </p:sp>
          <p:sp>
            <p:nvSpPr>
              <p:cNvPr id="98" name="Rectangle 62"/>
              <p:cNvSpPr>
                <a:spLocks noChangeArrowheads="1"/>
              </p:cNvSpPr>
              <p:nvPr/>
            </p:nvSpPr>
            <p:spPr bwMode="auto">
              <a:xfrm>
                <a:off x="773" y="2267"/>
                <a:ext cx="766" cy="2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99" name="Rectangle 63"/>
              <p:cNvSpPr>
                <a:spLocks noChangeArrowheads="1"/>
              </p:cNvSpPr>
              <p:nvPr/>
            </p:nvSpPr>
            <p:spPr bwMode="auto">
              <a:xfrm>
                <a:off x="773" y="2067"/>
                <a:ext cx="765" cy="2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dirty="0"/>
              </a:p>
            </p:txBody>
          </p:sp>
          <p:sp>
            <p:nvSpPr>
              <p:cNvPr id="100" name="Rectangle 64"/>
              <p:cNvSpPr>
                <a:spLocks noChangeArrowheads="1"/>
              </p:cNvSpPr>
              <p:nvPr/>
            </p:nvSpPr>
            <p:spPr bwMode="auto">
              <a:xfrm>
                <a:off x="773" y="1869"/>
                <a:ext cx="765" cy="2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dirty="0">
                  <a:solidFill>
                    <a:srgbClr val="FF0000"/>
                  </a:solidFill>
                </a:endParaRPr>
              </a:p>
            </p:txBody>
          </p:sp>
        </p:grpSp>
        <p:sp>
          <p:nvSpPr>
            <p:cNvPr id="149" name="Rectangle 72"/>
            <p:cNvSpPr>
              <a:spLocks noChangeArrowheads="1"/>
            </p:cNvSpPr>
            <p:nvPr/>
          </p:nvSpPr>
          <p:spPr bwMode="auto">
            <a:xfrm>
              <a:off x="817394" y="2308112"/>
              <a:ext cx="1179513" cy="335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代码段</a:t>
              </a:r>
              <a:endParaRPr lang="en-US" altLang="zh-CN" sz="1600" b="1" dirty="0">
                <a:solidFill>
                  <a:srgbClr val="00506E"/>
                </a:solidFill>
                <a:latin typeface="微软雅黑" pitchFamily="34" charset="-122"/>
                <a:ea typeface="微软雅黑" pitchFamily="34" charset="-122"/>
              </a:endParaRPr>
            </a:p>
          </p:txBody>
        </p:sp>
      </p:grpSp>
      <p:grpSp>
        <p:nvGrpSpPr>
          <p:cNvPr id="15" name="组合 14"/>
          <p:cNvGrpSpPr/>
          <p:nvPr/>
        </p:nvGrpSpPr>
        <p:grpSpPr>
          <a:xfrm>
            <a:off x="3954408" y="2749541"/>
            <a:ext cx="1824038" cy="2222500"/>
            <a:chOff x="3162321" y="1892291"/>
            <a:chExt cx="1824038" cy="2222500"/>
          </a:xfrm>
        </p:grpSpPr>
        <p:sp>
          <p:nvSpPr>
            <p:cNvPr id="142" name="TextBox 141"/>
            <p:cNvSpPr txBox="1"/>
            <p:nvPr/>
          </p:nvSpPr>
          <p:spPr>
            <a:xfrm>
              <a:off x="3714744" y="2161629"/>
              <a:ext cx="850896" cy="384721"/>
            </a:xfrm>
            <a:prstGeom prst="rect">
              <a:avLst/>
            </a:prstGeom>
            <a:noFill/>
          </p:spPr>
          <p:txBody>
            <a:bodyPr wrap="square" rtlCol="0">
              <a:spAutoFit/>
            </a:bodyPr>
            <a:lstStyle/>
            <a:p>
              <a:r>
                <a:rPr lang="en-US" altLang="zh-CN" sz="1900" b="1" i="1" dirty="0">
                  <a:solidFill>
                    <a:srgbClr val="005072"/>
                  </a:solidFill>
                  <a:latin typeface="微软雅黑" pitchFamily="34" charset="-122"/>
                  <a:ea typeface="微软雅黑" pitchFamily="34" charset="-122"/>
                </a:rPr>
                <a:t>f</a:t>
              </a:r>
              <a:r>
                <a:rPr lang="en-US" altLang="zh-CN" sz="1900" b="1" dirty="0">
                  <a:solidFill>
                    <a:srgbClr val="005072"/>
                  </a:solidFill>
                  <a:latin typeface="微软雅黑" pitchFamily="34" charset="-122"/>
                  <a:ea typeface="微软雅黑" pitchFamily="34" charset="-122"/>
                </a:rPr>
                <a:t> = 2</a:t>
              </a:r>
            </a:p>
          </p:txBody>
        </p:sp>
        <p:sp>
          <p:nvSpPr>
            <p:cNvPr id="41" name="Rectangle 5"/>
            <p:cNvSpPr>
              <a:spLocks noChangeArrowheads="1"/>
            </p:cNvSpPr>
            <p:nvPr/>
          </p:nvSpPr>
          <p:spPr bwMode="auto">
            <a:xfrm>
              <a:off x="3162321" y="3779828"/>
              <a:ext cx="1824038" cy="33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72"/>
                  </a:solidFill>
                  <a:latin typeface="微软雅黑" pitchFamily="34" charset="-122"/>
                  <a:ea typeface="微软雅黑" pitchFamily="34" charset="-122"/>
                </a:rPr>
                <a:t>共享段的共用页表</a:t>
              </a:r>
              <a:endParaRPr lang="en-US" altLang="zh-CN" sz="1600" b="1" dirty="0">
                <a:solidFill>
                  <a:srgbClr val="005072"/>
                </a:solidFill>
                <a:latin typeface="微软雅黑" pitchFamily="34" charset="-122"/>
                <a:ea typeface="微软雅黑" pitchFamily="34" charset="-122"/>
              </a:endParaRPr>
            </a:p>
          </p:txBody>
        </p:sp>
        <p:sp>
          <p:nvSpPr>
            <p:cNvPr id="43" name="Rectangle 6"/>
            <p:cNvSpPr>
              <a:spLocks noChangeArrowheads="1"/>
            </p:cNvSpPr>
            <p:nvPr/>
          </p:nvSpPr>
          <p:spPr bwMode="auto">
            <a:xfrm>
              <a:off x="3495696" y="3416291"/>
              <a:ext cx="1144588" cy="3048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62" name="Rectangle 40"/>
            <p:cNvSpPr>
              <a:spLocks noChangeArrowheads="1"/>
            </p:cNvSpPr>
            <p:nvPr/>
          </p:nvSpPr>
          <p:spPr bwMode="auto">
            <a:xfrm>
              <a:off x="3554433" y="2470141"/>
              <a:ext cx="1025525"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900" b="1" i="1" dirty="0">
                  <a:solidFill>
                    <a:srgbClr val="005072"/>
                  </a:solidFill>
                  <a:latin typeface="微软雅黑" pitchFamily="34" charset="-122"/>
                  <a:ea typeface="微软雅黑" pitchFamily="34" charset="-122"/>
                </a:rPr>
                <a:t>f</a:t>
              </a:r>
              <a:r>
                <a:rPr lang="en-US" altLang="zh-CN" sz="1900" b="1" dirty="0">
                  <a:solidFill>
                    <a:srgbClr val="005072"/>
                  </a:solidFill>
                  <a:latin typeface="微软雅黑" pitchFamily="34" charset="-122"/>
                  <a:ea typeface="微软雅黑" pitchFamily="34" charset="-122"/>
                </a:rPr>
                <a:t> = 0</a:t>
              </a:r>
            </a:p>
          </p:txBody>
        </p:sp>
        <p:sp>
          <p:nvSpPr>
            <p:cNvPr id="64" name="Rectangle 42"/>
            <p:cNvSpPr>
              <a:spLocks noChangeArrowheads="1"/>
            </p:cNvSpPr>
            <p:nvPr/>
          </p:nvSpPr>
          <p:spPr bwMode="auto">
            <a:xfrm>
              <a:off x="3554433" y="3079741"/>
              <a:ext cx="1025525"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900" b="1" i="1" dirty="0">
                  <a:solidFill>
                    <a:srgbClr val="005072"/>
                  </a:solidFill>
                  <a:latin typeface="微软雅黑" pitchFamily="34" charset="-122"/>
                  <a:ea typeface="微软雅黑" pitchFamily="34" charset="-122"/>
                </a:rPr>
                <a:t>f</a:t>
              </a:r>
              <a:r>
                <a:rPr lang="en-US" altLang="zh-CN" sz="1900" b="1" dirty="0">
                  <a:solidFill>
                    <a:srgbClr val="005072"/>
                  </a:solidFill>
                  <a:latin typeface="微软雅黑" pitchFamily="34" charset="-122"/>
                  <a:ea typeface="微软雅黑" pitchFamily="34" charset="-122"/>
                </a:rPr>
                <a:t> = 1</a:t>
              </a:r>
            </a:p>
          </p:txBody>
        </p:sp>
        <p:sp>
          <p:nvSpPr>
            <p:cNvPr id="69" name="Rectangle 47"/>
            <p:cNvSpPr>
              <a:spLocks noChangeArrowheads="1"/>
            </p:cNvSpPr>
            <p:nvPr/>
          </p:nvSpPr>
          <p:spPr bwMode="auto">
            <a:xfrm>
              <a:off x="3495696" y="3111491"/>
              <a:ext cx="1144588" cy="3048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0" name="Rectangle 48"/>
            <p:cNvSpPr>
              <a:spLocks noChangeArrowheads="1"/>
            </p:cNvSpPr>
            <p:nvPr/>
          </p:nvSpPr>
          <p:spPr bwMode="auto">
            <a:xfrm>
              <a:off x="3495696" y="2806691"/>
              <a:ext cx="1144588" cy="3048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1" name="Rectangle 49"/>
            <p:cNvSpPr>
              <a:spLocks noChangeArrowheads="1"/>
            </p:cNvSpPr>
            <p:nvPr/>
          </p:nvSpPr>
          <p:spPr bwMode="auto">
            <a:xfrm>
              <a:off x="3495696" y="2501891"/>
              <a:ext cx="1144588" cy="3048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2" name="Rectangle 50"/>
            <p:cNvSpPr>
              <a:spLocks noChangeArrowheads="1"/>
            </p:cNvSpPr>
            <p:nvPr/>
          </p:nvSpPr>
          <p:spPr bwMode="auto">
            <a:xfrm>
              <a:off x="3495696" y="2197091"/>
              <a:ext cx="1144588" cy="3048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3" name="Rectangle 51"/>
            <p:cNvSpPr>
              <a:spLocks noChangeArrowheads="1"/>
            </p:cNvSpPr>
            <p:nvPr/>
          </p:nvSpPr>
          <p:spPr bwMode="auto">
            <a:xfrm>
              <a:off x="3495696" y="1892291"/>
              <a:ext cx="1144588" cy="304800"/>
            </a:xfrm>
            <a:prstGeom prst="rect">
              <a:avLst/>
            </a:prstGeom>
            <a:noFill/>
            <a:ln w="28575">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12" name="组合 11"/>
          <p:cNvGrpSpPr/>
          <p:nvPr/>
        </p:nvGrpSpPr>
        <p:grpSpPr>
          <a:xfrm>
            <a:off x="2851096" y="2706678"/>
            <a:ext cx="1425585" cy="1855432"/>
            <a:chOff x="2059008" y="1849428"/>
            <a:chExt cx="1425585" cy="1855432"/>
          </a:xfrm>
        </p:grpSpPr>
        <p:sp>
          <p:nvSpPr>
            <p:cNvPr id="44" name="AutoShape 7"/>
            <p:cNvSpPr>
              <a:spLocks noChangeArrowheads="1"/>
            </p:cNvSpPr>
            <p:nvPr/>
          </p:nvSpPr>
          <p:spPr bwMode="auto">
            <a:xfrm rot="10800000">
              <a:off x="2500333" y="1851016"/>
              <a:ext cx="266700" cy="2794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5" name="AutoShape 8"/>
            <p:cNvSpPr>
              <a:spLocks noChangeArrowheads="1"/>
            </p:cNvSpPr>
            <p:nvPr/>
          </p:nvSpPr>
          <p:spPr bwMode="auto">
            <a:xfrm>
              <a:off x="2773383" y="3386128"/>
              <a:ext cx="241300" cy="3175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6" name="Line 9"/>
            <p:cNvSpPr>
              <a:spLocks noChangeShapeType="1"/>
            </p:cNvSpPr>
            <p:nvPr/>
          </p:nvSpPr>
          <p:spPr bwMode="auto">
            <a:xfrm>
              <a:off x="2767033" y="2122478"/>
              <a:ext cx="1588" cy="1276350"/>
            </a:xfrm>
            <a:prstGeom prst="line">
              <a:avLst/>
            </a:prstGeom>
            <a:noFill/>
            <a:ln w="28575">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7" name="Line 76"/>
            <p:cNvSpPr>
              <a:spLocks noChangeShapeType="1"/>
            </p:cNvSpPr>
            <p:nvPr/>
          </p:nvSpPr>
          <p:spPr bwMode="auto">
            <a:xfrm flipH="1">
              <a:off x="2059008" y="1849428"/>
              <a:ext cx="447675" cy="1588"/>
            </a:xfrm>
            <a:prstGeom prst="line">
              <a:avLst/>
            </a:prstGeom>
            <a:noFill/>
            <a:ln w="28575">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0" name="Line 77"/>
            <p:cNvSpPr>
              <a:spLocks noChangeShapeType="1"/>
            </p:cNvSpPr>
            <p:nvPr/>
          </p:nvSpPr>
          <p:spPr bwMode="auto">
            <a:xfrm flipH="1">
              <a:off x="2990870" y="3704860"/>
              <a:ext cx="493723" cy="0"/>
            </a:xfrm>
            <a:prstGeom prst="line">
              <a:avLst/>
            </a:prstGeom>
            <a:noFill/>
            <a:ln w="28575">
              <a:solidFill>
                <a:srgbClr val="007C8B"/>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3" name="组合 12"/>
          <p:cNvGrpSpPr/>
          <p:nvPr/>
        </p:nvGrpSpPr>
        <p:grpSpPr>
          <a:xfrm>
            <a:off x="5448225" y="3695178"/>
            <a:ext cx="1429810" cy="1653101"/>
            <a:chOff x="4656138" y="2837927"/>
            <a:chExt cx="1429810" cy="1653101"/>
          </a:xfrm>
        </p:grpSpPr>
        <p:sp>
          <p:nvSpPr>
            <p:cNvPr id="58" name="AutoShape 36"/>
            <p:cNvSpPr>
              <a:spLocks noChangeArrowheads="1"/>
            </p:cNvSpPr>
            <p:nvPr/>
          </p:nvSpPr>
          <p:spPr bwMode="auto">
            <a:xfrm>
              <a:off x="5178446" y="4300528"/>
              <a:ext cx="228600" cy="1905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400"/>
            </a:p>
          </p:txBody>
        </p:sp>
        <p:sp>
          <p:nvSpPr>
            <p:cNvPr id="59" name="Line 37"/>
            <p:cNvSpPr>
              <a:spLocks noChangeShapeType="1"/>
            </p:cNvSpPr>
            <p:nvPr/>
          </p:nvSpPr>
          <p:spPr bwMode="auto">
            <a:xfrm>
              <a:off x="5176858" y="3017828"/>
              <a:ext cx="1588" cy="1289050"/>
            </a:xfrm>
            <a:prstGeom prst="line">
              <a:avLst/>
            </a:prstGeom>
            <a:noFill/>
            <a:ln w="28575">
              <a:solidFill>
                <a:srgbClr val="007C8B"/>
              </a:solidFill>
              <a:miter lim="800000"/>
              <a:headEnd/>
              <a:tailEnd/>
            </a:ln>
            <a:extLst>
              <a:ext uri="{909E8E84-426E-40dd-AFC4-6F175D3DCCD1}">
                <a14:hiddenFill xmlns:a14="http://schemas.microsoft.com/office/drawing/2010/main" xmlns="">
                  <a:noFill/>
                </a14:hiddenFill>
              </a:ext>
            </a:extLst>
          </p:spPr>
          <p:txBody>
            <a:bodyPr/>
            <a:lstStyle/>
            <a:p>
              <a:endParaRPr lang="zh-CN" altLang="en-US" sz="2400"/>
            </a:p>
          </p:txBody>
        </p:sp>
        <p:sp>
          <p:nvSpPr>
            <p:cNvPr id="61" name="AutoShape 39"/>
            <p:cNvSpPr>
              <a:spLocks noChangeArrowheads="1"/>
            </p:cNvSpPr>
            <p:nvPr/>
          </p:nvSpPr>
          <p:spPr bwMode="auto">
            <a:xfrm rot="10800000">
              <a:off x="5006996" y="2841616"/>
              <a:ext cx="171450" cy="1905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400"/>
            </a:p>
          </p:txBody>
        </p:sp>
        <p:cxnSp>
          <p:nvCxnSpPr>
            <p:cNvPr id="148" name="直接箭头连接符 147"/>
            <p:cNvCxnSpPr/>
            <p:nvPr/>
          </p:nvCxnSpPr>
          <p:spPr>
            <a:xfrm>
              <a:off x="5371568" y="4486826"/>
              <a:ext cx="714380" cy="1588"/>
            </a:xfrm>
            <a:prstGeom prst="straightConnector1">
              <a:avLst/>
            </a:prstGeom>
            <a:ln w="28575">
              <a:solidFill>
                <a:srgbClr val="007C8B"/>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4656138" y="2837927"/>
              <a:ext cx="357190"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453009" y="4071928"/>
            <a:ext cx="1411277" cy="157178"/>
            <a:chOff x="4660921" y="3214678"/>
            <a:chExt cx="1411277" cy="157178"/>
          </a:xfrm>
        </p:grpSpPr>
        <p:cxnSp>
          <p:nvCxnSpPr>
            <p:cNvPr id="146" name="直接箭头连接符 145"/>
            <p:cNvCxnSpPr/>
            <p:nvPr/>
          </p:nvCxnSpPr>
          <p:spPr>
            <a:xfrm>
              <a:off x="4857752" y="3370268"/>
              <a:ext cx="1214446" cy="1588"/>
            </a:xfrm>
            <a:prstGeom prst="straightConnector1">
              <a:avLst/>
            </a:prstGeom>
            <a:ln w="28575">
              <a:solidFill>
                <a:srgbClr val="007C8B"/>
              </a:solidFill>
              <a:tailEnd type="arrow"/>
            </a:ln>
          </p:spPr>
          <p:style>
            <a:lnRef idx="1">
              <a:schemeClr val="accent1"/>
            </a:lnRef>
            <a:fillRef idx="0">
              <a:schemeClr val="accent1"/>
            </a:fillRef>
            <a:effectRef idx="0">
              <a:schemeClr val="accent1"/>
            </a:effectRef>
            <a:fontRef idx="minor">
              <a:schemeClr val="tx1"/>
            </a:fontRef>
          </p:style>
        </p:cxnSp>
        <p:sp>
          <p:nvSpPr>
            <p:cNvPr id="97" name="AutoShape 44"/>
            <p:cNvSpPr>
              <a:spLocks noChangeArrowheads="1"/>
            </p:cNvSpPr>
            <p:nvPr/>
          </p:nvSpPr>
          <p:spPr bwMode="auto">
            <a:xfrm rot="10800000">
              <a:off x="4660921" y="3214678"/>
              <a:ext cx="114300" cy="777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8" name="AutoShape 52"/>
            <p:cNvSpPr>
              <a:spLocks noChangeArrowheads="1"/>
            </p:cNvSpPr>
            <p:nvPr/>
          </p:nvSpPr>
          <p:spPr bwMode="auto">
            <a:xfrm rot="10800000" flipH="1" flipV="1">
              <a:off x="4775221" y="3273416"/>
              <a:ext cx="114300" cy="920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3676078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44"/>
                                        </p:tgtEl>
                                        <p:attrNameLst>
                                          <p:attrName>style.visibility</p:attrName>
                                        </p:attrNameLst>
                                      </p:cBhvr>
                                      <p:to>
                                        <p:strVal val="visible"/>
                                      </p:to>
                                    </p:set>
                                    <p:animEffect transition="in" filter="wipe(left)">
                                      <p:cBhvr>
                                        <p:cTn id="24" dur="500"/>
                                        <p:tgtEl>
                                          <p:spTgt spid="144"/>
                                        </p:tgtEl>
                                      </p:cBhvr>
                                    </p:animEffect>
                                  </p:childTnLst>
                                </p:cTn>
                              </p:par>
                              <p:par>
                                <p:cTn id="25" presetID="22" presetClass="entr" presetSubtype="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par>
                                <p:cTn id="28" presetID="22" presetClass="entr" presetSubtype="8"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Design issues of Segmentation</a:t>
            </a:r>
            <a:endParaRPr lang="zh-CN" altLang="en-US" sz="3200" smtClean="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85000" lnSpcReduction="10000"/>
          </a:bodyPr>
          <a:lstStyle/>
          <a:p>
            <a:pPr>
              <a:lnSpc>
                <a:spcPct val="110000"/>
              </a:lnSpc>
              <a:defRPr/>
            </a:pPr>
            <a:r>
              <a:rPr lang="en-US" altLang="zh-CN" dirty="0" smtClean="0">
                <a:ea typeface="宋体" pitchFamily="2" charset="-122"/>
              </a:rPr>
              <a:t>Concept of  ‘segment’</a:t>
            </a:r>
          </a:p>
          <a:p>
            <a:pPr lvl="1">
              <a:lnSpc>
                <a:spcPct val="110000"/>
              </a:lnSpc>
              <a:defRPr/>
            </a:pPr>
            <a:r>
              <a:rPr lang="en-US" altLang="zh-CN" dirty="0" smtClean="0">
                <a:solidFill>
                  <a:srgbClr val="FF0000"/>
                </a:solidFill>
                <a:ea typeface="宋体" pitchFamily="2" charset="-122"/>
              </a:rPr>
              <a:t>Segment</a:t>
            </a:r>
            <a:r>
              <a:rPr lang="en-US" altLang="zh-CN" dirty="0" smtClean="0">
                <a:ea typeface="宋体" pitchFamily="2" charset="-122"/>
              </a:rPr>
              <a:t>: logical partition of program, such as code segment, data segment and stack segment, etc.</a:t>
            </a:r>
          </a:p>
          <a:p>
            <a:pPr lvl="1">
              <a:lnSpc>
                <a:spcPct val="110000"/>
              </a:lnSpc>
              <a:defRPr/>
            </a:pPr>
            <a:r>
              <a:rPr lang="en-US" altLang="zh-CN" dirty="0" smtClean="0">
                <a:solidFill>
                  <a:srgbClr val="FF0000"/>
                </a:solidFill>
                <a:ea typeface="宋体" pitchFamily="2" charset="-122"/>
              </a:rPr>
              <a:t>Disadvantage of paging</a:t>
            </a:r>
            <a:r>
              <a:rPr lang="en-US" altLang="zh-CN" dirty="0" smtClean="0">
                <a:ea typeface="宋体" pitchFamily="2" charset="-122"/>
              </a:rPr>
              <a:t>: complex and resource consuming</a:t>
            </a:r>
          </a:p>
          <a:p>
            <a:pPr lvl="1">
              <a:lnSpc>
                <a:spcPct val="110000"/>
              </a:lnSpc>
              <a:defRPr/>
            </a:pPr>
            <a:r>
              <a:rPr lang="en-US" altLang="zh-CN" dirty="0" smtClean="0">
                <a:ea typeface="宋体" pitchFamily="2" charset="-122"/>
              </a:rPr>
              <a:t>Principle of segment: evolution of “overlay” technique</a:t>
            </a:r>
          </a:p>
          <a:p>
            <a:pPr>
              <a:lnSpc>
                <a:spcPct val="110000"/>
              </a:lnSpc>
              <a:defRPr/>
            </a:pPr>
            <a:r>
              <a:rPr lang="en-US" altLang="zh-CN" dirty="0" smtClean="0">
                <a:ea typeface="宋体" pitchFamily="2" charset="-122"/>
              </a:rPr>
              <a:t>Idea of segment</a:t>
            </a:r>
          </a:p>
          <a:p>
            <a:pPr lvl="1">
              <a:lnSpc>
                <a:spcPct val="110000"/>
              </a:lnSpc>
              <a:defRPr/>
            </a:pPr>
            <a:r>
              <a:rPr lang="en-US" altLang="zh-CN" dirty="0" smtClean="0">
                <a:solidFill>
                  <a:srgbClr val="FF0000"/>
                </a:solidFill>
                <a:ea typeface="宋体" pitchFamily="2" charset="-122"/>
              </a:rPr>
              <a:t>Address mapping</a:t>
            </a:r>
            <a:r>
              <a:rPr lang="en-US" altLang="zh-CN" dirty="0" smtClean="0">
                <a:ea typeface="宋体" pitchFamily="2" charset="-122"/>
              </a:rPr>
              <a:t>: </a:t>
            </a:r>
            <a:r>
              <a:rPr lang="en-US" altLang="zh-CN" dirty="0" err="1" smtClean="0">
                <a:ea typeface="宋体" pitchFamily="2" charset="-122"/>
              </a:rPr>
              <a:t>addr</a:t>
            </a:r>
            <a:r>
              <a:rPr lang="en-US" altLang="zh-CN" dirty="0" smtClean="0">
                <a:ea typeface="宋体" pitchFamily="2" charset="-122"/>
              </a:rPr>
              <a:t> of segment + offset in segment</a:t>
            </a:r>
          </a:p>
          <a:p>
            <a:pPr lvl="1">
              <a:lnSpc>
                <a:spcPct val="110000"/>
              </a:lnSpc>
              <a:defRPr/>
            </a:pPr>
            <a:r>
              <a:rPr lang="en-US" altLang="zh-CN" dirty="0" smtClean="0">
                <a:solidFill>
                  <a:srgbClr val="FF0000"/>
                </a:solidFill>
                <a:ea typeface="宋体" pitchFamily="2" charset="-122"/>
              </a:rPr>
              <a:t>Memory allocation</a:t>
            </a:r>
            <a:r>
              <a:rPr lang="en-US" altLang="zh-CN" dirty="0" smtClean="0">
                <a:ea typeface="宋体" pitchFamily="2" charset="-122"/>
              </a:rPr>
              <a:t>: Global segment table + Local segment table</a:t>
            </a:r>
          </a:p>
          <a:p>
            <a:pPr lvl="1">
              <a:lnSpc>
                <a:spcPct val="110000"/>
              </a:lnSpc>
              <a:defRPr/>
            </a:pPr>
            <a:r>
              <a:rPr lang="en-US" altLang="zh-CN" dirty="0" smtClean="0">
                <a:solidFill>
                  <a:srgbClr val="FF0000"/>
                </a:solidFill>
                <a:ea typeface="宋体" pitchFamily="2" charset="-122"/>
              </a:rPr>
              <a:t>Scheduling</a:t>
            </a:r>
            <a:r>
              <a:rPr lang="en-US" altLang="zh-CN" dirty="0" smtClean="0">
                <a:ea typeface="宋体" pitchFamily="2" charset="-122"/>
              </a:rPr>
              <a:t>: load segment when needed</a:t>
            </a:r>
          </a:p>
          <a:p>
            <a:pPr lvl="1">
              <a:lnSpc>
                <a:spcPct val="110000"/>
              </a:lnSpc>
              <a:defRPr/>
            </a:pPr>
            <a:r>
              <a:rPr lang="en-US" altLang="zh-CN" dirty="0" smtClean="0">
                <a:solidFill>
                  <a:srgbClr val="FF0000"/>
                </a:solidFill>
                <a:ea typeface="宋体" pitchFamily="2" charset="-122"/>
              </a:rPr>
              <a:t>Segment + paging:</a:t>
            </a:r>
            <a:r>
              <a:rPr lang="en-US" altLang="zh-CN" dirty="0" smtClean="0">
                <a:ea typeface="宋体" pitchFamily="2" charset="-122"/>
              </a:rPr>
              <a:t> use segment technique to organize the content of program, and use paging technique to organize the physical memory</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218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7123725-53D8-4803-8483-190F64B9FD37}" type="slidenum">
              <a:rPr lang="en-US" altLang="ko-KR" sz="1200" smtClean="0">
                <a:solidFill>
                  <a:schemeClr val="bg1"/>
                </a:solidFill>
              </a:rPr>
              <a:pPr>
                <a:spcBef>
                  <a:spcPct val="0"/>
                </a:spcBef>
                <a:buClrTx/>
                <a:buSzTx/>
                <a:buFontTx/>
                <a:buNone/>
              </a:pPr>
              <a:t>138</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Link of Segments</a:t>
            </a:r>
            <a:endParaRPr lang="zh-CN" altLang="en-US" sz="3200" smtClean="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92500" lnSpcReduction="20000"/>
          </a:bodyPr>
          <a:lstStyle/>
          <a:p>
            <a:pPr>
              <a:lnSpc>
                <a:spcPct val="110000"/>
              </a:lnSpc>
              <a:defRPr/>
            </a:pPr>
            <a:r>
              <a:rPr lang="en-US" altLang="zh-CN" dirty="0" smtClean="0">
                <a:ea typeface="宋体" pitchFamily="2" charset="-122"/>
              </a:rPr>
              <a:t>Static link</a:t>
            </a:r>
          </a:p>
          <a:p>
            <a:pPr lvl="1">
              <a:lnSpc>
                <a:spcPct val="110000"/>
              </a:lnSpc>
              <a:defRPr/>
            </a:pPr>
            <a:r>
              <a:rPr lang="en-US" altLang="zh-CN" dirty="0" smtClean="0">
                <a:ea typeface="宋体" pitchFamily="2" charset="-122"/>
              </a:rPr>
              <a:t>Seg1:“LOAD * 100”, Seg2:“100</a:t>
            </a:r>
            <a:r>
              <a:rPr lang="zh-CN" altLang="en-US" dirty="0" smtClean="0">
                <a:ea typeface="宋体" pitchFamily="2" charset="-122"/>
              </a:rPr>
              <a:t>：</a:t>
            </a:r>
            <a:r>
              <a:rPr lang="en-US" altLang="zh-CN" dirty="0" smtClean="0">
                <a:ea typeface="宋体" pitchFamily="2" charset="-122"/>
              </a:rPr>
              <a:t>data”</a:t>
            </a:r>
          </a:p>
          <a:p>
            <a:pPr lvl="1">
              <a:lnSpc>
                <a:spcPct val="110000"/>
              </a:lnSpc>
              <a:defRPr/>
            </a:pPr>
            <a:r>
              <a:rPr lang="en-US" altLang="zh-CN" dirty="0" smtClean="0">
                <a:ea typeface="宋体" pitchFamily="2" charset="-122"/>
              </a:rPr>
              <a:t>Assemble seg2 with seg1, only one segment is generated during Compiling</a:t>
            </a:r>
          </a:p>
          <a:p>
            <a:pPr>
              <a:lnSpc>
                <a:spcPct val="110000"/>
              </a:lnSpc>
              <a:defRPr/>
            </a:pPr>
            <a:r>
              <a:rPr lang="en-US" altLang="zh-CN" dirty="0" smtClean="0">
                <a:ea typeface="宋体" pitchFamily="2" charset="-122"/>
              </a:rPr>
              <a:t>Dynamic link</a:t>
            </a:r>
          </a:p>
          <a:p>
            <a:pPr lvl="1">
              <a:lnSpc>
                <a:spcPct val="110000"/>
              </a:lnSpc>
              <a:defRPr/>
            </a:pPr>
            <a:r>
              <a:rPr lang="en-US" altLang="zh-CN" dirty="0" smtClean="0">
                <a:ea typeface="宋体" pitchFamily="2" charset="-122"/>
              </a:rPr>
              <a:t>Seg1:“LOAD * 100”,Seg2:“100</a:t>
            </a:r>
            <a:r>
              <a:rPr lang="zh-CN" altLang="en-US" dirty="0" smtClean="0">
                <a:ea typeface="宋体" pitchFamily="2" charset="-122"/>
              </a:rPr>
              <a:t>：</a:t>
            </a:r>
            <a:r>
              <a:rPr lang="en-US" altLang="zh-CN" dirty="0" smtClean="0">
                <a:ea typeface="宋体" pitchFamily="2" charset="-122"/>
              </a:rPr>
              <a:t>indirect word</a:t>
            </a:r>
            <a:r>
              <a:rPr lang="zh-CN" altLang="en-US" dirty="0" smtClean="0">
                <a:ea typeface="宋体" pitchFamily="2" charset="-122"/>
              </a:rPr>
              <a:t>” </a:t>
            </a:r>
            <a:r>
              <a:rPr lang="en-US" altLang="zh-CN" dirty="0" smtClean="0">
                <a:ea typeface="宋体" pitchFamily="2" charset="-122"/>
              </a:rPr>
              <a:t>Seg3:“</a:t>
            </a:r>
            <a:r>
              <a:rPr lang="en-US" altLang="zh-CN" dirty="0" err="1" smtClean="0">
                <a:ea typeface="宋体" pitchFamily="2" charset="-122"/>
              </a:rPr>
              <a:t>Addr:data</a:t>
            </a:r>
            <a:r>
              <a:rPr lang="en-US" altLang="zh-CN" dirty="0" smtClean="0">
                <a:ea typeface="宋体" pitchFamily="2" charset="-122"/>
              </a:rPr>
              <a:t>”</a:t>
            </a:r>
          </a:p>
          <a:p>
            <a:pPr lvl="1">
              <a:lnSpc>
                <a:spcPct val="110000"/>
              </a:lnSpc>
              <a:defRPr/>
            </a:pPr>
            <a:r>
              <a:rPr lang="en-US" altLang="zh-CN" dirty="0" smtClean="0">
                <a:solidFill>
                  <a:srgbClr val="FF0000"/>
                </a:solidFill>
                <a:ea typeface="宋体" pitchFamily="2" charset="-122"/>
              </a:rPr>
              <a:t>Indirect word:</a:t>
            </a:r>
            <a:endParaRPr lang="en-US" altLang="zh-CN" dirty="0" smtClean="0">
              <a:ea typeface="宋体" pitchFamily="2" charset="-122"/>
            </a:endParaRPr>
          </a:p>
          <a:p>
            <a:pPr lvl="1">
              <a:lnSpc>
                <a:spcPct val="110000"/>
              </a:lnSpc>
              <a:defRPr/>
            </a:pPr>
            <a:r>
              <a:rPr lang="en-US" altLang="zh-CN" dirty="0" smtClean="0">
                <a:ea typeface="宋体" pitchFamily="2" charset="-122"/>
              </a:rPr>
              <a:t>Compiling result: “Load *1 1|100”, while “1” is the segment ID, “100” is the address of indirect word,</a:t>
            </a:r>
          </a:p>
          <a:p>
            <a:pPr lvl="1">
              <a:lnSpc>
                <a:spcPct val="110000"/>
              </a:lnSpc>
              <a:defRPr/>
            </a:pPr>
            <a:r>
              <a:rPr lang="en-US" altLang="zh-CN" dirty="0" smtClean="0">
                <a:solidFill>
                  <a:srgbClr val="FF0000"/>
                </a:solidFill>
                <a:ea typeface="宋体" pitchFamily="2" charset="-122"/>
              </a:rPr>
              <a:t>Dynamic linking (Interrupt):</a:t>
            </a:r>
            <a:r>
              <a:rPr lang="en-US" altLang="zh-CN" dirty="0" smtClean="0">
                <a:ea typeface="宋体" pitchFamily="2" charset="-122"/>
              </a:rPr>
              <a:t> OS read the indirect word and change the </a:t>
            </a:r>
            <a:r>
              <a:rPr lang="en-US" altLang="zh-CN" dirty="0" err="1" smtClean="0">
                <a:ea typeface="宋体" pitchFamily="2" charset="-122"/>
              </a:rPr>
              <a:t>segID</a:t>
            </a:r>
            <a:r>
              <a:rPr lang="en-US" altLang="zh-CN" dirty="0" smtClean="0">
                <a:ea typeface="宋体" pitchFamily="2" charset="-122"/>
              </a:rPr>
              <a:t> in the indirect word to be the physical segment ID</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228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CC83361-9B76-43A0-941F-5C558734F0CB}" type="slidenum">
              <a:rPr lang="en-US" altLang="ko-KR" sz="1200" smtClean="0">
                <a:solidFill>
                  <a:schemeClr val="bg1"/>
                </a:solidFill>
              </a:rPr>
              <a:pPr>
                <a:spcBef>
                  <a:spcPct val="0"/>
                </a:spcBef>
                <a:buClrTx/>
                <a:buSzTx/>
                <a:buFontTx/>
                <a:buNone/>
              </a:pPr>
              <a:t>139</a:t>
            </a:fld>
            <a:endParaRPr lang="en-US" altLang="ko-KR" sz="1200" smtClean="0">
              <a:solidFill>
                <a:schemeClr val="bg1"/>
              </a:solidFill>
            </a:endParaRPr>
          </a:p>
        </p:txBody>
      </p:sp>
      <p:grpSp>
        <p:nvGrpSpPr>
          <p:cNvPr id="2" name="Group 8"/>
          <p:cNvGrpSpPr>
            <a:grpSpLocks/>
          </p:cNvGrpSpPr>
          <p:nvPr/>
        </p:nvGrpSpPr>
        <p:grpSpPr bwMode="auto">
          <a:xfrm>
            <a:off x="3929063" y="4000500"/>
            <a:ext cx="4351337" cy="287338"/>
            <a:chOff x="1056" y="2064"/>
            <a:chExt cx="2741" cy="237"/>
          </a:xfrm>
        </p:grpSpPr>
        <p:sp>
          <p:nvSpPr>
            <p:cNvPr id="122888" name="Rectangle 5"/>
            <p:cNvSpPr>
              <a:spLocks noChangeArrowheads="1"/>
            </p:cNvSpPr>
            <p:nvPr/>
          </p:nvSpPr>
          <p:spPr bwMode="auto">
            <a:xfrm>
              <a:off x="1056" y="2064"/>
              <a:ext cx="917" cy="232"/>
            </a:xfrm>
            <a:prstGeom prst="rect">
              <a:avLst/>
            </a:prstGeom>
            <a:solidFill>
              <a:schemeClr val="accent1"/>
            </a:solidFill>
            <a:ln w="28575">
              <a:solidFill>
                <a:srgbClr val="990033"/>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400" b="1">
                  <a:solidFill>
                    <a:srgbClr val="FF3300"/>
                  </a:solidFill>
                  <a:latin typeface="Times New Roman" panose="02020603050405020304" pitchFamily="18" charset="0"/>
                </a:rPr>
                <a:t>Link indicator</a:t>
              </a:r>
              <a:endParaRPr kumimoji="1" lang="zh-CN" altLang="en-US" sz="1400" b="1">
                <a:solidFill>
                  <a:srgbClr val="FF3300"/>
                </a:solidFill>
                <a:latin typeface="Times New Roman" panose="02020603050405020304" pitchFamily="18" charset="0"/>
              </a:endParaRPr>
            </a:p>
          </p:txBody>
        </p:sp>
        <p:sp>
          <p:nvSpPr>
            <p:cNvPr id="122889" name="Rectangle 6"/>
            <p:cNvSpPr>
              <a:spLocks noChangeArrowheads="1"/>
            </p:cNvSpPr>
            <p:nvPr/>
          </p:nvSpPr>
          <p:spPr bwMode="auto">
            <a:xfrm>
              <a:off x="1973" y="2069"/>
              <a:ext cx="917" cy="232"/>
            </a:xfrm>
            <a:prstGeom prst="rect">
              <a:avLst/>
            </a:prstGeom>
            <a:solidFill>
              <a:schemeClr val="accent1"/>
            </a:solidFill>
            <a:ln w="28575">
              <a:solidFill>
                <a:srgbClr val="990033"/>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1400" b="1">
                <a:solidFill>
                  <a:srgbClr val="FF3300"/>
                </a:solidFill>
                <a:latin typeface="Times New Roman" panose="02020603050405020304" pitchFamily="18" charset="0"/>
              </a:endParaRPr>
            </a:p>
          </p:txBody>
        </p:sp>
        <p:sp>
          <p:nvSpPr>
            <p:cNvPr id="122890" name="Rectangle 7"/>
            <p:cNvSpPr>
              <a:spLocks noChangeArrowheads="1"/>
            </p:cNvSpPr>
            <p:nvPr/>
          </p:nvSpPr>
          <p:spPr bwMode="auto">
            <a:xfrm>
              <a:off x="2880" y="2069"/>
              <a:ext cx="917" cy="232"/>
            </a:xfrm>
            <a:prstGeom prst="rect">
              <a:avLst/>
            </a:prstGeom>
            <a:solidFill>
              <a:schemeClr val="accent1"/>
            </a:solidFill>
            <a:ln w="28575">
              <a:solidFill>
                <a:srgbClr val="990033"/>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400" b="1">
                  <a:solidFill>
                    <a:srgbClr val="FF3300"/>
                  </a:solidFill>
                  <a:latin typeface="Times New Roman" panose="02020603050405020304" pitchFamily="18" charset="0"/>
                </a:rPr>
                <a:t>Seg ID | Offset</a:t>
              </a:r>
              <a:endParaRPr kumimoji="1" lang="zh-CN" altLang="en-US" sz="1400" b="1">
                <a:solidFill>
                  <a:srgbClr val="FF33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ea typeface="宋体" panose="02010600030101010101" pitchFamily="2" charset="-122"/>
              </a:rPr>
              <a:t>逻辑地址与物理地址</a:t>
            </a:r>
          </a:p>
        </p:txBody>
      </p:sp>
      <p:sp>
        <p:nvSpPr>
          <p:cNvPr id="21507" name="内容占位符 2"/>
          <p:cNvSpPr>
            <a:spLocks noGrp="1"/>
          </p:cNvSpPr>
          <p:nvPr>
            <p:ph idx="1"/>
          </p:nvPr>
        </p:nvSpPr>
        <p:spPr/>
        <p:txBody>
          <a:bodyPr/>
          <a:lstStyle/>
          <a:p>
            <a:endParaRPr lang="zh-CN" altLang="en-US" smtClean="0">
              <a:ea typeface="宋体" panose="02010600030101010101" pitchFamily="2" charset="-122"/>
            </a:endParaRPr>
          </a:p>
        </p:txBody>
      </p:sp>
      <p:grpSp>
        <p:nvGrpSpPr>
          <p:cNvPr id="4" name="组合 3"/>
          <p:cNvGrpSpPr>
            <a:grpSpLocks/>
          </p:cNvGrpSpPr>
          <p:nvPr/>
        </p:nvGrpSpPr>
        <p:grpSpPr bwMode="auto">
          <a:xfrm>
            <a:off x="361950" y="2928938"/>
            <a:ext cx="1447800" cy="1795462"/>
            <a:chOff x="362494" y="2071684"/>
            <a:chExt cx="1447346" cy="1795276"/>
          </a:xfrm>
        </p:grpSpPr>
        <p:pic>
          <p:nvPicPr>
            <p:cNvPr id="21541" name="图片 4" descr="5-1.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94" y="2071684"/>
              <a:ext cx="1106426" cy="179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2" name="矩形 5"/>
            <p:cNvSpPr>
              <a:spLocks noChangeArrowheads="1"/>
            </p:cNvSpPr>
            <p:nvPr/>
          </p:nvSpPr>
          <p:spPr bwMode="auto">
            <a:xfrm>
              <a:off x="381096" y="2222042"/>
              <a:ext cx="1428744"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prog P</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foo()</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end P</a:t>
              </a:r>
              <a:endParaRPr lang="zh-CN" altLang="en-US" sz="1300" b="1">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a:grpSpLocks/>
          </p:cNvGrpSpPr>
          <p:nvPr/>
        </p:nvGrpSpPr>
        <p:grpSpPr bwMode="auto">
          <a:xfrm>
            <a:off x="1670050" y="2928938"/>
            <a:ext cx="1700213" cy="1795462"/>
            <a:chOff x="1670412" y="2071684"/>
            <a:chExt cx="1699377" cy="1795276"/>
          </a:xfrm>
        </p:grpSpPr>
        <p:pic>
          <p:nvPicPr>
            <p:cNvPr id="21539" name="图片 7" descr="5-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0412" y="2071684"/>
              <a:ext cx="1283211" cy="179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0" name="矩形 8"/>
            <p:cNvSpPr>
              <a:spLocks noChangeArrowheads="1"/>
            </p:cNvSpPr>
            <p:nvPr/>
          </p:nvSpPr>
          <p:spPr bwMode="auto">
            <a:xfrm>
              <a:off x="1726731" y="2222042"/>
              <a:ext cx="1643058" cy="1472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P:</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push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inc SP, x</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jmp _foo</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foo: ...</a:t>
              </a:r>
              <a:endParaRPr lang="zh-CN" altLang="en-US" sz="1300" b="1">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a:grpSpLocks/>
          </p:cNvGrpSpPr>
          <p:nvPr/>
        </p:nvGrpSpPr>
        <p:grpSpPr bwMode="auto">
          <a:xfrm>
            <a:off x="3090863" y="2857500"/>
            <a:ext cx="1885950" cy="1852613"/>
            <a:chOff x="3091517" y="2000246"/>
            <a:chExt cx="1885533" cy="1852649"/>
          </a:xfrm>
        </p:grpSpPr>
        <p:pic>
          <p:nvPicPr>
            <p:cNvPr id="21535" name="图片 10" descr="5-3.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1277" y="2060667"/>
              <a:ext cx="1402083" cy="179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6" name="矩形 11"/>
            <p:cNvSpPr>
              <a:spLocks noChangeArrowheads="1"/>
            </p:cNvSpPr>
            <p:nvPr/>
          </p:nvSpPr>
          <p:spPr bwMode="auto">
            <a:xfrm>
              <a:off x="3476868" y="2293480"/>
              <a:ext cx="1500182" cy="127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push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inc SP, 4</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jmp 75</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21537" name="Rectangle 10"/>
            <p:cNvSpPr>
              <a:spLocks noChangeArrowheads="1"/>
            </p:cNvSpPr>
            <p:nvPr/>
          </p:nvSpPr>
          <p:spPr bwMode="auto">
            <a:xfrm>
              <a:off x="3091517" y="2000246"/>
              <a:ext cx="387669"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75</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38" name="Rectangle 11"/>
            <p:cNvSpPr>
              <a:spLocks noChangeArrowheads="1"/>
            </p:cNvSpPr>
            <p:nvPr/>
          </p:nvSpPr>
          <p:spPr bwMode="auto">
            <a:xfrm>
              <a:off x="3152755" y="3549646"/>
              <a:ext cx="285077"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sz="1300" b="1">
                <a:solidFill>
                  <a:srgbClr val="11576A"/>
                </a:solidFill>
                <a:latin typeface="微软雅黑" panose="020B0503020204020204" pitchFamily="34" charset="-122"/>
                <a:ea typeface="微软雅黑" panose="020B0503020204020204" pitchFamily="34" charset="-122"/>
              </a:endParaRPr>
            </a:p>
          </p:txBody>
        </p:sp>
      </p:grpSp>
      <p:sp>
        <p:nvSpPr>
          <p:cNvPr id="15" name="Rectangle 29"/>
          <p:cNvSpPr>
            <a:spLocks noChangeArrowheads="1"/>
          </p:cNvSpPr>
          <p:nvPr/>
        </p:nvSpPr>
        <p:spPr bwMode="auto">
          <a:xfrm>
            <a:off x="1243013" y="5176838"/>
            <a:ext cx="593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6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编译</a:t>
            </a:r>
            <a:endParaRPr lang="zh-CN" altLang="en-US" sz="1600" b="1">
              <a:solidFill>
                <a:srgbClr val="11576A"/>
              </a:solidFill>
              <a:latin typeface="微软雅黑" panose="020B0503020204020204" pitchFamily="34" charset="-122"/>
              <a:ea typeface="微软雅黑" panose="020B0503020204020204" pitchFamily="34" charset="-122"/>
            </a:endParaRPr>
          </a:p>
        </p:txBody>
      </p:sp>
      <p:sp>
        <p:nvSpPr>
          <p:cNvPr id="16" name="Rectangle 30"/>
          <p:cNvSpPr>
            <a:spLocks noChangeArrowheads="1"/>
          </p:cNvSpPr>
          <p:nvPr/>
        </p:nvSpPr>
        <p:spPr bwMode="auto">
          <a:xfrm>
            <a:off x="2884488" y="5176838"/>
            <a:ext cx="593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600" b="1">
                <a:solidFill>
                  <a:srgbClr val="11576A"/>
                </a:solidFill>
                <a:latin typeface="微软雅黑" panose="020B0503020204020204" pitchFamily="34" charset="-122"/>
                <a:ea typeface="微软雅黑" panose="020B0503020204020204" pitchFamily="34" charset="-122"/>
              </a:rPr>
              <a:t>汇编</a:t>
            </a:r>
          </a:p>
        </p:txBody>
      </p:sp>
      <p:sp>
        <p:nvSpPr>
          <p:cNvPr id="17" name="Rectangle 31"/>
          <p:cNvSpPr>
            <a:spLocks noChangeArrowheads="1"/>
          </p:cNvSpPr>
          <p:nvPr/>
        </p:nvSpPr>
        <p:spPr bwMode="auto">
          <a:xfrm>
            <a:off x="4716463" y="5176838"/>
            <a:ext cx="5921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600" b="1">
                <a:solidFill>
                  <a:srgbClr val="11576A"/>
                </a:solidFill>
                <a:latin typeface="微软雅黑" panose="020B0503020204020204" pitchFamily="34" charset="-122"/>
                <a:ea typeface="微软雅黑" panose="020B0503020204020204" pitchFamily="34" charset="-122"/>
              </a:rPr>
              <a:t>连接</a:t>
            </a:r>
          </a:p>
        </p:txBody>
      </p:sp>
      <p:sp>
        <p:nvSpPr>
          <p:cNvPr id="18" name="Rectangle 32"/>
          <p:cNvSpPr>
            <a:spLocks noChangeArrowheads="1"/>
          </p:cNvSpPr>
          <p:nvPr/>
        </p:nvSpPr>
        <p:spPr bwMode="auto">
          <a:xfrm>
            <a:off x="6161088" y="5176838"/>
            <a:ext cx="14128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600" b="1">
                <a:solidFill>
                  <a:srgbClr val="11576A"/>
                </a:solidFill>
                <a:latin typeface="微软雅黑" panose="020B0503020204020204" pitchFamily="34" charset="-122"/>
                <a:ea typeface="微软雅黑" panose="020B0503020204020204" pitchFamily="34" charset="-122"/>
              </a:rPr>
              <a:t>程序加载运行</a:t>
            </a:r>
          </a:p>
        </p:txBody>
      </p:sp>
      <p:sp>
        <p:nvSpPr>
          <p:cNvPr id="19" name="Text Box 41"/>
          <p:cNvSpPr>
            <a:spLocks noChangeArrowheads="1"/>
          </p:cNvSpPr>
          <p:nvPr/>
        </p:nvSpPr>
        <p:spPr bwMode="auto">
          <a:xfrm>
            <a:off x="6308725" y="5464175"/>
            <a:ext cx="9572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6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(重定位)</a:t>
            </a:r>
          </a:p>
        </p:txBody>
      </p:sp>
      <p:grpSp>
        <p:nvGrpSpPr>
          <p:cNvPr id="20" name="组合 19"/>
          <p:cNvGrpSpPr>
            <a:grpSpLocks/>
          </p:cNvGrpSpPr>
          <p:nvPr/>
        </p:nvGrpSpPr>
        <p:grpSpPr bwMode="auto">
          <a:xfrm>
            <a:off x="4805363" y="2112963"/>
            <a:ext cx="1900237" cy="2670175"/>
            <a:chOff x="4805837" y="1255446"/>
            <a:chExt cx="1898979" cy="2670214"/>
          </a:xfrm>
        </p:grpSpPr>
        <p:pic>
          <p:nvPicPr>
            <p:cNvPr id="21529" name="图片 20" descr="5-4.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5302733" y="1340951"/>
              <a:ext cx="1402083" cy="2584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0" name="矩形 21"/>
            <p:cNvSpPr>
              <a:spLocks noChangeArrowheads="1"/>
            </p:cNvSpPr>
            <p:nvPr/>
          </p:nvSpPr>
          <p:spPr bwMode="auto">
            <a:xfrm>
              <a:off x="5353154" y="1623948"/>
              <a:ext cx="1285884" cy="125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jmp 175</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21531" name="Rectangle 16"/>
            <p:cNvSpPr>
              <a:spLocks noChangeArrowheads="1"/>
            </p:cNvSpPr>
            <p:nvPr/>
          </p:nvSpPr>
          <p:spPr bwMode="auto">
            <a:xfrm>
              <a:off x="4805837" y="1255446"/>
              <a:ext cx="490261"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175</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32" name="Rectangle 18"/>
            <p:cNvSpPr>
              <a:spLocks noChangeArrowheads="1"/>
            </p:cNvSpPr>
            <p:nvPr/>
          </p:nvSpPr>
          <p:spPr bwMode="auto">
            <a:xfrm>
              <a:off x="4972467" y="3577880"/>
              <a:ext cx="285077"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33" name="Rectangle 19"/>
            <p:cNvSpPr>
              <a:spLocks noChangeArrowheads="1"/>
            </p:cNvSpPr>
            <p:nvPr/>
          </p:nvSpPr>
          <p:spPr bwMode="auto">
            <a:xfrm>
              <a:off x="4831994" y="2876599"/>
              <a:ext cx="490261"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100</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34" name="Rectangle 15"/>
            <p:cNvSpPr>
              <a:spLocks noChangeArrowheads="1"/>
            </p:cNvSpPr>
            <p:nvPr/>
          </p:nvSpPr>
          <p:spPr bwMode="auto">
            <a:xfrm>
              <a:off x="5405038" y="3298448"/>
              <a:ext cx="1003543" cy="36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Library</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a:grpSpLocks/>
          </p:cNvGrpSpPr>
          <p:nvPr/>
        </p:nvGrpSpPr>
        <p:grpSpPr bwMode="auto">
          <a:xfrm>
            <a:off x="6689725" y="1646238"/>
            <a:ext cx="2049463" cy="3700462"/>
            <a:chOff x="6689075" y="788662"/>
            <a:chExt cx="2050267" cy="3700280"/>
          </a:xfrm>
        </p:grpSpPr>
        <p:pic>
          <p:nvPicPr>
            <p:cNvPr id="21523" name="图片 2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7249649" y="788662"/>
              <a:ext cx="1420371" cy="370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4" name="矩形 28"/>
            <p:cNvSpPr>
              <a:spLocks noChangeArrowheads="1"/>
            </p:cNvSpPr>
            <p:nvPr/>
          </p:nvSpPr>
          <p:spPr bwMode="auto">
            <a:xfrm>
              <a:off x="7382004" y="1563254"/>
              <a:ext cx="1357338" cy="125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jmp 1175</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21525" name="Rectangle 12"/>
            <p:cNvSpPr>
              <a:spLocks noChangeArrowheads="1"/>
            </p:cNvSpPr>
            <p:nvPr/>
          </p:nvSpPr>
          <p:spPr bwMode="auto">
            <a:xfrm>
              <a:off x="6689075" y="2870522"/>
              <a:ext cx="592854"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1100</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26" name="Rectangle 13"/>
            <p:cNvSpPr>
              <a:spLocks noChangeArrowheads="1"/>
            </p:cNvSpPr>
            <p:nvPr/>
          </p:nvSpPr>
          <p:spPr bwMode="auto">
            <a:xfrm>
              <a:off x="6689075" y="1263370"/>
              <a:ext cx="592854"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1175</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27" name="Rectangle 15"/>
            <p:cNvSpPr>
              <a:spLocks noChangeArrowheads="1"/>
            </p:cNvSpPr>
            <p:nvPr/>
          </p:nvSpPr>
          <p:spPr bwMode="auto">
            <a:xfrm>
              <a:off x="7426643" y="3299092"/>
              <a:ext cx="1003543" cy="36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Library</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1528" name="Rectangle 12"/>
            <p:cNvSpPr>
              <a:spLocks noChangeArrowheads="1"/>
            </p:cNvSpPr>
            <p:nvPr/>
          </p:nvSpPr>
          <p:spPr bwMode="auto">
            <a:xfrm>
              <a:off x="6711450" y="3619231"/>
              <a:ext cx="592854"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a:t>
              </a:r>
              <a:r>
                <a:rPr lang="en-US" altLang="zh-CN"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00</a:t>
              </a:r>
              <a:endParaRPr lang="zh-CN" altLang="en-US" sz="1300" b="1">
                <a:solidFill>
                  <a:srgbClr val="11576A"/>
                </a:solidFill>
                <a:latin typeface="微软雅黑" panose="020B0503020204020204" pitchFamily="34" charset="-122"/>
                <a:ea typeface="微软雅黑" panose="020B0503020204020204" pitchFamily="34" charset="-122"/>
              </a:endParaRPr>
            </a:p>
          </p:txBody>
        </p:sp>
      </p:grpSp>
      <p:sp>
        <p:nvSpPr>
          <p:cNvPr id="34" name="下弧形箭头 33"/>
          <p:cNvSpPr/>
          <p:nvPr/>
        </p:nvSpPr>
        <p:spPr>
          <a:xfrm>
            <a:off x="1225550" y="4730750"/>
            <a:ext cx="725488" cy="354013"/>
          </a:xfrm>
          <a:prstGeom prst="curvedUp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5" name="下弧形箭头 34"/>
          <p:cNvSpPr/>
          <p:nvPr/>
        </p:nvSpPr>
        <p:spPr>
          <a:xfrm>
            <a:off x="2843213" y="4745038"/>
            <a:ext cx="725487" cy="354012"/>
          </a:xfrm>
          <a:prstGeom prst="curvedUp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6" name="下弧形箭头 35"/>
          <p:cNvSpPr/>
          <p:nvPr/>
        </p:nvSpPr>
        <p:spPr>
          <a:xfrm>
            <a:off x="4725988" y="4787900"/>
            <a:ext cx="725487" cy="354013"/>
          </a:xfrm>
          <a:prstGeom prst="curvedUp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7" name="下弧形箭头 36"/>
          <p:cNvSpPr/>
          <p:nvPr/>
        </p:nvSpPr>
        <p:spPr>
          <a:xfrm>
            <a:off x="6554788" y="4795838"/>
            <a:ext cx="725487" cy="354012"/>
          </a:xfrm>
          <a:prstGeom prst="curvedUp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1522" name="文本框 38"/>
          <p:cNvSpPr txBox="1">
            <a:spLocks noChangeArrowheads="1"/>
          </p:cNvSpPr>
          <p:nvPr/>
        </p:nvSpPr>
        <p:spPr bwMode="auto">
          <a:xfrm>
            <a:off x="8769350" y="6464300"/>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a:solidFill>
                  <a:schemeClr val="bg1"/>
                </a:solidFill>
              </a:rPr>
              <a:t>4</a:t>
            </a:r>
            <a:endParaRPr lang="zh-CN" altLang="en-US">
              <a:solidFill>
                <a:schemeClr val="bg1"/>
              </a:solidFill>
            </a:endParaRPr>
          </a:p>
        </p:txBody>
      </p:sp>
    </p:spTree>
    <p:custDataLst>
      <p:tags r:id="rId1"/>
    </p:custDataLst>
  </p:cSld>
  <p:clrMapOvr>
    <a:masterClrMapping/>
  </p:clrMapOvr>
  <p:transition spd="slow" advTm="14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500"/>
                                        <p:tgtEl>
                                          <p:spTgt spid="3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par>
                          <p:cTn id="37" fill="hold" nodeType="afterGroup">
                            <p:stCondLst>
                              <p:cond delay="3000"/>
                            </p:stCondLst>
                            <p:childTnLst>
                              <p:par>
                                <p:cTn id="38" presetID="22" presetClass="entr" presetSubtype="8"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34" grpId="0" animBg="1"/>
      <p:bldP spid="35" grpId="0" animBg="1"/>
      <p:bldP spid="36" grpId="0" animBg="1"/>
      <p:bldP spid="37"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Description of link and sharing</a:t>
            </a:r>
            <a:endParaRPr lang="zh-CN" altLang="en-US" sz="32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2493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0E7B4D2-A8C9-4458-A5DB-99E2410EE85D}" type="slidenum">
              <a:rPr lang="en-US" altLang="ko-KR" sz="1200" smtClean="0">
                <a:solidFill>
                  <a:schemeClr val="bg1"/>
                </a:solidFill>
              </a:rPr>
              <a:pPr>
                <a:spcBef>
                  <a:spcPct val="0"/>
                </a:spcBef>
                <a:buClrTx/>
                <a:buSzTx/>
                <a:buFontTx/>
                <a:buNone/>
              </a:pPr>
              <a:t>140</a:t>
            </a:fld>
            <a:endParaRPr lang="en-US" altLang="ko-KR" sz="1200" smtClean="0">
              <a:solidFill>
                <a:schemeClr val="bg1"/>
              </a:solidFill>
            </a:endParaRPr>
          </a:p>
        </p:txBody>
      </p:sp>
      <p:pic>
        <p:nvPicPr>
          <p:cNvPr id="12" name="Picture 10" descr="段链接（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8" y="1500188"/>
            <a:ext cx="303847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段链接（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525" y="3587750"/>
            <a:ext cx="2735263"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descr="共享段表"/>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175" y="1716088"/>
            <a:ext cx="531495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Summary: Paging VS Segmentation</a:t>
            </a:r>
            <a:endParaRPr lang="zh-CN" altLang="en-US" sz="32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2698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88028E0-4F76-4B58-B34B-5362025EA09E}" type="slidenum">
              <a:rPr lang="en-US" altLang="ko-KR" sz="1200" smtClean="0">
                <a:solidFill>
                  <a:schemeClr val="bg1"/>
                </a:solidFill>
              </a:rPr>
              <a:pPr>
                <a:spcBef>
                  <a:spcPct val="0"/>
                </a:spcBef>
                <a:buClrTx/>
                <a:buSzTx/>
                <a:buFontTx/>
                <a:buNone/>
              </a:pPr>
              <a:t>141</a:t>
            </a:fld>
            <a:endParaRPr lang="en-US" altLang="ko-KR" sz="1200" smtClean="0">
              <a:solidFill>
                <a:schemeClr val="bg1"/>
              </a:solidFill>
            </a:endParaRPr>
          </a:p>
        </p:txBody>
      </p:sp>
      <p:graphicFrame>
        <p:nvGraphicFramePr>
          <p:cNvPr id="8" name="Group 6"/>
          <p:cNvGraphicFramePr>
            <a:graphicFrameLocks noGrp="1"/>
          </p:cNvGraphicFramePr>
          <p:nvPr>
            <p:ph idx="1"/>
          </p:nvPr>
        </p:nvGraphicFramePr>
        <p:xfrm>
          <a:off x="428625" y="1905000"/>
          <a:ext cx="8501063" cy="4191000"/>
        </p:xfrm>
        <a:graphic>
          <a:graphicData uri="http://schemas.openxmlformats.org/drawingml/2006/table">
            <a:tbl>
              <a:tblPr/>
              <a:tblGrid>
                <a:gridCol w="5190904">
                  <a:extLst>
                    <a:ext uri="{9D8B030D-6E8A-4147-A177-3AD203B41FA5}">
                      <a16:colId xmlns:a16="http://schemas.microsoft.com/office/drawing/2014/main" val="20000"/>
                    </a:ext>
                  </a:extLst>
                </a:gridCol>
                <a:gridCol w="1128463">
                  <a:extLst>
                    <a:ext uri="{9D8B030D-6E8A-4147-A177-3AD203B41FA5}">
                      <a16:colId xmlns:a16="http://schemas.microsoft.com/office/drawing/2014/main" val="20001"/>
                    </a:ext>
                  </a:extLst>
                </a:gridCol>
                <a:gridCol w="2181696">
                  <a:extLst>
                    <a:ext uri="{9D8B030D-6E8A-4147-A177-3AD203B41FA5}">
                      <a16:colId xmlns:a16="http://schemas.microsoft.com/office/drawing/2014/main" val="20002"/>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Consideration</a:t>
                      </a:r>
                      <a:endParaRPr kumimoji="0" lang="zh-CN"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Paging</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Segmentation</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Need the programmer be aware that this technique is being used?</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No </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Yes</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How many linear address spaces are there?</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1</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Many</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Can procedure and data be distinguished and separately protected</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No</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Yes</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Can tables whose size fluctuates be accommodated easily</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No </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Yes</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Is sharing of procedures between user facilitated</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No </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Yes</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mtClean="0">
                <a:ea typeface="宋体" panose="02010600030101010101" pitchFamily="2" charset="-122"/>
              </a:rPr>
              <a:t>Concept of Memory</a:t>
            </a:r>
            <a:endParaRPr lang="zh-CN" altLang="en-US" smtClean="0">
              <a:ea typeface="宋体" panose="02010600030101010101" pitchFamily="2" charset="-122"/>
            </a:endParaRPr>
          </a:p>
        </p:txBody>
      </p:sp>
      <p:sp>
        <p:nvSpPr>
          <p:cNvPr id="7171" name="内容占位符 2"/>
          <p:cNvSpPr>
            <a:spLocks noGrp="1"/>
          </p:cNvSpPr>
          <p:nvPr>
            <p:ph idx="1"/>
          </p:nvPr>
        </p:nvSpPr>
        <p:spPr>
          <a:xfrm>
            <a:off x="971550" y="1371600"/>
            <a:ext cx="8064500" cy="5057775"/>
          </a:xfrm>
        </p:spPr>
        <p:txBody>
          <a:bodyPr/>
          <a:lstStyle/>
          <a:p>
            <a:pPr>
              <a:lnSpc>
                <a:spcPct val="80000"/>
              </a:lnSpc>
            </a:pPr>
            <a:r>
              <a:rPr lang="en-US" altLang="zh-CN" sz="2400" smtClean="0">
                <a:ea typeface="宋体" panose="02010600030101010101" pitchFamily="2" charset="-122"/>
              </a:rPr>
              <a:t>Address space</a:t>
            </a:r>
          </a:p>
          <a:p>
            <a:pPr lvl="1">
              <a:lnSpc>
                <a:spcPct val="80000"/>
              </a:lnSpc>
            </a:pPr>
            <a:r>
              <a:rPr lang="en-US" altLang="zh-CN" sz="2000" smtClean="0">
                <a:ea typeface="宋体" panose="02010600030101010101" pitchFamily="2" charset="-122"/>
              </a:rPr>
              <a:t>PC register in CPU: stores the address of next instruction</a:t>
            </a:r>
          </a:p>
          <a:p>
            <a:pPr lvl="1">
              <a:lnSpc>
                <a:spcPct val="80000"/>
              </a:lnSpc>
            </a:pPr>
            <a:r>
              <a:rPr lang="en-US" altLang="zh-CN" sz="2000" smtClean="0">
                <a:ea typeface="宋体" panose="02010600030101010101" pitchFamily="2" charset="-122"/>
              </a:rPr>
              <a:t>Linear Address space: sorts data in byte/word order</a:t>
            </a:r>
          </a:p>
          <a:p>
            <a:pPr>
              <a:lnSpc>
                <a:spcPct val="80000"/>
              </a:lnSpc>
            </a:pPr>
            <a:r>
              <a:rPr lang="en-US" altLang="zh-CN" sz="2400" smtClean="0">
                <a:ea typeface="宋体" panose="02010600030101010101" pitchFamily="2" charset="-122"/>
              </a:rPr>
              <a:t>Memory management</a:t>
            </a:r>
          </a:p>
          <a:p>
            <a:pPr lvl="1">
              <a:lnSpc>
                <a:spcPct val="80000"/>
              </a:lnSpc>
            </a:pPr>
            <a:r>
              <a:rPr lang="en-US" altLang="zh-CN" sz="2000" smtClean="0">
                <a:ea typeface="宋体" panose="02010600030101010101" pitchFamily="2" charset="-122"/>
              </a:rPr>
              <a:t>Mapping between logical address and physical address</a:t>
            </a:r>
          </a:p>
          <a:p>
            <a:pPr lvl="1">
              <a:lnSpc>
                <a:spcPct val="80000"/>
              </a:lnSpc>
            </a:pPr>
            <a:r>
              <a:rPr lang="en-US" altLang="zh-CN" sz="2000" smtClean="0">
                <a:ea typeface="宋体" panose="02010600030101010101" pitchFamily="2" charset="-122"/>
              </a:rPr>
              <a:t>Pakinson’s law: programs expand to fill the memory available to hold them</a:t>
            </a:r>
          </a:p>
          <a:p>
            <a:pPr>
              <a:lnSpc>
                <a:spcPct val="80000"/>
              </a:lnSpc>
            </a:pPr>
            <a:r>
              <a:rPr lang="en-US" altLang="zh-CN" sz="2400" smtClean="0">
                <a:ea typeface="宋体" panose="02010600030101010101" pitchFamily="2" charset="-122"/>
              </a:rPr>
              <a:t>Feature of memory management</a:t>
            </a:r>
          </a:p>
          <a:p>
            <a:pPr lvl="1">
              <a:lnSpc>
                <a:spcPct val="80000"/>
              </a:lnSpc>
            </a:pPr>
            <a:r>
              <a:rPr lang="en-US" altLang="zh-CN" sz="2000" smtClean="0">
                <a:ea typeface="宋体" panose="02010600030101010101" pitchFamily="2" charset="-122"/>
              </a:rPr>
              <a:t>Efficiency: make more space to be available </a:t>
            </a:r>
          </a:p>
          <a:p>
            <a:pPr lvl="1">
              <a:lnSpc>
                <a:spcPct val="80000"/>
              </a:lnSpc>
            </a:pPr>
            <a:r>
              <a:rPr lang="en-US" altLang="zh-CN" sz="2000" smtClean="0">
                <a:ea typeface="宋体" panose="02010600030101010101" pitchFamily="2" charset="-122"/>
              </a:rPr>
              <a:t>Reasonability: allocation, relocation and protection</a:t>
            </a:r>
          </a:p>
          <a:p>
            <a:pPr lvl="1">
              <a:lnSpc>
                <a:spcPct val="80000"/>
              </a:lnSpc>
            </a:pPr>
            <a:r>
              <a:rPr lang="en-US" altLang="zh-CN" sz="2000" smtClean="0">
                <a:ea typeface="宋体" panose="02010600030101010101" pitchFamily="2" charset="-122"/>
              </a:rPr>
              <a:t> Convenience: loading, dynamic adjustment </a:t>
            </a:r>
          </a:p>
          <a:p>
            <a:pPr>
              <a:lnSpc>
                <a:spcPct val="80000"/>
              </a:lnSpc>
            </a:pPr>
            <a:r>
              <a:rPr lang="en-US" altLang="zh-CN" sz="2400" smtClean="0">
                <a:ea typeface="宋体" panose="02010600030101010101" pitchFamily="2" charset="-122"/>
              </a:rPr>
              <a:t>Classes of Memory management</a:t>
            </a:r>
          </a:p>
          <a:p>
            <a:pPr lvl="1">
              <a:lnSpc>
                <a:spcPct val="80000"/>
              </a:lnSpc>
            </a:pPr>
            <a:r>
              <a:rPr lang="en-US" altLang="zh-CN" sz="2000" smtClean="0">
                <a:ea typeface="宋体" panose="02010600030101010101" pitchFamily="2" charset="-122"/>
              </a:rPr>
              <a:t>Simple mechanism: static and fixed</a:t>
            </a:r>
          </a:p>
          <a:p>
            <a:pPr lvl="1">
              <a:lnSpc>
                <a:spcPct val="80000"/>
              </a:lnSpc>
            </a:pPr>
            <a:r>
              <a:rPr lang="en-US" altLang="zh-CN" sz="2000" smtClean="0">
                <a:ea typeface="宋体" panose="02010600030101010101" pitchFamily="2" charset="-122"/>
              </a:rPr>
              <a:t>Sophisticated mechanism: swapping and paging</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71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E99126F-8947-42EF-A05E-9711541B53FE}" type="slidenum">
              <a:rPr lang="en-US" altLang="ko-KR" sz="1200" smtClean="0">
                <a:solidFill>
                  <a:schemeClr val="bg1"/>
                </a:solidFill>
              </a:rPr>
              <a:pPr>
                <a:spcBef>
                  <a:spcPct val="0"/>
                </a:spcBef>
                <a:buClrTx/>
                <a:buSzTx/>
                <a:buFontTx/>
                <a:buNone/>
              </a:pPr>
              <a:t>142</a:t>
            </a:fld>
            <a:endParaRPr lang="en-US" altLang="ko-KR" sz="1200" smtClean="0">
              <a:solidFill>
                <a:schemeClr val="bg1"/>
              </a:solidFill>
            </a:endParaRPr>
          </a:p>
        </p:txBody>
      </p:sp>
    </p:spTree>
    <p:extLst>
      <p:ext uri="{BB962C8B-B14F-4D97-AF65-F5344CB8AC3E}">
        <p14:creationId xmlns:p14="http://schemas.microsoft.com/office/powerpoint/2010/main" val="25406319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ea typeface="宋体" panose="02010600030101010101" pitchFamily="2" charset="-122"/>
              </a:rPr>
              <a:t>Memory hierarchy</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02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F22A9E9-E2E6-42D0-B0ED-0DB2D4E943B2}" type="slidenum">
              <a:rPr lang="en-US" altLang="ko-KR" sz="1200" smtClean="0">
                <a:solidFill>
                  <a:schemeClr val="bg1"/>
                </a:solidFill>
              </a:rPr>
              <a:pPr>
                <a:spcBef>
                  <a:spcPct val="0"/>
                </a:spcBef>
                <a:buClrTx/>
                <a:buSzTx/>
                <a:buFontTx/>
                <a:buNone/>
              </a:pPr>
              <a:t>143</a:t>
            </a:fld>
            <a:endParaRPr lang="en-US" altLang="ko-KR" sz="1200" smtClean="0">
              <a:solidFill>
                <a:schemeClr val="bg1"/>
              </a:solidFill>
            </a:endParaRPr>
          </a:p>
        </p:txBody>
      </p:sp>
      <p:pic>
        <p:nvPicPr>
          <p:cNvPr id="102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643063"/>
            <a:ext cx="86074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 Box 8"/>
          <p:cNvSpPr txBox="1">
            <a:spLocks noChangeArrowheads="1"/>
          </p:cNvSpPr>
          <p:nvPr/>
        </p:nvSpPr>
        <p:spPr bwMode="auto">
          <a:xfrm>
            <a:off x="1258888" y="5516563"/>
            <a:ext cx="6049962"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spcBef>
                <a:spcPct val="50000"/>
              </a:spcBef>
              <a:buClrTx/>
              <a:buFont typeface="Wingdings" panose="05000000000000000000" pitchFamily="2" charset="2"/>
              <a:buNone/>
            </a:pPr>
            <a:r>
              <a:rPr lang="zh-CN" altLang="en-US" sz="1800">
                <a:solidFill>
                  <a:schemeClr val="tx1"/>
                </a:solidFill>
              </a:rPr>
              <a:t>如何利用高速存储提高整个存储的访问速度？</a:t>
            </a:r>
          </a:p>
          <a:p>
            <a:pPr>
              <a:lnSpc>
                <a:spcPct val="80000"/>
              </a:lnSpc>
              <a:spcBef>
                <a:spcPct val="50000"/>
              </a:spcBef>
              <a:buClrTx/>
              <a:buFont typeface="Wingdings" panose="05000000000000000000" pitchFamily="2" charset="2"/>
              <a:buNone/>
            </a:pPr>
            <a:r>
              <a:rPr lang="zh-CN" altLang="en-US" sz="1800">
                <a:solidFill>
                  <a:schemeClr val="tx1"/>
                </a:solidFill>
              </a:rPr>
              <a:t>如何利用有限的高速存储提供极至的使用体验？</a:t>
            </a:r>
          </a:p>
        </p:txBody>
      </p:sp>
    </p:spTree>
    <p:extLst>
      <p:ext uri="{BB962C8B-B14F-4D97-AF65-F5344CB8AC3E}">
        <p14:creationId xmlns:p14="http://schemas.microsoft.com/office/powerpoint/2010/main" val="4280250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ppt_x"/>
                                          </p:val>
                                        </p:tav>
                                        <p:tav tm="100000">
                                          <p:val>
                                            <p:strVal val="#ppt_x"/>
                                          </p:val>
                                        </p:tav>
                                      </p:tavLst>
                                    </p:anim>
                                    <p:anim calcmode="lin" valueType="num">
                                      <p:cBhvr additive="base">
                                        <p:cTn id="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内存的发展没有想象中乐观</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43CD0F0-D466-4ADD-9294-8D0D71A02A9D}" type="slidenum">
              <a:rPr lang="en-US" altLang="ko-KR" smtClean="0"/>
              <a:pPr>
                <a:defRPr/>
              </a:pPr>
              <a:t>144</a:t>
            </a:fld>
            <a:endParaRPr lang="en-US" altLang="ko-KR"/>
          </a:p>
        </p:txBody>
      </p:sp>
      <p:sp>
        <p:nvSpPr>
          <p:cNvPr id="8" name="内容占位符 7"/>
          <p:cNvSpPr>
            <a:spLocks noGrp="1"/>
          </p:cNvSpPr>
          <p:nvPr>
            <p:ph idx="1"/>
          </p:nvPr>
        </p:nvSpPr>
        <p:spPr/>
        <p:txBody>
          <a:bodyPr/>
          <a:lstStyle/>
          <a:p>
            <a:r>
              <a:rPr lang="zh-CN" altLang="en-US" dirty="0" smtClean="0"/>
              <a:t>内存的容量虽然在增加，但是带宽和延时并没有相应的改进</a:t>
            </a:r>
            <a:endParaRPr lang="en-US" altLang="zh-CN" dirty="0" smtClean="0"/>
          </a:p>
          <a:p>
            <a:r>
              <a:rPr lang="zh-CN" altLang="en-US" dirty="0" smtClean="0"/>
              <a:t>内存相对于</a:t>
            </a:r>
            <a:r>
              <a:rPr lang="en-US" altLang="zh-CN" dirty="0" smtClean="0"/>
              <a:t>CPU</a:t>
            </a:r>
            <a:r>
              <a:rPr lang="zh-CN" altLang="en-US" dirty="0" smtClean="0"/>
              <a:t>变得越来越慢：</a:t>
            </a:r>
            <a:r>
              <a:rPr lang="en-US" altLang="zh-CN" dirty="0" smtClean="0"/>
              <a:t>4%</a:t>
            </a:r>
            <a:r>
              <a:rPr lang="zh-CN" altLang="en-US" dirty="0" smtClean="0"/>
              <a:t>的时间在计算其他的时间都在等数据</a:t>
            </a:r>
            <a:endParaRPr lang="en-US" altLang="zh-CN" dirty="0" smtClean="0"/>
          </a:p>
          <a:p>
            <a:r>
              <a:rPr lang="zh-CN" altLang="en-US" dirty="0" smtClean="0"/>
              <a:t>内存变得越来越费电：</a:t>
            </a:r>
            <a:r>
              <a:rPr lang="en-US" altLang="zh-CN" dirty="0" smtClean="0"/>
              <a:t>67%</a:t>
            </a:r>
            <a:r>
              <a:rPr lang="zh-CN" altLang="en-US" dirty="0" smtClean="0"/>
              <a:t>左右的电用来数据搬运</a:t>
            </a:r>
            <a:endParaRPr lang="en-US" altLang="zh-CN" dirty="0" smtClean="0"/>
          </a:p>
          <a:p>
            <a:endParaRPr lang="zh-CN" altLang="en-US" dirty="0"/>
          </a:p>
        </p:txBody>
      </p:sp>
      <p:pic>
        <p:nvPicPr>
          <p:cNvPr id="9" name="图片 8"/>
          <p:cNvPicPr>
            <a:picLocks noChangeAspect="1"/>
          </p:cNvPicPr>
          <p:nvPr/>
        </p:nvPicPr>
        <p:blipFill>
          <a:blip r:embed="rId2"/>
          <a:stretch>
            <a:fillRect/>
          </a:stretch>
        </p:blipFill>
        <p:spPr>
          <a:xfrm>
            <a:off x="3923928" y="3783815"/>
            <a:ext cx="5246239" cy="3074185"/>
          </a:xfrm>
          <a:prstGeom prst="rect">
            <a:avLst/>
          </a:prstGeom>
        </p:spPr>
      </p:pic>
    </p:spTree>
    <p:extLst>
      <p:ext uri="{BB962C8B-B14F-4D97-AF65-F5344CB8AC3E}">
        <p14:creationId xmlns:p14="http://schemas.microsoft.com/office/powerpoint/2010/main" val="226321130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延伸阅读</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Lim K, Chang J, </a:t>
            </a:r>
            <a:r>
              <a:rPr lang="en-US" altLang="zh-CN" dirty="0" err="1"/>
              <a:t>Mudge</a:t>
            </a:r>
            <a:r>
              <a:rPr lang="en-US" altLang="zh-CN" dirty="0"/>
              <a:t> T, et al. Disaggregated memory </a:t>
            </a:r>
            <a:r>
              <a:rPr lang="en-US" altLang="zh-CN" dirty="0" smtClean="0"/>
              <a:t>for expansion </a:t>
            </a:r>
            <a:r>
              <a:rPr lang="en-US" altLang="zh-CN" dirty="0"/>
              <a:t>and sharing in blade servers[J]. ACM </a:t>
            </a:r>
            <a:r>
              <a:rPr lang="en-US" altLang="zh-CN" dirty="0" smtClean="0"/>
              <a:t>IGARCH Computer </a:t>
            </a:r>
            <a:r>
              <a:rPr lang="en-US" altLang="zh-CN" dirty="0"/>
              <a:t>Architecture News, 2009, </a:t>
            </a:r>
            <a:r>
              <a:rPr lang="en-US" altLang="zh-CN" dirty="0" smtClean="0"/>
              <a:t>37(3</a:t>
            </a:r>
            <a:r>
              <a:rPr lang="en-US" altLang="zh-CN" dirty="0"/>
              <a:t>):267</a:t>
            </a:r>
            <a:r>
              <a:rPr lang="en-US" altLang="zh-CN" dirty="0" smtClean="0"/>
              <a:t>.</a:t>
            </a:r>
          </a:p>
          <a:p>
            <a:r>
              <a:rPr lang="en-US" altLang="zh-CN" dirty="0" err="1"/>
              <a:t>Boroumand</a:t>
            </a:r>
            <a:r>
              <a:rPr lang="en-US" altLang="zh-CN" dirty="0"/>
              <a:t> A, </a:t>
            </a:r>
            <a:r>
              <a:rPr lang="en-US" altLang="zh-CN" dirty="0" err="1"/>
              <a:t>Ghose</a:t>
            </a:r>
            <a:r>
              <a:rPr lang="en-US" altLang="zh-CN" dirty="0"/>
              <a:t> S, Kim Y, et al. Google </a:t>
            </a:r>
            <a:r>
              <a:rPr lang="en-US" altLang="zh-CN" dirty="0" smtClean="0"/>
              <a:t>Workloads for </a:t>
            </a:r>
            <a:r>
              <a:rPr lang="en-US" altLang="zh-CN" dirty="0"/>
              <a:t>Consumer Devices: Mitigating Data </a:t>
            </a:r>
            <a:r>
              <a:rPr lang="en-US" altLang="zh-CN" dirty="0" smtClean="0"/>
              <a:t>Movement Bottlenecks[C</a:t>
            </a:r>
            <a:r>
              <a:rPr lang="en-US" altLang="zh-CN" dirty="0"/>
              <a:t>]//Proceedings of ASPLOS, 2018.</a:t>
            </a:r>
          </a:p>
          <a:p>
            <a:r>
              <a:rPr lang="en-US" altLang="zh-CN" dirty="0"/>
              <a:t>The Traditional RDBMS Wisdom is All </a:t>
            </a:r>
            <a:r>
              <a:rPr lang="en-US" altLang="zh-CN" dirty="0" smtClean="0"/>
              <a:t>Wrong. </a:t>
            </a:r>
            <a:r>
              <a:rPr lang="en-US" altLang="zh-CN" dirty="0">
                <a:hlinkClick r:id="rId2"/>
              </a:rPr>
              <a:t>http://www.hpts.ws/papers/2013/allwrong.pdf</a:t>
            </a:r>
            <a:endParaRPr lang="en-US" altLang="zh-CN" dirty="0"/>
          </a:p>
          <a:p>
            <a:r>
              <a:rPr lang="zh-CN" altLang="en-US" dirty="0" smtClean="0"/>
              <a:t>低延时数据中心操作系统：</a:t>
            </a:r>
            <a:r>
              <a:rPr lang="en-US" altLang="zh-CN" dirty="0">
                <a:hlinkClick r:id="rId3"/>
              </a:rPr>
              <a:t>http://</a:t>
            </a:r>
            <a:r>
              <a:rPr lang="en-US" altLang="zh-CN" dirty="0" smtClean="0">
                <a:hlinkClick r:id="rId3"/>
              </a:rPr>
              <a:t>www.sohu.com/a/280207137_610499</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43CD0F0-D466-4ADD-9294-8D0D71A02A9D}" type="slidenum">
              <a:rPr lang="en-US" altLang="ko-KR" smtClean="0"/>
              <a:pPr>
                <a:defRPr/>
              </a:pPr>
              <a:t>145</a:t>
            </a:fld>
            <a:endParaRPr lang="en-US" altLang="ko-KR"/>
          </a:p>
        </p:txBody>
      </p:sp>
    </p:spTree>
    <p:extLst>
      <p:ext uri="{BB962C8B-B14F-4D97-AF65-F5344CB8AC3E}">
        <p14:creationId xmlns:p14="http://schemas.microsoft.com/office/powerpoint/2010/main" val="46033151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en-US" altLang="zh-CN"/>
              <a:t>Operating System</a:t>
            </a:r>
            <a:endParaRPr lang="en-US" altLang="ko-KR"/>
          </a:p>
        </p:txBody>
      </p:sp>
      <p:sp>
        <p:nvSpPr>
          <p:cNvPr id="4"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80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40EB4D8E-3253-46DA-9647-AB43EFCB4284}" type="slidenum">
              <a:rPr lang="en-US" altLang="ko-KR" sz="1200" smtClean="0">
                <a:solidFill>
                  <a:schemeClr val="bg1"/>
                </a:solidFill>
              </a:rPr>
              <a:pPr>
                <a:spcBef>
                  <a:spcPct val="0"/>
                </a:spcBef>
                <a:buClrTx/>
                <a:buSzTx/>
                <a:buFontTx/>
                <a:buNone/>
              </a:pPr>
              <a:t>146</a:t>
            </a:fld>
            <a:endParaRPr lang="en-US" altLang="ko-KR" sz="1200" smtClean="0">
              <a:solidFill>
                <a:schemeClr val="bg1"/>
              </a:solidFill>
            </a:endParaRPr>
          </a:p>
        </p:txBody>
      </p:sp>
      <p:sp>
        <p:nvSpPr>
          <p:cNvPr id="128005" name="Rectangle 2"/>
          <p:cNvSpPr>
            <a:spLocks noGrp="1" noChangeArrowheads="1"/>
          </p:cNvSpPr>
          <p:nvPr>
            <p:ph type="title"/>
          </p:nvPr>
        </p:nvSpPr>
        <p:spPr>
          <a:xfrm>
            <a:off x="900113" y="2060575"/>
            <a:ext cx="7777162" cy="892175"/>
          </a:xfrm>
        </p:spPr>
        <p:txBody>
          <a:bodyPr/>
          <a:lstStyle/>
          <a:p>
            <a:pPr eaLnBrk="1" hangingPunct="1"/>
            <a:r>
              <a:rPr lang="en-US" altLang="zh-CN" sz="5400" i="1" smtClean="0">
                <a:solidFill>
                  <a:srgbClr val="993300"/>
                </a:solidFill>
                <a:ea typeface="宋体" panose="02010600030101010101" pitchFamily="2" charset="-122"/>
              </a:rPr>
              <a:t>Thanks for your time!</a:t>
            </a:r>
            <a:br>
              <a:rPr lang="en-US" altLang="zh-CN" sz="5400" i="1" smtClean="0">
                <a:solidFill>
                  <a:srgbClr val="993300"/>
                </a:solidFill>
                <a:ea typeface="宋体" panose="02010600030101010101" pitchFamily="2" charset="-122"/>
              </a:rPr>
            </a:br>
            <a:r>
              <a:rPr lang="en-US" altLang="zh-CN" sz="5400" i="1" smtClean="0">
                <a:solidFill>
                  <a:srgbClr val="993300"/>
                </a:solidFill>
                <a:ea typeface="宋体" panose="02010600030101010101" pitchFamily="2" charset="-122"/>
              </a:rPr>
              <a:t>Questions &amp; Answers</a:t>
            </a:r>
            <a:endParaRPr lang="en-US" altLang="ko-KR" sz="5400" i="1" smtClean="0">
              <a:solidFill>
                <a:srgbClr val="993300"/>
              </a:solidFill>
              <a:ea typeface="굴림" pitchFamily="34" charset="-127"/>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ea typeface="宋体" panose="02010600030101010101" pitchFamily="2" charset="-122"/>
              </a:rPr>
              <a:t>地址转换过程</a:t>
            </a:r>
          </a:p>
        </p:txBody>
      </p:sp>
      <p:grpSp>
        <p:nvGrpSpPr>
          <p:cNvPr id="266" name="组合 265"/>
          <p:cNvGrpSpPr>
            <a:grpSpLocks/>
          </p:cNvGrpSpPr>
          <p:nvPr/>
        </p:nvGrpSpPr>
        <p:grpSpPr bwMode="auto">
          <a:xfrm>
            <a:off x="1477963" y="5389563"/>
            <a:ext cx="2390775" cy="306387"/>
            <a:chOff x="1909409" y="865238"/>
            <a:chExt cx="2390714" cy="307777"/>
          </a:xfrm>
        </p:grpSpPr>
        <p:pic>
          <p:nvPicPr>
            <p:cNvPr id="22580" name="图片 26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9409" y="875401"/>
              <a:ext cx="2390714" cy="28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81" name="矩形 267"/>
            <p:cNvSpPr>
              <a:spLocks noChangeArrowheads="1"/>
            </p:cNvSpPr>
            <p:nvPr/>
          </p:nvSpPr>
          <p:spPr bwMode="auto">
            <a:xfrm>
              <a:off x="2644543" y="865238"/>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jmp</a:t>
              </a:r>
              <a:r>
                <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 </a:t>
              </a: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175</a:t>
              </a:r>
              <a:endPar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endParaRPr>
            </a:p>
          </p:txBody>
        </p:sp>
      </p:grpSp>
      <p:pic>
        <p:nvPicPr>
          <p:cNvPr id="22532" name="图片 26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47838" y="4332288"/>
            <a:ext cx="187166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图片 26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0438" y="3449638"/>
            <a:ext cx="9080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图片 27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57438" y="2711450"/>
            <a:ext cx="6524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27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4988" y="2859088"/>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图片 272"/>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53088" y="2859088"/>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 name="矩形 273"/>
          <p:cNvSpPr/>
          <p:nvPr/>
        </p:nvSpPr>
        <p:spPr>
          <a:xfrm>
            <a:off x="7843838" y="2740025"/>
            <a:ext cx="939800" cy="11049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2538" name="图片 274"/>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7613" y="1781175"/>
            <a:ext cx="13970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Rectangle 2"/>
          <p:cNvSpPr>
            <a:spLocks noChangeArrowheads="1"/>
          </p:cNvSpPr>
          <p:nvPr/>
        </p:nvSpPr>
        <p:spPr bwMode="auto">
          <a:xfrm>
            <a:off x="7529513" y="5132388"/>
            <a:ext cx="301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0" name="Rectangle 22"/>
          <p:cNvSpPr>
            <a:spLocks noChangeArrowheads="1"/>
          </p:cNvSpPr>
          <p:nvPr/>
        </p:nvSpPr>
        <p:spPr bwMode="auto">
          <a:xfrm>
            <a:off x="6884988" y="1700213"/>
            <a:ext cx="8572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r>
              <a:rPr lang="zh-CN" altLang="en-US" sz="1500" b="1" i="1" baseline="-25000">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sys</a:t>
            </a:r>
            <a:endParaRPr lang="zh-CN" altLang="en-US" sz="1500" b="1" i="1">
              <a:solidFill>
                <a:srgbClr val="11576A"/>
              </a:solidFill>
              <a:latin typeface="微软雅黑" panose="020B0503020204020204" pitchFamily="34" charset="-122"/>
              <a:ea typeface="微软雅黑" panose="020B0503020204020204" pitchFamily="34" charset="-122"/>
            </a:endParaRPr>
          </a:p>
        </p:txBody>
      </p:sp>
      <p:sp>
        <p:nvSpPr>
          <p:cNvPr id="22541" name="Rectangle 30"/>
          <p:cNvSpPr>
            <a:spLocks noChangeArrowheads="1"/>
          </p:cNvSpPr>
          <p:nvPr/>
        </p:nvSpPr>
        <p:spPr bwMode="auto">
          <a:xfrm>
            <a:off x="6907213" y="3684588"/>
            <a:ext cx="6572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1000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2" name="Rectangle 31"/>
          <p:cNvSpPr>
            <a:spLocks noChangeArrowheads="1"/>
          </p:cNvSpPr>
          <p:nvPr/>
        </p:nvSpPr>
        <p:spPr bwMode="auto">
          <a:xfrm>
            <a:off x="6907213" y="2555875"/>
            <a:ext cx="6572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1500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3" name="Rectangle 23"/>
          <p:cNvSpPr>
            <a:spLocks noChangeArrowheads="1"/>
          </p:cNvSpPr>
          <p:nvPr/>
        </p:nvSpPr>
        <p:spPr bwMode="auto">
          <a:xfrm>
            <a:off x="7958138" y="2660650"/>
            <a:ext cx="6985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进程</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en-US" altLang="zh-CN" sz="1400" b="1">
                <a:solidFill>
                  <a:srgbClr val="C00000"/>
                </a:solidFill>
                <a:latin typeface="微软雅黑" panose="020B0503020204020204" pitchFamily="34" charset="-122"/>
                <a:ea typeface="微软雅黑" panose="020B0503020204020204" pitchFamily="34" charset="-122"/>
              </a:rPr>
              <a:t>P</a:t>
            </a:r>
            <a:r>
              <a:rPr lang="zh-CN" altLang="en-US" sz="1400" b="1">
                <a:solidFill>
                  <a:srgbClr val="C00000"/>
                </a:solidFill>
                <a:latin typeface="微软雅黑" panose="020B0503020204020204" pitchFamily="34" charset="-122"/>
                <a:ea typeface="微软雅黑" panose="020B0503020204020204" pitchFamily="34" charset="-122"/>
              </a:rPr>
              <a:t>的</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物理</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地址</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空间</a:t>
            </a:r>
          </a:p>
        </p:txBody>
      </p:sp>
      <p:sp>
        <p:nvSpPr>
          <p:cNvPr id="22544" name="Rectangle 28"/>
          <p:cNvSpPr>
            <a:spLocks noChangeArrowheads="1"/>
          </p:cNvSpPr>
          <p:nvPr/>
        </p:nvSpPr>
        <p:spPr bwMode="auto">
          <a:xfrm>
            <a:off x="1331913" y="4975225"/>
            <a:ext cx="301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5" name="Rectangle 29"/>
          <p:cNvSpPr>
            <a:spLocks noChangeArrowheads="1"/>
          </p:cNvSpPr>
          <p:nvPr/>
        </p:nvSpPr>
        <p:spPr bwMode="auto">
          <a:xfrm>
            <a:off x="827088" y="4298950"/>
            <a:ext cx="968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r>
              <a:rPr lang="zh-CN" altLang="en-US" sz="1500" b="1" i="1" baseline="-25000">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prog</a:t>
            </a:r>
            <a:endParaRPr lang="zh-CN" altLang="en-US" sz="1500" b="1" i="1" baseline="-25000">
              <a:solidFill>
                <a:srgbClr val="11576A"/>
              </a:solidFill>
              <a:latin typeface="微软雅黑" panose="020B0503020204020204" pitchFamily="34" charset="-122"/>
              <a:ea typeface="微软雅黑" panose="020B0503020204020204" pitchFamily="34" charset="-122"/>
            </a:endParaRPr>
          </a:p>
        </p:txBody>
      </p:sp>
      <p:sp>
        <p:nvSpPr>
          <p:cNvPr id="22546" name="Rectangle 37"/>
          <p:cNvSpPr>
            <a:spLocks noChangeArrowheads="1"/>
          </p:cNvSpPr>
          <p:nvPr/>
        </p:nvSpPr>
        <p:spPr bwMode="auto">
          <a:xfrm>
            <a:off x="5527675" y="4197350"/>
            <a:ext cx="6429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段基址</a:t>
            </a:r>
            <a:endParaRPr lang="en-US" altLang="zh-CN"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寄存器</a:t>
            </a:r>
            <a:endParaRPr lang="zh-CN" altLang="en-US" sz="1200" b="1">
              <a:solidFill>
                <a:srgbClr val="11576A"/>
              </a:solidFill>
              <a:latin typeface="微软雅黑" panose="020B0503020204020204" pitchFamily="34" charset="-122"/>
              <a:ea typeface="微软雅黑" panose="020B0503020204020204" pitchFamily="34" charset="-122"/>
            </a:endParaRPr>
          </a:p>
        </p:txBody>
      </p:sp>
      <p:sp>
        <p:nvSpPr>
          <p:cNvPr id="22547" name="Rectangle 40"/>
          <p:cNvSpPr>
            <a:spLocks noChangeArrowheads="1"/>
          </p:cNvSpPr>
          <p:nvPr/>
        </p:nvSpPr>
        <p:spPr bwMode="auto">
          <a:xfrm>
            <a:off x="3284538" y="2501900"/>
            <a:ext cx="56832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逻辑</a:t>
            </a:r>
          </a:p>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地址</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8" name="Rectangle 45"/>
          <p:cNvSpPr>
            <a:spLocks noChangeArrowheads="1"/>
          </p:cNvSpPr>
          <p:nvPr/>
        </p:nvSpPr>
        <p:spPr bwMode="auto">
          <a:xfrm>
            <a:off x="4178300" y="4184650"/>
            <a:ext cx="644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段长度</a:t>
            </a:r>
          </a:p>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寄存器</a:t>
            </a:r>
            <a:endParaRPr lang="zh-CN" altLang="en-US" sz="1200" b="1">
              <a:solidFill>
                <a:srgbClr val="11576A"/>
              </a:solidFill>
              <a:latin typeface="微软雅黑" panose="020B0503020204020204" pitchFamily="34" charset="-122"/>
              <a:ea typeface="微软雅黑" panose="020B0503020204020204" pitchFamily="34" charset="-122"/>
            </a:endParaRPr>
          </a:p>
        </p:txBody>
      </p:sp>
      <p:sp>
        <p:nvSpPr>
          <p:cNvPr id="22549" name="Rectangle 47"/>
          <p:cNvSpPr>
            <a:spLocks noChangeArrowheads="1"/>
          </p:cNvSpPr>
          <p:nvPr/>
        </p:nvSpPr>
        <p:spPr bwMode="auto">
          <a:xfrm>
            <a:off x="3768725" y="1939925"/>
            <a:ext cx="15287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Verdana" panose="020B0604030504040204" pitchFamily="34" charset="0"/>
              </a:rPr>
              <a:t>内存异常</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0" name="Rectangle 49"/>
          <p:cNvSpPr>
            <a:spLocks noChangeArrowheads="1"/>
          </p:cNvSpPr>
          <p:nvPr/>
        </p:nvSpPr>
        <p:spPr bwMode="auto">
          <a:xfrm>
            <a:off x="6191250" y="2501900"/>
            <a:ext cx="56673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物理</a:t>
            </a:r>
          </a:p>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地址</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1" name="Text Box 52"/>
          <p:cNvSpPr>
            <a:spLocks noChangeArrowheads="1"/>
          </p:cNvSpPr>
          <p:nvPr/>
        </p:nvSpPr>
        <p:spPr bwMode="auto">
          <a:xfrm>
            <a:off x="2433638" y="3822700"/>
            <a:ext cx="5413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400" b="1">
                <a:solidFill>
                  <a:srgbClr val="11576A"/>
                </a:solidFill>
                <a:latin typeface="微软雅黑" panose="020B0503020204020204" pitchFamily="34" charset="-122"/>
                <a:ea typeface="微软雅黑" panose="020B0503020204020204" pitchFamily="34" charset="-122"/>
              </a:rPr>
              <a:t>指令</a:t>
            </a:r>
          </a:p>
        </p:txBody>
      </p:sp>
      <p:sp>
        <p:nvSpPr>
          <p:cNvPr id="22552" name="Rectangle 50"/>
          <p:cNvSpPr>
            <a:spLocks noChangeArrowheads="1"/>
          </p:cNvSpPr>
          <p:nvPr/>
        </p:nvSpPr>
        <p:spPr bwMode="auto">
          <a:xfrm>
            <a:off x="4803775" y="2979738"/>
            <a:ext cx="4968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yes</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3" name="Rectangle 51"/>
          <p:cNvSpPr>
            <a:spLocks noChangeArrowheads="1"/>
          </p:cNvSpPr>
          <p:nvPr/>
        </p:nvSpPr>
        <p:spPr bwMode="auto">
          <a:xfrm>
            <a:off x="4443413" y="2516188"/>
            <a:ext cx="4333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no</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nvGrpSpPr>
          <p:cNvPr id="22554" name="组合 290"/>
          <p:cNvGrpSpPr>
            <a:grpSpLocks/>
          </p:cNvGrpSpPr>
          <p:nvPr/>
        </p:nvGrpSpPr>
        <p:grpSpPr bwMode="auto">
          <a:xfrm>
            <a:off x="4162425" y="3827463"/>
            <a:ext cx="720725" cy="334962"/>
            <a:chOff x="3514416" y="2898184"/>
            <a:chExt cx="720080" cy="334727"/>
          </a:xfrm>
        </p:grpSpPr>
        <p:pic>
          <p:nvPicPr>
            <p:cNvPr id="22578" name="图片 29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514416" y="2898186"/>
              <a:ext cx="720080" cy="33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9" name="Rectangle 31"/>
            <p:cNvSpPr>
              <a:spLocks noChangeArrowheads="1"/>
            </p:cNvSpPr>
            <p:nvPr/>
          </p:nvSpPr>
          <p:spPr bwMode="auto">
            <a:xfrm>
              <a:off x="3605988" y="2898184"/>
              <a:ext cx="538351" cy="3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500</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grpSp>
        <p:nvGrpSpPr>
          <p:cNvPr id="22555" name="组合 293"/>
          <p:cNvGrpSpPr>
            <a:grpSpLocks/>
          </p:cNvGrpSpPr>
          <p:nvPr/>
        </p:nvGrpSpPr>
        <p:grpSpPr bwMode="auto">
          <a:xfrm>
            <a:off x="5470525" y="3827463"/>
            <a:ext cx="720725" cy="334962"/>
            <a:chOff x="4822354" y="2898185"/>
            <a:chExt cx="720080" cy="334725"/>
          </a:xfrm>
        </p:grpSpPr>
        <p:pic>
          <p:nvPicPr>
            <p:cNvPr id="22576" name="图片 29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822354" y="2898185"/>
              <a:ext cx="720080" cy="33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7" name="Rectangle 31"/>
            <p:cNvSpPr>
              <a:spLocks noChangeArrowheads="1"/>
            </p:cNvSpPr>
            <p:nvPr/>
          </p:nvSpPr>
          <p:spPr bwMode="auto">
            <a:xfrm>
              <a:off x="4839867" y="2905448"/>
              <a:ext cx="656974" cy="3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a:t>
              </a: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00</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sp>
        <p:nvSpPr>
          <p:cNvPr id="22556" name="矩形 296"/>
          <p:cNvSpPr>
            <a:spLocks noChangeArrowheads="1"/>
          </p:cNvSpPr>
          <p:nvPr/>
        </p:nvSpPr>
        <p:spPr bwMode="auto">
          <a:xfrm>
            <a:off x="1909763" y="4421188"/>
            <a:ext cx="1571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进程</a:t>
            </a:r>
            <a:r>
              <a:rPr lang="en-US" altLang="zh-CN"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P</a:t>
            </a:r>
          </a:p>
          <a:p>
            <a:pPr algn="ctr">
              <a:buSzPct val="100000"/>
            </a:pPr>
            <a:r>
              <a:rPr lang="zh-CN" altLang="en-US"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逻辑地址空间</a:t>
            </a:r>
            <a:endParaRPr lang="zh-CN" altLang="en-US" b="1" i="1">
              <a:solidFill>
                <a:schemeClr val="bg1"/>
              </a:solidFill>
              <a:latin typeface="微软雅黑" panose="020B0503020204020204" pitchFamily="34" charset="-122"/>
              <a:ea typeface="微软雅黑" panose="020B0503020204020204" pitchFamily="34" charset="-122"/>
              <a:sym typeface="Comic Sans MS" panose="030F0702030302020204" pitchFamily="66" charset="0"/>
            </a:endParaRPr>
          </a:p>
        </p:txBody>
      </p:sp>
      <p:sp>
        <p:nvSpPr>
          <p:cNvPr id="22557" name="Rectangle 40"/>
          <p:cNvSpPr>
            <a:spLocks noChangeArrowheads="1"/>
          </p:cNvSpPr>
          <p:nvPr/>
        </p:nvSpPr>
        <p:spPr bwMode="auto">
          <a:xfrm>
            <a:off x="2390775" y="2881313"/>
            <a:ext cx="587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en-US" altLang="zh-CN" sz="1500" b="1">
                <a:solidFill>
                  <a:schemeClr val="bg1"/>
                </a:solidFill>
                <a:latin typeface="微软雅黑" panose="020B0503020204020204" pitchFamily="34" charset="-122"/>
                <a:ea typeface="微软雅黑" panose="020B0503020204020204" pitchFamily="34" charset="-122"/>
              </a:rPr>
              <a:t>CPU</a:t>
            </a:r>
            <a:endParaRPr lang="zh-CN" altLang="en-US" sz="1500" b="1">
              <a:solidFill>
                <a:schemeClr val="bg1"/>
              </a:solidFill>
              <a:latin typeface="微软雅黑" panose="020B0503020204020204" pitchFamily="34" charset="-122"/>
              <a:ea typeface="微软雅黑" panose="020B0503020204020204" pitchFamily="34" charset="-122"/>
            </a:endParaRPr>
          </a:p>
        </p:txBody>
      </p:sp>
      <p:cxnSp>
        <p:nvCxnSpPr>
          <p:cNvPr id="299" name="直接箭头连接符 298"/>
          <p:cNvCxnSpPr/>
          <p:nvPr/>
        </p:nvCxnSpPr>
        <p:spPr>
          <a:xfrm>
            <a:off x="3074988" y="3046413"/>
            <a:ext cx="117951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直接箭头连接符 299"/>
          <p:cNvCxnSpPr/>
          <p:nvPr/>
        </p:nvCxnSpPr>
        <p:spPr>
          <a:xfrm>
            <a:off x="4803775" y="3041650"/>
            <a:ext cx="817563" cy="47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p:cNvCxnSpPr/>
          <p:nvPr/>
        </p:nvCxnSpPr>
        <p:spPr>
          <a:xfrm flipV="1">
            <a:off x="6019800" y="3041650"/>
            <a:ext cx="1722438" cy="15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直接箭头连接符 301"/>
          <p:cNvCxnSpPr/>
          <p:nvPr/>
        </p:nvCxnSpPr>
        <p:spPr>
          <a:xfrm flipH="1" flipV="1">
            <a:off x="4502150" y="2224088"/>
            <a:ext cx="3175" cy="6254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直接箭头连接符 302"/>
          <p:cNvCxnSpPr/>
          <p:nvPr/>
        </p:nvCxnSpPr>
        <p:spPr>
          <a:xfrm flipH="1" flipV="1">
            <a:off x="4516438" y="3214688"/>
            <a:ext cx="3175" cy="6270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直接箭头连接符 303"/>
          <p:cNvCxnSpPr/>
          <p:nvPr/>
        </p:nvCxnSpPr>
        <p:spPr>
          <a:xfrm flipH="1" flipV="1">
            <a:off x="5829300" y="3208338"/>
            <a:ext cx="3175" cy="6254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564" name="Rectangle 50"/>
          <p:cNvSpPr>
            <a:spLocks noChangeArrowheads="1"/>
          </p:cNvSpPr>
          <p:nvPr/>
        </p:nvSpPr>
        <p:spPr bwMode="auto">
          <a:xfrm>
            <a:off x="4354513" y="2859088"/>
            <a:ext cx="328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chemeClr val="bg1"/>
                </a:solidFill>
                <a:latin typeface="微软雅黑" panose="020B0503020204020204" pitchFamily="34" charset="-122"/>
                <a:ea typeface="微软雅黑" panose="020B0503020204020204" pitchFamily="34" charset="-122"/>
              </a:rPr>
              <a:t>≤</a:t>
            </a:r>
          </a:p>
        </p:txBody>
      </p:sp>
      <p:sp>
        <p:nvSpPr>
          <p:cNvPr id="22565" name="Rectangle 50"/>
          <p:cNvSpPr>
            <a:spLocks noChangeArrowheads="1"/>
          </p:cNvSpPr>
          <p:nvPr/>
        </p:nvSpPr>
        <p:spPr bwMode="auto">
          <a:xfrm>
            <a:off x="5670550" y="2859088"/>
            <a:ext cx="3270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500" b="1">
                <a:solidFill>
                  <a:schemeClr val="bg1"/>
                </a:solidFill>
                <a:latin typeface="微软雅黑" panose="020B0503020204020204" pitchFamily="34" charset="-122"/>
                <a:ea typeface="微软雅黑" panose="020B0503020204020204" pitchFamily="34" charset="-122"/>
              </a:rPr>
              <a:t>+</a:t>
            </a:r>
            <a:endParaRPr lang="zh-CN" altLang="en-US" sz="1500" b="1">
              <a:solidFill>
                <a:schemeClr val="bg1"/>
              </a:solidFill>
              <a:latin typeface="微软雅黑" panose="020B0503020204020204" pitchFamily="34" charset="-122"/>
              <a:ea typeface="微软雅黑" panose="020B0503020204020204" pitchFamily="34" charset="-122"/>
            </a:endParaRPr>
          </a:p>
        </p:txBody>
      </p:sp>
      <p:grpSp>
        <p:nvGrpSpPr>
          <p:cNvPr id="311" name="组合 310"/>
          <p:cNvGrpSpPr>
            <a:grpSpLocks/>
          </p:cNvGrpSpPr>
          <p:nvPr/>
        </p:nvGrpSpPr>
        <p:grpSpPr bwMode="auto">
          <a:xfrm>
            <a:off x="2135188" y="3411538"/>
            <a:ext cx="1081087" cy="901700"/>
            <a:chOff x="1929246" y="2751523"/>
            <a:chExt cx="1081524" cy="902738"/>
          </a:xfrm>
        </p:grpSpPr>
        <p:sp>
          <p:nvSpPr>
            <p:cNvPr id="312" name="上箭头 311"/>
            <p:cNvSpPr/>
            <p:nvPr/>
          </p:nvSpPr>
          <p:spPr>
            <a:xfrm>
              <a:off x="1929246" y="2751523"/>
              <a:ext cx="1081524" cy="902738"/>
            </a:xfrm>
            <a:prstGeom prst="up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75" name="Text Box 52"/>
            <p:cNvSpPr>
              <a:spLocks noChangeArrowheads="1"/>
            </p:cNvSpPr>
            <p:nvPr/>
          </p:nvSpPr>
          <p:spPr bwMode="auto">
            <a:xfrm>
              <a:off x="2186089" y="3192652"/>
              <a:ext cx="592127"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600" b="1">
                  <a:solidFill>
                    <a:srgbClr val="C00000"/>
                  </a:solidFill>
                  <a:latin typeface="微软雅黑" panose="020B0503020204020204" pitchFamily="34" charset="-122"/>
                  <a:ea typeface="微软雅黑" panose="020B0503020204020204" pitchFamily="34" charset="-122"/>
                </a:rPr>
                <a:t>指令</a:t>
              </a:r>
            </a:p>
          </p:txBody>
        </p:sp>
      </p:grpSp>
      <p:cxnSp>
        <p:nvCxnSpPr>
          <p:cNvPr id="314" name="直接箭头连接符 313"/>
          <p:cNvCxnSpPr/>
          <p:nvPr/>
        </p:nvCxnSpPr>
        <p:spPr>
          <a:xfrm>
            <a:off x="3022600" y="3040063"/>
            <a:ext cx="1304925" cy="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接箭头连接符 314"/>
          <p:cNvCxnSpPr/>
          <p:nvPr/>
        </p:nvCxnSpPr>
        <p:spPr>
          <a:xfrm flipV="1">
            <a:off x="4503738" y="2130425"/>
            <a:ext cx="12700" cy="728663"/>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接箭头连接符 315"/>
          <p:cNvCxnSpPr/>
          <p:nvPr/>
        </p:nvCxnSpPr>
        <p:spPr>
          <a:xfrm>
            <a:off x="4748213" y="3041650"/>
            <a:ext cx="900112" cy="1270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直接箭头连接符 316"/>
          <p:cNvCxnSpPr/>
          <p:nvPr/>
        </p:nvCxnSpPr>
        <p:spPr>
          <a:xfrm>
            <a:off x="6019800" y="3041650"/>
            <a:ext cx="1809750" cy="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grpSp>
        <p:nvGrpSpPr>
          <p:cNvPr id="318" name="组合 317"/>
          <p:cNvGrpSpPr>
            <a:grpSpLocks/>
          </p:cNvGrpSpPr>
          <p:nvPr/>
        </p:nvGrpSpPr>
        <p:grpSpPr bwMode="auto">
          <a:xfrm>
            <a:off x="6302375" y="3186113"/>
            <a:ext cx="1422400" cy="307975"/>
            <a:chOff x="1909409" y="865238"/>
            <a:chExt cx="2390714" cy="307777"/>
          </a:xfrm>
        </p:grpSpPr>
        <p:pic>
          <p:nvPicPr>
            <p:cNvPr id="22572" name="图片 3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9409" y="875401"/>
              <a:ext cx="2390714" cy="28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3" name="矩形 319"/>
            <p:cNvSpPr>
              <a:spLocks noChangeArrowheads="1"/>
            </p:cNvSpPr>
            <p:nvPr/>
          </p:nvSpPr>
          <p:spPr bwMode="auto">
            <a:xfrm>
              <a:off x="2238250" y="865238"/>
              <a:ext cx="17330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jmp 1175</a:t>
              </a:r>
              <a:endPar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endParaRPr>
            </a:p>
          </p:txBody>
        </p:sp>
      </p:grpSp>
    </p:spTree>
    <p:custDataLst>
      <p:tags r:id="rId1"/>
    </p:custDataLst>
  </p:cSld>
  <p:clrMapOvr>
    <a:masterClrMapping/>
  </p:clrMapOvr>
  <p:transition spd="slow" advTm="2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wipe(down)">
                                      <p:cBhvr>
                                        <p:cTn id="7" dur="500"/>
                                        <p:tgtEl>
                                          <p:spTgt spid="311"/>
                                        </p:tgtEl>
                                      </p:cBhvr>
                                    </p:animEffect>
                                  </p:childTnLst>
                                </p:cTn>
                              </p:par>
                              <p:par>
                                <p:cTn id="8" presetID="22" presetClass="entr" presetSubtype="8" fill="hold" nodeType="withEffect">
                                  <p:stCondLst>
                                    <p:cond delay="0"/>
                                  </p:stCondLst>
                                  <p:childTnLst>
                                    <p:set>
                                      <p:cBhvr>
                                        <p:cTn id="9" dur="1" fill="hold">
                                          <p:stCondLst>
                                            <p:cond delay="0"/>
                                          </p:stCondLst>
                                        </p:cTn>
                                        <p:tgtEl>
                                          <p:spTgt spid="266"/>
                                        </p:tgtEl>
                                        <p:attrNameLst>
                                          <p:attrName>style.visibility</p:attrName>
                                        </p:attrNameLst>
                                      </p:cBhvr>
                                      <p:to>
                                        <p:strVal val="visible"/>
                                      </p:to>
                                    </p:set>
                                    <p:animEffect transition="in" filter="wipe(left)">
                                      <p:cBhvr>
                                        <p:cTn id="10" dur="500"/>
                                        <p:tgtEl>
                                          <p:spTgt spid="266"/>
                                        </p:tgtEl>
                                      </p:cBhvr>
                                    </p:animEffect>
                                  </p:childTnLst>
                                </p:cTn>
                              </p:par>
                            </p:childTnLst>
                          </p:cTn>
                        </p:par>
                        <p:par>
                          <p:cTn id="11" fill="hold" nodeType="afterGroup">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311"/>
                                        </p:tgtEl>
                                      </p:cBhvr>
                                    </p:animEffect>
                                    <p:animScale>
                                      <p:cBhvr>
                                        <p:cTn id="14" dur="250" autoRev="1" fill="hold"/>
                                        <p:tgtEl>
                                          <p:spTgt spid="311"/>
                                        </p:tgtEl>
                                      </p:cBhvr>
                                      <p:by x="105000" y="105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xit" presetSubtype="4" fill="hold" nodeType="clickEffect">
                                  <p:stCondLst>
                                    <p:cond delay="0"/>
                                  </p:stCondLst>
                                  <p:childTnLst>
                                    <p:animEffect transition="out" filter="wipe(down)">
                                      <p:cBhvr>
                                        <p:cTn id="18" dur="500"/>
                                        <p:tgtEl>
                                          <p:spTgt spid="311"/>
                                        </p:tgtEl>
                                      </p:cBhvr>
                                    </p:animEffect>
                                    <p:set>
                                      <p:cBhvr>
                                        <p:cTn id="19" dur="1" fill="hold">
                                          <p:stCondLst>
                                            <p:cond delay="499"/>
                                          </p:stCondLst>
                                        </p:cTn>
                                        <p:tgtEl>
                                          <p:spTgt spid="311"/>
                                        </p:tgtEl>
                                        <p:attrNameLst>
                                          <p:attrName>style.visibility</p:attrName>
                                        </p:attrNameLst>
                                      </p:cBhvr>
                                      <p:to>
                                        <p:strVal val="hidden"/>
                                      </p:to>
                                    </p:se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314"/>
                                        </p:tgtEl>
                                        <p:attrNameLst>
                                          <p:attrName>style.visibility</p:attrName>
                                        </p:attrNameLst>
                                      </p:cBhvr>
                                      <p:to>
                                        <p:strVal val="visible"/>
                                      </p:to>
                                    </p:set>
                                    <p:animEffect transition="in" filter="wipe(left)">
                                      <p:cBhvr>
                                        <p:cTn id="23" dur="500"/>
                                        <p:tgtEl>
                                          <p:spTgt spid="314"/>
                                        </p:tgtEl>
                                      </p:cBhvr>
                                    </p:animEffect>
                                  </p:childTnLst>
                                </p:cTn>
                              </p:par>
                            </p:childTnLst>
                          </p:cTn>
                        </p:par>
                        <p:par>
                          <p:cTn id="24" fill="hold" nodeType="afterGroup">
                            <p:stCondLst>
                              <p:cond delay="1000"/>
                            </p:stCondLst>
                            <p:childTnLst>
                              <p:par>
                                <p:cTn id="25" presetID="26" presetClass="emph" presetSubtype="0" fill="hold" nodeType="afterEffect">
                                  <p:stCondLst>
                                    <p:cond delay="0"/>
                                  </p:stCondLst>
                                  <p:childTnLst>
                                    <p:animEffect transition="out" filter="fade">
                                      <p:cBhvr>
                                        <p:cTn id="26" dur="500" tmFilter="0, 0; .2, .5; .8, .5; 1, 0"/>
                                        <p:tgtEl>
                                          <p:spTgt spid="314"/>
                                        </p:tgtEl>
                                      </p:cBhvr>
                                    </p:animEffect>
                                    <p:animScale>
                                      <p:cBhvr>
                                        <p:cTn id="27" dur="250" autoRev="1" fill="hold"/>
                                        <p:tgtEl>
                                          <p:spTgt spid="314"/>
                                        </p:tgtEl>
                                      </p:cBhvr>
                                      <p:by x="105000" y="105000"/>
                                    </p:animScale>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nodeType="clickEffect">
                                  <p:stCondLst>
                                    <p:cond delay="0"/>
                                  </p:stCondLst>
                                  <p:childTnLst>
                                    <p:animEffect transition="out" filter="wipe(left)">
                                      <p:cBhvr>
                                        <p:cTn id="31" dur="500"/>
                                        <p:tgtEl>
                                          <p:spTgt spid="314"/>
                                        </p:tgtEl>
                                      </p:cBhvr>
                                    </p:animEffect>
                                    <p:set>
                                      <p:cBhvr>
                                        <p:cTn id="32" dur="1" fill="hold">
                                          <p:stCondLst>
                                            <p:cond delay="499"/>
                                          </p:stCondLst>
                                        </p:cTn>
                                        <p:tgtEl>
                                          <p:spTgt spid="314"/>
                                        </p:tgtEl>
                                        <p:attrNameLst>
                                          <p:attrName>style.visibility</p:attrName>
                                        </p:attrNameLst>
                                      </p:cBhvr>
                                      <p:to>
                                        <p:strVal val="hidden"/>
                                      </p:to>
                                    </p:set>
                                  </p:childTnLst>
                                </p:cTn>
                              </p:par>
                            </p:childTnLst>
                          </p:cTn>
                        </p:par>
                        <p:par>
                          <p:cTn id="33" fill="hold" nodeType="afterGroup">
                            <p:stCondLst>
                              <p:cond delay="500"/>
                            </p:stCondLst>
                            <p:childTnLst>
                              <p:par>
                                <p:cTn id="34" presetID="22" presetClass="entr" presetSubtype="4" fill="hold" nodeType="afterEffect">
                                  <p:stCondLst>
                                    <p:cond delay="0"/>
                                  </p:stCondLst>
                                  <p:childTnLst>
                                    <p:set>
                                      <p:cBhvr>
                                        <p:cTn id="35" dur="1" fill="hold">
                                          <p:stCondLst>
                                            <p:cond delay="0"/>
                                          </p:stCondLst>
                                        </p:cTn>
                                        <p:tgtEl>
                                          <p:spTgt spid="315"/>
                                        </p:tgtEl>
                                        <p:attrNameLst>
                                          <p:attrName>style.visibility</p:attrName>
                                        </p:attrNameLst>
                                      </p:cBhvr>
                                      <p:to>
                                        <p:strVal val="visible"/>
                                      </p:to>
                                    </p:set>
                                    <p:animEffect transition="in" filter="wipe(down)">
                                      <p:cBhvr>
                                        <p:cTn id="36" dur="500"/>
                                        <p:tgtEl>
                                          <p:spTgt spid="315"/>
                                        </p:tgtEl>
                                      </p:cBhvr>
                                    </p:animEffect>
                                  </p:childTnLst>
                                </p:cTn>
                              </p:par>
                              <p:par>
                                <p:cTn id="37" presetID="22" presetClass="entr" presetSubtype="8" fill="hold" nodeType="withEffect">
                                  <p:stCondLst>
                                    <p:cond delay="0"/>
                                  </p:stCondLst>
                                  <p:childTnLst>
                                    <p:set>
                                      <p:cBhvr>
                                        <p:cTn id="38" dur="1" fill="hold">
                                          <p:stCondLst>
                                            <p:cond delay="0"/>
                                          </p:stCondLst>
                                        </p:cTn>
                                        <p:tgtEl>
                                          <p:spTgt spid="316"/>
                                        </p:tgtEl>
                                        <p:attrNameLst>
                                          <p:attrName>style.visibility</p:attrName>
                                        </p:attrNameLst>
                                      </p:cBhvr>
                                      <p:to>
                                        <p:strVal val="visible"/>
                                      </p:to>
                                    </p:set>
                                    <p:animEffect transition="in" filter="wipe(left)">
                                      <p:cBhvr>
                                        <p:cTn id="39" dur="500"/>
                                        <p:tgtEl>
                                          <p:spTgt spid="316"/>
                                        </p:tgtEl>
                                      </p:cBhvr>
                                    </p:animEffect>
                                  </p:childTnLst>
                                </p:cTn>
                              </p:par>
                            </p:childTnLst>
                          </p:cTn>
                        </p:par>
                        <p:par>
                          <p:cTn id="40" fill="hold" nodeType="afterGroup">
                            <p:stCondLst>
                              <p:cond delay="1000"/>
                            </p:stCondLst>
                            <p:childTnLst>
                              <p:par>
                                <p:cTn id="41" presetID="26" presetClass="emph" presetSubtype="0" fill="hold" nodeType="afterEffect">
                                  <p:stCondLst>
                                    <p:cond delay="0"/>
                                  </p:stCondLst>
                                  <p:childTnLst>
                                    <p:animEffect transition="out" filter="fade">
                                      <p:cBhvr>
                                        <p:cTn id="42" dur="500" tmFilter="0, 0; .2, .5; .8, .5; 1, 0"/>
                                        <p:tgtEl>
                                          <p:spTgt spid="316"/>
                                        </p:tgtEl>
                                      </p:cBhvr>
                                    </p:animEffect>
                                    <p:animScale>
                                      <p:cBhvr>
                                        <p:cTn id="43" dur="250" autoRev="1" fill="hold"/>
                                        <p:tgtEl>
                                          <p:spTgt spid="316"/>
                                        </p:tgtEl>
                                      </p:cBhvr>
                                      <p:by x="105000" y="105000"/>
                                    </p:animScale>
                                  </p:childTnLst>
                                </p:cTn>
                              </p:par>
                              <p:par>
                                <p:cTn id="44" presetID="26" presetClass="emph" presetSubtype="0" fill="hold" nodeType="withEffect">
                                  <p:stCondLst>
                                    <p:cond delay="0"/>
                                  </p:stCondLst>
                                  <p:childTnLst>
                                    <p:animEffect transition="out" filter="fade">
                                      <p:cBhvr>
                                        <p:cTn id="45" dur="500" tmFilter="0, 0; .2, .5; .8, .5; 1, 0"/>
                                        <p:tgtEl>
                                          <p:spTgt spid="315"/>
                                        </p:tgtEl>
                                      </p:cBhvr>
                                    </p:animEffect>
                                    <p:animScale>
                                      <p:cBhvr>
                                        <p:cTn id="46" dur="250" autoRev="1" fill="hold"/>
                                        <p:tgtEl>
                                          <p:spTgt spid="315"/>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xit" presetSubtype="4" fill="hold" nodeType="clickEffect">
                                  <p:stCondLst>
                                    <p:cond delay="0"/>
                                  </p:stCondLst>
                                  <p:childTnLst>
                                    <p:animEffect transition="out" filter="wipe(down)">
                                      <p:cBhvr>
                                        <p:cTn id="50" dur="500"/>
                                        <p:tgtEl>
                                          <p:spTgt spid="315"/>
                                        </p:tgtEl>
                                      </p:cBhvr>
                                    </p:animEffect>
                                    <p:set>
                                      <p:cBhvr>
                                        <p:cTn id="51" dur="1" fill="hold">
                                          <p:stCondLst>
                                            <p:cond delay="499"/>
                                          </p:stCondLst>
                                        </p:cTn>
                                        <p:tgtEl>
                                          <p:spTgt spid="315"/>
                                        </p:tgtEl>
                                        <p:attrNameLst>
                                          <p:attrName>style.visibility</p:attrName>
                                        </p:attrNameLst>
                                      </p:cBhvr>
                                      <p:to>
                                        <p:strVal val="hidden"/>
                                      </p:to>
                                    </p:set>
                                  </p:childTnLst>
                                </p:cTn>
                              </p:par>
                              <p:par>
                                <p:cTn id="52" presetID="22" presetClass="exit" presetSubtype="8" fill="hold" nodeType="withEffect">
                                  <p:stCondLst>
                                    <p:cond delay="0"/>
                                  </p:stCondLst>
                                  <p:childTnLst>
                                    <p:animEffect transition="out" filter="wipe(left)">
                                      <p:cBhvr>
                                        <p:cTn id="53" dur="500"/>
                                        <p:tgtEl>
                                          <p:spTgt spid="316"/>
                                        </p:tgtEl>
                                      </p:cBhvr>
                                    </p:animEffect>
                                    <p:set>
                                      <p:cBhvr>
                                        <p:cTn id="54" dur="1" fill="hold">
                                          <p:stCondLst>
                                            <p:cond delay="499"/>
                                          </p:stCondLst>
                                        </p:cTn>
                                        <p:tgtEl>
                                          <p:spTgt spid="316"/>
                                        </p:tgtEl>
                                        <p:attrNameLst>
                                          <p:attrName>style.visibility</p:attrName>
                                        </p:attrNameLst>
                                      </p:cBhvr>
                                      <p:to>
                                        <p:strVal val="hidden"/>
                                      </p:to>
                                    </p:se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317"/>
                                        </p:tgtEl>
                                        <p:attrNameLst>
                                          <p:attrName>style.visibility</p:attrName>
                                        </p:attrNameLst>
                                      </p:cBhvr>
                                      <p:to>
                                        <p:strVal val="visible"/>
                                      </p:to>
                                    </p:set>
                                    <p:animEffect transition="in" filter="wipe(left)">
                                      <p:cBhvr>
                                        <p:cTn id="58" dur="500"/>
                                        <p:tgtEl>
                                          <p:spTgt spid="317"/>
                                        </p:tgtEl>
                                      </p:cBhvr>
                                    </p:animEffect>
                                  </p:childTnLst>
                                </p:cTn>
                              </p:par>
                            </p:childTnLst>
                          </p:cTn>
                        </p:par>
                        <p:par>
                          <p:cTn id="59" fill="hold" nodeType="afterGroup">
                            <p:stCondLst>
                              <p:cond delay="1000"/>
                            </p:stCondLst>
                            <p:childTnLst>
                              <p:par>
                                <p:cTn id="60" presetID="26" presetClass="emph" presetSubtype="0" fill="hold" nodeType="afterEffect">
                                  <p:stCondLst>
                                    <p:cond delay="0"/>
                                  </p:stCondLst>
                                  <p:childTnLst>
                                    <p:animEffect transition="out" filter="fade">
                                      <p:cBhvr>
                                        <p:cTn id="61" dur="500" tmFilter="0, 0; .2, .5; .8, .5; 1, 0"/>
                                        <p:tgtEl>
                                          <p:spTgt spid="317"/>
                                        </p:tgtEl>
                                      </p:cBhvr>
                                    </p:animEffect>
                                    <p:animScale>
                                      <p:cBhvr>
                                        <p:cTn id="62" dur="250" autoRev="1" fill="hold"/>
                                        <p:tgtEl>
                                          <p:spTgt spid="317"/>
                                        </p:tgtEl>
                                      </p:cBhvr>
                                      <p:by x="105000" y="105000"/>
                                    </p:animScale>
                                  </p:childTnLst>
                                </p:cTn>
                              </p:par>
                              <p:par>
                                <p:cTn id="63" presetID="22" presetClass="entr" presetSubtype="8" fill="hold" nodeType="withEffect">
                                  <p:stCondLst>
                                    <p:cond delay="0"/>
                                  </p:stCondLst>
                                  <p:childTnLst>
                                    <p:set>
                                      <p:cBhvr>
                                        <p:cTn id="64" dur="1" fill="hold">
                                          <p:stCondLst>
                                            <p:cond delay="0"/>
                                          </p:stCondLst>
                                        </p:cTn>
                                        <p:tgtEl>
                                          <p:spTgt spid="318"/>
                                        </p:tgtEl>
                                        <p:attrNameLst>
                                          <p:attrName>style.visibility</p:attrName>
                                        </p:attrNameLst>
                                      </p:cBhvr>
                                      <p:to>
                                        <p:strVal val="visible"/>
                                      </p:to>
                                    </p:set>
                                    <p:animEffect transition="in" filter="wipe(left)">
                                      <p:cBhvr>
                                        <p:cTn id="65" dur="5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 name="图片 25" descr="9-2.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2225" y="2940050"/>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组合 47"/>
          <p:cNvGrpSpPr>
            <a:grpSpLocks/>
          </p:cNvGrpSpPr>
          <p:nvPr/>
        </p:nvGrpSpPr>
        <p:grpSpPr bwMode="auto">
          <a:xfrm>
            <a:off x="7053263" y="2257425"/>
            <a:ext cx="1285875" cy="557213"/>
            <a:chOff x="7073724" y="932190"/>
            <a:chExt cx="1285696" cy="557383"/>
          </a:xfrm>
        </p:grpSpPr>
        <p:sp>
          <p:nvSpPr>
            <p:cNvPr id="51" name="矩形 50"/>
            <p:cNvSpPr/>
            <p:nvPr/>
          </p:nvSpPr>
          <p:spPr>
            <a:xfrm>
              <a:off x="7203881" y="992533"/>
              <a:ext cx="1025382" cy="4970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84" name="矩形 51"/>
            <p:cNvSpPr>
              <a:spLocks noChangeArrowheads="1"/>
            </p:cNvSpPr>
            <p:nvPr/>
          </p:nvSpPr>
          <p:spPr bwMode="auto">
            <a:xfrm>
              <a:off x="7073724" y="932190"/>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5</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grpSp>
        <p:nvGrpSpPr>
          <p:cNvPr id="53" name="组合 52"/>
          <p:cNvGrpSpPr>
            <a:grpSpLocks/>
          </p:cNvGrpSpPr>
          <p:nvPr/>
        </p:nvGrpSpPr>
        <p:grpSpPr bwMode="auto">
          <a:xfrm>
            <a:off x="7050088" y="3695700"/>
            <a:ext cx="1285875" cy="363538"/>
            <a:chOff x="7073724" y="932190"/>
            <a:chExt cx="1285696" cy="363176"/>
          </a:xfrm>
        </p:grpSpPr>
        <p:sp>
          <p:nvSpPr>
            <p:cNvPr id="54" name="矩形 53"/>
            <p:cNvSpPr/>
            <p:nvPr/>
          </p:nvSpPr>
          <p:spPr>
            <a:xfrm>
              <a:off x="7203881" y="992455"/>
              <a:ext cx="1025382" cy="245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82" name="矩形 54"/>
            <p:cNvSpPr>
              <a:spLocks noChangeArrowheads="1"/>
            </p:cNvSpPr>
            <p:nvPr/>
          </p:nvSpPr>
          <p:spPr bwMode="auto">
            <a:xfrm>
              <a:off x="7073724" y="932190"/>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3</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grpSp>
        <p:nvGrpSpPr>
          <p:cNvPr id="4" name="组合 3"/>
          <p:cNvGrpSpPr>
            <a:grpSpLocks/>
          </p:cNvGrpSpPr>
          <p:nvPr/>
        </p:nvGrpSpPr>
        <p:grpSpPr bwMode="auto">
          <a:xfrm>
            <a:off x="7046913" y="1762125"/>
            <a:ext cx="1284287" cy="557213"/>
            <a:chOff x="7073724" y="932190"/>
            <a:chExt cx="1285696" cy="557383"/>
          </a:xfrm>
        </p:grpSpPr>
        <p:sp>
          <p:nvSpPr>
            <p:cNvPr id="32" name="矩形 31"/>
            <p:cNvSpPr/>
            <p:nvPr/>
          </p:nvSpPr>
          <p:spPr>
            <a:xfrm>
              <a:off x="7204042" y="992533"/>
              <a:ext cx="1025060" cy="49704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80" name="矩形 77"/>
            <p:cNvSpPr>
              <a:spLocks noChangeArrowheads="1"/>
            </p:cNvSpPr>
            <p:nvPr/>
          </p:nvSpPr>
          <p:spPr bwMode="auto">
            <a:xfrm>
              <a:off x="7073724" y="932190"/>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6</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grpSp>
        <p:nvGrpSpPr>
          <p:cNvPr id="5" name="组合 4"/>
          <p:cNvGrpSpPr>
            <a:grpSpLocks/>
          </p:cNvGrpSpPr>
          <p:nvPr/>
        </p:nvGrpSpPr>
        <p:grpSpPr bwMode="auto">
          <a:xfrm>
            <a:off x="7073900" y="2811463"/>
            <a:ext cx="1285875" cy="920750"/>
            <a:chOff x="7073724" y="1981429"/>
            <a:chExt cx="1285696" cy="921427"/>
          </a:xfrm>
        </p:grpSpPr>
        <p:sp>
          <p:nvSpPr>
            <p:cNvPr id="33" name="矩形 32"/>
            <p:cNvSpPr/>
            <p:nvPr/>
          </p:nvSpPr>
          <p:spPr>
            <a:xfrm>
              <a:off x="7188008" y="1981429"/>
              <a:ext cx="1023795" cy="92142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78" name="矩形 34"/>
            <p:cNvSpPr>
              <a:spLocks noChangeArrowheads="1"/>
            </p:cNvSpPr>
            <p:nvPr/>
          </p:nvSpPr>
          <p:spPr bwMode="auto">
            <a:xfrm>
              <a:off x="7073724" y="2134117"/>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4</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grpSp>
        <p:nvGrpSpPr>
          <p:cNvPr id="6" name="组合 5"/>
          <p:cNvGrpSpPr>
            <a:grpSpLocks/>
          </p:cNvGrpSpPr>
          <p:nvPr/>
        </p:nvGrpSpPr>
        <p:grpSpPr bwMode="auto">
          <a:xfrm>
            <a:off x="7064375" y="4014788"/>
            <a:ext cx="1285875" cy="949325"/>
            <a:chOff x="7064444" y="3157356"/>
            <a:chExt cx="1285696" cy="949294"/>
          </a:xfrm>
        </p:grpSpPr>
        <p:sp>
          <p:nvSpPr>
            <p:cNvPr id="34" name="矩形 33"/>
            <p:cNvSpPr/>
            <p:nvPr/>
          </p:nvSpPr>
          <p:spPr>
            <a:xfrm>
              <a:off x="7188252" y="3157356"/>
              <a:ext cx="1023795" cy="94929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76" name="矩形 36"/>
            <p:cNvSpPr>
              <a:spLocks noChangeArrowheads="1"/>
            </p:cNvSpPr>
            <p:nvPr/>
          </p:nvSpPr>
          <p:spPr bwMode="auto">
            <a:xfrm>
              <a:off x="7064444" y="3334557"/>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2</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grpSp>
        <p:nvGrpSpPr>
          <p:cNvPr id="7" name="组合 6"/>
          <p:cNvGrpSpPr>
            <a:grpSpLocks/>
          </p:cNvGrpSpPr>
          <p:nvPr/>
        </p:nvGrpSpPr>
        <p:grpSpPr bwMode="auto">
          <a:xfrm>
            <a:off x="7064375" y="4946650"/>
            <a:ext cx="1285875" cy="673100"/>
            <a:chOff x="7064444" y="4089493"/>
            <a:chExt cx="1285696" cy="672790"/>
          </a:xfrm>
        </p:grpSpPr>
        <p:sp>
          <p:nvSpPr>
            <p:cNvPr id="50" name="矩形 49"/>
            <p:cNvSpPr/>
            <p:nvPr/>
          </p:nvSpPr>
          <p:spPr>
            <a:xfrm>
              <a:off x="7188252" y="4089493"/>
              <a:ext cx="1023795" cy="6727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74" name="矩形 48"/>
            <p:cNvSpPr>
              <a:spLocks noChangeArrowheads="1"/>
            </p:cNvSpPr>
            <p:nvPr/>
          </p:nvSpPr>
          <p:spPr bwMode="auto">
            <a:xfrm>
              <a:off x="7064444" y="4283851"/>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1</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sp>
        <p:nvSpPr>
          <p:cNvPr id="31753" name="Text Box 38"/>
          <p:cNvSpPr>
            <a:spLocks noChangeArrowheads="1"/>
          </p:cNvSpPr>
          <p:nvPr/>
        </p:nvSpPr>
        <p:spPr bwMode="auto">
          <a:xfrm>
            <a:off x="606425" y="1008063"/>
            <a:ext cx="79565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连续内存分配：动态分区分配</a:t>
            </a:r>
          </a:p>
        </p:txBody>
      </p:sp>
      <p:grpSp>
        <p:nvGrpSpPr>
          <p:cNvPr id="2" name="组合 1"/>
          <p:cNvGrpSpPr>
            <a:grpSpLocks/>
          </p:cNvGrpSpPr>
          <p:nvPr/>
        </p:nvGrpSpPr>
        <p:grpSpPr bwMode="auto">
          <a:xfrm>
            <a:off x="839788" y="1809750"/>
            <a:ext cx="4884737" cy="1320800"/>
            <a:chOff x="694777" y="952131"/>
            <a:chExt cx="4884937" cy="1321171"/>
          </a:xfrm>
        </p:grpSpPr>
        <p:sp>
          <p:nvSpPr>
            <p:cNvPr id="31767" name="矩形 8"/>
            <p:cNvSpPr>
              <a:spLocks noChangeArrowheads="1"/>
            </p:cNvSpPr>
            <p:nvPr/>
          </p:nvSpPr>
          <p:spPr bwMode="auto">
            <a:xfrm>
              <a:off x="694777" y="952131"/>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张海山锐谐体2.0-授权联系：Samtype@QQ.com"/>
                  <a:ea typeface="张海山锐谐体2.0-授权联系：Samtype@QQ.com"/>
                  <a:cs typeface="张海山锐谐体2.0-授权联系：Samtype@QQ.com"/>
                </a:rPr>
                <a:t>■</a:t>
              </a:r>
              <a:endParaRPr lang="zh-CN" altLang="en-US" b="1">
                <a:solidFill>
                  <a:srgbClr val="11576A"/>
                </a:solidFill>
                <a:latin typeface="Calibri" panose="020F0502020204030204" pitchFamily="34" charset="0"/>
              </a:endParaRPr>
            </a:p>
          </p:txBody>
        </p:sp>
        <p:pic>
          <p:nvPicPr>
            <p:cNvPr id="31768"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032" y="1361815"/>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032" y="1984892"/>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0" name="矩形 14"/>
            <p:cNvSpPr>
              <a:spLocks noChangeArrowheads="1"/>
            </p:cNvSpPr>
            <p:nvPr/>
          </p:nvSpPr>
          <p:spPr bwMode="auto">
            <a:xfrm>
              <a:off x="1028217" y="956937"/>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动态分区分配</a:t>
              </a:r>
              <a:endParaRPr lang="zh-CN" altLang="en-US" sz="2000"/>
            </a:p>
          </p:txBody>
        </p:sp>
        <p:sp>
          <p:nvSpPr>
            <p:cNvPr id="31771" name="矩形 15"/>
            <p:cNvSpPr>
              <a:spLocks noChangeArrowheads="1"/>
            </p:cNvSpPr>
            <p:nvPr/>
          </p:nvSpPr>
          <p:spPr bwMode="auto">
            <a:xfrm>
              <a:off x="1314909" y="1242501"/>
              <a:ext cx="42648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当程序被加载执行时，分配一个进程指定大小可变的分区</a:t>
              </a:r>
              <a:r>
                <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块、内存块</a:t>
              </a:r>
              <a:r>
                <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sz="2000"/>
            </a:p>
          </p:txBody>
        </p:sp>
        <p:sp>
          <p:nvSpPr>
            <p:cNvPr id="31772" name="矩形 16"/>
            <p:cNvSpPr>
              <a:spLocks noChangeArrowheads="1"/>
            </p:cNvSpPr>
            <p:nvPr/>
          </p:nvSpPr>
          <p:spPr bwMode="auto">
            <a:xfrm>
              <a:off x="1243283" y="1873192"/>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lvl="1" eaLnBrk="1" hangingPunct="1">
                <a:buClr>
                  <a:srgbClr val="000099"/>
                </a:buClr>
                <a:buSzPct val="100000"/>
              </a:pP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 分区的地址是连续的</a:t>
              </a:r>
            </a:p>
          </p:txBody>
        </p:sp>
      </p:grpSp>
      <p:grpSp>
        <p:nvGrpSpPr>
          <p:cNvPr id="13" name="组合 12"/>
          <p:cNvGrpSpPr>
            <a:grpSpLocks/>
          </p:cNvGrpSpPr>
          <p:nvPr/>
        </p:nvGrpSpPr>
        <p:grpSpPr bwMode="auto">
          <a:xfrm>
            <a:off x="839788" y="3201988"/>
            <a:ext cx="4714875" cy="1031875"/>
            <a:chOff x="694777" y="2344338"/>
            <a:chExt cx="4714876" cy="1031929"/>
          </a:xfrm>
        </p:grpSpPr>
        <p:sp>
          <p:nvSpPr>
            <p:cNvPr id="31760" name="矩形 18"/>
            <p:cNvSpPr>
              <a:spLocks noChangeArrowheads="1"/>
            </p:cNvSpPr>
            <p:nvPr/>
          </p:nvSpPr>
          <p:spPr bwMode="auto">
            <a:xfrm>
              <a:off x="837653" y="2690405"/>
              <a:ext cx="4572000"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8001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lvl="1">
                <a:lnSpc>
                  <a:spcPct val="90000"/>
                </a:lnSpc>
                <a:buSzPct val="100000"/>
              </a:pP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所有进程的已分配分区</a:t>
              </a:r>
              <a:endPar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p:txBody>
        </p:sp>
        <p:grpSp>
          <p:nvGrpSpPr>
            <p:cNvPr id="31761" name="组合 7"/>
            <p:cNvGrpSpPr>
              <a:grpSpLocks/>
            </p:cNvGrpSpPr>
            <p:nvPr/>
          </p:nvGrpSpPr>
          <p:grpSpPr bwMode="auto">
            <a:xfrm>
              <a:off x="694777" y="2344338"/>
              <a:ext cx="3852352" cy="1031929"/>
              <a:chOff x="694777" y="2344338"/>
              <a:chExt cx="3852352" cy="1031929"/>
            </a:xfrm>
          </p:grpSpPr>
          <p:sp>
            <p:nvSpPr>
              <p:cNvPr id="31762" name="矩形 8"/>
              <p:cNvSpPr>
                <a:spLocks noChangeArrowheads="1"/>
              </p:cNvSpPr>
              <p:nvPr/>
            </p:nvSpPr>
            <p:spPr bwMode="auto">
              <a:xfrm>
                <a:off x="694777" y="2356401"/>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张海山锐谐体2.0-授权联系：Samtype@QQ.com"/>
                    <a:ea typeface="张海山锐谐体2.0-授权联系：Samtype@QQ.com"/>
                    <a:cs typeface="张海山锐谐体2.0-授权联系：Samtype@QQ.com"/>
                  </a:rPr>
                  <a:t>■</a:t>
                </a:r>
                <a:endParaRPr lang="zh-CN" altLang="en-US" b="1">
                  <a:solidFill>
                    <a:srgbClr val="11576A"/>
                  </a:solidFill>
                  <a:latin typeface="Calibri" panose="020F0502020204030204" pitchFamily="34" charset="0"/>
                </a:endParaRPr>
              </a:p>
            </p:txBody>
          </p:sp>
          <p:pic>
            <p:nvPicPr>
              <p:cNvPr id="31763"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766" y="2799940"/>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4"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032" y="3095095"/>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5" name="矩形 17"/>
              <p:cNvSpPr>
                <a:spLocks noChangeArrowheads="1"/>
              </p:cNvSpPr>
              <p:nvPr/>
            </p:nvSpPr>
            <p:spPr bwMode="auto">
              <a:xfrm>
                <a:off x="1028217" y="2344338"/>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操作系统需要维护的数据结构</a:t>
                </a:r>
              </a:p>
            </p:txBody>
          </p:sp>
          <p:sp>
            <p:nvSpPr>
              <p:cNvPr id="31766" name="矩形 19"/>
              <p:cNvSpPr>
                <a:spLocks noChangeArrowheads="1"/>
              </p:cNvSpPr>
              <p:nvPr/>
            </p:nvSpPr>
            <p:spPr bwMode="auto">
              <a:xfrm>
                <a:off x="1290971" y="2976157"/>
                <a:ext cx="31710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空闲分区</a:t>
                </a:r>
                <a:r>
                  <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Empty-blocks</a:t>
                </a:r>
                <a:r>
                  <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sz="2000"/>
              </a:p>
            </p:txBody>
          </p:sp>
        </p:grpSp>
      </p:grpSp>
      <p:grpSp>
        <p:nvGrpSpPr>
          <p:cNvPr id="3" name="组合 2"/>
          <p:cNvGrpSpPr>
            <a:grpSpLocks/>
          </p:cNvGrpSpPr>
          <p:nvPr/>
        </p:nvGrpSpPr>
        <p:grpSpPr bwMode="auto">
          <a:xfrm>
            <a:off x="6421438" y="1703388"/>
            <a:ext cx="1784350" cy="4043362"/>
            <a:chOff x="5385992" y="817121"/>
            <a:chExt cx="1784631" cy="4042888"/>
          </a:xfrm>
        </p:grpSpPr>
        <p:sp>
          <p:nvSpPr>
            <p:cNvPr id="31757" name="矩形 75"/>
            <p:cNvSpPr>
              <a:spLocks noChangeArrowheads="1"/>
            </p:cNvSpPr>
            <p:nvPr/>
          </p:nvSpPr>
          <p:spPr bwMode="auto">
            <a:xfrm>
              <a:off x="5385992" y="817121"/>
              <a:ext cx="756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endParaRPr lang="zh-CN" altLang="en-US" b="1">
                <a:solidFill>
                  <a:srgbClr val="11576A"/>
                </a:solidFill>
                <a:latin typeface="微软雅黑" panose="020B0503020204020204" pitchFamily="34" charset="-122"/>
                <a:ea typeface="微软雅黑" panose="020B0503020204020204" pitchFamily="34" charset="-122"/>
              </a:endParaRPr>
            </a:p>
          </p:txBody>
        </p:sp>
        <p:sp>
          <p:nvSpPr>
            <p:cNvPr id="31758" name="矩形 76"/>
            <p:cNvSpPr>
              <a:spLocks noChangeArrowheads="1"/>
            </p:cNvSpPr>
            <p:nvPr/>
          </p:nvSpPr>
          <p:spPr bwMode="auto">
            <a:xfrm>
              <a:off x="5829395" y="4490677"/>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b="1">
                <a:solidFill>
                  <a:srgbClr val="11576A"/>
                </a:solidFill>
                <a:latin typeface="微软雅黑" panose="020B0503020204020204" pitchFamily="34" charset="-122"/>
                <a:ea typeface="微软雅黑" panose="020B0503020204020204" pitchFamily="34" charset="-122"/>
              </a:endParaRPr>
            </a:p>
          </p:txBody>
        </p:sp>
        <p:pic>
          <p:nvPicPr>
            <p:cNvPr id="31759" name="图片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6213" y="907079"/>
              <a:ext cx="1024410" cy="385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par>
                          <p:cTn id="17" fill="hold" nodeType="afterGroup">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42" presetClass="path" presetSubtype="0" accel="50000" decel="50000" fill="hold" nodeType="withEffect">
                                  <p:stCondLst>
                                    <p:cond delay="0"/>
                                  </p:stCondLst>
                                  <p:childTnLst>
                                    <p:animMotion origin="layout" path="M -1.94444E-6 -3.82716E-6 L -0.17569 -0.40709 " pathEditMode="relative" rAng="0" ptsTypes="AA">
                                      <p:cBhvr>
                                        <p:cTn id="22" dur="2000" spd="-100000" fill="hold"/>
                                        <p:tgtEl>
                                          <p:spTgt spid="7"/>
                                        </p:tgtEl>
                                        <p:attrNameLst>
                                          <p:attrName>ppt_x</p:attrName>
                                          <p:attrName>ppt_y</p:attrName>
                                        </p:attrNameLst>
                                      </p:cBhvr>
                                      <p:rCtr x="-8785" y="-20370"/>
                                    </p:animMotion>
                                  </p:childTnLst>
                                </p:cTn>
                              </p:par>
                            </p:childTnLst>
                          </p:cTn>
                        </p:par>
                        <p:par>
                          <p:cTn id="23" fill="hold" nodeType="afterGroup">
                            <p:stCondLst>
                              <p:cond delay="3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42" presetClass="path" presetSubtype="0" accel="50000" decel="50000" fill="hold" nodeType="withEffect">
                                  <p:stCondLst>
                                    <p:cond delay="0"/>
                                  </p:stCondLst>
                                  <p:childTnLst>
                                    <p:animMotion origin="layout" path="M -1.94444E-6 -2.83951E-6 L -0.18594 -0.2466 " pathEditMode="relative" rAng="0" ptsTypes="AA">
                                      <p:cBhvr>
                                        <p:cTn id="28" dur="2000" spd="-100000" fill="hold"/>
                                        <p:tgtEl>
                                          <p:spTgt spid="6"/>
                                        </p:tgtEl>
                                        <p:attrNameLst>
                                          <p:attrName>ppt_x</p:attrName>
                                          <p:attrName>ppt_y</p:attrName>
                                        </p:attrNameLst>
                                      </p:cBhvr>
                                      <p:rCtr x="-9306" y="-12346"/>
                                    </p:animMotion>
                                  </p:childTnLst>
                                </p:cTn>
                              </p:par>
                            </p:childTnLst>
                          </p:cTn>
                        </p:par>
                        <p:par>
                          <p:cTn id="29" fill="hold" nodeType="afterGroup">
                            <p:stCondLst>
                              <p:cond delay="5000"/>
                            </p:stCondLst>
                            <p:childTnLst>
                              <p:par>
                                <p:cTn id="30" presetID="10" presetClass="entr" presetSubtype="0" fill="hold"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par>
                                <p:cTn id="33" presetID="42" presetClass="path" presetSubtype="0" accel="50000" decel="50000" fill="hold" nodeType="withEffect">
                                  <p:stCondLst>
                                    <p:cond delay="0"/>
                                  </p:stCondLst>
                                  <p:childTnLst>
                                    <p:animMotion origin="layout" path="M 5.55556E-7 4.81481E-6 L -0.18438 -0.13642 " pathEditMode="relative" rAng="0" ptsTypes="AA">
                                      <p:cBhvr>
                                        <p:cTn id="34" dur="2000" spd="-100000" fill="hold"/>
                                        <p:tgtEl>
                                          <p:spTgt spid="53"/>
                                        </p:tgtEl>
                                        <p:attrNameLst>
                                          <p:attrName>ppt_x</p:attrName>
                                          <p:attrName>ppt_y</p:attrName>
                                        </p:attrNameLst>
                                      </p:cBhvr>
                                      <p:rCtr x="-9219" y="-6821"/>
                                    </p:animMotion>
                                  </p:childTnLst>
                                </p:cTn>
                              </p:par>
                            </p:childTnLst>
                          </p:cTn>
                        </p:par>
                        <p:par>
                          <p:cTn id="35" fill="hold" nodeType="afterGroup">
                            <p:stCondLst>
                              <p:cond delay="7000"/>
                            </p:stCondLst>
                            <p:childTnLst>
                              <p:par>
                                <p:cTn id="36" presetID="10"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42" presetClass="path" presetSubtype="0" accel="50000" decel="50000" fill="hold" nodeType="withEffect">
                                  <p:stCondLst>
                                    <p:cond delay="0"/>
                                  </p:stCondLst>
                                  <p:childTnLst>
                                    <p:animMotion origin="layout" path="M -3.61111E-6 -4.44444E-6 L -0.17847 -0.01666 " pathEditMode="relative" rAng="0" ptsTypes="AA">
                                      <p:cBhvr>
                                        <p:cTn id="40" dur="2000" spd="-100000" fill="hold"/>
                                        <p:tgtEl>
                                          <p:spTgt spid="5"/>
                                        </p:tgtEl>
                                        <p:attrNameLst>
                                          <p:attrName>ppt_x</p:attrName>
                                          <p:attrName>ppt_y</p:attrName>
                                        </p:attrNameLst>
                                      </p:cBhvr>
                                      <p:rCtr x="-8924" y="-833"/>
                                    </p:animMotion>
                                  </p:childTnLst>
                                </p:cTn>
                              </p:par>
                            </p:childTnLst>
                          </p:cTn>
                        </p:par>
                        <p:par>
                          <p:cTn id="41" fill="hold" nodeType="afterGroup">
                            <p:stCondLst>
                              <p:cond delay="9000"/>
                            </p:stCondLst>
                            <p:childTnLst>
                              <p:par>
                                <p:cTn id="42" presetID="10" presetClass="entr" presetSubtype="0" fill="hold"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42" presetClass="path" presetSubtype="0" accel="50000" decel="50000" fill="hold" nodeType="withEffect">
                                  <p:stCondLst>
                                    <p:cond delay="0"/>
                                  </p:stCondLst>
                                  <p:childTnLst>
                                    <p:animMotion origin="layout" path="M 3.33333E-6 -4.5679E-6 L -0.17622 0.12007 " pathEditMode="relative" rAng="0" ptsTypes="AA">
                                      <p:cBhvr>
                                        <p:cTn id="46" dur="2000" spd="-100000" fill="hold"/>
                                        <p:tgtEl>
                                          <p:spTgt spid="48"/>
                                        </p:tgtEl>
                                        <p:attrNameLst>
                                          <p:attrName>ppt_x</p:attrName>
                                          <p:attrName>ppt_y</p:attrName>
                                        </p:attrNameLst>
                                      </p:cBhvr>
                                      <p:rCtr x="-8819" y="5988"/>
                                    </p:animMotion>
                                  </p:childTnLst>
                                </p:cTn>
                              </p:par>
                            </p:childTnLst>
                          </p:cTn>
                        </p:par>
                        <p:par>
                          <p:cTn id="47" fill="hold" nodeType="afterGroup">
                            <p:stCondLst>
                              <p:cond delay="11000"/>
                            </p:stCondLst>
                            <p:childTnLst>
                              <p:par>
                                <p:cTn id="48" presetID="10" presetClass="entr" presetSubtype="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par>
                                <p:cTn id="51" presetID="42" presetClass="path" presetSubtype="0" accel="50000" decel="50000" fill="hold" nodeType="withEffect">
                                  <p:stCondLst>
                                    <p:cond delay="0"/>
                                  </p:stCondLst>
                                  <p:childTnLst>
                                    <p:animMotion origin="layout" path="M 1.38889E-6 1.7284E-6 L -0.17778 0.2179 " pathEditMode="relative" rAng="0" ptsTypes="AA">
                                      <p:cBhvr>
                                        <p:cTn id="52" dur="2000" spd="-100000" fill="hold"/>
                                        <p:tgtEl>
                                          <p:spTgt spid="4"/>
                                        </p:tgtEl>
                                        <p:attrNameLst>
                                          <p:attrName>ppt_x</p:attrName>
                                          <p:attrName>ppt_y</p:attrName>
                                        </p:attrNameLst>
                                      </p:cBhvr>
                                      <p:rCtr x="-8889" y="10895"/>
                                    </p:animMotion>
                                  </p:childTnLst>
                                </p:cTn>
                              </p:par>
                            </p:childTnLst>
                          </p:cTn>
                        </p:par>
                      </p:childTnLst>
                    </p:cTn>
                  </p:par>
                  <p:par>
                    <p:cTn id="53" fill="hold">
                      <p:stCondLst>
                        <p:cond delay="indefinite"/>
                      </p:stCondLst>
                      <p:childTnLst>
                        <p:par>
                          <p:cTn id="54" fill="hold" nodeType="afterGroup">
                            <p:stCondLst>
                              <p:cond delay="0"/>
                            </p:stCondLst>
                            <p:childTnLst>
                              <p:par>
                                <p:cTn id="55" presetID="22" presetClass="exit" presetSubtype="4" fill="hold" nodeType="clickEffect">
                                  <p:stCondLst>
                                    <p:cond delay="0"/>
                                  </p:stCondLst>
                                  <p:childTnLst>
                                    <p:animEffect transition="out" filter="wipe(down)">
                                      <p:cBhvr>
                                        <p:cTn id="56" dur="500"/>
                                        <p:tgtEl>
                                          <p:spTgt spid="48"/>
                                        </p:tgtEl>
                                      </p:cBhvr>
                                    </p:animEffect>
                                    <p:set>
                                      <p:cBhvr>
                                        <p:cTn id="57" dur="1" fill="hold">
                                          <p:stCondLst>
                                            <p:cond delay="499"/>
                                          </p:stCondLst>
                                        </p:cTn>
                                        <p:tgtEl>
                                          <p:spTgt spid="48"/>
                                        </p:tgtEl>
                                        <p:attrNameLst>
                                          <p:attrName>style.visibility</p:attrName>
                                        </p:attrNameLst>
                                      </p:cBhvr>
                                      <p:to>
                                        <p:strVal val="hidden"/>
                                      </p:to>
                                    </p:set>
                                  </p:childTnLst>
                                </p:cTn>
                              </p:par>
                            </p:childTnLst>
                          </p:cTn>
                        </p:par>
                        <p:par>
                          <p:cTn id="58" fill="hold" nodeType="afterGroup">
                            <p:stCondLst>
                              <p:cond delay="500"/>
                            </p:stCondLst>
                            <p:childTnLst>
                              <p:par>
                                <p:cTn id="59" presetID="22" presetClass="exit" presetSubtype="4" fill="hold" nodeType="afterEffect">
                                  <p:stCondLst>
                                    <p:cond delay="0"/>
                                  </p:stCondLst>
                                  <p:childTnLst>
                                    <p:animEffect transition="out" filter="wipe(down)">
                                      <p:cBhvr>
                                        <p:cTn id="60" dur="500"/>
                                        <p:tgtEl>
                                          <p:spTgt spid="53"/>
                                        </p:tgtEl>
                                      </p:cBhvr>
                                    </p:animEffect>
                                    <p:set>
                                      <p:cBhvr>
                                        <p:cTn id="61" dur="1" fill="hold">
                                          <p:stCondLst>
                                            <p:cond delay="499"/>
                                          </p:stCondLst>
                                        </p:cTn>
                                        <p:tgtEl>
                                          <p:spTgt spid="53"/>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left)">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ea typeface="宋体" panose="02010600030101010101" pitchFamily="2" charset="-122"/>
              </a:rPr>
              <a:t>程序运行后的内存布局</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327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905BFA2-FA99-48EE-B0AA-D4C354E7D9FA}" type="slidenum">
              <a:rPr lang="en-US" altLang="ko-KR" sz="1200" smtClean="0">
                <a:solidFill>
                  <a:schemeClr val="bg1"/>
                </a:solidFill>
              </a:rPr>
              <a:pPr>
                <a:spcBef>
                  <a:spcPct val="0"/>
                </a:spcBef>
                <a:buClrTx/>
                <a:buSzTx/>
                <a:buFontTx/>
                <a:buNone/>
              </a:pPr>
              <a:t>17</a:t>
            </a:fld>
            <a:endParaRPr lang="en-US" altLang="ko-KR" sz="1200" smtClean="0">
              <a:solidFill>
                <a:schemeClr val="bg1"/>
              </a:solidFill>
            </a:endParaRPr>
          </a:p>
        </p:txBody>
      </p:sp>
      <p:grpSp>
        <p:nvGrpSpPr>
          <p:cNvPr id="2" name="Group 12"/>
          <p:cNvGrpSpPr>
            <a:grpSpLocks/>
          </p:cNvGrpSpPr>
          <p:nvPr/>
        </p:nvGrpSpPr>
        <p:grpSpPr bwMode="auto">
          <a:xfrm>
            <a:off x="1155700" y="3260725"/>
            <a:ext cx="1152525" cy="3097213"/>
            <a:chOff x="567" y="2069"/>
            <a:chExt cx="862" cy="1951"/>
          </a:xfrm>
        </p:grpSpPr>
        <p:sp>
          <p:nvSpPr>
            <p:cNvPr id="32806" name="Rectangle 6"/>
            <p:cNvSpPr>
              <a:spLocks noChangeArrowheads="1"/>
            </p:cNvSpPr>
            <p:nvPr/>
          </p:nvSpPr>
          <p:spPr bwMode="auto">
            <a:xfrm>
              <a:off x="567"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807" name="Rectangle 7"/>
            <p:cNvSpPr>
              <a:spLocks noChangeArrowheads="1"/>
            </p:cNvSpPr>
            <p:nvPr/>
          </p:nvSpPr>
          <p:spPr bwMode="auto">
            <a:xfrm>
              <a:off x="567"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23" name="Rectangle 11"/>
            <p:cNvSpPr>
              <a:spLocks noChangeArrowheads="1"/>
            </p:cNvSpPr>
            <p:nvPr/>
          </p:nvSpPr>
          <p:spPr bwMode="auto">
            <a:xfrm>
              <a:off x="567" y="2069"/>
              <a:ext cx="862" cy="1090"/>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grpSp>
      <p:grpSp>
        <p:nvGrpSpPr>
          <p:cNvPr id="3" name="Group 18"/>
          <p:cNvGrpSpPr>
            <a:grpSpLocks/>
          </p:cNvGrpSpPr>
          <p:nvPr/>
        </p:nvGrpSpPr>
        <p:grpSpPr bwMode="auto">
          <a:xfrm>
            <a:off x="2524125" y="3260725"/>
            <a:ext cx="1079500" cy="3097213"/>
            <a:chOff x="1701" y="2069"/>
            <a:chExt cx="862" cy="1951"/>
          </a:xfrm>
        </p:grpSpPr>
        <p:sp>
          <p:nvSpPr>
            <p:cNvPr id="32802" name="Rectangle 14"/>
            <p:cNvSpPr>
              <a:spLocks noChangeArrowheads="1"/>
            </p:cNvSpPr>
            <p:nvPr/>
          </p:nvSpPr>
          <p:spPr bwMode="auto">
            <a:xfrm>
              <a:off x="1701"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803" name="Rectangle 15"/>
            <p:cNvSpPr>
              <a:spLocks noChangeArrowheads="1"/>
            </p:cNvSpPr>
            <p:nvPr/>
          </p:nvSpPr>
          <p:spPr bwMode="auto">
            <a:xfrm>
              <a:off x="1701"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27" name="Rectangle 16"/>
            <p:cNvSpPr>
              <a:spLocks noChangeArrowheads="1"/>
            </p:cNvSpPr>
            <p:nvPr/>
          </p:nvSpPr>
          <p:spPr bwMode="auto">
            <a:xfrm>
              <a:off x="1701" y="2069"/>
              <a:ext cx="862" cy="726"/>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805" name="Rectangle 17"/>
            <p:cNvSpPr>
              <a:spLocks noChangeArrowheads="1"/>
            </p:cNvSpPr>
            <p:nvPr/>
          </p:nvSpPr>
          <p:spPr bwMode="auto">
            <a:xfrm>
              <a:off x="1701"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grpSp>
      <p:grpSp>
        <p:nvGrpSpPr>
          <p:cNvPr id="7" name="Group 25"/>
          <p:cNvGrpSpPr>
            <a:grpSpLocks/>
          </p:cNvGrpSpPr>
          <p:nvPr/>
        </p:nvGrpSpPr>
        <p:grpSpPr bwMode="auto">
          <a:xfrm>
            <a:off x="3819525" y="3260725"/>
            <a:ext cx="1081088" cy="3097213"/>
            <a:chOff x="2290" y="2069"/>
            <a:chExt cx="862" cy="1951"/>
          </a:xfrm>
        </p:grpSpPr>
        <p:sp>
          <p:nvSpPr>
            <p:cNvPr id="32797" name="Rectangle 20"/>
            <p:cNvSpPr>
              <a:spLocks noChangeArrowheads="1"/>
            </p:cNvSpPr>
            <p:nvPr/>
          </p:nvSpPr>
          <p:spPr bwMode="auto">
            <a:xfrm>
              <a:off x="2290"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798" name="Rectangle 21"/>
            <p:cNvSpPr>
              <a:spLocks noChangeArrowheads="1"/>
            </p:cNvSpPr>
            <p:nvPr/>
          </p:nvSpPr>
          <p:spPr bwMode="auto">
            <a:xfrm>
              <a:off x="2290"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35" name="Rectangle 22"/>
            <p:cNvSpPr>
              <a:spLocks noChangeArrowheads="1"/>
            </p:cNvSpPr>
            <p:nvPr/>
          </p:nvSpPr>
          <p:spPr bwMode="auto">
            <a:xfrm>
              <a:off x="2290" y="2069"/>
              <a:ext cx="862"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800" name="Rectangle 23"/>
            <p:cNvSpPr>
              <a:spLocks noChangeArrowheads="1"/>
            </p:cNvSpPr>
            <p:nvPr/>
          </p:nvSpPr>
          <p:spPr bwMode="auto">
            <a:xfrm>
              <a:off x="2290"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801" name="Rectangle 24"/>
            <p:cNvSpPr>
              <a:spLocks noChangeArrowheads="1"/>
            </p:cNvSpPr>
            <p:nvPr/>
          </p:nvSpPr>
          <p:spPr bwMode="auto">
            <a:xfrm>
              <a:off x="2290" y="2523"/>
              <a:ext cx="862"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grpSp>
      <p:grpSp>
        <p:nvGrpSpPr>
          <p:cNvPr id="8" name="Group 32"/>
          <p:cNvGrpSpPr>
            <a:grpSpLocks/>
          </p:cNvGrpSpPr>
          <p:nvPr/>
        </p:nvGrpSpPr>
        <p:grpSpPr bwMode="auto">
          <a:xfrm>
            <a:off x="5043488" y="3260725"/>
            <a:ext cx="1152525" cy="3097213"/>
            <a:chOff x="2290" y="2069"/>
            <a:chExt cx="862" cy="1951"/>
          </a:xfrm>
        </p:grpSpPr>
        <p:sp>
          <p:nvSpPr>
            <p:cNvPr id="39" name="Rectangle 33"/>
            <p:cNvSpPr>
              <a:spLocks noChangeArrowheads="1"/>
            </p:cNvSpPr>
            <p:nvPr/>
          </p:nvSpPr>
          <p:spPr bwMode="auto">
            <a:xfrm>
              <a:off x="2290" y="3158"/>
              <a:ext cx="862" cy="589"/>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93" name="Rectangle 34"/>
            <p:cNvSpPr>
              <a:spLocks noChangeArrowheads="1"/>
            </p:cNvSpPr>
            <p:nvPr/>
          </p:nvSpPr>
          <p:spPr bwMode="auto">
            <a:xfrm>
              <a:off x="2290"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41" name="Rectangle 35"/>
            <p:cNvSpPr>
              <a:spLocks noChangeArrowheads="1"/>
            </p:cNvSpPr>
            <p:nvPr/>
          </p:nvSpPr>
          <p:spPr bwMode="auto">
            <a:xfrm>
              <a:off x="2290" y="2069"/>
              <a:ext cx="862"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95" name="Rectangle 36"/>
            <p:cNvSpPr>
              <a:spLocks noChangeArrowheads="1"/>
            </p:cNvSpPr>
            <p:nvPr/>
          </p:nvSpPr>
          <p:spPr bwMode="auto">
            <a:xfrm>
              <a:off x="2290"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796" name="Rectangle 37"/>
            <p:cNvSpPr>
              <a:spLocks noChangeArrowheads="1"/>
            </p:cNvSpPr>
            <p:nvPr/>
          </p:nvSpPr>
          <p:spPr bwMode="auto">
            <a:xfrm>
              <a:off x="2290" y="2523"/>
              <a:ext cx="862"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grpSp>
      <p:grpSp>
        <p:nvGrpSpPr>
          <p:cNvPr id="9" name="Group 45"/>
          <p:cNvGrpSpPr>
            <a:grpSpLocks/>
          </p:cNvGrpSpPr>
          <p:nvPr/>
        </p:nvGrpSpPr>
        <p:grpSpPr bwMode="auto">
          <a:xfrm>
            <a:off x="6267450" y="3260725"/>
            <a:ext cx="1152525" cy="3097213"/>
            <a:chOff x="4241" y="2069"/>
            <a:chExt cx="726" cy="1951"/>
          </a:xfrm>
        </p:grpSpPr>
        <p:sp>
          <p:nvSpPr>
            <p:cNvPr id="45" name="Rectangle 39"/>
            <p:cNvSpPr>
              <a:spLocks noChangeArrowheads="1"/>
            </p:cNvSpPr>
            <p:nvPr/>
          </p:nvSpPr>
          <p:spPr bwMode="auto">
            <a:xfrm>
              <a:off x="4241" y="3158"/>
              <a:ext cx="726" cy="181"/>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endParaRPr lang="zh-CN" altLang="en-US" dirty="0">
                <a:solidFill>
                  <a:schemeClr val="accent5">
                    <a:lumMod val="50000"/>
                  </a:schemeClr>
                </a:solidFill>
              </a:endParaRPr>
            </a:p>
          </p:txBody>
        </p:sp>
        <p:sp>
          <p:nvSpPr>
            <p:cNvPr id="32787" name="Rectangle 40"/>
            <p:cNvSpPr>
              <a:spLocks noChangeArrowheads="1"/>
            </p:cNvSpPr>
            <p:nvPr/>
          </p:nvSpPr>
          <p:spPr bwMode="auto">
            <a:xfrm>
              <a:off x="4241" y="3747"/>
              <a:ext cx="726"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47" name="Rectangle 41"/>
            <p:cNvSpPr>
              <a:spLocks noChangeArrowheads="1"/>
            </p:cNvSpPr>
            <p:nvPr/>
          </p:nvSpPr>
          <p:spPr bwMode="auto">
            <a:xfrm>
              <a:off x="4241" y="2069"/>
              <a:ext cx="726"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89" name="Rectangle 42"/>
            <p:cNvSpPr>
              <a:spLocks noChangeArrowheads="1"/>
            </p:cNvSpPr>
            <p:nvPr/>
          </p:nvSpPr>
          <p:spPr bwMode="auto">
            <a:xfrm>
              <a:off x="4241" y="2795"/>
              <a:ext cx="726"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790" name="Rectangle 43"/>
            <p:cNvSpPr>
              <a:spLocks noChangeArrowheads="1"/>
            </p:cNvSpPr>
            <p:nvPr/>
          </p:nvSpPr>
          <p:spPr bwMode="auto">
            <a:xfrm>
              <a:off x="4241" y="2523"/>
              <a:ext cx="726"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sp>
          <p:nvSpPr>
            <p:cNvPr id="32791" name="Rectangle 44"/>
            <p:cNvSpPr>
              <a:spLocks noChangeArrowheads="1"/>
            </p:cNvSpPr>
            <p:nvPr/>
          </p:nvSpPr>
          <p:spPr bwMode="auto">
            <a:xfrm>
              <a:off x="4241" y="3339"/>
              <a:ext cx="726" cy="40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D</a:t>
              </a:r>
            </a:p>
          </p:txBody>
        </p:sp>
      </p:grpSp>
      <p:sp>
        <p:nvSpPr>
          <p:cNvPr id="6" name="内容占位符 5"/>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Bitmap and List: techniques in swapping</a:t>
            </a:r>
            <a:endParaRPr lang="zh-CN" altLang="en-US" sz="3200" smtClean="0">
              <a:ea typeface="宋体" panose="02010600030101010101" pitchFamily="2" charset="-122"/>
            </a:endParaRPr>
          </a:p>
        </p:txBody>
      </p:sp>
      <p:sp>
        <p:nvSpPr>
          <p:cNvPr id="36867" name="内容占位符 2"/>
          <p:cNvSpPr>
            <a:spLocks noGrp="1"/>
          </p:cNvSpPr>
          <p:nvPr>
            <p:ph idx="1"/>
          </p:nvPr>
        </p:nvSpPr>
        <p:spPr>
          <a:xfrm>
            <a:off x="971550" y="1371600"/>
            <a:ext cx="8064500" cy="5057775"/>
          </a:xfrm>
        </p:spPr>
        <p:txBody>
          <a:bodyPr/>
          <a:lstStyle/>
          <a:p>
            <a:pPr>
              <a:lnSpc>
                <a:spcPct val="90000"/>
              </a:lnSpc>
            </a:pPr>
            <a:r>
              <a:rPr lang="en-US" altLang="zh-CN" sz="2600" smtClean="0">
                <a:ea typeface="宋体" panose="02010600030101010101" pitchFamily="2" charset="-122"/>
              </a:rPr>
              <a:t>Bitmap</a:t>
            </a:r>
          </a:p>
          <a:p>
            <a:pPr lvl="1">
              <a:lnSpc>
                <a:spcPct val="90000"/>
              </a:lnSpc>
            </a:pPr>
            <a:r>
              <a:rPr lang="en-US" altLang="zh-CN" sz="2200" smtClean="0">
                <a:ea typeface="宋体" panose="02010600030101010101" pitchFamily="2" charset="-122"/>
              </a:rPr>
              <a:t>Describe the memory as a memory </a:t>
            </a:r>
            <a:r>
              <a:rPr lang="en-US" altLang="zh-CN" sz="2200" smtClean="0">
                <a:solidFill>
                  <a:srgbClr val="FF0000"/>
                </a:solidFill>
                <a:ea typeface="宋体" panose="02010600030101010101" pitchFamily="2" charset="-122"/>
              </a:rPr>
              <a:t>block</a:t>
            </a:r>
            <a:r>
              <a:rPr lang="en-US" altLang="zh-CN" sz="2200" smtClean="0">
                <a:ea typeface="宋体" panose="02010600030101010101" pitchFamily="2" charset="-122"/>
              </a:rPr>
              <a:t> array?</a:t>
            </a:r>
          </a:p>
          <a:p>
            <a:pPr lvl="1">
              <a:lnSpc>
                <a:spcPct val="90000"/>
              </a:lnSpc>
            </a:pPr>
            <a:r>
              <a:rPr lang="en-US" altLang="zh-CN" sz="2200" smtClean="0">
                <a:ea typeface="宋体" panose="02010600030101010101" pitchFamily="2" charset="-122"/>
              </a:rPr>
              <a:t>Define a </a:t>
            </a:r>
            <a:r>
              <a:rPr lang="en-US" altLang="zh-CN" sz="2200" smtClean="0">
                <a:solidFill>
                  <a:srgbClr val="FF0000"/>
                </a:solidFill>
                <a:ea typeface="宋体" panose="02010600030101010101" pitchFamily="2" charset="-122"/>
              </a:rPr>
              <a:t>bitmap</a:t>
            </a:r>
            <a:r>
              <a:rPr lang="en-US" altLang="zh-CN" sz="2200" smtClean="0">
                <a:ea typeface="宋体" panose="02010600030101010101" pitchFamily="2" charset="-122"/>
              </a:rPr>
              <a:t> to record the status of blocks, ‘0’ means free while ‘1’ means occupied?</a:t>
            </a:r>
          </a:p>
          <a:p>
            <a:pPr lvl="1">
              <a:lnSpc>
                <a:spcPct val="90000"/>
              </a:lnSpc>
            </a:pPr>
            <a:r>
              <a:rPr lang="en-US" altLang="zh-CN" sz="2200" smtClean="0">
                <a:ea typeface="宋体" panose="02010600030101010101" pitchFamily="2" charset="-122"/>
              </a:rPr>
              <a:t>Allocation: Find continuous ‘0’ bits in the bitmap</a:t>
            </a:r>
          </a:p>
          <a:p>
            <a:pPr lvl="1">
              <a:lnSpc>
                <a:spcPct val="90000"/>
              </a:lnSpc>
            </a:pPr>
            <a:r>
              <a:rPr lang="en-US" altLang="zh-CN" sz="2200" smtClean="0">
                <a:ea typeface="宋体" panose="02010600030101010101" pitchFamily="2" charset="-122"/>
              </a:rPr>
              <a:t>Retraction: set the corresponding bits to be ‘0’</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368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4DD74502-FCDE-480B-B8C8-7125C02A495C}" type="slidenum">
              <a:rPr lang="en-US" altLang="ko-KR" sz="1200" smtClean="0">
                <a:solidFill>
                  <a:schemeClr val="bg1"/>
                </a:solidFill>
              </a:rPr>
              <a:pPr>
                <a:spcBef>
                  <a:spcPct val="0"/>
                </a:spcBef>
                <a:buClrTx/>
                <a:buSzTx/>
                <a:buFontTx/>
                <a:buNone/>
              </a:pPr>
              <a:t>18</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5"/>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48216480-E272-4099-8B16-C4976B08B287}" type="slidenum">
              <a:rPr lang="zh-CN" altLang="en-US" sz="1400">
                <a:solidFill>
                  <a:schemeClr val="tx1"/>
                </a:solidFill>
              </a:rPr>
              <a:pPr algn="r" eaLnBrk="1" hangingPunct="1">
                <a:spcBef>
                  <a:spcPct val="0"/>
                </a:spcBef>
                <a:buClrTx/>
                <a:buSzTx/>
                <a:buFontTx/>
                <a:buNone/>
              </a:pPr>
              <a:t>19</a:t>
            </a:fld>
            <a:endParaRPr lang="en-US" altLang="zh-CN" sz="1400">
              <a:solidFill>
                <a:schemeClr val="tx1"/>
              </a:solidFill>
            </a:endParaRPr>
          </a:p>
        </p:txBody>
      </p:sp>
      <p:sp>
        <p:nvSpPr>
          <p:cNvPr id="38915" name="Rectangle 2"/>
          <p:cNvSpPr>
            <a:spLocks noGrp="1" noChangeArrowheads="1"/>
          </p:cNvSpPr>
          <p:nvPr>
            <p:ph type="title" idx="4294967295"/>
          </p:nvPr>
        </p:nvSpPr>
        <p:spPr>
          <a:xfrm>
            <a:off x="900113" y="0"/>
            <a:ext cx="5840412" cy="1143000"/>
          </a:xfrm>
        </p:spPr>
        <p:txBody>
          <a:bodyPr/>
          <a:lstStyle/>
          <a:p>
            <a:pPr algn="l" eaLnBrk="1" hangingPunct="1"/>
            <a:r>
              <a:rPr lang="zh-CN" altLang="en-US" sz="2800" b="0" smtClean="0">
                <a:ea typeface="宋体" panose="02010600030101010101" pitchFamily="2" charset="-122"/>
              </a:rPr>
              <a:t>使用位图的存储管理</a:t>
            </a:r>
          </a:p>
        </p:txBody>
      </p:sp>
      <p:sp>
        <p:nvSpPr>
          <p:cNvPr id="19460" name="Rectangle 3"/>
          <p:cNvSpPr>
            <a:spLocks noGrp="1" noChangeArrowheads="1"/>
          </p:cNvSpPr>
          <p:nvPr>
            <p:ph type="body" idx="4294967295"/>
          </p:nvPr>
        </p:nvSpPr>
        <p:spPr>
          <a:xfrm>
            <a:off x="774700" y="4359275"/>
            <a:ext cx="7772400" cy="1752600"/>
          </a:xfrm>
        </p:spPr>
        <p:txBody>
          <a:bodyPr/>
          <a:lstStyle/>
          <a:p>
            <a:pPr eaLnBrk="1" hangingPunct="1">
              <a:lnSpc>
                <a:spcPct val="90000"/>
              </a:lnSpc>
            </a:pPr>
            <a:r>
              <a:rPr lang="zh-CN" altLang="en-US" smtClean="0">
                <a:ea typeface="宋体" panose="02010600030101010101" pitchFamily="2" charset="-122"/>
              </a:rPr>
              <a:t>有３个空闲区５个进程区的内存管理</a:t>
            </a:r>
            <a:endParaRPr lang="en-US" altLang="zh-CN" sz="2400" smtClean="0">
              <a:ea typeface="宋体" panose="02010600030101010101" pitchFamily="2" charset="-122"/>
            </a:endParaRPr>
          </a:p>
          <a:p>
            <a:pPr lvl="1" eaLnBrk="1" hangingPunct="1">
              <a:lnSpc>
                <a:spcPct val="90000"/>
              </a:lnSpc>
            </a:pPr>
            <a:r>
              <a:rPr lang="zh-CN" altLang="en-US" sz="2000" smtClean="0">
                <a:ea typeface="宋体" panose="02010600030101010101" pitchFamily="2" charset="-122"/>
              </a:rPr>
              <a:t>刻度表示分配的单位</a:t>
            </a:r>
          </a:p>
          <a:p>
            <a:pPr lvl="1" eaLnBrk="1" hangingPunct="1">
              <a:lnSpc>
                <a:spcPct val="90000"/>
              </a:lnSpc>
            </a:pPr>
            <a:r>
              <a:rPr lang="zh-CN" altLang="en-US" sz="2000" smtClean="0">
                <a:ea typeface="宋体" panose="02010600030101010101" pitchFamily="2" charset="-122"/>
              </a:rPr>
              <a:t>阴影部分是空闲区</a:t>
            </a:r>
          </a:p>
          <a:p>
            <a:pPr eaLnBrk="1" hangingPunct="1">
              <a:lnSpc>
                <a:spcPct val="90000"/>
              </a:lnSpc>
            </a:pPr>
            <a:r>
              <a:rPr lang="en-US" altLang="zh-CN" smtClean="0">
                <a:ea typeface="宋体" panose="02010600030101010101" pitchFamily="2" charset="-122"/>
              </a:rPr>
              <a:t>b)</a:t>
            </a:r>
            <a:r>
              <a:rPr lang="zh-CN" altLang="en-US" smtClean="0">
                <a:ea typeface="宋体" panose="02010600030101010101" pitchFamily="2" charset="-122"/>
              </a:rPr>
              <a:t>部分是管理内存的位图</a:t>
            </a:r>
            <a:endParaRPr lang="zh-CN" altLang="en-US" sz="1800" smtClean="0">
              <a:ea typeface="宋体" panose="02010600030101010101" pitchFamily="2" charset="-122"/>
            </a:endParaRPr>
          </a:p>
        </p:txBody>
      </p:sp>
      <p:pic>
        <p:nvPicPr>
          <p:cNvPr id="38917" name="Picture 7" descr="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125538"/>
            <a:ext cx="67183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7"/>
          <p:cNvSpPr>
            <a:spLocks noChangeArrowheads="1"/>
          </p:cNvSpPr>
          <p:nvPr/>
        </p:nvSpPr>
        <p:spPr bwMode="auto">
          <a:xfrm>
            <a:off x="2124075" y="2133600"/>
            <a:ext cx="6119813" cy="1800225"/>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additive="base">
                                        <p:cTn id="7" dur="500" fill="hold"/>
                                        <p:tgtEl>
                                          <p:spTgt spid="194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dissolve">
                                      <p:cBhvr>
                                        <p:cTn id="12" dur="500"/>
                                        <p:tgtEl>
                                          <p:spTgt spid="1946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9460">
                                            <p:txEl>
                                              <p:pRg st="2" end="2"/>
                                            </p:txEl>
                                          </p:spTgt>
                                        </p:tgtEl>
                                        <p:attrNameLst>
                                          <p:attrName>style.visibility</p:attrName>
                                        </p:attrNameLst>
                                      </p:cBhvr>
                                      <p:to>
                                        <p:strVal val="visible"/>
                                      </p:to>
                                    </p:set>
                                    <p:animEffect transition="in" filter="dissolve">
                                      <p:cBhvr>
                                        <p:cTn id="16" dur="500"/>
                                        <p:tgtEl>
                                          <p:spTgt spid="19460">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460">
                                            <p:txEl>
                                              <p:pRg st="3" end="3"/>
                                            </p:txEl>
                                          </p:spTgt>
                                        </p:tgtEl>
                                        <p:attrNameLst>
                                          <p:attrName>style.visibility</p:attrName>
                                        </p:attrNameLst>
                                      </p:cBhvr>
                                      <p:to>
                                        <p:strVal val="visible"/>
                                      </p:to>
                                    </p:set>
                                    <p:anim calcmode="lin" valueType="num">
                                      <p:cBhvr additive="base">
                                        <p:cTn id="21" dur="500" fill="hold"/>
                                        <p:tgtEl>
                                          <p:spTgt spid="1946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6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kumimoji="1" lang="zh-CN" altLang="en-US" dirty="0" smtClean="0">
                <a:ea typeface="宋体" panose="02010600030101010101" pitchFamily="2" charset="-122"/>
              </a:rPr>
              <a:t>什么是内存</a:t>
            </a:r>
          </a:p>
        </p:txBody>
      </p:sp>
      <p:pic>
        <p:nvPicPr>
          <p:cNvPr id="4" name="内容占位符 3" descr="内存1.jpg"/>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0" y="1606550"/>
            <a:ext cx="4260850" cy="2395538"/>
          </a:xfrm>
        </p:spPr>
      </p:pic>
      <p:pic>
        <p:nvPicPr>
          <p:cNvPr id="5" name="图片 4" descr="内存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9538" y="2947988"/>
            <a:ext cx="5224462"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966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标题 1"/>
          <p:cNvSpPr>
            <a:spLocks noGrp="1"/>
          </p:cNvSpPr>
          <p:nvPr>
            <p:ph type="title" idx="4294967295"/>
          </p:nvPr>
        </p:nvSpPr>
        <p:spPr>
          <a:xfrm>
            <a:off x="971550" y="304800"/>
            <a:ext cx="7777163" cy="981075"/>
          </a:xfrm>
        </p:spPr>
        <p:txBody>
          <a:bodyPr/>
          <a:lstStyle/>
          <a:p>
            <a:r>
              <a:rPr lang="en-US" altLang="zh-CN" sz="3200" smtClean="0">
                <a:ea typeface="宋体" panose="02010600030101010101" pitchFamily="2" charset="-122"/>
              </a:rPr>
              <a:t>Bitmap and List: techniques in swapping</a:t>
            </a:r>
            <a:endParaRPr lang="zh-CN" altLang="en-US" sz="3200" smtClean="0">
              <a:ea typeface="宋体" panose="02010600030101010101" pitchFamily="2" charset="-122"/>
            </a:endParaRPr>
          </a:p>
        </p:txBody>
      </p:sp>
      <p:sp>
        <p:nvSpPr>
          <p:cNvPr id="20483" name="内容占位符 2"/>
          <p:cNvSpPr>
            <a:spLocks noGrp="1"/>
          </p:cNvSpPr>
          <p:nvPr>
            <p:ph idx="4294967295"/>
          </p:nvPr>
        </p:nvSpPr>
        <p:spPr>
          <a:xfrm>
            <a:off x="971550" y="1371600"/>
            <a:ext cx="8064500" cy="5057775"/>
          </a:xfrm>
        </p:spPr>
        <p:txBody>
          <a:bodyPr/>
          <a:lstStyle/>
          <a:p>
            <a:pPr>
              <a:lnSpc>
                <a:spcPct val="90000"/>
              </a:lnSpc>
            </a:pPr>
            <a:r>
              <a:rPr lang="en-US" altLang="zh-CN" sz="2600" smtClean="0">
                <a:ea typeface="宋体" panose="02010600030101010101" pitchFamily="2" charset="-122"/>
              </a:rPr>
              <a:t>Dynamic List</a:t>
            </a:r>
          </a:p>
          <a:p>
            <a:pPr lvl="1">
              <a:lnSpc>
                <a:spcPct val="90000"/>
              </a:lnSpc>
            </a:pPr>
            <a:r>
              <a:rPr lang="en-US" altLang="zh-CN" sz="2200" smtClean="0">
                <a:ea typeface="宋体" panose="02010600030101010101" pitchFamily="2" charset="-122"/>
              </a:rPr>
              <a:t>Define ‘</a:t>
            </a:r>
            <a:r>
              <a:rPr lang="en-US" altLang="zh-CN" sz="2200" smtClean="0">
                <a:solidFill>
                  <a:srgbClr val="FF0000"/>
                </a:solidFill>
                <a:ea typeface="宋体" panose="02010600030101010101" pitchFamily="2" charset="-122"/>
              </a:rPr>
              <a:t>segment</a:t>
            </a:r>
            <a:r>
              <a:rPr lang="en-US" altLang="zh-CN" sz="2200" smtClean="0">
                <a:ea typeface="宋体" panose="02010600030101010101" pitchFamily="2" charset="-122"/>
              </a:rPr>
              <a:t>’ structure to record status of memory</a:t>
            </a:r>
          </a:p>
          <a:p>
            <a:pPr lvl="1">
              <a:lnSpc>
                <a:spcPct val="90000"/>
              </a:lnSpc>
            </a:pPr>
            <a:r>
              <a:rPr lang="en-US" altLang="zh-CN" sz="2200" smtClean="0">
                <a:ea typeface="宋体" panose="02010600030101010101" pitchFamily="2" charset="-122"/>
              </a:rPr>
              <a:t>‘</a:t>
            </a:r>
            <a:r>
              <a:rPr lang="en-US" altLang="zh-CN" sz="2200" smtClean="0">
                <a:solidFill>
                  <a:srgbClr val="FF0000"/>
                </a:solidFill>
                <a:ea typeface="宋体" panose="02010600030101010101" pitchFamily="2" charset="-122"/>
              </a:rPr>
              <a:t>Hole segment</a:t>
            </a:r>
            <a:r>
              <a:rPr lang="en-US" altLang="zh-CN" sz="2200" smtClean="0">
                <a:ea typeface="宋体" panose="02010600030101010101" pitchFamily="2" charset="-122"/>
              </a:rPr>
              <a:t>’: free; ‘</a:t>
            </a:r>
            <a:r>
              <a:rPr lang="en-US" altLang="zh-CN" sz="2200" smtClean="0">
                <a:solidFill>
                  <a:srgbClr val="FF0000"/>
                </a:solidFill>
                <a:ea typeface="宋体" panose="02010600030101010101" pitchFamily="2" charset="-122"/>
              </a:rPr>
              <a:t>Proc segment</a:t>
            </a:r>
            <a:r>
              <a:rPr lang="en-US" altLang="zh-CN" sz="2200" smtClean="0">
                <a:ea typeface="宋体" panose="02010600030101010101" pitchFamily="2" charset="-122"/>
              </a:rPr>
              <a:t>’: occupied</a:t>
            </a:r>
          </a:p>
          <a:p>
            <a:pPr lvl="1">
              <a:lnSpc>
                <a:spcPct val="90000"/>
              </a:lnSpc>
            </a:pPr>
            <a:r>
              <a:rPr lang="en-US" altLang="zh-CN" sz="2200" smtClean="0">
                <a:ea typeface="宋体" panose="02010600030101010101" pitchFamily="2" charset="-122"/>
              </a:rPr>
              <a:t>Allocation: search in the list and find a proper segment</a:t>
            </a:r>
          </a:p>
          <a:p>
            <a:pPr lvl="1">
              <a:lnSpc>
                <a:spcPct val="90000"/>
              </a:lnSpc>
            </a:pPr>
            <a:r>
              <a:rPr lang="en-US" altLang="zh-CN" sz="2200" smtClean="0">
                <a:ea typeface="宋体" panose="02010600030101010101" pitchFamily="2" charset="-122"/>
              </a:rPr>
              <a:t>Retraction: change the type of segment and update the list</a:t>
            </a: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dirty="0">
                <a:solidFill>
                  <a:schemeClr val="bg1"/>
                </a:solidFill>
                <a:latin typeface="+mn-lt"/>
                <a:ea typeface="굴림" pitchFamily="50" charset="-127"/>
              </a:rPr>
              <a:t>Operating System</a:t>
            </a:r>
            <a:endParaRPr lang="en-US" altLang="ko-KR" sz="1200" b="1" dirty="0">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40966"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B442796B-1535-474C-82E6-A48558BDFD26}" type="slidenum">
              <a:rPr lang="en-US" altLang="ko-KR" sz="1200" b="1">
                <a:solidFill>
                  <a:schemeClr val="bg1"/>
                </a:solidFill>
                <a:ea typeface="굴림" pitchFamily="34" charset="-127"/>
              </a:rPr>
              <a:pPr algn="ctr" eaLnBrk="1" hangingPunct="1">
                <a:spcBef>
                  <a:spcPct val="0"/>
                </a:spcBef>
                <a:buClrTx/>
                <a:buSzTx/>
                <a:buFontTx/>
                <a:buNone/>
              </a:pPr>
              <a:t>20</a:t>
            </a:fld>
            <a:endParaRPr lang="en-US" altLang="ko-KR" sz="1200" b="1">
              <a:solidFill>
                <a:schemeClr val="bg1"/>
              </a:solidFill>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dissolve">
                                      <p:cBhvr>
                                        <p:cTn id="12" dur="500"/>
                                        <p:tgtEl>
                                          <p:spTgt spid="20483">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dissolve">
                                      <p:cBhvr>
                                        <p:cTn id="16" dur="500"/>
                                        <p:tgtEl>
                                          <p:spTgt spid="20483">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20483">
                                            <p:txEl>
                                              <p:pRg st="3" end="3"/>
                                            </p:txEl>
                                          </p:spTgt>
                                        </p:tgtEl>
                                        <p:attrNameLst>
                                          <p:attrName>style.visibility</p:attrName>
                                        </p:attrNameLst>
                                      </p:cBhvr>
                                      <p:to>
                                        <p:strVal val="visible"/>
                                      </p:to>
                                    </p:set>
                                    <p:animEffect transition="in" filter="dissolve">
                                      <p:cBhvr>
                                        <p:cTn id="20" dur="500"/>
                                        <p:tgtEl>
                                          <p:spTgt spid="20483">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20483">
                                            <p:txEl>
                                              <p:pRg st="4" end="4"/>
                                            </p:txEl>
                                          </p:spTgt>
                                        </p:tgtEl>
                                        <p:attrNameLst>
                                          <p:attrName>style.visibility</p:attrName>
                                        </p:attrNameLst>
                                      </p:cBhvr>
                                      <p:to>
                                        <p:strVal val="visible"/>
                                      </p:to>
                                    </p:set>
                                    <p:animEffect transition="in" filter="dissolve">
                                      <p:cBhvr>
                                        <p:cTn id="24"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Bitmap and List: techniques in swapping</a:t>
            </a:r>
            <a:endParaRPr lang="zh-CN" altLang="en-US" sz="32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430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3ADF526-02AE-4098-904A-CACF502CD323}" type="slidenum">
              <a:rPr lang="en-US" altLang="ko-KR" sz="1200" smtClean="0">
                <a:solidFill>
                  <a:schemeClr val="bg1"/>
                </a:solidFill>
              </a:rPr>
              <a:pPr>
                <a:spcBef>
                  <a:spcPct val="0"/>
                </a:spcBef>
                <a:buClrTx/>
                <a:buSzTx/>
                <a:buFontTx/>
                <a:buNone/>
              </a:pPr>
              <a:t>21</a:t>
            </a:fld>
            <a:endParaRPr lang="en-US" altLang="ko-KR" sz="1200" smtClean="0">
              <a:solidFill>
                <a:schemeClr val="bg1"/>
              </a:solidFill>
            </a:endParaRPr>
          </a:p>
        </p:txBody>
      </p:sp>
      <p:pic>
        <p:nvPicPr>
          <p:cNvPr id="8" name="图片 7" descr="bitmap&amp;Lis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00213"/>
            <a:ext cx="91440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5"/>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B6EA4D2D-AB09-4D94-9D2C-45677E488EC9}" type="slidenum">
              <a:rPr lang="zh-CN" altLang="en-US" sz="1400">
                <a:solidFill>
                  <a:schemeClr val="tx1"/>
                </a:solidFill>
              </a:rPr>
              <a:pPr algn="r" eaLnBrk="1" hangingPunct="1">
                <a:spcBef>
                  <a:spcPct val="0"/>
                </a:spcBef>
                <a:buClrTx/>
                <a:buSzTx/>
                <a:buFontTx/>
                <a:buNone/>
              </a:pPr>
              <a:t>22</a:t>
            </a:fld>
            <a:endParaRPr lang="en-US" altLang="zh-CN" sz="1400">
              <a:solidFill>
                <a:schemeClr val="tx1"/>
              </a:solidFill>
            </a:endParaRPr>
          </a:p>
        </p:txBody>
      </p:sp>
      <p:sp>
        <p:nvSpPr>
          <p:cNvPr id="22531" name="Rectangle 7"/>
          <p:cNvSpPr>
            <a:spLocks noGrp="1" noChangeArrowheads="1"/>
          </p:cNvSpPr>
          <p:nvPr>
            <p:ph type="body" idx="4294967295"/>
          </p:nvPr>
        </p:nvSpPr>
        <p:spPr>
          <a:xfrm>
            <a:off x="684213" y="1773238"/>
            <a:ext cx="7772400" cy="1538287"/>
          </a:xfrm>
        </p:spPr>
        <p:txBody>
          <a:bodyPr/>
          <a:lstStyle/>
          <a:p>
            <a:pPr eaLnBrk="1" hangingPunct="1"/>
            <a:r>
              <a:rPr lang="zh-CN" altLang="en-US" smtClean="0">
                <a:ea typeface="宋体" panose="02010600030101010101" pitchFamily="2" charset="-122"/>
              </a:rPr>
              <a:t>每个链表由４部分构成</a:t>
            </a:r>
          </a:p>
        </p:txBody>
      </p:sp>
      <p:grpSp>
        <p:nvGrpSpPr>
          <p:cNvPr id="44036" name="Group 21"/>
          <p:cNvGrpSpPr>
            <a:grpSpLocks/>
          </p:cNvGrpSpPr>
          <p:nvPr/>
        </p:nvGrpSpPr>
        <p:grpSpPr bwMode="auto">
          <a:xfrm>
            <a:off x="1577975" y="3451225"/>
            <a:ext cx="5070475" cy="914400"/>
            <a:chOff x="1191" y="2252"/>
            <a:chExt cx="3194" cy="576"/>
          </a:xfrm>
        </p:grpSpPr>
        <p:sp>
          <p:nvSpPr>
            <p:cNvPr id="44038" name="Rectangle 12"/>
            <p:cNvSpPr>
              <a:spLocks noChangeArrowheads="1"/>
            </p:cNvSpPr>
            <p:nvPr/>
          </p:nvSpPr>
          <p:spPr bwMode="auto">
            <a:xfrm>
              <a:off x="1191" y="2252"/>
              <a:ext cx="3194" cy="5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Font typeface="Wingdings" panose="05000000000000000000" pitchFamily="2" charset="2"/>
                <a:buNone/>
              </a:pPr>
              <a:endParaRPr lang="zh-CN" altLang="en-US" sz="1600">
                <a:solidFill>
                  <a:schemeClr val="tx1"/>
                </a:solidFill>
                <a:latin typeface="Helvetica" panose="020B0604020202020204" pitchFamily="34" charset="0"/>
              </a:endParaRPr>
            </a:p>
          </p:txBody>
        </p:sp>
        <p:sp>
          <p:nvSpPr>
            <p:cNvPr id="44039" name="Line 13"/>
            <p:cNvSpPr>
              <a:spLocks noChangeShapeType="1"/>
            </p:cNvSpPr>
            <p:nvPr/>
          </p:nvSpPr>
          <p:spPr bwMode="auto">
            <a:xfrm>
              <a:off x="1951" y="225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0" name="Line 14"/>
            <p:cNvSpPr>
              <a:spLocks noChangeShapeType="1"/>
            </p:cNvSpPr>
            <p:nvPr/>
          </p:nvSpPr>
          <p:spPr bwMode="auto">
            <a:xfrm>
              <a:off x="2762" y="225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1" name="Line 15"/>
            <p:cNvSpPr>
              <a:spLocks noChangeShapeType="1"/>
            </p:cNvSpPr>
            <p:nvPr/>
          </p:nvSpPr>
          <p:spPr bwMode="auto">
            <a:xfrm>
              <a:off x="3588" y="225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2" name="Text Box 16"/>
            <p:cNvSpPr txBox="1">
              <a:spLocks noChangeArrowheads="1"/>
            </p:cNvSpPr>
            <p:nvPr/>
          </p:nvSpPr>
          <p:spPr bwMode="auto">
            <a:xfrm>
              <a:off x="1243" y="2448"/>
              <a:ext cx="61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50000"/>
                </a:spcBef>
                <a:buClrTx/>
                <a:buFont typeface="Wingdings" panose="05000000000000000000" pitchFamily="2" charset="2"/>
                <a:buNone/>
              </a:pPr>
              <a:r>
                <a:rPr lang="zh-CN" altLang="en-US" sz="1400">
                  <a:solidFill>
                    <a:schemeClr val="tx1"/>
                  </a:solidFill>
                  <a:latin typeface="Helvetica" panose="020B0604020202020204" pitchFamily="34" charset="0"/>
                </a:rPr>
                <a:t>Ｈ／Ｐ</a:t>
              </a:r>
            </a:p>
          </p:txBody>
        </p:sp>
        <p:sp>
          <p:nvSpPr>
            <p:cNvPr id="44043" name="Text Box 17"/>
            <p:cNvSpPr txBox="1">
              <a:spLocks noChangeArrowheads="1"/>
            </p:cNvSpPr>
            <p:nvPr/>
          </p:nvSpPr>
          <p:spPr bwMode="auto">
            <a:xfrm>
              <a:off x="2029" y="2461"/>
              <a:ext cx="68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50000"/>
                </a:spcBef>
                <a:buClrTx/>
                <a:buFont typeface="Wingdings" panose="05000000000000000000" pitchFamily="2" charset="2"/>
                <a:buNone/>
              </a:pPr>
              <a:r>
                <a:rPr lang="zh-CN" altLang="en-US" sz="1400">
                  <a:solidFill>
                    <a:schemeClr val="tx1"/>
                  </a:solidFill>
                  <a:latin typeface="Helvetica" panose="020B0604020202020204" pitchFamily="34" charset="0"/>
                </a:rPr>
                <a:t>起始地址</a:t>
              </a:r>
            </a:p>
          </p:txBody>
        </p:sp>
        <p:sp>
          <p:nvSpPr>
            <p:cNvPr id="44044" name="Text Box 18"/>
            <p:cNvSpPr txBox="1">
              <a:spLocks noChangeArrowheads="1"/>
            </p:cNvSpPr>
            <p:nvPr/>
          </p:nvSpPr>
          <p:spPr bwMode="auto">
            <a:xfrm>
              <a:off x="2828" y="2448"/>
              <a:ext cx="64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50000"/>
                </a:spcBef>
                <a:buClrTx/>
                <a:buFont typeface="Wingdings" panose="05000000000000000000" pitchFamily="2" charset="2"/>
                <a:buNone/>
              </a:pPr>
              <a:r>
                <a:rPr lang="zh-CN" altLang="en-US" sz="1600">
                  <a:solidFill>
                    <a:schemeClr val="tx1"/>
                  </a:solidFill>
                  <a:latin typeface="Helvetica" panose="020B0604020202020204" pitchFamily="34" charset="0"/>
                </a:rPr>
                <a:t>长度</a:t>
              </a:r>
            </a:p>
          </p:txBody>
        </p:sp>
        <p:sp>
          <p:nvSpPr>
            <p:cNvPr id="44045" name="Text Box 19"/>
            <p:cNvSpPr txBox="1">
              <a:spLocks noChangeArrowheads="1"/>
            </p:cNvSpPr>
            <p:nvPr/>
          </p:nvSpPr>
          <p:spPr bwMode="auto">
            <a:xfrm>
              <a:off x="3665" y="2448"/>
              <a:ext cx="62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50000"/>
                </a:spcBef>
                <a:buClrTx/>
                <a:buFont typeface="Wingdings" panose="05000000000000000000" pitchFamily="2" charset="2"/>
                <a:buNone/>
              </a:pPr>
              <a:r>
                <a:rPr lang="zh-CN" altLang="en-US" sz="1400">
                  <a:solidFill>
                    <a:schemeClr val="tx1"/>
                  </a:solidFill>
                  <a:latin typeface="Helvetica" panose="020B0604020202020204" pitchFamily="34" charset="0"/>
                </a:rPr>
                <a:t>下个链针</a:t>
              </a:r>
            </a:p>
          </p:txBody>
        </p:sp>
      </p:grpSp>
      <p:sp>
        <p:nvSpPr>
          <p:cNvPr id="44037" name="标题 1"/>
          <p:cNvSpPr>
            <a:spLocks/>
          </p:cNvSpPr>
          <p:nvPr/>
        </p:nvSpPr>
        <p:spPr bwMode="black">
          <a:xfrm>
            <a:off x="971550" y="304800"/>
            <a:ext cx="777716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en-US" altLang="zh-CN" sz="3200">
                <a:solidFill>
                  <a:schemeClr val="tx1"/>
                </a:solidFill>
                <a:latin typeface="Helvetica" panose="020B0604020202020204" pitchFamily="34" charset="0"/>
              </a:rPr>
              <a:t>2. </a:t>
            </a:r>
            <a:r>
              <a:rPr lang="zh-CN" altLang="en-US" sz="3200">
                <a:solidFill>
                  <a:schemeClr val="tx1"/>
                </a:solidFill>
                <a:latin typeface="Helvetica" panose="020B0604020202020204" pitchFamily="34" charset="0"/>
              </a:rPr>
              <a:t>使用链表的存储管理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65F34729-8803-44C2-AFF1-1DF5020BAC02}" type="slidenum">
              <a:rPr lang="zh-CN" altLang="en-US" sz="1400">
                <a:solidFill>
                  <a:schemeClr val="tx1"/>
                </a:solidFill>
              </a:rPr>
              <a:pPr algn="r" eaLnBrk="1" hangingPunct="1">
                <a:spcBef>
                  <a:spcPct val="0"/>
                </a:spcBef>
                <a:buClrTx/>
                <a:buSzTx/>
                <a:buFontTx/>
                <a:buNone/>
              </a:pPr>
              <a:t>23</a:t>
            </a:fld>
            <a:endParaRPr lang="en-US" altLang="zh-CN" sz="1400">
              <a:solidFill>
                <a:schemeClr val="tx1"/>
              </a:solidFill>
            </a:endParaRPr>
          </a:p>
        </p:txBody>
      </p:sp>
      <p:pic>
        <p:nvPicPr>
          <p:cNvPr id="45059" name="Picture 7" descr="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63" y="2035175"/>
            <a:ext cx="80327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8"/>
          <p:cNvSpPr txBox="1">
            <a:spLocks noChangeArrowheads="1"/>
          </p:cNvSpPr>
          <p:nvPr/>
        </p:nvSpPr>
        <p:spPr bwMode="auto">
          <a:xfrm>
            <a:off x="900113" y="476250"/>
            <a:ext cx="72723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000">
                <a:solidFill>
                  <a:schemeClr val="tx1"/>
                </a:solidFill>
                <a:latin typeface="Helvetica" panose="020B0604020202020204" pitchFamily="34" charset="0"/>
              </a:rPr>
              <a:t>使用链表方式管理分区内存时，分区回收有四种控制情况：</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32962873-A321-472C-A883-11109EC832DA}" type="slidenum">
              <a:rPr lang="zh-CN" altLang="en-US" sz="1400">
                <a:solidFill>
                  <a:schemeClr val="tx1"/>
                </a:solidFill>
              </a:rPr>
              <a:pPr algn="r" eaLnBrk="1" hangingPunct="1">
                <a:spcBef>
                  <a:spcPct val="0"/>
                </a:spcBef>
                <a:buClrTx/>
                <a:buSzTx/>
                <a:buFontTx/>
                <a:buNone/>
              </a:pPr>
              <a:t>24</a:t>
            </a:fld>
            <a:endParaRPr lang="en-US" altLang="zh-CN" sz="1400">
              <a:solidFill>
                <a:schemeClr val="tx1"/>
              </a:solidFill>
            </a:endParaRPr>
          </a:p>
        </p:txBody>
      </p:sp>
      <p:sp>
        <p:nvSpPr>
          <p:cNvPr id="46083" name="Rectangle 4"/>
          <p:cNvSpPr>
            <a:spLocks noGrp="1" noChangeArrowheads="1"/>
          </p:cNvSpPr>
          <p:nvPr>
            <p:ph type="title" idx="4294967295"/>
          </p:nvPr>
        </p:nvSpPr>
        <p:spPr>
          <a:xfrm>
            <a:off x="900113" y="188913"/>
            <a:ext cx="7343775" cy="1138237"/>
          </a:xfrm>
        </p:spPr>
        <p:txBody>
          <a:bodyPr/>
          <a:lstStyle/>
          <a:p>
            <a:pPr algn="l" eaLnBrk="1" hangingPunct="1"/>
            <a:r>
              <a:rPr lang="zh-CN" altLang="en-US" sz="3200" smtClean="0">
                <a:ea typeface="宋体" panose="02010600030101010101" pitchFamily="2" charset="-122"/>
              </a:rPr>
              <a:t>分区管理分配算法</a:t>
            </a:r>
          </a:p>
        </p:txBody>
      </p:sp>
      <p:sp>
        <p:nvSpPr>
          <p:cNvPr id="46084" name="Text Box 5"/>
          <p:cNvSpPr txBox="1">
            <a:spLocks noChangeArrowheads="1"/>
          </p:cNvSpPr>
          <p:nvPr/>
        </p:nvSpPr>
        <p:spPr bwMode="auto">
          <a:xfrm>
            <a:off x="900113" y="1341438"/>
            <a:ext cx="7535862"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2400"/>
              <a:t>分区分配算法主要完成：</a:t>
            </a:r>
          </a:p>
          <a:p>
            <a:pPr eaLnBrk="1" hangingPunct="1">
              <a:spcBef>
                <a:spcPct val="50000"/>
              </a:spcBef>
              <a:buClrTx/>
              <a:buFont typeface="Wingdings" panose="05000000000000000000" pitchFamily="2" charset="2"/>
              <a:buNone/>
            </a:pPr>
            <a:r>
              <a:rPr kumimoji="1" lang="zh-CN" altLang="en-US" sz="2400">
                <a:solidFill>
                  <a:srgbClr val="000000"/>
                </a:solidFill>
              </a:rPr>
              <a:t>分配时：寻找空闲分区，分区大小应大于或等于请求进程的要求：若大于，则将该分区分割成两个，其中一个标记为“占用”，而另一个标记为“空闲”．</a:t>
            </a:r>
          </a:p>
          <a:p>
            <a:pPr eaLnBrk="1" hangingPunct="1">
              <a:spcBef>
                <a:spcPct val="50000"/>
              </a:spcBef>
              <a:buClrTx/>
              <a:buFont typeface="Wingdings" panose="05000000000000000000" pitchFamily="2" charset="2"/>
              <a:buNone/>
            </a:pPr>
            <a:r>
              <a:rPr kumimoji="1" lang="zh-CN" altLang="en-US" sz="2400"/>
              <a:t>分区回收算法主要完成：</a:t>
            </a:r>
          </a:p>
          <a:p>
            <a:pPr eaLnBrk="1" hangingPunct="1">
              <a:spcBef>
                <a:spcPct val="50000"/>
              </a:spcBef>
              <a:buClrTx/>
              <a:buFont typeface="Wingdings" panose="05000000000000000000" pitchFamily="2" charset="2"/>
              <a:buNone/>
            </a:pPr>
            <a:r>
              <a:rPr kumimoji="1" lang="zh-CN" altLang="en-US" sz="2400">
                <a:solidFill>
                  <a:srgbClr val="000000"/>
                </a:solidFill>
              </a:rPr>
              <a:t>回收时：查阅当前分区状况，完成不同的回收操作（结合上面的４种控制情况）。</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最佳匹配</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右箭头 3"/>
          <p:cNvSpPr/>
          <p:nvPr/>
        </p:nvSpPr>
        <p:spPr>
          <a:xfrm>
            <a:off x="6588228" y="3360351"/>
            <a:ext cx="432048" cy="360040"/>
          </a:xfrm>
          <a:prstGeom prst="rightArrow">
            <a:avLst/>
          </a:prstGeom>
          <a:solidFill>
            <a:srgbClr val="FFFF00"/>
          </a:solidFill>
          <a:ln>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161538" y="1999957"/>
            <a:ext cx="1365595" cy="3258764"/>
            <a:chOff x="6586188" y="1056060"/>
            <a:chExt cx="1365595" cy="3258764"/>
          </a:xfrm>
        </p:grpSpPr>
        <p:grpSp>
          <p:nvGrpSpPr>
            <p:cNvPr id="6" name="组合 5"/>
            <p:cNvGrpSpPr/>
            <p:nvPr/>
          </p:nvGrpSpPr>
          <p:grpSpPr>
            <a:xfrm>
              <a:off x="6586188" y="1056060"/>
              <a:ext cx="1365595" cy="3258764"/>
              <a:chOff x="6586188" y="1056060"/>
              <a:chExt cx="1365595" cy="3258764"/>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1059582"/>
                <a:ext cx="1363559" cy="3255242"/>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4" y="2034821"/>
                <a:ext cx="1363559" cy="600408"/>
              </a:xfrm>
              <a:prstGeom prst="rect">
                <a:avLst/>
              </a:prstGeom>
            </p:spPr>
          </p:pic>
          <p:sp>
            <p:nvSpPr>
              <p:cNvPr id="10" name="Rectangle 17"/>
              <p:cNvSpPr>
                <a:spLocks noChangeArrowheads="1"/>
              </p:cNvSpPr>
              <p:nvPr/>
            </p:nvSpPr>
            <p:spPr bwMode="auto">
              <a:xfrm>
                <a:off x="6675489" y="2143782"/>
                <a:ext cx="1189023"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2K bytes</a:t>
                </a:r>
                <a:endParaRPr lang="zh-CN" altLang="en-US" dirty="0">
                  <a:solidFill>
                    <a:srgbClr val="11576A"/>
                  </a:solidFill>
                  <a:latin typeface="微软雅黑" pitchFamily="34" charset="-122"/>
                  <a:ea typeface="微软雅黑" pitchFamily="34" charset="-122"/>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6188" y="1056060"/>
                <a:ext cx="1363559" cy="458116"/>
              </a:xfrm>
              <a:prstGeom prst="rect">
                <a:avLst/>
              </a:prstGeom>
            </p:spPr>
          </p:pic>
          <p:sp>
            <p:nvSpPr>
              <p:cNvPr id="12" name="Rectangle 10"/>
              <p:cNvSpPr>
                <a:spLocks noChangeArrowheads="1"/>
              </p:cNvSpPr>
              <p:nvPr/>
            </p:nvSpPr>
            <p:spPr bwMode="auto">
              <a:xfrm>
                <a:off x="6670600" y="1099272"/>
                <a:ext cx="1189023"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1K bytes</a:t>
                </a:r>
                <a:endParaRPr lang="zh-CN" altLang="en-US" dirty="0">
                  <a:solidFill>
                    <a:srgbClr val="11576A"/>
                  </a:solidFill>
                  <a:latin typeface="微软雅黑" pitchFamily="34" charset="-122"/>
                  <a:ea typeface="微软雅黑" pitchFamily="34" charset="-122"/>
                </a:endParaRPr>
              </a:p>
            </p:txBody>
          </p:sp>
        </p:grpSp>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8223" y="3723879"/>
              <a:ext cx="1363559" cy="94212"/>
            </a:xfrm>
            <a:prstGeom prst="rect">
              <a:avLst/>
            </a:prstGeom>
          </p:spPr>
        </p:pic>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7705" y="2005612"/>
            <a:ext cx="1363559" cy="3255242"/>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7705" y="2980851"/>
            <a:ext cx="1363559" cy="600408"/>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7704" y="2007745"/>
            <a:ext cx="1363559" cy="458116"/>
          </a:xfrm>
          <a:prstGeom prst="rect">
            <a:avLst/>
          </a:prstGeom>
        </p:spPr>
      </p:pic>
      <p:grpSp>
        <p:nvGrpSpPr>
          <p:cNvPr id="16" name="组合 15"/>
          <p:cNvGrpSpPr/>
          <p:nvPr/>
        </p:nvGrpSpPr>
        <p:grpSpPr>
          <a:xfrm>
            <a:off x="5017704" y="4421838"/>
            <a:ext cx="1363559" cy="370059"/>
            <a:chOff x="4442354" y="3477941"/>
            <a:chExt cx="1363559" cy="370059"/>
          </a:xfrm>
        </p:grpSpPr>
        <p:pic>
          <p:nvPicPr>
            <p:cNvPr id="17" name="图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42354" y="3509986"/>
              <a:ext cx="1363559" cy="310237"/>
            </a:xfrm>
            <a:prstGeom prst="rect">
              <a:avLst/>
            </a:prstGeom>
          </p:spPr>
        </p:pic>
        <p:sp>
          <p:nvSpPr>
            <p:cNvPr id="18" name="Rectangle 9"/>
            <p:cNvSpPr>
              <a:spLocks noChangeArrowheads="1"/>
            </p:cNvSpPr>
            <p:nvPr/>
          </p:nvSpPr>
          <p:spPr bwMode="auto">
            <a:xfrm>
              <a:off x="4474473" y="3477941"/>
              <a:ext cx="1314057"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500 bytes</a:t>
              </a:r>
              <a:endParaRPr lang="zh-CN" altLang="en-US" dirty="0">
                <a:solidFill>
                  <a:srgbClr val="11576A"/>
                </a:solidFill>
                <a:latin typeface="微软雅黑" pitchFamily="34" charset="-122"/>
                <a:ea typeface="微软雅黑" pitchFamily="34" charset="-122"/>
              </a:endParaRPr>
            </a:p>
          </p:txBody>
        </p:sp>
      </p:grpSp>
      <p:sp>
        <p:nvSpPr>
          <p:cNvPr id="19" name="Rectangle 10"/>
          <p:cNvSpPr>
            <a:spLocks noChangeArrowheads="1"/>
          </p:cNvSpPr>
          <p:nvPr/>
        </p:nvSpPr>
        <p:spPr bwMode="auto">
          <a:xfrm>
            <a:off x="5102116" y="2050957"/>
            <a:ext cx="1189023"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1K bytes</a:t>
            </a:r>
            <a:endParaRPr lang="zh-CN" altLang="en-US" dirty="0">
              <a:solidFill>
                <a:srgbClr val="11576A"/>
              </a:solidFill>
              <a:latin typeface="微软雅黑" pitchFamily="34" charset="-122"/>
              <a:ea typeface="微软雅黑" pitchFamily="34" charset="-122"/>
            </a:endParaRPr>
          </a:p>
        </p:txBody>
      </p:sp>
      <p:sp>
        <p:nvSpPr>
          <p:cNvPr id="20" name="Rectangle 11"/>
          <p:cNvSpPr>
            <a:spLocks noChangeArrowheads="1"/>
          </p:cNvSpPr>
          <p:nvPr/>
        </p:nvSpPr>
        <p:spPr bwMode="auto">
          <a:xfrm>
            <a:off x="5106178" y="3095467"/>
            <a:ext cx="1189023"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2K bytes</a:t>
            </a:r>
            <a:endParaRPr lang="zh-CN" altLang="en-US" dirty="0">
              <a:solidFill>
                <a:srgbClr val="11576A"/>
              </a:solidFill>
              <a:latin typeface="微软雅黑" pitchFamily="34" charset="-122"/>
              <a:ea typeface="微软雅黑" pitchFamily="34" charset="-122"/>
            </a:endParaRPr>
          </a:p>
        </p:txBody>
      </p:sp>
      <p:sp>
        <p:nvSpPr>
          <p:cNvPr id="21" name="Text Box 2"/>
          <p:cNvSpPr>
            <a:spLocks noChangeArrowheads="1"/>
          </p:cNvSpPr>
          <p:nvPr/>
        </p:nvSpPr>
        <p:spPr bwMode="auto">
          <a:xfrm>
            <a:off x="972969" y="2359997"/>
            <a:ext cx="3454301" cy="7762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160" tIns="46080" rIns="92160" bIns="46080"/>
          <a:lstStyle/>
          <a:p>
            <a:pPr eaLnBrk="1" hangingPunct="1">
              <a:spcBef>
                <a:spcPts val="700"/>
              </a:spcBef>
              <a:buSzPct val="100000"/>
            </a:pPr>
            <a:r>
              <a:rPr lang="zh-CN" altLang="en-US" sz="2000" b="1" dirty="0" smtClean="0">
                <a:solidFill>
                  <a:srgbClr val="11576A"/>
                </a:solidFill>
                <a:latin typeface="微软雅黑" pitchFamily="34" charset="-122"/>
                <a:ea typeface="微软雅黑" pitchFamily="34" charset="-122"/>
                <a:sym typeface="Times New Roman" charset="0"/>
              </a:rPr>
              <a:t>思路：</a:t>
            </a:r>
            <a:endParaRPr lang="en-US" altLang="zh-CN" sz="2000" b="1" dirty="0" smtClean="0">
              <a:solidFill>
                <a:srgbClr val="11576A"/>
              </a:solidFill>
              <a:latin typeface="微软雅黑" pitchFamily="34" charset="-122"/>
              <a:ea typeface="微软雅黑" pitchFamily="34" charset="-122"/>
              <a:sym typeface="Times New Roman" charset="0"/>
            </a:endParaRPr>
          </a:p>
          <a:p>
            <a:pPr eaLnBrk="1" hangingPunct="1">
              <a:spcBef>
                <a:spcPts val="700"/>
              </a:spcBef>
              <a:buSzPct val="100000"/>
            </a:pPr>
            <a:r>
              <a:rPr lang="zh-CN" altLang="en-US" sz="2000" b="1" dirty="0" smtClean="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smtClean="0">
                <a:solidFill>
                  <a:srgbClr val="11576A"/>
                </a:solidFill>
                <a:latin typeface="微软雅黑" pitchFamily="34" charset="-122"/>
                <a:ea typeface="微软雅黑" pitchFamily="34" charset="-122"/>
                <a:sym typeface="Times New Roman" charset="0"/>
              </a:rPr>
              <a:t>字节分区时， 查找并使用不小于</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smtClean="0">
                <a:solidFill>
                  <a:srgbClr val="11576A"/>
                </a:solidFill>
                <a:latin typeface="微软雅黑" pitchFamily="34" charset="-122"/>
                <a:ea typeface="微软雅黑" pitchFamily="34" charset="-122"/>
                <a:sym typeface="Times New Roman" charset="0"/>
              </a:rPr>
              <a:t>的最小空闲分区</a:t>
            </a:r>
            <a:endParaRPr lang="zh-CN" altLang="en-US" sz="2000" b="1" dirty="0">
              <a:solidFill>
                <a:srgbClr val="11576A"/>
              </a:solidFill>
              <a:latin typeface="微软雅黑" pitchFamily="34" charset="-122"/>
              <a:ea typeface="微软雅黑" pitchFamily="34" charset="-122"/>
            </a:endParaRPr>
          </a:p>
        </p:txBody>
      </p:sp>
      <p:sp>
        <p:nvSpPr>
          <p:cNvPr id="22" name="Rectangle 3"/>
          <p:cNvSpPr>
            <a:spLocks noChangeArrowheads="1"/>
          </p:cNvSpPr>
          <p:nvPr/>
        </p:nvSpPr>
        <p:spPr bwMode="auto">
          <a:xfrm>
            <a:off x="971600" y="3991854"/>
            <a:ext cx="3455670" cy="1016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smtClean="0">
                <a:solidFill>
                  <a:srgbClr val="11576A"/>
                </a:solidFill>
                <a:latin typeface="微软雅黑" pitchFamily="34" charset="-122"/>
                <a:ea typeface="微软雅黑" pitchFamily="34" charset="-122"/>
                <a:sym typeface="Times New Roman" charset="0"/>
              </a:rPr>
              <a:t>示例：</a:t>
            </a:r>
            <a:endParaRPr lang="en-US" altLang="zh-CN" sz="2000" b="1" dirty="0" smtClean="0">
              <a:solidFill>
                <a:srgbClr val="11576A"/>
              </a:solidFill>
              <a:latin typeface="微软雅黑" pitchFamily="34" charset="-122"/>
              <a:ea typeface="微软雅黑" pitchFamily="34" charset="-122"/>
              <a:sym typeface="Times New Roman"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smtClean="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400</a:t>
            </a:r>
            <a:r>
              <a:rPr lang="zh-CN" altLang="en-US" sz="2000" b="1" dirty="0">
                <a:solidFill>
                  <a:srgbClr val="11576A"/>
                </a:solidFill>
                <a:latin typeface="微软雅黑" pitchFamily="34" charset="-122"/>
                <a:ea typeface="微软雅黑" pitchFamily="34" charset="-122"/>
                <a:sym typeface="Times New Roman" charset="0"/>
              </a:rPr>
              <a:t>字节， 使用第</a:t>
            </a:r>
            <a:r>
              <a:rPr lang="en-US" sz="2000" b="1" dirty="0">
                <a:solidFill>
                  <a:srgbClr val="11576A"/>
                </a:solidFill>
                <a:latin typeface="微软雅黑" pitchFamily="34" charset="-122"/>
                <a:ea typeface="微软雅黑" pitchFamily="34" charset="-122"/>
                <a:sym typeface="Times New Roman" charset="0"/>
              </a:rPr>
              <a:t>3</a:t>
            </a:r>
            <a:r>
              <a:rPr lang="zh-CN" altLang="en-US" sz="2000" b="1" dirty="0">
                <a:solidFill>
                  <a:srgbClr val="11576A"/>
                </a:solidFill>
                <a:latin typeface="微软雅黑" pitchFamily="34" charset="-122"/>
                <a:ea typeface="微软雅黑" pitchFamily="34" charset="-122"/>
                <a:sym typeface="Times New Roman" charset="0"/>
              </a:rPr>
              <a:t>个空闲块</a:t>
            </a:r>
            <a:r>
              <a:rPr lang="en-US" sz="2000" b="1" dirty="0">
                <a:solidFill>
                  <a:srgbClr val="11576A"/>
                </a:solidFill>
                <a:latin typeface="微软雅黑" pitchFamily="34" charset="-122"/>
                <a:ea typeface="微软雅黑" pitchFamily="34" charset="-122"/>
                <a:sym typeface="Times New Roman" charset="0"/>
              </a:rPr>
              <a:t>(</a:t>
            </a:r>
            <a:r>
              <a:rPr lang="zh-CN" altLang="en-US" sz="2000" b="1" dirty="0">
                <a:solidFill>
                  <a:srgbClr val="11576A"/>
                </a:solidFill>
                <a:latin typeface="微软雅黑" pitchFamily="34" charset="-122"/>
                <a:ea typeface="微软雅黑" pitchFamily="34" charset="-122"/>
                <a:sym typeface="Times New Roman" charset="0"/>
              </a:rPr>
              <a:t>最小</a:t>
            </a:r>
            <a:r>
              <a:rPr lang="en-US" sz="2000" b="1" dirty="0">
                <a:solidFill>
                  <a:srgbClr val="11576A"/>
                </a:solidFill>
                <a:latin typeface="微软雅黑" pitchFamily="34" charset="-122"/>
                <a:ea typeface="微软雅黑" pitchFamily="34" charset="-122"/>
                <a:sym typeface="Times New Roman" charset="0"/>
              </a:rPr>
              <a:t>)</a:t>
            </a:r>
            <a:endParaRPr lang="zh-CN" altLang="en-US" sz="2000" b="1" dirty="0">
              <a:solidFill>
                <a:srgbClr val="11576A"/>
              </a:solidFill>
              <a:latin typeface="微软雅黑" pitchFamily="34" charset="-122"/>
              <a:ea typeface="微软雅黑" pitchFamily="34" charset="-122"/>
            </a:endParaRPr>
          </a:p>
        </p:txBody>
      </p:sp>
      <p:sp>
        <p:nvSpPr>
          <p:cNvPr id="23" name="Rectangle 3"/>
          <p:cNvSpPr>
            <a:spLocks noChangeArrowheads="1"/>
          </p:cNvSpPr>
          <p:nvPr/>
        </p:nvSpPr>
        <p:spPr bwMode="auto">
          <a:xfrm>
            <a:off x="5584168" y="5386645"/>
            <a:ext cx="1415407"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solidFill>
                  <a:srgbClr val="FFC000"/>
                </a:solidFill>
                <a:latin typeface="微软雅黑" pitchFamily="34" charset="-122"/>
                <a:ea typeface="微软雅黑" pitchFamily="34" charset="-122"/>
              </a:rPr>
              <a:t>为空闲块</a:t>
            </a:r>
            <a:endParaRPr lang="zh-CN" altLang="en-US" b="1" dirty="0">
              <a:solidFill>
                <a:srgbClr val="FFC000"/>
              </a:solidFill>
              <a:latin typeface="微软雅黑" pitchFamily="34" charset="-122"/>
              <a:ea typeface="微软雅黑" pitchFamily="34" charset="-122"/>
            </a:endParaRPr>
          </a:p>
        </p:txBody>
      </p:sp>
      <p:pic>
        <p:nvPicPr>
          <p:cNvPr id="24" name="图片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45695" y="5447478"/>
            <a:ext cx="633703" cy="276922"/>
          </a:xfrm>
          <a:prstGeom prst="rect">
            <a:avLst/>
          </a:prstGeom>
        </p:spPr>
      </p:pic>
      <p:sp>
        <p:nvSpPr>
          <p:cNvPr id="25" name="矩形 24"/>
          <p:cNvSpPr/>
          <p:nvPr/>
        </p:nvSpPr>
        <p:spPr>
          <a:xfrm>
            <a:off x="7161537" y="4453883"/>
            <a:ext cx="1363560" cy="21893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053889750"/>
      </p:ext>
    </p:extLst>
  </p:cSld>
  <p:clrMapOvr>
    <a:masterClrMapping/>
  </p:clrMapOvr>
  <mc:AlternateContent xmlns:mc="http://schemas.openxmlformats.org/markup-compatibility/2006" xmlns:p14="http://schemas.microsoft.com/office/powerpoint/2010/main">
    <mc:Choice Requires="p14">
      <p:transition spd="slow" p14:dur="2000" advTm="146"/>
    </mc:Choice>
    <mc:Fallback xmlns="">
      <p:transition spd="slow" advTm="1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emph" presetSubtype="0" repeatCount="indefinite" fill="hold" nodeType="clickEffect">
                                  <p:stCondLst>
                                    <p:cond delay="0"/>
                                  </p:stCondLst>
                                  <p:endCondLst>
                                    <p:cond evt="onNext" delay="0">
                                      <p:tgtEl>
                                        <p:sldTgt/>
                                      </p:tgtEl>
                                    </p:cond>
                                  </p:endCondLst>
                                  <p:childTnLst>
                                    <p:anim calcmode="discrete" valueType="str">
                                      <p:cBhvr>
                                        <p:cTn id="16" dur="25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1"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1000"/>
                            </p:stCondLst>
                            <p:childTnLst>
                              <p:par>
                                <p:cTn id="29" presetID="1" presetClass="entr" presetSubtype="0" fill="hold" grpId="1" nodeType="after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1000"/>
                            </p:stCondLst>
                            <p:childTnLst>
                              <p:par>
                                <p:cTn id="32" presetID="35" presetClass="emph" presetSubtype="0" repeatCount="indefinite" fill="hold" grpId="0" nodeType="afterEffect">
                                  <p:stCondLst>
                                    <p:cond delay="0"/>
                                  </p:stCondLst>
                                  <p:childTnLst>
                                    <p:anim calcmode="discrete" valueType="str">
                                      <p:cBhvr>
                                        <p:cTn id="33" dur="25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p:bldP spid="22" grpId="0"/>
      <p:bldP spid="25" grpId="0" animBg="1"/>
      <p:bldP spid="2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最先匹配</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右箭头 3"/>
          <p:cNvSpPr/>
          <p:nvPr/>
        </p:nvSpPr>
        <p:spPr>
          <a:xfrm>
            <a:off x="6377511" y="3528225"/>
            <a:ext cx="432048" cy="360040"/>
          </a:xfrm>
          <a:prstGeom prst="rightArrow">
            <a:avLst/>
          </a:prstGeom>
          <a:solidFill>
            <a:srgbClr val="FFFF00"/>
          </a:solidFill>
          <a:ln>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6952856" y="2171353"/>
            <a:ext cx="1363560" cy="3255242"/>
            <a:chOff x="6516215" y="1131590"/>
            <a:chExt cx="1363560" cy="3255242"/>
          </a:xfrm>
        </p:grpSpPr>
        <p:grpSp>
          <p:nvGrpSpPr>
            <p:cNvPr id="6" name="组合 5"/>
            <p:cNvGrpSpPr/>
            <p:nvPr/>
          </p:nvGrpSpPr>
          <p:grpSpPr>
            <a:xfrm>
              <a:off x="6516215" y="1131590"/>
              <a:ext cx="1363560" cy="3255242"/>
              <a:chOff x="6516215" y="1131590"/>
              <a:chExt cx="1363560" cy="3255242"/>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1131590"/>
                <a:ext cx="1363559" cy="3255242"/>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5" y="3579861"/>
                <a:ext cx="1363559" cy="310237"/>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6216" y="2106829"/>
                <a:ext cx="1363559" cy="600408"/>
              </a:xfrm>
              <a:prstGeom prst="rect">
                <a:avLst/>
              </a:prstGeom>
            </p:spPr>
          </p:pic>
          <p:sp>
            <p:nvSpPr>
              <p:cNvPr id="11" name="Rectangle 17"/>
              <p:cNvSpPr>
                <a:spLocks noChangeArrowheads="1"/>
              </p:cNvSpPr>
              <p:nvPr/>
            </p:nvSpPr>
            <p:spPr bwMode="auto">
              <a:xfrm>
                <a:off x="6603481" y="2215790"/>
                <a:ext cx="1189023"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2K bytes</a:t>
                </a:r>
                <a:endParaRPr lang="zh-CN" altLang="en-US" dirty="0">
                  <a:solidFill>
                    <a:srgbClr val="11576A"/>
                  </a:solidFill>
                  <a:latin typeface="微软雅黑" pitchFamily="34" charset="-122"/>
                  <a:ea typeface="微软雅黑" pitchFamily="34" charset="-122"/>
                </a:endParaRPr>
              </a:p>
            </p:txBody>
          </p:sp>
          <p:sp>
            <p:nvSpPr>
              <p:cNvPr id="12" name="Rectangle 19"/>
              <p:cNvSpPr>
                <a:spLocks noChangeArrowheads="1"/>
              </p:cNvSpPr>
              <p:nvPr/>
            </p:nvSpPr>
            <p:spPr bwMode="auto">
              <a:xfrm>
                <a:off x="6540965" y="3555469"/>
                <a:ext cx="1314057"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500 bytes</a:t>
                </a:r>
                <a:endParaRPr lang="zh-CN" altLang="en-US" dirty="0">
                  <a:solidFill>
                    <a:srgbClr val="11576A"/>
                  </a:solidFill>
                  <a:latin typeface="微软雅黑" pitchFamily="34" charset="-122"/>
                  <a:ea typeface="微软雅黑" pitchFamily="34" charset="-122"/>
                </a:endParaRPr>
              </a:p>
            </p:txBody>
          </p:sp>
        </p:grpSp>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16215" y="1382569"/>
              <a:ext cx="1363559" cy="209270"/>
            </a:xfrm>
            <a:prstGeom prst="rect">
              <a:avLst/>
            </a:prstGeom>
          </p:spPr>
        </p:pic>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6988" y="2173486"/>
            <a:ext cx="1363559" cy="3255242"/>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6987" y="4621757"/>
            <a:ext cx="1363559" cy="310237"/>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6988" y="3148725"/>
            <a:ext cx="1363559" cy="600408"/>
          </a:xfrm>
          <a:prstGeom prst="rect">
            <a:avLst/>
          </a:prstGeom>
        </p:spPr>
      </p:pic>
      <p:sp>
        <p:nvSpPr>
          <p:cNvPr id="16" name="Text Box 2"/>
          <p:cNvSpPr>
            <a:spLocks noChangeArrowheads="1"/>
          </p:cNvSpPr>
          <p:nvPr/>
        </p:nvSpPr>
        <p:spPr bwMode="auto">
          <a:xfrm>
            <a:off x="1070599" y="2263209"/>
            <a:ext cx="2641587" cy="1000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160" tIns="46080" rIns="92160" bIns="46080"/>
          <a:lstStyle/>
          <a:p>
            <a:pPr eaLnBrk="1" hangingPunct="1">
              <a:spcBef>
                <a:spcPts val="700"/>
              </a:spcBef>
              <a:buSzPct val="100000"/>
            </a:pPr>
            <a:r>
              <a:rPr lang="zh-CN" altLang="en-US" sz="2000" b="1" dirty="0" smtClean="0">
                <a:solidFill>
                  <a:srgbClr val="11576A"/>
                </a:solidFill>
                <a:latin typeface="微软雅黑" pitchFamily="34" charset="-122"/>
                <a:ea typeface="微软雅黑" pitchFamily="34" charset="-122"/>
                <a:sym typeface="Times New Roman" charset="0"/>
              </a:rPr>
              <a:t>思路：</a:t>
            </a:r>
            <a:endParaRPr lang="en-US" altLang="zh-CN" sz="2000" b="1" dirty="0" smtClean="0">
              <a:solidFill>
                <a:srgbClr val="11576A"/>
              </a:solidFill>
              <a:latin typeface="微软雅黑" pitchFamily="34" charset="-122"/>
              <a:ea typeface="微软雅黑" pitchFamily="34" charset="-122"/>
              <a:sym typeface="Times New Roman" charset="0"/>
            </a:endParaRPr>
          </a:p>
          <a:p>
            <a:pPr eaLnBrk="1" hangingPunct="1">
              <a:spcBef>
                <a:spcPts val="700"/>
              </a:spcBef>
              <a:buSzPct val="100000"/>
            </a:pPr>
            <a:r>
              <a:rPr lang="zh-CN" altLang="en-US" sz="2000" b="1" dirty="0" smtClean="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a:solidFill>
                  <a:srgbClr val="11576A"/>
                </a:solidFill>
                <a:latin typeface="微软雅黑" pitchFamily="34" charset="-122"/>
                <a:ea typeface="微软雅黑" pitchFamily="34" charset="-122"/>
                <a:sym typeface="Times New Roman" charset="0"/>
              </a:rPr>
              <a:t>个字节，使用第一个可用的空间比</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a:solidFill>
                  <a:srgbClr val="11576A"/>
                </a:solidFill>
                <a:latin typeface="微软雅黑" pitchFamily="34" charset="-122"/>
                <a:ea typeface="微软雅黑" pitchFamily="34" charset="-122"/>
                <a:sym typeface="Times New Roman" charset="0"/>
              </a:rPr>
              <a:t>大的空闲块。 </a:t>
            </a:r>
            <a:endParaRPr lang="zh-CN" altLang="en-US" sz="2000" b="1" dirty="0">
              <a:solidFill>
                <a:srgbClr val="11576A"/>
              </a:solidFill>
              <a:latin typeface="微软雅黑" pitchFamily="34" charset="-122"/>
              <a:ea typeface="微软雅黑" pitchFamily="34" charset="-122"/>
            </a:endParaRPr>
          </a:p>
        </p:txBody>
      </p:sp>
      <p:sp>
        <p:nvSpPr>
          <p:cNvPr id="17" name="Rectangle 3"/>
          <p:cNvSpPr>
            <a:spLocks noChangeArrowheads="1"/>
          </p:cNvSpPr>
          <p:nvPr/>
        </p:nvSpPr>
        <p:spPr bwMode="auto">
          <a:xfrm>
            <a:off x="1070599" y="3996277"/>
            <a:ext cx="2687626" cy="1016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smtClean="0">
                <a:solidFill>
                  <a:srgbClr val="11576A"/>
                </a:solidFill>
                <a:latin typeface="微软雅黑" pitchFamily="34" charset="-122"/>
                <a:ea typeface="微软雅黑" pitchFamily="34" charset="-122"/>
                <a:sym typeface="Times New Roman" charset="0"/>
              </a:rPr>
              <a:t>示例：</a:t>
            </a:r>
            <a:endParaRPr lang="en-US" altLang="zh-CN" sz="2000" b="1" dirty="0" smtClean="0">
              <a:solidFill>
                <a:srgbClr val="11576A"/>
              </a:solidFill>
              <a:latin typeface="微软雅黑" pitchFamily="34" charset="-122"/>
              <a:ea typeface="微软雅黑" pitchFamily="34" charset="-122"/>
              <a:sym typeface="Times New Roman"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smtClean="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400</a:t>
            </a:r>
            <a:r>
              <a:rPr lang="zh-CN" altLang="en-US" sz="2000" b="1" dirty="0">
                <a:solidFill>
                  <a:srgbClr val="11576A"/>
                </a:solidFill>
                <a:latin typeface="微软雅黑" pitchFamily="34" charset="-122"/>
                <a:ea typeface="微软雅黑" pitchFamily="34" charset="-122"/>
                <a:sym typeface="Times New Roman" charset="0"/>
              </a:rPr>
              <a:t>字节，</a:t>
            </a:r>
            <a:r>
              <a:rPr lang="zh-CN" altLang="en-US" sz="2000" b="1" dirty="0" smtClean="0">
                <a:solidFill>
                  <a:srgbClr val="11576A"/>
                </a:solidFill>
                <a:latin typeface="微软雅黑" pitchFamily="34" charset="-122"/>
                <a:ea typeface="微软雅黑" pitchFamily="34" charset="-122"/>
                <a:sym typeface="Times New Roman" charset="0"/>
              </a:rPr>
              <a:t>使用第一个</a:t>
            </a:r>
            <a:r>
              <a:rPr lang="en-US" altLang="zh-CN" sz="2000" b="1" dirty="0" smtClean="0">
                <a:solidFill>
                  <a:srgbClr val="11576A"/>
                </a:solidFill>
                <a:latin typeface="微软雅黑" pitchFamily="34" charset="-122"/>
                <a:ea typeface="微软雅黑" pitchFamily="34" charset="-122"/>
                <a:sym typeface="Times New Roman" charset="0"/>
              </a:rPr>
              <a:t>1KB</a:t>
            </a:r>
            <a:r>
              <a:rPr lang="zh-CN" altLang="en-US" sz="2000" b="1" dirty="0" smtClean="0">
                <a:solidFill>
                  <a:srgbClr val="11576A"/>
                </a:solidFill>
                <a:latin typeface="微软雅黑" pitchFamily="34" charset="-122"/>
                <a:ea typeface="微软雅黑" pitchFamily="34" charset="-122"/>
                <a:sym typeface="Times New Roman" charset="0"/>
              </a:rPr>
              <a:t>的空闲块</a:t>
            </a:r>
            <a:r>
              <a:rPr lang="zh-CN" altLang="en-US" sz="2000" b="1" dirty="0">
                <a:solidFill>
                  <a:srgbClr val="11576A"/>
                </a:solidFill>
                <a:latin typeface="微软雅黑" pitchFamily="34" charset="-122"/>
                <a:ea typeface="微软雅黑" pitchFamily="34" charset="-122"/>
                <a:sym typeface="Times New Roman" charset="0"/>
              </a:rPr>
              <a:t>。</a:t>
            </a:r>
            <a:endParaRPr lang="zh-CN" altLang="en-US" sz="2000" b="1" dirty="0">
              <a:solidFill>
                <a:srgbClr val="11576A"/>
              </a:solidFill>
              <a:latin typeface="微软雅黑" pitchFamily="34" charset="-122"/>
              <a:ea typeface="微软雅黑" pitchFamily="34" charset="-122"/>
            </a:endParaRPr>
          </a:p>
        </p:txBody>
      </p:sp>
      <p:sp>
        <p:nvSpPr>
          <p:cNvPr id="18" name="Rectangle 3"/>
          <p:cNvSpPr>
            <a:spLocks noChangeArrowheads="1"/>
          </p:cNvSpPr>
          <p:nvPr/>
        </p:nvSpPr>
        <p:spPr bwMode="auto">
          <a:xfrm>
            <a:off x="5445459" y="5482511"/>
            <a:ext cx="1415407"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solidFill>
                  <a:srgbClr val="FFC000"/>
                </a:solidFill>
                <a:latin typeface="微软雅黑" pitchFamily="34" charset="-122"/>
                <a:ea typeface="微软雅黑" pitchFamily="34" charset="-122"/>
              </a:rPr>
              <a:t>为空闲块</a:t>
            </a:r>
            <a:endParaRPr lang="zh-CN" altLang="en-US" b="1" dirty="0">
              <a:solidFill>
                <a:srgbClr val="FFC000"/>
              </a:solidFill>
              <a:latin typeface="微软雅黑" pitchFamily="34" charset="-122"/>
              <a:ea typeface="微软雅黑" pitchFamily="34" charset="-122"/>
            </a:endParaRPr>
          </a:p>
        </p:txBody>
      </p:sp>
      <p:sp>
        <p:nvSpPr>
          <p:cNvPr id="19" name="Rectangle 9"/>
          <p:cNvSpPr>
            <a:spLocks noChangeArrowheads="1"/>
          </p:cNvSpPr>
          <p:nvPr/>
        </p:nvSpPr>
        <p:spPr bwMode="auto">
          <a:xfrm>
            <a:off x="4839106" y="4589712"/>
            <a:ext cx="1314057"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500 bytes</a:t>
            </a:r>
            <a:endParaRPr lang="zh-CN" altLang="en-US" dirty="0">
              <a:solidFill>
                <a:srgbClr val="11576A"/>
              </a:solidFill>
              <a:latin typeface="微软雅黑" pitchFamily="34" charset="-122"/>
              <a:ea typeface="微软雅黑" pitchFamily="34" charset="-122"/>
            </a:endParaRPr>
          </a:p>
        </p:txBody>
      </p:sp>
      <p:sp>
        <p:nvSpPr>
          <p:cNvPr id="20" name="Rectangle 11"/>
          <p:cNvSpPr>
            <a:spLocks noChangeArrowheads="1"/>
          </p:cNvSpPr>
          <p:nvPr/>
        </p:nvSpPr>
        <p:spPr bwMode="auto">
          <a:xfrm>
            <a:off x="4895461" y="3263341"/>
            <a:ext cx="1189023"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2K bytes</a:t>
            </a:r>
            <a:endParaRPr lang="zh-CN" altLang="en-US" dirty="0">
              <a:solidFill>
                <a:srgbClr val="11576A"/>
              </a:solidFill>
              <a:latin typeface="微软雅黑" pitchFamily="34" charset="-122"/>
              <a:ea typeface="微软雅黑" pitchFamily="34" charset="-122"/>
            </a:endParaRPr>
          </a:p>
        </p:txBody>
      </p:sp>
      <p:pic>
        <p:nvPicPr>
          <p:cNvPr id="21" name="图片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6986" y="5543344"/>
            <a:ext cx="633703" cy="276922"/>
          </a:xfrm>
          <a:prstGeom prst="rect">
            <a:avLst/>
          </a:prstGeom>
        </p:spPr>
      </p:pic>
      <p:sp>
        <p:nvSpPr>
          <p:cNvPr id="22" name="矩形 21"/>
          <p:cNvSpPr/>
          <p:nvPr/>
        </p:nvSpPr>
        <p:spPr>
          <a:xfrm>
            <a:off x="6952855" y="2171353"/>
            <a:ext cx="1363560" cy="25097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806987" y="2175619"/>
            <a:ext cx="1363559" cy="458116"/>
            <a:chOff x="4370346" y="1135856"/>
            <a:chExt cx="1363559" cy="458116"/>
          </a:xfrm>
        </p:grpSpPr>
        <p:pic>
          <p:nvPicPr>
            <p:cNvPr id="24" name="图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70346" y="1135856"/>
              <a:ext cx="1363559" cy="458116"/>
            </a:xfrm>
            <a:prstGeom prst="rect">
              <a:avLst/>
            </a:prstGeom>
          </p:spPr>
        </p:pic>
        <p:sp>
          <p:nvSpPr>
            <p:cNvPr id="25" name="Rectangle 10"/>
            <p:cNvSpPr>
              <a:spLocks noChangeArrowheads="1"/>
            </p:cNvSpPr>
            <p:nvPr/>
          </p:nvSpPr>
          <p:spPr bwMode="auto">
            <a:xfrm>
              <a:off x="4454758" y="1179068"/>
              <a:ext cx="1189023"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1K bytes</a:t>
              </a:r>
              <a:endParaRPr lang="zh-CN" altLang="en-US" dirty="0">
                <a:solidFill>
                  <a:srgbClr val="11576A"/>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4163732545"/>
      </p:ext>
    </p:extLst>
  </p:cSld>
  <p:clrMapOvr>
    <a:masterClrMapping/>
  </p:clrMapOvr>
  <mc:AlternateContent xmlns:mc="http://schemas.openxmlformats.org/markup-compatibility/2006" xmlns:p14="http://schemas.microsoft.com/office/powerpoint/2010/main">
    <mc:Choice Requires="p14">
      <p:transition spd="slow" p14:dur="2000" advTm="46"/>
    </mc:Choice>
    <mc:Fallback xmlns="">
      <p:transition spd="slow" advTm="46"/>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最差匹配</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6952856" y="2250999"/>
            <a:ext cx="1363560" cy="3256712"/>
            <a:chOff x="6588223" y="1130120"/>
            <a:chExt cx="1363560" cy="3256712"/>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1131590"/>
              <a:ext cx="1363559" cy="325524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3" y="3579861"/>
              <a:ext cx="1363559" cy="310237"/>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3" y="1130120"/>
              <a:ext cx="1363559" cy="458116"/>
            </a:xfrm>
            <a:prstGeom prst="rect">
              <a:avLst/>
            </a:prstGeom>
          </p:spPr>
        </p:pic>
        <p:sp>
          <p:nvSpPr>
            <p:cNvPr id="8" name="Rectangle 10"/>
            <p:cNvSpPr>
              <a:spLocks noChangeArrowheads="1"/>
            </p:cNvSpPr>
            <p:nvPr/>
          </p:nvSpPr>
          <p:spPr bwMode="auto">
            <a:xfrm>
              <a:off x="6672635" y="1173332"/>
              <a:ext cx="1189023"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1K bytes</a:t>
              </a:r>
              <a:endParaRPr lang="zh-CN" altLang="en-US" dirty="0">
                <a:solidFill>
                  <a:srgbClr val="11576A"/>
                </a:solidFill>
                <a:latin typeface="微软雅黑" pitchFamily="34" charset="-122"/>
                <a:ea typeface="微软雅黑" pitchFamily="34" charset="-122"/>
              </a:endParaRPr>
            </a:p>
          </p:txBody>
        </p:sp>
      </p:grpSp>
      <p:sp>
        <p:nvSpPr>
          <p:cNvPr id="9" name="Text Box 2"/>
          <p:cNvSpPr>
            <a:spLocks noChangeArrowheads="1"/>
          </p:cNvSpPr>
          <p:nvPr/>
        </p:nvSpPr>
        <p:spPr bwMode="auto">
          <a:xfrm>
            <a:off x="1079905" y="2441825"/>
            <a:ext cx="3064640" cy="1335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160" tIns="46080" rIns="92160" bIns="46080"/>
          <a:lstStyle/>
          <a:p>
            <a:pPr>
              <a:spcBef>
                <a:spcPts val="600"/>
              </a:spcBef>
              <a:buSzPct val="100000"/>
            </a:pPr>
            <a:r>
              <a:rPr lang="zh-CN" altLang="en-US" sz="2000" b="1" dirty="0">
                <a:solidFill>
                  <a:srgbClr val="11576A"/>
                </a:solidFill>
                <a:latin typeface="微软雅黑" pitchFamily="34" charset="-122"/>
                <a:ea typeface="微软雅黑" pitchFamily="34" charset="-122"/>
                <a:sym typeface="Times New Roman" charset="0"/>
              </a:rPr>
              <a:t>思路：</a:t>
            </a:r>
            <a:endParaRPr lang="en-US" altLang="zh-CN" sz="2000" b="1" dirty="0">
              <a:solidFill>
                <a:srgbClr val="11576A"/>
              </a:solidFill>
              <a:latin typeface="微软雅黑" pitchFamily="34" charset="-122"/>
              <a:ea typeface="微软雅黑" pitchFamily="34" charset="-122"/>
              <a:sym typeface="Times New Roman" charset="0"/>
            </a:endParaRPr>
          </a:p>
          <a:p>
            <a:pPr eaLnBrk="1" hangingPunct="1">
              <a:spcBef>
                <a:spcPts val="600"/>
              </a:spcBef>
              <a:buSzPct val="100000"/>
            </a:pPr>
            <a:r>
              <a:rPr lang="zh-CN" altLang="en-US" sz="2000" b="1" dirty="0" smtClean="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a:solidFill>
                  <a:srgbClr val="11576A"/>
                </a:solidFill>
                <a:latin typeface="微软雅黑" pitchFamily="34" charset="-122"/>
                <a:ea typeface="微软雅黑" pitchFamily="34" charset="-122"/>
                <a:sym typeface="Times New Roman" charset="0"/>
              </a:rPr>
              <a:t>字节，</a:t>
            </a:r>
            <a:r>
              <a:rPr lang="zh-CN" altLang="en-US" sz="2000" b="1" dirty="0" smtClean="0">
                <a:solidFill>
                  <a:srgbClr val="11576A"/>
                </a:solidFill>
                <a:latin typeface="微软雅黑" pitchFamily="34" charset="-122"/>
                <a:ea typeface="微软雅黑" pitchFamily="34" charset="-122"/>
                <a:sym typeface="Times New Roman" charset="0"/>
              </a:rPr>
              <a:t>使用尺寸</a:t>
            </a:r>
            <a:r>
              <a:rPr lang="zh-CN" altLang="en-US" sz="2000" b="1" dirty="0">
                <a:solidFill>
                  <a:srgbClr val="11576A"/>
                </a:solidFill>
                <a:latin typeface="微软雅黑" pitchFamily="34" charset="-122"/>
                <a:ea typeface="微软雅黑" pitchFamily="34" charset="-122"/>
                <a:sym typeface="Times New Roman" charset="0"/>
              </a:rPr>
              <a:t>不小于</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a:solidFill>
                  <a:srgbClr val="11576A"/>
                </a:solidFill>
                <a:latin typeface="微软雅黑" pitchFamily="34" charset="-122"/>
                <a:ea typeface="微软雅黑" pitchFamily="34" charset="-122"/>
                <a:sym typeface="Times New Roman" charset="0"/>
              </a:rPr>
              <a:t>的</a:t>
            </a:r>
            <a:r>
              <a:rPr lang="zh-CN" altLang="en-US" sz="2000" b="1" dirty="0" smtClean="0">
                <a:solidFill>
                  <a:srgbClr val="11576A"/>
                </a:solidFill>
                <a:latin typeface="微软雅黑" pitchFamily="34" charset="-122"/>
                <a:ea typeface="微软雅黑" pitchFamily="34" charset="-122"/>
                <a:sym typeface="Times New Roman" charset="0"/>
              </a:rPr>
              <a:t>最大空闲分区</a:t>
            </a:r>
            <a:endParaRPr lang="zh-CN" altLang="en-US" sz="2000" b="1" dirty="0">
              <a:solidFill>
                <a:srgbClr val="11576A"/>
              </a:solidFill>
              <a:latin typeface="微软雅黑" pitchFamily="34" charset="-122"/>
              <a:ea typeface="微软雅黑" pitchFamily="34" charset="-122"/>
            </a:endParaRPr>
          </a:p>
        </p:txBody>
      </p:sp>
      <p:sp>
        <p:nvSpPr>
          <p:cNvPr id="10" name="Rectangle 3"/>
          <p:cNvSpPr>
            <a:spLocks noChangeArrowheads="1"/>
          </p:cNvSpPr>
          <p:nvPr/>
        </p:nvSpPr>
        <p:spPr bwMode="auto">
          <a:xfrm>
            <a:off x="1074855" y="3994587"/>
            <a:ext cx="2825746" cy="1016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smtClean="0">
                <a:solidFill>
                  <a:srgbClr val="11576A"/>
                </a:solidFill>
                <a:latin typeface="微软雅黑" pitchFamily="34" charset="-122"/>
                <a:ea typeface="微软雅黑" pitchFamily="34" charset="-122"/>
                <a:sym typeface="Times New Roman" charset="0"/>
              </a:rPr>
              <a:t>示例：</a:t>
            </a:r>
            <a:endParaRPr lang="en-US" altLang="zh-CN" sz="2000" b="1" dirty="0" smtClean="0">
              <a:solidFill>
                <a:srgbClr val="11576A"/>
              </a:solidFill>
              <a:latin typeface="微软雅黑" pitchFamily="34" charset="-122"/>
              <a:ea typeface="微软雅黑" pitchFamily="34" charset="-122"/>
              <a:sym typeface="Times New Roman"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smtClean="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400</a:t>
            </a:r>
            <a:r>
              <a:rPr lang="zh-CN" altLang="en-US" sz="2000" b="1" dirty="0">
                <a:solidFill>
                  <a:srgbClr val="11576A"/>
                </a:solidFill>
                <a:latin typeface="微软雅黑" pitchFamily="34" charset="-122"/>
                <a:ea typeface="微软雅黑" pitchFamily="34" charset="-122"/>
                <a:sym typeface="Times New Roman" charset="0"/>
              </a:rPr>
              <a:t>字节，</a:t>
            </a:r>
            <a:r>
              <a:rPr lang="zh-CN" altLang="en-US" sz="2000" b="1" dirty="0" smtClean="0">
                <a:solidFill>
                  <a:srgbClr val="11576A"/>
                </a:solidFill>
                <a:latin typeface="微软雅黑" pitchFamily="34" charset="-122"/>
                <a:ea typeface="微软雅黑" pitchFamily="34" charset="-122"/>
                <a:sym typeface="Times New Roman" charset="0"/>
              </a:rPr>
              <a:t>使用第</a:t>
            </a:r>
            <a:r>
              <a:rPr lang="en-US" sz="2000" b="1" dirty="0">
                <a:solidFill>
                  <a:srgbClr val="11576A"/>
                </a:solidFill>
                <a:latin typeface="微软雅黑" pitchFamily="34" charset="-122"/>
                <a:ea typeface="微软雅黑" pitchFamily="34" charset="-122"/>
                <a:sym typeface="Times New Roman" charset="0"/>
              </a:rPr>
              <a:t>2</a:t>
            </a:r>
            <a:r>
              <a:rPr lang="zh-CN" altLang="en-US" sz="2000" b="1" dirty="0">
                <a:solidFill>
                  <a:srgbClr val="11576A"/>
                </a:solidFill>
                <a:latin typeface="微软雅黑" pitchFamily="34" charset="-122"/>
                <a:ea typeface="微软雅黑" pitchFamily="34" charset="-122"/>
                <a:sym typeface="Times New Roman" charset="0"/>
              </a:rPr>
              <a:t>个空闲块（最大）</a:t>
            </a:r>
            <a:endParaRPr lang="zh-CN" altLang="en-US" sz="2000" b="1" dirty="0">
              <a:solidFill>
                <a:srgbClr val="11576A"/>
              </a:solidFill>
              <a:latin typeface="微软雅黑" pitchFamily="34" charset="-122"/>
              <a:ea typeface="微软雅黑" pitchFamily="34" charset="-122"/>
            </a:endParaRPr>
          </a:p>
        </p:txBody>
      </p:sp>
      <p:sp>
        <p:nvSpPr>
          <p:cNvPr id="11" name="右箭头 10"/>
          <p:cNvSpPr/>
          <p:nvPr/>
        </p:nvSpPr>
        <p:spPr>
          <a:xfrm>
            <a:off x="6377511" y="3609341"/>
            <a:ext cx="432048" cy="360040"/>
          </a:xfrm>
          <a:prstGeom prst="rightArrow">
            <a:avLst/>
          </a:prstGeom>
          <a:solidFill>
            <a:srgbClr val="FFFF00"/>
          </a:solidFill>
          <a:ln>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52857" y="3489278"/>
            <a:ext cx="1363559" cy="338838"/>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6988" y="2254602"/>
            <a:ext cx="1363559" cy="3255242"/>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6987" y="4702873"/>
            <a:ext cx="1363559" cy="310237"/>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6987" y="2256735"/>
            <a:ext cx="1363559" cy="458116"/>
          </a:xfrm>
          <a:prstGeom prst="rect">
            <a:avLst/>
          </a:prstGeom>
        </p:spPr>
      </p:pic>
      <p:sp>
        <p:nvSpPr>
          <p:cNvPr id="16" name="Rectangle 9"/>
          <p:cNvSpPr>
            <a:spLocks noChangeArrowheads="1"/>
          </p:cNvSpPr>
          <p:nvPr/>
        </p:nvSpPr>
        <p:spPr bwMode="auto">
          <a:xfrm>
            <a:off x="4839106" y="4670828"/>
            <a:ext cx="1314057"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500 bytes</a:t>
            </a:r>
            <a:endParaRPr lang="zh-CN" altLang="en-US" dirty="0">
              <a:solidFill>
                <a:srgbClr val="11576A"/>
              </a:solidFill>
              <a:latin typeface="微软雅黑" pitchFamily="34" charset="-122"/>
              <a:ea typeface="微软雅黑" pitchFamily="34" charset="-122"/>
            </a:endParaRPr>
          </a:p>
        </p:txBody>
      </p:sp>
      <p:sp>
        <p:nvSpPr>
          <p:cNvPr id="17" name="Rectangle 10"/>
          <p:cNvSpPr>
            <a:spLocks noChangeArrowheads="1"/>
          </p:cNvSpPr>
          <p:nvPr/>
        </p:nvSpPr>
        <p:spPr bwMode="auto">
          <a:xfrm>
            <a:off x="4891399" y="2299947"/>
            <a:ext cx="1189023"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1K bytes</a:t>
            </a:r>
            <a:endParaRPr lang="zh-CN" altLang="en-US" dirty="0">
              <a:solidFill>
                <a:srgbClr val="11576A"/>
              </a:solidFill>
              <a:latin typeface="微软雅黑" pitchFamily="34" charset="-122"/>
              <a:ea typeface="微软雅黑" pitchFamily="34" charset="-122"/>
            </a:endParaRPr>
          </a:p>
        </p:txBody>
      </p:sp>
      <p:grpSp>
        <p:nvGrpSpPr>
          <p:cNvPr id="18" name="组合 17"/>
          <p:cNvGrpSpPr/>
          <p:nvPr/>
        </p:nvGrpSpPr>
        <p:grpSpPr>
          <a:xfrm>
            <a:off x="4806988" y="3229841"/>
            <a:ext cx="1363559" cy="600408"/>
            <a:chOff x="4442355" y="2108962"/>
            <a:chExt cx="1363559" cy="600408"/>
          </a:xfrm>
        </p:grpSpPr>
        <p:pic>
          <p:nvPicPr>
            <p:cNvPr id="19" name="图片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42355" y="2108962"/>
              <a:ext cx="1363559" cy="600408"/>
            </a:xfrm>
            <a:prstGeom prst="rect">
              <a:avLst/>
            </a:prstGeom>
          </p:spPr>
        </p:pic>
        <p:sp>
          <p:nvSpPr>
            <p:cNvPr id="20" name="Rectangle 11"/>
            <p:cNvSpPr>
              <a:spLocks noChangeArrowheads="1"/>
            </p:cNvSpPr>
            <p:nvPr/>
          </p:nvSpPr>
          <p:spPr bwMode="auto">
            <a:xfrm>
              <a:off x="4530828" y="2223578"/>
              <a:ext cx="1189023"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2K bytes</a:t>
              </a:r>
              <a:endParaRPr lang="zh-CN" altLang="en-US" dirty="0">
                <a:solidFill>
                  <a:srgbClr val="11576A"/>
                </a:solidFill>
                <a:latin typeface="微软雅黑" pitchFamily="34" charset="-122"/>
                <a:ea typeface="微软雅黑" pitchFamily="34" charset="-122"/>
              </a:endParaRPr>
            </a:p>
          </p:txBody>
        </p:sp>
      </p:grpSp>
      <p:sp>
        <p:nvSpPr>
          <p:cNvPr id="21" name="Rectangle 3"/>
          <p:cNvSpPr>
            <a:spLocks noChangeArrowheads="1"/>
          </p:cNvSpPr>
          <p:nvPr/>
        </p:nvSpPr>
        <p:spPr bwMode="auto">
          <a:xfrm>
            <a:off x="5373451" y="5563627"/>
            <a:ext cx="1415407" cy="370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solidFill>
                  <a:srgbClr val="FFC000"/>
                </a:solidFill>
                <a:latin typeface="微软雅黑" pitchFamily="34" charset="-122"/>
                <a:ea typeface="微软雅黑" pitchFamily="34" charset="-122"/>
              </a:rPr>
              <a:t>为空闲块</a:t>
            </a:r>
            <a:endParaRPr lang="zh-CN" altLang="en-US" b="1" dirty="0">
              <a:solidFill>
                <a:srgbClr val="FFC000"/>
              </a:solidFill>
              <a:latin typeface="微软雅黑" pitchFamily="34" charset="-122"/>
              <a:ea typeface="微软雅黑" pitchFamily="34" charset="-122"/>
            </a:endParaRPr>
          </a:p>
        </p:txBody>
      </p:sp>
      <p:pic>
        <p:nvPicPr>
          <p:cNvPr id="22" name="图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34978" y="5624460"/>
            <a:ext cx="633703" cy="276922"/>
          </a:xfrm>
          <a:prstGeom prst="rect">
            <a:avLst/>
          </a:prstGeom>
        </p:spPr>
      </p:pic>
      <p:sp>
        <p:nvSpPr>
          <p:cNvPr id="23" name="矩形 22"/>
          <p:cNvSpPr/>
          <p:nvPr/>
        </p:nvSpPr>
        <p:spPr>
          <a:xfrm>
            <a:off x="6952856" y="3229841"/>
            <a:ext cx="1363560" cy="25870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892689443"/>
      </p:ext>
    </p:extLst>
  </p:cSld>
  <p:clrMapOvr>
    <a:masterClrMapping/>
  </p:clrMapOvr>
  <mc:AlternateContent xmlns:mc="http://schemas.openxmlformats.org/markup-compatibility/2006" xmlns:p14="http://schemas.microsoft.com/office/powerpoint/2010/main">
    <mc:Choice Requires="p14">
      <p:transition spd="slow" p14:dur="2000" advTm="64"/>
    </mc:Choice>
    <mc:Fallback xmlns="">
      <p:transition spd="slow" advTm="64"/>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D1B646A8-56B1-401B-9B0A-C31B88CE3003}" type="slidenum">
              <a:rPr lang="zh-CN" altLang="en-US" sz="1400">
                <a:solidFill>
                  <a:schemeClr val="tx1"/>
                </a:solidFill>
              </a:rPr>
              <a:pPr algn="r" eaLnBrk="1" hangingPunct="1">
                <a:spcBef>
                  <a:spcPct val="0"/>
                </a:spcBef>
                <a:buClrTx/>
                <a:buSzTx/>
                <a:buFontTx/>
                <a:buNone/>
              </a:pPr>
              <a:t>28</a:t>
            </a:fld>
            <a:endParaRPr lang="en-US" altLang="zh-CN" sz="1400">
              <a:solidFill>
                <a:schemeClr val="tx1"/>
              </a:solidFill>
            </a:endParaRPr>
          </a:p>
        </p:txBody>
      </p:sp>
      <p:sp>
        <p:nvSpPr>
          <p:cNvPr id="47107" name="Rectangle 5"/>
          <p:cNvSpPr>
            <a:spLocks noChangeArrowheads="1"/>
          </p:cNvSpPr>
          <p:nvPr/>
        </p:nvSpPr>
        <p:spPr bwMode="auto">
          <a:xfrm>
            <a:off x="827088" y="765175"/>
            <a:ext cx="8088312" cy="48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40000"/>
              </a:lnSpc>
              <a:spcBef>
                <a:spcPct val="0"/>
              </a:spcBef>
              <a:buClrTx/>
              <a:buFont typeface="Wingdings" panose="05000000000000000000" pitchFamily="2" charset="2"/>
              <a:buNone/>
            </a:pPr>
            <a:r>
              <a:rPr kumimoji="1" lang="zh-CN" altLang="en-US" sz="2400" b="1"/>
              <a:t>分配算法描述</a:t>
            </a:r>
          </a:p>
          <a:p>
            <a:pPr eaLnBrk="1" hangingPunct="1">
              <a:lnSpc>
                <a:spcPct val="140000"/>
              </a:lnSpc>
              <a:spcBef>
                <a:spcPct val="0"/>
              </a:spcBef>
              <a:buClrTx/>
              <a:buFont typeface="Wingdings" panose="05000000000000000000" pitchFamily="2" charset="2"/>
              <a:buNone/>
            </a:pPr>
            <a:r>
              <a:rPr kumimoji="1" lang="zh-CN" altLang="en-US" sz="2400">
                <a:solidFill>
                  <a:schemeClr val="tx1"/>
                </a:solidFill>
              </a:rPr>
              <a:t>１）最先匹配法</a:t>
            </a:r>
            <a:r>
              <a:rPr kumimoji="1" lang="en-US" altLang="zh-CN" sz="2400">
                <a:solidFill>
                  <a:schemeClr val="tx1"/>
                </a:solidFill>
              </a:rPr>
              <a:t>(first-fit)</a:t>
            </a:r>
            <a:r>
              <a:rPr kumimoji="1" lang="zh-CN" altLang="en-US" sz="2400">
                <a:solidFill>
                  <a:schemeClr val="tx1"/>
                </a:solidFill>
              </a:rPr>
              <a:t>：按分区的先后次序，  从头查找，找到符合要求的第一个分区就分配。</a:t>
            </a:r>
          </a:p>
          <a:p>
            <a:pPr lvl="1" eaLnBrk="1" hangingPunct="1">
              <a:lnSpc>
                <a:spcPct val="140000"/>
              </a:lnSpc>
              <a:spcBef>
                <a:spcPct val="0"/>
              </a:spcBef>
              <a:buClrTx/>
              <a:buFontTx/>
              <a:buNone/>
            </a:pPr>
            <a:r>
              <a:rPr kumimoji="1" lang="zh-CN" altLang="en-US" sz="2000"/>
              <a:t>分配和释放的时间性能较好，较大的空闲分区可以被保留在内存高端。</a:t>
            </a:r>
          </a:p>
          <a:p>
            <a:pPr lvl="1" eaLnBrk="1" hangingPunct="1">
              <a:lnSpc>
                <a:spcPct val="140000"/>
              </a:lnSpc>
              <a:spcBef>
                <a:spcPct val="0"/>
              </a:spcBef>
              <a:buClrTx/>
              <a:buFontTx/>
              <a:buNone/>
            </a:pPr>
            <a:r>
              <a:rPr kumimoji="1" lang="zh-CN" altLang="en-US" sz="2000"/>
              <a:t>但随着低端分区不断划分而产生较多小分区，每次分配时查找时间开销会增大。</a:t>
            </a:r>
          </a:p>
          <a:p>
            <a:pPr eaLnBrk="1" hangingPunct="1">
              <a:lnSpc>
                <a:spcPct val="140000"/>
              </a:lnSpc>
              <a:spcBef>
                <a:spcPct val="0"/>
              </a:spcBef>
              <a:buClrTx/>
              <a:buFont typeface="Wingdings" panose="05000000000000000000" pitchFamily="2" charset="2"/>
              <a:buNone/>
            </a:pPr>
            <a:endParaRPr kumimoji="1" lang="zh-CN" altLang="en-US" sz="2400">
              <a:solidFill>
                <a:schemeClr val="tx1"/>
              </a:solidFill>
            </a:endParaRPr>
          </a:p>
          <a:p>
            <a:pPr eaLnBrk="1" hangingPunct="1">
              <a:lnSpc>
                <a:spcPct val="140000"/>
              </a:lnSpc>
              <a:spcBef>
                <a:spcPct val="0"/>
              </a:spcBef>
              <a:buClrTx/>
              <a:buFont typeface="Wingdings" panose="05000000000000000000" pitchFamily="2" charset="2"/>
              <a:buNone/>
            </a:pPr>
            <a:endParaRPr kumimoji="1" lang="zh-CN" altLang="en-US" sz="2400">
              <a:solidFill>
                <a:schemeClr val="tx1"/>
              </a:solidFill>
            </a:endParaRPr>
          </a:p>
        </p:txBody>
      </p:sp>
    </p:spTree>
    <p:extLst>
      <p:ext uri="{BB962C8B-B14F-4D97-AF65-F5344CB8AC3E}">
        <p14:creationId xmlns:p14="http://schemas.microsoft.com/office/powerpoint/2010/main" val="4056847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CAFC37CD-72BB-4577-9418-72C2E3B181FF}" type="slidenum">
              <a:rPr lang="zh-CN" altLang="en-US" sz="1400">
                <a:solidFill>
                  <a:schemeClr val="tx1"/>
                </a:solidFill>
              </a:rPr>
              <a:pPr algn="r" eaLnBrk="1" hangingPunct="1">
                <a:spcBef>
                  <a:spcPct val="0"/>
                </a:spcBef>
                <a:buClrTx/>
                <a:buSzTx/>
                <a:buFontTx/>
                <a:buNone/>
              </a:pPr>
              <a:t>29</a:t>
            </a:fld>
            <a:endParaRPr lang="en-US" altLang="zh-CN" sz="1400">
              <a:solidFill>
                <a:schemeClr val="tx1"/>
              </a:solidFill>
            </a:endParaRPr>
          </a:p>
        </p:txBody>
      </p:sp>
      <p:sp>
        <p:nvSpPr>
          <p:cNvPr id="48131" name="Rectangle 4"/>
          <p:cNvSpPr>
            <a:spLocks noChangeArrowheads="1"/>
          </p:cNvSpPr>
          <p:nvPr/>
        </p:nvSpPr>
        <p:spPr bwMode="auto">
          <a:xfrm>
            <a:off x="900113" y="1125538"/>
            <a:ext cx="7558087"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50000"/>
              </a:lnSpc>
              <a:spcBef>
                <a:spcPct val="50000"/>
              </a:spcBef>
              <a:buClrTx/>
              <a:buFont typeface="Wingdings" panose="05000000000000000000" pitchFamily="2" charset="2"/>
              <a:buNone/>
            </a:pPr>
            <a:r>
              <a:rPr lang="zh-CN" altLang="en-US" sz="2400">
                <a:solidFill>
                  <a:schemeClr val="tx1"/>
                </a:solidFill>
              </a:rPr>
              <a:t>２）下次匹配法</a:t>
            </a:r>
            <a:r>
              <a:rPr lang="en-US" altLang="zh-CN" sz="2400">
                <a:solidFill>
                  <a:schemeClr val="tx1"/>
                </a:solidFill>
              </a:rPr>
              <a:t>(next-fit)</a:t>
            </a:r>
            <a:r>
              <a:rPr lang="zh-CN" altLang="en-US" sz="2400">
                <a:solidFill>
                  <a:schemeClr val="tx1"/>
                </a:solidFill>
              </a:rPr>
              <a:t>：按分区的先后次序，从上次分配的分区起查找（到最后分区时再回到开头），找到符合要求的第一个分区就分配。</a:t>
            </a:r>
          </a:p>
          <a:p>
            <a:pPr lvl="1" eaLnBrk="1" hangingPunct="1">
              <a:lnSpc>
                <a:spcPct val="150000"/>
              </a:lnSpc>
              <a:spcBef>
                <a:spcPct val="50000"/>
              </a:spcBef>
              <a:buClrTx/>
            </a:pPr>
            <a:r>
              <a:rPr lang="zh-CN" altLang="en-US" sz="2000"/>
              <a:t>该算法的分配和释放的时间性能较好，使空闲分区分布得更均匀，但较大的空闲分区不易保留。</a:t>
            </a:r>
          </a:p>
        </p:txBody>
      </p:sp>
    </p:spTree>
    <p:extLst>
      <p:ext uri="{BB962C8B-B14F-4D97-AF65-F5344CB8AC3E}">
        <p14:creationId xmlns:p14="http://schemas.microsoft.com/office/powerpoint/2010/main" val="2670246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smtClean="0">
                <a:ea typeface="宋体" panose="02010600030101010101" pitchFamily="2" charset="-122"/>
              </a:rPr>
              <a:t>什么是内存？</a:t>
            </a:r>
          </a:p>
        </p:txBody>
      </p:sp>
      <p:sp>
        <p:nvSpPr>
          <p:cNvPr id="12291" name="文本框 4"/>
          <p:cNvSpPr txBox="1">
            <a:spLocks noChangeArrowheads="1"/>
          </p:cNvSpPr>
          <p:nvPr/>
        </p:nvSpPr>
        <p:spPr bwMode="auto">
          <a:xfrm>
            <a:off x="3295650" y="6278563"/>
            <a:ext cx="300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a:t>冯诺伊曼体系结构</a:t>
            </a:r>
          </a:p>
        </p:txBody>
      </p:sp>
      <p:sp>
        <p:nvSpPr>
          <p:cNvPr id="12292" name="文本框 5"/>
          <p:cNvSpPr txBox="1">
            <a:spLocks noChangeArrowheads="1"/>
          </p:cNvSpPr>
          <p:nvPr/>
        </p:nvSpPr>
        <p:spPr bwMode="auto">
          <a:xfrm>
            <a:off x="8769350" y="6464300"/>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a:solidFill>
                  <a:schemeClr val="bg1"/>
                </a:solidFill>
              </a:rPr>
              <a:t>1</a:t>
            </a:r>
            <a:endParaRPr lang="zh-CN" altLang="en-US">
              <a:solidFill>
                <a:schemeClr val="bg1"/>
              </a:solidFill>
            </a:endParaRPr>
          </a:p>
        </p:txBody>
      </p:sp>
      <p:pic>
        <p:nvPicPr>
          <p:cNvPr id="12293" name="内容占位符 8"/>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82613" y="1778000"/>
            <a:ext cx="8059737" cy="4308475"/>
          </a:xfrm>
        </p:spPr>
      </p:pic>
    </p:spTree>
    <p:extLst>
      <p:ext uri="{BB962C8B-B14F-4D97-AF65-F5344CB8AC3E}">
        <p14:creationId xmlns:p14="http://schemas.microsoft.com/office/powerpoint/2010/main" val="3905335576"/>
      </p:ext>
    </p:extLst>
  </p:cSld>
  <p:clrMapOvr>
    <a:masterClrMapping/>
  </p:clrMapOvr>
  <p:transition spd="slow" advTm="339"/>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52AB8F73-DC9F-46CB-93BE-2C022D174048}" type="slidenum">
              <a:rPr lang="zh-CN" altLang="en-US" sz="1400">
                <a:solidFill>
                  <a:schemeClr val="tx1"/>
                </a:solidFill>
              </a:rPr>
              <a:pPr algn="r" eaLnBrk="1" hangingPunct="1">
                <a:spcBef>
                  <a:spcPct val="0"/>
                </a:spcBef>
                <a:buClrTx/>
                <a:buSzTx/>
                <a:buFontTx/>
                <a:buNone/>
              </a:pPr>
              <a:t>30</a:t>
            </a:fld>
            <a:endParaRPr lang="en-US" altLang="zh-CN" sz="1400">
              <a:solidFill>
                <a:schemeClr val="tx1"/>
              </a:solidFill>
            </a:endParaRPr>
          </a:p>
        </p:txBody>
      </p:sp>
      <p:sp>
        <p:nvSpPr>
          <p:cNvPr id="49155" name="Text Box 4"/>
          <p:cNvSpPr txBox="1">
            <a:spLocks noChangeArrowheads="1"/>
          </p:cNvSpPr>
          <p:nvPr/>
        </p:nvSpPr>
        <p:spPr bwMode="auto">
          <a:xfrm>
            <a:off x="900113" y="1196975"/>
            <a:ext cx="7405687"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50000"/>
              </a:lnSpc>
              <a:spcBef>
                <a:spcPct val="0"/>
              </a:spcBef>
              <a:buClrTx/>
              <a:buFont typeface="Wingdings" panose="05000000000000000000" pitchFamily="2" charset="2"/>
              <a:buNone/>
            </a:pPr>
            <a:r>
              <a:rPr kumimoji="1" lang="zh-CN" altLang="en-US" sz="2400">
                <a:solidFill>
                  <a:schemeClr val="tx1"/>
                </a:solidFill>
              </a:rPr>
              <a:t>３）最佳匹配法</a:t>
            </a:r>
            <a:r>
              <a:rPr kumimoji="1" lang="en-US" altLang="zh-CN" sz="2400">
                <a:solidFill>
                  <a:schemeClr val="tx1"/>
                </a:solidFill>
              </a:rPr>
              <a:t>(best-fit)</a:t>
            </a:r>
            <a:r>
              <a:rPr kumimoji="1" lang="zh-CN" altLang="en-US" sz="2400">
                <a:solidFill>
                  <a:schemeClr val="tx1"/>
                </a:solidFill>
              </a:rPr>
              <a:t>：</a:t>
            </a:r>
            <a:r>
              <a:rPr kumimoji="1" lang="zh-CN" altLang="en-US" sz="2000">
                <a:solidFill>
                  <a:schemeClr val="tx1"/>
                </a:solidFill>
              </a:rPr>
              <a:t>将分区按小大顺序组织</a:t>
            </a:r>
            <a:r>
              <a:rPr kumimoji="1" lang="en-US" altLang="zh-CN" sz="2000">
                <a:solidFill>
                  <a:schemeClr val="tx1"/>
                </a:solidFill>
              </a:rPr>
              <a:t>,</a:t>
            </a:r>
            <a:r>
              <a:rPr kumimoji="1" lang="zh-CN" altLang="en-US" sz="2000">
                <a:solidFill>
                  <a:schemeClr val="tx1"/>
                </a:solidFill>
              </a:rPr>
              <a:t>找到的第一个适应分区是大小与要求相差最小的空闲分区</a:t>
            </a:r>
            <a:r>
              <a:rPr kumimoji="1" lang="en-US" altLang="zh-CN" sz="2000">
                <a:solidFill>
                  <a:schemeClr val="tx1"/>
                </a:solidFill>
              </a:rPr>
              <a:t>.</a:t>
            </a:r>
          </a:p>
          <a:p>
            <a:pPr eaLnBrk="1" hangingPunct="1">
              <a:lnSpc>
                <a:spcPct val="150000"/>
              </a:lnSpc>
              <a:spcBef>
                <a:spcPct val="0"/>
              </a:spcBef>
              <a:buClrTx/>
              <a:buFont typeface="Wingdings" panose="05000000000000000000" pitchFamily="2" charset="2"/>
              <a:buNone/>
            </a:pPr>
            <a:r>
              <a:rPr kumimoji="1" lang="en-US" altLang="zh-CN" sz="2400">
                <a:solidFill>
                  <a:schemeClr val="tx1"/>
                </a:solidFill>
              </a:rPr>
              <a:t>      </a:t>
            </a:r>
            <a:r>
              <a:rPr kumimoji="1" lang="zh-CN" altLang="en-US" sz="2000">
                <a:solidFill>
                  <a:schemeClr val="tx1"/>
                </a:solidFill>
              </a:rPr>
              <a:t>个别来看，外碎片较小，整体来看，会形成较多外碎片。但较大的空闲分区可以被保留。</a:t>
            </a:r>
          </a:p>
        </p:txBody>
      </p:sp>
    </p:spTree>
    <p:extLst>
      <p:ext uri="{BB962C8B-B14F-4D97-AF65-F5344CB8AC3E}">
        <p14:creationId xmlns:p14="http://schemas.microsoft.com/office/powerpoint/2010/main" val="22717367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8815A850-42A0-4DCB-ACD0-E8A29C87E563}" type="slidenum">
              <a:rPr lang="zh-CN" altLang="en-US" sz="1400">
                <a:solidFill>
                  <a:schemeClr val="tx1"/>
                </a:solidFill>
              </a:rPr>
              <a:pPr algn="r" eaLnBrk="1" hangingPunct="1">
                <a:spcBef>
                  <a:spcPct val="0"/>
                </a:spcBef>
                <a:buClrTx/>
                <a:buSzTx/>
                <a:buFontTx/>
                <a:buNone/>
              </a:pPr>
              <a:t>31</a:t>
            </a:fld>
            <a:endParaRPr lang="en-US" altLang="zh-CN" sz="1400">
              <a:solidFill>
                <a:schemeClr val="tx1"/>
              </a:solidFill>
            </a:endParaRPr>
          </a:p>
        </p:txBody>
      </p:sp>
      <p:sp>
        <p:nvSpPr>
          <p:cNvPr id="50179" name="Text Box 4"/>
          <p:cNvSpPr txBox="1">
            <a:spLocks noChangeArrowheads="1"/>
          </p:cNvSpPr>
          <p:nvPr/>
        </p:nvSpPr>
        <p:spPr bwMode="auto">
          <a:xfrm>
            <a:off x="762000" y="1219200"/>
            <a:ext cx="7620000"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50000"/>
              </a:lnSpc>
              <a:spcBef>
                <a:spcPct val="0"/>
              </a:spcBef>
              <a:buClrTx/>
              <a:buFont typeface="Wingdings" panose="05000000000000000000" pitchFamily="2" charset="2"/>
              <a:buNone/>
            </a:pPr>
            <a:r>
              <a:rPr kumimoji="1" lang="zh-CN" altLang="en-US" sz="2400">
                <a:solidFill>
                  <a:schemeClr val="tx1"/>
                </a:solidFill>
              </a:rPr>
              <a:t>４）最坏匹配法</a:t>
            </a:r>
            <a:r>
              <a:rPr kumimoji="1" lang="en-US" altLang="zh-CN" sz="2400">
                <a:solidFill>
                  <a:schemeClr val="tx1"/>
                </a:solidFill>
              </a:rPr>
              <a:t>(worst-fit)</a:t>
            </a:r>
            <a:r>
              <a:rPr kumimoji="1" lang="zh-CN" altLang="en-US" sz="2400">
                <a:solidFill>
                  <a:schemeClr val="tx1"/>
                </a:solidFill>
              </a:rPr>
              <a:t>：</a:t>
            </a:r>
            <a:r>
              <a:rPr kumimoji="1" lang="zh-CN" altLang="en-US" sz="2000">
                <a:solidFill>
                  <a:schemeClr val="tx1"/>
                </a:solidFill>
              </a:rPr>
              <a:t>将分区按大小顺序组织</a:t>
            </a:r>
            <a:r>
              <a:rPr kumimoji="1" lang="en-US" altLang="zh-CN" sz="2000">
                <a:solidFill>
                  <a:schemeClr val="tx1"/>
                </a:solidFill>
              </a:rPr>
              <a:t>,</a:t>
            </a:r>
            <a:r>
              <a:rPr kumimoji="1" lang="zh-CN" altLang="en-US" sz="2000">
                <a:solidFill>
                  <a:schemeClr val="tx1"/>
                </a:solidFill>
              </a:rPr>
              <a:t>查找到的第一个大于需求的分区就分配</a:t>
            </a:r>
            <a:r>
              <a:rPr kumimoji="1" lang="en-US" altLang="zh-CN" sz="2000">
                <a:solidFill>
                  <a:schemeClr val="tx1"/>
                </a:solidFill>
              </a:rPr>
              <a:t>,</a:t>
            </a:r>
            <a:r>
              <a:rPr kumimoji="1" lang="zh-CN" altLang="en-US" sz="2000">
                <a:solidFill>
                  <a:schemeClr val="tx1"/>
                </a:solidFill>
              </a:rPr>
              <a:t>找到的是最大的空闲分区</a:t>
            </a:r>
            <a:r>
              <a:rPr kumimoji="1" lang="en-US" altLang="zh-CN" sz="2000">
                <a:solidFill>
                  <a:schemeClr val="tx1"/>
                </a:solidFill>
              </a:rPr>
              <a:t>.</a:t>
            </a:r>
          </a:p>
          <a:p>
            <a:pPr lvl="1" eaLnBrk="1" hangingPunct="1">
              <a:lnSpc>
                <a:spcPct val="150000"/>
              </a:lnSpc>
              <a:spcBef>
                <a:spcPct val="0"/>
              </a:spcBef>
              <a:buClrTx/>
              <a:buFontTx/>
              <a:buNone/>
            </a:pPr>
            <a:r>
              <a:rPr kumimoji="1" lang="zh-CN" altLang="en-US" sz="2000"/>
              <a:t>基本不留下小空闲分区，但较大的空闲分区不会被保留。</a:t>
            </a:r>
          </a:p>
          <a:p>
            <a:pPr eaLnBrk="1" hangingPunct="1">
              <a:spcBef>
                <a:spcPct val="50000"/>
              </a:spcBef>
              <a:buClrTx/>
              <a:buFont typeface="Wingdings" panose="05000000000000000000" pitchFamily="2" charset="2"/>
              <a:buNone/>
            </a:pPr>
            <a:endParaRPr kumimoji="1" lang="zh-CN" altLang="en-US" sz="2000">
              <a:solidFill>
                <a:schemeClr val="tx1"/>
              </a:solidFill>
            </a:endParaRPr>
          </a:p>
        </p:txBody>
      </p:sp>
    </p:spTree>
    <p:extLst>
      <p:ext uri="{BB962C8B-B14F-4D97-AF65-F5344CB8AC3E}">
        <p14:creationId xmlns:p14="http://schemas.microsoft.com/office/powerpoint/2010/main" val="1841627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34AA1642-B1A7-47DD-B411-8A0E8C04B722}" type="slidenum">
              <a:rPr lang="zh-CN" altLang="en-US" sz="1400">
                <a:solidFill>
                  <a:schemeClr val="tx1"/>
                </a:solidFill>
              </a:rPr>
              <a:pPr algn="r" eaLnBrk="1" hangingPunct="1">
                <a:spcBef>
                  <a:spcPct val="0"/>
                </a:spcBef>
                <a:buClrTx/>
                <a:buSzTx/>
                <a:buFontTx/>
                <a:buNone/>
              </a:pPr>
              <a:t>32</a:t>
            </a:fld>
            <a:endParaRPr lang="en-US" altLang="zh-CN" sz="1400">
              <a:solidFill>
                <a:schemeClr val="tx1"/>
              </a:solidFill>
            </a:endParaRPr>
          </a:p>
        </p:txBody>
      </p:sp>
      <p:graphicFrame>
        <p:nvGraphicFramePr>
          <p:cNvPr id="51203" name="Object 4"/>
          <p:cNvGraphicFramePr>
            <a:graphicFrameLocks noChangeAspect="1"/>
          </p:cNvGraphicFramePr>
          <p:nvPr/>
        </p:nvGraphicFramePr>
        <p:xfrm>
          <a:off x="2700338" y="0"/>
          <a:ext cx="6256337" cy="6858000"/>
        </p:xfrm>
        <a:graphic>
          <a:graphicData uri="http://schemas.openxmlformats.org/presentationml/2006/ole">
            <mc:AlternateContent xmlns:mc="http://schemas.openxmlformats.org/markup-compatibility/2006">
              <mc:Choice xmlns:v="urn:schemas-microsoft-com:vml" Requires="v">
                <p:oleObj spid="_x0000_s51321" name="VISIO" r:id="rId3" imgW="4329720" imgH="4747320" progId="Visio.Drawing.6">
                  <p:embed/>
                </p:oleObj>
              </mc:Choice>
              <mc:Fallback>
                <p:oleObj name="VISIO" r:id="rId3" imgW="4329720" imgH="47473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0"/>
                        <a:ext cx="625633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4" name="Text Box 5"/>
          <p:cNvSpPr txBox="1">
            <a:spLocks noChangeArrowheads="1"/>
          </p:cNvSpPr>
          <p:nvPr/>
        </p:nvSpPr>
        <p:spPr bwMode="auto">
          <a:xfrm>
            <a:off x="1547813" y="260350"/>
            <a:ext cx="1981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2000" b="1"/>
              <a:t>分配前的内存状况：</a:t>
            </a:r>
          </a:p>
        </p:txBody>
      </p:sp>
      <p:sp>
        <p:nvSpPr>
          <p:cNvPr id="51205" name="Text Box 6"/>
          <p:cNvSpPr txBox="1">
            <a:spLocks noChangeArrowheads="1"/>
          </p:cNvSpPr>
          <p:nvPr/>
        </p:nvSpPr>
        <p:spPr bwMode="auto">
          <a:xfrm>
            <a:off x="827088" y="5157788"/>
            <a:ext cx="2081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2000" b="1"/>
              <a:t>显然：使用不同算法会找到不同的空闲区</a:t>
            </a:r>
          </a:p>
        </p:txBody>
      </p:sp>
      <p:sp>
        <p:nvSpPr>
          <p:cNvPr id="51206" name="Text Box 7"/>
          <p:cNvSpPr txBox="1">
            <a:spLocks noChangeArrowheads="1"/>
          </p:cNvSpPr>
          <p:nvPr/>
        </p:nvSpPr>
        <p:spPr bwMode="auto">
          <a:xfrm>
            <a:off x="1835150" y="3500438"/>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2000"/>
              <a:t>现请求</a:t>
            </a:r>
            <a:r>
              <a:rPr kumimoji="1" lang="en-US" altLang="zh-CN" sz="2000"/>
              <a:t>16k</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Memory dynamic growth in swapping</a:t>
            </a:r>
            <a:endParaRPr lang="zh-CN" altLang="en-US" sz="32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5222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3FEFCC47-F50A-42F9-9685-6199BF1C7891}" type="slidenum">
              <a:rPr lang="en-US" altLang="ko-KR" sz="1200" smtClean="0">
                <a:solidFill>
                  <a:schemeClr val="bg1"/>
                </a:solidFill>
              </a:rPr>
              <a:pPr>
                <a:spcBef>
                  <a:spcPct val="0"/>
                </a:spcBef>
                <a:buClrTx/>
                <a:buSzTx/>
                <a:buFontTx/>
                <a:buNone/>
              </a:pPr>
              <a:t>33</a:t>
            </a:fld>
            <a:endParaRPr lang="en-US" altLang="ko-KR" sz="1200" smtClean="0">
              <a:solidFill>
                <a:schemeClr val="bg1"/>
              </a:solidFill>
            </a:endParaRPr>
          </a:p>
        </p:txBody>
      </p:sp>
      <p:grpSp>
        <p:nvGrpSpPr>
          <p:cNvPr id="2" name="组合 62"/>
          <p:cNvGrpSpPr>
            <a:grpSpLocks/>
          </p:cNvGrpSpPr>
          <p:nvPr/>
        </p:nvGrpSpPr>
        <p:grpSpPr bwMode="auto">
          <a:xfrm>
            <a:off x="1357313" y="1714500"/>
            <a:ext cx="2857500" cy="3929063"/>
            <a:chOff x="1142975" y="1857364"/>
            <a:chExt cx="2857521" cy="3929090"/>
          </a:xfrm>
        </p:grpSpPr>
        <p:sp>
          <p:nvSpPr>
            <p:cNvPr id="52253" name="Rectangle 6"/>
            <p:cNvSpPr>
              <a:spLocks noChangeArrowheads="1"/>
            </p:cNvSpPr>
            <p:nvPr/>
          </p:nvSpPr>
          <p:spPr bwMode="auto">
            <a:xfrm>
              <a:off x="1142976" y="4138620"/>
              <a:ext cx="1152525" cy="1220790"/>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r>
                <a:rPr lang="en-US" altLang="zh-CN" sz="1800">
                  <a:solidFill>
                    <a:srgbClr val="FF0000"/>
                  </a:solidFill>
                </a:rPr>
                <a:t>Proc A</a:t>
              </a:r>
            </a:p>
          </p:txBody>
        </p:sp>
        <p:sp>
          <p:nvSpPr>
            <p:cNvPr id="52254" name="Rectangle 7"/>
            <p:cNvSpPr>
              <a:spLocks noChangeArrowheads="1"/>
            </p:cNvSpPr>
            <p:nvPr/>
          </p:nvSpPr>
          <p:spPr bwMode="auto">
            <a:xfrm>
              <a:off x="1142976" y="5353066"/>
              <a:ext cx="1152525" cy="433388"/>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11" name="Rectangle 11"/>
            <p:cNvSpPr>
              <a:spLocks noChangeArrowheads="1"/>
            </p:cNvSpPr>
            <p:nvPr/>
          </p:nvSpPr>
          <p:spPr bwMode="auto">
            <a:xfrm>
              <a:off x="1142975" y="3500438"/>
              <a:ext cx="1152533" cy="642941"/>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52256" name="Rectangle 6"/>
            <p:cNvSpPr>
              <a:spLocks noChangeArrowheads="1"/>
            </p:cNvSpPr>
            <p:nvPr/>
          </p:nvSpPr>
          <p:spPr bwMode="auto">
            <a:xfrm>
              <a:off x="1142976" y="1857364"/>
              <a:ext cx="1152525" cy="164941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r>
                <a:rPr lang="en-US" altLang="zh-CN" sz="1800">
                  <a:solidFill>
                    <a:srgbClr val="FF0000"/>
                  </a:solidFill>
                </a:rPr>
                <a:t>Proc B</a:t>
              </a:r>
            </a:p>
          </p:txBody>
        </p:sp>
        <p:cxnSp>
          <p:nvCxnSpPr>
            <p:cNvPr id="52257" name="直接连接符 13"/>
            <p:cNvCxnSpPr>
              <a:cxnSpLocks noChangeShapeType="1"/>
              <a:stCxn id="52253" idx="1"/>
              <a:endCxn id="52253" idx="3"/>
            </p:cNvCxnSpPr>
            <p:nvPr/>
          </p:nvCxnSpPr>
          <p:spPr bwMode="auto">
            <a:xfrm rot="10800000" flipH="1">
              <a:off x="1142975" y="4749015"/>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58" name="直接连接符 14"/>
            <p:cNvCxnSpPr>
              <a:cxnSpLocks noChangeShapeType="1"/>
            </p:cNvCxnSpPr>
            <p:nvPr/>
          </p:nvCxnSpPr>
          <p:spPr bwMode="auto">
            <a:xfrm rot="10800000" flipH="1">
              <a:off x="1142976" y="2786058"/>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59" name="直接箭头连接符 16"/>
            <p:cNvCxnSpPr>
              <a:cxnSpLocks noChangeShapeType="1"/>
            </p:cNvCxnSpPr>
            <p:nvPr/>
          </p:nvCxnSpPr>
          <p:spPr bwMode="auto">
            <a:xfrm rot="5400000" flipH="1" flipV="1">
              <a:off x="1500166" y="4500570"/>
              <a:ext cx="429422" cy="79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60" name="直接箭头连接符 18"/>
            <p:cNvCxnSpPr>
              <a:cxnSpLocks noChangeShapeType="1"/>
            </p:cNvCxnSpPr>
            <p:nvPr/>
          </p:nvCxnSpPr>
          <p:spPr bwMode="auto">
            <a:xfrm rot="5400000" flipH="1" flipV="1">
              <a:off x="1500166" y="2571744"/>
              <a:ext cx="429422" cy="79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2261" name="右大括号 19"/>
            <p:cNvSpPr>
              <a:spLocks/>
            </p:cNvSpPr>
            <p:nvPr/>
          </p:nvSpPr>
          <p:spPr bwMode="auto">
            <a:xfrm>
              <a:off x="2357422" y="1857364"/>
              <a:ext cx="285752" cy="857256"/>
            </a:xfrm>
            <a:prstGeom prst="rightBrace">
              <a:avLst>
                <a:gd name="adj1" fmla="val 8333"/>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62" name="右大括号 20"/>
            <p:cNvSpPr>
              <a:spLocks/>
            </p:cNvSpPr>
            <p:nvPr/>
          </p:nvSpPr>
          <p:spPr bwMode="auto">
            <a:xfrm>
              <a:off x="2357422" y="2786058"/>
              <a:ext cx="285752" cy="714380"/>
            </a:xfrm>
            <a:prstGeom prst="rightBrace">
              <a:avLst>
                <a:gd name="adj1" fmla="val 8333"/>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63" name="右大括号 21"/>
            <p:cNvSpPr>
              <a:spLocks/>
            </p:cNvSpPr>
            <p:nvPr/>
          </p:nvSpPr>
          <p:spPr bwMode="auto">
            <a:xfrm>
              <a:off x="2357422" y="4143380"/>
              <a:ext cx="285752" cy="571504"/>
            </a:xfrm>
            <a:prstGeom prst="rightBrace">
              <a:avLst>
                <a:gd name="adj1" fmla="val 8333"/>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64" name="右大括号 22"/>
            <p:cNvSpPr>
              <a:spLocks/>
            </p:cNvSpPr>
            <p:nvPr/>
          </p:nvSpPr>
          <p:spPr bwMode="auto">
            <a:xfrm>
              <a:off x="2357422" y="4786322"/>
              <a:ext cx="285752" cy="500066"/>
            </a:xfrm>
            <a:prstGeom prst="rightBrace">
              <a:avLst>
                <a:gd name="adj1" fmla="val 8337"/>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65" name="TextBox 23"/>
            <p:cNvSpPr txBox="1">
              <a:spLocks noChangeArrowheads="1"/>
            </p:cNvSpPr>
            <p:nvPr/>
          </p:nvSpPr>
          <p:spPr bwMode="auto">
            <a:xfrm>
              <a:off x="2643174" y="4822295"/>
              <a:ext cx="121444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Actually in use</a:t>
              </a:r>
              <a:endParaRPr lang="zh-CN" altLang="en-US" sz="1800">
                <a:solidFill>
                  <a:schemeClr val="tx1"/>
                </a:solidFill>
              </a:endParaRPr>
            </a:p>
          </p:txBody>
        </p:sp>
        <p:sp>
          <p:nvSpPr>
            <p:cNvPr id="52266" name="TextBox 25"/>
            <p:cNvSpPr txBox="1">
              <a:spLocks noChangeArrowheads="1"/>
            </p:cNvSpPr>
            <p:nvPr/>
          </p:nvSpPr>
          <p:spPr bwMode="auto">
            <a:xfrm>
              <a:off x="2643174" y="4214818"/>
              <a:ext cx="13573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Room for growth</a:t>
              </a:r>
              <a:endParaRPr lang="zh-CN" altLang="en-US" sz="1800">
                <a:solidFill>
                  <a:schemeClr val="tx1"/>
                </a:solidFill>
              </a:endParaRPr>
            </a:p>
          </p:txBody>
        </p:sp>
        <p:sp>
          <p:nvSpPr>
            <p:cNvPr id="52267" name="TextBox 26"/>
            <p:cNvSpPr txBox="1">
              <a:spLocks noChangeArrowheads="1"/>
            </p:cNvSpPr>
            <p:nvPr/>
          </p:nvSpPr>
          <p:spPr bwMode="auto">
            <a:xfrm>
              <a:off x="2643174" y="2000240"/>
              <a:ext cx="13573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Room for growth</a:t>
              </a:r>
              <a:endParaRPr lang="zh-CN" altLang="en-US" sz="1800">
                <a:solidFill>
                  <a:schemeClr val="tx1"/>
                </a:solidFill>
              </a:endParaRPr>
            </a:p>
          </p:txBody>
        </p:sp>
        <p:sp>
          <p:nvSpPr>
            <p:cNvPr id="52268" name="TextBox 27"/>
            <p:cNvSpPr txBox="1">
              <a:spLocks noChangeArrowheads="1"/>
            </p:cNvSpPr>
            <p:nvPr/>
          </p:nvSpPr>
          <p:spPr bwMode="auto">
            <a:xfrm>
              <a:off x="2643174" y="2928934"/>
              <a:ext cx="121444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Actually in use</a:t>
              </a:r>
              <a:endParaRPr lang="zh-CN" altLang="en-US" sz="1800">
                <a:solidFill>
                  <a:schemeClr val="tx1"/>
                </a:solidFill>
              </a:endParaRPr>
            </a:p>
          </p:txBody>
        </p:sp>
      </p:grpSp>
      <p:grpSp>
        <p:nvGrpSpPr>
          <p:cNvPr id="3" name="组合 61"/>
          <p:cNvGrpSpPr>
            <a:grpSpLocks/>
          </p:cNvGrpSpPr>
          <p:nvPr/>
        </p:nvGrpSpPr>
        <p:grpSpPr bwMode="auto">
          <a:xfrm>
            <a:off x="5572125" y="1785938"/>
            <a:ext cx="3000375" cy="3929062"/>
            <a:chOff x="4786314" y="1785926"/>
            <a:chExt cx="3000396" cy="3929090"/>
          </a:xfrm>
        </p:grpSpPr>
        <p:sp>
          <p:nvSpPr>
            <p:cNvPr id="52233" name="Rectangle 6"/>
            <p:cNvSpPr>
              <a:spLocks noChangeArrowheads="1"/>
            </p:cNvSpPr>
            <p:nvPr/>
          </p:nvSpPr>
          <p:spPr bwMode="auto">
            <a:xfrm>
              <a:off x="4786314" y="4067182"/>
              <a:ext cx="1152525" cy="1220790"/>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p:txBody>
        </p:sp>
        <p:sp>
          <p:nvSpPr>
            <p:cNvPr id="52234" name="Rectangle 7"/>
            <p:cNvSpPr>
              <a:spLocks noChangeArrowheads="1"/>
            </p:cNvSpPr>
            <p:nvPr/>
          </p:nvSpPr>
          <p:spPr bwMode="auto">
            <a:xfrm>
              <a:off x="4786314" y="5281628"/>
              <a:ext cx="1152525" cy="433388"/>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39" name="Rectangle 11"/>
            <p:cNvSpPr>
              <a:spLocks noChangeArrowheads="1"/>
            </p:cNvSpPr>
            <p:nvPr/>
          </p:nvSpPr>
          <p:spPr bwMode="auto">
            <a:xfrm>
              <a:off x="4786314" y="3429000"/>
              <a:ext cx="1152533" cy="642943"/>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52236" name="Rectangle 6"/>
            <p:cNvSpPr>
              <a:spLocks noChangeArrowheads="1"/>
            </p:cNvSpPr>
            <p:nvPr/>
          </p:nvSpPr>
          <p:spPr bwMode="auto">
            <a:xfrm>
              <a:off x="4786314" y="1785926"/>
              <a:ext cx="1152525" cy="164941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p:txBody>
        </p:sp>
        <p:cxnSp>
          <p:nvCxnSpPr>
            <p:cNvPr id="52237" name="直接连接符 40"/>
            <p:cNvCxnSpPr>
              <a:cxnSpLocks noChangeShapeType="1"/>
            </p:cNvCxnSpPr>
            <p:nvPr/>
          </p:nvCxnSpPr>
          <p:spPr bwMode="auto">
            <a:xfrm rot="10800000" flipH="1">
              <a:off x="4786314" y="4929198"/>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38" name="直接连接符 41"/>
            <p:cNvCxnSpPr>
              <a:cxnSpLocks noChangeShapeType="1"/>
            </p:cNvCxnSpPr>
            <p:nvPr/>
          </p:nvCxnSpPr>
          <p:spPr bwMode="auto">
            <a:xfrm rot="10800000" flipH="1">
              <a:off x="4786314" y="2928934"/>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39" name="直接箭头连接符 42"/>
            <p:cNvCxnSpPr>
              <a:cxnSpLocks noChangeShapeType="1"/>
            </p:cNvCxnSpPr>
            <p:nvPr/>
          </p:nvCxnSpPr>
          <p:spPr bwMode="auto">
            <a:xfrm rot="5400000" flipH="1" flipV="1">
              <a:off x="5035950" y="4822438"/>
              <a:ext cx="21510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0" name="直接箭头连接符 43"/>
            <p:cNvCxnSpPr>
              <a:cxnSpLocks noChangeShapeType="1"/>
            </p:cNvCxnSpPr>
            <p:nvPr/>
          </p:nvCxnSpPr>
          <p:spPr bwMode="auto">
            <a:xfrm rot="5400000" flipH="1" flipV="1">
              <a:off x="5000231" y="2786455"/>
              <a:ext cx="286546"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1" name="直接连接符 45"/>
            <p:cNvCxnSpPr>
              <a:cxnSpLocks noChangeShapeType="1"/>
            </p:cNvCxnSpPr>
            <p:nvPr/>
          </p:nvCxnSpPr>
          <p:spPr bwMode="auto">
            <a:xfrm rot="10800000" flipH="1">
              <a:off x="4786314" y="4429132"/>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42" name="直接连接符 47"/>
            <p:cNvCxnSpPr>
              <a:cxnSpLocks noChangeShapeType="1"/>
            </p:cNvCxnSpPr>
            <p:nvPr/>
          </p:nvCxnSpPr>
          <p:spPr bwMode="auto">
            <a:xfrm rot="10800000" flipH="1">
              <a:off x="4786314" y="2285992"/>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43" name="直接箭头连接符 48"/>
            <p:cNvCxnSpPr>
              <a:cxnSpLocks noChangeShapeType="1"/>
            </p:cNvCxnSpPr>
            <p:nvPr/>
          </p:nvCxnSpPr>
          <p:spPr bwMode="auto">
            <a:xfrm rot="16200000" flipH="1">
              <a:off x="5287174" y="2499512"/>
              <a:ext cx="28575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4" name="直接箭头连接符 51"/>
            <p:cNvCxnSpPr>
              <a:cxnSpLocks noChangeShapeType="1"/>
            </p:cNvCxnSpPr>
            <p:nvPr/>
          </p:nvCxnSpPr>
          <p:spPr bwMode="auto">
            <a:xfrm rot="16200000" flipH="1">
              <a:off x="5287174" y="4642652"/>
              <a:ext cx="28575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2245" name="TextBox 52"/>
            <p:cNvSpPr txBox="1">
              <a:spLocks noChangeArrowheads="1"/>
            </p:cNvSpPr>
            <p:nvPr/>
          </p:nvSpPr>
          <p:spPr bwMode="auto">
            <a:xfrm>
              <a:off x="4857752" y="4929198"/>
              <a:ext cx="10715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 Data</a:t>
              </a:r>
              <a:endParaRPr lang="zh-CN" altLang="en-US" sz="1800">
                <a:solidFill>
                  <a:schemeClr val="tx1"/>
                </a:solidFill>
              </a:endParaRPr>
            </a:p>
          </p:txBody>
        </p:sp>
        <p:sp>
          <p:nvSpPr>
            <p:cNvPr id="52246" name="TextBox 54"/>
            <p:cNvSpPr txBox="1">
              <a:spLocks noChangeArrowheads="1"/>
            </p:cNvSpPr>
            <p:nvPr/>
          </p:nvSpPr>
          <p:spPr bwMode="auto">
            <a:xfrm>
              <a:off x="4786314" y="4071942"/>
              <a:ext cx="10715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 Stack</a:t>
              </a:r>
              <a:endParaRPr lang="zh-CN" altLang="en-US" sz="1800">
                <a:solidFill>
                  <a:schemeClr val="tx1"/>
                </a:solidFill>
              </a:endParaRPr>
            </a:p>
          </p:txBody>
        </p:sp>
        <p:sp>
          <p:nvSpPr>
            <p:cNvPr id="52247" name="TextBox 55"/>
            <p:cNvSpPr txBox="1">
              <a:spLocks noChangeArrowheads="1"/>
            </p:cNvSpPr>
            <p:nvPr/>
          </p:nvSpPr>
          <p:spPr bwMode="auto">
            <a:xfrm>
              <a:off x="4857752" y="1857364"/>
              <a:ext cx="10715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 Stack</a:t>
              </a:r>
              <a:endParaRPr lang="zh-CN" altLang="en-US" sz="1800">
                <a:solidFill>
                  <a:schemeClr val="tx1"/>
                </a:solidFill>
              </a:endParaRPr>
            </a:p>
          </p:txBody>
        </p:sp>
        <p:sp>
          <p:nvSpPr>
            <p:cNvPr id="52248" name="TextBox 56"/>
            <p:cNvSpPr txBox="1">
              <a:spLocks noChangeArrowheads="1"/>
            </p:cNvSpPr>
            <p:nvPr/>
          </p:nvSpPr>
          <p:spPr bwMode="auto">
            <a:xfrm>
              <a:off x="4857752" y="3000372"/>
              <a:ext cx="10715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 Data</a:t>
              </a:r>
              <a:endParaRPr lang="zh-CN" altLang="en-US" sz="1800">
                <a:solidFill>
                  <a:schemeClr val="tx1"/>
                </a:solidFill>
              </a:endParaRPr>
            </a:p>
          </p:txBody>
        </p:sp>
        <p:sp>
          <p:nvSpPr>
            <p:cNvPr id="52249" name="右大括号 57"/>
            <p:cNvSpPr>
              <a:spLocks/>
            </p:cNvSpPr>
            <p:nvPr/>
          </p:nvSpPr>
          <p:spPr bwMode="auto">
            <a:xfrm>
              <a:off x="6000760" y="2285992"/>
              <a:ext cx="357190" cy="642942"/>
            </a:xfrm>
            <a:prstGeom prst="rightBrace">
              <a:avLst>
                <a:gd name="adj1" fmla="val 8333"/>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50" name="右大括号 58"/>
            <p:cNvSpPr>
              <a:spLocks/>
            </p:cNvSpPr>
            <p:nvPr/>
          </p:nvSpPr>
          <p:spPr bwMode="auto">
            <a:xfrm>
              <a:off x="6000760" y="4429132"/>
              <a:ext cx="357190" cy="500066"/>
            </a:xfrm>
            <a:prstGeom prst="rightBrace">
              <a:avLst>
                <a:gd name="adj1" fmla="val 8335"/>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51" name="TextBox 59"/>
            <p:cNvSpPr txBox="1">
              <a:spLocks noChangeArrowheads="1"/>
            </p:cNvSpPr>
            <p:nvPr/>
          </p:nvSpPr>
          <p:spPr bwMode="auto">
            <a:xfrm>
              <a:off x="6429388" y="2357430"/>
              <a:ext cx="13573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Room for growth</a:t>
              </a:r>
              <a:endParaRPr lang="zh-CN" altLang="en-US" sz="1800">
                <a:solidFill>
                  <a:schemeClr val="tx1"/>
                </a:solidFill>
              </a:endParaRPr>
            </a:p>
          </p:txBody>
        </p:sp>
        <p:sp>
          <p:nvSpPr>
            <p:cNvPr id="52252" name="TextBox 60"/>
            <p:cNvSpPr txBox="1">
              <a:spLocks noChangeArrowheads="1"/>
            </p:cNvSpPr>
            <p:nvPr/>
          </p:nvSpPr>
          <p:spPr bwMode="auto">
            <a:xfrm>
              <a:off x="6429388" y="4357694"/>
              <a:ext cx="13573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Room for growth</a:t>
              </a:r>
              <a:endParaRPr lang="zh-CN" altLang="en-US" sz="1800">
                <a:solidFill>
                  <a:schemeClr val="tx1"/>
                </a:solidFill>
              </a:endParaRPr>
            </a:p>
          </p:txBody>
        </p:sp>
      </p:grpSp>
      <p:pic>
        <p:nvPicPr>
          <p:cNvPr id="20525" name="Picture 5" descr="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052513"/>
            <a:ext cx="7488237" cy="553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0525"/>
                                        </p:tgtEl>
                                        <p:attrNameLst>
                                          <p:attrName>style.visibility</p:attrName>
                                        </p:attrNameLst>
                                      </p:cBhvr>
                                      <p:to>
                                        <p:strVal val="visible"/>
                                      </p:to>
                                    </p:set>
                                    <p:anim calcmode="lin" valueType="num">
                                      <p:cBhvr additive="base">
                                        <p:cTn id="17" dur="500" fill="hold"/>
                                        <p:tgtEl>
                                          <p:spTgt spid="20525"/>
                                        </p:tgtEl>
                                        <p:attrNameLst>
                                          <p:attrName>ppt_x</p:attrName>
                                        </p:attrNameLst>
                                      </p:cBhvr>
                                      <p:tavLst>
                                        <p:tav tm="0">
                                          <p:val>
                                            <p:strVal val="#ppt_x"/>
                                          </p:val>
                                        </p:tav>
                                        <p:tav tm="100000">
                                          <p:val>
                                            <p:strVal val="#ppt_x"/>
                                          </p:val>
                                        </p:tav>
                                      </p:tavLst>
                                    </p:anim>
                                    <p:anim calcmode="lin" valueType="num">
                                      <p:cBhvr additive="base">
                                        <p:cTn id="18" dur="500" fill="hold"/>
                                        <p:tgtEl>
                                          <p:spTgt spid="205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标题 1"/>
          <p:cNvSpPr>
            <a:spLocks noGrp="1"/>
          </p:cNvSpPr>
          <p:nvPr>
            <p:ph type="title" idx="4294967295"/>
          </p:nvPr>
        </p:nvSpPr>
        <p:spPr>
          <a:xfrm>
            <a:off x="971550" y="304800"/>
            <a:ext cx="7777163" cy="981075"/>
          </a:xfrm>
        </p:spPr>
        <p:txBody>
          <a:bodyPr/>
          <a:lstStyle/>
          <a:p>
            <a:r>
              <a:rPr lang="en-US" altLang="zh-CN" sz="3200" smtClean="0">
                <a:ea typeface="宋体" panose="02010600030101010101" pitchFamily="2" charset="-122"/>
              </a:rPr>
              <a:t>Discussion about swapping</a:t>
            </a:r>
            <a:endParaRPr lang="zh-CN" altLang="en-US" sz="3200" smtClean="0">
              <a:ea typeface="宋体" panose="02010600030101010101" pitchFamily="2" charset="-122"/>
            </a:endParaRPr>
          </a:p>
        </p:txBody>
      </p:sp>
      <p:sp>
        <p:nvSpPr>
          <p:cNvPr id="16387" name="内容占位符 2"/>
          <p:cNvSpPr>
            <a:spLocks noGrp="1"/>
          </p:cNvSpPr>
          <p:nvPr>
            <p:ph idx="4294967295"/>
          </p:nvPr>
        </p:nvSpPr>
        <p:spPr>
          <a:xfrm>
            <a:off x="971550" y="1371600"/>
            <a:ext cx="8064500" cy="5057775"/>
          </a:xfrm>
        </p:spPr>
        <p:txBody>
          <a:bodyPr>
            <a:normAutofit fontScale="92500"/>
          </a:bodyPr>
          <a:lstStyle/>
          <a:p>
            <a:pPr>
              <a:lnSpc>
                <a:spcPct val="110000"/>
              </a:lnSpc>
              <a:defRPr/>
            </a:pPr>
            <a:r>
              <a:rPr lang="en-US" altLang="zh-CN" dirty="0" smtClean="0">
                <a:ea typeface="宋体" pitchFamily="2" charset="-122"/>
              </a:rPr>
              <a:t>Algorithm of ‘Bitmap’</a:t>
            </a:r>
          </a:p>
          <a:p>
            <a:pPr lvl="1">
              <a:lnSpc>
                <a:spcPct val="110000"/>
              </a:lnSpc>
              <a:defRPr/>
            </a:pPr>
            <a:r>
              <a:rPr lang="en-US" altLang="zh-CN" dirty="0" smtClean="0">
                <a:ea typeface="宋体" pitchFamily="2" charset="-122"/>
              </a:rPr>
              <a:t>How to find continuous ‘0’ sequence in bitmap?</a:t>
            </a:r>
          </a:p>
          <a:p>
            <a:pPr>
              <a:lnSpc>
                <a:spcPct val="110000"/>
              </a:lnSpc>
              <a:defRPr/>
            </a:pPr>
            <a:r>
              <a:rPr lang="en-US" altLang="zh-CN" dirty="0" smtClean="0">
                <a:ea typeface="宋体" pitchFamily="2" charset="-122"/>
              </a:rPr>
              <a:t>Algorithm of ‘List’</a:t>
            </a:r>
          </a:p>
          <a:p>
            <a:pPr lvl="1">
              <a:lnSpc>
                <a:spcPct val="110000"/>
              </a:lnSpc>
              <a:defRPr/>
            </a:pPr>
            <a:r>
              <a:rPr lang="en-US" altLang="zh-CN" dirty="0" smtClean="0">
                <a:ea typeface="宋体" pitchFamily="2" charset="-122"/>
              </a:rPr>
              <a:t>Hole management in </a:t>
            </a:r>
            <a:r>
              <a:rPr lang="en-US" altLang="zh-CN" dirty="0" err="1" smtClean="0">
                <a:ea typeface="宋体" pitchFamily="2" charset="-122"/>
              </a:rPr>
              <a:t>Minix</a:t>
            </a:r>
          </a:p>
          <a:p>
            <a:pPr>
              <a:lnSpc>
                <a:spcPct val="110000"/>
              </a:lnSpc>
              <a:defRPr/>
            </a:pPr>
            <a:r>
              <a:rPr lang="en-US" altLang="zh-CN" smtClean="0">
                <a:ea typeface="宋体" pitchFamily="2" charset="-122"/>
              </a:rPr>
              <a:t>Disadvantage of swapping</a:t>
            </a:r>
          </a:p>
          <a:p>
            <a:pPr lvl="1">
              <a:lnSpc>
                <a:spcPct val="110000"/>
              </a:lnSpc>
              <a:defRPr/>
            </a:pPr>
            <a:r>
              <a:rPr lang="en-US" altLang="zh-CN" smtClean="0">
                <a:ea typeface="宋体" pitchFamily="2" charset="-122"/>
              </a:rPr>
              <a:t>fragment: free blocks that too little to be used, can by eliminated by ‘</a:t>
            </a:r>
            <a:r>
              <a:rPr lang="en-US" altLang="zh-CN" smtClean="0">
                <a:solidFill>
                  <a:srgbClr val="FF0000"/>
                </a:solidFill>
                <a:ea typeface="宋体" pitchFamily="2" charset="-122"/>
              </a:rPr>
              <a:t>compaction</a:t>
            </a:r>
            <a:r>
              <a:rPr lang="en-US" altLang="zh-CN" smtClean="0">
                <a:ea typeface="宋体" pitchFamily="2" charset="-122"/>
              </a:rPr>
              <a:t>’ operation</a:t>
            </a:r>
          </a:p>
          <a:p>
            <a:pPr lvl="1">
              <a:lnSpc>
                <a:spcPct val="110000"/>
              </a:lnSpc>
              <a:defRPr/>
            </a:pPr>
            <a:r>
              <a:rPr lang="en-US" altLang="zh-CN" smtClean="0">
                <a:ea typeface="宋体" pitchFamily="2" charset="-122"/>
              </a:rPr>
              <a:t>Memory dynamic growth: resource-consuming </a:t>
            </a:r>
          </a:p>
          <a:p>
            <a:pPr lvl="1">
              <a:lnSpc>
                <a:spcPct val="110000"/>
              </a:lnSpc>
              <a:defRPr/>
            </a:pPr>
            <a:r>
              <a:rPr lang="en-US" altLang="zh-CN" smtClean="0">
                <a:ea typeface="宋体" pitchFamily="2" charset="-122"/>
              </a:rPr>
              <a:t>How to used small memory to run large program?</a:t>
            </a:r>
            <a:endParaRPr lang="en-US" altLang="zh-CN" dirty="0" smtClean="0">
              <a:ea typeface="宋体" pitchFamily="2" charset="-122"/>
            </a:endParaRP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dirty="0">
                <a:solidFill>
                  <a:schemeClr val="bg1"/>
                </a:solidFill>
                <a:latin typeface="+mn-lt"/>
                <a:ea typeface="굴림" pitchFamily="50" charset="-127"/>
              </a:rPr>
              <a:t>Operating System</a:t>
            </a:r>
            <a:endParaRPr lang="en-US" altLang="ko-KR" sz="1200" b="1" dirty="0">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54278"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E4D038C5-B12C-4C0C-860A-4F8BEA047C8D}" type="slidenum">
              <a:rPr lang="en-US" altLang="ko-KR" sz="1200" b="1">
                <a:solidFill>
                  <a:schemeClr val="bg1"/>
                </a:solidFill>
                <a:ea typeface="굴림" pitchFamily="34" charset="-127"/>
              </a:rPr>
              <a:pPr algn="ctr" eaLnBrk="1" hangingPunct="1">
                <a:spcBef>
                  <a:spcPct val="0"/>
                </a:spcBef>
                <a:buClrTx/>
                <a:buSzTx/>
                <a:buFontTx/>
                <a:buNone/>
              </a:pPr>
              <a:t>34</a:t>
            </a:fld>
            <a:endParaRPr lang="en-US" altLang="ko-KR" sz="1200" b="1">
              <a:solidFill>
                <a:schemeClr val="bg1"/>
              </a:solidFill>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dissolve">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 calcmode="lin" valueType="num">
                                      <p:cBhvr additive="base">
                                        <p:cTn id="17"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dissolve">
                                      <p:cBhvr>
                                        <p:cTn id="22" dur="500"/>
                                        <p:tgtEl>
                                          <p:spTgt spid="16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 calcmode="lin" valueType="num">
                                      <p:cBhvr additive="base">
                                        <p:cTn id="27"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Effect transition="in" filter="dissolve">
                                      <p:cBhvr>
                                        <p:cTn id="32" dur="500"/>
                                        <p:tgtEl>
                                          <p:spTgt spid="16387">
                                            <p:txEl>
                                              <p:pRg st="5" end="5"/>
                                            </p:txEl>
                                          </p:spTgt>
                                        </p:tgtEl>
                                      </p:cBhvr>
                                    </p:animEffect>
                                  </p:childTnLst>
                                </p:cTn>
                              </p:par>
                            </p:childTnLst>
                          </p:cTn>
                        </p:par>
                        <p:par>
                          <p:cTn id="33" fill="hold" nodeType="afterGroup">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16387">
                                            <p:txEl>
                                              <p:pRg st="6" end="6"/>
                                            </p:txEl>
                                          </p:spTgt>
                                        </p:tgtEl>
                                        <p:attrNameLst>
                                          <p:attrName>style.visibility</p:attrName>
                                        </p:attrNameLst>
                                      </p:cBhvr>
                                      <p:to>
                                        <p:strVal val="visible"/>
                                      </p:to>
                                    </p:set>
                                    <p:animEffect transition="in" filter="dissolve">
                                      <p:cBhvr>
                                        <p:cTn id="36" dur="500"/>
                                        <p:tgtEl>
                                          <p:spTgt spid="16387">
                                            <p:txEl>
                                              <p:pRg st="6" end="6"/>
                                            </p:txEl>
                                          </p:spTgt>
                                        </p:tgtEl>
                                      </p:cBhvr>
                                    </p:animEffect>
                                  </p:childTnLst>
                                </p:cTn>
                              </p:par>
                            </p:childTnLst>
                          </p:cTn>
                        </p:par>
                        <p:par>
                          <p:cTn id="37" fill="hold" nodeType="afterGroup">
                            <p:stCondLst>
                              <p:cond delay="1500"/>
                            </p:stCondLst>
                            <p:childTnLst>
                              <p:par>
                                <p:cTn id="38" presetID="9" presetClass="entr" presetSubtype="0" fill="hold" grpId="0" nodeType="afterEffect">
                                  <p:stCondLst>
                                    <p:cond delay="0"/>
                                  </p:stCondLst>
                                  <p:childTnLst>
                                    <p:set>
                                      <p:cBhvr>
                                        <p:cTn id="39" dur="1" fill="hold">
                                          <p:stCondLst>
                                            <p:cond delay="0"/>
                                          </p:stCondLst>
                                        </p:cTn>
                                        <p:tgtEl>
                                          <p:spTgt spid="16387">
                                            <p:txEl>
                                              <p:pRg st="7" end="7"/>
                                            </p:txEl>
                                          </p:spTgt>
                                        </p:tgtEl>
                                        <p:attrNameLst>
                                          <p:attrName>style.visibility</p:attrName>
                                        </p:attrNameLst>
                                      </p:cBhvr>
                                      <p:to>
                                        <p:strVal val="visible"/>
                                      </p:to>
                                    </p:set>
                                    <p:animEffect transition="in" filter="dissolve">
                                      <p:cBhvr>
                                        <p:cTn id="40"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Summary: mono, MFP, Swapping</a:t>
            </a:r>
            <a:endParaRPr lang="zh-CN" altLang="en-US" sz="32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5632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A36B2AC-843A-477E-AAB9-0D44F9F51CF0}" type="slidenum">
              <a:rPr lang="en-US" altLang="ko-KR" sz="1200" smtClean="0">
                <a:solidFill>
                  <a:schemeClr val="bg1"/>
                </a:solidFill>
              </a:rPr>
              <a:pPr>
                <a:spcBef>
                  <a:spcPct val="0"/>
                </a:spcBef>
                <a:buClrTx/>
                <a:buSzTx/>
                <a:buFontTx/>
                <a:buNone/>
              </a:pPr>
              <a:t>35</a:t>
            </a:fld>
            <a:endParaRPr lang="en-US" altLang="ko-KR" sz="1200" smtClean="0">
              <a:solidFill>
                <a:schemeClr val="bg1"/>
              </a:solidFill>
            </a:endParaRPr>
          </a:p>
        </p:txBody>
      </p:sp>
      <p:graphicFrame>
        <p:nvGraphicFramePr>
          <p:cNvPr id="8" name="Group 6"/>
          <p:cNvGraphicFramePr>
            <a:graphicFrameLocks noGrp="1"/>
          </p:cNvGraphicFramePr>
          <p:nvPr>
            <p:ph idx="1"/>
          </p:nvPr>
        </p:nvGraphicFramePr>
        <p:xfrm>
          <a:off x="857250" y="1905000"/>
          <a:ext cx="8035925" cy="4175140"/>
        </p:xfrm>
        <a:graphic>
          <a:graphicData uri="http://schemas.openxmlformats.org/drawingml/2006/table">
            <a:tbl>
              <a:tblPr/>
              <a:tblGrid>
                <a:gridCol w="2008982">
                  <a:extLst>
                    <a:ext uri="{9D8B030D-6E8A-4147-A177-3AD203B41FA5}">
                      <a16:colId xmlns:a16="http://schemas.microsoft.com/office/drawing/2014/main" val="20000"/>
                    </a:ext>
                  </a:extLst>
                </a:gridCol>
                <a:gridCol w="1880963">
                  <a:extLst>
                    <a:ext uri="{9D8B030D-6E8A-4147-A177-3AD203B41FA5}">
                      <a16:colId xmlns:a16="http://schemas.microsoft.com/office/drawing/2014/main" val="20001"/>
                    </a:ext>
                  </a:extLst>
                </a:gridCol>
                <a:gridCol w="1908274">
                  <a:extLst>
                    <a:ext uri="{9D8B030D-6E8A-4147-A177-3AD203B41FA5}">
                      <a16:colId xmlns:a16="http://schemas.microsoft.com/office/drawing/2014/main" val="20002"/>
                    </a:ext>
                  </a:extLst>
                </a:gridCol>
                <a:gridCol w="2237706">
                  <a:extLst>
                    <a:ext uri="{9D8B030D-6E8A-4147-A177-3AD203B41FA5}">
                      <a16:colId xmlns:a16="http://schemas.microsoft.com/office/drawing/2014/main" val="20003"/>
                    </a:ext>
                  </a:extLst>
                </a:gridCol>
              </a:tblGrid>
              <a:tr h="68555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Mono</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MFP</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Swapping</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006">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Size of proc</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&lt; Total </a:t>
                      </a:r>
                      <a:r>
                        <a:rPr kumimoji="0" lang="en-US" altLang="zh-CN" sz="2000" b="1" i="0" u="none" strike="noStrike" cap="none" normalizeH="0" baseline="0" dirty="0" err="1" smtClean="0">
                          <a:ln>
                            <a:noFill/>
                          </a:ln>
                          <a:solidFill>
                            <a:srgbClr val="9C4E00"/>
                          </a:solidFill>
                          <a:effectLst/>
                          <a:latin typeface="Tahoma" pitchFamily="34" charset="0"/>
                          <a:ea typeface="宋体" pitchFamily="2" charset="-122"/>
                        </a:rPr>
                        <a:t>mem</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&lt; Partition size</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&lt; Total size of Free memory </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55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Allocation</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Static</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Static</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Dynamic</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006">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Multi-programming</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Unsupported</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Supported</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Supported</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006">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Memory space</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Continuous</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Continuous</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Continuous</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006">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chemeClr val="accent5">
                              <a:lumMod val="50000"/>
                            </a:schemeClr>
                          </a:solidFill>
                          <a:effectLst/>
                          <a:latin typeface="Tahoma" pitchFamily="34" charset="0"/>
                          <a:ea typeface="宋体" pitchFamily="2" charset="-122"/>
                        </a:rPr>
                        <a:t>Memory growth</a:t>
                      </a:r>
                      <a:endParaRPr kumimoji="0" lang="zh-CN" altLang="en-US" sz="20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Unsupported</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Unsupported</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smtClean="0">
                          <a:ln>
                            <a:noFill/>
                          </a:ln>
                          <a:solidFill>
                            <a:srgbClr val="9C4E00"/>
                          </a:solidFill>
                          <a:effectLst/>
                          <a:latin typeface="Tahoma" pitchFamily="34" charset="0"/>
                          <a:ea typeface="宋体" pitchFamily="2" charset="-122"/>
                        </a:rPr>
                        <a:t>Supported</a:t>
                      </a:r>
                      <a:endParaRPr kumimoji="0" lang="zh-CN" altLang="en-US" sz="2000" b="1" i="0" u="none" strike="noStrike" cap="none" normalizeH="0" baseline="0" dirty="0" smtClean="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1038230" y="2276872"/>
            <a:ext cx="7772400" cy="1362075"/>
          </a:xfrm>
        </p:spPr>
        <p:txBody>
          <a:bodyPr/>
          <a:lstStyle/>
          <a:p>
            <a:pPr algn="ctr"/>
            <a:r>
              <a:rPr lang="zh-CN" altLang="en-US" dirty="0" smtClean="0"/>
              <a:t>内存不够用了怎么办？</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43CD0F0-D466-4ADD-9294-8D0D71A02A9D}" type="slidenum">
              <a:rPr lang="en-US" altLang="ko-KR" smtClean="0"/>
              <a:pPr>
                <a:defRPr/>
              </a:pPr>
              <a:t>36</a:t>
            </a:fld>
            <a:endParaRPr lang="en-US" altLang="ko-KR"/>
          </a:p>
        </p:txBody>
      </p:sp>
    </p:spTree>
    <p:extLst>
      <p:ext uri="{BB962C8B-B14F-4D97-AF65-F5344CB8AC3E}">
        <p14:creationId xmlns:p14="http://schemas.microsoft.com/office/powerpoint/2010/main" val="2680509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672138" y="1730375"/>
            <a:ext cx="925512" cy="1135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5" name="组合 14"/>
          <p:cNvGrpSpPr>
            <a:grpSpLocks/>
          </p:cNvGrpSpPr>
          <p:nvPr/>
        </p:nvGrpSpPr>
        <p:grpSpPr bwMode="auto">
          <a:xfrm>
            <a:off x="5654675" y="2211388"/>
            <a:ext cx="928688" cy="2695575"/>
            <a:chOff x="5645894" y="1354694"/>
            <a:chExt cx="929292" cy="2695375"/>
          </a:xfrm>
        </p:grpSpPr>
        <p:sp>
          <p:nvSpPr>
            <p:cNvPr id="14" name="矩形 13"/>
            <p:cNvSpPr/>
            <p:nvPr/>
          </p:nvSpPr>
          <p:spPr>
            <a:xfrm>
              <a:off x="5645894" y="1354694"/>
              <a:ext cx="926115" cy="6524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p:cNvSpPr/>
            <p:nvPr/>
          </p:nvSpPr>
          <p:spPr>
            <a:xfrm>
              <a:off x="5649071" y="2929377"/>
              <a:ext cx="926115" cy="225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p:cNvSpPr/>
            <p:nvPr/>
          </p:nvSpPr>
          <p:spPr>
            <a:xfrm>
              <a:off x="5645894" y="3824661"/>
              <a:ext cx="926115" cy="225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a:grpSpLocks/>
          </p:cNvGrpSpPr>
          <p:nvPr/>
        </p:nvGrpSpPr>
        <p:grpSpPr bwMode="auto">
          <a:xfrm>
            <a:off x="5468938" y="1704975"/>
            <a:ext cx="1285875" cy="488950"/>
            <a:chOff x="5469239" y="873483"/>
            <a:chExt cx="1285696" cy="488490"/>
          </a:xfrm>
        </p:grpSpPr>
        <p:sp>
          <p:nvSpPr>
            <p:cNvPr id="23" name="矩形 22"/>
            <p:cNvSpPr/>
            <p:nvPr/>
          </p:nvSpPr>
          <p:spPr>
            <a:xfrm>
              <a:off x="5662887" y="916306"/>
              <a:ext cx="946018" cy="44566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81" name="矩形 27"/>
            <p:cNvSpPr>
              <a:spLocks noChangeArrowheads="1"/>
            </p:cNvSpPr>
            <p:nvPr/>
          </p:nvSpPr>
          <p:spPr bwMode="auto">
            <a:xfrm>
              <a:off x="5469239" y="873483"/>
              <a:ext cx="1285696"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4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4</a:t>
              </a:r>
              <a:endParaRPr lang="zh-CN" altLang="en-US" sz="1400" b="1">
                <a:solidFill>
                  <a:srgbClr val="C00000"/>
                </a:solidFill>
                <a:latin typeface="微软雅黑" panose="020B0503020204020204" pitchFamily="34" charset="-122"/>
                <a:ea typeface="微软雅黑" panose="020B0503020204020204" pitchFamily="34" charset="-122"/>
              </a:endParaRPr>
            </a:p>
          </p:txBody>
        </p:sp>
      </p:grpSp>
      <p:grpSp>
        <p:nvGrpSpPr>
          <p:cNvPr id="11" name="组合 10"/>
          <p:cNvGrpSpPr>
            <a:grpSpLocks/>
          </p:cNvGrpSpPr>
          <p:nvPr/>
        </p:nvGrpSpPr>
        <p:grpSpPr bwMode="auto">
          <a:xfrm>
            <a:off x="5468938" y="2865438"/>
            <a:ext cx="1285875" cy="922337"/>
            <a:chOff x="5469239" y="2008419"/>
            <a:chExt cx="1285696" cy="921427"/>
          </a:xfrm>
        </p:grpSpPr>
        <p:sp>
          <p:nvSpPr>
            <p:cNvPr id="18" name="矩形 17"/>
            <p:cNvSpPr/>
            <p:nvPr/>
          </p:nvSpPr>
          <p:spPr>
            <a:xfrm>
              <a:off x="5645426" y="2008419"/>
              <a:ext cx="946018" cy="92142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79" name="矩形 28"/>
            <p:cNvSpPr>
              <a:spLocks noChangeArrowheads="1"/>
            </p:cNvSpPr>
            <p:nvPr/>
          </p:nvSpPr>
          <p:spPr bwMode="auto">
            <a:xfrm>
              <a:off x="5469239" y="2195213"/>
              <a:ext cx="1285696"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4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3</a:t>
              </a:r>
              <a:endParaRPr lang="zh-CN" altLang="en-US" sz="1400" b="1">
                <a:solidFill>
                  <a:srgbClr val="C00000"/>
                </a:solidFill>
                <a:latin typeface="微软雅黑" panose="020B0503020204020204" pitchFamily="34" charset="-122"/>
                <a:ea typeface="微软雅黑" panose="020B0503020204020204" pitchFamily="34" charset="-122"/>
              </a:endParaRPr>
            </a:p>
          </p:txBody>
        </p:sp>
      </p:grpSp>
      <p:grpSp>
        <p:nvGrpSpPr>
          <p:cNvPr id="12" name="组合 11"/>
          <p:cNvGrpSpPr>
            <a:grpSpLocks/>
          </p:cNvGrpSpPr>
          <p:nvPr/>
        </p:nvGrpSpPr>
        <p:grpSpPr bwMode="auto">
          <a:xfrm>
            <a:off x="5476875" y="3995738"/>
            <a:ext cx="1284288" cy="677862"/>
            <a:chOff x="5476138" y="3155531"/>
            <a:chExt cx="1285696" cy="677366"/>
          </a:xfrm>
        </p:grpSpPr>
        <p:sp>
          <p:nvSpPr>
            <p:cNvPr id="17" name="矩形 16"/>
            <p:cNvSpPr/>
            <p:nvPr/>
          </p:nvSpPr>
          <p:spPr>
            <a:xfrm>
              <a:off x="5646187" y="3155531"/>
              <a:ext cx="945598" cy="6773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77" name="矩形 29"/>
            <p:cNvSpPr>
              <a:spLocks noChangeArrowheads="1"/>
            </p:cNvSpPr>
            <p:nvPr/>
          </p:nvSpPr>
          <p:spPr bwMode="auto">
            <a:xfrm>
              <a:off x="5476138" y="3315724"/>
              <a:ext cx="1285696"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4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2</a:t>
              </a:r>
              <a:endParaRPr lang="zh-CN" altLang="en-US" sz="1400" b="1">
                <a:solidFill>
                  <a:srgbClr val="C00000"/>
                </a:solidFill>
                <a:latin typeface="微软雅黑" panose="020B0503020204020204" pitchFamily="34" charset="-122"/>
                <a:ea typeface="微软雅黑" panose="020B0503020204020204" pitchFamily="34" charset="-122"/>
              </a:endParaRPr>
            </a:p>
          </p:txBody>
        </p:sp>
      </p:grpSp>
      <p:grpSp>
        <p:nvGrpSpPr>
          <p:cNvPr id="13" name="组合 12"/>
          <p:cNvGrpSpPr>
            <a:grpSpLocks/>
          </p:cNvGrpSpPr>
          <p:nvPr/>
        </p:nvGrpSpPr>
        <p:grpSpPr bwMode="auto">
          <a:xfrm>
            <a:off x="5492750" y="4894263"/>
            <a:ext cx="1285875" cy="677862"/>
            <a:chOff x="5493106" y="4037699"/>
            <a:chExt cx="1285696" cy="677366"/>
          </a:xfrm>
        </p:grpSpPr>
        <p:sp>
          <p:nvSpPr>
            <p:cNvPr id="32" name="矩形 31"/>
            <p:cNvSpPr/>
            <p:nvPr/>
          </p:nvSpPr>
          <p:spPr>
            <a:xfrm>
              <a:off x="5642310" y="4037699"/>
              <a:ext cx="946018" cy="6773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75" name="矩形 30"/>
            <p:cNvSpPr>
              <a:spLocks noChangeArrowheads="1"/>
            </p:cNvSpPr>
            <p:nvPr/>
          </p:nvSpPr>
          <p:spPr bwMode="auto">
            <a:xfrm>
              <a:off x="5493106" y="4229142"/>
              <a:ext cx="1285696"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4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1</a:t>
              </a:r>
              <a:endParaRPr lang="zh-CN" altLang="en-US" sz="1400" b="1">
                <a:solidFill>
                  <a:srgbClr val="C00000"/>
                </a:solidFill>
                <a:latin typeface="微软雅黑" panose="020B0503020204020204" pitchFamily="34" charset="-122"/>
                <a:ea typeface="微软雅黑" panose="020B0503020204020204" pitchFamily="34" charset="-122"/>
              </a:endParaRPr>
            </a:p>
          </p:txBody>
        </p:sp>
      </p:grpSp>
      <p:sp>
        <p:nvSpPr>
          <p:cNvPr id="57352" name="Text Box 1"/>
          <p:cNvSpPr>
            <a:spLocks noChangeArrowheads="1"/>
          </p:cNvSpPr>
          <p:nvPr/>
        </p:nvSpPr>
        <p:spPr bwMode="auto">
          <a:xfrm>
            <a:off x="625475" y="971550"/>
            <a:ext cx="79565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碎片整理：紧凑</a:t>
            </a:r>
            <a:r>
              <a:rPr lang="en-US" altLang="zh-CN"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(compaction)</a:t>
            </a:r>
          </a:p>
        </p:txBody>
      </p:sp>
      <p:grpSp>
        <p:nvGrpSpPr>
          <p:cNvPr id="9" name="组合 8"/>
          <p:cNvGrpSpPr>
            <a:grpSpLocks/>
          </p:cNvGrpSpPr>
          <p:nvPr/>
        </p:nvGrpSpPr>
        <p:grpSpPr bwMode="auto">
          <a:xfrm>
            <a:off x="4856163" y="1689100"/>
            <a:ext cx="1746250" cy="3978275"/>
            <a:chOff x="4844628" y="837932"/>
            <a:chExt cx="1747484" cy="3978401"/>
          </a:xfrm>
        </p:grpSpPr>
        <p:pic>
          <p:nvPicPr>
            <p:cNvPr id="57371" name="图片 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2063" y="887609"/>
              <a:ext cx="960049" cy="385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2" name="矩形 25"/>
            <p:cNvSpPr>
              <a:spLocks noChangeArrowheads="1"/>
            </p:cNvSpPr>
            <p:nvPr/>
          </p:nvSpPr>
          <p:spPr bwMode="auto">
            <a:xfrm>
              <a:off x="4844628" y="837932"/>
              <a:ext cx="756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endParaRPr lang="zh-CN" altLang="en-US" b="1">
                <a:solidFill>
                  <a:srgbClr val="11576A"/>
                </a:solidFill>
                <a:latin typeface="微软雅黑" panose="020B0503020204020204" pitchFamily="34" charset="-122"/>
                <a:ea typeface="微软雅黑" panose="020B0503020204020204" pitchFamily="34" charset="-122"/>
              </a:endParaRPr>
            </a:p>
          </p:txBody>
        </p:sp>
        <p:sp>
          <p:nvSpPr>
            <p:cNvPr id="57373" name="矩形 26"/>
            <p:cNvSpPr>
              <a:spLocks noChangeArrowheads="1"/>
            </p:cNvSpPr>
            <p:nvPr/>
          </p:nvSpPr>
          <p:spPr bwMode="auto">
            <a:xfrm>
              <a:off x="5262886" y="4447001"/>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b="1">
                <a:solidFill>
                  <a:srgbClr val="11576A"/>
                </a:solidFill>
                <a:latin typeface="微软雅黑" panose="020B0503020204020204" pitchFamily="34" charset="-122"/>
                <a:ea typeface="微软雅黑" panose="020B0503020204020204" pitchFamily="34" charset="-122"/>
              </a:endParaRPr>
            </a:p>
          </p:txBody>
        </p:sp>
      </p:grpSp>
      <p:grpSp>
        <p:nvGrpSpPr>
          <p:cNvPr id="5" name="组合 4"/>
          <p:cNvGrpSpPr>
            <a:grpSpLocks/>
          </p:cNvGrpSpPr>
          <p:nvPr/>
        </p:nvGrpSpPr>
        <p:grpSpPr bwMode="auto">
          <a:xfrm>
            <a:off x="900113" y="2884488"/>
            <a:ext cx="3959225" cy="793750"/>
            <a:chOff x="899592" y="2027130"/>
            <a:chExt cx="3960440" cy="794298"/>
          </a:xfrm>
        </p:grpSpPr>
        <p:sp>
          <p:nvSpPr>
            <p:cNvPr id="57368" name="Text Box 2"/>
            <p:cNvSpPr>
              <a:spLocks noChangeArrowheads="1"/>
            </p:cNvSpPr>
            <p:nvPr/>
          </p:nvSpPr>
          <p:spPr bwMode="auto">
            <a:xfrm>
              <a:off x="899592" y="2027130"/>
              <a:ext cx="3960440"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张海山锐谐体2.0-授权联系：Samtype@QQ.com"/>
                  <a:ea typeface="张海山锐谐体2.0-授权联系：Samtype@QQ.com"/>
                  <a:cs typeface="张海山锐谐体2.0-授权联系：Samtype@QQ.com"/>
                </a:rPr>
                <a:t>■</a:t>
              </a:r>
              <a:r>
                <a:rPr lang="zh-CN" altLang="en-US" sz="2000" b="1">
                  <a:solidFill>
                    <a:srgbClr val="11576A"/>
                  </a:solidFill>
                  <a:latin typeface="Calibri" panose="020F0502020204030204" pitchFamily="34" charset="0"/>
                </a:rPr>
                <a:t> </a:t>
              </a: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碎片紧凑</a:t>
              </a:r>
            </a:p>
          </p:txBody>
        </p:sp>
        <p:pic>
          <p:nvPicPr>
            <p:cNvPr id="57369"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2383" y="2492751"/>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0" name="Text Box 2"/>
            <p:cNvSpPr>
              <a:spLocks noChangeArrowheads="1"/>
            </p:cNvSpPr>
            <p:nvPr/>
          </p:nvSpPr>
          <p:spPr bwMode="auto">
            <a:xfrm>
              <a:off x="1425553" y="2398167"/>
              <a:ext cx="3218454"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微软雅黑" panose="020B0503020204020204" pitchFamily="34" charset="-122"/>
                  <a:ea typeface="微软雅黑" panose="020B0503020204020204" pitchFamily="34" charset="-122"/>
                </a:rPr>
                <a:t>通过移动分配给进程的内存分区，以合并外部碎片</a:t>
              </a:r>
            </a:p>
          </p:txBody>
        </p:sp>
      </p:grpSp>
      <p:grpSp>
        <p:nvGrpSpPr>
          <p:cNvPr id="7" name="组合 6"/>
          <p:cNvGrpSpPr>
            <a:grpSpLocks/>
          </p:cNvGrpSpPr>
          <p:nvPr/>
        </p:nvGrpSpPr>
        <p:grpSpPr bwMode="auto">
          <a:xfrm>
            <a:off x="1284288" y="3856038"/>
            <a:ext cx="4110037" cy="746125"/>
            <a:chOff x="1285061" y="2999431"/>
            <a:chExt cx="4109665" cy="746187"/>
          </a:xfrm>
        </p:grpSpPr>
        <p:sp>
          <p:nvSpPr>
            <p:cNvPr id="57365" name="Text Box 2"/>
            <p:cNvSpPr>
              <a:spLocks noChangeArrowheads="1"/>
            </p:cNvSpPr>
            <p:nvPr/>
          </p:nvSpPr>
          <p:spPr bwMode="auto">
            <a:xfrm>
              <a:off x="1434286" y="2999431"/>
              <a:ext cx="3960440"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微软雅黑" panose="020B0503020204020204" pitchFamily="34" charset="-122"/>
                  <a:ea typeface="微软雅黑" panose="020B0503020204020204" pitchFamily="34" charset="-122"/>
                </a:rPr>
                <a:t>碎片紧凑的条件</a:t>
              </a:r>
            </a:p>
          </p:txBody>
        </p:sp>
        <p:pic>
          <p:nvPicPr>
            <p:cNvPr id="57366"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5061" y="3109163"/>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7" name="Text Box 2"/>
            <p:cNvSpPr>
              <a:spLocks noChangeArrowheads="1"/>
            </p:cNvSpPr>
            <p:nvPr/>
          </p:nvSpPr>
          <p:spPr bwMode="auto">
            <a:xfrm>
              <a:off x="1463824" y="3322357"/>
              <a:ext cx="3556000"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en-US" altLang="zh-CN" sz="1600" b="1">
                  <a:solidFill>
                    <a:srgbClr val="11576A"/>
                  </a:solidFill>
                  <a:latin typeface="微软雅黑" panose="020B0503020204020204" pitchFamily="34" charset="-122"/>
                  <a:ea typeface="微软雅黑" panose="020B0503020204020204" pitchFamily="34" charset="-122"/>
                </a:rPr>
                <a:t>· </a:t>
              </a:r>
              <a:r>
                <a:rPr lang="zh-CN" altLang="en-US" sz="1600" b="1">
                  <a:solidFill>
                    <a:srgbClr val="11576A"/>
                  </a:solidFill>
                  <a:latin typeface="微软雅黑" panose="020B0503020204020204" pitchFamily="34" charset="-122"/>
                  <a:ea typeface="微软雅黑" panose="020B0503020204020204" pitchFamily="34" charset="-122"/>
                </a:rPr>
                <a:t>所有的应用程序可动态重定位</a:t>
              </a:r>
            </a:p>
          </p:txBody>
        </p:sp>
      </p:grpSp>
      <p:grpSp>
        <p:nvGrpSpPr>
          <p:cNvPr id="4" name="组合 3"/>
          <p:cNvGrpSpPr>
            <a:grpSpLocks/>
          </p:cNvGrpSpPr>
          <p:nvPr/>
        </p:nvGrpSpPr>
        <p:grpSpPr bwMode="auto">
          <a:xfrm>
            <a:off x="900113" y="1843088"/>
            <a:ext cx="3959225" cy="793750"/>
            <a:chOff x="899592" y="985364"/>
            <a:chExt cx="3960440" cy="794298"/>
          </a:xfrm>
        </p:grpSpPr>
        <p:sp>
          <p:nvSpPr>
            <p:cNvPr id="57362" name="Text Box 2"/>
            <p:cNvSpPr>
              <a:spLocks noChangeArrowheads="1"/>
            </p:cNvSpPr>
            <p:nvPr/>
          </p:nvSpPr>
          <p:spPr bwMode="auto">
            <a:xfrm>
              <a:off x="899592" y="985364"/>
              <a:ext cx="3960440"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张海山锐谐体2.0-授权联系：Samtype@QQ.com"/>
                  <a:ea typeface="张海山锐谐体2.0-授权联系：Samtype@QQ.com"/>
                  <a:cs typeface="张海山锐谐体2.0-授权联系：Samtype@QQ.com"/>
                </a:rPr>
                <a:t>■</a:t>
              </a:r>
              <a:r>
                <a:rPr lang="zh-CN" altLang="en-US" sz="2000" b="1">
                  <a:solidFill>
                    <a:srgbClr val="11576A"/>
                  </a:solidFill>
                  <a:latin typeface="Calibri" panose="020F0502020204030204" pitchFamily="34" charset="0"/>
                </a:rPr>
                <a:t> </a:t>
              </a: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碎片整理</a:t>
              </a:r>
            </a:p>
          </p:txBody>
        </p:sp>
        <p:pic>
          <p:nvPicPr>
            <p:cNvPr id="57363"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2383" y="1450985"/>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4" name="Text Box 2"/>
            <p:cNvSpPr>
              <a:spLocks noChangeArrowheads="1"/>
            </p:cNvSpPr>
            <p:nvPr/>
          </p:nvSpPr>
          <p:spPr bwMode="auto">
            <a:xfrm>
              <a:off x="1425553" y="1356401"/>
              <a:ext cx="3218454"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微软雅黑" panose="020B0503020204020204" pitchFamily="34" charset="-122"/>
                  <a:ea typeface="微软雅黑" panose="020B0503020204020204" pitchFamily="34" charset="-122"/>
                </a:rPr>
                <a:t>通过调整进程占用的分区位置来减少或避免分区碎片</a:t>
              </a:r>
            </a:p>
          </p:txBody>
        </p:sp>
      </p:grpSp>
      <p:grpSp>
        <p:nvGrpSpPr>
          <p:cNvPr id="8" name="组合 7"/>
          <p:cNvGrpSpPr>
            <a:grpSpLocks/>
          </p:cNvGrpSpPr>
          <p:nvPr/>
        </p:nvGrpSpPr>
        <p:grpSpPr bwMode="auto">
          <a:xfrm>
            <a:off x="1284288" y="4521200"/>
            <a:ext cx="4102100" cy="1131888"/>
            <a:chOff x="1285061" y="3664266"/>
            <a:chExt cx="4100932" cy="1132126"/>
          </a:xfrm>
        </p:grpSpPr>
        <p:sp>
          <p:nvSpPr>
            <p:cNvPr id="57358" name="Text Box 2"/>
            <p:cNvSpPr>
              <a:spLocks noChangeArrowheads="1"/>
            </p:cNvSpPr>
            <p:nvPr/>
          </p:nvSpPr>
          <p:spPr bwMode="auto">
            <a:xfrm>
              <a:off x="1425553" y="3664266"/>
              <a:ext cx="3960440"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微软雅黑" panose="020B0503020204020204" pitchFamily="34" charset="-122"/>
                  <a:ea typeface="微软雅黑" panose="020B0503020204020204" pitchFamily="34" charset="-122"/>
                </a:rPr>
                <a:t>需要解决的问题</a:t>
              </a:r>
            </a:p>
          </p:txBody>
        </p:sp>
        <p:sp>
          <p:nvSpPr>
            <p:cNvPr id="57359" name="Text Box 2"/>
            <p:cNvSpPr>
              <a:spLocks noChangeArrowheads="1"/>
            </p:cNvSpPr>
            <p:nvPr/>
          </p:nvSpPr>
          <p:spPr bwMode="auto">
            <a:xfrm>
              <a:off x="1452156" y="4017511"/>
              <a:ext cx="3218455"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en-US" altLang="zh-CN" sz="1600" b="1">
                  <a:solidFill>
                    <a:srgbClr val="11576A"/>
                  </a:solidFill>
                  <a:latin typeface="微软雅黑" panose="020B0503020204020204" pitchFamily="34" charset="-122"/>
                  <a:ea typeface="微软雅黑" panose="020B0503020204020204" pitchFamily="34" charset="-122"/>
                </a:rPr>
                <a:t>· </a:t>
              </a:r>
              <a:r>
                <a:rPr lang="zh-CN" altLang="en-US" sz="1600" b="1">
                  <a:solidFill>
                    <a:srgbClr val="11576A"/>
                  </a:solidFill>
                  <a:latin typeface="微软雅黑" panose="020B0503020204020204" pitchFamily="34" charset="-122"/>
                  <a:ea typeface="微软雅黑" panose="020B0503020204020204" pitchFamily="34" charset="-122"/>
                </a:rPr>
                <a:t>什么时候移动</a:t>
              </a:r>
              <a:r>
                <a:rPr lang="en-US" altLang="zh-CN" sz="1600" b="1">
                  <a:solidFill>
                    <a:srgbClr val="11576A"/>
                  </a:solidFill>
                  <a:latin typeface="微软雅黑" panose="020B0503020204020204" pitchFamily="34" charset="-122"/>
                  <a:ea typeface="微软雅黑" panose="020B0503020204020204" pitchFamily="34" charset="-122"/>
                </a:rPr>
                <a:t>?</a:t>
              </a:r>
            </a:p>
          </p:txBody>
        </p:sp>
        <p:sp>
          <p:nvSpPr>
            <p:cNvPr id="57360" name="Text Box 2"/>
            <p:cNvSpPr>
              <a:spLocks noChangeArrowheads="1"/>
            </p:cNvSpPr>
            <p:nvPr/>
          </p:nvSpPr>
          <p:spPr bwMode="auto">
            <a:xfrm>
              <a:off x="1452157" y="4373131"/>
              <a:ext cx="3218455"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en-US" altLang="zh-CN" sz="1600" b="1">
                  <a:solidFill>
                    <a:srgbClr val="11576A"/>
                  </a:solidFill>
                  <a:latin typeface="微软雅黑" panose="020B0503020204020204" pitchFamily="34" charset="-122"/>
                  <a:ea typeface="微软雅黑" panose="020B0503020204020204" pitchFamily="34" charset="-122"/>
                </a:rPr>
                <a:t>· </a:t>
              </a:r>
              <a:r>
                <a:rPr lang="zh-CN" altLang="en-US" sz="1600" b="1">
                  <a:solidFill>
                    <a:srgbClr val="11576A"/>
                  </a:solidFill>
                  <a:latin typeface="微软雅黑" panose="020B0503020204020204" pitchFamily="34" charset="-122"/>
                  <a:ea typeface="微软雅黑" panose="020B0503020204020204" pitchFamily="34" charset="-122"/>
                </a:rPr>
                <a:t>开销</a:t>
              </a:r>
            </a:p>
          </p:txBody>
        </p:sp>
        <p:pic>
          <p:nvPicPr>
            <p:cNvPr id="57361"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5061" y="3753957"/>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nodeType="afterGroup">
                            <p:stCondLst>
                              <p:cond delay="500"/>
                            </p:stCondLst>
                            <p:childTnLst>
                              <p:par>
                                <p:cTn id="29" presetID="35" presetClass="emph" presetSubtype="0" repeatCount="indefinite" fill="hold" nodeType="afterEffect">
                                  <p:stCondLst>
                                    <p:cond delay="0"/>
                                  </p:stCondLst>
                                  <p:endCondLst>
                                    <p:cond evt="onNext" delay="0">
                                      <p:tgtEl>
                                        <p:sldTgt/>
                                      </p:tgtEl>
                                    </p:cond>
                                  </p:endCondLst>
                                  <p:childTnLst>
                                    <p:anim calcmode="discrete" valueType="str">
                                      <p:cBhvr>
                                        <p:cTn id="30" dur="25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1" presetClass="exit" presetSubtype="0" fill="hold" nodeType="withEffect">
                                  <p:stCondLst>
                                    <p:cond delay="0"/>
                                  </p:stCondLst>
                                  <p:childTnLst>
                                    <p:set>
                                      <p:cBhvr>
                                        <p:cTn id="37" dur="1" fill="hold">
                                          <p:stCondLst>
                                            <p:cond delay="0"/>
                                          </p:stCondLst>
                                        </p:cTn>
                                        <p:tgtEl>
                                          <p:spTgt spid="15"/>
                                        </p:tgtEl>
                                        <p:attrNameLst>
                                          <p:attrName>style.visibility</p:attrName>
                                        </p:attrNameLst>
                                      </p:cBhvr>
                                      <p:to>
                                        <p:strVal val="hidden"/>
                                      </p:to>
                                    </p:set>
                                  </p:childTnLst>
                                </p:cTn>
                              </p:par>
                            </p:childTnLst>
                          </p:cTn>
                        </p:par>
                        <p:par>
                          <p:cTn id="38" fill="hold" nodeType="afterGroup">
                            <p:stCondLst>
                              <p:cond delay="500"/>
                            </p:stCondLst>
                            <p:childTnLst>
                              <p:par>
                                <p:cTn id="39" presetID="42" presetClass="path" presetSubtype="0" accel="50000" decel="50000" fill="hold" nodeType="afterEffect">
                                  <p:stCondLst>
                                    <p:cond delay="0"/>
                                  </p:stCondLst>
                                  <p:childTnLst>
                                    <p:animMotion origin="layout" path="M 2.77778E-6 4.07407E-6 L 2.77778E-6 0.04475 " pathEditMode="relative" rAng="0" ptsTypes="AA">
                                      <p:cBhvr>
                                        <p:cTn id="40" dur="2000" fill="hold"/>
                                        <p:tgtEl>
                                          <p:spTgt spid="12"/>
                                        </p:tgtEl>
                                        <p:attrNameLst>
                                          <p:attrName>ppt_x</p:attrName>
                                          <p:attrName>ppt_y</p:attrName>
                                        </p:attrNameLst>
                                      </p:cBhvr>
                                      <p:rCtr x="0" y="2222"/>
                                    </p:animMotion>
                                  </p:childTnLst>
                                </p:cTn>
                              </p:par>
                              <p:par>
                                <p:cTn id="41" presetID="42" presetClass="path" presetSubtype="0" accel="50000" decel="50000" fill="hold" nodeType="withEffect">
                                  <p:stCondLst>
                                    <p:cond delay="0"/>
                                  </p:stCondLst>
                                  <p:childTnLst>
                                    <p:animMotion origin="layout" path="M -2.77778E-6 1.7284E-6 L 0.0007 0.08518 " pathEditMode="relative" rAng="0" ptsTypes="AA">
                                      <p:cBhvr>
                                        <p:cTn id="42" dur="2000" fill="hold"/>
                                        <p:tgtEl>
                                          <p:spTgt spid="11"/>
                                        </p:tgtEl>
                                        <p:attrNameLst>
                                          <p:attrName>ppt_x</p:attrName>
                                          <p:attrName>ppt_y</p:attrName>
                                        </p:attrNameLst>
                                      </p:cBhvr>
                                      <p:rCtr x="35" y="4259"/>
                                    </p:animMotion>
                                  </p:childTnLst>
                                </p:cTn>
                              </p:par>
                              <p:par>
                                <p:cTn id="43" presetID="42" presetClass="path" presetSubtype="0" accel="50000" decel="50000" fill="hold" nodeType="withEffect">
                                  <p:stCondLst>
                                    <p:cond delay="0"/>
                                  </p:stCondLst>
                                  <p:childTnLst>
                                    <p:animMotion origin="layout" path="M -2.77778E-6 0.00925 L -0.00295 0.21605 " pathEditMode="relative" rAng="0" ptsTypes="AA">
                                      <p:cBhvr>
                                        <p:cTn id="44" dur="2000" fill="hold"/>
                                        <p:tgtEl>
                                          <p:spTgt spid="10"/>
                                        </p:tgtEl>
                                        <p:attrNameLst>
                                          <p:attrName>ppt_x</p:attrName>
                                          <p:attrName>ppt_y</p:attrName>
                                        </p:attrNameLst>
                                      </p:cBhvr>
                                      <p:rCtr x="-156" y="10340"/>
                                    </p:animMotion>
                                  </p:childTnLst>
                                </p:cTn>
                              </p:par>
                            </p:childTnLst>
                          </p:cTn>
                        </p:par>
                        <p:par>
                          <p:cTn id="45" fill="hold" nodeType="afterGroup">
                            <p:stCondLst>
                              <p:cond delay="250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par>
                          <p:cTn id="48" fill="hold" nodeType="afterGroup">
                            <p:stCondLst>
                              <p:cond delay="2500"/>
                            </p:stCondLst>
                            <p:childTnLst>
                              <p:par>
                                <p:cTn id="49" presetID="35" presetClass="emph" presetSubtype="0" repeatCount="indefinite" fill="hold" grpId="1" nodeType="afterEffect">
                                  <p:stCondLst>
                                    <p:cond delay="0"/>
                                  </p:stCondLst>
                                  <p:endCondLst>
                                    <p:cond evt="onNext" delay="0">
                                      <p:tgtEl>
                                        <p:sldTgt/>
                                      </p:tgtEl>
                                    </p:cond>
                                  </p:endCondLst>
                                  <p:childTnLst>
                                    <p:anim calcmode="discrete" valueType="str">
                                      <p:cBhvr>
                                        <p:cTn id="50" dur="25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par>
                                <p:cTn id="56" presetID="1" presetClass="exit" presetSubtype="0" fill="hold" grpId="2" nodeType="with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smtClean="0">
                <a:ea typeface="宋体" panose="02010600030101010101" pitchFamily="2" charset="-122"/>
              </a:rPr>
              <a:t>内存还不够用怎么办？</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327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905BFA2-FA99-48EE-B0AA-D4C354E7D9FA}" type="slidenum">
              <a:rPr lang="en-US" altLang="ko-KR" sz="1200" smtClean="0">
                <a:solidFill>
                  <a:schemeClr val="bg1"/>
                </a:solidFill>
              </a:rPr>
              <a:pPr>
                <a:spcBef>
                  <a:spcPct val="0"/>
                </a:spcBef>
                <a:buClrTx/>
                <a:buSzTx/>
                <a:buFontTx/>
                <a:buNone/>
              </a:pPr>
              <a:t>38</a:t>
            </a:fld>
            <a:endParaRPr lang="en-US" altLang="ko-KR" sz="1200" smtClean="0">
              <a:solidFill>
                <a:schemeClr val="bg1"/>
              </a:solidFill>
            </a:endParaRPr>
          </a:p>
        </p:txBody>
      </p:sp>
      <p:grpSp>
        <p:nvGrpSpPr>
          <p:cNvPr id="2" name="Group 12"/>
          <p:cNvGrpSpPr>
            <a:grpSpLocks/>
          </p:cNvGrpSpPr>
          <p:nvPr/>
        </p:nvGrpSpPr>
        <p:grpSpPr bwMode="auto">
          <a:xfrm>
            <a:off x="1155700" y="3260725"/>
            <a:ext cx="1152525" cy="3097213"/>
            <a:chOff x="567" y="2069"/>
            <a:chExt cx="862" cy="1951"/>
          </a:xfrm>
        </p:grpSpPr>
        <p:sp>
          <p:nvSpPr>
            <p:cNvPr id="32806" name="Rectangle 6"/>
            <p:cNvSpPr>
              <a:spLocks noChangeArrowheads="1"/>
            </p:cNvSpPr>
            <p:nvPr/>
          </p:nvSpPr>
          <p:spPr bwMode="auto">
            <a:xfrm>
              <a:off x="567"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807" name="Rectangle 7"/>
            <p:cNvSpPr>
              <a:spLocks noChangeArrowheads="1"/>
            </p:cNvSpPr>
            <p:nvPr/>
          </p:nvSpPr>
          <p:spPr bwMode="auto">
            <a:xfrm>
              <a:off x="567"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23" name="Rectangle 11"/>
            <p:cNvSpPr>
              <a:spLocks noChangeArrowheads="1"/>
            </p:cNvSpPr>
            <p:nvPr/>
          </p:nvSpPr>
          <p:spPr bwMode="auto">
            <a:xfrm>
              <a:off x="567" y="2069"/>
              <a:ext cx="862" cy="1090"/>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grpSp>
      <p:grpSp>
        <p:nvGrpSpPr>
          <p:cNvPr id="3" name="Group 18"/>
          <p:cNvGrpSpPr>
            <a:grpSpLocks/>
          </p:cNvGrpSpPr>
          <p:nvPr/>
        </p:nvGrpSpPr>
        <p:grpSpPr bwMode="auto">
          <a:xfrm>
            <a:off x="2524125" y="3260725"/>
            <a:ext cx="1079500" cy="3097213"/>
            <a:chOff x="1701" y="2069"/>
            <a:chExt cx="862" cy="1951"/>
          </a:xfrm>
        </p:grpSpPr>
        <p:sp>
          <p:nvSpPr>
            <p:cNvPr id="32802" name="Rectangle 14"/>
            <p:cNvSpPr>
              <a:spLocks noChangeArrowheads="1"/>
            </p:cNvSpPr>
            <p:nvPr/>
          </p:nvSpPr>
          <p:spPr bwMode="auto">
            <a:xfrm>
              <a:off x="1701"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803" name="Rectangle 15"/>
            <p:cNvSpPr>
              <a:spLocks noChangeArrowheads="1"/>
            </p:cNvSpPr>
            <p:nvPr/>
          </p:nvSpPr>
          <p:spPr bwMode="auto">
            <a:xfrm>
              <a:off x="1701"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27" name="Rectangle 16"/>
            <p:cNvSpPr>
              <a:spLocks noChangeArrowheads="1"/>
            </p:cNvSpPr>
            <p:nvPr/>
          </p:nvSpPr>
          <p:spPr bwMode="auto">
            <a:xfrm>
              <a:off x="1701" y="2069"/>
              <a:ext cx="862" cy="726"/>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805" name="Rectangle 17"/>
            <p:cNvSpPr>
              <a:spLocks noChangeArrowheads="1"/>
            </p:cNvSpPr>
            <p:nvPr/>
          </p:nvSpPr>
          <p:spPr bwMode="auto">
            <a:xfrm>
              <a:off x="1701"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grpSp>
      <p:grpSp>
        <p:nvGrpSpPr>
          <p:cNvPr id="7" name="Group 25"/>
          <p:cNvGrpSpPr>
            <a:grpSpLocks/>
          </p:cNvGrpSpPr>
          <p:nvPr/>
        </p:nvGrpSpPr>
        <p:grpSpPr bwMode="auto">
          <a:xfrm>
            <a:off x="3819525" y="3260725"/>
            <a:ext cx="1081088" cy="3097213"/>
            <a:chOff x="2290" y="2069"/>
            <a:chExt cx="862" cy="1951"/>
          </a:xfrm>
        </p:grpSpPr>
        <p:sp>
          <p:nvSpPr>
            <p:cNvPr id="32797" name="Rectangle 20"/>
            <p:cNvSpPr>
              <a:spLocks noChangeArrowheads="1"/>
            </p:cNvSpPr>
            <p:nvPr/>
          </p:nvSpPr>
          <p:spPr bwMode="auto">
            <a:xfrm>
              <a:off x="2290"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798" name="Rectangle 21"/>
            <p:cNvSpPr>
              <a:spLocks noChangeArrowheads="1"/>
            </p:cNvSpPr>
            <p:nvPr/>
          </p:nvSpPr>
          <p:spPr bwMode="auto">
            <a:xfrm>
              <a:off x="2290"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35" name="Rectangle 22"/>
            <p:cNvSpPr>
              <a:spLocks noChangeArrowheads="1"/>
            </p:cNvSpPr>
            <p:nvPr/>
          </p:nvSpPr>
          <p:spPr bwMode="auto">
            <a:xfrm>
              <a:off x="2290" y="2069"/>
              <a:ext cx="862"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800" name="Rectangle 23"/>
            <p:cNvSpPr>
              <a:spLocks noChangeArrowheads="1"/>
            </p:cNvSpPr>
            <p:nvPr/>
          </p:nvSpPr>
          <p:spPr bwMode="auto">
            <a:xfrm>
              <a:off x="2290"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801" name="Rectangle 24"/>
            <p:cNvSpPr>
              <a:spLocks noChangeArrowheads="1"/>
            </p:cNvSpPr>
            <p:nvPr/>
          </p:nvSpPr>
          <p:spPr bwMode="auto">
            <a:xfrm>
              <a:off x="2290" y="2523"/>
              <a:ext cx="862"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grpSp>
      <p:grpSp>
        <p:nvGrpSpPr>
          <p:cNvPr id="8" name="Group 32"/>
          <p:cNvGrpSpPr>
            <a:grpSpLocks/>
          </p:cNvGrpSpPr>
          <p:nvPr/>
        </p:nvGrpSpPr>
        <p:grpSpPr bwMode="auto">
          <a:xfrm>
            <a:off x="5043488" y="3260725"/>
            <a:ext cx="1152525" cy="3097213"/>
            <a:chOff x="2290" y="2069"/>
            <a:chExt cx="862" cy="1951"/>
          </a:xfrm>
        </p:grpSpPr>
        <p:sp>
          <p:nvSpPr>
            <p:cNvPr id="39" name="Rectangle 33"/>
            <p:cNvSpPr>
              <a:spLocks noChangeArrowheads="1"/>
            </p:cNvSpPr>
            <p:nvPr/>
          </p:nvSpPr>
          <p:spPr bwMode="auto">
            <a:xfrm>
              <a:off x="2290" y="3158"/>
              <a:ext cx="862" cy="589"/>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93" name="Rectangle 34"/>
            <p:cNvSpPr>
              <a:spLocks noChangeArrowheads="1"/>
            </p:cNvSpPr>
            <p:nvPr/>
          </p:nvSpPr>
          <p:spPr bwMode="auto">
            <a:xfrm>
              <a:off x="2290"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41" name="Rectangle 35"/>
            <p:cNvSpPr>
              <a:spLocks noChangeArrowheads="1"/>
            </p:cNvSpPr>
            <p:nvPr/>
          </p:nvSpPr>
          <p:spPr bwMode="auto">
            <a:xfrm>
              <a:off x="2290" y="2069"/>
              <a:ext cx="862"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95" name="Rectangle 36"/>
            <p:cNvSpPr>
              <a:spLocks noChangeArrowheads="1"/>
            </p:cNvSpPr>
            <p:nvPr/>
          </p:nvSpPr>
          <p:spPr bwMode="auto">
            <a:xfrm>
              <a:off x="2290"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796" name="Rectangle 37"/>
            <p:cNvSpPr>
              <a:spLocks noChangeArrowheads="1"/>
            </p:cNvSpPr>
            <p:nvPr/>
          </p:nvSpPr>
          <p:spPr bwMode="auto">
            <a:xfrm>
              <a:off x="2290" y="2523"/>
              <a:ext cx="862"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grpSp>
      <p:grpSp>
        <p:nvGrpSpPr>
          <p:cNvPr id="9" name="Group 45"/>
          <p:cNvGrpSpPr>
            <a:grpSpLocks/>
          </p:cNvGrpSpPr>
          <p:nvPr/>
        </p:nvGrpSpPr>
        <p:grpSpPr bwMode="auto">
          <a:xfrm>
            <a:off x="6267450" y="3260725"/>
            <a:ext cx="1152525" cy="3097213"/>
            <a:chOff x="4241" y="2069"/>
            <a:chExt cx="726" cy="1951"/>
          </a:xfrm>
        </p:grpSpPr>
        <p:sp>
          <p:nvSpPr>
            <p:cNvPr id="45" name="Rectangle 39"/>
            <p:cNvSpPr>
              <a:spLocks noChangeArrowheads="1"/>
            </p:cNvSpPr>
            <p:nvPr/>
          </p:nvSpPr>
          <p:spPr bwMode="auto">
            <a:xfrm>
              <a:off x="4241" y="3158"/>
              <a:ext cx="726" cy="181"/>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endParaRPr lang="zh-CN" altLang="en-US" dirty="0">
                <a:solidFill>
                  <a:schemeClr val="accent5">
                    <a:lumMod val="50000"/>
                  </a:schemeClr>
                </a:solidFill>
              </a:endParaRPr>
            </a:p>
          </p:txBody>
        </p:sp>
        <p:sp>
          <p:nvSpPr>
            <p:cNvPr id="32787" name="Rectangle 40"/>
            <p:cNvSpPr>
              <a:spLocks noChangeArrowheads="1"/>
            </p:cNvSpPr>
            <p:nvPr/>
          </p:nvSpPr>
          <p:spPr bwMode="auto">
            <a:xfrm>
              <a:off x="4241" y="3747"/>
              <a:ext cx="726"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47" name="Rectangle 41"/>
            <p:cNvSpPr>
              <a:spLocks noChangeArrowheads="1"/>
            </p:cNvSpPr>
            <p:nvPr/>
          </p:nvSpPr>
          <p:spPr bwMode="auto">
            <a:xfrm>
              <a:off x="4241" y="2069"/>
              <a:ext cx="726"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89" name="Rectangle 42"/>
            <p:cNvSpPr>
              <a:spLocks noChangeArrowheads="1"/>
            </p:cNvSpPr>
            <p:nvPr/>
          </p:nvSpPr>
          <p:spPr bwMode="auto">
            <a:xfrm>
              <a:off x="4241" y="2795"/>
              <a:ext cx="726"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790" name="Rectangle 43"/>
            <p:cNvSpPr>
              <a:spLocks noChangeArrowheads="1"/>
            </p:cNvSpPr>
            <p:nvPr/>
          </p:nvSpPr>
          <p:spPr bwMode="auto">
            <a:xfrm>
              <a:off x="4241" y="2523"/>
              <a:ext cx="726"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sp>
          <p:nvSpPr>
            <p:cNvPr id="32791" name="Rectangle 44"/>
            <p:cNvSpPr>
              <a:spLocks noChangeArrowheads="1"/>
            </p:cNvSpPr>
            <p:nvPr/>
          </p:nvSpPr>
          <p:spPr bwMode="auto">
            <a:xfrm>
              <a:off x="4241" y="3339"/>
              <a:ext cx="726" cy="40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D</a:t>
              </a:r>
            </a:p>
          </p:txBody>
        </p:sp>
      </p:grpSp>
      <p:grpSp>
        <p:nvGrpSpPr>
          <p:cNvPr id="10" name="Group 47"/>
          <p:cNvGrpSpPr>
            <a:grpSpLocks/>
          </p:cNvGrpSpPr>
          <p:nvPr/>
        </p:nvGrpSpPr>
        <p:grpSpPr bwMode="auto">
          <a:xfrm>
            <a:off x="7491413" y="3260725"/>
            <a:ext cx="1152525" cy="3097213"/>
            <a:chOff x="4195" y="2069"/>
            <a:chExt cx="726" cy="1951"/>
          </a:xfrm>
        </p:grpSpPr>
        <p:sp>
          <p:nvSpPr>
            <p:cNvPr id="32781" name="Rectangle 27"/>
            <p:cNvSpPr>
              <a:spLocks noChangeArrowheads="1"/>
            </p:cNvSpPr>
            <p:nvPr/>
          </p:nvSpPr>
          <p:spPr bwMode="auto">
            <a:xfrm>
              <a:off x="4195" y="3339"/>
              <a:ext cx="726" cy="40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D</a:t>
              </a:r>
            </a:p>
          </p:txBody>
        </p:sp>
        <p:sp>
          <p:nvSpPr>
            <p:cNvPr id="32782" name="Rectangle 28"/>
            <p:cNvSpPr>
              <a:spLocks noChangeArrowheads="1"/>
            </p:cNvSpPr>
            <p:nvPr/>
          </p:nvSpPr>
          <p:spPr bwMode="auto">
            <a:xfrm>
              <a:off x="4195" y="3747"/>
              <a:ext cx="726"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54" name="Rectangle 29"/>
            <p:cNvSpPr>
              <a:spLocks noChangeArrowheads="1"/>
            </p:cNvSpPr>
            <p:nvPr/>
          </p:nvSpPr>
          <p:spPr bwMode="auto">
            <a:xfrm>
              <a:off x="4195" y="2069"/>
              <a:ext cx="726"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84" name="Rectangle 31"/>
            <p:cNvSpPr>
              <a:spLocks noChangeArrowheads="1"/>
            </p:cNvSpPr>
            <p:nvPr/>
          </p:nvSpPr>
          <p:spPr bwMode="auto">
            <a:xfrm>
              <a:off x="4195" y="2523"/>
              <a:ext cx="726"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sp>
          <p:nvSpPr>
            <p:cNvPr id="56" name="Rectangle 46"/>
            <p:cNvSpPr>
              <a:spLocks noChangeArrowheads="1"/>
            </p:cNvSpPr>
            <p:nvPr/>
          </p:nvSpPr>
          <p:spPr bwMode="auto">
            <a:xfrm>
              <a:off x="4195" y="2795"/>
              <a:ext cx="726" cy="54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grpSp>
      <p:sp>
        <p:nvSpPr>
          <p:cNvPr id="42" name="内容占位符 2"/>
          <p:cNvSpPr>
            <a:spLocks noGrp="1"/>
          </p:cNvSpPr>
          <p:nvPr>
            <p:ph idx="1"/>
          </p:nvPr>
        </p:nvSpPr>
        <p:spPr>
          <a:xfrm>
            <a:off x="971550" y="1371600"/>
            <a:ext cx="8064500" cy="1271588"/>
          </a:xfrm>
        </p:spPr>
        <p:txBody>
          <a:bodyPr/>
          <a:lstStyle/>
          <a:p>
            <a:pPr>
              <a:lnSpc>
                <a:spcPct val="80000"/>
              </a:lnSpc>
            </a:pPr>
            <a:r>
              <a:rPr lang="en-US" altLang="zh-CN" sz="2400" dirty="0" smtClean="0">
                <a:ea typeface="宋体" panose="02010600030101010101" pitchFamily="2" charset="-122"/>
              </a:rPr>
              <a:t>Swapping</a:t>
            </a:r>
          </a:p>
          <a:p>
            <a:pPr lvl="1">
              <a:lnSpc>
                <a:spcPct val="80000"/>
              </a:lnSpc>
            </a:pPr>
            <a:r>
              <a:rPr lang="en-US" altLang="zh-CN" sz="2000" dirty="0" smtClean="0">
                <a:ea typeface="宋体" panose="02010600030101010101" pitchFamily="2" charset="-122"/>
              </a:rPr>
              <a:t>Logical space of process is smaller than memory space</a:t>
            </a:r>
          </a:p>
          <a:p>
            <a:pPr lvl="1">
              <a:lnSpc>
                <a:spcPct val="80000"/>
              </a:lnSpc>
            </a:pPr>
            <a:r>
              <a:rPr lang="en-US" altLang="zh-CN" sz="2000" dirty="0" smtClean="0">
                <a:ea typeface="宋体" panose="02010600030101010101" pitchFamily="2" charset="-122"/>
              </a:rPr>
              <a:t>Swap the idle process to </a:t>
            </a:r>
            <a:r>
              <a:rPr lang="en-US" altLang="zh-CN" sz="2000" dirty="0" smtClean="0">
                <a:solidFill>
                  <a:srgbClr val="FF0000"/>
                </a:solidFill>
                <a:ea typeface="宋体" panose="02010600030101010101" pitchFamily="2" charset="-122"/>
              </a:rPr>
              <a:t>hard disk </a:t>
            </a:r>
            <a:r>
              <a:rPr lang="en-US" altLang="zh-CN" sz="2000" dirty="0" smtClean="0">
                <a:ea typeface="宋体" panose="02010600030101010101" pitchFamily="2" charset="-122"/>
              </a:rPr>
              <a:t>and load it when necessary</a:t>
            </a:r>
          </a:p>
        </p:txBody>
      </p:sp>
    </p:spTree>
    <p:extLst>
      <p:ext uri="{BB962C8B-B14F-4D97-AF65-F5344CB8AC3E}">
        <p14:creationId xmlns:p14="http://schemas.microsoft.com/office/powerpoint/2010/main" val="237049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Memory Management in Swapping</a:t>
            </a:r>
            <a:endParaRPr lang="zh-CN" altLang="en-US" sz="3200" smtClean="0">
              <a:ea typeface="宋体" panose="02010600030101010101" pitchFamily="2" charset="-122"/>
            </a:endParaRPr>
          </a:p>
        </p:txBody>
      </p:sp>
      <p:sp>
        <p:nvSpPr>
          <p:cNvPr id="34819" name="内容占位符 2"/>
          <p:cNvSpPr>
            <a:spLocks noGrp="1"/>
          </p:cNvSpPr>
          <p:nvPr>
            <p:ph idx="1"/>
          </p:nvPr>
        </p:nvSpPr>
        <p:spPr>
          <a:xfrm>
            <a:off x="971550" y="1371600"/>
            <a:ext cx="8064500" cy="5057775"/>
          </a:xfrm>
        </p:spPr>
        <p:txBody>
          <a:bodyPr/>
          <a:lstStyle/>
          <a:p>
            <a:pPr>
              <a:lnSpc>
                <a:spcPct val="80000"/>
              </a:lnSpc>
            </a:pPr>
            <a:r>
              <a:rPr lang="en-US" altLang="zh-CN" smtClean="0">
                <a:ea typeface="宋体" panose="02010600030101010101" pitchFamily="2" charset="-122"/>
              </a:rPr>
              <a:t>Data structure and algorithm</a:t>
            </a:r>
          </a:p>
          <a:p>
            <a:pPr lvl="1">
              <a:lnSpc>
                <a:spcPct val="80000"/>
              </a:lnSpc>
            </a:pPr>
            <a:r>
              <a:rPr lang="en-US" altLang="zh-CN" smtClean="0">
                <a:ea typeface="宋体" panose="02010600030101010101" pitchFamily="2" charset="-122"/>
              </a:rPr>
              <a:t>How to describe the usage of memory?</a:t>
            </a:r>
          </a:p>
          <a:p>
            <a:pPr lvl="1">
              <a:lnSpc>
                <a:spcPct val="80000"/>
              </a:lnSpc>
            </a:pPr>
            <a:r>
              <a:rPr lang="en-US" altLang="zh-CN" smtClean="0">
                <a:ea typeface="宋体" panose="02010600030101010101" pitchFamily="2" charset="-122"/>
              </a:rPr>
              <a:t>How to allocate and retract memory?</a:t>
            </a:r>
          </a:p>
          <a:p>
            <a:pPr>
              <a:lnSpc>
                <a:spcPct val="80000"/>
              </a:lnSpc>
            </a:pPr>
            <a:r>
              <a:rPr lang="en-US" altLang="zh-CN" smtClean="0">
                <a:ea typeface="宋体" panose="02010600030101010101" pitchFamily="2" charset="-122"/>
              </a:rPr>
              <a:t>Function and performance</a:t>
            </a:r>
          </a:p>
          <a:p>
            <a:pPr lvl="1">
              <a:lnSpc>
                <a:spcPct val="80000"/>
              </a:lnSpc>
            </a:pPr>
            <a:r>
              <a:rPr lang="en-US" altLang="zh-CN" smtClean="0">
                <a:ea typeface="宋体" panose="02010600030101010101" pitchFamily="2" charset="-122"/>
              </a:rPr>
              <a:t>How to eliminate the fragment of memory?</a:t>
            </a:r>
          </a:p>
          <a:p>
            <a:pPr lvl="1">
              <a:lnSpc>
                <a:spcPct val="80000"/>
              </a:lnSpc>
            </a:pPr>
            <a:r>
              <a:rPr lang="en-US" altLang="zh-CN" smtClean="0">
                <a:ea typeface="宋体" panose="02010600030101010101" pitchFamily="2" charset="-122"/>
              </a:rPr>
              <a:t>How to satisfy the requirement of dynamic memory growth?</a:t>
            </a:r>
          </a:p>
          <a:p>
            <a:pPr>
              <a:lnSpc>
                <a:spcPct val="80000"/>
              </a:lnSpc>
            </a:pPr>
            <a:r>
              <a:rPr lang="en-US" altLang="zh-CN" smtClean="0">
                <a:ea typeface="宋体" panose="02010600030101010101" pitchFamily="2" charset="-122"/>
              </a:rPr>
              <a:t>Discussion about technique and system</a:t>
            </a:r>
          </a:p>
          <a:p>
            <a:pPr lvl="1">
              <a:lnSpc>
                <a:spcPct val="80000"/>
              </a:lnSpc>
            </a:pPr>
            <a:r>
              <a:rPr lang="en-US" altLang="zh-CN" smtClean="0">
                <a:solidFill>
                  <a:srgbClr val="FF0000"/>
                </a:solidFill>
                <a:ea typeface="宋体" panose="02010600030101010101" pitchFamily="2" charset="-122"/>
              </a:rPr>
              <a:t>Technique</a:t>
            </a:r>
            <a:r>
              <a:rPr lang="en-US" altLang="zh-CN" smtClean="0">
                <a:ea typeface="宋体" panose="02010600030101010101" pitchFamily="2" charset="-122"/>
              </a:rPr>
              <a:t>: methods designed for core problems</a:t>
            </a:r>
          </a:p>
          <a:p>
            <a:pPr lvl="1">
              <a:lnSpc>
                <a:spcPct val="80000"/>
              </a:lnSpc>
            </a:pPr>
            <a:r>
              <a:rPr lang="en-US" altLang="zh-CN" smtClean="0">
                <a:solidFill>
                  <a:srgbClr val="FF0000"/>
                </a:solidFill>
                <a:ea typeface="宋体" panose="02010600030101010101" pitchFamily="2" charset="-122"/>
              </a:rPr>
              <a:t>System</a:t>
            </a:r>
            <a:r>
              <a:rPr lang="en-US" altLang="zh-CN" smtClean="0">
                <a:ea typeface="宋体" panose="02010600030101010101" pitchFamily="2" charset="-122"/>
              </a:rPr>
              <a:t>: mechanism and procedures for flexibility, stability and expansibility  </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348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D381E810-683E-4D41-B609-BEFB8A46BC9E}" type="slidenum">
              <a:rPr lang="en-US" altLang="ko-KR" sz="1200" smtClean="0">
                <a:solidFill>
                  <a:schemeClr val="bg1"/>
                </a:solidFill>
              </a:rPr>
              <a:pPr>
                <a:spcBef>
                  <a:spcPct val="0"/>
                </a:spcBef>
                <a:buClrTx/>
                <a:buSzTx/>
                <a:buFontTx/>
                <a:buNone/>
              </a:pPr>
              <a:t>39</a:t>
            </a:fld>
            <a:endParaRPr lang="en-US" altLang="ko-KR" sz="1200" smtClean="0">
              <a:solidFill>
                <a:schemeClr val="bg1"/>
              </a:solidFill>
            </a:endParaRPr>
          </a:p>
        </p:txBody>
      </p:sp>
    </p:spTree>
    <p:extLst>
      <p:ext uri="{BB962C8B-B14F-4D97-AF65-F5344CB8AC3E}">
        <p14:creationId xmlns:p14="http://schemas.microsoft.com/office/powerpoint/2010/main" val="599576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3FF8708E-D463-41F5-A96C-A65A5F2E02CC}" type="slidenum">
              <a:rPr lang="zh-CN" altLang="en-US" sz="1400">
                <a:solidFill>
                  <a:schemeClr val="tx1"/>
                </a:solidFill>
              </a:rPr>
              <a:pPr algn="r" eaLnBrk="1" hangingPunct="1">
                <a:spcBef>
                  <a:spcPct val="0"/>
                </a:spcBef>
                <a:buClrTx/>
                <a:buSzTx/>
                <a:buFontTx/>
                <a:buNone/>
              </a:pPr>
              <a:t>4</a:t>
            </a:fld>
            <a:endParaRPr lang="en-US" altLang="zh-CN" sz="1400">
              <a:solidFill>
                <a:schemeClr val="tx1"/>
              </a:solidFill>
            </a:endParaRPr>
          </a:p>
        </p:txBody>
      </p:sp>
      <p:sp>
        <p:nvSpPr>
          <p:cNvPr id="9219" name="Rectangle 2"/>
          <p:cNvSpPr>
            <a:spLocks noGrp="1" noChangeArrowheads="1"/>
          </p:cNvSpPr>
          <p:nvPr>
            <p:ph type="title" idx="4294967295"/>
          </p:nvPr>
        </p:nvSpPr>
        <p:spPr>
          <a:xfrm>
            <a:off x="900113" y="260350"/>
            <a:ext cx="7839075" cy="1120775"/>
          </a:xfrm>
        </p:spPr>
        <p:txBody>
          <a:bodyPr/>
          <a:lstStyle/>
          <a:p>
            <a:pPr algn="l" eaLnBrk="1" hangingPunct="1"/>
            <a:r>
              <a:rPr lang="en-US" altLang="zh-CN" sz="3600" smtClean="0">
                <a:ea typeface="宋体" panose="02010600030101010101" pitchFamily="2" charset="-122"/>
              </a:rPr>
              <a:t>Introduction to Memory Management</a:t>
            </a:r>
          </a:p>
        </p:txBody>
      </p:sp>
      <p:sp>
        <p:nvSpPr>
          <p:cNvPr id="6148" name="Rectangle 3"/>
          <p:cNvSpPr>
            <a:spLocks noGrp="1" noChangeArrowheads="1"/>
          </p:cNvSpPr>
          <p:nvPr>
            <p:ph type="body" idx="4294967295"/>
          </p:nvPr>
        </p:nvSpPr>
        <p:spPr>
          <a:xfrm>
            <a:off x="827088" y="1341438"/>
            <a:ext cx="8101012" cy="4678362"/>
          </a:xfrm>
        </p:spPr>
        <p:txBody>
          <a:bodyPr/>
          <a:lstStyle/>
          <a:p>
            <a:pPr eaLnBrk="1" hangingPunct="1">
              <a:lnSpc>
                <a:spcPct val="90000"/>
              </a:lnSpc>
            </a:pPr>
            <a:r>
              <a:rPr kumimoji="1" lang="zh-CN" altLang="en-US" b="1" dirty="0" smtClean="0">
                <a:solidFill>
                  <a:schemeClr val="tx1"/>
                </a:solidFill>
                <a:ea typeface="宋体" panose="02010600030101010101" pitchFamily="2" charset="-122"/>
              </a:rPr>
              <a:t>程序员期望的存储器</a:t>
            </a:r>
            <a:endParaRPr lang="en-US" altLang="zh-CN" dirty="0" smtClean="0">
              <a:ea typeface="宋体" panose="02010600030101010101" pitchFamily="2" charset="-122"/>
            </a:endParaRPr>
          </a:p>
          <a:p>
            <a:pPr lvl="1" eaLnBrk="1" hangingPunct="1">
              <a:lnSpc>
                <a:spcPct val="90000"/>
              </a:lnSpc>
            </a:pPr>
            <a:r>
              <a:rPr kumimoji="1" lang="zh-CN" altLang="en-US" dirty="0" smtClean="0">
                <a:ea typeface="宋体" panose="02010600030101010101" pitchFamily="2" charset="-122"/>
              </a:rPr>
              <a:t>存储量－－－大</a:t>
            </a:r>
          </a:p>
          <a:p>
            <a:pPr lvl="1" eaLnBrk="1" hangingPunct="1">
              <a:lnSpc>
                <a:spcPct val="90000"/>
              </a:lnSpc>
            </a:pPr>
            <a:r>
              <a:rPr kumimoji="1" lang="zh-CN" altLang="en-US" dirty="0" smtClean="0">
                <a:ea typeface="宋体" panose="02010600030101010101" pitchFamily="2" charset="-122"/>
              </a:rPr>
              <a:t>访问速度－－－快</a:t>
            </a:r>
          </a:p>
          <a:p>
            <a:pPr lvl="1" eaLnBrk="1" hangingPunct="1">
              <a:lnSpc>
                <a:spcPct val="90000"/>
              </a:lnSpc>
            </a:pPr>
            <a:r>
              <a:rPr kumimoji="1" lang="zh-CN" altLang="en-US" dirty="0" smtClean="0">
                <a:ea typeface="宋体" panose="02010600030101010101" pitchFamily="2" charset="-122"/>
              </a:rPr>
              <a:t>存储内容－－－不易失</a:t>
            </a:r>
          </a:p>
          <a:p>
            <a:pPr lvl="1" eaLnBrk="1" hangingPunct="1">
              <a:lnSpc>
                <a:spcPct val="90000"/>
              </a:lnSpc>
            </a:pPr>
            <a:r>
              <a:rPr kumimoji="1" lang="zh-CN" altLang="en-US" dirty="0" smtClean="0">
                <a:ea typeface="宋体" panose="02010600030101010101" pitchFamily="2" charset="-122"/>
              </a:rPr>
              <a:t>统一的访问方式</a:t>
            </a:r>
          </a:p>
          <a:p>
            <a:pPr eaLnBrk="1" hangingPunct="1">
              <a:lnSpc>
                <a:spcPct val="90000"/>
              </a:lnSpc>
            </a:pPr>
            <a:r>
              <a:rPr lang="zh-CN" altLang="en-US" sz="3200" b="1" dirty="0" smtClean="0">
                <a:solidFill>
                  <a:schemeClr val="tx1"/>
                </a:solidFill>
                <a:ea typeface="宋体" panose="02010600030101010101" pitchFamily="2" charset="-122"/>
              </a:rPr>
              <a:t>系统存储结构</a:t>
            </a:r>
            <a:r>
              <a:rPr lang="zh-CN" altLang="en-US" dirty="0" smtClean="0">
                <a:ea typeface="宋体" panose="02010600030101010101" pitchFamily="2" charset="-122"/>
              </a:rPr>
              <a:t> </a:t>
            </a:r>
          </a:p>
          <a:p>
            <a:pPr lvl="1" eaLnBrk="1" hangingPunct="1">
              <a:lnSpc>
                <a:spcPct val="90000"/>
              </a:lnSpc>
            </a:pPr>
            <a:r>
              <a:rPr lang="zh-CN" altLang="en-US" dirty="0" smtClean="0">
                <a:ea typeface="宋体" panose="02010600030101010101" pitchFamily="2" charset="-122"/>
              </a:rPr>
              <a:t>少量快速、昂贵存储器－</a:t>
            </a:r>
            <a:r>
              <a:rPr lang="en-US" altLang="zh-CN" dirty="0" smtClean="0">
                <a:ea typeface="宋体" panose="02010600030101010101" pitchFamily="2" charset="-122"/>
              </a:rPr>
              <a:t> cache </a:t>
            </a:r>
          </a:p>
          <a:p>
            <a:pPr lvl="1" eaLnBrk="1" hangingPunct="1">
              <a:lnSpc>
                <a:spcPct val="90000"/>
              </a:lnSpc>
            </a:pPr>
            <a:r>
              <a:rPr lang="zh-CN" altLang="en-US" dirty="0" smtClean="0">
                <a:ea typeface="宋体" panose="02010600030101010101" pitchFamily="2" charset="-122"/>
              </a:rPr>
              <a:t>一些中级速度</a:t>
            </a:r>
            <a:r>
              <a:rPr lang="en-US" altLang="zh-CN" dirty="0" smtClean="0">
                <a:ea typeface="宋体" panose="02010600030101010101" pitchFamily="2" charset="-122"/>
              </a:rPr>
              <a:t>, </a:t>
            </a:r>
            <a:r>
              <a:rPr lang="zh-CN" altLang="en-US" dirty="0" smtClean="0">
                <a:ea typeface="宋体" panose="02010600030101010101" pitchFamily="2" charset="-122"/>
              </a:rPr>
              <a:t>价格适中的主存器</a:t>
            </a:r>
          </a:p>
          <a:p>
            <a:pPr lvl="1" eaLnBrk="1" hangingPunct="1">
              <a:lnSpc>
                <a:spcPct val="90000"/>
              </a:lnSpc>
            </a:pPr>
            <a:r>
              <a:rPr lang="zh-CN" altLang="en-US" dirty="0" smtClean="0">
                <a:ea typeface="宋体" panose="02010600030101010101" pitchFamily="2" charset="-122"/>
              </a:rPr>
              <a:t>大量低速的</a:t>
            </a:r>
            <a:r>
              <a:rPr lang="en-US" altLang="zh-CN" dirty="0" smtClean="0">
                <a:ea typeface="宋体" panose="02010600030101010101" pitchFamily="2" charset="-122"/>
              </a:rPr>
              <a:t>, </a:t>
            </a:r>
            <a:r>
              <a:rPr lang="zh-CN" altLang="en-US" dirty="0" smtClean="0">
                <a:ea typeface="宋体" panose="02010600030101010101" pitchFamily="2" charset="-122"/>
              </a:rPr>
              <a:t>便宜的</a:t>
            </a:r>
            <a:r>
              <a:rPr lang="en-US" altLang="zh-CN" dirty="0" smtClean="0">
                <a:ea typeface="宋体" panose="02010600030101010101" pitchFamily="2" charset="-122"/>
              </a:rPr>
              <a:t>,</a:t>
            </a:r>
            <a:r>
              <a:rPr lang="zh-CN" altLang="en-US" dirty="0" smtClean="0">
                <a:ea typeface="宋体" panose="02010600030101010101" pitchFamily="2" charset="-122"/>
              </a:rPr>
              <a:t>仅供批量访问的磁盘存储器</a:t>
            </a:r>
          </a:p>
          <a:p>
            <a:pPr eaLnBrk="1" hangingPunct="1">
              <a:lnSpc>
                <a:spcPct val="90000"/>
              </a:lnSpc>
              <a:buFont typeface="Wingdings" panose="05000000000000000000" pitchFamily="2" charset="2"/>
              <a:buNone/>
            </a:pPr>
            <a:endParaRPr lang="zh-CN" altLang="en-US" b="1" dirty="0" smtClean="0">
              <a:solidFill>
                <a:schemeClr val="tx1"/>
              </a:solidFill>
              <a:ea typeface="宋体" panose="02010600030101010101" pitchFamily="2" charset="-122"/>
            </a:endParaRPr>
          </a:p>
          <a:p>
            <a:pPr eaLnBrk="1" hangingPunct="1">
              <a:lnSpc>
                <a:spcPct val="90000"/>
              </a:lnSpc>
            </a:pPr>
            <a:endParaRPr lang="zh-CN" altLang="en-US" b="1"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dissolve">
                                      <p:cBhvr>
                                        <p:cTn id="12" dur="500"/>
                                        <p:tgtEl>
                                          <p:spTgt spid="6148">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6148">
                                            <p:txEl>
                                              <p:pRg st="2" end="2"/>
                                            </p:txEl>
                                          </p:spTgt>
                                        </p:tgtEl>
                                        <p:attrNameLst>
                                          <p:attrName>style.visibility</p:attrName>
                                        </p:attrNameLst>
                                      </p:cBhvr>
                                      <p:to>
                                        <p:strVal val="visible"/>
                                      </p:to>
                                    </p:set>
                                    <p:animEffect transition="in" filter="dissolve">
                                      <p:cBhvr>
                                        <p:cTn id="16" dur="500"/>
                                        <p:tgtEl>
                                          <p:spTgt spid="6148">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6148">
                                            <p:txEl>
                                              <p:pRg st="3" end="3"/>
                                            </p:txEl>
                                          </p:spTgt>
                                        </p:tgtEl>
                                        <p:attrNameLst>
                                          <p:attrName>style.visibility</p:attrName>
                                        </p:attrNameLst>
                                      </p:cBhvr>
                                      <p:to>
                                        <p:strVal val="visible"/>
                                      </p:to>
                                    </p:set>
                                    <p:animEffect transition="in" filter="dissolve">
                                      <p:cBhvr>
                                        <p:cTn id="20" dur="500"/>
                                        <p:tgtEl>
                                          <p:spTgt spid="6148">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6148">
                                            <p:txEl>
                                              <p:pRg st="4" end="4"/>
                                            </p:txEl>
                                          </p:spTgt>
                                        </p:tgtEl>
                                        <p:attrNameLst>
                                          <p:attrName>style.visibility</p:attrName>
                                        </p:attrNameLst>
                                      </p:cBhvr>
                                      <p:to>
                                        <p:strVal val="visible"/>
                                      </p:to>
                                    </p:set>
                                    <p:animEffect transition="in" filter="dissolve">
                                      <p:cBhvr>
                                        <p:cTn id="24" dur="500"/>
                                        <p:tgtEl>
                                          <p:spTgt spid="6148">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148">
                                            <p:txEl>
                                              <p:pRg st="5" end="5"/>
                                            </p:txEl>
                                          </p:spTgt>
                                        </p:tgtEl>
                                        <p:attrNameLst>
                                          <p:attrName>style.visibility</p:attrName>
                                        </p:attrNameLst>
                                      </p:cBhvr>
                                      <p:to>
                                        <p:strVal val="visible"/>
                                      </p:to>
                                    </p:set>
                                    <p:anim calcmode="lin" valueType="num">
                                      <p:cBhvr additive="base">
                                        <p:cTn id="29" dur="500" fill="hold"/>
                                        <p:tgtEl>
                                          <p:spTgt spid="614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8">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6148">
                                            <p:txEl>
                                              <p:pRg st="6" end="6"/>
                                            </p:txEl>
                                          </p:spTgt>
                                        </p:tgtEl>
                                        <p:attrNameLst>
                                          <p:attrName>style.visibility</p:attrName>
                                        </p:attrNameLst>
                                      </p:cBhvr>
                                      <p:to>
                                        <p:strVal val="visible"/>
                                      </p:to>
                                    </p:set>
                                    <p:animEffect transition="in" filter="dissolve">
                                      <p:cBhvr>
                                        <p:cTn id="34" dur="500"/>
                                        <p:tgtEl>
                                          <p:spTgt spid="6148">
                                            <p:txEl>
                                              <p:pRg st="6" end="6"/>
                                            </p:txEl>
                                          </p:spTgt>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6148">
                                            <p:txEl>
                                              <p:pRg st="7" end="7"/>
                                            </p:txEl>
                                          </p:spTgt>
                                        </p:tgtEl>
                                        <p:attrNameLst>
                                          <p:attrName>style.visibility</p:attrName>
                                        </p:attrNameLst>
                                      </p:cBhvr>
                                      <p:to>
                                        <p:strVal val="visible"/>
                                      </p:to>
                                    </p:set>
                                    <p:animEffect transition="in" filter="dissolve">
                                      <p:cBhvr>
                                        <p:cTn id="38" dur="500"/>
                                        <p:tgtEl>
                                          <p:spTgt spid="6148">
                                            <p:txEl>
                                              <p:pRg st="7" end="7"/>
                                            </p:txEl>
                                          </p:spTgt>
                                        </p:tgtEl>
                                      </p:cBhvr>
                                    </p:animEffect>
                                  </p:childTnLst>
                                </p:cTn>
                              </p:par>
                            </p:childTnLst>
                          </p:cTn>
                        </p:par>
                        <p:par>
                          <p:cTn id="39" fill="hold" nodeType="afterGroup">
                            <p:stCondLst>
                              <p:cond delay="1500"/>
                            </p:stCondLst>
                            <p:childTnLst>
                              <p:par>
                                <p:cTn id="40" presetID="9" presetClass="entr" presetSubtype="0" fill="hold" grpId="0" nodeType="afterEffect">
                                  <p:stCondLst>
                                    <p:cond delay="0"/>
                                  </p:stCondLst>
                                  <p:childTnLst>
                                    <p:set>
                                      <p:cBhvr>
                                        <p:cTn id="41" dur="1" fill="hold">
                                          <p:stCondLst>
                                            <p:cond delay="0"/>
                                          </p:stCondLst>
                                        </p:cTn>
                                        <p:tgtEl>
                                          <p:spTgt spid="6148">
                                            <p:txEl>
                                              <p:pRg st="8" end="8"/>
                                            </p:txEl>
                                          </p:spTgt>
                                        </p:tgtEl>
                                        <p:attrNameLst>
                                          <p:attrName>style.visibility</p:attrName>
                                        </p:attrNameLst>
                                      </p:cBhvr>
                                      <p:to>
                                        <p:strVal val="visible"/>
                                      </p:to>
                                    </p:set>
                                    <p:animEffect transition="in" filter="dissolve">
                                      <p:cBhvr>
                                        <p:cTn id="42" dur="500"/>
                                        <p:tgtEl>
                                          <p:spTgt spid="61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a:spLocks noChangeArrowheads="1"/>
          </p:cNvSpPr>
          <p:nvPr/>
        </p:nvSpPr>
        <p:spPr bwMode="auto">
          <a:xfrm>
            <a:off x="625475" y="971550"/>
            <a:ext cx="79565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碎片整理：分区对换</a:t>
            </a:r>
            <a:r>
              <a:rPr lang="en-US" altLang="zh-CN"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(Swapping in/out)</a:t>
            </a:r>
          </a:p>
        </p:txBody>
      </p:sp>
      <p:pic>
        <p:nvPicPr>
          <p:cNvPr id="59395"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1701800"/>
            <a:ext cx="124301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1765300"/>
            <a:ext cx="194310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 Box 42"/>
          <p:cNvSpPr>
            <a:spLocks noChangeArrowheads="1"/>
          </p:cNvSpPr>
          <p:nvPr/>
        </p:nvSpPr>
        <p:spPr bwMode="auto">
          <a:xfrm>
            <a:off x="1185863" y="1917700"/>
            <a:ext cx="122078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2000" b="1" baseline="-25000">
                <a:solidFill>
                  <a:schemeClr val="bg1"/>
                </a:solidFill>
                <a:latin typeface="微软雅黑" panose="020B0503020204020204" pitchFamily="34" charset="-122"/>
                <a:ea typeface="微软雅黑" panose="020B0503020204020204" pitchFamily="34" charset="-122"/>
              </a:rPr>
              <a:t>操作系统内核</a:t>
            </a:r>
          </a:p>
        </p:txBody>
      </p:sp>
      <p:sp>
        <p:nvSpPr>
          <p:cNvPr id="59398" name="Text Box 42"/>
          <p:cNvSpPr>
            <a:spLocks noChangeArrowheads="1"/>
          </p:cNvSpPr>
          <p:nvPr/>
        </p:nvSpPr>
        <p:spPr bwMode="auto">
          <a:xfrm>
            <a:off x="1131888" y="4314825"/>
            <a:ext cx="120808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2000" b="1" baseline="-25000">
                <a:solidFill>
                  <a:schemeClr val="bg1"/>
                </a:solidFill>
                <a:latin typeface="微软雅黑" panose="020B0503020204020204" pitchFamily="34" charset="-122"/>
                <a:ea typeface="微软雅黑" panose="020B0503020204020204" pitchFamily="34" charset="-122"/>
              </a:rPr>
              <a:t>用户地址空间</a:t>
            </a:r>
          </a:p>
        </p:txBody>
      </p:sp>
      <p:grpSp>
        <p:nvGrpSpPr>
          <p:cNvPr id="11" name="组合 10"/>
          <p:cNvGrpSpPr>
            <a:grpSpLocks/>
          </p:cNvGrpSpPr>
          <p:nvPr/>
        </p:nvGrpSpPr>
        <p:grpSpPr bwMode="auto">
          <a:xfrm>
            <a:off x="1320800" y="2700338"/>
            <a:ext cx="811213" cy="833437"/>
            <a:chOff x="4456190" y="1493457"/>
            <a:chExt cx="1218200" cy="833044"/>
          </a:xfrm>
        </p:grpSpPr>
        <p:pic>
          <p:nvPicPr>
            <p:cNvPr id="59412"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6190" y="1493457"/>
              <a:ext cx="1218200" cy="83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3" name="Text Box 42"/>
            <p:cNvSpPr>
              <a:spLocks noChangeArrowheads="1"/>
            </p:cNvSpPr>
            <p:nvPr/>
          </p:nvSpPr>
          <p:spPr bwMode="auto">
            <a:xfrm>
              <a:off x="4506563" y="1638471"/>
              <a:ext cx="1117459" cy="29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2000" b="1" baseline="-25000">
                  <a:solidFill>
                    <a:schemeClr val="bg1"/>
                  </a:solidFill>
                  <a:latin typeface="微软雅黑" panose="020B0503020204020204" pitchFamily="34" charset="-122"/>
                  <a:ea typeface="微软雅黑" panose="020B0503020204020204" pitchFamily="34" charset="-122"/>
                </a:rPr>
                <a:t>进程</a:t>
              </a:r>
              <a:r>
                <a:rPr lang="en-US" altLang="zh-CN" sz="2000" b="1" baseline="-25000">
                  <a:solidFill>
                    <a:schemeClr val="bg1"/>
                  </a:solidFill>
                  <a:latin typeface="微软雅黑" panose="020B0503020204020204" pitchFamily="34" charset="-122"/>
                  <a:ea typeface="微软雅黑" panose="020B0503020204020204" pitchFamily="34" charset="-122"/>
                </a:rPr>
                <a:t>p1</a:t>
              </a:r>
              <a:endParaRPr lang="zh-CN" altLang="en-US" sz="2000" b="1" baseline="-2500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a:grpSpLocks/>
          </p:cNvGrpSpPr>
          <p:nvPr/>
        </p:nvGrpSpPr>
        <p:grpSpPr bwMode="auto">
          <a:xfrm>
            <a:off x="4838700" y="3521075"/>
            <a:ext cx="800100" cy="833438"/>
            <a:chOff x="5364088" y="2325502"/>
            <a:chExt cx="686150" cy="833044"/>
          </a:xfrm>
        </p:grpSpPr>
        <p:pic>
          <p:nvPicPr>
            <p:cNvPr id="59410" name="图片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2325502"/>
              <a:ext cx="686150" cy="83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1" name="Text Box 42"/>
            <p:cNvSpPr>
              <a:spLocks noChangeArrowheads="1"/>
            </p:cNvSpPr>
            <p:nvPr/>
          </p:nvSpPr>
          <p:spPr bwMode="auto">
            <a:xfrm>
              <a:off x="5388135" y="2489582"/>
              <a:ext cx="638056" cy="29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2000" b="1" baseline="-25000">
                  <a:solidFill>
                    <a:schemeClr val="bg1"/>
                  </a:solidFill>
                  <a:latin typeface="微软雅黑" panose="020B0503020204020204" pitchFamily="34" charset="-122"/>
                  <a:ea typeface="微软雅黑" panose="020B0503020204020204" pitchFamily="34" charset="-122"/>
                </a:rPr>
                <a:t>进程</a:t>
              </a:r>
              <a:r>
                <a:rPr lang="en-US" altLang="zh-CN" sz="2000" b="1" baseline="-25000">
                  <a:solidFill>
                    <a:schemeClr val="bg1"/>
                  </a:solidFill>
                  <a:latin typeface="微软雅黑" panose="020B0503020204020204" pitchFamily="34" charset="-122"/>
                  <a:ea typeface="微软雅黑" panose="020B0503020204020204" pitchFamily="34" charset="-122"/>
                </a:rPr>
                <a:t>p2</a:t>
              </a:r>
              <a:endParaRPr lang="zh-CN" altLang="en-US" sz="2000" b="1" baseline="-25000">
                <a:solidFill>
                  <a:schemeClr val="bg1"/>
                </a:solidFill>
                <a:latin typeface="微软雅黑" panose="020B0503020204020204" pitchFamily="34" charset="-122"/>
                <a:ea typeface="微软雅黑" panose="020B0503020204020204" pitchFamily="34" charset="-122"/>
              </a:endParaRPr>
            </a:p>
          </p:txBody>
        </p:sp>
      </p:grpSp>
      <p:cxnSp>
        <p:nvCxnSpPr>
          <p:cNvPr id="12" name="直接箭头连接符 11"/>
          <p:cNvCxnSpPr/>
          <p:nvPr/>
        </p:nvCxnSpPr>
        <p:spPr>
          <a:xfrm>
            <a:off x="2124075" y="3019425"/>
            <a:ext cx="2465388" cy="0"/>
          </a:xfrm>
          <a:prstGeom prst="straightConnector1">
            <a:avLst/>
          </a:prstGeom>
          <a:ln w="762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2070100" y="3789363"/>
            <a:ext cx="2214563" cy="0"/>
          </a:xfrm>
          <a:prstGeom prst="straightConnector1">
            <a:avLst/>
          </a:prstGeom>
          <a:ln w="762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 Box 42"/>
          <p:cNvSpPr>
            <a:spLocks noChangeArrowheads="1"/>
          </p:cNvSpPr>
          <p:nvPr/>
        </p:nvSpPr>
        <p:spPr bwMode="auto">
          <a:xfrm>
            <a:off x="2830513" y="2540000"/>
            <a:ext cx="77326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2000" b="1" baseline="-25000" dirty="0">
                <a:solidFill>
                  <a:srgbClr val="11576A"/>
                </a:solidFill>
                <a:latin typeface="微软雅黑" panose="020B0503020204020204" pitchFamily="34" charset="-122"/>
                <a:ea typeface="微软雅黑" panose="020B0503020204020204" pitchFamily="34" charset="-122"/>
              </a:rPr>
              <a:t>①</a:t>
            </a:r>
            <a:r>
              <a:rPr lang="zh-CN" altLang="en-US" sz="2000" b="1" dirty="0">
                <a:solidFill>
                  <a:srgbClr val="11576A"/>
                </a:solidFill>
                <a:latin typeface="微软雅黑" panose="020B0503020204020204" pitchFamily="34" charset="-122"/>
                <a:ea typeface="微软雅黑" panose="020B0503020204020204" pitchFamily="34" charset="-122"/>
              </a:rPr>
              <a:t> </a:t>
            </a:r>
            <a:r>
              <a:rPr lang="zh-CN" altLang="en-US" sz="2000" b="1" baseline="-25000" dirty="0" smtClean="0">
                <a:solidFill>
                  <a:srgbClr val="11576A"/>
                </a:solidFill>
                <a:latin typeface="微软雅黑" panose="020B0503020204020204" pitchFamily="34" charset="-122"/>
                <a:ea typeface="微软雅黑" panose="020B0503020204020204" pitchFamily="34" charset="-122"/>
              </a:rPr>
              <a:t>换出</a:t>
            </a:r>
            <a:endParaRPr lang="zh-CN" altLang="en-US" sz="2000" b="1" baseline="-25000" dirty="0">
              <a:solidFill>
                <a:srgbClr val="11576A"/>
              </a:solidFill>
              <a:latin typeface="微软雅黑" panose="020B0503020204020204" pitchFamily="34" charset="-122"/>
              <a:ea typeface="微软雅黑" panose="020B0503020204020204" pitchFamily="34" charset="-122"/>
            </a:endParaRPr>
          </a:p>
        </p:txBody>
      </p:sp>
      <p:sp>
        <p:nvSpPr>
          <p:cNvPr id="17" name="Text Box 42"/>
          <p:cNvSpPr>
            <a:spLocks noChangeArrowheads="1"/>
          </p:cNvSpPr>
          <p:nvPr/>
        </p:nvSpPr>
        <p:spPr bwMode="auto">
          <a:xfrm>
            <a:off x="2771775" y="3403600"/>
            <a:ext cx="757236"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400" b="1">
                <a:solidFill>
                  <a:srgbClr val="11576A"/>
                </a:solidFill>
                <a:latin typeface="微软雅黑" panose="020B0503020204020204" pitchFamily="34" charset="-122"/>
                <a:ea typeface="微软雅黑" panose="020B0503020204020204" pitchFamily="34" charset="-122"/>
              </a:rPr>
              <a:t>② </a:t>
            </a:r>
            <a:r>
              <a:rPr lang="zh-CN" altLang="en-US" sz="2000" b="1" baseline="-25000" smtClean="0">
                <a:solidFill>
                  <a:srgbClr val="11576A"/>
                </a:solidFill>
                <a:latin typeface="微软雅黑" panose="020B0503020204020204" pitchFamily="34" charset="-122"/>
                <a:ea typeface="微软雅黑" panose="020B0503020204020204" pitchFamily="34" charset="-122"/>
              </a:rPr>
              <a:t>换入</a:t>
            </a:r>
            <a:endParaRPr lang="zh-CN" altLang="en-US" sz="2000" b="1" baseline="-25000">
              <a:solidFill>
                <a:srgbClr val="11576A"/>
              </a:solidFill>
              <a:latin typeface="微软雅黑" panose="020B0503020204020204" pitchFamily="34" charset="-122"/>
              <a:ea typeface="微软雅黑" panose="020B0503020204020204" pitchFamily="34" charset="-122"/>
            </a:endParaRPr>
          </a:p>
        </p:txBody>
      </p:sp>
      <p:sp>
        <p:nvSpPr>
          <p:cNvPr id="59405" name="Text Box 42"/>
          <p:cNvSpPr>
            <a:spLocks noChangeArrowheads="1"/>
          </p:cNvSpPr>
          <p:nvPr/>
        </p:nvSpPr>
        <p:spPr bwMode="auto">
          <a:xfrm>
            <a:off x="1039813" y="4662488"/>
            <a:ext cx="527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2000" b="1" baseline="-25000">
                <a:solidFill>
                  <a:srgbClr val="11576A"/>
                </a:solidFill>
                <a:latin typeface="微软雅黑" panose="020B0503020204020204" pitchFamily="34" charset="-122"/>
                <a:ea typeface="微软雅黑" panose="020B0503020204020204" pitchFamily="34" charset="-122"/>
              </a:rPr>
              <a:t>内存</a:t>
            </a:r>
          </a:p>
        </p:txBody>
      </p:sp>
      <p:sp>
        <p:nvSpPr>
          <p:cNvPr id="59406" name="Text Box 42"/>
          <p:cNvSpPr>
            <a:spLocks noChangeArrowheads="1"/>
          </p:cNvSpPr>
          <p:nvPr/>
        </p:nvSpPr>
        <p:spPr bwMode="auto">
          <a:xfrm>
            <a:off x="4618038" y="4465638"/>
            <a:ext cx="5286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2000" b="1" baseline="-25000">
                <a:solidFill>
                  <a:srgbClr val="11576A"/>
                </a:solidFill>
                <a:latin typeface="微软雅黑" panose="020B0503020204020204" pitchFamily="34" charset="-122"/>
                <a:ea typeface="微软雅黑" panose="020B0503020204020204" pitchFamily="34" charset="-122"/>
              </a:rPr>
              <a:t>外存</a:t>
            </a:r>
          </a:p>
        </p:txBody>
      </p:sp>
      <p:grpSp>
        <p:nvGrpSpPr>
          <p:cNvPr id="20" name="组合 19"/>
          <p:cNvGrpSpPr>
            <a:grpSpLocks/>
          </p:cNvGrpSpPr>
          <p:nvPr/>
        </p:nvGrpSpPr>
        <p:grpSpPr bwMode="auto">
          <a:xfrm>
            <a:off x="2217738" y="4919663"/>
            <a:ext cx="3028950" cy="787400"/>
            <a:chOff x="2342263" y="4189606"/>
            <a:chExt cx="3028691" cy="787011"/>
          </a:xfrm>
        </p:grpSpPr>
        <p:sp>
          <p:nvSpPr>
            <p:cNvPr id="59408" name="Text Box 42"/>
            <p:cNvSpPr>
              <a:spLocks noChangeArrowheads="1"/>
            </p:cNvSpPr>
            <p:nvPr/>
          </p:nvSpPr>
          <p:spPr bwMode="auto">
            <a:xfrm>
              <a:off x="2342263" y="4189606"/>
              <a:ext cx="3028691" cy="7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sz="2000" b="1">
                  <a:solidFill>
                    <a:srgbClr val="11576A"/>
                  </a:solidFill>
                  <a:latin typeface="张海山锐谐体2.0-授权联系：Samtype@QQ.com"/>
                  <a:ea typeface="张海山锐谐体2.0-授权联系：Samtype@QQ.com"/>
                  <a:cs typeface="张海山锐谐体2.0-授权联系：Samtype@QQ.com"/>
                </a:rPr>
                <a:t>■ </a:t>
              </a: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需要解决的问题</a:t>
              </a:r>
              <a:endPar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a:p>
              <a:pPr>
                <a:spcBef>
                  <a:spcPts val="600"/>
                </a:spcBef>
                <a:buClr>
                  <a:srgbClr val="0066FF"/>
                </a:buClr>
                <a:buSzPct val="100000"/>
              </a:pP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交换哪个（些）程序？</a:t>
              </a:r>
              <a:endParaRPr lang="zh-CN" altLang="en-US" b="1">
                <a:solidFill>
                  <a:srgbClr val="11576A"/>
                </a:solidFill>
                <a:latin typeface="微软雅黑" panose="020B0503020204020204" pitchFamily="34" charset="-122"/>
                <a:ea typeface="微软雅黑" panose="020B0503020204020204" pitchFamily="34" charset="-122"/>
              </a:endParaRPr>
            </a:p>
          </p:txBody>
        </p:sp>
        <p:pic>
          <p:nvPicPr>
            <p:cNvPr id="59409" name="图片 8" descr="小点1.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8360" y="4710726"/>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72222E-6 2.46914E-6 L 0.38142 -0.00401 " pathEditMode="relative" rAng="0" ptsTypes="AA">
                                      <p:cBhvr>
                                        <p:cTn id="6" dur="2000" fill="hold"/>
                                        <p:tgtEl>
                                          <p:spTgt spid="11"/>
                                        </p:tgtEl>
                                        <p:attrNameLst>
                                          <p:attrName>ppt_x</p:attrName>
                                          <p:attrName>ppt_y</p:attrName>
                                        </p:attrNameLst>
                                      </p:cBhvr>
                                      <p:rCtr x="19062" y="-216"/>
                                    </p:animMotion>
                                  </p:childTnLst>
                                </p:cTn>
                              </p:par>
                              <p:par>
                                <p:cTn id="7" presetID="22" presetClass="entr" presetSubtype="8"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wipe(left)">
                                      <p:cBhvr>
                                        <p:cTn id="9" dur="500"/>
                                        <p:tgtEl>
                                          <p:spTgt spid="12"/>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nodeType="afterGroup">
                            <p:stCondLst>
                              <p:cond delay="2000"/>
                            </p:stCondLst>
                            <p:childTnLst>
                              <p:par>
                                <p:cTn id="14" presetID="42" presetClass="path" presetSubtype="0" accel="50000" decel="50000" fill="hold" nodeType="afterEffect">
                                  <p:stCondLst>
                                    <p:cond delay="0"/>
                                  </p:stCondLst>
                                  <p:childTnLst>
                                    <p:animMotion origin="layout" path="M 3.33333E-6 4.5679E-6 L -0.38004 -0.00309 " pathEditMode="relative" rAng="0" ptsTypes="AA">
                                      <p:cBhvr>
                                        <p:cTn id="15" dur="2000" fill="hold"/>
                                        <p:tgtEl>
                                          <p:spTgt spid="13"/>
                                        </p:tgtEl>
                                        <p:attrNameLst>
                                          <p:attrName>ppt_x</p:attrName>
                                          <p:attrName>ppt_y</p:attrName>
                                        </p:attrNameLst>
                                      </p:cBhvr>
                                      <p:rCtr x="-19010" y="-154"/>
                                    </p:animMotion>
                                  </p:childTnLst>
                                </p:cTn>
                              </p:par>
                              <p:par>
                                <p:cTn id="16" presetID="22" presetClass="entr" presetSubtype="2"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right)">
                                      <p:cBhvr>
                                        <p:cTn id="18" dur="500"/>
                                        <p:tgtEl>
                                          <p:spTgt spid="14"/>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nodeType="afterGroup">
                            <p:stCondLst>
                              <p:cond delay="4000"/>
                            </p:stCondLst>
                            <p:childTnLst>
                              <p:par>
                                <p:cTn id="23" presetID="42" presetClass="path" presetSubtype="0" accel="50000" decel="50000" fill="hold" nodeType="afterEffect">
                                  <p:stCondLst>
                                    <p:cond delay="0"/>
                                  </p:stCondLst>
                                  <p:childTnLst>
                                    <p:animMotion origin="layout" path="M -0.38004 -0.00309 L -0.3842 -0.15957 " pathEditMode="relative" rAng="0" ptsTypes="AA">
                                      <p:cBhvr>
                                        <p:cTn id="24" dur="2000" fill="hold"/>
                                        <p:tgtEl>
                                          <p:spTgt spid="13"/>
                                        </p:tgtEl>
                                        <p:attrNameLst>
                                          <p:attrName>ppt_x</p:attrName>
                                          <p:attrName>ppt_y</p:attrName>
                                        </p:attrNameLst>
                                      </p:cBhvr>
                                      <p:rCtr x="-208" y="-7901"/>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a:grpSpLocks/>
          </p:cNvGrpSpPr>
          <p:nvPr/>
        </p:nvGrpSpPr>
        <p:grpSpPr bwMode="auto">
          <a:xfrm>
            <a:off x="1370013" y="2790825"/>
            <a:ext cx="5170487" cy="2051050"/>
            <a:chOff x="1693113" y="2018593"/>
            <a:chExt cx="5171732" cy="2051355"/>
          </a:xfrm>
        </p:grpSpPr>
        <p:sp>
          <p:nvSpPr>
            <p:cNvPr id="72" name="Rectangle 8"/>
            <p:cNvSpPr>
              <a:spLocks noChangeArrowheads="1"/>
            </p:cNvSpPr>
            <p:nvPr/>
          </p:nvSpPr>
          <p:spPr bwMode="auto">
            <a:xfrm>
              <a:off x="1693113" y="3793682"/>
              <a:ext cx="1413215" cy="276266"/>
            </a:xfrm>
            <a:prstGeom prst="rect">
              <a:avLst/>
            </a:prstGeom>
            <a:noFill/>
            <a:ln>
              <a:noFill/>
            </a:ln>
            <a:extLst>
              <a:ext uri="{909E8E84-426E-40dd-AFC4-6F175D3DCCD1}"/>
              <a:ext uri="{91240B29-F687-4f45-9708-019B960494DF}"/>
            </a:extLst>
          </p:spPr>
          <p:txBody>
            <a:bodyPr wrap="none" lIns="90360" tIns="44280" rIns="90360" bIns="44280">
              <a:spAutoFit/>
            </a:bodyPr>
            <a:lstStyle/>
            <a:p>
              <a:pPr>
                <a:lnSpc>
                  <a:spcPct val="7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对换等待队列</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8427" name="AutoShape 21"/>
            <p:cNvSpPr>
              <a:spLocks/>
            </p:cNvSpPr>
            <p:nvPr/>
          </p:nvSpPr>
          <p:spPr bwMode="auto">
            <a:xfrm>
              <a:off x="5731302" y="2111333"/>
              <a:ext cx="352739" cy="404491"/>
            </a:xfrm>
            <a:custGeom>
              <a:avLst/>
              <a:gdLst/>
              <a:ahLst/>
              <a:cxnLst/>
              <a:rect l="0" t="0" r="0" b="0"/>
              <a:pathLst/>
            </a:custGeom>
            <a:noFill/>
            <a:ln w="12600" cmpd="sng">
              <a:solidFill>
                <a:srgbClr val="000099"/>
              </a:solidFill>
              <a:bevel/>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8" name="AutoShape 28"/>
            <p:cNvSpPr>
              <a:spLocks/>
            </p:cNvSpPr>
            <p:nvPr/>
          </p:nvSpPr>
          <p:spPr bwMode="auto">
            <a:xfrm>
              <a:off x="4125009" y="2234120"/>
              <a:ext cx="399044" cy="403130"/>
            </a:xfrm>
            <a:custGeom>
              <a:avLst/>
              <a:gdLst/>
              <a:ahLst/>
              <a:cxnLst/>
              <a:rect l="0" t="0" r="0" b="0"/>
              <a:pathLst/>
            </a:custGeom>
            <a:noFill/>
            <a:ln w="12600" cmpd="sng">
              <a:solidFill>
                <a:srgbClr val="000099"/>
              </a:solidFill>
              <a:bevel/>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9" name="AutoShape 29"/>
            <p:cNvSpPr>
              <a:spLocks/>
            </p:cNvSpPr>
            <p:nvPr/>
          </p:nvSpPr>
          <p:spPr bwMode="auto">
            <a:xfrm rot="-5400000" flipH="1" flipV="1">
              <a:off x="3285096" y="2021768"/>
              <a:ext cx="850900" cy="844550"/>
            </a:xfrm>
            <a:custGeom>
              <a:avLst/>
              <a:gdLst/>
              <a:ahLst/>
              <a:cxnLst/>
              <a:rect l="0" t="0" r="0" b="0"/>
              <a:pathLst/>
            </a:custGeom>
            <a:noFill/>
            <a:ln w="12600" cmpd="sng">
              <a:solidFill>
                <a:srgbClr val="000099"/>
              </a:solidFill>
              <a:bevel/>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30" name="Oval 5"/>
            <p:cNvSpPr>
              <a:spLocks noChangeArrowheads="1"/>
            </p:cNvSpPr>
            <p:nvPr/>
          </p:nvSpPr>
          <p:spPr bwMode="auto">
            <a:xfrm>
              <a:off x="2600067" y="3025789"/>
              <a:ext cx="1013273" cy="599247"/>
            </a:xfrm>
            <a:prstGeom prst="ellipse">
              <a:avLst/>
            </a:prstGeom>
            <a:solidFill>
              <a:srgbClr val="FFFFCC"/>
            </a:solidFill>
            <a:ln w="28440">
              <a:solidFill>
                <a:srgbClr val="11576A"/>
              </a:solidFill>
              <a:round/>
              <a:headEnd/>
              <a:tailEnd/>
            </a:ln>
          </p:spPr>
          <p:txBody>
            <a:bodyPr wrap="none"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6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对换等待</a:t>
              </a:r>
              <a:endParaRPr lang="en-US" altLang="zh-CN">
                <a:solidFill>
                  <a:srgbClr val="11576A"/>
                </a:solidFill>
                <a:latin typeface="微软雅黑" panose="020B0503020204020204" pitchFamily="34" charset="-122"/>
                <a:ea typeface="微软雅黑" panose="020B0503020204020204" pitchFamily="34" charset="-122"/>
              </a:endParaRPr>
            </a:p>
          </p:txBody>
        </p:sp>
        <p:sp>
          <p:nvSpPr>
            <p:cNvPr id="77" name="Rectangle 12"/>
            <p:cNvSpPr>
              <a:spLocks noChangeArrowheads="1"/>
            </p:cNvSpPr>
            <p:nvPr/>
          </p:nvSpPr>
          <p:spPr bwMode="auto">
            <a:xfrm>
              <a:off x="3161904" y="2188481"/>
              <a:ext cx="1003542" cy="277853"/>
            </a:xfrm>
            <a:prstGeom prst="rect">
              <a:avLst/>
            </a:prstGeom>
            <a:noFill/>
            <a:ln>
              <a:noFill/>
            </a:ln>
            <a:extLst>
              <a:ext uri="{909E8E84-426E-40dd-AFC4-6F175D3DCCD1}"/>
              <a:ext uri="{91240B29-F687-4f45-9708-019B960494DF}"/>
            </a:extLst>
          </p:spPr>
          <p:txBody>
            <a:bodyPr wrap="none" lIns="90360" tIns="44280" rIns="90360" bIns="44280">
              <a:spAutoFit/>
            </a:bodyPr>
            <a:lstStyle/>
            <a:p>
              <a:pPr algn="ctr">
                <a:lnSpc>
                  <a:spcPct val="7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就绪队列</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8" name="Rectangle 15"/>
            <p:cNvSpPr>
              <a:spLocks noChangeArrowheads="1"/>
            </p:cNvSpPr>
            <p:nvPr/>
          </p:nvSpPr>
          <p:spPr bwMode="auto">
            <a:xfrm>
              <a:off x="5740624" y="3285606"/>
              <a:ext cx="1003542" cy="277854"/>
            </a:xfrm>
            <a:prstGeom prst="rect">
              <a:avLst/>
            </a:prstGeom>
            <a:noFill/>
            <a:ln>
              <a:noFill/>
            </a:ln>
            <a:extLst>
              <a:ext uri="{909E8E84-426E-40dd-AFC4-6F175D3DCCD1}"/>
              <a:ext uri="{91240B29-F687-4f45-9708-019B960494DF}"/>
            </a:extLst>
          </p:spPr>
          <p:txBody>
            <a:bodyPr wrap="none" lIns="90360" tIns="44280" rIns="90360" bIns="44280">
              <a:spAutoFit/>
            </a:bodyPr>
            <a:lstStyle/>
            <a:p>
              <a:pPr algn="ctr">
                <a:lnSpc>
                  <a:spcPct val="7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等待队列</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8433" name="Oval 20"/>
            <p:cNvSpPr>
              <a:spLocks noChangeArrowheads="1"/>
            </p:cNvSpPr>
            <p:nvPr/>
          </p:nvSpPr>
          <p:spPr bwMode="auto">
            <a:xfrm>
              <a:off x="4813785" y="3051407"/>
              <a:ext cx="817155" cy="548856"/>
            </a:xfrm>
            <a:prstGeom prst="ellipse">
              <a:avLst/>
            </a:prstGeom>
            <a:solidFill>
              <a:srgbClr val="CCFFFF"/>
            </a:solidFill>
            <a:ln w="28440">
              <a:solidFill>
                <a:srgbClr val="11576A"/>
              </a:solidFill>
              <a:round/>
              <a:headEnd/>
              <a:tailEnd/>
            </a:ln>
          </p:spPr>
          <p:txBody>
            <a:bodyPr wrap="none"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600" b="1">
                  <a:solidFill>
                    <a:srgbClr val="11576A"/>
                  </a:solidFill>
                  <a:latin typeface="微软雅黑" panose="020B0503020204020204" pitchFamily="34" charset="-122"/>
                  <a:ea typeface="微软雅黑" panose="020B0503020204020204" pitchFamily="34" charset="-122"/>
                </a:rPr>
                <a:t>等待</a:t>
              </a:r>
              <a:endParaRPr lang="en-US" altLang="zh-CN" sz="1600" b="1">
                <a:solidFill>
                  <a:srgbClr val="11576A"/>
                </a:solidFill>
                <a:latin typeface="微软雅黑" panose="020B0503020204020204" pitchFamily="34" charset="-122"/>
                <a:ea typeface="微软雅黑" panose="020B0503020204020204" pitchFamily="34" charset="-122"/>
              </a:endParaRPr>
            </a:p>
          </p:txBody>
        </p:sp>
        <p:sp>
          <p:nvSpPr>
            <p:cNvPr id="58434" name="AutoShape 21"/>
            <p:cNvSpPr>
              <a:spLocks/>
            </p:cNvSpPr>
            <p:nvPr/>
          </p:nvSpPr>
          <p:spPr bwMode="auto">
            <a:xfrm>
              <a:off x="5630941" y="2928834"/>
              <a:ext cx="352739" cy="404492"/>
            </a:xfrm>
            <a:custGeom>
              <a:avLst/>
              <a:gdLst/>
              <a:ahLst/>
              <a:cxnLst/>
              <a:rect l="0" t="0" r="0" b="0"/>
              <a:pathLst/>
            </a:custGeom>
            <a:noFill/>
            <a:ln w="12600" cmpd="sng">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35" name="Line 22"/>
            <p:cNvSpPr>
              <a:spLocks noChangeShapeType="1"/>
            </p:cNvSpPr>
            <p:nvPr/>
          </p:nvSpPr>
          <p:spPr bwMode="auto">
            <a:xfrm>
              <a:off x="4801528" y="2599937"/>
              <a:ext cx="776297" cy="1362"/>
            </a:xfrm>
            <a:prstGeom prst="line">
              <a:avLst/>
            </a:prstGeom>
            <a:noFill/>
            <a:ln w="127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36" name="Oval 23"/>
            <p:cNvSpPr>
              <a:spLocks noChangeArrowheads="1"/>
            </p:cNvSpPr>
            <p:nvPr/>
          </p:nvSpPr>
          <p:spPr bwMode="auto">
            <a:xfrm>
              <a:off x="5565568" y="2360911"/>
              <a:ext cx="817155" cy="548856"/>
            </a:xfrm>
            <a:prstGeom prst="ellipse">
              <a:avLst/>
            </a:prstGeom>
            <a:solidFill>
              <a:srgbClr val="CCFFFF"/>
            </a:solidFill>
            <a:ln w="28440">
              <a:solidFill>
                <a:srgbClr val="11576A"/>
              </a:solidFill>
              <a:round/>
              <a:headEnd/>
              <a:tailEnd/>
            </a:ln>
          </p:spPr>
          <p:txBody>
            <a:bodyPr wrap="none"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600" b="1">
                  <a:solidFill>
                    <a:srgbClr val="11576A"/>
                  </a:solidFill>
                  <a:latin typeface="微软雅黑" panose="020B0503020204020204" pitchFamily="34" charset="-122"/>
                  <a:ea typeface="微软雅黑" panose="020B0503020204020204" pitchFamily="34" charset="-122"/>
                </a:rPr>
                <a:t>运行</a:t>
              </a:r>
              <a:endParaRPr lang="en-US" altLang="zh-CN" sz="1600" b="1">
                <a:solidFill>
                  <a:srgbClr val="11576A"/>
                </a:solidFill>
                <a:latin typeface="微软雅黑" panose="020B0503020204020204" pitchFamily="34" charset="-122"/>
                <a:ea typeface="微软雅黑" panose="020B0503020204020204" pitchFamily="34" charset="-122"/>
              </a:endParaRPr>
            </a:p>
          </p:txBody>
        </p:sp>
        <p:sp>
          <p:nvSpPr>
            <p:cNvPr id="58437" name="Oval 24"/>
            <p:cNvSpPr>
              <a:spLocks noChangeArrowheads="1"/>
            </p:cNvSpPr>
            <p:nvPr/>
          </p:nvSpPr>
          <p:spPr bwMode="auto">
            <a:xfrm>
              <a:off x="3985735" y="2360911"/>
              <a:ext cx="817155" cy="548856"/>
            </a:xfrm>
            <a:prstGeom prst="ellipse">
              <a:avLst/>
            </a:prstGeom>
            <a:solidFill>
              <a:srgbClr val="CCFFFF"/>
            </a:solidFill>
            <a:ln w="28440">
              <a:solidFill>
                <a:srgbClr val="11576A"/>
              </a:solidFill>
              <a:round/>
              <a:headEnd/>
              <a:tailEnd/>
            </a:ln>
          </p:spPr>
          <p:txBody>
            <a:bodyPr wrap="none"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6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就绪</a:t>
              </a:r>
              <a:endParaRPr lang="en-US" altLang="zh-CN" sz="1600" b="1">
                <a:solidFill>
                  <a:srgbClr val="11576A"/>
                </a:solidFill>
                <a:latin typeface="微软雅黑" panose="020B0503020204020204" pitchFamily="34" charset="-122"/>
                <a:ea typeface="微软雅黑" panose="020B0503020204020204" pitchFamily="34" charset="-122"/>
              </a:endParaRPr>
            </a:p>
          </p:txBody>
        </p:sp>
        <p:sp>
          <p:nvSpPr>
            <p:cNvPr id="58438" name="Line 25"/>
            <p:cNvSpPr>
              <a:spLocks noChangeShapeType="1"/>
            </p:cNvSpPr>
            <p:nvPr/>
          </p:nvSpPr>
          <p:spPr bwMode="auto">
            <a:xfrm flipV="1">
              <a:off x="5360802" y="2731354"/>
              <a:ext cx="217023" cy="327965"/>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439" name="Line 26"/>
            <p:cNvSpPr>
              <a:spLocks noChangeShapeType="1"/>
            </p:cNvSpPr>
            <p:nvPr/>
          </p:nvSpPr>
          <p:spPr bwMode="auto">
            <a:xfrm flipH="1">
              <a:off x="6382723" y="2589714"/>
              <a:ext cx="482122" cy="1362"/>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440" name="Line 27"/>
            <p:cNvSpPr>
              <a:spLocks noChangeShapeType="1"/>
            </p:cNvSpPr>
            <p:nvPr/>
          </p:nvSpPr>
          <p:spPr bwMode="auto">
            <a:xfrm flipH="1">
              <a:off x="3504975" y="2591076"/>
              <a:ext cx="482122" cy="1362"/>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441" name="AutoShape 28"/>
            <p:cNvSpPr>
              <a:spLocks/>
            </p:cNvSpPr>
            <p:nvPr/>
          </p:nvSpPr>
          <p:spPr bwMode="auto">
            <a:xfrm>
              <a:off x="4401122" y="2916576"/>
              <a:ext cx="399044" cy="403130"/>
            </a:xfrm>
            <a:custGeom>
              <a:avLst/>
              <a:gdLst/>
              <a:ahLst/>
              <a:cxnLst/>
              <a:rect l="0" t="0" r="0" b="0"/>
              <a:pathLst/>
            </a:custGeom>
            <a:noFill/>
            <a:ln w="12600" cmpd="sng">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42" name="AutoShape 29"/>
            <p:cNvSpPr>
              <a:spLocks/>
            </p:cNvSpPr>
            <p:nvPr/>
          </p:nvSpPr>
          <p:spPr bwMode="auto">
            <a:xfrm rot="-5400000" flipH="1" flipV="1">
              <a:off x="3452455" y="2795589"/>
              <a:ext cx="729992" cy="725907"/>
            </a:xfrm>
            <a:custGeom>
              <a:avLst/>
              <a:gdLst/>
              <a:ahLst/>
              <a:cxnLst/>
              <a:rect l="0" t="0" r="0" b="0"/>
              <a:pathLst/>
            </a:custGeom>
            <a:noFill/>
            <a:ln w="12600" cmpd="sng">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43" name="Line 25"/>
            <p:cNvSpPr>
              <a:spLocks noChangeShapeType="1"/>
            </p:cNvSpPr>
            <p:nvPr/>
          </p:nvSpPr>
          <p:spPr bwMode="auto">
            <a:xfrm>
              <a:off x="4800167" y="2769260"/>
              <a:ext cx="229280" cy="282147"/>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444" name="Line 25"/>
            <p:cNvSpPr>
              <a:spLocks noChangeShapeType="1"/>
            </p:cNvSpPr>
            <p:nvPr/>
          </p:nvSpPr>
          <p:spPr bwMode="auto">
            <a:xfrm>
              <a:off x="3666456" y="3333325"/>
              <a:ext cx="1121568" cy="30513"/>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445" name="Line 25"/>
            <p:cNvSpPr>
              <a:spLocks noChangeShapeType="1"/>
            </p:cNvSpPr>
            <p:nvPr/>
          </p:nvSpPr>
          <p:spPr bwMode="auto">
            <a:xfrm flipH="1">
              <a:off x="3550059" y="2787775"/>
              <a:ext cx="445877" cy="310450"/>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5" name="组合 94"/>
          <p:cNvGrpSpPr>
            <a:grpSpLocks/>
          </p:cNvGrpSpPr>
          <p:nvPr/>
        </p:nvGrpSpPr>
        <p:grpSpPr bwMode="auto">
          <a:xfrm>
            <a:off x="6446838" y="2717800"/>
            <a:ext cx="906462" cy="457200"/>
            <a:chOff x="6939528" y="1938946"/>
            <a:chExt cx="906782" cy="457200"/>
          </a:xfrm>
        </p:grpSpPr>
        <p:sp>
          <p:nvSpPr>
            <p:cNvPr id="96" name="矩形 95"/>
            <p:cNvSpPr/>
            <p:nvPr/>
          </p:nvSpPr>
          <p:spPr>
            <a:xfrm>
              <a:off x="6939528" y="1938946"/>
              <a:ext cx="906782" cy="457200"/>
            </a:xfrm>
            <a:prstGeom prst="rect">
              <a:avLst/>
            </a:prstGeom>
            <a:solidFill>
              <a:srgbClr val="00FF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25" name="Rectangle 12"/>
            <p:cNvSpPr>
              <a:spLocks noChangeArrowheads="1"/>
            </p:cNvSpPr>
            <p:nvPr/>
          </p:nvSpPr>
          <p:spPr bwMode="auto">
            <a:xfrm>
              <a:off x="7171032" y="2054177"/>
              <a:ext cx="443774" cy="27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75000"/>
                </a:lnSpc>
              </a:pPr>
              <a:r>
                <a:rPr lang="en-US" altLang="zh-CN" sz="1600" b="1">
                  <a:solidFill>
                    <a:srgbClr val="002060"/>
                  </a:solidFill>
                  <a:latin typeface="微软雅黑" panose="020B0503020204020204" pitchFamily="34" charset="-122"/>
                  <a:ea typeface="微软雅黑" panose="020B0503020204020204" pitchFamily="34" charset="-122"/>
                </a:rPr>
                <a:t>P4</a:t>
              </a:r>
            </a:p>
          </p:txBody>
        </p:sp>
      </p:grpSp>
      <p:grpSp>
        <p:nvGrpSpPr>
          <p:cNvPr id="92" name="组合 91"/>
          <p:cNvGrpSpPr>
            <a:grpSpLocks/>
          </p:cNvGrpSpPr>
          <p:nvPr/>
        </p:nvGrpSpPr>
        <p:grpSpPr bwMode="auto">
          <a:xfrm>
            <a:off x="6721475" y="2706688"/>
            <a:ext cx="685800" cy="457200"/>
            <a:chOff x="7061335" y="1922064"/>
            <a:chExt cx="685800" cy="457200"/>
          </a:xfrm>
        </p:grpSpPr>
        <p:sp>
          <p:nvSpPr>
            <p:cNvPr id="93" name="矩形 92"/>
            <p:cNvSpPr/>
            <p:nvPr/>
          </p:nvSpPr>
          <p:spPr>
            <a:xfrm>
              <a:off x="7061335" y="1922064"/>
              <a:ext cx="685800" cy="45720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23" name="Rectangle 12"/>
            <p:cNvSpPr>
              <a:spLocks noChangeArrowheads="1"/>
            </p:cNvSpPr>
            <p:nvPr/>
          </p:nvSpPr>
          <p:spPr bwMode="auto">
            <a:xfrm>
              <a:off x="7171032" y="2054177"/>
              <a:ext cx="443774" cy="27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75000"/>
                </a:lnSpc>
              </a:pPr>
              <a:r>
                <a:rPr lang="en-US" altLang="zh-CN" sz="1600" b="1">
                  <a:solidFill>
                    <a:srgbClr val="002060"/>
                  </a:solidFill>
                  <a:latin typeface="微软雅黑" panose="020B0503020204020204" pitchFamily="34" charset="-122"/>
                  <a:ea typeface="微软雅黑" panose="020B0503020204020204" pitchFamily="34" charset="-122"/>
                </a:rPr>
                <a:t>P3</a:t>
              </a:r>
            </a:p>
          </p:txBody>
        </p:sp>
      </p:grpSp>
      <p:grpSp>
        <p:nvGrpSpPr>
          <p:cNvPr id="89" name="组合 88"/>
          <p:cNvGrpSpPr>
            <a:grpSpLocks/>
          </p:cNvGrpSpPr>
          <p:nvPr/>
        </p:nvGrpSpPr>
        <p:grpSpPr bwMode="auto">
          <a:xfrm>
            <a:off x="6732588" y="2706688"/>
            <a:ext cx="685800" cy="457200"/>
            <a:chOff x="7061335" y="1922064"/>
            <a:chExt cx="685800" cy="457200"/>
          </a:xfrm>
        </p:grpSpPr>
        <p:sp>
          <p:nvSpPr>
            <p:cNvPr id="90" name="矩形 89"/>
            <p:cNvSpPr/>
            <p:nvPr/>
          </p:nvSpPr>
          <p:spPr>
            <a:xfrm>
              <a:off x="7061335" y="1922064"/>
              <a:ext cx="685800" cy="457200"/>
            </a:xfrm>
            <a:prstGeom prst="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21" name="Rectangle 12"/>
            <p:cNvSpPr>
              <a:spLocks noChangeArrowheads="1"/>
            </p:cNvSpPr>
            <p:nvPr/>
          </p:nvSpPr>
          <p:spPr bwMode="auto">
            <a:xfrm>
              <a:off x="7171032" y="2054177"/>
              <a:ext cx="443774" cy="27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75000"/>
                </a:lnSpc>
              </a:pPr>
              <a:r>
                <a:rPr lang="en-US" altLang="zh-CN" sz="1600" b="1">
                  <a:solidFill>
                    <a:srgbClr val="002060"/>
                  </a:solidFill>
                  <a:latin typeface="微软雅黑" panose="020B0503020204020204" pitchFamily="34" charset="-122"/>
                  <a:ea typeface="微软雅黑" panose="020B0503020204020204" pitchFamily="34" charset="-122"/>
                </a:rPr>
                <a:t>P2</a:t>
              </a:r>
            </a:p>
          </p:txBody>
        </p:sp>
      </p:grpSp>
      <p:grpSp>
        <p:nvGrpSpPr>
          <p:cNvPr id="5" name="组合 4"/>
          <p:cNvGrpSpPr>
            <a:grpSpLocks/>
          </p:cNvGrpSpPr>
          <p:nvPr/>
        </p:nvGrpSpPr>
        <p:grpSpPr bwMode="auto">
          <a:xfrm>
            <a:off x="6497638" y="2706688"/>
            <a:ext cx="1143000" cy="457200"/>
            <a:chOff x="6821419" y="1929653"/>
            <a:chExt cx="1143000" cy="457200"/>
          </a:xfrm>
        </p:grpSpPr>
        <p:sp>
          <p:nvSpPr>
            <p:cNvPr id="4" name="矩形 3"/>
            <p:cNvSpPr/>
            <p:nvPr/>
          </p:nvSpPr>
          <p:spPr>
            <a:xfrm>
              <a:off x="6821419" y="1929653"/>
              <a:ext cx="1143000"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19" name="Rectangle 12"/>
            <p:cNvSpPr>
              <a:spLocks noChangeArrowheads="1"/>
            </p:cNvSpPr>
            <p:nvPr/>
          </p:nvSpPr>
          <p:spPr bwMode="auto">
            <a:xfrm>
              <a:off x="7171032" y="2054177"/>
              <a:ext cx="443774" cy="27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75000"/>
                </a:lnSpc>
              </a:pPr>
              <a:r>
                <a:rPr lang="en-US" altLang="zh-CN" sz="1600" b="1">
                  <a:solidFill>
                    <a:srgbClr val="FFFF00"/>
                  </a:solidFill>
                  <a:latin typeface="微软雅黑" panose="020B0503020204020204" pitchFamily="34" charset="-122"/>
                  <a:ea typeface="微软雅黑" panose="020B0503020204020204" pitchFamily="34" charset="-122"/>
                </a:rPr>
                <a:t>P1</a:t>
              </a:r>
            </a:p>
          </p:txBody>
        </p:sp>
      </p:grpSp>
      <p:sp>
        <p:nvSpPr>
          <p:cNvPr id="58375" name="Text Box 1"/>
          <p:cNvSpPr>
            <a:spLocks noChangeArrowheads="1"/>
          </p:cNvSpPr>
          <p:nvPr/>
        </p:nvSpPr>
        <p:spPr bwMode="auto">
          <a:xfrm>
            <a:off x="625475" y="971550"/>
            <a:ext cx="79565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碎片整理：分区对换</a:t>
            </a:r>
            <a:r>
              <a:rPr lang="en-US" altLang="zh-CN"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(Swapping in/out)</a:t>
            </a:r>
          </a:p>
        </p:txBody>
      </p:sp>
      <p:sp>
        <p:nvSpPr>
          <p:cNvPr id="58376" name="Rectangle 1"/>
          <p:cNvSpPr>
            <a:spLocks noChangeArrowheads="1"/>
          </p:cNvSpPr>
          <p:nvPr/>
        </p:nvSpPr>
        <p:spPr bwMode="auto">
          <a:xfrm>
            <a:off x="373063" y="1574800"/>
            <a:ext cx="5467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2000" b="1">
                <a:solidFill>
                  <a:srgbClr val="11576A"/>
                </a:solidFill>
                <a:latin typeface="Calibri" panose="020F0502020204030204" pitchFamily="34" charset="0"/>
              </a:rPr>
              <a:t> </a:t>
            </a:r>
            <a:endPar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a:p>
            <a:pPr eaLnBrk="1" hangingPunct="1">
              <a:buSzPct val="100000"/>
            </a:pPr>
            <a:r>
              <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         通过抢占并回收处于等待状态进程的分区，以</a:t>
            </a:r>
            <a:endPar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a:p>
            <a:pPr eaLnBrk="1" hangingPunct="1">
              <a:buSzPct val="100000"/>
            </a:pPr>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增大可用内存空间</a:t>
            </a:r>
          </a:p>
        </p:txBody>
      </p:sp>
      <p:pic>
        <p:nvPicPr>
          <p:cNvPr id="58377" name="图片 8" descr="小点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 y="1981200"/>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AutoShape 4"/>
          <p:cNvSpPr>
            <a:spLocks/>
          </p:cNvSpPr>
          <p:nvPr/>
        </p:nvSpPr>
        <p:spPr bwMode="auto">
          <a:xfrm rot="-5400000">
            <a:off x="2232819" y="1888331"/>
            <a:ext cx="812800" cy="1220788"/>
          </a:xfrm>
          <a:custGeom>
            <a:avLst/>
            <a:gdLst/>
            <a:ahLst/>
            <a:cxnLst/>
            <a:rect l="0" t="0" r="0" b="0"/>
            <a:pathLst/>
          </a:custGeom>
          <a:noFill/>
          <a:ln w="12600" cmpd="sng">
            <a:solidFill>
              <a:srgbClr val="000099"/>
            </a:solidFill>
            <a:bevel/>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 name="组合 5"/>
          <p:cNvGrpSpPr>
            <a:grpSpLocks/>
          </p:cNvGrpSpPr>
          <p:nvPr/>
        </p:nvGrpSpPr>
        <p:grpSpPr bwMode="auto">
          <a:xfrm>
            <a:off x="336550" y="4927600"/>
            <a:ext cx="7848600" cy="852488"/>
            <a:chOff x="659551" y="4155926"/>
            <a:chExt cx="7848600" cy="852197"/>
          </a:xfrm>
        </p:grpSpPr>
        <p:sp>
          <p:nvSpPr>
            <p:cNvPr id="58385" name="Rectangle 11"/>
            <p:cNvSpPr>
              <a:spLocks noChangeArrowheads="1"/>
            </p:cNvSpPr>
            <p:nvPr/>
          </p:nvSpPr>
          <p:spPr bwMode="auto">
            <a:xfrm>
              <a:off x="659551" y="4155926"/>
              <a:ext cx="762000" cy="457200"/>
            </a:xfrm>
            <a:prstGeom prst="rect">
              <a:avLst/>
            </a:prstGeom>
            <a:solidFill>
              <a:srgbClr val="FFFF00"/>
            </a:solidFill>
            <a:ln w="28575">
              <a:solidFill>
                <a:srgbClr val="11576A"/>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b="1">
                  <a:solidFill>
                    <a:srgbClr val="11576A"/>
                  </a:solidFill>
                  <a:sym typeface="Comic Sans MS" panose="030F0702030302020204" pitchFamily="66" charset="0"/>
                </a:rPr>
                <a:t> OS</a:t>
              </a:r>
            </a:p>
          </p:txBody>
        </p:sp>
        <p:sp>
          <p:nvSpPr>
            <p:cNvPr id="58386" name="Rectangle 12"/>
            <p:cNvSpPr>
              <a:spLocks noChangeArrowheads="1"/>
            </p:cNvSpPr>
            <p:nvPr/>
          </p:nvSpPr>
          <p:spPr bwMode="auto">
            <a:xfrm>
              <a:off x="1421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87" name="Rectangle 13"/>
            <p:cNvSpPr>
              <a:spLocks noChangeArrowheads="1"/>
            </p:cNvSpPr>
            <p:nvPr/>
          </p:nvSpPr>
          <p:spPr bwMode="auto">
            <a:xfrm>
              <a:off x="16501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88" name="Rectangle 14"/>
            <p:cNvSpPr>
              <a:spLocks noChangeArrowheads="1"/>
            </p:cNvSpPr>
            <p:nvPr/>
          </p:nvSpPr>
          <p:spPr bwMode="auto">
            <a:xfrm>
              <a:off x="1878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89" name="Rectangle 15"/>
            <p:cNvSpPr>
              <a:spLocks noChangeArrowheads="1"/>
            </p:cNvSpPr>
            <p:nvPr/>
          </p:nvSpPr>
          <p:spPr bwMode="auto">
            <a:xfrm>
              <a:off x="2107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0" name="Rectangle 16"/>
            <p:cNvSpPr>
              <a:spLocks noChangeArrowheads="1"/>
            </p:cNvSpPr>
            <p:nvPr/>
          </p:nvSpPr>
          <p:spPr bwMode="auto">
            <a:xfrm>
              <a:off x="2335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1" name="Rectangle 17"/>
            <p:cNvSpPr>
              <a:spLocks noChangeArrowheads="1"/>
            </p:cNvSpPr>
            <p:nvPr/>
          </p:nvSpPr>
          <p:spPr bwMode="auto">
            <a:xfrm>
              <a:off x="2564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2" name="Rectangle 18"/>
            <p:cNvSpPr>
              <a:spLocks noChangeArrowheads="1"/>
            </p:cNvSpPr>
            <p:nvPr/>
          </p:nvSpPr>
          <p:spPr bwMode="auto">
            <a:xfrm>
              <a:off x="27931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3" name="Rectangle 19"/>
            <p:cNvSpPr>
              <a:spLocks noChangeArrowheads="1"/>
            </p:cNvSpPr>
            <p:nvPr/>
          </p:nvSpPr>
          <p:spPr bwMode="auto">
            <a:xfrm>
              <a:off x="3021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4" name="Rectangle 20"/>
            <p:cNvSpPr>
              <a:spLocks noChangeArrowheads="1"/>
            </p:cNvSpPr>
            <p:nvPr/>
          </p:nvSpPr>
          <p:spPr bwMode="auto">
            <a:xfrm>
              <a:off x="3250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5" name="Rectangle 21"/>
            <p:cNvSpPr>
              <a:spLocks noChangeArrowheads="1"/>
            </p:cNvSpPr>
            <p:nvPr/>
          </p:nvSpPr>
          <p:spPr bwMode="auto">
            <a:xfrm>
              <a:off x="3478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6" name="Rectangle 22"/>
            <p:cNvSpPr>
              <a:spLocks noChangeArrowheads="1"/>
            </p:cNvSpPr>
            <p:nvPr/>
          </p:nvSpPr>
          <p:spPr bwMode="auto">
            <a:xfrm>
              <a:off x="4164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7" name="Rectangle 23"/>
            <p:cNvSpPr>
              <a:spLocks noChangeArrowheads="1"/>
            </p:cNvSpPr>
            <p:nvPr/>
          </p:nvSpPr>
          <p:spPr bwMode="auto">
            <a:xfrm>
              <a:off x="4393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8" name="Rectangle 24"/>
            <p:cNvSpPr>
              <a:spLocks noChangeArrowheads="1"/>
            </p:cNvSpPr>
            <p:nvPr/>
          </p:nvSpPr>
          <p:spPr bwMode="auto">
            <a:xfrm>
              <a:off x="4621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9" name="Rectangle 25"/>
            <p:cNvSpPr>
              <a:spLocks noChangeArrowheads="1"/>
            </p:cNvSpPr>
            <p:nvPr/>
          </p:nvSpPr>
          <p:spPr bwMode="auto">
            <a:xfrm>
              <a:off x="4850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0" name="Rectangle 26"/>
            <p:cNvSpPr>
              <a:spLocks noChangeArrowheads="1"/>
            </p:cNvSpPr>
            <p:nvPr/>
          </p:nvSpPr>
          <p:spPr bwMode="auto">
            <a:xfrm>
              <a:off x="50791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1" name="Rectangle 27"/>
            <p:cNvSpPr>
              <a:spLocks noChangeArrowheads="1"/>
            </p:cNvSpPr>
            <p:nvPr/>
          </p:nvSpPr>
          <p:spPr bwMode="auto">
            <a:xfrm>
              <a:off x="5307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2" name="Rectangle 28"/>
            <p:cNvSpPr>
              <a:spLocks noChangeArrowheads="1"/>
            </p:cNvSpPr>
            <p:nvPr/>
          </p:nvSpPr>
          <p:spPr bwMode="auto">
            <a:xfrm>
              <a:off x="5536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3" name="Rectangle 29"/>
            <p:cNvSpPr>
              <a:spLocks noChangeArrowheads="1"/>
            </p:cNvSpPr>
            <p:nvPr/>
          </p:nvSpPr>
          <p:spPr bwMode="auto">
            <a:xfrm>
              <a:off x="5764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4" name="Rectangle 30"/>
            <p:cNvSpPr>
              <a:spLocks noChangeArrowheads="1"/>
            </p:cNvSpPr>
            <p:nvPr/>
          </p:nvSpPr>
          <p:spPr bwMode="auto">
            <a:xfrm>
              <a:off x="5993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5" name="Rectangle 31"/>
            <p:cNvSpPr>
              <a:spLocks noChangeArrowheads="1"/>
            </p:cNvSpPr>
            <p:nvPr/>
          </p:nvSpPr>
          <p:spPr bwMode="auto">
            <a:xfrm>
              <a:off x="62221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6" name="Rectangle 32"/>
            <p:cNvSpPr>
              <a:spLocks noChangeArrowheads="1"/>
            </p:cNvSpPr>
            <p:nvPr/>
          </p:nvSpPr>
          <p:spPr bwMode="auto">
            <a:xfrm>
              <a:off x="6450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7" name="Rectangle 33"/>
            <p:cNvSpPr>
              <a:spLocks noChangeArrowheads="1"/>
            </p:cNvSpPr>
            <p:nvPr/>
          </p:nvSpPr>
          <p:spPr bwMode="auto">
            <a:xfrm>
              <a:off x="6679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8" name="Rectangle 34"/>
            <p:cNvSpPr>
              <a:spLocks noChangeArrowheads="1"/>
            </p:cNvSpPr>
            <p:nvPr/>
          </p:nvSpPr>
          <p:spPr bwMode="auto">
            <a:xfrm>
              <a:off x="6907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9" name="Rectangle 35"/>
            <p:cNvSpPr>
              <a:spLocks noChangeArrowheads="1"/>
            </p:cNvSpPr>
            <p:nvPr/>
          </p:nvSpPr>
          <p:spPr bwMode="auto">
            <a:xfrm>
              <a:off x="7136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0" name="Rectangle 36"/>
            <p:cNvSpPr>
              <a:spLocks noChangeArrowheads="1"/>
            </p:cNvSpPr>
            <p:nvPr/>
          </p:nvSpPr>
          <p:spPr bwMode="auto">
            <a:xfrm>
              <a:off x="73651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1" name="Rectangle 37"/>
            <p:cNvSpPr>
              <a:spLocks noChangeArrowheads="1"/>
            </p:cNvSpPr>
            <p:nvPr/>
          </p:nvSpPr>
          <p:spPr bwMode="auto">
            <a:xfrm>
              <a:off x="7593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2" name="Rectangle 38"/>
            <p:cNvSpPr>
              <a:spLocks noChangeArrowheads="1"/>
            </p:cNvSpPr>
            <p:nvPr/>
          </p:nvSpPr>
          <p:spPr bwMode="auto">
            <a:xfrm>
              <a:off x="7822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3" name="Rectangle 39"/>
            <p:cNvSpPr>
              <a:spLocks noChangeArrowheads="1"/>
            </p:cNvSpPr>
            <p:nvPr/>
          </p:nvSpPr>
          <p:spPr bwMode="auto">
            <a:xfrm>
              <a:off x="8050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4" name="Rectangle 40"/>
            <p:cNvSpPr>
              <a:spLocks noChangeArrowheads="1"/>
            </p:cNvSpPr>
            <p:nvPr/>
          </p:nvSpPr>
          <p:spPr bwMode="auto">
            <a:xfrm>
              <a:off x="8279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5" name="Text Box 42"/>
            <p:cNvSpPr>
              <a:spLocks noChangeArrowheads="1"/>
            </p:cNvSpPr>
            <p:nvPr/>
          </p:nvSpPr>
          <p:spPr bwMode="auto">
            <a:xfrm>
              <a:off x="6315210" y="4625253"/>
              <a:ext cx="64342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外存</a:t>
              </a:r>
              <a:endParaRPr lang="zh-CN" altLang="en-US" b="1" baseline="-25000">
                <a:solidFill>
                  <a:srgbClr val="11576A"/>
                </a:solidFill>
                <a:latin typeface="微软雅黑" panose="020B0503020204020204" pitchFamily="34" charset="-122"/>
                <a:ea typeface="微软雅黑" panose="020B0503020204020204" pitchFamily="34" charset="-122"/>
              </a:endParaRPr>
            </a:p>
          </p:txBody>
        </p:sp>
        <p:sp>
          <p:nvSpPr>
            <p:cNvPr id="58416" name="Text Box 42"/>
            <p:cNvSpPr>
              <a:spLocks noChangeArrowheads="1"/>
            </p:cNvSpPr>
            <p:nvPr/>
          </p:nvSpPr>
          <p:spPr bwMode="auto">
            <a:xfrm>
              <a:off x="1934101" y="4636610"/>
              <a:ext cx="64342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内存</a:t>
              </a:r>
              <a:endParaRPr lang="zh-CN" altLang="en-US" b="1" baseline="-25000">
                <a:solidFill>
                  <a:srgbClr val="11576A"/>
                </a:solidFill>
                <a:latin typeface="微软雅黑" panose="020B0503020204020204" pitchFamily="34" charset="-122"/>
                <a:ea typeface="微软雅黑" panose="020B0503020204020204" pitchFamily="34" charset="-122"/>
              </a:endParaRPr>
            </a:p>
          </p:txBody>
        </p:sp>
        <p:sp>
          <p:nvSpPr>
            <p:cNvPr id="58417" name="Rectangle 21"/>
            <p:cNvSpPr>
              <a:spLocks noChangeArrowheads="1"/>
            </p:cNvSpPr>
            <p:nvPr/>
          </p:nvSpPr>
          <p:spPr bwMode="auto">
            <a:xfrm>
              <a:off x="3710935"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grpSp>
      <p:sp>
        <p:nvSpPr>
          <p:cNvPr id="58380" name="AutoShape 4"/>
          <p:cNvSpPr>
            <a:spLocks/>
          </p:cNvSpPr>
          <p:nvPr/>
        </p:nvSpPr>
        <p:spPr bwMode="auto">
          <a:xfrm rot="-5400000">
            <a:off x="2209007" y="2442369"/>
            <a:ext cx="812800" cy="1220787"/>
          </a:xfrm>
          <a:custGeom>
            <a:avLst/>
            <a:gdLst/>
            <a:ahLst/>
            <a:cxnLst/>
            <a:rect l="0" t="0" r="0" b="0"/>
            <a:pathLst/>
          </a:custGeom>
          <a:noFill/>
          <a:ln w="12600" cmpd="sng">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1" name="Rectangle 10"/>
          <p:cNvSpPr>
            <a:spLocks noChangeArrowheads="1"/>
          </p:cNvSpPr>
          <p:nvPr/>
        </p:nvSpPr>
        <p:spPr bwMode="auto">
          <a:xfrm>
            <a:off x="3825875" y="2646363"/>
            <a:ext cx="457200" cy="346075"/>
          </a:xfrm>
          <a:prstGeom prst="rect">
            <a:avLst/>
          </a:prstGeom>
          <a:solidFill>
            <a:srgbClr val="0066FF"/>
          </a:solidFill>
          <a:ln w="28575">
            <a:solidFill>
              <a:srgbClr val="11576A"/>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rgbClr val="FFFF00"/>
                </a:solidFill>
                <a:sym typeface="Comic Sans MS" panose="030F0702030302020204" pitchFamily="66" charset="0"/>
              </a:rPr>
              <a:t>P</a:t>
            </a:r>
            <a:r>
              <a:rPr lang="en-US" altLang="zh-CN" b="1">
                <a:solidFill>
                  <a:srgbClr val="FFFF00"/>
                </a:solidFill>
                <a:sym typeface="Comic Sans MS" panose="030F0702030302020204" pitchFamily="66" charset="0"/>
              </a:rPr>
              <a:t>1</a:t>
            </a:r>
            <a:endParaRPr lang="zh-CN" altLang="en-US" b="1">
              <a:solidFill>
                <a:srgbClr val="FFFF00"/>
              </a:solidFill>
            </a:endParaRPr>
          </a:p>
        </p:txBody>
      </p:sp>
      <p:sp>
        <p:nvSpPr>
          <p:cNvPr id="102" name="Rectangle 10"/>
          <p:cNvSpPr>
            <a:spLocks noChangeArrowheads="1"/>
          </p:cNvSpPr>
          <p:nvPr/>
        </p:nvSpPr>
        <p:spPr bwMode="auto">
          <a:xfrm>
            <a:off x="3819525" y="2646363"/>
            <a:ext cx="457200" cy="346075"/>
          </a:xfrm>
          <a:prstGeom prst="rect">
            <a:avLst/>
          </a:prstGeom>
          <a:solidFill>
            <a:srgbClr val="FCD5B5"/>
          </a:solidFill>
          <a:ln w="28575">
            <a:solidFill>
              <a:srgbClr val="11576A"/>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rgbClr val="002060"/>
                </a:solidFill>
                <a:sym typeface="Comic Sans MS" panose="030F0702030302020204" pitchFamily="66" charset="0"/>
              </a:rPr>
              <a:t>P</a:t>
            </a:r>
            <a:r>
              <a:rPr lang="en-US" altLang="zh-CN" b="1">
                <a:solidFill>
                  <a:srgbClr val="002060"/>
                </a:solidFill>
                <a:sym typeface="Comic Sans MS" panose="030F0702030302020204" pitchFamily="66" charset="0"/>
              </a:rPr>
              <a:t>2</a:t>
            </a:r>
            <a:endParaRPr lang="zh-CN" altLang="en-US" b="1">
              <a:solidFill>
                <a:srgbClr val="002060"/>
              </a:solidFill>
            </a:endParaRPr>
          </a:p>
        </p:txBody>
      </p:sp>
      <p:sp>
        <p:nvSpPr>
          <p:cNvPr id="103" name="Rectangle 10"/>
          <p:cNvSpPr>
            <a:spLocks noChangeArrowheads="1"/>
          </p:cNvSpPr>
          <p:nvPr/>
        </p:nvSpPr>
        <p:spPr bwMode="auto">
          <a:xfrm>
            <a:off x="3814763" y="2638425"/>
            <a:ext cx="457200" cy="346075"/>
          </a:xfrm>
          <a:prstGeom prst="rect">
            <a:avLst/>
          </a:prstGeom>
          <a:solidFill>
            <a:srgbClr val="CCECFF"/>
          </a:solidFill>
          <a:ln w="28575">
            <a:solidFill>
              <a:srgbClr val="11576A"/>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rgbClr val="002060"/>
                </a:solidFill>
                <a:sym typeface="Comic Sans MS" panose="030F0702030302020204" pitchFamily="66" charset="0"/>
              </a:rPr>
              <a:t>P</a:t>
            </a:r>
            <a:r>
              <a:rPr lang="en-US" altLang="zh-CN" b="1">
                <a:solidFill>
                  <a:srgbClr val="002060"/>
                </a:solidFill>
                <a:sym typeface="Comic Sans MS" panose="030F0702030302020204" pitchFamily="66" charset="0"/>
              </a:rPr>
              <a:t>3</a:t>
            </a:r>
            <a:endParaRPr lang="zh-CN" altLang="en-US" b="1">
              <a:solidFill>
                <a:srgbClr val="002060"/>
              </a:solidFill>
            </a:endParaRPr>
          </a:p>
        </p:txBody>
      </p:sp>
      <p:sp>
        <p:nvSpPr>
          <p:cNvPr id="104" name="Rectangle 10"/>
          <p:cNvSpPr>
            <a:spLocks noChangeArrowheads="1"/>
          </p:cNvSpPr>
          <p:nvPr/>
        </p:nvSpPr>
        <p:spPr bwMode="auto">
          <a:xfrm>
            <a:off x="3825875" y="2646363"/>
            <a:ext cx="457200" cy="346075"/>
          </a:xfrm>
          <a:prstGeom prst="rect">
            <a:avLst/>
          </a:prstGeom>
          <a:solidFill>
            <a:srgbClr val="00FF66"/>
          </a:solidFill>
          <a:ln w="28575">
            <a:solidFill>
              <a:srgbClr val="11576A"/>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rgbClr val="002060"/>
                </a:solidFill>
                <a:sym typeface="Comic Sans MS" panose="030F0702030302020204" pitchFamily="66" charset="0"/>
              </a:rPr>
              <a:t>P</a:t>
            </a:r>
            <a:r>
              <a:rPr lang="en-US" altLang="zh-CN" b="1">
                <a:solidFill>
                  <a:srgbClr val="002060"/>
                </a:solidFill>
                <a:sym typeface="Comic Sans MS" panose="030F0702030302020204" pitchFamily="66" charset="0"/>
              </a:rPr>
              <a:t>4</a:t>
            </a:r>
            <a:endParaRPr lang="zh-CN" altLang="en-US" b="1">
              <a:solidFill>
                <a:srgbClr val="00206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2000" fill="hold"/>
                                        <p:tgtEl>
                                          <p:spTgt spid="5"/>
                                        </p:tgtEl>
                                        <p:attrNameLst>
                                          <p:attrName>ppt_w</p:attrName>
                                        </p:attrNameLst>
                                      </p:cBhvr>
                                      <p:tavLst>
                                        <p:tav tm="0">
                                          <p:val>
                                            <p:fltVal val="0"/>
                                          </p:val>
                                        </p:tav>
                                        <p:tav tm="100000">
                                          <p:val>
                                            <p:strVal val="#ppt_w"/>
                                          </p:val>
                                        </p:tav>
                                      </p:tavLst>
                                    </p:anim>
                                    <p:anim calcmode="lin" valueType="num">
                                      <p:cBhvr>
                                        <p:cTn id="16" dur="2000" fill="hold"/>
                                        <p:tgtEl>
                                          <p:spTgt spid="5"/>
                                        </p:tgtEl>
                                        <p:attrNameLst>
                                          <p:attrName>ppt_h</p:attrName>
                                        </p:attrNameLst>
                                      </p:cBhvr>
                                      <p:tavLst>
                                        <p:tav tm="0">
                                          <p:val>
                                            <p:fltVal val="0"/>
                                          </p:val>
                                        </p:tav>
                                        <p:tav tm="100000">
                                          <p:val>
                                            <p:strVal val="#ppt_h"/>
                                          </p:val>
                                        </p:tav>
                                      </p:tavLst>
                                    </p:anim>
                                    <p:animEffect transition="in" filter="fade">
                                      <p:cBhvr>
                                        <p:cTn id="17" dur="2000"/>
                                        <p:tgtEl>
                                          <p:spTgt spid="5"/>
                                        </p:tgtEl>
                                      </p:cBhvr>
                                    </p:animEffect>
                                  </p:childTnLst>
                                </p:cTn>
                              </p:par>
                              <p:par>
                                <p:cTn id="18" presetID="42" presetClass="path" presetSubtype="0" accel="50000" decel="50000" fill="hold" nodeType="withEffect">
                                  <p:stCondLst>
                                    <p:cond delay="0"/>
                                  </p:stCondLst>
                                  <p:childTnLst>
                                    <p:animMotion origin="layout" path="M -2.77778E-7 -2.34568E-6 L -0.40642 -0.03457 " pathEditMode="relative" rAng="0" ptsTypes="AA">
                                      <p:cBhvr>
                                        <p:cTn id="19" dur="2000" spd="-100000" fill="hold"/>
                                        <p:tgtEl>
                                          <p:spTgt spid="5"/>
                                        </p:tgtEl>
                                        <p:attrNameLst>
                                          <p:attrName>ppt_x</p:attrName>
                                          <p:attrName>ppt_y</p:attrName>
                                        </p:attrNameLst>
                                      </p:cBhvr>
                                      <p:rCtr x="-20330" y="-1728"/>
                                    </p:animMotion>
                                  </p:childTnLst>
                                </p:cTn>
                              </p:par>
                            </p:childTnLst>
                          </p:cTn>
                        </p:par>
                        <p:par>
                          <p:cTn id="20" fill="hold" nodeType="afterGroup">
                            <p:stCondLst>
                              <p:cond delay="2000"/>
                            </p:stCondLst>
                            <p:childTnLst>
                              <p:par>
                                <p:cTn id="21" presetID="42" presetClass="path" presetSubtype="0" accel="50000" decel="50000" fill="hold" nodeType="afterEffect">
                                  <p:stCondLst>
                                    <p:cond delay="0"/>
                                  </p:stCondLst>
                                  <p:childTnLst>
                                    <p:animMotion origin="layout" path="M -2.77778E-7 -2.34568E-6 L -0.58976 0.43025 " pathEditMode="relative" rAng="0" ptsTypes="AA">
                                      <p:cBhvr>
                                        <p:cTn id="22" dur="2000" fill="hold"/>
                                        <p:tgtEl>
                                          <p:spTgt spid="5"/>
                                        </p:tgtEl>
                                        <p:attrNameLst>
                                          <p:attrName>ppt_x</p:attrName>
                                          <p:attrName>ppt_y</p:attrName>
                                        </p:attrNameLst>
                                      </p:cBhvr>
                                      <p:rCtr x="-29497" y="21512"/>
                                    </p:animMotion>
                                  </p:childTnLst>
                                </p:cTn>
                              </p:par>
                              <p:par>
                                <p:cTn id="23" presetID="10" presetClass="entr" presetSubtype="0" fill="hold" grpId="2" nodeType="with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16" fill="hold"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2000" fill="hold"/>
                                        <p:tgtEl>
                                          <p:spTgt spid="89"/>
                                        </p:tgtEl>
                                        <p:attrNameLst>
                                          <p:attrName>ppt_w</p:attrName>
                                        </p:attrNameLst>
                                      </p:cBhvr>
                                      <p:tavLst>
                                        <p:tav tm="0">
                                          <p:val>
                                            <p:fltVal val="0"/>
                                          </p:val>
                                        </p:tav>
                                        <p:tav tm="100000">
                                          <p:val>
                                            <p:strVal val="#ppt_w"/>
                                          </p:val>
                                        </p:tav>
                                      </p:tavLst>
                                    </p:anim>
                                    <p:anim calcmode="lin" valueType="num">
                                      <p:cBhvr>
                                        <p:cTn id="31" dur="2000" fill="hold"/>
                                        <p:tgtEl>
                                          <p:spTgt spid="89"/>
                                        </p:tgtEl>
                                        <p:attrNameLst>
                                          <p:attrName>ppt_h</p:attrName>
                                        </p:attrNameLst>
                                      </p:cBhvr>
                                      <p:tavLst>
                                        <p:tav tm="0">
                                          <p:val>
                                            <p:fltVal val="0"/>
                                          </p:val>
                                        </p:tav>
                                        <p:tav tm="100000">
                                          <p:val>
                                            <p:strVal val="#ppt_h"/>
                                          </p:val>
                                        </p:tav>
                                      </p:tavLst>
                                    </p:anim>
                                    <p:animEffect transition="in" filter="fade">
                                      <p:cBhvr>
                                        <p:cTn id="32" dur="2000"/>
                                        <p:tgtEl>
                                          <p:spTgt spid="89"/>
                                        </p:tgtEl>
                                      </p:cBhvr>
                                    </p:animEffect>
                                  </p:childTnLst>
                                </p:cTn>
                              </p:par>
                              <p:par>
                                <p:cTn id="33" presetID="42" presetClass="path" presetSubtype="0" accel="50000" decel="50000" fill="hold" grpId="0" nodeType="withEffect">
                                  <p:stCondLst>
                                    <p:cond delay="0"/>
                                  </p:stCondLst>
                                  <p:childTnLst>
                                    <p:animMotion origin="layout" path="M -2.77778E-6 -1.48148E-6 L 0.17969 0.01235 " pathEditMode="relative" rAng="0" ptsTypes="AA">
                                      <p:cBhvr>
                                        <p:cTn id="34" dur="2000" fill="hold"/>
                                        <p:tgtEl>
                                          <p:spTgt spid="101"/>
                                        </p:tgtEl>
                                        <p:attrNameLst>
                                          <p:attrName>ppt_x</p:attrName>
                                          <p:attrName>ppt_y</p:attrName>
                                        </p:attrNameLst>
                                      </p:cBhvr>
                                      <p:rCtr x="8976" y="617"/>
                                    </p:animMotion>
                                  </p:childTnLst>
                                </p:cTn>
                              </p:par>
                              <p:par>
                                <p:cTn id="35" presetID="42" presetClass="path" presetSubtype="0" accel="50000" decel="50000" fill="hold" nodeType="withEffect">
                                  <p:stCondLst>
                                    <p:cond delay="0"/>
                                  </p:stCondLst>
                                  <p:childTnLst>
                                    <p:animMotion origin="layout" path="M -4.72222E-6 -2.34568E-6 L -0.40642 -0.03457 " pathEditMode="relative" rAng="0" ptsTypes="AA">
                                      <p:cBhvr>
                                        <p:cTn id="36" dur="2000" spd="-100000" fill="hold"/>
                                        <p:tgtEl>
                                          <p:spTgt spid="89"/>
                                        </p:tgtEl>
                                        <p:attrNameLst>
                                          <p:attrName>ppt_x</p:attrName>
                                          <p:attrName>ppt_y</p:attrName>
                                        </p:attrNameLst>
                                      </p:cBhvr>
                                      <p:rCtr x="-20330" y="-1728"/>
                                    </p:animMotion>
                                  </p:childTnLst>
                                </p:cTn>
                              </p:par>
                            </p:childTnLst>
                          </p:cTn>
                        </p:par>
                        <p:par>
                          <p:cTn id="37" fill="hold" nodeType="afterGroup">
                            <p:stCondLst>
                              <p:cond delay="2000"/>
                            </p:stCondLst>
                            <p:childTnLst>
                              <p:par>
                                <p:cTn id="38" presetID="42" presetClass="path" presetSubtype="0" accel="50000" decel="50000" fill="hold" nodeType="afterEffect">
                                  <p:stCondLst>
                                    <p:cond delay="0"/>
                                  </p:stCondLst>
                                  <p:childTnLst>
                                    <p:animMotion origin="layout" path="M -4.72222E-6 -2.34568E-6 L -0.41684 0.42932 " pathEditMode="relative" rAng="0" ptsTypes="AA">
                                      <p:cBhvr>
                                        <p:cTn id="39" dur="2000" fill="hold"/>
                                        <p:tgtEl>
                                          <p:spTgt spid="89"/>
                                        </p:tgtEl>
                                        <p:attrNameLst>
                                          <p:attrName>ppt_x</p:attrName>
                                          <p:attrName>ppt_y</p:attrName>
                                        </p:attrNameLst>
                                      </p:cBhvr>
                                      <p:rCtr x="-20851" y="21451"/>
                                    </p:animMotion>
                                  </p:childTnLst>
                                </p:cTn>
                              </p:par>
                              <p:par>
                                <p:cTn id="40" presetID="10" presetClass="entr" presetSubtype="0" fill="hold" grpId="2" nodeType="with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fade">
                                      <p:cBhvr>
                                        <p:cTn id="42" dur="500"/>
                                        <p:tgtEl>
                                          <p:spTgt spid="1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92"/>
                                        </p:tgtEl>
                                        <p:attrNameLst>
                                          <p:attrName>style.visibility</p:attrName>
                                        </p:attrNameLst>
                                      </p:cBhvr>
                                      <p:to>
                                        <p:strVal val="visible"/>
                                      </p:to>
                                    </p:set>
                                    <p:anim calcmode="lin" valueType="num">
                                      <p:cBhvr>
                                        <p:cTn id="47" dur="2000" fill="hold"/>
                                        <p:tgtEl>
                                          <p:spTgt spid="92"/>
                                        </p:tgtEl>
                                        <p:attrNameLst>
                                          <p:attrName>ppt_w</p:attrName>
                                        </p:attrNameLst>
                                      </p:cBhvr>
                                      <p:tavLst>
                                        <p:tav tm="0">
                                          <p:val>
                                            <p:fltVal val="0"/>
                                          </p:val>
                                        </p:tav>
                                        <p:tav tm="100000">
                                          <p:val>
                                            <p:strVal val="#ppt_w"/>
                                          </p:val>
                                        </p:tav>
                                      </p:tavLst>
                                    </p:anim>
                                    <p:anim calcmode="lin" valueType="num">
                                      <p:cBhvr>
                                        <p:cTn id="48" dur="2000" fill="hold"/>
                                        <p:tgtEl>
                                          <p:spTgt spid="92"/>
                                        </p:tgtEl>
                                        <p:attrNameLst>
                                          <p:attrName>ppt_h</p:attrName>
                                        </p:attrNameLst>
                                      </p:cBhvr>
                                      <p:tavLst>
                                        <p:tav tm="0">
                                          <p:val>
                                            <p:fltVal val="0"/>
                                          </p:val>
                                        </p:tav>
                                        <p:tav tm="100000">
                                          <p:val>
                                            <p:strVal val="#ppt_h"/>
                                          </p:val>
                                        </p:tav>
                                      </p:tavLst>
                                    </p:anim>
                                    <p:animEffect transition="in" filter="fade">
                                      <p:cBhvr>
                                        <p:cTn id="49" dur="2000"/>
                                        <p:tgtEl>
                                          <p:spTgt spid="92"/>
                                        </p:tgtEl>
                                      </p:cBhvr>
                                    </p:animEffect>
                                  </p:childTnLst>
                                </p:cTn>
                              </p:par>
                              <p:par>
                                <p:cTn id="50" presetID="42" presetClass="path" presetSubtype="0" accel="50000" decel="50000" fill="hold" grpId="1" nodeType="withEffect">
                                  <p:stCondLst>
                                    <p:cond delay="0"/>
                                  </p:stCondLst>
                                  <p:childTnLst>
                                    <p:animMotion origin="layout" path="M 0.17969 0.01227 L 0.11441 0.25463 " pathEditMode="relative" rAng="0" ptsTypes="AA">
                                      <p:cBhvr>
                                        <p:cTn id="51" dur="2000" fill="hold"/>
                                        <p:tgtEl>
                                          <p:spTgt spid="101"/>
                                        </p:tgtEl>
                                        <p:attrNameLst>
                                          <p:attrName>ppt_x</p:attrName>
                                          <p:attrName>ppt_y</p:attrName>
                                        </p:attrNameLst>
                                      </p:cBhvr>
                                      <p:rCtr x="-3264" y="12106"/>
                                    </p:animMotion>
                                  </p:childTnLst>
                                </p:cTn>
                              </p:par>
                              <p:par>
                                <p:cTn id="52" presetID="42" presetClass="path" presetSubtype="0" accel="50000" decel="50000" fill="hold" grpId="0" nodeType="withEffect">
                                  <p:stCondLst>
                                    <p:cond delay="0"/>
                                  </p:stCondLst>
                                  <p:childTnLst>
                                    <p:animMotion origin="layout" path="M 1.66667E-6 -1.48148E-6 L 0.17969 0.01235 " pathEditMode="relative" rAng="0" ptsTypes="AA">
                                      <p:cBhvr>
                                        <p:cTn id="53" dur="2000" fill="hold"/>
                                        <p:tgtEl>
                                          <p:spTgt spid="102"/>
                                        </p:tgtEl>
                                        <p:attrNameLst>
                                          <p:attrName>ppt_x</p:attrName>
                                          <p:attrName>ppt_y</p:attrName>
                                        </p:attrNameLst>
                                      </p:cBhvr>
                                      <p:rCtr x="8976" y="617"/>
                                    </p:animMotion>
                                  </p:childTnLst>
                                </p:cTn>
                              </p:par>
                              <p:par>
                                <p:cTn id="54" presetID="42" presetClass="path" presetSubtype="0" accel="50000" decel="50000" fill="hold" nodeType="withEffect">
                                  <p:stCondLst>
                                    <p:cond delay="0"/>
                                  </p:stCondLst>
                                  <p:childTnLst>
                                    <p:animMotion origin="layout" path="M 5.55556E-7 -2.34568E-6 L -0.40642 -0.03457 " pathEditMode="relative" rAng="0" ptsTypes="AA">
                                      <p:cBhvr>
                                        <p:cTn id="55" dur="2000" spd="-100000" fill="hold"/>
                                        <p:tgtEl>
                                          <p:spTgt spid="92"/>
                                        </p:tgtEl>
                                        <p:attrNameLst>
                                          <p:attrName>ppt_x</p:attrName>
                                          <p:attrName>ppt_y</p:attrName>
                                        </p:attrNameLst>
                                      </p:cBhvr>
                                      <p:rCtr x="-20330" y="-1728"/>
                                    </p:animMotion>
                                  </p:childTnLst>
                                </p:cTn>
                              </p:par>
                            </p:childTnLst>
                          </p:cTn>
                        </p:par>
                        <p:par>
                          <p:cTn id="56" fill="hold" nodeType="afterGroup">
                            <p:stCondLst>
                              <p:cond delay="2000"/>
                            </p:stCondLst>
                            <p:childTnLst>
                              <p:par>
                                <p:cTn id="57" presetID="42" presetClass="path" presetSubtype="0" accel="50000" decel="50000" fill="hold" nodeType="afterEffect">
                                  <p:stCondLst>
                                    <p:cond delay="0"/>
                                  </p:stCondLst>
                                  <p:childTnLst>
                                    <p:animMotion origin="layout" path="M 5.55556E-7 -2.34568E-6 L -0.48993 0.42932 " pathEditMode="relative" rAng="0" ptsTypes="AA">
                                      <p:cBhvr>
                                        <p:cTn id="58" dur="2000" fill="hold"/>
                                        <p:tgtEl>
                                          <p:spTgt spid="92"/>
                                        </p:tgtEl>
                                        <p:attrNameLst>
                                          <p:attrName>ppt_x</p:attrName>
                                          <p:attrName>ppt_y</p:attrName>
                                        </p:attrNameLst>
                                      </p:cBhvr>
                                      <p:rCtr x="-24497" y="21451"/>
                                    </p:animMotion>
                                  </p:childTnLst>
                                </p:cTn>
                              </p:par>
                              <p:par>
                                <p:cTn id="59" presetID="10" presetClass="entr" presetSubtype="0" fill="hold" grpId="2" nodeType="with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fade">
                                      <p:cBhvr>
                                        <p:cTn id="61" dur="500"/>
                                        <p:tgtEl>
                                          <p:spTgt spid="10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nodeType="clickEffect">
                                  <p:stCondLst>
                                    <p:cond delay="0"/>
                                  </p:stCondLst>
                                  <p:childTnLst>
                                    <p:set>
                                      <p:cBhvr>
                                        <p:cTn id="65" dur="1" fill="hold">
                                          <p:stCondLst>
                                            <p:cond delay="0"/>
                                          </p:stCondLst>
                                        </p:cTn>
                                        <p:tgtEl>
                                          <p:spTgt spid="95"/>
                                        </p:tgtEl>
                                        <p:attrNameLst>
                                          <p:attrName>style.visibility</p:attrName>
                                        </p:attrNameLst>
                                      </p:cBhvr>
                                      <p:to>
                                        <p:strVal val="visible"/>
                                      </p:to>
                                    </p:set>
                                    <p:anim calcmode="lin" valueType="num">
                                      <p:cBhvr>
                                        <p:cTn id="66" dur="2000" fill="hold"/>
                                        <p:tgtEl>
                                          <p:spTgt spid="95"/>
                                        </p:tgtEl>
                                        <p:attrNameLst>
                                          <p:attrName>ppt_w</p:attrName>
                                        </p:attrNameLst>
                                      </p:cBhvr>
                                      <p:tavLst>
                                        <p:tav tm="0">
                                          <p:val>
                                            <p:fltVal val="0"/>
                                          </p:val>
                                        </p:tav>
                                        <p:tav tm="100000">
                                          <p:val>
                                            <p:strVal val="#ppt_w"/>
                                          </p:val>
                                        </p:tav>
                                      </p:tavLst>
                                    </p:anim>
                                    <p:anim calcmode="lin" valueType="num">
                                      <p:cBhvr>
                                        <p:cTn id="67" dur="2000" fill="hold"/>
                                        <p:tgtEl>
                                          <p:spTgt spid="95"/>
                                        </p:tgtEl>
                                        <p:attrNameLst>
                                          <p:attrName>ppt_h</p:attrName>
                                        </p:attrNameLst>
                                      </p:cBhvr>
                                      <p:tavLst>
                                        <p:tav tm="0">
                                          <p:val>
                                            <p:fltVal val="0"/>
                                          </p:val>
                                        </p:tav>
                                        <p:tav tm="100000">
                                          <p:val>
                                            <p:strVal val="#ppt_h"/>
                                          </p:val>
                                        </p:tav>
                                      </p:tavLst>
                                    </p:anim>
                                    <p:animEffect transition="in" filter="fade">
                                      <p:cBhvr>
                                        <p:cTn id="68" dur="2000"/>
                                        <p:tgtEl>
                                          <p:spTgt spid="95"/>
                                        </p:tgtEl>
                                      </p:cBhvr>
                                    </p:animEffect>
                                  </p:childTnLst>
                                </p:cTn>
                              </p:par>
                              <p:par>
                                <p:cTn id="69" presetID="42" presetClass="path" presetSubtype="0" accel="50000" decel="50000" fill="hold" nodeType="withEffect">
                                  <p:stCondLst>
                                    <p:cond delay="0"/>
                                  </p:stCondLst>
                                  <p:childTnLst>
                                    <p:animMotion origin="layout" path="M -3.88889E-6 -2.83951E-6 L -0.40642 -0.03457 " pathEditMode="relative" rAng="0" ptsTypes="AA">
                                      <p:cBhvr>
                                        <p:cTn id="70" dur="2000" spd="-100000" fill="hold"/>
                                        <p:tgtEl>
                                          <p:spTgt spid="95"/>
                                        </p:tgtEl>
                                        <p:attrNameLst>
                                          <p:attrName>ppt_x</p:attrName>
                                          <p:attrName>ppt_y</p:attrName>
                                        </p:attrNameLst>
                                      </p:cBhvr>
                                      <p:rCtr x="-20330" y="-1728"/>
                                    </p:animMotion>
                                  </p:childTnLst>
                                </p:cTn>
                              </p:par>
                            </p:childTnLst>
                          </p:cTn>
                        </p:par>
                        <p:par>
                          <p:cTn id="71" fill="hold" nodeType="afterGroup">
                            <p:stCondLst>
                              <p:cond delay="2000"/>
                            </p:stCondLst>
                            <p:childTnLst>
                              <p:par>
                                <p:cTn id="72" presetID="42" presetClass="path" presetSubtype="0" accel="50000" decel="50000" fill="hold" nodeType="afterEffect">
                                  <p:stCondLst>
                                    <p:cond delay="0"/>
                                  </p:stCondLst>
                                  <p:childTnLst>
                                    <p:animMotion origin="layout" path="M -0.58976 0.43025 L -0.58871 0.26451 " pathEditMode="relative" rAng="0" ptsTypes="AA">
                                      <p:cBhvr>
                                        <p:cTn id="73" dur="2000" fill="hold"/>
                                        <p:tgtEl>
                                          <p:spTgt spid="5"/>
                                        </p:tgtEl>
                                        <p:attrNameLst>
                                          <p:attrName>ppt_x</p:attrName>
                                          <p:attrName>ppt_y</p:attrName>
                                        </p:attrNameLst>
                                      </p:cBhvr>
                                      <p:rCtr x="52" y="-8302"/>
                                    </p:animMotion>
                                  </p:childTnLst>
                                </p:cTn>
                              </p:par>
                            </p:childTnLst>
                          </p:cTn>
                        </p:par>
                        <p:par>
                          <p:cTn id="74" fill="hold" nodeType="afterGroup">
                            <p:stCondLst>
                              <p:cond delay="4000"/>
                            </p:stCondLst>
                            <p:childTnLst>
                              <p:par>
                                <p:cTn id="75" presetID="42" presetClass="path" presetSubtype="0" accel="50000" decel="50000" fill="hold" nodeType="afterEffect">
                                  <p:stCondLst>
                                    <p:cond delay="0"/>
                                  </p:stCondLst>
                                  <p:childTnLst>
                                    <p:animMotion origin="layout" path="M -0.58871 0.26759 L -0.29045 0.43241 " pathEditMode="relative" rAng="0" ptsTypes="AA">
                                      <p:cBhvr>
                                        <p:cTn id="76" dur="2000" fill="hold"/>
                                        <p:tgtEl>
                                          <p:spTgt spid="5"/>
                                        </p:tgtEl>
                                        <p:attrNameLst>
                                          <p:attrName>ppt_x</p:attrName>
                                          <p:attrName>ppt_y</p:attrName>
                                        </p:attrNameLst>
                                      </p:cBhvr>
                                      <p:rCtr x="14913" y="8241"/>
                                    </p:animMotion>
                                  </p:childTnLst>
                                </p:cTn>
                              </p:par>
                              <p:par>
                                <p:cTn id="77" presetID="42" presetClass="path" presetSubtype="0" accel="50000" decel="50000" fill="hold" grpId="3" nodeType="withEffect">
                                  <p:stCondLst>
                                    <p:cond delay="0"/>
                                  </p:stCondLst>
                                  <p:childTnLst>
                                    <p:animMotion origin="layout" path="M 0.11441 0.25463 L -0.23472 0.19144 " pathEditMode="relative" rAng="0" ptsTypes="AA">
                                      <p:cBhvr>
                                        <p:cTn id="78" dur="2000" fill="hold"/>
                                        <p:tgtEl>
                                          <p:spTgt spid="101"/>
                                        </p:tgtEl>
                                        <p:attrNameLst>
                                          <p:attrName>ppt_x</p:attrName>
                                          <p:attrName>ppt_y</p:attrName>
                                        </p:attrNameLst>
                                      </p:cBhvr>
                                      <p:rCtr x="-17465" y="-3171"/>
                                    </p:animMotion>
                                  </p:childTnLst>
                                </p:cTn>
                              </p:par>
                              <p:par>
                                <p:cTn id="79" presetID="42" presetClass="path" presetSubtype="0" accel="50000" decel="50000" fill="hold" grpId="1" nodeType="withEffect">
                                  <p:stCondLst>
                                    <p:cond delay="0"/>
                                  </p:stCondLst>
                                  <p:childTnLst>
                                    <p:animMotion origin="layout" path="M 0.17969 0.01227 L 0.13732 0.25 " pathEditMode="relative" rAng="0" ptsTypes="AA">
                                      <p:cBhvr>
                                        <p:cTn id="80" dur="2000" fill="hold"/>
                                        <p:tgtEl>
                                          <p:spTgt spid="102"/>
                                        </p:tgtEl>
                                        <p:attrNameLst>
                                          <p:attrName>ppt_x</p:attrName>
                                          <p:attrName>ppt_y</p:attrName>
                                        </p:attrNameLst>
                                      </p:cBhvr>
                                      <p:rCtr x="-2118" y="11875"/>
                                    </p:animMotion>
                                  </p:childTnLst>
                                </p:cTn>
                              </p:par>
                              <p:par>
                                <p:cTn id="81" presetID="42" presetClass="path" presetSubtype="0" accel="50000" decel="50000" fill="hold" grpId="0" nodeType="withEffect">
                                  <p:stCondLst>
                                    <p:cond delay="0"/>
                                  </p:stCondLst>
                                  <p:childTnLst>
                                    <p:animMotion origin="layout" path="M 2.5E-6 1.7284E-6 L 0.17969 0.01234 " pathEditMode="relative" rAng="0" ptsTypes="AA">
                                      <p:cBhvr>
                                        <p:cTn id="82" dur="2000" fill="hold"/>
                                        <p:tgtEl>
                                          <p:spTgt spid="103"/>
                                        </p:tgtEl>
                                        <p:attrNameLst>
                                          <p:attrName>ppt_x</p:attrName>
                                          <p:attrName>ppt_y</p:attrName>
                                        </p:attrNameLst>
                                      </p:cBhvr>
                                      <p:rCtr x="8976" y="617"/>
                                    </p:animMotion>
                                  </p:childTnLst>
                                </p:cTn>
                              </p:par>
                              <p:par>
                                <p:cTn id="83" presetID="10" presetClass="entr" presetSubtype="0" fill="hold" grpId="1" nodeType="withEffect">
                                  <p:stCondLst>
                                    <p:cond delay="0"/>
                                  </p:stCondLst>
                                  <p:childTnLst>
                                    <p:set>
                                      <p:cBhvr>
                                        <p:cTn id="84" dur="1" fill="hold">
                                          <p:stCondLst>
                                            <p:cond delay="0"/>
                                          </p:stCondLst>
                                        </p:cTn>
                                        <p:tgtEl>
                                          <p:spTgt spid="104"/>
                                        </p:tgtEl>
                                        <p:attrNameLst>
                                          <p:attrName>style.visibility</p:attrName>
                                        </p:attrNameLst>
                                      </p:cBhvr>
                                      <p:to>
                                        <p:strVal val="visible"/>
                                      </p:to>
                                    </p:set>
                                    <p:animEffect transition="in" filter="fade">
                                      <p:cBhvr>
                                        <p:cTn id="85" dur="500"/>
                                        <p:tgtEl>
                                          <p:spTgt spid="104"/>
                                        </p:tgtEl>
                                      </p:cBhvr>
                                    </p:animEffect>
                                  </p:childTnLst>
                                </p:cTn>
                              </p:par>
                            </p:childTnLst>
                          </p:cTn>
                        </p:par>
                        <p:par>
                          <p:cTn id="86" fill="hold" nodeType="afterGroup">
                            <p:stCondLst>
                              <p:cond delay="6000"/>
                            </p:stCondLst>
                            <p:childTnLst>
                              <p:par>
                                <p:cTn id="87" presetID="42" presetClass="path" presetSubtype="0" accel="50000" decel="50000" fill="hold" nodeType="afterEffect">
                                  <p:stCondLst>
                                    <p:cond delay="0"/>
                                  </p:stCondLst>
                                  <p:childTnLst>
                                    <p:animMotion origin="layout" path="M -0.00086 -2.83951E-6 L -0.58368 0.42963 " pathEditMode="relative" rAng="0" ptsTypes="AA">
                                      <p:cBhvr>
                                        <p:cTn id="88" dur="2000" fill="hold"/>
                                        <p:tgtEl>
                                          <p:spTgt spid="95"/>
                                        </p:tgtEl>
                                        <p:attrNameLst>
                                          <p:attrName>ppt_x</p:attrName>
                                          <p:attrName>ppt_y</p:attrName>
                                        </p:attrNameLst>
                                      </p:cBhvr>
                                      <p:rCtr x="-29149" y="21481"/>
                                    </p:animMotion>
                                  </p:childTnLst>
                                </p:cTn>
                              </p:par>
                              <p:par>
                                <p:cTn id="89" presetID="42" presetClass="path" presetSubtype="0" accel="50000" decel="50000" fill="hold" grpId="1" nodeType="withEffect">
                                  <p:stCondLst>
                                    <p:cond delay="0"/>
                                  </p:stCondLst>
                                  <p:childTnLst>
                                    <p:animMotion origin="layout" path="M 0.17969 0.01227 L 0.19844 0.24746 " pathEditMode="relative" rAng="0" ptsTypes="AA">
                                      <p:cBhvr>
                                        <p:cTn id="90" dur="2000" fill="hold"/>
                                        <p:tgtEl>
                                          <p:spTgt spid="103"/>
                                        </p:tgtEl>
                                        <p:attrNameLst>
                                          <p:attrName>ppt_x</p:attrName>
                                          <p:attrName>ppt_y</p:attrName>
                                        </p:attrNameLst>
                                      </p:cBhvr>
                                      <p:rCtr x="938" y="11759"/>
                                    </p:animMotion>
                                  </p:childTnLst>
                                </p:cTn>
                              </p:par>
                              <p:par>
                                <p:cTn id="91" presetID="42" presetClass="path" presetSubtype="0" accel="50000" decel="50000" fill="hold" grpId="0" nodeType="withEffect">
                                  <p:stCondLst>
                                    <p:cond delay="0"/>
                                  </p:stCondLst>
                                  <p:childTnLst>
                                    <p:animMotion origin="layout" path="M -2.77778E-6 -1.48148E-6 L 0.17969 0.01235 " pathEditMode="relative" rAng="0" ptsTypes="AA">
                                      <p:cBhvr>
                                        <p:cTn id="92" dur="2000" fill="hold"/>
                                        <p:tgtEl>
                                          <p:spTgt spid="104"/>
                                        </p:tgtEl>
                                        <p:attrNameLst>
                                          <p:attrName>ppt_x</p:attrName>
                                          <p:attrName>ppt_y</p:attrName>
                                        </p:attrNameLst>
                                      </p:cBhvr>
                                      <p:rCtr x="8976" y="6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1" grpId="2" animBg="1"/>
      <p:bldP spid="101" grpId="3" animBg="1"/>
      <p:bldP spid="102" grpId="0" animBg="1"/>
      <p:bldP spid="102" grpId="1" animBg="1"/>
      <p:bldP spid="102" grpId="2" animBg="1"/>
      <p:bldP spid="103" grpId="0" animBg="1"/>
      <p:bldP spid="103" grpId="1" animBg="1"/>
      <p:bldP spid="103" grpId="2" animBg="1"/>
      <p:bldP spid="104" grpId="0" animBg="1"/>
      <p:bldP spid="104" grpId="1"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TextBox 80"/>
          <p:cNvSpPr txBox="1">
            <a:spLocks noChangeArrowheads="1"/>
          </p:cNvSpPr>
          <p:nvPr/>
        </p:nvSpPr>
        <p:spPr bwMode="auto">
          <a:xfrm>
            <a:off x="2673350" y="1071563"/>
            <a:ext cx="38576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3000" b="1">
                <a:solidFill>
                  <a:srgbClr val="11576A"/>
                </a:solidFill>
                <a:latin typeface="微软雅黑" panose="020B0503020204020204" pitchFamily="34" charset="-122"/>
                <a:ea typeface="微软雅黑" panose="020B0503020204020204" pitchFamily="34" charset="-122"/>
                <a:sym typeface="MS PGothic" panose="020B0600070205080204" pitchFamily="34" charset="-128"/>
              </a:rPr>
              <a:t>增长迅速的存储需求</a:t>
            </a:r>
            <a:endParaRPr lang="zh-CN" altLang="en-US" sz="3000" b="1">
              <a:solidFill>
                <a:srgbClr val="11576A"/>
              </a:solidFill>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p:nvSpPr>
        <p:spPr bwMode="auto">
          <a:xfrm>
            <a:off x="2673350" y="1571625"/>
            <a:ext cx="38576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3000" b="1">
                <a:solidFill>
                  <a:srgbClr val="11576A"/>
                </a:solidFill>
                <a:latin typeface="微软雅黑" panose="020B0503020204020204" pitchFamily="34" charset="-122"/>
                <a:ea typeface="微软雅黑" panose="020B0503020204020204" pitchFamily="34" charset="-122"/>
                <a:sym typeface="MS PGothic" panose="020B0600070205080204" pitchFamily="34" charset="-128"/>
              </a:rPr>
              <a:t>电脑游戏</a:t>
            </a:r>
          </a:p>
        </p:txBody>
      </p:sp>
      <p:pic>
        <p:nvPicPr>
          <p:cNvPr id="19" name="Picture 63" descr="oldg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8" y="3786188"/>
            <a:ext cx="188912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4" descr="doo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588" y="3571875"/>
            <a:ext cx="216535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65" descr="fif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3357563"/>
            <a:ext cx="22145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928688" y="2143125"/>
            <a:ext cx="1787525" cy="1143000"/>
            <a:chOff x="928662" y="1285866"/>
            <a:chExt cx="1787538" cy="1143802"/>
          </a:xfrm>
        </p:grpSpPr>
        <p:sp>
          <p:nvSpPr>
            <p:cNvPr id="22" name="矩形 21"/>
            <p:cNvSpPr/>
            <p:nvPr/>
          </p:nvSpPr>
          <p:spPr>
            <a:xfrm>
              <a:off x="928662" y="1285866"/>
              <a:ext cx="1784363" cy="571901"/>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cxnSp>
          <p:nvCxnSpPr>
            <p:cNvPr id="10" name="直接连接符 9"/>
            <p:cNvCxnSpPr/>
            <p:nvPr/>
          </p:nvCxnSpPr>
          <p:spPr>
            <a:xfrm rot="5400000">
              <a:off x="1499968" y="1570228"/>
              <a:ext cx="571901" cy="3175"/>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2429455" y="1571022"/>
              <a:ext cx="571901"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28662" y="1857767"/>
              <a:ext cx="1784363" cy="571901"/>
            </a:xfrm>
            <a:prstGeom prst="rect">
              <a:avLst/>
            </a:prstGeom>
            <a:gradFill>
              <a:gsLst>
                <a:gs pos="0">
                  <a:srgbClr val="A6A6A6"/>
                </a:gs>
                <a:gs pos="80000">
                  <a:srgbClr val="D9D9D9"/>
                </a:gs>
                <a:gs pos="100000">
                  <a:schemeClr val="accent1">
                    <a:tint val="23500"/>
                    <a:satMod val="160000"/>
                  </a:schemeClr>
                </a:gs>
              </a:gsLst>
              <a:lin ang="5400000" scaled="0"/>
            </a:grad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cxnSp>
          <p:nvCxnSpPr>
            <p:cNvPr id="24" name="直接连接符 23"/>
            <p:cNvCxnSpPr/>
            <p:nvPr/>
          </p:nvCxnSpPr>
          <p:spPr>
            <a:xfrm rot="5400000">
              <a:off x="1499968" y="2142129"/>
              <a:ext cx="571901" cy="3175"/>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2429455" y="2142923"/>
              <a:ext cx="571901"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60461" name="TextBox 30"/>
            <p:cNvSpPr txBox="1">
              <a:spLocks noChangeArrowheads="1"/>
            </p:cNvSpPr>
            <p:nvPr/>
          </p:nvSpPr>
          <p:spPr bwMode="auto">
            <a:xfrm>
              <a:off x="928662"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一代</a:t>
              </a:r>
            </a:p>
          </p:txBody>
        </p:sp>
        <p:sp>
          <p:nvSpPr>
            <p:cNvPr id="60462" name="TextBox 31"/>
            <p:cNvSpPr txBox="1">
              <a:spLocks noChangeArrowheads="1"/>
            </p:cNvSpPr>
            <p:nvPr/>
          </p:nvSpPr>
          <p:spPr bwMode="auto">
            <a:xfrm>
              <a:off x="1857356"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二代</a:t>
              </a:r>
            </a:p>
          </p:txBody>
        </p:sp>
        <p:sp>
          <p:nvSpPr>
            <p:cNvPr id="60463" name="TextBox 39"/>
            <p:cNvSpPr txBox="1">
              <a:spLocks noChangeArrowheads="1"/>
            </p:cNvSpPr>
            <p:nvPr/>
          </p:nvSpPr>
          <p:spPr bwMode="auto">
            <a:xfrm>
              <a:off x="928662"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437K</a:t>
              </a:r>
              <a:endParaRPr lang="zh-CN" altLang="en-US" sz="2000" b="1">
                <a:solidFill>
                  <a:srgbClr val="11576A"/>
                </a:solidFill>
                <a:latin typeface="微软雅黑" panose="020B0503020204020204" pitchFamily="34" charset="-122"/>
                <a:ea typeface="微软雅黑" panose="020B0503020204020204" pitchFamily="34" charset="-122"/>
              </a:endParaRPr>
            </a:p>
          </p:txBody>
        </p:sp>
        <p:sp>
          <p:nvSpPr>
            <p:cNvPr id="60464" name="TextBox 40"/>
            <p:cNvSpPr txBox="1">
              <a:spLocks noChangeArrowheads="1"/>
            </p:cNvSpPr>
            <p:nvPr/>
          </p:nvSpPr>
          <p:spPr bwMode="auto">
            <a:xfrm>
              <a:off x="1857356"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883K</a:t>
              </a:r>
              <a:endParaRPr lang="zh-CN" altLang="en-US" sz="2000" b="1">
                <a:solidFill>
                  <a:srgbClr val="11576A"/>
                </a:solidFill>
                <a:latin typeface="微软雅黑" panose="020B0503020204020204" pitchFamily="34" charset="-122"/>
                <a:ea typeface="微软雅黑" panose="020B0503020204020204" pitchFamily="34" charset="-122"/>
              </a:endParaRPr>
            </a:p>
          </p:txBody>
        </p:sp>
      </p:grpSp>
      <p:sp>
        <p:nvSpPr>
          <p:cNvPr id="49" name="TextBox 48"/>
          <p:cNvSpPr txBox="1"/>
          <p:nvPr/>
        </p:nvSpPr>
        <p:spPr>
          <a:xfrm>
            <a:off x="2500313" y="5214938"/>
            <a:ext cx="6215062" cy="400050"/>
          </a:xfrm>
          <a:prstGeom prst="rect">
            <a:avLst/>
          </a:prstGeom>
          <a:noFill/>
        </p:spPr>
        <p:txBody>
          <a:bodyPr>
            <a:spAutoFit/>
          </a:bodyPr>
          <a:lstStyle/>
          <a:p>
            <a:pPr algn="ctr">
              <a:defRPr/>
            </a:pPr>
            <a:r>
              <a:rPr lang="zh-CN" altLang="en-US" sz="2000" b="1" spc="-100" dirty="0">
                <a:solidFill>
                  <a:srgbClr val="11576A"/>
                </a:solidFill>
                <a:latin typeface="微软雅黑" pitchFamily="34" charset="-122"/>
                <a:ea typeface="微软雅黑" pitchFamily="34" charset="-122"/>
                <a:sym typeface="MS PGothic" charset="0"/>
              </a:rPr>
              <a:t>程序规模的增长速度</a:t>
            </a:r>
            <a:r>
              <a:rPr lang="zh-CN" altLang="en-US" sz="2000" b="1" spc="-100" dirty="0">
                <a:solidFill>
                  <a:srgbClr val="C00000"/>
                </a:solidFill>
                <a:latin typeface="微软雅黑" pitchFamily="34" charset="-122"/>
                <a:ea typeface="微软雅黑" pitchFamily="34" charset="-122"/>
                <a:sym typeface="MS PGothic" charset="0"/>
              </a:rPr>
              <a:t>远远大于</a:t>
            </a:r>
            <a:r>
              <a:rPr lang="zh-CN" altLang="en-US" sz="2000" b="1" spc="-100" dirty="0">
                <a:solidFill>
                  <a:srgbClr val="11576A"/>
                </a:solidFill>
                <a:latin typeface="微软雅黑" pitchFamily="34" charset="-122"/>
                <a:ea typeface="微软雅黑" pitchFamily="34" charset="-122"/>
                <a:sym typeface="MS PGothic" charset="0"/>
              </a:rPr>
              <a:t>存储器容量的增长速度</a:t>
            </a:r>
            <a:endParaRPr lang="zh-CN" altLang="en-US" sz="2000" b="1" spc="-100" dirty="0">
              <a:solidFill>
                <a:srgbClr val="11576A"/>
              </a:solidFill>
              <a:latin typeface="微软雅黑" pitchFamily="34" charset="-122"/>
              <a:ea typeface="微软雅黑" pitchFamily="34" charset="-122"/>
            </a:endParaRPr>
          </a:p>
        </p:txBody>
      </p:sp>
      <p:grpSp>
        <p:nvGrpSpPr>
          <p:cNvPr id="3" name="组合 2"/>
          <p:cNvGrpSpPr>
            <a:grpSpLocks/>
          </p:cNvGrpSpPr>
          <p:nvPr/>
        </p:nvGrpSpPr>
        <p:grpSpPr bwMode="auto">
          <a:xfrm>
            <a:off x="2714625" y="2143125"/>
            <a:ext cx="2644775" cy="1143000"/>
            <a:chOff x="2714612" y="1286660"/>
            <a:chExt cx="2644000" cy="1143008"/>
          </a:xfrm>
        </p:grpSpPr>
        <p:cxnSp>
          <p:nvCxnSpPr>
            <p:cNvPr id="12" name="直接连接符 11"/>
            <p:cNvCxnSpPr/>
            <p:nvPr/>
          </p:nvCxnSpPr>
          <p:spPr>
            <a:xfrm rot="5400000">
              <a:off x="3286653"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4215068" y="1571618"/>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5072067" y="1571618"/>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3286653" y="2143122"/>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4215068" y="2143122"/>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5072067" y="2143122"/>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60447" name="TextBox 32"/>
            <p:cNvSpPr txBox="1">
              <a:spLocks noChangeArrowheads="1"/>
            </p:cNvSpPr>
            <p:nvPr/>
          </p:nvSpPr>
          <p:spPr bwMode="auto">
            <a:xfrm>
              <a:off x="2714612"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三代</a:t>
              </a:r>
            </a:p>
          </p:txBody>
        </p:sp>
        <p:sp>
          <p:nvSpPr>
            <p:cNvPr id="60448" name="TextBox 33"/>
            <p:cNvSpPr txBox="1">
              <a:spLocks noChangeArrowheads="1"/>
            </p:cNvSpPr>
            <p:nvPr/>
          </p:nvSpPr>
          <p:spPr bwMode="auto">
            <a:xfrm>
              <a:off x="3571868"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四代</a:t>
              </a:r>
            </a:p>
          </p:txBody>
        </p:sp>
        <p:sp>
          <p:nvSpPr>
            <p:cNvPr id="60449" name="TextBox 34"/>
            <p:cNvSpPr txBox="1">
              <a:spLocks noChangeArrowheads="1"/>
            </p:cNvSpPr>
            <p:nvPr/>
          </p:nvSpPr>
          <p:spPr bwMode="auto">
            <a:xfrm>
              <a:off x="4500562"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五代</a:t>
              </a:r>
            </a:p>
          </p:txBody>
        </p:sp>
        <p:sp>
          <p:nvSpPr>
            <p:cNvPr id="60450" name="TextBox 41"/>
            <p:cNvSpPr txBox="1">
              <a:spLocks noChangeArrowheads="1"/>
            </p:cNvSpPr>
            <p:nvPr/>
          </p:nvSpPr>
          <p:spPr bwMode="auto">
            <a:xfrm>
              <a:off x="2714612"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1.9M</a:t>
              </a:r>
              <a:endParaRPr lang="zh-CN" altLang="en-US" sz="2000" b="1">
                <a:solidFill>
                  <a:srgbClr val="11576A"/>
                </a:solidFill>
                <a:latin typeface="微软雅黑" panose="020B0503020204020204" pitchFamily="34" charset="-122"/>
                <a:ea typeface="微软雅黑" panose="020B0503020204020204" pitchFamily="34" charset="-122"/>
              </a:endParaRPr>
            </a:p>
          </p:txBody>
        </p:sp>
        <p:sp>
          <p:nvSpPr>
            <p:cNvPr id="60451" name="TextBox 42"/>
            <p:cNvSpPr txBox="1">
              <a:spLocks noChangeArrowheads="1"/>
            </p:cNvSpPr>
            <p:nvPr/>
          </p:nvSpPr>
          <p:spPr bwMode="auto">
            <a:xfrm>
              <a:off x="3571868"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6M</a:t>
              </a:r>
              <a:endParaRPr lang="zh-CN" altLang="en-US" sz="2000" b="1">
                <a:solidFill>
                  <a:srgbClr val="11576A"/>
                </a:solidFill>
                <a:latin typeface="微软雅黑" panose="020B0503020204020204" pitchFamily="34" charset="-122"/>
                <a:ea typeface="微软雅黑" panose="020B0503020204020204" pitchFamily="34" charset="-122"/>
              </a:endParaRPr>
            </a:p>
          </p:txBody>
        </p:sp>
        <p:sp>
          <p:nvSpPr>
            <p:cNvPr id="60452" name="TextBox 43"/>
            <p:cNvSpPr txBox="1">
              <a:spLocks noChangeArrowheads="1"/>
            </p:cNvSpPr>
            <p:nvPr/>
          </p:nvSpPr>
          <p:spPr bwMode="auto">
            <a:xfrm>
              <a:off x="4500562"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6.3M</a:t>
              </a:r>
              <a:endParaRPr lang="zh-CN" altLang="en-US" sz="2000" b="1">
                <a:solidFill>
                  <a:srgbClr val="11576A"/>
                </a:solidFill>
                <a:latin typeface="微软雅黑" panose="020B0503020204020204" pitchFamily="34" charset="-122"/>
                <a:ea typeface="微软雅黑" panose="020B0503020204020204" pitchFamily="34" charset="-122"/>
              </a:endParaRPr>
            </a:p>
          </p:txBody>
        </p:sp>
        <p:sp>
          <p:nvSpPr>
            <p:cNvPr id="50" name="矩形 49"/>
            <p:cNvSpPr/>
            <p:nvPr/>
          </p:nvSpPr>
          <p:spPr>
            <a:xfrm>
              <a:off x="2717786" y="1288248"/>
              <a:ext cx="2637652"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sp>
          <p:nvSpPr>
            <p:cNvPr id="51" name="矩形 50"/>
            <p:cNvSpPr/>
            <p:nvPr/>
          </p:nvSpPr>
          <p:spPr>
            <a:xfrm>
              <a:off x="2717786" y="1853402"/>
              <a:ext cx="2637652"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grpSp>
      <p:grpSp>
        <p:nvGrpSpPr>
          <p:cNvPr id="4" name="组合 3"/>
          <p:cNvGrpSpPr>
            <a:grpSpLocks/>
          </p:cNvGrpSpPr>
          <p:nvPr/>
        </p:nvGrpSpPr>
        <p:grpSpPr bwMode="auto">
          <a:xfrm>
            <a:off x="5356225" y="2143125"/>
            <a:ext cx="2924175" cy="1143000"/>
            <a:chOff x="5356230" y="1286660"/>
            <a:chExt cx="2924134" cy="1143008"/>
          </a:xfrm>
        </p:grpSpPr>
        <p:cxnSp>
          <p:nvCxnSpPr>
            <p:cNvPr id="16" name="直接连接符 15"/>
            <p:cNvCxnSpPr/>
            <p:nvPr/>
          </p:nvCxnSpPr>
          <p:spPr>
            <a:xfrm rot="5400000">
              <a:off x="6001534"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6930209" y="1571618"/>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6001534" y="2143122"/>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6930209" y="2143122"/>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60431" name="TextBox 35"/>
            <p:cNvSpPr txBox="1">
              <a:spLocks noChangeArrowheads="1"/>
            </p:cNvSpPr>
            <p:nvPr/>
          </p:nvSpPr>
          <p:spPr bwMode="auto">
            <a:xfrm>
              <a:off x="5395918"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六代</a:t>
              </a:r>
            </a:p>
          </p:txBody>
        </p:sp>
        <p:sp>
          <p:nvSpPr>
            <p:cNvPr id="60432" name="TextBox 36"/>
            <p:cNvSpPr txBox="1">
              <a:spLocks noChangeArrowheads="1"/>
            </p:cNvSpPr>
            <p:nvPr/>
          </p:nvSpPr>
          <p:spPr bwMode="auto">
            <a:xfrm>
              <a:off x="6286512"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七代</a:t>
              </a:r>
            </a:p>
          </p:txBody>
        </p:sp>
        <p:cxnSp>
          <p:nvCxnSpPr>
            <p:cNvPr id="38" name="直接连接符 37"/>
            <p:cNvCxnSpPr/>
            <p:nvPr/>
          </p:nvCxnSpPr>
          <p:spPr>
            <a:xfrm rot="5400000">
              <a:off x="7787447" y="1571618"/>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60434" name="TextBox 38"/>
            <p:cNvSpPr txBox="1">
              <a:spLocks noChangeArrowheads="1"/>
            </p:cNvSpPr>
            <p:nvPr/>
          </p:nvSpPr>
          <p:spPr bwMode="auto">
            <a:xfrm>
              <a:off x="7143768"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八代</a:t>
              </a:r>
            </a:p>
          </p:txBody>
        </p:sp>
        <p:sp>
          <p:nvSpPr>
            <p:cNvPr id="60435" name="TextBox 44"/>
            <p:cNvSpPr txBox="1">
              <a:spLocks noChangeArrowheads="1"/>
            </p:cNvSpPr>
            <p:nvPr/>
          </p:nvSpPr>
          <p:spPr bwMode="auto">
            <a:xfrm>
              <a:off x="5395918"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59M</a:t>
              </a:r>
              <a:endParaRPr lang="zh-CN" altLang="en-US" sz="2000" b="1">
                <a:solidFill>
                  <a:srgbClr val="11576A"/>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192831" y="1928014"/>
              <a:ext cx="1071547" cy="400053"/>
            </a:xfrm>
            <a:prstGeom prst="rect">
              <a:avLst/>
            </a:prstGeom>
            <a:noFill/>
            <a:effectLst/>
          </p:spPr>
          <p:txBody>
            <a:bodyPr>
              <a:spAutoFit/>
            </a:bodyPr>
            <a:lstStyle/>
            <a:p>
              <a:pPr algn="ctr">
                <a:defRPr/>
              </a:pPr>
              <a:r>
                <a:rPr lang="en-US" altLang="zh-CN" sz="2000" b="1" spc="-100" dirty="0">
                  <a:solidFill>
                    <a:srgbClr val="11576A"/>
                  </a:solidFill>
                  <a:latin typeface="微软雅黑" pitchFamily="34" charset="-122"/>
                  <a:ea typeface="微软雅黑" pitchFamily="34" charset="-122"/>
                </a:rPr>
                <a:t>100M</a:t>
              </a:r>
              <a:endParaRPr lang="zh-CN" altLang="en-US" sz="2000" b="1" spc="-100" dirty="0">
                <a:solidFill>
                  <a:srgbClr val="11576A"/>
                </a:solidFill>
                <a:latin typeface="微软雅黑" pitchFamily="34" charset="-122"/>
                <a:ea typeface="微软雅黑" pitchFamily="34" charset="-122"/>
              </a:endParaRPr>
            </a:p>
          </p:txBody>
        </p:sp>
        <p:cxnSp>
          <p:nvCxnSpPr>
            <p:cNvPr id="47" name="直接连接符 46"/>
            <p:cNvCxnSpPr/>
            <p:nvPr/>
          </p:nvCxnSpPr>
          <p:spPr>
            <a:xfrm rot="5400000">
              <a:off x="7787447" y="2141535"/>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994507" y="1928014"/>
              <a:ext cx="1285857" cy="400053"/>
            </a:xfrm>
            <a:prstGeom prst="rect">
              <a:avLst/>
            </a:prstGeom>
            <a:noFill/>
            <a:effectLst/>
          </p:spPr>
          <p:txBody>
            <a:bodyPr>
              <a:spAutoFit/>
            </a:bodyPr>
            <a:lstStyle/>
            <a:p>
              <a:pPr algn="ctr">
                <a:defRPr/>
              </a:pPr>
              <a:r>
                <a:rPr lang="en-US" altLang="zh-CN" sz="2000" b="1" spc="-100" dirty="0">
                  <a:solidFill>
                    <a:srgbClr val="11576A"/>
                  </a:solidFill>
                  <a:latin typeface="微软雅黑" pitchFamily="34" charset="-122"/>
                  <a:ea typeface="微软雅黑" pitchFamily="34" charset="-122"/>
                </a:rPr>
                <a:t>138M</a:t>
              </a:r>
              <a:endParaRPr lang="zh-CN" altLang="en-US" sz="2000" b="1" spc="-100" dirty="0">
                <a:solidFill>
                  <a:srgbClr val="11576A"/>
                </a:solidFill>
                <a:latin typeface="微软雅黑" pitchFamily="34" charset="-122"/>
                <a:ea typeface="微软雅黑" pitchFamily="34" charset="-122"/>
              </a:endParaRPr>
            </a:p>
          </p:txBody>
        </p:sp>
        <p:sp>
          <p:nvSpPr>
            <p:cNvPr id="52" name="矩形 51"/>
            <p:cNvSpPr/>
            <p:nvPr/>
          </p:nvSpPr>
          <p:spPr>
            <a:xfrm>
              <a:off x="5356230" y="1288248"/>
              <a:ext cx="2716175"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sp>
          <p:nvSpPr>
            <p:cNvPr id="53" name="矩形 52"/>
            <p:cNvSpPr/>
            <p:nvPr/>
          </p:nvSpPr>
          <p:spPr>
            <a:xfrm>
              <a:off x="5356230" y="1853402"/>
              <a:ext cx="2716175"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8"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par>
                                <p:cTn id="28" presetID="22" presetClass="entr" presetSubtype="8"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9">
                                            <p:txEl>
                                              <p:pRg st="0" end="0"/>
                                            </p:txEl>
                                          </p:spTgt>
                                        </p:tgtEl>
                                        <p:attrNameLst>
                                          <p:attrName>style.visibility</p:attrName>
                                        </p:attrNameLst>
                                      </p:cBhvr>
                                      <p:to>
                                        <p:strVal val="visible"/>
                                      </p:to>
                                    </p:set>
                                    <p:animEffect transition="in" filter="wipe(left)">
                                      <p:cBhvr>
                                        <p:cTn id="35"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标题 1"/>
          <p:cNvSpPr>
            <a:spLocks noGrp="1"/>
          </p:cNvSpPr>
          <p:nvPr>
            <p:ph type="title"/>
          </p:nvPr>
        </p:nvSpPr>
        <p:spPr>
          <a:xfrm>
            <a:off x="1870075" y="609600"/>
            <a:ext cx="6019800" cy="487363"/>
          </a:xfrm>
        </p:spPr>
        <p:txBody>
          <a:bodyPr/>
          <a:lstStyle/>
          <a:p>
            <a:r>
              <a:rPr lang="zh-CN" altLang="en-US" smtClean="0">
                <a:ea typeface="宋体" panose="02010600030101010101" pitchFamily="2" charset="-122"/>
              </a:rPr>
              <a:t>如何解决物理内存不足的问题？</a:t>
            </a:r>
          </a:p>
        </p:txBody>
      </p:sp>
      <p:sp>
        <p:nvSpPr>
          <p:cNvPr id="3" name="内容占位符 2"/>
          <p:cNvSpPr>
            <a:spLocks noGrp="1"/>
          </p:cNvSpPr>
          <p:nvPr>
            <p:ph idx="1"/>
          </p:nvPr>
        </p:nvSpPr>
        <p:spPr>
          <a:xfrm>
            <a:off x="1122363" y="1606550"/>
            <a:ext cx="3665537" cy="5156200"/>
          </a:xfrm>
        </p:spPr>
        <p:txBody>
          <a:bodyPr>
            <a:normAutofit/>
          </a:bodyPr>
          <a:lstStyle/>
          <a:p>
            <a:pPr marL="0" indent="0">
              <a:lnSpc>
                <a:spcPct val="80000"/>
              </a:lnSpc>
              <a:buFont typeface="Wingdings" panose="05000000000000000000" pitchFamily="2" charset="2"/>
              <a:buNone/>
            </a:pPr>
            <a:r>
              <a:rPr lang="en-US" altLang="zh-CN" sz="2400" smtClean="0">
                <a:ea typeface="宋体" panose="02010600030101010101" pitchFamily="2" charset="-122"/>
              </a:rPr>
              <a:t>A;//20K</a:t>
            </a:r>
          </a:p>
          <a:p>
            <a:pPr marL="0" indent="0">
              <a:lnSpc>
                <a:spcPct val="80000"/>
              </a:lnSpc>
              <a:buFont typeface="Wingdings" panose="05000000000000000000" pitchFamily="2" charset="2"/>
              <a:buNone/>
            </a:pPr>
            <a:r>
              <a:rPr lang="en-US" altLang="zh-CN" sz="2400" smtClean="0">
                <a:ea typeface="宋体" panose="02010600030101010101" pitchFamily="2" charset="-122"/>
              </a:rPr>
              <a:t>if( m &gt;0){</a:t>
            </a:r>
          </a:p>
          <a:p>
            <a:pPr marL="0" indent="0">
              <a:lnSpc>
                <a:spcPct val="80000"/>
              </a:lnSpc>
              <a:buFont typeface="Wingdings" panose="05000000000000000000" pitchFamily="2" charset="2"/>
              <a:buNone/>
            </a:pPr>
            <a:r>
              <a:rPr lang="en-US" altLang="zh-CN" sz="2400" smtClean="0">
                <a:ea typeface="宋体" panose="02010600030101010101" pitchFamily="2" charset="-122"/>
              </a:rPr>
              <a:t>    B;//50K</a:t>
            </a:r>
          </a:p>
          <a:p>
            <a:pPr marL="0" indent="0">
              <a:lnSpc>
                <a:spcPct val="80000"/>
              </a:lnSpc>
              <a:buFont typeface="Wingdings" panose="05000000000000000000" pitchFamily="2" charset="2"/>
              <a:buNone/>
            </a:pPr>
            <a:r>
              <a:rPr lang="en-US" altLang="zh-CN" sz="2400" smtClean="0">
                <a:ea typeface="宋体" panose="02010600030101010101" pitchFamily="2" charset="-122"/>
              </a:rPr>
              <a:t>    ……</a:t>
            </a:r>
          </a:p>
          <a:p>
            <a:pPr marL="0" indent="0">
              <a:lnSpc>
                <a:spcPct val="80000"/>
              </a:lnSpc>
              <a:buFont typeface="Wingdings" panose="05000000000000000000" pitchFamily="2" charset="2"/>
              <a:buNone/>
            </a:pPr>
            <a:r>
              <a:rPr lang="en-US" altLang="zh-CN" sz="2400" smtClean="0">
                <a:ea typeface="宋体" panose="02010600030101010101" pitchFamily="2" charset="-122"/>
              </a:rPr>
              <a:t>    D;//30K</a:t>
            </a:r>
          </a:p>
          <a:p>
            <a:pPr marL="0" indent="0">
              <a:lnSpc>
                <a:spcPct val="80000"/>
              </a:lnSpc>
              <a:buFont typeface="Wingdings" panose="05000000000000000000" pitchFamily="2" charset="2"/>
              <a:buNone/>
            </a:pPr>
            <a:r>
              <a:rPr lang="en-US" altLang="zh-CN" sz="2400" smtClean="0">
                <a:ea typeface="宋体" panose="02010600030101010101" pitchFamily="2" charset="-122"/>
              </a:rPr>
              <a:t>}else{</a:t>
            </a:r>
          </a:p>
          <a:p>
            <a:pPr marL="0" indent="0">
              <a:lnSpc>
                <a:spcPct val="80000"/>
              </a:lnSpc>
              <a:buFont typeface="Wingdings" panose="05000000000000000000" pitchFamily="2" charset="2"/>
              <a:buNone/>
            </a:pPr>
            <a:r>
              <a:rPr lang="en-US" altLang="zh-CN" sz="2400" smtClean="0">
                <a:ea typeface="宋体" panose="02010600030101010101" pitchFamily="2" charset="-122"/>
              </a:rPr>
              <a:t>    C;//30K</a:t>
            </a:r>
          </a:p>
          <a:p>
            <a:pPr marL="0" indent="0">
              <a:lnSpc>
                <a:spcPct val="80000"/>
              </a:lnSpc>
              <a:buFont typeface="Wingdings" panose="05000000000000000000" pitchFamily="2" charset="2"/>
              <a:buNone/>
            </a:pPr>
            <a:r>
              <a:rPr lang="en-US" altLang="zh-CN" sz="2400" smtClean="0">
                <a:ea typeface="宋体" panose="02010600030101010101" pitchFamily="2" charset="-122"/>
              </a:rPr>
              <a:t>    if (n &lt;0){</a:t>
            </a:r>
          </a:p>
          <a:p>
            <a:pPr marL="0" indent="0">
              <a:lnSpc>
                <a:spcPct val="80000"/>
              </a:lnSpc>
              <a:buFont typeface="Wingdings" panose="05000000000000000000" pitchFamily="2" charset="2"/>
              <a:buNone/>
            </a:pPr>
            <a:r>
              <a:rPr lang="en-US" altLang="zh-CN" sz="2400" smtClean="0">
                <a:ea typeface="宋体" panose="02010600030101010101" pitchFamily="2" charset="-122"/>
              </a:rPr>
              <a:t>          E;//20K</a:t>
            </a:r>
          </a:p>
          <a:p>
            <a:pPr marL="0" indent="0">
              <a:lnSpc>
                <a:spcPct val="80000"/>
              </a:lnSpc>
              <a:buFont typeface="Wingdings" panose="05000000000000000000" pitchFamily="2" charset="2"/>
              <a:buNone/>
            </a:pPr>
            <a:r>
              <a:rPr lang="en-US" altLang="zh-CN" sz="2400" smtClean="0">
                <a:ea typeface="宋体" panose="02010600030101010101" pitchFamily="2" charset="-122"/>
              </a:rPr>
              <a:t>    }else{</a:t>
            </a:r>
          </a:p>
          <a:p>
            <a:pPr marL="0" indent="0">
              <a:lnSpc>
                <a:spcPct val="80000"/>
              </a:lnSpc>
              <a:buFont typeface="Wingdings" panose="05000000000000000000" pitchFamily="2" charset="2"/>
              <a:buNone/>
            </a:pPr>
            <a:r>
              <a:rPr lang="en-US" altLang="zh-CN" sz="2400" smtClean="0">
                <a:ea typeface="宋体" panose="02010600030101010101" pitchFamily="2" charset="-122"/>
              </a:rPr>
              <a:t>          F;//40K</a:t>
            </a:r>
          </a:p>
          <a:p>
            <a:pPr marL="0" indent="0">
              <a:lnSpc>
                <a:spcPct val="80000"/>
              </a:lnSpc>
              <a:buFont typeface="Wingdings" panose="05000000000000000000" pitchFamily="2" charset="2"/>
              <a:buNone/>
            </a:pPr>
            <a:r>
              <a:rPr lang="en-US" altLang="zh-CN" sz="2400" smtClean="0">
                <a:ea typeface="宋体" panose="02010600030101010101" pitchFamily="2" charset="-122"/>
              </a:rPr>
              <a:t>    }</a:t>
            </a:r>
          </a:p>
          <a:p>
            <a:pPr marL="0" indent="0">
              <a:lnSpc>
                <a:spcPct val="80000"/>
              </a:lnSpc>
              <a:buFont typeface="Wingdings" panose="05000000000000000000" pitchFamily="2" charset="2"/>
              <a:buNone/>
            </a:pPr>
            <a:r>
              <a:rPr lang="en-US" altLang="zh-CN" sz="2400" smtClean="0">
                <a:ea typeface="宋体" panose="02010600030101010101" pitchFamily="2" charset="-122"/>
              </a:rPr>
              <a:t>}      </a:t>
            </a:r>
            <a:endParaRPr lang="zh-CN" altLang="en-US" sz="2400" smtClean="0">
              <a:ea typeface="宋体" panose="02010600030101010101" pitchFamily="2" charset="-122"/>
            </a:endParaRPr>
          </a:p>
        </p:txBody>
      </p:sp>
      <p:grpSp>
        <p:nvGrpSpPr>
          <p:cNvPr id="4" name="组合 3"/>
          <p:cNvGrpSpPr>
            <a:grpSpLocks/>
          </p:cNvGrpSpPr>
          <p:nvPr/>
        </p:nvGrpSpPr>
        <p:grpSpPr bwMode="auto">
          <a:xfrm>
            <a:off x="4929188" y="2079625"/>
            <a:ext cx="2995612" cy="2446338"/>
            <a:chOff x="350249" y="929197"/>
            <a:chExt cx="2994759" cy="2447119"/>
          </a:xfrm>
        </p:grpSpPr>
        <p:sp>
          <p:nvSpPr>
            <p:cNvPr id="61445" name="Text Box 42"/>
            <p:cNvSpPr txBox="1">
              <a:spLocks noChangeArrowheads="1"/>
            </p:cNvSpPr>
            <p:nvPr/>
          </p:nvSpPr>
          <p:spPr bwMode="auto">
            <a:xfrm>
              <a:off x="670940" y="929197"/>
              <a:ext cx="23887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微软雅黑" panose="020B0503020204020204" pitchFamily="34" charset="-122"/>
                  <a:ea typeface="微软雅黑" panose="020B0503020204020204" pitchFamily="34" charset="-122"/>
                </a:rPr>
                <a:t>程序调用结构：190K</a:t>
              </a:r>
            </a:p>
          </p:txBody>
        </p:sp>
        <p:grpSp>
          <p:nvGrpSpPr>
            <p:cNvPr id="61446" name="组合 5"/>
            <p:cNvGrpSpPr>
              <a:grpSpLocks/>
            </p:cNvGrpSpPr>
            <p:nvPr/>
          </p:nvGrpSpPr>
          <p:grpSpPr bwMode="auto">
            <a:xfrm>
              <a:off x="350249" y="1357155"/>
              <a:ext cx="2994759" cy="2019161"/>
              <a:chOff x="724663" y="1405467"/>
              <a:chExt cx="2994759" cy="2019161"/>
            </a:xfrm>
          </p:grpSpPr>
          <p:sp>
            <p:nvSpPr>
              <p:cNvPr id="7" name="Rectangle 2"/>
              <p:cNvSpPr>
                <a:spLocks noChangeArrowheads="1"/>
              </p:cNvSpPr>
              <p:nvPr/>
            </p:nvSpPr>
            <p:spPr bwMode="auto">
              <a:xfrm>
                <a:off x="1510251" y="1404684"/>
                <a:ext cx="872876" cy="398589"/>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lnSpc>
                    <a:spcPts val="1300"/>
                  </a:lnSpc>
                  <a:defRPr/>
                </a:pPr>
                <a:endParaRPr lang="zh-CN" altLang="en-US" sz="1400" b="1" dirty="0">
                  <a:solidFill>
                    <a:schemeClr val="bg1"/>
                  </a:solidFill>
                  <a:latin typeface="微软雅黑" pitchFamily="34" charset="-122"/>
                  <a:ea typeface="微软雅黑" pitchFamily="34" charset="-122"/>
                </a:endParaRPr>
              </a:p>
            </p:txBody>
          </p:sp>
          <p:sp>
            <p:nvSpPr>
              <p:cNvPr id="8" name="Rectangle 3"/>
              <p:cNvSpPr>
                <a:spLocks noChangeArrowheads="1"/>
              </p:cNvSpPr>
              <p:nvPr/>
            </p:nvSpPr>
            <p:spPr bwMode="auto">
              <a:xfrm>
                <a:off x="1970495" y="2978398"/>
                <a:ext cx="561815" cy="39859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61449" name="Line 5"/>
              <p:cNvSpPr>
                <a:spLocks noChangeShapeType="1"/>
              </p:cNvSpPr>
              <p:nvPr/>
            </p:nvSpPr>
            <p:spPr bwMode="auto">
              <a:xfrm>
                <a:off x="1222567" y="2033122"/>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6"/>
              <p:cNvSpPr>
                <a:spLocks noChangeShapeType="1"/>
              </p:cNvSpPr>
              <p:nvPr/>
            </p:nvSpPr>
            <p:spPr bwMode="auto">
              <a:xfrm>
                <a:off x="2781425" y="2033122"/>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7"/>
              <p:cNvSpPr>
                <a:spLocks noChangeShapeType="1"/>
              </p:cNvSpPr>
              <p:nvPr/>
            </p:nvSpPr>
            <p:spPr bwMode="auto">
              <a:xfrm>
                <a:off x="1222567" y="2033122"/>
                <a:ext cx="1558859"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8"/>
              <p:cNvSpPr>
                <a:spLocks noChangeShapeType="1"/>
              </p:cNvSpPr>
              <p:nvPr/>
            </p:nvSpPr>
            <p:spPr bwMode="auto">
              <a:xfrm>
                <a:off x="2282591" y="2829059"/>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9"/>
              <p:cNvSpPr>
                <a:spLocks noChangeShapeType="1"/>
              </p:cNvSpPr>
              <p:nvPr/>
            </p:nvSpPr>
            <p:spPr bwMode="auto">
              <a:xfrm>
                <a:off x="3467323" y="2829059"/>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10"/>
              <p:cNvSpPr>
                <a:spLocks noChangeShapeType="1"/>
              </p:cNvSpPr>
              <p:nvPr/>
            </p:nvSpPr>
            <p:spPr bwMode="auto">
              <a:xfrm flipV="1">
                <a:off x="2282591" y="2829059"/>
                <a:ext cx="1184733"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Line 11"/>
              <p:cNvSpPr>
                <a:spLocks noChangeShapeType="1"/>
              </p:cNvSpPr>
              <p:nvPr/>
            </p:nvSpPr>
            <p:spPr bwMode="auto">
              <a:xfrm>
                <a:off x="1222567" y="2580328"/>
                <a:ext cx="0" cy="39796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Line 12"/>
              <p:cNvSpPr>
                <a:spLocks noChangeShapeType="1"/>
              </p:cNvSpPr>
              <p:nvPr/>
            </p:nvSpPr>
            <p:spPr bwMode="auto">
              <a:xfrm>
                <a:off x="2781425" y="2580328"/>
                <a:ext cx="0" cy="24873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Line 13"/>
              <p:cNvSpPr>
                <a:spLocks noChangeShapeType="1"/>
              </p:cNvSpPr>
              <p:nvPr/>
            </p:nvSpPr>
            <p:spPr bwMode="auto">
              <a:xfrm>
                <a:off x="1970819" y="1834138"/>
                <a:ext cx="0" cy="198984"/>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14"/>
              <p:cNvSpPr>
                <a:spLocks noChangeArrowheads="1"/>
              </p:cNvSpPr>
              <p:nvPr/>
            </p:nvSpPr>
            <p:spPr bwMode="auto">
              <a:xfrm>
                <a:off x="2345038" y="2187570"/>
                <a:ext cx="872876" cy="397002"/>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19" name="Rectangle 16"/>
              <p:cNvSpPr>
                <a:spLocks noChangeArrowheads="1"/>
              </p:cNvSpPr>
              <p:nvPr/>
            </p:nvSpPr>
            <p:spPr bwMode="auto">
              <a:xfrm>
                <a:off x="786557" y="2978398"/>
                <a:ext cx="872876" cy="39859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20" name="Rectangle 48"/>
              <p:cNvSpPr>
                <a:spLocks noChangeArrowheads="1"/>
              </p:cNvSpPr>
              <p:nvPr/>
            </p:nvSpPr>
            <p:spPr bwMode="auto">
              <a:xfrm>
                <a:off x="3152846" y="2976810"/>
                <a:ext cx="561815" cy="398589"/>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sz="1200" b="1" dirty="0">
                  <a:solidFill>
                    <a:srgbClr val="007C8B"/>
                  </a:solidFill>
                  <a:latin typeface="微软雅黑" pitchFamily="34" charset="-122"/>
                  <a:ea typeface="微软雅黑" pitchFamily="34" charset="-122"/>
                </a:endParaRPr>
              </a:p>
            </p:txBody>
          </p:sp>
          <p:sp>
            <p:nvSpPr>
              <p:cNvPr id="21" name="Rectangle 50"/>
              <p:cNvSpPr>
                <a:spLocks noChangeArrowheads="1"/>
              </p:cNvSpPr>
              <p:nvPr/>
            </p:nvSpPr>
            <p:spPr bwMode="auto">
              <a:xfrm>
                <a:off x="724663" y="2190746"/>
                <a:ext cx="872876" cy="39859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sz="1200" b="1" dirty="0">
                  <a:solidFill>
                    <a:srgbClr val="007C8B"/>
                  </a:solidFill>
                  <a:latin typeface="微软雅黑" pitchFamily="34" charset="-122"/>
                  <a:ea typeface="微软雅黑" pitchFamily="34" charset="-122"/>
                </a:endParaRPr>
              </a:p>
            </p:txBody>
          </p:sp>
          <p:sp>
            <p:nvSpPr>
              <p:cNvPr id="61462" name="Rectangle 4"/>
              <p:cNvSpPr>
                <a:spLocks noChangeArrowheads="1"/>
              </p:cNvSpPr>
              <p:nvPr/>
            </p:nvSpPr>
            <p:spPr bwMode="auto">
              <a:xfrm>
                <a:off x="3158233" y="3026660"/>
                <a:ext cx="561189"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F</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40K</a:t>
                </a:r>
              </a:p>
            </p:txBody>
          </p:sp>
          <p:sp>
            <p:nvSpPr>
              <p:cNvPr id="61463" name="Rectangle 15"/>
              <p:cNvSpPr>
                <a:spLocks noChangeArrowheads="1"/>
              </p:cNvSpPr>
              <p:nvPr/>
            </p:nvSpPr>
            <p:spPr bwMode="auto">
              <a:xfrm>
                <a:off x="724925" y="2226346"/>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B</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50K</a:t>
                </a:r>
              </a:p>
            </p:txBody>
          </p:sp>
          <p:sp>
            <p:nvSpPr>
              <p:cNvPr id="61464" name="Rectangle 47"/>
              <p:cNvSpPr>
                <a:spLocks noChangeArrowheads="1"/>
              </p:cNvSpPr>
              <p:nvPr/>
            </p:nvSpPr>
            <p:spPr bwMode="auto">
              <a:xfrm>
                <a:off x="1979114" y="3012900"/>
                <a:ext cx="561189"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E</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20K</a:t>
                </a:r>
              </a:p>
            </p:txBody>
          </p:sp>
          <p:sp>
            <p:nvSpPr>
              <p:cNvPr id="61465" name="Rectangle 49"/>
              <p:cNvSpPr>
                <a:spLocks noChangeArrowheads="1"/>
              </p:cNvSpPr>
              <p:nvPr/>
            </p:nvSpPr>
            <p:spPr bwMode="auto">
              <a:xfrm>
                <a:off x="2364530" y="2210856"/>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C</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30K</a:t>
                </a:r>
              </a:p>
            </p:txBody>
          </p:sp>
          <p:sp>
            <p:nvSpPr>
              <p:cNvPr id="61466" name="Rectangle 51"/>
              <p:cNvSpPr>
                <a:spLocks noChangeArrowheads="1"/>
              </p:cNvSpPr>
              <p:nvPr/>
            </p:nvSpPr>
            <p:spPr bwMode="auto">
              <a:xfrm>
                <a:off x="805671" y="3012900"/>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D</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30K</a:t>
                </a:r>
              </a:p>
            </p:txBody>
          </p:sp>
          <p:sp>
            <p:nvSpPr>
              <p:cNvPr id="61467" name="Rectangle 15"/>
              <p:cNvSpPr>
                <a:spLocks noChangeArrowheads="1"/>
              </p:cNvSpPr>
              <p:nvPr/>
            </p:nvSpPr>
            <p:spPr bwMode="auto">
              <a:xfrm>
                <a:off x="1500166" y="1440528"/>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en-US" altLang="zh-CN" sz="1400" b="1">
                    <a:solidFill>
                      <a:schemeClr val="bg1"/>
                    </a:solidFill>
                    <a:latin typeface="微软雅黑" panose="020B0503020204020204" pitchFamily="34" charset="-122"/>
                    <a:ea typeface="微软雅黑" panose="020B0503020204020204" pitchFamily="34" charset="-122"/>
                  </a:rPr>
                  <a:t>A</a:t>
                </a:r>
                <a:endParaRPr lang="zh-CN" altLang="en-US" sz="1400" b="1">
                  <a:solidFill>
                    <a:schemeClr val="bg1"/>
                  </a:solidFill>
                  <a:latin typeface="微软雅黑" panose="020B0503020204020204" pitchFamily="34" charset="-122"/>
                  <a:ea typeface="微软雅黑" panose="020B0503020204020204" pitchFamily="34" charset="-122"/>
                </a:endParaRPr>
              </a:p>
              <a:p>
                <a:pPr algn="ctr">
                  <a:lnSpc>
                    <a:spcPts val="1300"/>
                  </a:lnSpc>
                </a:pPr>
                <a:r>
                  <a:rPr lang="en-US" altLang="zh-CN" sz="1400" b="1">
                    <a:solidFill>
                      <a:schemeClr val="bg1"/>
                    </a:solidFill>
                    <a:latin typeface="微软雅黑" panose="020B0503020204020204" pitchFamily="34" charset="-122"/>
                    <a:ea typeface="微软雅黑" panose="020B0503020204020204" pitchFamily="34" charset="-122"/>
                  </a:rPr>
                  <a:t>2</a:t>
                </a:r>
                <a:r>
                  <a:rPr lang="zh-CN" altLang="en-US" sz="1400" b="1">
                    <a:solidFill>
                      <a:schemeClr val="bg1"/>
                    </a:solidFill>
                    <a:latin typeface="微软雅黑" panose="020B0503020204020204" pitchFamily="34" charset="-122"/>
                    <a:ea typeface="微软雅黑" panose="020B0503020204020204" pitchFamily="34" charset="-122"/>
                  </a:rPr>
                  <a:t>0K</a:t>
                </a:r>
              </a:p>
            </p:txBody>
          </p:sp>
        </p:grpSp>
      </p:grpSp>
    </p:spTree>
    <p:custDataLst>
      <p:tags r:id="rId1"/>
    </p:custDataLst>
  </p:cSld>
  <p:clrMapOvr>
    <a:masterClrMapping/>
  </p:clrMapOvr>
  <p:transition spd="slow" advTm="11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smtClean="0">
                <a:ea typeface="宋体" panose="02010600030101010101" pitchFamily="2" charset="-122"/>
              </a:rPr>
              <a:t>覆盖技术：示例</a:t>
            </a:r>
          </a:p>
        </p:txBody>
      </p:sp>
      <p:sp>
        <p:nvSpPr>
          <p:cNvPr id="62467" name="内容占位符 2"/>
          <p:cNvSpPr>
            <a:spLocks noGrp="1"/>
          </p:cNvSpPr>
          <p:nvPr>
            <p:ph idx="1"/>
          </p:nvPr>
        </p:nvSpPr>
        <p:spPr/>
        <p:txBody>
          <a:bodyPr/>
          <a:lstStyle/>
          <a:p>
            <a:endParaRPr lang="zh-CN" altLang="en-US" dirty="0" smtClean="0">
              <a:ea typeface="宋体" panose="02010600030101010101" pitchFamily="2" charset="-122"/>
            </a:endParaRPr>
          </a:p>
        </p:txBody>
      </p:sp>
      <p:grpSp>
        <p:nvGrpSpPr>
          <p:cNvPr id="4" name="组合 3"/>
          <p:cNvGrpSpPr>
            <a:grpSpLocks/>
          </p:cNvGrpSpPr>
          <p:nvPr/>
        </p:nvGrpSpPr>
        <p:grpSpPr bwMode="auto">
          <a:xfrm>
            <a:off x="6334125" y="1628775"/>
            <a:ext cx="2270125" cy="3814763"/>
            <a:chOff x="5076056" y="772824"/>
            <a:chExt cx="2270948" cy="3815150"/>
          </a:xfrm>
        </p:grpSpPr>
        <p:sp>
          <p:nvSpPr>
            <p:cNvPr id="5" name="Rectangle 18"/>
            <p:cNvSpPr>
              <a:spLocks noChangeArrowheads="1"/>
            </p:cNvSpPr>
            <p:nvPr/>
          </p:nvSpPr>
          <p:spPr bwMode="auto">
            <a:xfrm>
              <a:off x="5269801" y="1353908"/>
              <a:ext cx="1611897" cy="3234066"/>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defRPr/>
              </a:pPr>
              <a:endParaRPr lang="zh-CN" altLang="en-US" b="1">
                <a:solidFill>
                  <a:srgbClr val="007C8B"/>
                </a:solidFill>
                <a:latin typeface="微软雅黑" pitchFamily="34" charset="-122"/>
                <a:ea typeface="微软雅黑" pitchFamily="34" charset="-122"/>
              </a:endParaRPr>
            </a:p>
          </p:txBody>
        </p:sp>
        <p:sp>
          <p:nvSpPr>
            <p:cNvPr id="62511" name="Line 19"/>
            <p:cNvSpPr>
              <a:spLocks noChangeShapeType="1"/>
            </p:cNvSpPr>
            <p:nvPr/>
          </p:nvSpPr>
          <p:spPr bwMode="auto">
            <a:xfrm>
              <a:off x="5270205" y="1851942"/>
              <a:ext cx="1610898"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2" name="Line 20"/>
            <p:cNvSpPr>
              <a:spLocks noChangeShapeType="1"/>
            </p:cNvSpPr>
            <p:nvPr/>
          </p:nvSpPr>
          <p:spPr bwMode="auto">
            <a:xfrm>
              <a:off x="5270205" y="2299656"/>
              <a:ext cx="1610898"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3" name="Line 21"/>
            <p:cNvSpPr>
              <a:spLocks noChangeShapeType="1"/>
            </p:cNvSpPr>
            <p:nvPr/>
          </p:nvSpPr>
          <p:spPr bwMode="auto">
            <a:xfrm>
              <a:off x="5270205" y="3045847"/>
              <a:ext cx="1610898"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4" name="Line 22"/>
            <p:cNvSpPr>
              <a:spLocks noChangeShapeType="1"/>
            </p:cNvSpPr>
            <p:nvPr/>
          </p:nvSpPr>
          <p:spPr bwMode="auto">
            <a:xfrm>
              <a:off x="5270205" y="4090514"/>
              <a:ext cx="1610898"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5" name="Text Box 23"/>
            <p:cNvSpPr txBox="1">
              <a:spLocks noChangeArrowheads="1"/>
            </p:cNvSpPr>
            <p:nvPr/>
          </p:nvSpPr>
          <p:spPr bwMode="auto">
            <a:xfrm>
              <a:off x="5565724" y="1840683"/>
              <a:ext cx="1420396" cy="50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600"/>
                </a:lnSpc>
              </a:pPr>
              <a:r>
                <a:rPr lang="zh-CN" altLang="en-US" sz="1400" b="1">
                  <a:solidFill>
                    <a:schemeClr val="bg1"/>
                  </a:solidFill>
                  <a:latin typeface="微软雅黑" panose="020B0503020204020204" pitchFamily="34" charset="-122"/>
                  <a:ea typeface="微软雅黑" panose="020B0503020204020204" pitchFamily="34" charset="-122"/>
                </a:rPr>
                <a:t>常驻区</a:t>
              </a:r>
              <a:endParaRPr lang="en-US" altLang="zh-CN" sz="1400" b="1">
                <a:solidFill>
                  <a:schemeClr val="bg1"/>
                </a:solidFill>
                <a:latin typeface="微软雅黑" panose="020B0503020204020204" pitchFamily="34" charset="-122"/>
                <a:ea typeface="微软雅黑" panose="020B0503020204020204" pitchFamily="34" charset="-122"/>
              </a:endParaRPr>
            </a:p>
            <a:p>
              <a:pPr algn="ctr">
                <a:lnSpc>
                  <a:spcPts val="1600"/>
                </a:lnSpc>
              </a:pPr>
              <a:r>
                <a:rPr lang="zh-CN" altLang="en-US" sz="1400" b="1">
                  <a:solidFill>
                    <a:schemeClr val="bg1"/>
                  </a:solidFill>
                  <a:latin typeface="微软雅黑" panose="020B0503020204020204" pitchFamily="34" charset="-122"/>
                  <a:ea typeface="微软雅黑" panose="020B0503020204020204" pitchFamily="34" charset="-122"/>
                </a:rPr>
                <a:t>A（20K）</a:t>
              </a:r>
            </a:p>
          </p:txBody>
        </p:sp>
        <p:sp>
          <p:nvSpPr>
            <p:cNvPr id="62516" name="Text Box 24"/>
            <p:cNvSpPr txBox="1">
              <a:spLocks noChangeArrowheads="1"/>
            </p:cNvSpPr>
            <p:nvPr/>
          </p:nvSpPr>
          <p:spPr bwMode="auto">
            <a:xfrm>
              <a:off x="5759966" y="2445442"/>
              <a:ext cx="1058739" cy="52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1400" b="1">
                  <a:solidFill>
                    <a:schemeClr val="bg1"/>
                  </a:solidFill>
                  <a:latin typeface="微软雅黑" panose="020B0503020204020204" pitchFamily="34" charset="-122"/>
                  <a:ea typeface="微软雅黑" panose="020B0503020204020204" pitchFamily="34" charset="-122"/>
                </a:rPr>
                <a:t>覆盖区</a:t>
              </a:r>
              <a:r>
                <a:rPr lang="en-US" altLang="zh-CN" sz="1400" b="1">
                  <a:solidFill>
                    <a:schemeClr val="bg1"/>
                  </a:solidFill>
                  <a:latin typeface="微软雅黑" panose="020B0503020204020204" pitchFamily="34" charset="-122"/>
                  <a:ea typeface="微软雅黑" panose="020B0503020204020204" pitchFamily="34" charset="-122"/>
                </a:rPr>
                <a:t>1</a:t>
              </a:r>
              <a:r>
                <a:rPr lang="zh-CN" altLang="en-US" sz="1400" b="1">
                  <a:solidFill>
                    <a:schemeClr val="bg1"/>
                  </a:solidFill>
                  <a:latin typeface="微软雅黑" panose="020B0503020204020204" pitchFamily="34" charset="-122"/>
                  <a:ea typeface="微软雅黑" panose="020B0503020204020204" pitchFamily="34" charset="-122"/>
                </a:rPr>
                <a:t>（50K）</a:t>
              </a:r>
            </a:p>
          </p:txBody>
        </p:sp>
        <p:sp>
          <p:nvSpPr>
            <p:cNvPr id="62517" name="Text Box 25"/>
            <p:cNvSpPr txBox="1">
              <a:spLocks noChangeArrowheads="1"/>
            </p:cNvSpPr>
            <p:nvPr/>
          </p:nvSpPr>
          <p:spPr bwMode="auto">
            <a:xfrm>
              <a:off x="5768573" y="3280414"/>
              <a:ext cx="1060501" cy="52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1400" b="1">
                  <a:solidFill>
                    <a:schemeClr val="bg1"/>
                  </a:solidFill>
                  <a:latin typeface="微软雅黑" panose="020B0503020204020204" pitchFamily="34" charset="-122"/>
                  <a:ea typeface="微软雅黑" panose="020B0503020204020204" pitchFamily="34" charset="-122"/>
                </a:rPr>
                <a:t>覆盖区</a:t>
              </a:r>
              <a:r>
                <a:rPr lang="en-US" altLang="zh-CN" sz="1400" b="1">
                  <a:solidFill>
                    <a:schemeClr val="bg1"/>
                  </a:solidFill>
                  <a:latin typeface="微软雅黑" panose="020B0503020204020204" pitchFamily="34" charset="-122"/>
                  <a:ea typeface="微软雅黑" panose="020B0503020204020204" pitchFamily="34" charset="-122"/>
                </a:rPr>
                <a:t>2</a:t>
              </a:r>
              <a:r>
                <a:rPr lang="zh-CN" altLang="en-US" sz="1400" b="1">
                  <a:solidFill>
                    <a:schemeClr val="bg1"/>
                  </a:solidFill>
                  <a:latin typeface="微软雅黑" panose="020B0503020204020204" pitchFamily="34" charset="-122"/>
                  <a:ea typeface="微软雅黑" panose="020B0503020204020204" pitchFamily="34" charset="-122"/>
                </a:rPr>
                <a:t>（40K）</a:t>
              </a:r>
            </a:p>
          </p:txBody>
        </p:sp>
        <p:sp>
          <p:nvSpPr>
            <p:cNvPr id="62518" name="Text Box 43"/>
            <p:cNvSpPr txBox="1">
              <a:spLocks noChangeArrowheads="1"/>
            </p:cNvSpPr>
            <p:nvPr/>
          </p:nvSpPr>
          <p:spPr bwMode="auto">
            <a:xfrm>
              <a:off x="5076056" y="772824"/>
              <a:ext cx="2270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微软雅黑" panose="020B0503020204020204" pitchFamily="34" charset="-122"/>
                  <a:ea typeface="微软雅黑" panose="020B0503020204020204" pitchFamily="34" charset="-122"/>
                </a:rPr>
                <a:t>物理内存：110K</a:t>
              </a:r>
            </a:p>
          </p:txBody>
        </p:sp>
      </p:grpSp>
      <p:grpSp>
        <p:nvGrpSpPr>
          <p:cNvPr id="14" name="组合 13"/>
          <p:cNvGrpSpPr>
            <a:grpSpLocks/>
          </p:cNvGrpSpPr>
          <p:nvPr/>
        </p:nvGrpSpPr>
        <p:grpSpPr bwMode="auto">
          <a:xfrm>
            <a:off x="5722938" y="3170238"/>
            <a:ext cx="414337" cy="492125"/>
            <a:chOff x="4475344" y="2254826"/>
            <a:chExt cx="495338" cy="492544"/>
          </a:xfrm>
        </p:grpSpPr>
        <p:sp>
          <p:nvSpPr>
            <p:cNvPr id="15" name="Rectangle 26"/>
            <p:cNvSpPr>
              <a:spLocks noChangeArrowheads="1"/>
            </p:cNvSpPr>
            <p:nvPr/>
          </p:nvSpPr>
          <p:spPr bwMode="auto">
            <a:xfrm>
              <a:off x="4534177" y="2254826"/>
              <a:ext cx="436505" cy="492544"/>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defRPr/>
              </a:pPr>
              <a:endParaRPr lang="zh-CN" altLang="en-US" b="1">
                <a:solidFill>
                  <a:srgbClr val="007C8B"/>
                </a:solidFill>
                <a:latin typeface="微软雅黑" pitchFamily="34" charset="-122"/>
                <a:ea typeface="微软雅黑" pitchFamily="34" charset="-122"/>
              </a:endParaRPr>
            </a:p>
          </p:txBody>
        </p:sp>
        <p:sp>
          <p:nvSpPr>
            <p:cNvPr id="62509" name="Text Box 36"/>
            <p:cNvSpPr txBox="1">
              <a:spLocks noChangeArrowheads="1"/>
            </p:cNvSpPr>
            <p:nvPr/>
          </p:nvSpPr>
          <p:spPr bwMode="auto">
            <a:xfrm>
              <a:off x="4475344" y="2335618"/>
              <a:ext cx="406521" cy="37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chemeClr val="bg1"/>
                  </a:solidFill>
                  <a:latin typeface="微软雅黑" panose="020B0503020204020204" pitchFamily="34" charset="-122"/>
                  <a:ea typeface="微软雅黑" panose="020B0503020204020204" pitchFamily="34" charset="-122"/>
                </a:rPr>
                <a:t> C</a:t>
              </a:r>
            </a:p>
          </p:txBody>
        </p:sp>
      </p:grpSp>
      <p:grpSp>
        <p:nvGrpSpPr>
          <p:cNvPr id="17" name="组合 16"/>
          <p:cNvGrpSpPr>
            <a:grpSpLocks/>
          </p:cNvGrpSpPr>
          <p:nvPr/>
        </p:nvGrpSpPr>
        <p:grpSpPr bwMode="auto">
          <a:xfrm>
            <a:off x="5108575" y="3163888"/>
            <a:ext cx="350838" cy="762000"/>
            <a:chOff x="3848303" y="2299657"/>
            <a:chExt cx="436481" cy="466402"/>
          </a:xfrm>
        </p:grpSpPr>
        <p:sp>
          <p:nvSpPr>
            <p:cNvPr id="18" name="Rectangle 27"/>
            <p:cNvSpPr>
              <a:spLocks noChangeArrowheads="1"/>
            </p:cNvSpPr>
            <p:nvPr/>
          </p:nvSpPr>
          <p:spPr bwMode="auto">
            <a:xfrm>
              <a:off x="3848303" y="2299657"/>
              <a:ext cx="436481" cy="44794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a:solidFill>
                  <a:srgbClr val="007C8B"/>
                </a:solidFill>
                <a:latin typeface="微软雅黑" pitchFamily="34" charset="-122"/>
                <a:ea typeface="微软雅黑" pitchFamily="34" charset="-122"/>
              </a:endParaRPr>
            </a:p>
          </p:txBody>
        </p:sp>
        <p:sp>
          <p:nvSpPr>
            <p:cNvPr id="62507" name="Text Box 37"/>
            <p:cNvSpPr txBox="1">
              <a:spLocks noChangeArrowheads="1"/>
            </p:cNvSpPr>
            <p:nvPr/>
          </p:nvSpPr>
          <p:spPr bwMode="auto">
            <a:xfrm>
              <a:off x="3856852" y="2394162"/>
              <a:ext cx="339195" cy="37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chemeClr val="bg1"/>
                  </a:solidFill>
                  <a:latin typeface="微软雅黑" panose="020B0503020204020204" pitchFamily="34" charset="-122"/>
                  <a:ea typeface="微软雅黑" panose="020B0503020204020204" pitchFamily="34" charset="-122"/>
                </a:rPr>
                <a:t>B</a:t>
              </a:r>
            </a:p>
          </p:txBody>
        </p:sp>
      </p:grpSp>
      <p:grpSp>
        <p:nvGrpSpPr>
          <p:cNvPr id="20" name="组合 19"/>
          <p:cNvGrpSpPr>
            <a:grpSpLocks/>
          </p:cNvGrpSpPr>
          <p:nvPr/>
        </p:nvGrpSpPr>
        <p:grpSpPr bwMode="auto">
          <a:xfrm>
            <a:off x="5884863" y="3983038"/>
            <a:ext cx="406400" cy="596900"/>
            <a:chOff x="4650393" y="3195086"/>
            <a:chExt cx="495104" cy="497460"/>
          </a:xfrm>
        </p:grpSpPr>
        <p:sp>
          <p:nvSpPr>
            <p:cNvPr id="21" name="Rectangle 30"/>
            <p:cNvSpPr>
              <a:spLocks noChangeArrowheads="1"/>
            </p:cNvSpPr>
            <p:nvPr/>
          </p:nvSpPr>
          <p:spPr bwMode="auto">
            <a:xfrm>
              <a:off x="4708413" y="3195086"/>
              <a:ext cx="437084" cy="49746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defRPr/>
              </a:pPr>
              <a:endParaRPr lang="zh-CN" altLang="en-US" b="1">
                <a:solidFill>
                  <a:srgbClr val="007C8B"/>
                </a:solidFill>
                <a:latin typeface="微软雅黑" pitchFamily="34" charset="-122"/>
                <a:ea typeface="微软雅黑" pitchFamily="34" charset="-122"/>
              </a:endParaRPr>
            </a:p>
          </p:txBody>
        </p:sp>
        <p:sp>
          <p:nvSpPr>
            <p:cNvPr id="62505" name="Text Box 38"/>
            <p:cNvSpPr txBox="1">
              <a:spLocks noChangeArrowheads="1"/>
            </p:cNvSpPr>
            <p:nvPr/>
          </p:nvSpPr>
          <p:spPr bwMode="auto">
            <a:xfrm>
              <a:off x="4650393" y="3266747"/>
              <a:ext cx="379271" cy="37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chemeClr val="bg1"/>
                  </a:solidFill>
                  <a:latin typeface="微软雅黑" panose="020B0503020204020204" pitchFamily="34" charset="-122"/>
                  <a:ea typeface="微软雅黑" panose="020B0503020204020204" pitchFamily="34" charset="-122"/>
                </a:rPr>
                <a:t> F</a:t>
              </a:r>
            </a:p>
          </p:txBody>
        </p:sp>
      </p:grpSp>
      <p:sp>
        <p:nvSpPr>
          <p:cNvPr id="23" name="Text Box 41"/>
          <p:cNvSpPr txBox="1">
            <a:spLocks noChangeArrowheads="1"/>
          </p:cNvSpPr>
          <p:nvPr/>
        </p:nvSpPr>
        <p:spPr bwMode="auto">
          <a:xfrm>
            <a:off x="5446713" y="2744788"/>
            <a:ext cx="354012" cy="371475"/>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spAutoFit/>
          </a:bodyPr>
          <a:lstStyle>
            <a:lvl1pPr/>
            <a:lvl2pPr/>
            <a:lvl3pPr/>
            <a:lvl4pPr/>
            <a:lvl5pPr/>
            <a:lvl6pPr/>
            <a:lvl7pPr/>
            <a:lvl8pPr/>
            <a:lvl9pPr/>
          </a:lstStyle>
          <a:p>
            <a:pPr algn="ctr">
              <a:defRPr/>
            </a:pPr>
            <a:r>
              <a:rPr lang="zh-CN" altLang="en-US" b="1" dirty="0">
                <a:solidFill>
                  <a:schemeClr val="bg1"/>
                </a:solidFill>
                <a:latin typeface="微软雅黑" pitchFamily="34" charset="-122"/>
                <a:ea typeface="微软雅黑" pitchFamily="34" charset="-122"/>
              </a:rPr>
              <a:t>A</a:t>
            </a:r>
          </a:p>
        </p:txBody>
      </p:sp>
      <p:grpSp>
        <p:nvGrpSpPr>
          <p:cNvPr id="25" name="组合 24"/>
          <p:cNvGrpSpPr>
            <a:grpSpLocks/>
          </p:cNvGrpSpPr>
          <p:nvPr/>
        </p:nvGrpSpPr>
        <p:grpSpPr bwMode="auto">
          <a:xfrm>
            <a:off x="5334000" y="3983038"/>
            <a:ext cx="392113" cy="373062"/>
            <a:chOff x="4096701" y="3195085"/>
            <a:chExt cx="487607" cy="497460"/>
          </a:xfrm>
        </p:grpSpPr>
        <p:sp>
          <p:nvSpPr>
            <p:cNvPr id="26" name="Rectangle 29"/>
            <p:cNvSpPr>
              <a:spLocks noChangeArrowheads="1"/>
            </p:cNvSpPr>
            <p:nvPr/>
          </p:nvSpPr>
          <p:spPr bwMode="auto">
            <a:xfrm>
              <a:off x="4148028" y="3195085"/>
              <a:ext cx="436280" cy="49746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defRPr/>
              </a:pPr>
              <a:endParaRPr lang="zh-CN" altLang="en-US" b="1">
                <a:solidFill>
                  <a:srgbClr val="007C8B"/>
                </a:solidFill>
                <a:latin typeface="微软雅黑" pitchFamily="34" charset="-122"/>
                <a:ea typeface="微软雅黑" pitchFamily="34" charset="-122"/>
              </a:endParaRPr>
            </a:p>
          </p:txBody>
        </p:sp>
        <p:sp>
          <p:nvSpPr>
            <p:cNvPr id="62503" name="Text Box 45"/>
            <p:cNvSpPr txBox="1">
              <a:spLocks noChangeArrowheads="1"/>
            </p:cNvSpPr>
            <p:nvPr/>
          </p:nvSpPr>
          <p:spPr bwMode="auto">
            <a:xfrm>
              <a:off x="4096701" y="3208731"/>
              <a:ext cx="382478" cy="37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chemeClr val="bg1"/>
                  </a:solidFill>
                  <a:latin typeface="微软雅黑" panose="020B0503020204020204" pitchFamily="34" charset="-122"/>
                  <a:ea typeface="微软雅黑" panose="020B0503020204020204" pitchFamily="34" charset="-122"/>
                </a:rPr>
                <a:t> E</a:t>
              </a:r>
            </a:p>
          </p:txBody>
        </p:sp>
      </p:grpSp>
      <p:grpSp>
        <p:nvGrpSpPr>
          <p:cNvPr id="28" name="组合 27"/>
          <p:cNvGrpSpPr>
            <a:grpSpLocks/>
          </p:cNvGrpSpPr>
          <p:nvPr/>
        </p:nvGrpSpPr>
        <p:grpSpPr bwMode="auto">
          <a:xfrm>
            <a:off x="4772025" y="3983038"/>
            <a:ext cx="430213" cy="498475"/>
            <a:chOff x="3520649" y="3195086"/>
            <a:chExt cx="502470" cy="497460"/>
          </a:xfrm>
        </p:grpSpPr>
        <p:sp>
          <p:nvSpPr>
            <p:cNvPr id="29" name="Rectangle 28"/>
            <p:cNvSpPr>
              <a:spLocks noChangeArrowheads="1"/>
            </p:cNvSpPr>
            <p:nvPr/>
          </p:nvSpPr>
          <p:spPr bwMode="auto">
            <a:xfrm>
              <a:off x="3587398" y="3195086"/>
              <a:ext cx="435721" cy="49746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defRPr/>
              </a:pPr>
              <a:endParaRPr lang="zh-CN" altLang="en-US" b="1">
                <a:solidFill>
                  <a:srgbClr val="007C8B"/>
                </a:solidFill>
                <a:latin typeface="微软雅黑" pitchFamily="34" charset="-122"/>
                <a:ea typeface="微软雅黑" pitchFamily="34" charset="-122"/>
              </a:endParaRPr>
            </a:p>
          </p:txBody>
        </p:sp>
        <p:sp>
          <p:nvSpPr>
            <p:cNvPr id="62501" name="Text Box 46"/>
            <p:cNvSpPr txBox="1">
              <a:spLocks noChangeArrowheads="1"/>
            </p:cNvSpPr>
            <p:nvPr/>
          </p:nvSpPr>
          <p:spPr bwMode="auto">
            <a:xfrm>
              <a:off x="3520649" y="3257867"/>
              <a:ext cx="433773" cy="37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chemeClr val="bg1"/>
                  </a:solidFill>
                  <a:latin typeface="微软雅黑" panose="020B0503020204020204" pitchFamily="34" charset="-122"/>
                  <a:ea typeface="微软雅黑" panose="020B0503020204020204" pitchFamily="34" charset="-122"/>
                </a:rPr>
                <a:t> D</a:t>
              </a:r>
            </a:p>
          </p:txBody>
        </p:sp>
      </p:grpSp>
      <p:grpSp>
        <p:nvGrpSpPr>
          <p:cNvPr id="31" name="组合 30"/>
          <p:cNvGrpSpPr>
            <a:grpSpLocks/>
          </p:cNvGrpSpPr>
          <p:nvPr/>
        </p:nvGrpSpPr>
        <p:grpSpPr bwMode="auto">
          <a:xfrm>
            <a:off x="868363" y="1819275"/>
            <a:ext cx="3127375" cy="2447925"/>
            <a:chOff x="217714" y="929197"/>
            <a:chExt cx="3127294" cy="2447119"/>
          </a:xfrm>
        </p:grpSpPr>
        <p:sp>
          <p:nvSpPr>
            <p:cNvPr id="62477" name="Text Box 42"/>
            <p:cNvSpPr txBox="1">
              <a:spLocks noChangeArrowheads="1"/>
            </p:cNvSpPr>
            <p:nvPr/>
          </p:nvSpPr>
          <p:spPr bwMode="auto">
            <a:xfrm>
              <a:off x="217714" y="929197"/>
              <a:ext cx="23887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微软雅黑" panose="020B0503020204020204" pitchFamily="34" charset="-122"/>
                  <a:ea typeface="微软雅黑" panose="020B0503020204020204" pitchFamily="34" charset="-122"/>
                </a:rPr>
                <a:t>程序调用结构：190K</a:t>
              </a:r>
            </a:p>
          </p:txBody>
        </p:sp>
        <p:grpSp>
          <p:nvGrpSpPr>
            <p:cNvPr id="62478" name="组合 32"/>
            <p:cNvGrpSpPr>
              <a:grpSpLocks/>
            </p:cNvGrpSpPr>
            <p:nvPr/>
          </p:nvGrpSpPr>
          <p:grpSpPr bwMode="auto">
            <a:xfrm>
              <a:off x="350249" y="1357155"/>
              <a:ext cx="2994759" cy="2019161"/>
              <a:chOff x="724663" y="1405467"/>
              <a:chExt cx="2994759" cy="2019161"/>
            </a:xfrm>
          </p:grpSpPr>
          <p:sp>
            <p:nvSpPr>
              <p:cNvPr id="34" name="Rectangle 2"/>
              <p:cNvSpPr>
                <a:spLocks noChangeArrowheads="1"/>
              </p:cNvSpPr>
              <p:nvPr/>
            </p:nvSpPr>
            <p:spPr bwMode="auto">
              <a:xfrm>
                <a:off x="1509680" y="1405993"/>
                <a:ext cx="873102" cy="398332"/>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lnSpc>
                    <a:spcPts val="1300"/>
                  </a:lnSpc>
                  <a:defRPr/>
                </a:pPr>
                <a:endParaRPr lang="zh-CN" altLang="en-US" sz="1400" b="1" dirty="0">
                  <a:solidFill>
                    <a:schemeClr val="bg1"/>
                  </a:solidFill>
                  <a:latin typeface="微软雅黑" pitchFamily="34" charset="-122"/>
                  <a:ea typeface="微软雅黑" pitchFamily="34" charset="-122"/>
                </a:endParaRPr>
              </a:p>
            </p:txBody>
          </p:sp>
          <p:sp>
            <p:nvSpPr>
              <p:cNvPr id="35" name="Rectangle 3"/>
              <p:cNvSpPr>
                <a:spLocks noChangeArrowheads="1"/>
              </p:cNvSpPr>
              <p:nvPr/>
            </p:nvSpPr>
            <p:spPr bwMode="auto">
              <a:xfrm>
                <a:off x="1970043" y="2978688"/>
                <a:ext cx="561960" cy="398331"/>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62481" name="Line 5"/>
              <p:cNvSpPr>
                <a:spLocks noChangeShapeType="1"/>
              </p:cNvSpPr>
              <p:nvPr/>
            </p:nvSpPr>
            <p:spPr bwMode="auto">
              <a:xfrm>
                <a:off x="1222567" y="2033122"/>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Line 6"/>
              <p:cNvSpPr>
                <a:spLocks noChangeShapeType="1"/>
              </p:cNvSpPr>
              <p:nvPr/>
            </p:nvSpPr>
            <p:spPr bwMode="auto">
              <a:xfrm>
                <a:off x="2781425" y="2033122"/>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3" name="Line 7"/>
              <p:cNvSpPr>
                <a:spLocks noChangeShapeType="1"/>
              </p:cNvSpPr>
              <p:nvPr/>
            </p:nvSpPr>
            <p:spPr bwMode="auto">
              <a:xfrm>
                <a:off x="1222567" y="2033122"/>
                <a:ext cx="1558859"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4" name="Line 8"/>
              <p:cNvSpPr>
                <a:spLocks noChangeShapeType="1"/>
              </p:cNvSpPr>
              <p:nvPr/>
            </p:nvSpPr>
            <p:spPr bwMode="auto">
              <a:xfrm>
                <a:off x="2282591" y="2829059"/>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5" name="Line 9"/>
              <p:cNvSpPr>
                <a:spLocks noChangeShapeType="1"/>
              </p:cNvSpPr>
              <p:nvPr/>
            </p:nvSpPr>
            <p:spPr bwMode="auto">
              <a:xfrm>
                <a:off x="3467323" y="2829059"/>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6" name="Line 10"/>
              <p:cNvSpPr>
                <a:spLocks noChangeShapeType="1"/>
              </p:cNvSpPr>
              <p:nvPr/>
            </p:nvSpPr>
            <p:spPr bwMode="auto">
              <a:xfrm flipV="1">
                <a:off x="2282591" y="2829059"/>
                <a:ext cx="1184733"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7" name="Line 11"/>
              <p:cNvSpPr>
                <a:spLocks noChangeShapeType="1"/>
              </p:cNvSpPr>
              <p:nvPr/>
            </p:nvSpPr>
            <p:spPr bwMode="auto">
              <a:xfrm>
                <a:off x="1222567" y="2580328"/>
                <a:ext cx="0" cy="39796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12"/>
              <p:cNvSpPr>
                <a:spLocks noChangeShapeType="1"/>
              </p:cNvSpPr>
              <p:nvPr/>
            </p:nvSpPr>
            <p:spPr bwMode="auto">
              <a:xfrm>
                <a:off x="2781425" y="2580328"/>
                <a:ext cx="0" cy="24873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Line 13"/>
              <p:cNvSpPr>
                <a:spLocks noChangeShapeType="1"/>
              </p:cNvSpPr>
              <p:nvPr/>
            </p:nvSpPr>
            <p:spPr bwMode="auto">
              <a:xfrm>
                <a:off x="1970819" y="1834138"/>
                <a:ext cx="0" cy="198984"/>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Rectangle 14"/>
              <p:cNvSpPr>
                <a:spLocks noChangeArrowheads="1"/>
              </p:cNvSpPr>
              <p:nvPr/>
            </p:nvSpPr>
            <p:spPr bwMode="auto">
              <a:xfrm>
                <a:off x="2344683" y="2188373"/>
                <a:ext cx="873102" cy="396744"/>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46" name="Rectangle 16"/>
              <p:cNvSpPr>
                <a:spLocks noChangeArrowheads="1"/>
              </p:cNvSpPr>
              <p:nvPr/>
            </p:nvSpPr>
            <p:spPr bwMode="auto">
              <a:xfrm>
                <a:off x="785798" y="2978688"/>
                <a:ext cx="873102" cy="398331"/>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47" name="Rectangle 48"/>
              <p:cNvSpPr>
                <a:spLocks noChangeArrowheads="1"/>
              </p:cNvSpPr>
              <p:nvPr/>
            </p:nvSpPr>
            <p:spPr bwMode="auto">
              <a:xfrm>
                <a:off x="3152699" y="2977100"/>
                <a:ext cx="561960" cy="398332"/>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sz="1200" b="1" dirty="0">
                  <a:solidFill>
                    <a:srgbClr val="007C8B"/>
                  </a:solidFill>
                  <a:latin typeface="微软雅黑" pitchFamily="34" charset="-122"/>
                  <a:ea typeface="微软雅黑" pitchFamily="34" charset="-122"/>
                </a:endParaRPr>
              </a:p>
            </p:txBody>
          </p:sp>
          <p:sp>
            <p:nvSpPr>
              <p:cNvPr id="48" name="Rectangle 50"/>
              <p:cNvSpPr>
                <a:spLocks noChangeArrowheads="1"/>
              </p:cNvSpPr>
              <p:nvPr/>
            </p:nvSpPr>
            <p:spPr bwMode="auto">
              <a:xfrm>
                <a:off x="723887" y="2191547"/>
                <a:ext cx="873102" cy="398331"/>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sz="1200" b="1" dirty="0">
                  <a:solidFill>
                    <a:srgbClr val="007C8B"/>
                  </a:solidFill>
                  <a:latin typeface="微软雅黑" pitchFamily="34" charset="-122"/>
                  <a:ea typeface="微软雅黑" pitchFamily="34" charset="-122"/>
                </a:endParaRPr>
              </a:p>
            </p:txBody>
          </p:sp>
          <p:sp>
            <p:nvSpPr>
              <p:cNvPr id="62494" name="Rectangle 4"/>
              <p:cNvSpPr>
                <a:spLocks noChangeArrowheads="1"/>
              </p:cNvSpPr>
              <p:nvPr/>
            </p:nvSpPr>
            <p:spPr bwMode="auto">
              <a:xfrm>
                <a:off x="3158233" y="3026660"/>
                <a:ext cx="561189"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F</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40K</a:t>
                </a:r>
              </a:p>
            </p:txBody>
          </p:sp>
          <p:sp>
            <p:nvSpPr>
              <p:cNvPr id="62495" name="Rectangle 15"/>
              <p:cNvSpPr>
                <a:spLocks noChangeArrowheads="1"/>
              </p:cNvSpPr>
              <p:nvPr/>
            </p:nvSpPr>
            <p:spPr bwMode="auto">
              <a:xfrm>
                <a:off x="724925" y="2226346"/>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B</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50K</a:t>
                </a:r>
              </a:p>
            </p:txBody>
          </p:sp>
          <p:sp>
            <p:nvSpPr>
              <p:cNvPr id="62496" name="Rectangle 47"/>
              <p:cNvSpPr>
                <a:spLocks noChangeArrowheads="1"/>
              </p:cNvSpPr>
              <p:nvPr/>
            </p:nvSpPr>
            <p:spPr bwMode="auto">
              <a:xfrm>
                <a:off x="1979114" y="3012900"/>
                <a:ext cx="561189"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E</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20K</a:t>
                </a:r>
              </a:p>
            </p:txBody>
          </p:sp>
          <p:sp>
            <p:nvSpPr>
              <p:cNvPr id="62497" name="Rectangle 49"/>
              <p:cNvSpPr>
                <a:spLocks noChangeArrowheads="1"/>
              </p:cNvSpPr>
              <p:nvPr/>
            </p:nvSpPr>
            <p:spPr bwMode="auto">
              <a:xfrm>
                <a:off x="2364530" y="2210856"/>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C</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30K</a:t>
                </a:r>
              </a:p>
            </p:txBody>
          </p:sp>
          <p:sp>
            <p:nvSpPr>
              <p:cNvPr id="62498" name="Rectangle 51"/>
              <p:cNvSpPr>
                <a:spLocks noChangeArrowheads="1"/>
              </p:cNvSpPr>
              <p:nvPr/>
            </p:nvSpPr>
            <p:spPr bwMode="auto">
              <a:xfrm>
                <a:off x="805671" y="3012900"/>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D</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30K</a:t>
                </a:r>
              </a:p>
            </p:txBody>
          </p:sp>
          <p:sp>
            <p:nvSpPr>
              <p:cNvPr id="62499" name="Rectangle 15"/>
              <p:cNvSpPr>
                <a:spLocks noChangeArrowheads="1"/>
              </p:cNvSpPr>
              <p:nvPr/>
            </p:nvSpPr>
            <p:spPr bwMode="auto">
              <a:xfrm>
                <a:off x="1500166" y="1440528"/>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en-US" altLang="zh-CN" sz="1400" b="1">
                    <a:solidFill>
                      <a:schemeClr val="bg1"/>
                    </a:solidFill>
                    <a:latin typeface="微软雅黑" panose="020B0503020204020204" pitchFamily="34" charset="-122"/>
                    <a:ea typeface="微软雅黑" panose="020B0503020204020204" pitchFamily="34" charset="-122"/>
                  </a:rPr>
                  <a:t>A</a:t>
                </a:r>
                <a:endParaRPr lang="zh-CN" altLang="en-US" sz="1400" b="1">
                  <a:solidFill>
                    <a:schemeClr val="bg1"/>
                  </a:solidFill>
                  <a:latin typeface="微软雅黑" panose="020B0503020204020204" pitchFamily="34" charset="-122"/>
                  <a:ea typeface="微软雅黑" panose="020B0503020204020204" pitchFamily="34" charset="-122"/>
                </a:endParaRPr>
              </a:p>
              <a:p>
                <a:pPr algn="ctr">
                  <a:lnSpc>
                    <a:spcPts val="1300"/>
                  </a:lnSpc>
                </a:pPr>
                <a:r>
                  <a:rPr lang="en-US" altLang="zh-CN" sz="1400" b="1">
                    <a:solidFill>
                      <a:schemeClr val="bg1"/>
                    </a:solidFill>
                    <a:latin typeface="微软雅黑" panose="020B0503020204020204" pitchFamily="34" charset="-122"/>
                    <a:ea typeface="微软雅黑" panose="020B0503020204020204" pitchFamily="34" charset="-122"/>
                  </a:rPr>
                  <a:t>2</a:t>
                </a:r>
                <a:r>
                  <a:rPr lang="zh-CN" altLang="en-US" sz="1400" b="1">
                    <a:solidFill>
                      <a:schemeClr val="bg1"/>
                    </a:solidFill>
                    <a:latin typeface="微软雅黑" panose="020B0503020204020204" pitchFamily="34" charset="-122"/>
                    <a:ea typeface="微软雅黑" panose="020B0503020204020204" pitchFamily="34" charset="-122"/>
                  </a:rPr>
                  <a:t>0K</a:t>
                </a:r>
              </a:p>
            </p:txBody>
          </p:sp>
        </p:grpSp>
      </p:grpSp>
      <p:sp>
        <p:nvSpPr>
          <p:cNvPr id="62476" name="文本框 54"/>
          <p:cNvSpPr txBox="1">
            <a:spLocks noChangeArrowheads="1"/>
          </p:cNvSpPr>
          <p:nvPr/>
        </p:nvSpPr>
        <p:spPr bwMode="auto">
          <a:xfrm>
            <a:off x="8702675" y="6488113"/>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a:solidFill>
                  <a:schemeClr val="bg1"/>
                </a:solidFill>
              </a:rPr>
              <a:t>14</a:t>
            </a:r>
            <a:endParaRPr lang="zh-CN" altLang="en-US">
              <a:solidFill>
                <a:schemeClr val="bg1"/>
              </a:solidFill>
            </a:endParaRPr>
          </a:p>
        </p:txBody>
      </p:sp>
      <p:sp>
        <p:nvSpPr>
          <p:cNvPr id="55" name="Text Box 44"/>
          <p:cNvSpPr txBox="1">
            <a:spLocks noChangeArrowheads="1"/>
          </p:cNvSpPr>
          <p:nvPr/>
        </p:nvSpPr>
        <p:spPr bwMode="auto">
          <a:xfrm>
            <a:off x="1187624" y="4846367"/>
            <a:ext cx="182614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zh-CN" altLang="en-US" sz="1600" b="1" dirty="0">
                <a:solidFill>
                  <a:srgbClr val="11576A"/>
                </a:solidFill>
                <a:latin typeface="微软雅黑" pitchFamily="34" charset="-122"/>
                <a:ea typeface="微软雅黑" pitchFamily="34" charset="-122"/>
              </a:rPr>
              <a:t>另一种调用方法：</a:t>
            </a:r>
          </a:p>
        </p:txBody>
      </p:sp>
      <p:sp>
        <p:nvSpPr>
          <p:cNvPr id="56" name="Text Box 44"/>
          <p:cNvSpPr txBox="1">
            <a:spLocks noChangeArrowheads="1"/>
          </p:cNvSpPr>
          <p:nvPr/>
        </p:nvSpPr>
        <p:spPr bwMode="auto">
          <a:xfrm>
            <a:off x="1421178" y="5201601"/>
            <a:ext cx="224773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A占一个分区：20K</a:t>
            </a:r>
          </a:p>
        </p:txBody>
      </p:sp>
      <p:sp>
        <p:nvSpPr>
          <p:cNvPr id="57" name="Text Box 44"/>
          <p:cNvSpPr txBox="1">
            <a:spLocks noChangeArrowheads="1"/>
          </p:cNvSpPr>
          <p:nvPr/>
        </p:nvSpPr>
        <p:spPr bwMode="auto">
          <a:xfrm>
            <a:off x="1421178" y="5496998"/>
            <a:ext cx="308129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B、E和F共用一个分区：50K</a:t>
            </a:r>
          </a:p>
        </p:txBody>
      </p:sp>
      <p:sp>
        <p:nvSpPr>
          <p:cNvPr id="58" name="Text Box 44"/>
          <p:cNvSpPr txBox="1">
            <a:spLocks noChangeArrowheads="1"/>
          </p:cNvSpPr>
          <p:nvPr/>
        </p:nvSpPr>
        <p:spPr bwMode="auto">
          <a:xfrm>
            <a:off x="1421178" y="5826750"/>
            <a:ext cx="280397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C和D共用一个分区：30K</a:t>
            </a:r>
          </a:p>
        </p:txBody>
      </p:sp>
      <p:sp>
        <p:nvSpPr>
          <p:cNvPr id="59" name="Text Box 44"/>
          <p:cNvSpPr txBox="1">
            <a:spLocks noChangeArrowheads="1"/>
          </p:cNvSpPr>
          <p:nvPr/>
        </p:nvSpPr>
        <p:spPr bwMode="auto">
          <a:xfrm>
            <a:off x="2824321" y="4843317"/>
            <a:ext cx="86754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zh-CN" altLang="en-US" sz="1600" b="1" dirty="0">
                <a:solidFill>
                  <a:srgbClr val="11576A"/>
                </a:solidFill>
                <a:latin typeface="微软雅黑" pitchFamily="34" charset="-122"/>
                <a:ea typeface="微软雅黑" pitchFamily="34" charset="-122"/>
              </a:rPr>
              <a:t>(100K)</a:t>
            </a:r>
          </a:p>
        </p:txBody>
      </p:sp>
    </p:spTree>
    <p:custDataLst>
      <p:tags r:id="rId1"/>
    </p:custDataLst>
  </p:cSld>
  <p:clrMapOvr>
    <a:masterClrMapping/>
  </p:clrMapOvr>
  <p:transition spd="slow" advTm="19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path" presetSubtype="0" accel="50000" decel="50000" fill="hold" grpId="1" nodeType="clickEffect">
                                  <p:stCondLst>
                                    <p:cond delay="0"/>
                                  </p:stCondLst>
                                  <p:childTnLst>
                                    <p:animMotion origin="layout" path="M -5.55556E-7 -4.81481E-6 L 0.11979 -0.00185 " pathEditMode="relative" rAng="0" ptsTypes="AA">
                                      <p:cBhvr>
                                        <p:cTn id="36" dur="500" fill="hold"/>
                                        <p:tgtEl>
                                          <p:spTgt spid="23"/>
                                        </p:tgtEl>
                                        <p:attrNameLst>
                                          <p:attrName>ppt_x</p:attrName>
                                          <p:attrName>ppt_y</p:attrName>
                                        </p:attrNameLst>
                                      </p:cBhvr>
                                      <p:rCtr x="5990" y="-93"/>
                                    </p:animMotion>
                                  </p:childTnLst>
                                </p:cTn>
                              </p:par>
                            </p:childTnLst>
                          </p:cTn>
                        </p:par>
                        <p:par>
                          <p:cTn id="37" fill="hold" nodeType="afterGroup">
                            <p:stCondLst>
                              <p:cond delay="500"/>
                            </p:stCondLst>
                            <p:childTnLst>
                              <p:par>
                                <p:cTn id="38" presetID="42" presetClass="path" presetSubtype="0" accel="50000" decel="50000" fill="hold" nodeType="afterEffect">
                                  <p:stCondLst>
                                    <p:cond delay="0"/>
                                  </p:stCondLst>
                                  <p:childTnLst>
                                    <p:animMotion origin="layout" path="M 2.22222E-6 1.85185E-6 L 0.15625 -0.00116 " pathEditMode="relative" rAng="0" ptsTypes="AA">
                                      <p:cBhvr>
                                        <p:cTn id="39" dur="500" fill="hold"/>
                                        <p:tgtEl>
                                          <p:spTgt spid="17"/>
                                        </p:tgtEl>
                                        <p:attrNameLst>
                                          <p:attrName>ppt_x</p:attrName>
                                          <p:attrName>ppt_y</p:attrName>
                                        </p:attrNameLst>
                                      </p:cBhvr>
                                      <p:rCtr x="7813" y="-69"/>
                                    </p:animMotion>
                                  </p:childTnLst>
                                </p:cTn>
                              </p:par>
                            </p:childTnLst>
                          </p:cTn>
                        </p:par>
                        <p:par>
                          <p:cTn id="40" fill="hold" nodeType="afterGroup">
                            <p:stCondLst>
                              <p:cond delay="1000"/>
                            </p:stCondLst>
                            <p:childTnLst>
                              <p:par>
                                <p:cTn id="41" presetID="42" presetClass="path" presetSubtype="0" accel="50000" decel="50000" fill="hold" nodeType="afterEffect">
                                  <p:stCondLst>
                                    <p:cond delay="0"/>
                                  </p:stCondLst>
                                  <p:childTnLst>
                                    <p:animMotion origin="layout" path="M -2.5E-6 3.7037E-7 L 0.1875 0.00162 " pathEditMode="relative" rAng="0" ptsTypes="AA">
                                      <p:cBhvr>
                                        <p:cTn id="42" dur="500" fill="hold"/>
                                        <p:tgtEl>
                                          <p:spTgt spid="28"/>
                                        </p:tgtEl>
                                        <p:attrNameLst>
                                          <p:attrName>ppt_x</p:attrName>
                                          <p:attrName>ppt_y</p:attrName>
                                        </p:attrNameLst>
                                      </p:cBhvr>
                                      <p:rCtr x="9375" y="69"/>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path" presetSubtype="0" accel="50000" decel="50000" fill="hold" nodeType="clickEffect">
                                  <p:stCondLst>
                                    <p:cond delay="0"/>
                                  </p:stCondLst>
                                  <p:childTnLst>
                                    <p:animMotion origin="layout" path="M 2.22222E-6 1.85185E-6 L 0.15625 -0.00116 " pathEditMode="relative" rAng="0" ptsTypes="AA">
                                      <p:cBhvr>
                                        <p:cTn id="46" dur="500" spd="-100000" fill="hold"/>
                                        <p:tgtEl>
                                          <p:spTgt spid="17"/>
                                        </p:tgtEl>
                                        <p:attrNameLst>
                                          <p:attrName>ppt_x</p:attrName>
                                          <p:attrName>ppt_y</p:attrName>
                                        </p:attrNameLst>
                                      </p:cBhvr>
                                      <p:rCtr x="7813" y="-69"/>
                                    </p:animMotion>
                                  </p:childTnLst>
                                </p:cTn>
                              </p:par>
                              <p:par>
                                <p:cTn id="47" presetID="42" presetClass="path" presetSubtype="0" accel="50000" decel="50000" fill="hold" nodeType="withEffect">
                                  <p:stCondLst>
                                    <p:cond delay="0"/>
                                  </p:stCondLst>
                                  <p:childTnLst>
                                    <p:animMotion origin="layout" path="M 2.5E-6 1.85185E-6 L 0.08333 -0.00463 " pathEditMode="relative" rAng="0" ptsTypes="AA">
                                      <p:cBhvr>
                                        <p:cTn id="48" dur="500" fill="hold"/>
                                        <p:tgtEl>
                                          <p:spTgt spid="14"/>
                                        </p:tgtEl>
                                        <p:attrNameLst>
                                          <p:attrName>ppt_x</p:attrName>
                                          <p:attrName>ppt_y</p:attrName>
                                        </p:attrNameLst>
                                      </p:cBhvr>
                                      <p:rCtr x="4167" y="-231"/>
                                    </p:animMotion>
                                  </p:childTnLst>
                                </p:cTn>
                              </p:par>
                            </p:childTnLst>
                          </p:cTn>
                        </p:par>
                        <p:par>
                          <p:cTn id="49" fill="hold" nodeType="afterGroup">
                            <p:stCondLst>
                              <p:cond delay="500"/>
                            </p:stCondLst>
                            <p:childTnLst>
                              <p:par>
                                <p:cTn id="50" presetID="42" presetClass="path" presetSubtype="0" accel="50000" decel="50000" fill="hold" nodeType="afterEffect">
                                  <p:stCondLst>
                                    <p:cond delay="0"/>
                                  </p:stCondLst>
                                  <p:childTnLst>
                                    <p:animMotion origin="layout" path="M -2.5E-6 3.7037E-7 L 0.1875 0.00162 " pathEditMode="relative" rAng="0" ptsTypes="AA">
                                      <p:cBhvr>
                                        <p:cTn id="51" dur="500" spd="-100000" fill="hold"/>
                                        <p:tgtEl>
                                          <p:spTgt spid="28"/>
                                        </p:tgtEl>
                                        <p:attrNameLst>
                                          <p:attrName>ppt_x</p:attrName>
                                          <p:attrName>ppt_y</p:attrName>
                                        </p:attrNameLst>
                                      </p:cBhvr>
                                      <p:rCtr x="9375" y="69"/>
                                    </p:animMotion>
                                  </p:childTnLst>
                                </p:cTn>
                              </p:par>
                              <p:par>
                                <p:cTn id="52" presetID="42" presetClass="path" presetSubtype="0" accel="50000" decel="50000" fill="hold" nodeType="withEffect">
                                  <p:stCondLst>
                                    <p:cond delay="0"/>
                                  </p:stCondLst>
                                  <p:childTnLst>
                                    <p:animMotion origin="layout" path="M 2.5E-6 -3.7037E-7 L 0.12569 0.00162 " pathEditMode="relative" rAng="0" ptsTypes="AA">
                                      <p:cBhvr>
                                        <p:cTn id="53" dur="500" fill="hold"/>
                                        <p:tgtEl>
                                          <p:spTgt spid="25"/>
                                        </p:tgtEl>
                                        <p:attrNameLst>
                                          <p:attrName>ppt_x</p:attrName>
                                          <p:attrName>ppt_y</p:attrName>
                                        </p:attrNameLst>
                                      </p:cBhvr>
                                      <p:rCtr x="6285" y="69"/>
                                    </p:animMotion>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left)">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left)">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left)">
                                      <p:cBhvr>
                                        <p:cTn id="7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55" grpId="0"/>
      <p:bldP spid="56" grpId="0"/>
      <p:bldP spid="57" grpId="0"/>
      <p:bldP spid="58" grpId="0"/>
      <p:bldP spid="59"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ea typeface="宋体" panose="02010600030101010101" pitchFamily="2" charset="-122"/>
              </a:rPr>
              <a:t>内存覆盖技术</a:t>
            </a:r>
          </a:p>
        </p:txBody>
      </p:sp>
      <p:sp>
        <p:nvSpPr>
          <p:cNvPr id="3" name="内容占位符 2"/>
          <p:cNvSpPr>
            <a:spLocks noGrp="1"/>
          </p:cNvSpPr>
          <p:nvPr>
            <p:ph idx="1"/>
          </p:nvPr>
        </p:nvSpPr>
        <p:spPr>
          <a:xfrm>
            <a:off x="1116013" y="1606550"/>
            <a:ext cx="7716837" cy="4648200"/>
          </a:xfrm>
        </p:spPr>
        <p:txBody>
          <a:bodyPr/>
          <a:lstStyle/>
          <a:p>
            <a:pPr>
              <a:lnSpc>
                <a:spcPct val="110000"/>
              </a:lnSpc>
            </a:pPr>
            <a:r>
              <a:rPr lang="zh-CN" altLang="en-US" dirty="0" smtClean="0">
                <a:latin typeface="微软雅黑" panose="020B0503020204020204" pitchFamily="34" charset="-122"/>
                <a:ea typeface="微软雅黑" panose="020B0503020204020204" pitchFamily="34" charset="-122"/>
              </a:rPr>
              <a:t>方法描述</a:t>
            </a:r>
            <a:endParaRPr lang="en-US" altLang="zh-CN" dirty="0" smtClean="0">
              <a:ea typeface="宋体" panose="02010600030101010101" pitchFamily="2" charset="-122"/>
            </a:endParaRPr>
          </a:p>
          <a:p>
            <a:pPr lvl="1">
              <a:lnSpc>
                <a:spcPct val="110000"/>
              </a:lnSpc>
            </a:pPr>
            <a:r>
              <a:rPr lang="zh-CN" altLang="en-US" dirty="0" smtClean="0">
                <a:latin typeface="微软雅黑" panose="020B0503020204020204" pitchFamily="34" charset="-122"/>
                <a:ea typeface="微软雅黑" panose="020B0503020204020204" pitchFamily="34" charset="-122"/>
              </a:rPr>
              <a:t>划分功能模块</a:t>
            </a:r>
            <a:endParaRPr lang="en-US" altLang="zh-CN" dirty="0" smtClean="0">
              <a:latin typeface="微软雅黑" panose="020B0503020204020204" pitchFamily="34" charset="-122"/>
              <a:ea typeface="微软雅黑" panose="020B0503020204020204" pitchFamily="34" charset="-122"/>
            </a:endParaRPr>
          </a:p>
          <a:p>
            <a:pPr lvl="1">
              <a:lnSpc>
                <a:spcPct val="110000"/>
              </a:lnSpc>
            </a:pPr>
            <a:r>
              <a:rPr lang="zh-CN" altLang="en-US" dirty="0" smtClean="0">
                <a:latin typeface="微软雅黑" panose="020B0503020204020204" pitchFamily="34" charset="-122"/>
                <a:ea typeface="微软雅黑" panose="020B0503020204020204" pitchFamily="34" charset="-122"/>
              </a:rPr>
              <a:t>确定功能模块之间的覆盖关系</a:t>
            </a:r>
            <a:endParaRPr lang="en-US" altLang="zh-CN" dirty="0" smtClean="0">
              <a:latin typeface="微软雅黑" panose="020B0503020204020204" pitchFamily="34" charset="-122"/>
              <a:ea typeface="微软雅黑" panose="020B0503020204020204" pitchFamily="34" charset="-122"/>
            </a:endParaRPr>
          </a:p>
          <a:p>
            <a:pPr lvl="1">
              <a:lnSpc>
                <a:spcPct val="110000"/>
              </a:lnSpc>
            </a:pPr>
            <a:r>
              <a:rPr lang="zh-CN" altLang="en-US" dirty="0" smtClean="0">
                <a:latin typeface="微软雅黑" panose="020B0503020204020204" pitchFamily="34" charset="-122"/>
                <a:ea typeface="微软雅黑" panose="020B0503020204020204" pitchFamily="34" charset="-122"/>
              </a:rPr>
              <a:t>在执行前预先加载和交换</a:t>
            </a:r>
            <a:endParaRPr lang="en-US" altLang="zh-CN" dirty="0" smtClean="0">
              <a:latin typeface="微软雅黑" panose="020B0503020204020204" pitchFamily="34" charset="-122"/>
              <a:ea typeface="微软雅黑" panose="020B0503020204020204" pitchFamily="34" charset="-122"/>
            </a:endParaRPr>
          </a:p>
          <a:p>
            <a:pPr>
              <a:lnSpc>
                <a:spcPct val="110000"/>
              </a:lnSpc>
            </a:pPr>
            <a:r>
              <a:rPr lang="zh-CN" altLang="en-US" dirty="0" smtClean="0">
                <a:latin typeface="微软雅黑" panose="020B0503020204020204" pitchFamily="34" charset="-122"/>
                <a:ea typeface="微软雅黑" panose="020B0503020204020204" pitchFamily="34" charset="-122"/>
              </a:rPr>
              <a:t>不足</a:t>
            </a:r>
            <a:endParaRPr lang="en-US" altLang="zh-CN" dirty="0" smtClean="0">
              <a:latin typeface="微软雅黑" panose="020B0503020204020204" pitchFamily="34" charset="-122"/>
              <a:ea typeface="微软雅黑" panose="020B0503020204020204" pitchFamily="34" charset="-122"/>
            </a:endParaRPr>
          </a:p>
          <a:p>
            <a:pPr lvl="1">
              <a:lnSpc>
                <a:spcPct val="110000"/>
              </a:lnSpc>
            </a:pPr>
            <a:r>
              <a:rPr lang="zh-CN" altLang="en-US" dirty="0" smtClean="0">
                <a:latin typeface="微软雅黑" panose="020B0503020204020204" pitchFamily="34" charset="-122"/>
                <a:ea typeface="微软雅黑" panose="020B0503020204020204" pitchFamily="34" charset="-122"/>
              </a:rPr>
              <a:t>难以完成程序模块的划分</a:t>
            </a:r>
            <a:endParaRPr lang="en-US" altLang="zh-CN" dirty="0" smtClean="0">
              <a:latin typeface="微软雅黑" panose="020B0503020204020204" pitchFamily="34" charset="-122"/>
              <a:ea typeface="微软雅黑" panose="020B0503020204020204" pitchFamily="34" charset="-122"/>
            </a:endParaRPr>
          </a:p>
          <a:p>
            <a:pPr lvl="1">
              <a:lnSpc>
                <a:spcPct val="110000"/>
              </a:lnSpc>
            </a:pPr>
            <a:r>
              <a:rPr lang="zh-CN" altLang="en-US" dirty="0" smtClean="0">
                <a:latin typeface="微软雅黑" panose="020B0503020204020204" pitchFamily="34" charset="-122"/>
                <a:ea typeface="微软雅黑" panose="020B0503020204020204" pitchFamily="34" charset="-122"/>
              </a:rPr>
              <a:t>难以预先判断程序的执行路径</a:t>
            </a:r>
            <a:endParaRPr lang="en-US" altLang="zh-CN" dirty="0" smtClean="0">
              <a:latin typeface="微软雅黑" panose="020B0503020204020204" pitchFamily="34" charset="-122"/>
              <a:ea typeface="微软雅黑" panose="020B0503020204020204" pitchFamily="34" charset="-122"/>
            </a:endParaRPr>
          </a:p>
          <a:p>
            <a:pPr lvl="1"/>
            <a:r>
              <a:rPr lang="zh-CN" altLang="en-US" dirty="0" smtClean="0">
                <a:latin typeface="微软雅黑" panose="020B0503020204020204" pitchFamily="34" charset="-122"/>
                <a:ea typeface="微软雅黑" panose="020B0503020204020204" pitchFamily="34" charset="-122"/>
              </a:rPr>
              <a:t>编程技巧要求太高</a:t>
            </a:r>
          </a:p>
        </p:txBody>
      </p:sp>
      <p:grpSp>
        <p:nvGrpSpPr>
          <p:cNvPr id="9" name="组合 8"/>
          <p:cNvGrpSpPr>
            <a:grpSpLocks/>
          </p:cNvGrpSpPr>
          <p:nvPr/>
        </p:nvGrpSpPr>
        <p:grpSpPr bwMode="auto">
          <a:xfrm>
            <a:off x="4808538" y="3595688"/>
            <a:ext cx="3800475" cy="3044825"/>
            <a:chOff x="261030" y="1085048"/>
            <a:chExt cx="3799944" cy="3044457"/>
          </a:xfrm>
        </p:grpSpPr>
        <p:pic>
          <p:nvPicPr>
            <p:cNvPr id="64517" name="Picture 4" descr="turbopascal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355" y="1085048"/>
              <a:ext cx="3772619" cy="235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Box 10"/>
            <p:cNvSpPr txBox="1">
              <a:spLocks noChangeArrowheads="1"/>
            </p:cNvSpPr>
            <p:nvPr/>
          </p:nvSpPr>
          <p:spPr bwMode="auto">
            <a:xfrm>
              <a:off x="261030" y="3544730"/>
              <a:ext cx="37616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1600" b="1">
                  <a:solidFill>
                    <a:srgbClr val="11576A"/>
                  </a:solidFill>
                  <a:latin typeface="微软雅黑" panose="020B0503020204020204" pitchFamily="34" charset="-122"/>
                  <a:ea typeface="微软雅黑" panose="020B0503020204020204" pitchFamily="34" charset="-122"/>
                  <a:sym typeface="MS PGothic" panose="020B0600070205080204" pitchFamily="34" charset="-128"/>
                </a:rPr>
                <a:t>Turbo Pascal的Overlay系统单元</a:t>
              </a:r>
              <a:endParaRPr lang="en-US" altLang="zh-CN" sz="1600" b="1">
                <a:solidFill>
                  <a:srgbClr val="11576A"/>
                </a:solidFill>
                <a:latin typeface="微软雅黑" panose="020B0503020204020204" pitchFamily="34" charset="-122"/>
                <a:ea typeface="微软雅黑" panose="020B0503020204020204" pitchFamily="34" charset="-122"/>
                <a:sym typeface="MS PGothic" panose="020B0600070205080204" pitchFamily="34" charset="-128"/>
              </a:endParaRPr>
            </a:p>
            <a:p>
              <a:pPr algn="ctr"/>
              <a:r>
                <a:rPr lang="zh-CN" altLang="en-US" sz="1600" b="1">
                  <a:solidFill>
                    <a:srgbClr val="11576A"/>
                  </a:solidFill>
                  <a:latin typeface="微软雅黑" panose="020B0503020204020204" pitchFamily="34" charset="-122"/>
                  <a:ea typeface="微软雅黑" panose="020B0503020204020204" pitchFamily="34" charset="-122"/>
                  <a:sym typeface="MS PGothic" panose="020B0600070205080204" pitchFamily="34" charset="-128"/>
                </a:rPr>
                <a:t>支持程序员控制的覆盖技术</a:t>
              </a:r>
            </a:p>
          </p:txBody>
        </p:sp>
      </p:grpSp>
    </p:spTree>
    <p:custDataLst>
      <p:tags r:id="rId1"/>
    </p:custDataLst>
  </p:cSld>
  <p:clrMapOvr>
    <a:masterClrMapping/>
  </p:clrMapOvr>
  <p:transition spd="slow" advTm="14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childTnLst>
                          </p:cTn>
                        </p:par>
                        <p:par>
                          <p:cTn id="35" fill="hold">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xit" presetSubtype="4" fill="hold" nodeType="clickEffect">
                                  <p:stCondLst>
                                    <p:cond delay="0"/>
                                  </p:stCondLst>
                                  <p:childTnLst>
                                    <p:animEffect transition="out" filter="wipe(down)">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EE8A4D9A-0524-4CC0-A46C-51A80263778A}" type="slidenum">
              <a:rPr lang="zh-CN" altLang="en-US" sz="1400">
                <a:solidFill>
                  <a:schemeClr val="tx1"/>
                </a:solidFill>
              </a:rPr>
              <a:pPr algn="r" eaLnBrk="1" hangingPunct="1">
                <a:spcBef>
                  <a:spcPct val="0"/>
                </a:spcBef>
                <a:buClrTx/>
                <a:buSzTx/>
                <a:buFontTx/>
                <a:buNone/>
              </a:pPr>
              <a:t>46</a:t>
            </a:fld>
            <a:endParaRPr lang="en-US" altLang="zh-CN" sz="1400">
              <a:solidFill>
                <a:schemeClr val="tx1"/>
              </a:solidFill>
            </a:endParaRPr>
          </a:p>
        </p:txBody>
      </p:sp>
      <p:sp>
        <p:nvSpPr>
          <p:cNvPr id="65539" name="Text Box 5"/>
          <p:cNvSpPr txBox="1">
            <a:spLocks noChangeArrowheads="1"/>
          </p:cNvSpPr>
          <p:nvPr/>
        </p:nvSpPr>
        <p:spPr bwMode="auto">
          <a:xfrm>
            <a:off x="1042988" y="1700213"/>
            <a:ext cx="4605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400" b="1">
                <a:latin typeface="Helvetica" panose="020B0604020202020204" pitchFamily="34" charset="0"/>
              </a:rPr>
              <a:t>虚拟存储基本思想：</a:t>
            </a:r>
          </a:p>
        </p:txBody>
      </p:sp>
      <p:sp>
        <p:nvSpPr>
          <p:cNvPr id="65540" name="Text Box 6"/>
          <p:cNvSpPr txBox="1">
            <a:spLocks noChangeArrowheads="1"/>
          </p:cNvSpPr>
          <p:nvPr/>
        </p:nvSpPr>
        <p:spPr bwMode="auto">
          <a:xfrm>
            <a:off x="784225" y="2516188"/>
            <a:ext cx="7375525" cy="355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10000"/>
              </a:lnSpc>
              <a:spcBef>
                <a:spcPct val="50000"/>
              </a:spcBef>
              <a:buClrTx/>
              <a:buFont typeface="Wingdings" panose="05000000000000000000" pitchFamily="2" charset="2"/>
              <a:buChar char="Ø"/>
            </a:pPr>
            <a:r>
              <a:rPr lang="zh-CN" altLang="en-US" sz="2400">
                <a:solidFill>
                  <a:schemeClr val="tx1"/>
                </a:solidFill>
                <a:latin typeface="宋体" panose="02010600030101010101" pitchFamily="2" charset="-122"/>
              </a:rPr>
              <a:t>　一个或多个进程的程序段、数据段、堆栈段总和可以大于物理存储空间</a:t>
            </a:r>
          </a:p>
          <a:p>
            <a:pPr eaLnBrk="1" hangingPunct="1">
              <a:lnSpc>
                <a:spcPct val="110000"/>
              </a:lnSpc>
              <a:spcBef>
                <a:spcPct val="50000"/>
              </a:spcBef>
              <a:buClrTx/>
              <a:buFont typeface="Wingdings" panose="05000000000000000000" pitchFamily="2" charset="2"/>
              <a:buChar char="Ø"/>
            </a:pPr>
            <a:r>
              <a:rPr lang="zh-CN" altLang="en-US" sz="2400">
                <a:solidFill>
                  <a:schemeClr val="tx1"/>
                </a:solidFill>
                <a:latin typeface="宋体" panose="02010600030101010101" pitchFamily="2" charset="-122"/>
              </a:rPr>
              <a:t>　进程中的各段不必完全装入内存，就可启动进程运行</a:t>
            </a:r>
          </a:p>
          <a:p>
            <a:pPr eaLnBrk="1" hangingPunct="1">
              <a:lnSpc>
                <a:spcPct val="110000"/>
              </a:lnSpc>
              <a:spcBef>
                <a:spcPct val="50000"/>
              </a:spcBef>
              <a:buClrTx/>
              <a:buFont typeface="Wingdings" panose="05000000000000000000" pitchFamily="2" charset="2"/>
              <a:buChar char="Ø"/>
            </a:pPr>
            <a:r>
              <a:rPr lang="zh-CN" altLang="en-US" sz="2400">
                <a:solidFill>
                  <a:schemeClr val="tx1"/>
                </a:solidFill>
                <a:latin typeface="宋体" panose="02010600030101010101" pitchFamily="2" charset="-122"/>
              </a:rPr>
              <a:t>　操作系统定时将暂时不用的信息换出内存</a:t>
            </a:r>
          </a:p>
          <a:p>
            <a:pPr eaLnBrk="1" hangingPunct="1">
              <a:lnSpc>
                <a:spcPct val="110000"/>
              </a:lnSpc>
              <a:spcBef>
                <a:spcPct val="50000"/>
              </a:spcBef>
              <a:buClrTx/>
              <a:buFont typeface="Wingdings" panose="05000000000000000000" pitchFamily="2" charset="2"/>
              <a:buChar char="Ø"/>
            </a:pPr>
            <a:r>
              <a:rPr lang="zh-CN" altLang="en-US" sz="2400">
                <a:solidFill>
                  <a:schemeClr val="tx1"/>
                </a:solidFill>
                <a:latin typeface="宋体" panose="02010600030101010101" pitchFamily="2" charset="-122"/>
              </a:rPr>
              <a:t>　需要时操作系统再将交换区信息换入内存</a:t>
            </a:r>
          </a:p>
        </p:txBody>
      </p:sp>
      <p:sp>
        <p:nvSpPr>
          <p:cNvPr id="65541" name="Text Box 7"/>
          <p:cNvSpPr txBox="1">
            <a:spLocks noChangeArrowheads="1"/>
          </p:cNvSpPr>
          <p:nvPr/>
        </p:nvSpPr>
        <p:spPr bwMode="auto">
          <a:xfrm>
            <a:off x="900113" y="620713"/>
            <a:ext cx="76120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000">
                <a:solidFill>
                  <a:schemeClr val="tx1"/>
                </a:solidFill>
                <a:latin typeface="Helvetica" panose="020B0604020202020204" pitchFamily="34" charset="0"/>
              </a:rPr>
              <a:t>覆盖技术可以提高内存利用，但对程序员要求高；后提出由机器自动完成覆盖和交换，进而提出了虚拟存储。</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内存覆盖技术给我们的启示</a:t>
            </a:r>
            <a:endParaRPr lang="zh-CN" altLang="en-US" dirty="0"/>
          </a:p>
        </p:txBody>
      </p:sp>
      <p:sp>
        <p:nvSpPr>
          <p:cNvPr id="3" name="内容占位符 2"/>
          <p:cNvSpPr>
            <a:spLocks noGrp="1"/>
          </p:cNvSpPr>
          <p:nvPr>
            <p:ph idx="1"/>
          </p:nvPr>
        </p:nvSpPr>
        <p:spPr/>
        <p:txBody>
          <a:bodyPr/>
          <a:lstStyle/>
          <a:p>
            <a:r>
              <a:rPr lang="zh-CN" altLang="en-US" dirty="0" smtClean="0"/>
              <a:t>程序员声称需要的内存，并不一定是真正的需要</a:t>
            </a:r>
            <a:endParaRPr lang="en-US" altLang="zh-CN" dirty="0" smtClean="0"/>
          </a:p>
          <a:p>
            <a:r>
              <a:rPr lang="zh-CN" altLang="en-US" dirty="0" smtClean="0"/>
              <a:t>程序员需要的内存，可以切分成“块”，需要的时候再分配</a:t>
            </a:r>
            <a:endParaRPr lang="en-US" altLang="zh-CN" dirty="0" smtClean="0"/>
          </a:p>
          <a:p>
            <a:r>
              <a:rPr lang="zh-CN" altLang="en-US" dirty="0" smtClean="0"/>
              <a:t>如何切“块”？</a:t>
            </a:r>
            <a:endParaRPr lang="en-US" altLang="zh-CN" dirty="0" smtClean="0"/>
          </a:p>
          <a:p>
            <a:pPr lvl="1"/>
            <a:r>
              <a:rPr lang="zh-CN" altLang="en-US" dirty="0" smtClean="0"/>
              <a:t>多大一块最合适？</a:t>
            </a:r>
            <a:endParaRPr lang="en-US" altLang="zh-CN" dirty="0" smtClean="0"/>
          </a:p>
          <a:p>
            <a:r>
              <a:rPr lang="zh-CN" altLang="en-US" dirty="0" smtClean="0"/>
              <a:t>如何“使用”块？</a:t>
            </a:r>
            <a:endParaRPr lang="en-US" altLang="zh-CN" dirty="0" smtClean="0"/>
          </a:p>
          <a:p>
            <a:pPr lvl="1"/>
            <a:r>
              <a:rPr lang="zh-CN" altLang="en-US" dirty="0" smtClean="0"/>
              <a:t>程序员真正需要的时候，怎么可以方便的使用</a:t>
            </a:r>
            <a:endParaRPr lang="en-US" altLang="zh-CN" dirty="0" smtClean="0"/>
          </a:p>
          <a:p>
            <a:r>
              <a:rPr lang="zh-CN" altLang="en-US" dirty="0" smtClean="0"/>
              <a:t>如何知道某一块内存“真正的需要”？</a:t>
            </a:r>
            <a:endParaRPr lang="en-US" altLang="zh-CN" dirty="0" smtClean="0"/>
          </a:p>
          <a:p>
            <a:pPr lvl="1"/>
            <a:r>
              <a:rPr lang="zh-CN" altLang="en-US" dirty="0" smtClean="0"/>
              <a:t>如何不用程序员参与就感知内存被访问或即将被访问</a:t>
            </a:r>
            <a:endParaRPr lang="en-US" altLang="zh-CN" dirty="0" smtClean="0"/>
          </a:p>
        </p:txBody>
      </p:sp>
    </p:spTree>
    <p:extLst>
      <p:ext uri="{BB962C8B-B14F-4D97-AF65-F5344CB8AC3E}">
        <p14:creationId xmlns:p14="http://schemas.microsoft.com/office/powerpoint/2010/main" val="230371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Virtual memory: Paging</a:t>
            </a:r>
            <a:endParaRPr lang="zh-CN" altLang="en-US" sz="3200" smtClean="0">
              <a:ea typeface="宋体" panose="02010600030101010101" pitchFamily="2" charset="-122"/>
            </a:endParaRPr>
          </a:p>
        </p:txBody>
      </p:sp>
      <p:sp>
        <p:nvSpPr>
          <p:cNvPr id="67587" name="内容占位符 2"/>
          <p:cNvSpPr>
            <a:spLocks noGrp="1"/>
          </p:cNvSpPr>
          <p:nvPr>
            <p:ph idx="1"/>
          </p:nvPr>
        </p:nvSpPr>
        <p:spPr>
          <a:xfrm>
            <a:off x="971550" y="1371600"/>
            <a:ext cx="8064500" cy="5057775"/>
          </a:xfrm>
        </p:spPr>
        <p:txBody>
          <a:bodyPr/>
          <a:lstStyle/>
          <a:p>
            <a:r>
              <a:rPr lang="en-US" altLang="zh-CN" sz="2400" smtClean="0">
                <a:ea typeface="宋体" panose="02010600030101010101" pitchFamily="2" charset="-122"/>
              </a:rPr>
              <a:t>Concept of  ‘page’ and ‘frame’</a:t>
            </a:r>
          </a:p>
          <a:p>
            <a:pPr lvl="1"/>
            <a:r>
              <a:rPr lang="en-US" altLang="zh-CN" sz="2000" smtClean="0">
                <a:solidFill>
                  <a:srgbClr val="FF0000"/>
                </a:solidFill>
                <a:ea typeface="宋体" panose="02010600030101010101" pitchFamily="2" charset="-122"/>
              </a:rPr>
              <a:t>Page</a:t>
            </a:r>
            <a:r>
              <a:rPr lang="en-US" altLang="zh-CN" sz="2000" smtClean="0">
                <a:ea typeface="宋体" panose="02010600030101010101" pitchFamily="2" charset="-122"/>
              </a:rPr>
              <a:t>: unit to describe the logical space of process</a:t>
            </a:r>
          </a:p>
          <a:p>
            <a:pPr lvl="1"/>
            <a:r>
              <a:rPr lang="en-US" altLang="zh-CN" sz="2000" smtClean="0">
                <a:solidFill>
                  <a:srgbClr val="FF0000"/>
                </a:solidFill>
                <a:ea typeface="宋体" panose="02010600030101010101" pitchFamily="2" charset="-122"/>
              </a:rPr>
              <a:t>Frame</a:t>
            </a:r>
            <a:r>
              <a:rPr lang="en-US" altLang="zh-CN" sz="2000" smtClean="0">
                <a:ea typeface="宋体" panose="02010600030101010101" pitchFamily="2" charset="-122"/>
              </a:rPr>
              <a:t>: unit to describe the physics space of memory</a:t>
            </a:r>
          </a:p>
          <a:p>
            <a:pPr lvl="1"/>
            <a:r>
              <a:rPr lang="en-US" altLang="zh-CN" sz="2000" smtClean="0">
                <a:ea typeface="宋体" panose="02010600030101010101" pitchFamily="2" charset="-122"/>
              </a:rPr>
              <a:t>Size of Page = Size of Frame</a:t>
            </a:r>
          </a:p>
          <a:p>
            <a:pPr lvl="1"/>
            <a:r>
              <a:rPr lang="en-US" altLang="zh-CN" sz="2000" smtClean="0">
                <a:solidFill>
                  <a:srgbClr val="FF0000"/>
                </a:solidFill>
                <a:ea typeface="宋体" panose="02010600030101010101" pitchFamily="2" charset="-122"/>
              </a:rPr>
              <a:t>Page Table</a:t>
            </a:r>
            <a:r>
              <a:rPr lang="en-US" altLang="zh-CN" sz="2000" smtClean="0">
                <a:ea typeface="宋体" panose="02010600030101010101" pitchFamily="2" charset="-122"/>
              </a:rPr>
              <a:t>: mapping between page and frame</a:t>
            </a:r>
          </a:p>
          <a:p>
            <a:pPr lvl="1"/>
            <a:endParaRPr lang="en-US" altLang="zh-CN" sz="20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75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72B42F2-35BD-43E6-A115-DB0E7C5514DC}" type="slidenum">
              <a:rPr lang="en-US" altLang="ko-KR" sz="1200" smtClean="0">
                <a:solidFill>
                  <a:schemeClr val="bg1"/>
                </a:solidFill>
              </a:rPr>
              <a:pPr>
                <a:spcBef>
                  <a:spcPct val="0"/>
                </a:spcBef>
                <a:buClrTx/>
                <a:buSzTx/>
                <a:buFontTx/>
                <a:buNone/>
              </a:pPr>
              <a:t>48</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420DA2E4-BF4F-4770-90D7-0E9E9FA0ABFB}" type="slidenum">
              <a:rPr lang="zh-CN" altLang="en-US" sz="1400">
                <a:solidFill>
                  <a:schemeClr val="tx1"/>
                </a:solidFill>
              </a:rPr>
              <a:pPr algn="r" eaLnBrk="1" hangingPunct="1">
                <a:spcBef>
                  <a:spcPct val="0"/>
                </a:spcBef>
                <a:buClrTx/>
                <a:buSzTx/>
                <a:buFontTx/>
                <a:buNone/>
              </a:pPr>
              <a:t>49</a:t>
            </a:fld>
            <a:endParaRPr lang="en-US" altLang="zh-CN" sz="1400">
              <a:solidFill>
                <a:schemeClr val="tx1"/>
              </a:solidFill>
            </a:endParaRPr>
          </a:p>
        </p:txBody>
      </p:sp>
      <p:sp>
        <p:nvSpPr>
          <p:cNvPr id="69635" name="Text Box 7"/>
          <p:cNvSpPr txBox="1">
            <a:spLocks noChangeArrowheads="1"/>
          </p:cNvSpPr>
          <p:nvPr/>
        </p:nvSpPr>
        <p:spPr bwMode="auto">
          <a:xfrm>
            <a:off x="971550" y="476250"/>
            <a:ext cx="4924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a:solidFill>
                  <a:srgbClr val="FF0000"/>
                </a:solidFill>
              </a:rPr>
              <a:t>分页管理</a:t>
            </a:r>
          </a:p>
        </p:txBody>
      </p:sp>
      <p:sp>
        <p:nvSpPr>
          <p:cNvPr id="69636" name="Text Box 9"/>
          <p:cNvSpPr txBox="1">
            <a:spLocks noChangeArrowheads="1"/>
          </p:cNvSpPr>
          <p:nvPr/>
        </p:nvSpPr>
        <p:spPr bwMode="auto">
          <a:xfrm>
            <a:off x="900113" y="1341438"/>
            <a:ext cx="7939087"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r>
              <a:rPr kumimoji="1" lang="zh-CN" altLang="en-US" sz="2400" b="1" dirty="0">
                <a:solidFill>
                  <a:schemeClr val="tx1"/>
                </a:solidFill>
              </a:rPr>
              <a:t>基本思想：</a:t>
            </a:r>
            <a:r>
              <a:rPr kumimoji="1" lang="zh-CN" altLang="en-US" sz="2000" dirty="0">
                <a:solidFill>
                  <a:schemeClr val="tx1"/>
                </a:solidFill>
              </a:rPr>
              <a:t>将程序的逻辑地址空间划分成</a:t>
            </a:r>
            <a:r>
              <a:rPr kumimoji="1" lang="zh-CN" altLang="en-US" sz="2000" b="1" dirty="0">
                <a:solidFill>
                  <a:srgbClr val="FF0000"/>
                </a:solidFill>
              </a:rPr>
              <a:t>固定大小的页</a:t>
            </a:r>
            <a:r>
              <a:rPr kumimoji="1" lang="en-US" altLang="zh-CN" sz="2000" dirty="0">
                <a:solidFill>
                  <a:srgbClr val="FF0000"/>
                </a:solidFill>
              </a:rPr>
              <a:t>(page )</a:t>
            </a:r>
            <a:r>
              <a:rPr kumimoji="1" lang="zh-CN" altLang="en-US" sz="2000" dirty="0">
                <a:solidFill>
                  <a:schemeClr val="tx1"/>
                </a:solidFill>
              </a:rPr>
              <a:t>，其大小与内、外存大小，内外存传输速度有关。</a:t>
            </a:r>
          </a:p>
          <a:p>
            <a:pPr eaLnBrk="1" hangingPunct="1">
              <a:spcBef>
                <a:spcPct val="0"/>
              </a:spcBef>
              <a:buClrTx/>
              <a:buFont typeface="Wingdings" panose="05000000000000000000" pitchFamily="2" charset="2"/>
              <a:buNone/>
            </a:pPr>
            <a:r>
              <a:rPr kumimoji="1" lang="zh-CN" altLang="en-US" sz="2000" dirty="0">
                <a:solidFill>
                  <a:schemeClr val="tx1"/>
                </a:solidFill>
              </a:rPr>
              <a:t>分页后进程的逻辑地址由两部分</a:t>
            </a:r>
            <a:r>
              <a:rPr kumimoji="1" lang="zh-CN" altLang="en-US" sz="2000" dirty="0" smtClean="0">
                <a:solidFill>
                  <a:schemeClr val="tx1"/>
                </a:solidFill>
              </a:rPr>
              <a:t>构成：</a:t>
            </a:r>
            <a:endParaRPr kumimoji="1" lang="en-US" altLang="zh-CN" sz="2000" dirty="0" smtClean="0">
              <a:solidFill>
                <a:schemeClr val="tx1"/>
              </a:solidFill>
            </a:endParaRPr>
          </a:p>
          <a:p>
            <a:pPr eaLnBrk="1" hangingPunct="1">
              <a:spcBef>
                <a:spcPct val="0"/>
              </a:spcBef>
              <a:buClrTx/>
              <a:buFont typeface="Wingdings" panose="05000000000000000000" pitchFamily="2" charset="2"/>
              <a:buNone/>
            </a:pPr>
            <a:r>
              <a:rPr kumimoji="1" lang="zh-CN" altLang="en-US" sz="2000" dirty="0" smtClean="0">
                <a:solidFill>
                  <a:schemeClr val="tx1"/>
                </a:solidFill>
              </a:rPr>
              <a:t>页号：</a:t>
            </a:r>
            <a:r>
              <a:rPr kumimoji="1" lang="en-US" altLang="zh-CN" sz="2000" dirty="0" smtClean="0">
                <a:solidFill>
                  <a:schemeClr val="tx1"/>
                </a:solidFill>
              </a:rPr>
              <a:t>address / </a:t>
            </a:r>
            <a:r>
              <a:rPr kumimoji="1" lang="en-US" altLang="zh-CN" sz="2000" dirty="0" err="1" smtClean="0">
                <a:solidFill>
                  <a:schemeClr val="tx1"/>
                </a:solidFill>
              </a:rPr>
              <a:t>page_size</a:t>
            </a:r>
            <a:endParaRPr kumimoji="1" lang="en-US" altLang="zh-CN" sz="2000" dirty="0" smtClean="0">
              <a:solidFill>
                <a:schemeClr val="tx1"/>
              </a:solidFill>
            </a:endParaRPr>
          </a:p>
          <a:p>
            <a:pPr eaLnBrk="1" hangingPunct="1">
              <a:spcBef>
                <a:spcPct val="0"/>
              </a:spcBef>
              <a:buClrTx/>
              <a:buFont typeface="Wingdings" panose="05000000000000000000" pitchFamily="2" charset="2"/>
              <a:buNone/>
            </a:pPr>
            <a:r>
              <a:rPr kumimoji="1" lang="zh-CN" altLang="en-US" sz="2000" dirty="0" smtClean="0">
                <a:solidFill>
                  <a:schemeClr val="tx1"/>
                </a:solidFill>
              </a:rPr>
              <a:t>页地地址：</a:t>
            </a:r>
            <a:r>
              <a:rPr kumimoji="1" lang="en-US" altLang="zh-CN" sz="2000" dirty="0" smtClean="0">
                <a:solidFill>
                  <a:schemeClr val="tx1"/>
                </a:solidFill>
              </a:rPr>
              <a:t>address % </a:t>
            </a:r>
            <a:r>
              <a:rPr kumimoji="1" lang="en-US" altLang="zh-CN" sz="2000" dirty="0" err="1" smtClean="0">
                <a:solidFill>
                  <a:schemeClr val="tx1"/>
                </a:solidFill>
              </a:rPr>
              <a:t>page_size</a:t>
            </a:r>
            <a:endParaRPr kumimoji="1" lang="en-US" altLang="zh-CN" sz="2000" dirty="0">
              <a:solidFill>
                <a:schemeClr val="tx1"/>
              </a:solidFill>
            </a:endParaRPr>
          </a:p>
          <a:p>
            <a:pPr eaLnBrk="1" hangingPunct="1">
              <a:spcBef>
                <a:spcPct val="0"/>
              </a:spcBef>
              <a:buClrTx/>
              <a:buFont typeface="Wingdings" panose="05000000000000000000" pitchFamily="2" charset="2"/>
              <a:buNone/>
            </a:pPr>
            <a:endParaRPr kumimoji="1" lang="zh-CN" altLang="en-US" sz="2000" dirty="0">
              <a:solidFill>
                <a:schemeClr val="tx1"/>
              </a:solidFill>
            </a:endParaRPr>
          </a:p>
        </p:txBody>
      </p:sp>
      <p:graphicFrame>
        <p:nvGraphicFramePr>
          <p:cNvPr id="69637" name="Object 10"/>
          <p:cNvGraphicFramePr>
            <a:graphicFrameLocks noChangeAspect="1"/>
          </p:cNvGraphicFramePr>
          <p:nvPr>
            <p:extLst>
              <p:ext uri="{D42A27DB-BD31-4B8C-83A1-F6EECF244321}">
                <p14:modId xmlns:p14="http://schemas.microsoft.com/office/powerpoint/2010/main" val="2403538424"/>
              </p:ext>
            </p:extLst>
          </p:nvPr>
        </p:nvGraphicFramePr>
        <p:xfrm>
          <a:off x="1981200" y="2818060"/>
          <a:ext cx="4267200" cy="1042988"/>
        </p:xfrm>
        <a:graphic>
          <a:graphicData uri="http://schemas.openxmlformats.org/presentationml/2006/ole">
            <mc:AlternateContent xmlns:mc="http://schemas.openxmlformats.org/markup-compatibility/2006">
              <mc:Choice xmlns:v="urn:schemas-microsoft-com:vml" Requires="v">
                <p:oleObj spid="_x0000_s160785" name="Visio" r:id="rId4" imgW="1817698" imgH="444380" progId="Visio.Drawing.11">
                  <p:embed/>
                </p:oleObj>
              </mc:Choice>
              <mc:Fallback>
                <p:oleObj name="Visio" r:id="rId4" imgW="1817698" imgH="444380" progId="Visio.Drawing.11">
                  <p:embed/>
                  <p:pic>
                    <p:nvPicPr>
                      <p:cNvPr id="69637"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818060"/>
                        <a:ext cx="4267200"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8" name="Text Box 11"/>
          <p:cNvSpPr txBox="1">
            <a:spLocks noChangeArrowheads="1"/>
          </p:cNvSpPr>
          <p:nvPr/>
        </p:nvSpPr>
        <p:spPr bwMode="auto">
          <a:xfrm>
            <a:off x="971550" y="3933056"/>
            <a:ext cx="74056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2000" dirty="0" smtClean="0">
                <a:solidFill>
                  <a:schemeClr val="tx1"/>
                </a:solidFill>
              </a:rPr>
              <a:t>如果页的大小是</a:t>
            </a:r>
            <a:r>
              <a:rPr kumimoji="1" lang="en-US" altLang="zh-CN" sz="2000" dirty="0" smtClean="0">
                <a:solidFill>
                  <a:schemeClr val="tx1"/>
                </a:solidFill>
              </a:rPr>
              <a:t>2</a:t>
            </a:r>
            <a:r>
              <a:rPr kumimoji="1" lang="zh-CN" altLang="en-US" sz="2000" dirty="0" smtClean="0">
                <a:solidFill>
                  <a:schemeClr val="tx1"/>
                </a:solidFill>
              </a:rPr>
              <a:t>的整数次幂，则可以直接将地址划分成两段，如上所示。</a:t>
            </a:r>
            <a:endParaRPr kumimoji="1" lang="en-US" altLang="zh-CN" sz="2000" dirty="0" smtClean="0">
              <a:solidFill>
                <a:schemeClr val="tx1"/>
              </a:solidFill>
            </a:endParaRPr>
          </a:p>
          <a:p>
            <a:pPr eaLnBrk="1" hangingPunct="1">
              <a:spcBef>
                <a:spcPct val="50000"/>
              </a:spcBef>
              <a:buClrTx/>
              <a:buFont typeface="Wingdings" panose="05000000000000000000" pitchFamily="2" charset="2"/>
              <a:buNone/>
            </a:pPr>
            <a:r>
              <a:rPr kumimoji="1" lang="zh-CN" altLang="en-US" sz="2000" dirty="0" smtClean="0">
                <a:solidFill>
                  <a:schemeClr val="tx1"/>
                </a:solidFill>
              </a:rPr>
              <a:t>    将</a:t>
            </a:r>
            <a:r>
              <a:rPr kumimoji="1" lang="zh-CN" altLang="en-US" sz="2000" dirty="0">
                <a:solidFill>
                  <a:schemeClr val="tx1"/>
                </a:solidFill>
              </a:rPr>
              <a:t>物理空间按页的大小划分成</a:t>
            </a:r>
            <a:r>
              <a:rPr kumimoji="1" lang="zh-CN" altLang="en-US" sz="2000" b="1" dirty="0">
                <a:solidFill>
                  <a:srgbClr val="FF0000"/>
                </a:solidFill>
              </a:rPr>
              <a:t>页面</a:t>
            </a:r>
            <a:r>
              <a:rPr kumimoji="1" lang="zh-CN" altLang="en-US" sz="2000" dirty="0">
                <a:solidFill>
                  <a:srgbClr val="FF0000"/>
                </a:solidFill>
              </a:rPr>
              <a:t>（</a:t>
            </a:r>
            <a:r>
              <a:rPr kumimoji="1" lang="en-US" altLang="zh-CN" sz="2000" dirty="0">
                <a:solidFill>
                  <a:srgbClr val="FF0000"/>
                </a:solidFill>
              </a:rPr>
              <a:t>page frame</a:t>
            </a:r>
            <a:r>
              <a:rPr kumimoji="1" lang="en-US" altLang="zh-CN" sz="2000" dirty="0">
                <a:solidFill>
                  <a:schemeClr val="tx1"/>
                </a:solidFill>
              </a:rPr>
              <a:t>),</a:t>
            </a:r>
            <a:r>
              <a:rPr kumimoji="1" lang="zh-CN" altLang="en-US" sz="2000" dirty="0">
                <a:solidFill>
                  <a:schemeClr val="tx1"/>
                </a:solidFill>
              </a:rPr>
              <a:t>页面可被所有进程共享。</a:t>
            </a:r>
          </a:p>
          <a:p>
            <a:pPr eaLnBrk="1" hangingPunct="1">
              <a:spcBef>
                <a:spcPct val="50000"/>
              </a:spcBef>
              <a:buClrTx/>
              <a:buFont typeface="Wingdings" panose="05000000000000000000" pitchFamily="2" charset="2"/>
              <a:buNone/>
            </a:pPr>
            <a:r>
              <a:rPr kumimoji="1" lang="zh-CN" altLang="en-US" sz="2000" dirty="0">
                <a:solidFill>
                  <a:schemeClr val="tx1"/>
                </a:solidFill>
              </a:rPr>
              <a:t>    分配时，内存中的进程除在一个页面中是连续的，页面间的分配可以不连续。</a:t>
            </a:r>
          </a:p>
        </p:txBody>
      </p:sp>
    </p:spTree>
    <p:extLst>
      <p:ext uri="{BB962C8B-B14F-4D97-AF65-F5344CB8AC3E}">
        <p14:creationId xmlns:p14="http://schemas.microsoft.com/office/powerpoint/2010/main" val="2416432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rmAutofit fontScale="90000"/>
          </a:bodyPr>
          <a:lstStyle/>
          <a:p>
            <a:r>
              <a:rPr lang="en-US" altLang="zh-CN" dirty="0" smtClean="0">
                <a:ea typeface="宋体" panose="02010600030101010101" pitchFamily="2" charset="-122"/>
              </a:rPr>
              <a:t>Memory hierarchy-</a:t>
            </a:r>
            <a:r>
              <a:rPr lang="zh-CN" altLang="en-US" dirty="0" smtClean="0">
                <a:ea typeface="宋体" panose="02010600030101010101" pitchFamily="2" charset="-122"/>
              </a:rPr>
              <a:t>为什么要管理内存</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02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F22A9E9-E2E6-42D0-B0ED-0DB2D4E943B2}" type="slidenum">
              <a:rPr lang="en-US" altLang="ko-KR" sz="1200" smtClean="0">
                <a:solidFill>
                  <a:schemeClr val="bg1"/>
                </a:solidFill>
              </a:rPr>
              <a:pPr>
                <a:spcBef>
                  <a:spcPct val="0"/>
                </a:spcBef>
                <a:buClrTx/>
                <a:buSzTx/>
                <a:buFontTx/>
                <a:buNone/>
              </a:pPr>
              <a:t>5</a:t>
            </a:fld>
            <a:endParaRPr lang="en-US" altLang="ko-KR" sz="1200" smtClean="0">
              <a:solidFill>
                <a:schemeClr val="bg1"/>
              </a:solidFill>
            </a:endParaRPr>
          </a:p>
        </p:txBody>
      </p:sp>
      <p:pic>
        <p:nvPicPr>
          <p:cNvPr id="102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643063"/>
            <a:ext cx="86074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 Box 8"/>
          <p:cNvSpPr txBox="1">
            <a:spLocks noChangeArrowheads="1"/>
          </p:cNvSpPr>
          <p:nvPr/>
        </p:nvSpPr>
        <p:spPr bwMode="auto">
          <a:xfrm>
            <a:off x="1258888" y="5516563"/>
            <a:ext cx="6049962"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spcBef>
                <a:spcPct val="50000"/>
              </a:spcBef>
              <a:buClrTx/>
              <a:buFont typeface="Wingdings" panose="05000000000000000000" pitchFamily="2" charset="2"/>
              <a:buNone/>
            </a:pPr>
            <a:r>
              <a:rPr lang="zh-CN" altLang="en-US" sz="1800">
                <a:solidFill>
                  <a:schemeClr val="tx1"/>
                </a:solidFill>
              </a:rPr>
              <a:t>如何利用高速存储提高整个存储的访问速度？</a:t>
            </a:r>
          </a:p>
          <a:p>
            <a:pPr>
              <a:lnSpc>
                <a:spcPct val="80000"/>
              </a:lnSpc>
              <a:spcBef>
                <a:spcPct val="50000"/>
              </a:spcBef>
              <a:buClrTx/>
              <a:buFont typeface="Wingdings" panose="05000000000000000000" pitchFamily="2" charset="2"/>
              <a:buNone/>
            </a:pPr>
            <a:r>
              <a:rPr lang="zh-CN" altLang="en-US" sz="1800">
                <a:solidFill>
                  <a:schemeClr val="tx1"/>
                </a:solidFill>
              </a:rPr>
              <a:t>如何利用有限的高速存储提供极至的使用体验？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ppt_x"/>
                                          </p:val>
                                        </p:tav>
                                        <p:tav tm="100000">
                                          <p:val>
                                            <p:strVal val="#ppt_x"/>
                                          </p:val>
                                        </p:tav>
                                      </p:tavLst>
                                    </p:anim>
                                    <p:anim calcmode="lin" valueType="num">
                                      <p:cBhvr additive="base">
                                        <p:cTn id="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分页后的程序地址空间</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6" name="组合 5"/>
          <p:cNvGrpSpPr/>
          <p:nvPr/>
        </p:nvGrpSpPr>
        <p:grpSpPr>
          <a:xfrm>
            <a:off x="1268760" y="2450158"/>
            <a:ext cx="2231735" cy="2939426"/>
            <a:chOff x="251520" y="962986"/>
            <a:chExt cx="2975646" cy="3919234"/>
          </a:xfrm>
        </p:grpSpPr>
        <p:grpSp>
          <p:nvGrpSpPr>
            <p:cNvPr id="7" name="Group 4"/>
            <p:cNvGrpSpPr>
              <a:grpSpLocks/>
            </p:cNvGrpSpPr>
            <p:nvPr/>
          </p:nvGrpSpPr>
          <p:grpSpPr bwMode="auto">
            <a:xfrm>
              <a:off x="1869862" y="1021627"/>
              <a:ext cx="966331" cy="3414751"/>
              <a:chOff x="254" y="14"/>
              <a:chExt cx="562" cy="3810"/>
            </a:xfrm>
            <a:gradFill>
              <a:gsLst>
                <a:gs pos="100000">
                  <a:srgbClr val="33FFFF"/>
                </a:gs>
                <a:gs pos="0">
                  <a:srgbClr val="99FFFF"/>
                </a:gs>
                <a:gs pos="100000">
                  <a:schemeClr val="accent1">
                    <a:tint val="23500"/>
                    <a:satMod val="160000"/>
                  </a:schemeClr>
                </a:gs>
              </a:gsLst>
              <a:lin ang="5400000" scaled="0"/>
            </a:gradFill>
          </p:grpSpPr>
          <p:sp>
            <p:nvSpPr>
              <p:cNvPr id="41" name="Rectangle 5"/>
              <p:cNvSpPr>
                <a:spLocks noChangeArrowheads="1"/>
              </p:cNvSpPr>
              <p:nvPr/>
            </p:nvSpPr>
            <p:spPr bwMode="auto">
              <a:xfrm>
                <a:off x="254" y="14"/>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2" name="Rectangle 6"/>
              <p:cNvSpPr>
                <a:spLocks noChangeArrowheads="1"/>
              </p:cNvSpPr>
              <p:nvPr/>
            </p:nvSpPr>
            <p:spPr bwMode="auto">
              <a:xfrm>
                <a:off x="254" y="256"/>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3" name="Rectangle 7"/>
              <p:cNvSpPr>
                <a:spLocks noChangeArrowheads="1"/>
              </p:cNvSpPr>
              <p:nvPr/>
            </p:nvSpPr>
            <p:spPr bwMode="auto">
              <a:xfrm>
                <a:off x="254" y="496"/>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4" name="Rectangle 8"/>
              <p:cNvSpPr>
                <a:spLocks noChangeArrowheads="1"/>
              </p:cNvSpPr>
              <p:nvPr/>
            </p:nvSpPr>
            <p:spPr bwMode="auto">
              <a:xfrm>
                <a:off x="254" y="73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5" name="Rectangle 9"/>
              <p:cNvSpPr>
                <a:spLocks noChangeArrowheads="1"/>
              </p:cNvSpPr>
              <p:nvPr/>
            </p:nvSpPr>
            <p:spPr bwMode="auto">
              <a:xfrm>
                <a:off x="254" y="96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6" name="Rectangle 10"/>
              <p:cNvSpPr>
                <a:spLocks noChangeArrowheads="1"/>
              </p:cNvSpPr>
              <p:nvPr/>
            </p:nvSpPr>
            <p:spPr bwMode="auto">
              <a:xfrm>
                <a:off x="254" y="120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7" name="Rectangle 11"/>
              <p:cNvSpPr>
                <a:spLocks noChangeArrowheads="1"/>
              </p:cNvSpPr>
              <p:nvPr/>
            </p:nvSpPr>
            <p:spPr bwMode="auto">
              <a:xfrm>
                <a:off x="254" y="144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8" name="Rectangle 12"/>
              <p:cNvSpPr>
                <a:spLocks noChangeArrowheads="1"/>
              </p:cNvSpPr>
              <p:nvPr/>
            </p:nvSpPr>
            <p:spPr bwMode="auto">
              <a:xfrm>
                <a:off x="254" y="167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9" name="Rectangle 13"/>
              <p:cNvSpPr>
                <a:spLocks noChangeArrowheads="1"/>
              </p:cNvSpPr>
              <p:nvPr/>
            </p:nvSpPr>
            <p:spPr bwMode="auto">
              <a:xfrm>
                <a:off x="254" y="1921"/>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0" name="Rectangle 14"/>
              <p:cNvSpPr>
                <a:spLocks noChangeArrowheads="1"/>
              </p:cNvSpPr>
              <p:nvPr/>
            </p:nvSpPr>
            <p:spPr bwMode="auto">
              <a:xfrm>
                <a:off x="254" y="2163"/>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1" name="Rectangle 15"/>
              <p:cNvSpPr>
                <a:spLocks noChangeArrowheads="1"/>
              </p:cNvSpPr>
              <p:nvPr/>
            </p:nvSpPr>
            <p:spPr bwMode="auto">
              <a:xfrm>
                <a:off x="254" y="2403"/>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2" name="Rectangle 16"/>
              <p:cNvSpPr>
                <a:spLocks noChangeArrowheads="1"/>
              </p:cNvSpPr>
              <p:nvPr/>
            </p:nvSpPr>
            <p:spPr bwMode="auto">
              <a:xfrm>
                <a:off x="254" y="264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3" name="Rectangle 17"/>
              <p:cNvSpPr>
                <a:spLocks noChangeArrowheads="1"/>
              </p:cNvSpPr>
              <p:nvPr/>
            </p:nvSpPr>
            <p:spPr bwMode="auto">
              <a:xfrm>
                <a:off x="254" y="287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4" name="Rectangle 18"/>
              <p:cNvSpPr>
                <a:spLocks noChangeArrowheads="1"/>
              </p:cNvSpPr>
              <p:nvPr/>
            </p:nvSpPr>
            <p:spPr bwMode="auto">
              <a:xfrm>
                <a:off x="254" y="311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5" name="Rectangle 19"/>
              <p:cNvSpPr>
                <a:spLocks noChangeArrowheads="1"/>
              </p:cNvSpPr>
              <p:nvPr/>
            </p:nvSpPr>
            <p:spPr bwMode="auto">
              <a:xfrm>
                <a:off x="254" y="335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6" name="Rectangle 20"/>
              <p:cNvSpPr>
                <a:spLocks noChangeArrowheads="1"/>
              </p:cNvSpPr>
              <p:nvPr/>
            </p:nvSpPr>
            <p:spPr bwMode="auto">
              <a:xfrm>
                <a:off x="254" y="358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sp>
          <p:nvSpPr>
            <p:cNvPr id="8" name="Text Box 22"/>
            <p:cNvSpPr txBox="1">
              <a:spLocks noChangeArrowheads="1"/>
            </p:cNvSpPr>
            <p:nvPr/>
          </p:nvSpPr>
          <p:spPr bwMode="auto">
            <a:xfrm>
              <a:off x="721060" y="962986"/>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60K-64K</a:t>
              </a:r>
            </a:p>
          </p:txBody>
        </p:sp>
        <p:sp>
          <p:nvSpPr>
            <p:cNvPr id="9" name="Text Box 23"/>
            <p:cNvSpPr txBox="1">
              <a:spLocks noChangeArrowheads="1"/>
            </p:cNvSpPr>
            <p:nvPr/>
          </p:nvSpPr>
          <p:spPr bwMode="auto">
            <a:xfrm>
              <a:off x="724499" y="1196014"/>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56K-60K</a:t>
              </a:r>
            </a:p>
          </p:txBody>
        </p:sp>
        <p:sp>
          <p:nvSpPr>
            <p:cNvPr id="10" name="Text Box 24"/>
            <p:cNvSpPr txBox="1">
              <a:spLocks noChangeArrowheads="1"/>
            </p:cNvSpPr>
            <p:nvPr/>
          </p:nvSpPr>
          <p:spPr bwMode="auto">
            <a:xfrm>
              <a:off x="721060" y="1390578"/>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52K-56K</a:t>
              </a:r>
            </a:p>
          </p:txBody>
        </p:sp>
        <p:sp>
          <p:nvSpPr>
            <p:cNvPr id="11" name="Text Box 25"/>
            <p:cNvSpPr txBox="1">
              <a:spLocks noChangeArrowheads="1"/>
            </p:cNvSpPr>
            <p:nvPr/>
          </p:nvSpPr>
          <p:spPr bwMode="auto">
            <a:xfrm>
              <a:off x="721060" y="1614643"/>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48K-52K</a:t>
              </a:r>
            </a:p>
          </p:txBody>
        </p:sp>
        <p:sp>
          <p:nvSpPr>
            <p:cNvPr id="12" name="Text Box 26"/>
            <p:cNvSpPr txBox="1">
              <a:spLocks noChangeArrowheads="1"/>
            </p:cNvSpPr>
            <p:nvPr/>
          </p:nvSpPr>
          <p:spPr bwMode="auto">
            <a:xfrm>
              <a:off x="721060" y="1832358"/>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44K-48K</a:t>
              </a:r>
            </a:p>
          </p:txBody>
        </p:sp>
        <p:sp>
          <p:nvSpPr>
            <p:cNvPr id="13" name="Text Box 27"/>
            <p:cNvSpPr txBox="1">
              <a:spLocks noChangeArrowheads="1"/>
            </p:cNvSpPr>
            <p:nvPr/>
          </p:nvSpPr>
          <p:spPr bwMode="auto">
            <a:xfrm>
              <a:off x="721060" y="2035886"/>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40K-44K</a:t>
              </a:r>
            </a:p>
          </p:txBody>
        </p:sp>
        <p:sp>
          <p:nvSpPr>
            <p:cNvPr id="14" name="Text Box 28"/>
            <p:cNvSpPr txBox="1">
              <a:spLocks noChangeArrowheads="1"/>
            </p:cNvSpPr>
            <p:nvPr/>
          </p:nvSpPr>
          <p:spPr bwMode="auto">
            <a:xfrm>
              <a:off x="721060" y="2250989"/>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36K-40K</a:t>
              </a:r>
            </a:p>
          </p:txBody>
        </p:sp>
        <p:sp>
          <p:nvSpPr>
            <p:cNvPr id="15" name="Text Box 29"/>
            <p:cNvSpPr txBox="1">
              <a:spLocks noChangeArrowheads="1"/>
            </p:cNvSpPr>
            <p:nvPr/>
          </p:nvSpPr>
          <p:spPr bwMode="auto">
            <a:xfrm>
              <a:off x="721060" y="2468703"/>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32K-36K</a:t>
              </a:r>
            </a:p>
          </p:txBody>
        </p:sp>
        <p:sp>
          <p:nvSpPr>
            <p:cNvPr id="16" name="Text Box 30"/>
            <p:cNvSpPr txBox="1">
              <a:spLocks noChangeArrowheads="1"/>
            </p:cNvSpPr>
            <p:nvPr/>
          </p:nvSpPr>
          <p:spPr bwMode="auto">
            <a:xfrm>
              <a:off x="721060" y="2681193"/>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28K-32K</a:t>
              </a:r>
            </a:p>
          </p:txBody>
        </p:sp>
        <p:sp>
          <p:nvSpPr>
            <p:cNvPr id="17" name="Text Box 31"/>
            <p:cNvSpPr txBox="1">
              <a:spLocks noChangeArrowheads="1"/>
            </p:cNvSpPr>
            <p:nvPr/>
          </p:nvSpPr>
          <p:spPr bwMode="auto">
            <a:xfrm>
              <a:off x="721060" y="2905258"/>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24K-28K</a:t>
              </a:r>
            </a:p>
          </p:txBody>
        </p:sp>
        <p:sp>
          <p:nvSpPr>
            <p:cNvPr id="18" name="Text Box 32"/>
            <p:cNvSpPr txBox="1">
              <a:spLocks noChangeArrowheads="1"/>
            </p:cNvSpPr>
            <p:nvPr/>
          </p:nvSpPr>
          <p:spPr bwMode="auto">
            <a:xfrm>
              <a:off x="721060" y="3108784"/>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20K-24K</a:t>
              </a:r>
            </a:p>
          </p:txBody>
        </p:sp>
        <p:sp>
          <p:nvSpPr>
            <p:cNvPr id="19" name="Text Box 33"/>
            <p:cNvSpPr txBox="1">
              <a:spLocks noChangeArrowheads="1"/>
            </p:cNvSpPr>
            <p:nvPr/>
          </p:nvSpPr>
          <p:spPr bwMode="auto">
            <a:xfrm>
              <a:off x="721060" y="3321275"/>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16K-20K</a:t>
              </a:r>
            </a:p>
          </p:txBody>
        </p:sp>
        <p:sp>
          <p:nvSpPr>
            <p:cNvPr id="20" name="Text Box 34"/>
            <p:cNvSpPr txBox="1">
              <a:spLocks noChangeArrowheads="1"/>
            </p:cNvSpPr>
            <p:nvPr/>
          </p:nvSpPr>
          <p:spPr bwMode="auto">
            <a:xfrm>
              <a:off x="721060" y="3527415"/>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12K-16K</a:t>
              </a:r>
            </a:p>
          </p:txBody>
        </p:sp>
        <p:sp>
          <p:nvSpPr>
            <p:cNvPr id="21" name="Text Box 35"/>
            <p:cNvSpPr txBox="1">
              <a:spLocks noChangeArrowheads="1"/>
            </p:cNvSpPr>
            <p:nvPr/>
          </p:nvSpPr>
          <p:spPr bwMode="auto">
            <a:xfrm>
              <a:off x="683568" y="3754092"/>
              <a:ext cx="106268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8K-12K</a:t>
              </a:r>
            </a:p>
          </p:txBody>
        </p:sp>
        <p:sp>
          <p:nvSpPr>
            <p:cNvPr id="22" name="Text Box 36"/>
            <p:cNvSpPr txBox="1">
              <a:spLocks noChangeArrowheads="1"/>
            </p:cNvSpPr>
            <p:nvPr/>
          </p:nvSpPr>
          <p:spPr bwMode="auto">
            <a:xfrm>
              <a:off x="683568" y="3957620"/>
              <a:ext cx="10605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4K-8K</a:t>
              </a:r>
            </a:p>
          </p:txBody>
        </p:sp>
        <p:sp>
          <p:nvSpPr>
            <p:cNvPr id="23" name="Text Box 37"/>
            <p:cNvSpPr txBox="1">
              <a:spLocks noChangeArrowheads="1"/>
            </p:cNvSpPr>
            <p:nvPr/>
          </p:nvSpPr>
          <p:spPr bwMode="auto">
            <a:xfrm>
              <a:off x="683568" y="4175335"/>
              <a:ext cx="10605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0K-4K</a:t>
              </a:r>
            </a:p>
          </p:txBody>
        </p:sp>
        <p:sp>
          <p:nvSpPr>
            <p:cNvPr id="24" name="Text Box 56"/>
            <p:cNvSpPr txBox="1">
              <a:spLocks noChangeArrowheads="1"/>
            </p:cNvSpPr>
            <p:nvPr/>
          </p:nvSpPr>
          <p:spPr bwMode="auto">
            <a:xfrm>
              <a:off x="1512063" y="4512888"/>
              <a:ext cx="17151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pPr algn="ctr"/>
              <a:r>
                <a:rPr lang="zh-CN" altLang="en-US" sz="1200" b="1" dirty="0">
                  <a:solidFill>
                    <a:srgbClr val="11576A"/>
                  </a:solidFill>
                  <a:latin typeface="微软雅黑" pitchFamily="34" charset="-122"/>
                  <a:ea typeface="微软雅黑" pitchFamily="34" charset="-122"/>
                </a:rPr>
                <a:t>逻辑地址空间</a:t>
              </a:r>
              <a:endParaRPr lang="en-US" altLang="zh-CN" sz="1200" b="1" dirty="0">
                <a:solidFill>
                  <a:srgbClr val="11576A"/>
                </a:solidFill>
                <a:latin typeface="微软雅黑" pitchFamily="34" charset="-122"/>
                <a:ea typeface="微软雅黑" pitchFamily="34" charset="-122"/>
              </a:endParaRPr>
            </a:p>
          </p:txBody>
        </p:sp>
        <p:sp>
          <p:nvSpPr>
            <p:cNvPr id="25" name="Text Box 70"/>
            <p:cNvSpPr txBox="1">
              <a:spLocks noChangeArrowheads="1"/>
            </p:cNvSpPr>
            <p:nvPr/>
          </p:nvSpPr>
          <p:spPr bwMode="auto">
            <a:xfrm>
              <a:off x="251520" y="972845"/>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15</a:t>
              </a:r>
            </a:p>
          </p:txBody>
        </p:sp>
        <p:sp>
          <p:nvSpPr>
            <p:cNvPr id="26" name="Text Box 71"/>
            <p:cNvSpPr txBox="1">
              <a:spLocks noChangeArrowheads="1"/>
            </p:cNvSpPr>
            <p:nvPr/>
          </p:nvSpPr>
          <p:spPr bwMode="auto">
            <a:xfrm>
              <a:off x="251520" y="1196910"/>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14</a:t>
              </a:r>
            </a:p>
          </p:txBody>
        </p:sp>
        <p:sp>
          <p:nvSpPr>
            <p:cNvPr id="27" name="Text Box 72"/>
            <p:cNvSpPr txBox="1">
              <a:spLocks noChangeArrowheads="1"/>
            </p:cNvSpPr>
            <p:nvPr/>
          </p:nvSpPr>
          <p:spPr bwMode="auto">
            <a:xfrm>
              <a:off x="251520" y="1400437"/>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13</a:t>
              </a:r>
            </a:p>
          </p:txBody>
        </p:sp>
        <p:sp>
          <p:nvSpPr>
            <p:cNvPr id="28" name="Text Box 73"/>
            <p:cNvSpPr txBox="1">
              <a:spLocks noChangeArrowheads="1"/>
            </p:cNvSpPr>
            <p:nvPr/>
          </p:nvSpPr>
          <p:spPr bwMode="auto">
            <a:xfrm>
              <a:off x="251520" y="1624502"/>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12</a:t>
              </a:r>
            </a:p>
          </p:txBody>
        </p:sp>
        <p:sp>
          <p:nvSpPr>
            <p:cNvPr id="29" name="Text Box 74"/>
            <p:cNvSpPr txBox="1">
              <a:spLocks noChangeArrowheads="1"/>
            </p:cNvSpPr>
            <p:nvPr/>
          </p:nvSpPr>
          <p:spPr bwMode="auto">
            <a:xfrm>
              <a:off x="251520" y="1842217"/>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11</a:t>
              </a:r>
            </a:p>
          </p:txBody>
        </p:sp>
        <p:sp>
          <p:nvSpPr>
            <p:cNvPr id="30" name="Text Box 75"/>
            <p:cNvSpPr txBox="1">
              <a:spLocks noChangeArrowheads="1"/>
            </p:cNvSpPr>
            <p:nvPr/>
          </p:nvSpPr>
          <p:spPr bwMode="auto">
            <a:xfrm>
              <a:off x="251520" y="2045744"/>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10</a:t>
              </a:r>
            </a:p>
          </p:txBody>
        </p:sp>
        <p:sp>
          <p:nvSpPr>
            <p:cNvPr id="31" name="Text Box 76"/>
            <p:cNvSpPr txBox="1">
              <a:spLocks noChangeArrowheads="1"/>
            </p:cNvSpPr>
            <p:nvPr/>
          </p:nvSpPr>
          <p:spPr bwMode="auto">
            <a:xfrm>
              <a:off x="320971" y="2260847"/>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9</a:t>
              </a:r>
            </a:p>
          </p:txBody>
        </p:sp>
        <p:sp>
          <p:nvSpPr>
            <p:cNvPr id="32" name="Text Box 77"/>
            <p:cNvSpPr txBox="1">
              <a:spLocks noChangeArrowheads="1"/>
            </p:cNvSpPr>
            <p:nvPr/>
          </p:nvSpPr>
          <p:spPr bwMode="auto">
            <a:xfrm>
              <a:off x="320971" y="2478562"/>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8</a:t>
              </a:r>
            </a:p>
          </p:txBody>
        </p:sp>
        <p:sp>
          <p:nvSpPr>
            <p:cNvPr id="33" name="Text Box 78"/>
            <p:cNvSpPr txBox="1">
              <a:spLocks noChangeArrowheads="1"/>
            </p:cNvSpPr>
            <p:nvPr/>
          </p:nvSpPr>
          <p:spPr bwMode="auto">
            <a:xfrm>
              <a:off x="320971" y="2691052"/>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7</a:t>
              </a:r>
            </a:p>
          </p:txBody>
        </p:sp>
        <p:sp>
          <p:nvSpPr>
            <p:cNvPr id="34" name="Text Box 79"/>
            <p:cNvSpPr txBox="1">
              <a:spLocks noChangeArrowheads="1"/>
            </p:cNvSpPr>
            <p:nvPr/>
          </p:nvSpPr>
          <p:spPr bwMode="auto">
            <a:xfrm>
              <a:off x="320971" y="2915116"/>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6</a:t>
              </a:r>
            </a:p>
          </p:txBody>
        </p:sp>
        <p:sp>
          <p:nvSpPr>
            <p:cNvPr id="35" name="Text Box 80"/>
            <p:cNvSpPr txBox="1">
              <a:spLocks noChangeArrowheads="1"/>
            </p:cNvSpPr>
            <p:nvPr/>
          </p:nvSpPr>
          <p:spPr bwMode="auto">
            <a:xfrm>
              <a:off x="320971" y="3118644"/>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5</a:t>
              </a:r>
            </a:p>
          </p:txBody>
        </p:sp>
        <p:sp>
          <p:nvSpPr>
            <p:cNvPr id="36" name="Text Box 81"/>
            <p:cNvSpPr txBox="1">
              <a:spLocks noChangeArrowheads="1"/>
            </p:cNvSpPr>
            <p:nvPr/>
          </p:nvSpPr>
          <p:spPr bwMode="auto">
            <a:xfrm>
              <a:off x="320971" y="3331134"/>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a:t>
              </a:r>
            </a:p>
          </p:txBody>
        </p:sp>
        <p:sp>
          <p:nvSpPr>
            <p:cNvPr id="37" name="Text Box 82"/>
            <p:cNvSpPr txBox="1">
              <a:spLocks noChangeArrowheads="1"/>
            </p:cNvSpPr>
            <p:nvPr/>
          </p:nvSpPr>
          <p:spPr bwMode="auto">
            <a:xfrm>
              <a:off x="320971" y="3537274"/>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3</a:t>
              </a:r>
            </a:p>
          </p:txBody>
        </p:sp>
        <p:sp>
          <p:nvSpPr>
            <p:cNvPr id="38" name="Text Box 83"/>
            <p:cNvSpPr txBox="1">
              <a:spLocks noChangeArrowheads="1"/>
            </p:cNvSpPr>
            <p:nvPr/>
          </p:nvSpPr>
          <p:spPr bwMode="auto">
            <a:xfrm>
              <a:off x="332545" y="3763951"/>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a:t>
              </a:r>
            </a:p>
          </p:txBody>
        </p:sp>
        <p:sp>
          <p:nvSpPr>
            <p:cNvPr id="39" name="Text Box 84"/>
            <p:cNvSpPr txBox="1">
              <a:spLocks noChangeArrowheads="1"/>
            </p:cNvSpPr>
            <p:nvPr/>
          </p:nvSpPr>
          <p:spPr bwMode="auto">
            <a:xfrm>
              <a:off x="329107" y="3967479"/>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1</a:t>
              </a:r>
            </a:p>
          </p:txBody>
        </p:sp>
        <p:sp>
          <p:nvSpPr>
            <p:cNvPr id="40" name="Text Box 85"/>
            <p:cNvSpPr txBox="1">
              <a:spLocks noChangeArrowheads="1"/>
            </p:cNvSpPr>
            <p:nvPr/>
          </p:nvSpPr>
          <p:spPr bwMode="auto">
            <a:xfrm>
              <a:off x="329107" y="4185193"/>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0</a:t>
              </a:r>
            </a:p>
          </p:txBody>
        </p:sp>
      </p:grpSp>
      <p:sp>
        <p:nvSpPr>
          <p:cNvPr id="86" name="Text Box 98"/>
          <p:cNvSpPr txBox="1">
            <a:spLocks noChangeArrowheads="1"/>
          </p:cNvSpPr>
          <p:nvPr/>
        </p:nvSpPr>
        <p:spPr bwMode="auto">
          <a:xfrm>
            <a:off x="4617132" y="3095374"/>
            <a:ext cx="3950306" cy="276999"/>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rPr>
              <a:t>MOV  REG,  </a:t>
            </a:r>
            <a:r>
              <a:rPr lang="en-US" altLang="zh-CN" sz="1200" b="1" dirty="0">
                <a:solidFill>
                  <a:srgbClr val="11576A"/>
                </a:solidFill>
                <a:latin typeface="微软雅黑" pitchFamily="34" charset="-122"/>
                <a:ea typeface="微软雅黑" pitchFamily="34" charset="-122"/>
              </a:rPr>
              <a:t>8200</a:t>
            </a:r>
            <a:r>
              <a:rPr lang="zh-CN" altLang="en-US" sz="1200" b="1" dirty="0">
                <a:solidFill>
                  <a:srgbClr val="11576A"/>
                </a:solidFill>
                <a:latin typeface="微软雅黑" pitchFamily="34" charset="-122"/>
                <a:ea typeface="微软雅黑" pitchFamily="34" charset="-122"/>
              </a:rPr>
              <a:t>（注：</a:t>
            </a:r>
            <a:r>
              <a:rPr lang="en-US" altLang="zh-CN" sz="1200" b="1" dirty="0">
                <a:solidFill>
                  <a:srgbClr val="11576A"/>
                </a:solidFill>
                <a:latin typeface="微软雅黑" pitchFamily="34" charset="-122"/>
                <a:ea typeface="微软雅黑" pitchFamily="34" charset="-122"/>
              </a:rPr>
              <a:t>4096</a:t>
            </a:r>
            <a:r>
              <a:rPr lang="zh-CN" altLang="en-US" sz="1200" b="1" dirty="0">
                <a:solidFill>
                  <a:srgbClr val="11576A"/>
                </a:solidFill>
                <a:latin typeface="微软雅黑" pitchFamily="34" charset="-122"/>
                <a:ea typeface="微软雅黑" pitchFamily="34" charset="-122"/>
              </a:rPr>
              <a:t>*</a:t>
            </a:r>
            <a:r>
              <a:rPr lang="en-US" altLang="zh-CN" sz="1200" b="1" dirty="0">
                <a:solidFill>
                  <a:srgbClr val="11576A"/>
                </a:solidFill>
                <a:latin typeface="微软雅黑" pitchFamily="34" charset="-122"/>
                <a:ea typeface="微软雅黑" pitchFamily="34" charset="-122"/>
              </a:rPr>
              <a:t>2+8</a:t>
            </a:r>
            <a:r>
              <a:rPr lang="zh-CN" altLang="en-US" sz="1200" b="1" dirty="0">
                <a:solidFill>
                  <a:srgbClr val="11576A"/>
                </a:solidFill>
                <a:latin typeface="微软雅黑" pitchFamily="34" charset="-122"/>
                <a:ea typeface="微软雅黑" pitchFamily="34" charset="-122"/>
              </a:rPr>
              <a:t>）</a:t>
            </a:r>
          </a:p>
        </p:txBody>
      </p:sp>
      <p:sp>
        <p:nvSpPr>
          <p:cNvPr id="87" name="Text Box 99"/>
          <p:cNvSpPr txBox="1">
            <a:spLocks noChangeArrowheads="1"/>
          </p:cNvSpPr>
          <p:nvPr/>
        </p:nvSpPr>
        <p:spPr bwMode="auto">
          <a:xfrm>
            <a:off x="4625283" y="3281279"/>
            <a:ext cx="2961380" cy="461665"/>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rPr>
              <a:t>MOV  REG,  32780 （注：</a:t>
            </a:r>
            <a:r>
              <a:rPr lang="en-US" altLang="zh-CN" sz="1200" b="1" dirty="0">
                <a:solidFill>
                  <a:srgbClr val="11576A"/>
                </a:solidFill>
                <a:latin typeface="微软雅黑" pitchFamily="34" charset="-122"/>
                <a:ea typeface="微软雅黑" pitchFamily="34" charset="-122"/>
              </a:rPr>
              <a:t>4096</a:t>
            </a:r>
            <a:r>
              <a:rPr lang="zh-CN" altLang="en-US" sz="1200" b="1" dirty="0">
                <a:solidFill>
                  <a:srgbClr val="11576A"/>
                </a:solidFill>
                <a:latin typeface="微软雅黑" pitchFamily="34" charset="-122"/>
                <a:ea typeface="微软雅黑" pitchFamily="34" charset="-122"/>
              </a:rPr>
              <a:t>*</a:t>
            </a:r>
            <a:r>
              <a:rPr lang="en-US" altLang="zh-CN" sz="1200" b="1" dirty="0">
                <a:solidFill>
                  <a:srgbClr val="11576A"/>
                </a:solidFill>
                <a:latin typeface="微软雅黑" pitchFamily="34" charset="-122"/>
                <a:ea typeface="微软雅黑" pitchFamily="34" charset="-122"/>
              </a:rPr>
              <a:t>8+12</a:t>
            </a:r>
            <a:r>
              <a:rPr lang="zh-CN" altLang="en-US" sz="1200" b="1" dirty="0">
                <a:solidFill>
                  <a:srgbClr val="11576A"/>
                </a:solidFill>
                <a:latin typeface="微软雅黑" pitchFamily="34" charset="-122"/>
                <a:ea typeface="微软雅黑" pitchFamily="34" charset="-122"/>
              </a:rPr>
              <a:t>）</a:t>
            </a:r>
          </a:p>
        </p:txBody>
      </p:sp>
      <p:sp>
        <p:nvSpPr>
          <p:cNvPr id="88" name="Rectangle 12"/>
          <p:cNvSpPr>
            <a:spLocks noChangeArrowheads="1"/>
          </p:cNvSpPr>
          <p:nvPr/>
        </p:nvSpPr>
        <p:spPr bwMode="auto">
          <a:xfrm>
            <a:off x="2481046" y="3610557"/>
            <a:ext cx="724748" cy="161327"/>
          </a:xfrm>
          <a:prstGeom prst="rect">
            <a:avLst/>
          </a:prstGeom>
          <a:solidFill>
            <a:schemeClr val="accent6">
              <a:lumMod val="40000"/>
              <a:lumOff val="60000"/>
            </a:schemeClr>
          </a:soli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nvGrpSpPr>
          <p:cNvPr id="89" name="Group 4"/>
          <p:cNvGrpSpPr>
            <a:grpSpLocks/>
          </p:cNvGrpSpPr>
          <p:nvPr/>
        </p:nvGrpSpPr>
        <p:grpSpPr bwMode="auto">
          <a:xfrm>
            <a:off x="2474813" y="2500159"/>
            <a:ext cx="724748" cy="2561063"/>
            <a:chOff x="254" y="14"/>
            <a:chExt cx="562" cy="3810"/>
          </a:xfrm>
          <a:noFill/>
        </p:grpSpPr>
        <p:sp>
          <p:nvSpPr>
            <p:cNvPr id="90" name="Rectangle 5"/>
            <p:cNvSpPr>
              <a:spLocks noChangeArrowheads="1"/>
            </p:cNvSpPr>
            <p:nvPr/>
          </p:nvSpPr>
          <p:spPr bwMode="auto">
            <a:xfrm>
              <a:off x="254" y="1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1" name="Rectangle 6"/>
            <p:cNvSpPr>
              <a:spLocks noChangeArrowheads="1"/>
            </p:cNvSpPr>
            <p:nvPr/>
          </p:nvSpPr>
          <p:spPr bwMode="auto">
            <a:xfrm>
              <a:off x="254" y="256"/>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2" name="Rectangle 7"/>
            <p:cNvSpPr>
              <a:spLocks noChangeArrowheads="1"/>
            </p:cNvSpPr>
            <p:nvPr/>
          </p:nvSpPr>
          <p:spPr bwMode="auto">
            <a:xfrm>
              <a:off x="254" y="496"/>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3" name="Rectangle 8"/>
            <p:cNvSpPr>
              <a:spLocks noChangeArrowheads="1"/>
            </p:cNvSpPr>
            <p:nvPr/>
          </p:nvSpPr>
          <p:spPr bwMode="auto">
            <a:xfrm>
              <a:off x="254" y="73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4" name="Rectangle 9"/>
            <p:cNvSpPr>
              <a:spLocks noChangeArrowheads="1"/>
            </p:cNvSpPr>
            <p:nvPr/>
          </p:nvSpPr>
          <p:spPr bwMode="auto">
            <a:xfrm>
              <a:off x="254" y="96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5" name="Rectangle 10"/>
            <p:cNvSpPr>
              <a:spLocks noChangeArrowheads="1"/>
            </p:cNvSpPr>
            <p:nvPr/>
          </p:nvSpPr>
          <p:spPr bwMode="auto">
            <a:xfrm>
              <a:off x="254" y="120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6" name="Rectangle 11"/>
            <p:cNvSpPr>
              <a:spLocks noChangeArrowheads="1"/>
            </p:cNvSpPr>
            <p:nvPr/>
          </p:nvSpPr>
          <p:spPr bwMode="auto">
            <a:xfrm>
              <a:off x="254" y="144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7" name="Rectangle 12"/>
            <p:cNvSpPr>
              <a:spLocks noChangeArrowheads="1"/>
            </p:cNvSpPr>
            <p:nvPr/>
          </p:nvSpPr>
          <p:spPr bwMode="auto">
            <a:xfrm>
              <a:off x="254" y="167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8" name="Rectangle 13"/>
            <p:cNvSpPr>
              <a:spLocks noChangeArrowheads="1"/>
            </p:cNvSpPr>
            <p:nvPr/>
          </p:nvSpPr>
          <p:spPr bwMode="auto">
            <a:xfrm>
              <a:off x="254" y="1921"/>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9" name="Rectangle 14"/>
            <p:cNvSpPr>
              <a:spLocks noChangeArrowheads="1"/>
            </p:cNvSpPr>
            <p:nvPr/>
          </p:nvSpPr>
          <p:spPr bwMode="auto">
            <a:xfrm>
              <a:off x="254" y="2163"/>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0" name="Rectangle 15"/>
            <p:cNvSpPr>
              <a:spLocks noChangeArrowheads="1"/>
            </p:cNvSpPr>
            <p:nvPr/>
          </p:nvSpPr>
          <p:spPr bwMode="auto">
            <a:xfrm>
              <a:off x="254" y="2403"/>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1" name="Rectangle 16"/>
            <p:cNvSpPr>
              <a:spLocks noChangeArrowheads="1"/>
            </p:cNvSpPr>
            <p:nvPr/>
          </p:nvSpPr>
          <p:spPr bwMode="auto">
            <a:xfrm>
              <a:off x="254" y="264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2" name="Rectangle 17"/>
            <p:cNvSpPr>
              <a:spLocks noChangeArrowheads="1"/>
            </p:cNvSpPr>
            <p:nvPr/>
          </p:nvSpPr>
          <p:spPr bwMode="auto">
            <a:xfrm>
              <a:off x="254" y="287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3" name="Rectangle 18"/>
            <p:cNvSpPr>
              <a:spLocks noChangeArrowheads="1"/>
            </p:cNvSpPr>
            <p:nvPr/>
          </p:nvSpPr>
          <p:spPr bwMode="auto">
            <a:xfrm>
              <a:off x="254" y="311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en-US" altLang="zh-CN" sz="1200" b="1" dirty="0">
                  <a:solidFill>
                    <a:srgbClr val="11576A"/>
                  </a:solidFill>
                  <a:latin typeface="微软雅黑" pitchFamily="34" charset="-122"/>
                  <a:ea typeface="微软雅黑" pitchFamily="34" charset="-122"/>
                  <a:cs typeface="MS PGothic" charset="0"/>
                </a:rPr>
                <a:t>X</a:t>
              </a:r>
              <a:endParaRPr lang="zh-CN" altLang="en-US" sz="1200" b="1" dirty="0">
                <a:solidFill>
                  <a:srgbClr val="11576A"/>
                </a:solidFill>
                <a:latin typeface="微软雅黑" pitchFamily="34" charset="-122"/>
                <a:ea typeface="微软雅黑" pitchFamily="34" charset="-122"/>
                <a:cs typeface="MS PGothic" charset="0"/>
              </a:endParaRPr>
            </a:p>
          </p:txBody>
        </p:sp>
        <p:sp>
          <p:nvSpPr>
            <p:cNvPr id="104" name="Rectangle 19"/>
            <p:cNvSpPr>
              <a:spLocks noChangeArrowheads="1"/>
            </p:cNvSpPr>
            <p:nvPr/>
          </p:nvSpPr>
          <p:spPr bwMode="auto">
            <a:xfrm>
              <a:off x="254" y="335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5" name="Rectangle 20"/>
            <p:cNvSpPr>
              <a:spLocks noChangeArrowheads="1"/>
            </p:cNvSpPr>
            <p:nvPr/>
          </p:nvSpPr>
          <p:spPr bwMode="auto">
            <a:xfrm>
              <a:off x="254" y="358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grpSp>
      <p:sp>
        <p:nvSpPr>
          <p:cNvPr id="109" name="Rectangle 18"/>
          <p:cNvSpPr>
            <a:spLocks noChangeArrowheads="1"/>
          </p:cNvSpPr>
          <p:nvPr/>
        </p:nvSpPr>
        <p:spPr bwMode="auto">
          <a:xfrm>
            <a:off x="2474774" y="4579386"/>
            <a:ext cx="724748" cy="161327"/>
          </a:xfrm>
          <a:prstGeom prst="rect">
            <a:avLst/>
          </a:prstGeom>
          <a:solidFill>
            <a:srgbClr val="FFFF00"/>
          </a:soli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07" name="Rectangle 18"/>
          <p:cNvSpPr>
            <a:spLocks noChangeArrowheads="1"/>
          </p:cNvSpPr>
          <p:nvPr/>
        </p:nvSpPr>
        <p:spPr bwMode="auto">
          <a:xfrm>
            <a:off x="2485162" y="3614299"/>
            <a:ext cx="724748" cy="161327"/>
          </a:xfrm>
          <a:prstGeom prst="rect">
            <a:avLst/>
          </a:prstGeom>
          <a:solidFill>
            <a:schemeClr val="accent6">
              <a:lumMod val="40000"/>
              <a:lumOff val="60000"/>
            </a:schemeClr>
          </a:soli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Tree>
    <p:extLst>
      <p:ext uri="{BB962C8B-B14F-4D97-AF65-F5344CB8AC3E}">
        <p14:creationId xmlns:p14="http://schemas.microsoft.com/office/powerpoint/2010/main" val="32759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down)">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left)">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wipe(left)">
                                      <p:cBhvr>
                                        <p:cTn id="27" dur="500"/>
                                        <p:tgtEl>
                                          <p:spTgt spid="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fade">
                                      <p:cBhvr>
                                        <p:cTn id="32" dur="5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wipe(down)">
                                      <p:cBhvr>
                                        <p:cTn id="3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animBg="1"/>
      <p:bldP spid="109" grpId="0" animBg="1"/>
      <p:bldP spid="10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发现需要的块之后怎么办？</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Line 58"/>
          <p:cNvSpPr>
            <a:spLocks noChangeShapeType="1"/>
          </p:cNvSpPr>
          <p:nvPr/>
        </p:nvSpPr>
        <p:spPr bwMode="auto">
          <a:xfrm>
            <a:off x="3225052" y="3732968"/>
            <a:ext cx="1485605" cy="613042"/>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5" name="Line 65"/>
          <p:cNvSpPr>
            <a:spLocks noChangeShapeType="1"/>
          </p:cNvSpPr>
          <p:nvPr/>
        </p:nvSpPr>
        <p:spPr bwMode="auto">
          <a:xfrm flipV="1">
            <a:off x="3225052" y="4026742"/>
            <a:ext cx="1485605" cy="677573"/>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nvGrpSpPr>
          <p:cNvPr id="6" name="组合 5"/>
          <p:cNvGrpSpPr/>
          <p:nvPr/>
        </p:nvGrpSpPr>
        <p:grpSpPr>
          <a:xfrm>
            <a:off x="1268760" y="2450158"/>
            <a:ext cx="2231735" cy="2939426"/>
            <a:chOff x="251520" y="962986"/>
            <a:chExt cx="2975646" cy="3919234"/>
          </a:xfrm>
        </p:grpSpPr>
        <p:grpSp>
          <p:nvGrpSpPr>
            <p:cNvPr id="7" name="Group 4"/>
            <p:cNvGrpSpPr>
              <a:grpSpLocks/>
            </p:cNvGrpSpPr>
            <p:nvPr/>
          </p:nvGrpSpPr>
          <p:grpSpPr bwMode="auto">
            <a:xfrm>
              <a:off x="1869862" y="1021627"/>
              <a:ext cx="966331" cy="3414751"/>
              <a:chOff x="254" y="14"/>
              <a:chExt cx="562" cy="3810"/>
            </a:xfrm>
            <a:gradFill>
              <a:gsLst>
                <a:gs pos="100000">
                  <a:srgbClr val="33FFFF"/>
                </a:gs>
                <a:gs pos="0">
                  <a:srgbClr val="99FFFF"/>
                </a:gs>
                <a:gs pos="100000">
                  <a:schemeClr val="accent1">
                    <a:tint val="23500"/>
                    <a:satMod val="160000"/>
                  </a:schemeClr>
                </a:gs>
              </a:gsLst>
              <a:lin ang="5400000" scaled="0"/>
            </a:gradFill>
          </p:grpSpPr>
          <p:sp>
            <p:nvSpPr>
              <p:cNvPr id="41" name="Rectangle 5"/>
              <p:cNvSpPr>
                <a:spLocks noChangeArrowheads="1"/>
              </p:cNvSpPr>
              <p:nvPr/>
            </p:nvSpPr>
            <p:spPr bwMode="auto">
              <a:xfrm>
                <a:off x="254" y="14"/>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2" name="Rectangle 6"/>
              <p:cNvSpPr>
                <a:spLocks noChangeArrowheads="1"/>
              </p:cNvSpPr>
              <p:nvPr/>
            </p:nvSpPr>
            <p:spPr bwMode="auto">
              <a:xfrm>
                <a:off x="254" y="256"/>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3" name="Rectangle 7"/>
              <p:cNvSpPr>
                <a:spLocks noChangeArrowheads="1"/>
              </p:cNvSpPr>
              <p:nvPr/>
            </p:nvSpPr>
            <p:spPr bwMode="auto">
              <a:xfrm>
                <a:off x="254" y="496"/>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4" name="Rectangle 8"/>
              <p:cNvSpPr>
                <a:spLocks noChangeArrowheads="1"/>
              </p:cNvSpPr>
              <p:nvPr/>
            </p:nvSpPr>
            <p:spPr bwMode="auto">
              <a:xfrm>
                <a:off x="254" y="73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5" name="Rectangle 9"/>
              <p:cNvSpPr>
                <a:spLocks noChangeArrowheads="1"/>
              </p:cNvSpPr>
              <p:nvPr/>
            </p:nvSpPr>
            <p:spPr bwMode="auto">
              <a:xfrm>
                <a:off x="254" y="96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6" name="Rectangle 10"/>
              <p:cNvSpPr>
                <a:spLocks noChangeArrowheads="1"/>
              </p:cNvSpPr>
              <p:nvPr/>
            </p:nvSpPr>
            <p:spPr bwMode="auto">
              <a:xfrm>
                <a:off x="254" y="120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7" name="Rectangle 11"/>
              <p:cNvSpPr>
                <a:spLocks noChangeArrowheads="1"/>
              </p:cNvSpPr>
              <p:nvPr/>
            </p:nvSpPr>
            <p:spPr bwMode="auto">
              <a:xfrm>
                <a:off x="254" y="144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8" name="Rectangle 12"/>
              <p:cNvSpPr>
                <a:spLocks noChangeArrowheads="1"/>
              </p:cNvSpPr>
              <p:nvPr/>
            </p:nvSpPr>
            <p:spPr bwMode="auto">
              <a:xfrm>
                <a:off x="254" y="167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9" name="Rectangle 13"/>
              <p:cNvSpPr>
                <a:spLocks noChangeArrowheads="1"/>
              </p:cNvSpPr>
              <p:nvPr/>
            </p:nvSpPr>
            <p:spPr bwMode="auto">
              <a:xfrm>
                <a:off x="254" y="1921"/>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0" name="Rectangle 14"/>
              <p:cNvSpPr>
                <a:spLocks noChangeArrowheads="1"/>
              </p:cNvSpPr>
              <p:nvPr/>
            </p:nvSpPr>
            <p:spPr bwMode="auto">
              <a:xfrm>
                <a:off x="254" y="2163"/>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1" name="Rectangle 15"/>
              <p:cNvSpPr>
                <a:spLocks noChangeArrowheads="1"/>
              </p:cNvSpPr>
              <p:nvPr/>
            </p:nvSpPr>
            <p:spPr bwMode="auto">
              <a:xfrm>
                <a:off x="254" y="2403"/>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2" name="Rectangle 16"/>
              <p:cNvSpPr>
                <a:spLocks noChangeArrowheads="1"/>
              </p:cNvSpPr>
              <p:nvPr/>
            </p:nvSpPr>
            <p:spPr bwMode="auto">
              <a:xfrm>
                <a:off x="254" y="264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3" name="Rectangle 17"/>
              <p:cNvSpPr>
                <a:spLocks noChangeArrowheads="1"/>
              </p:cNvSpPr>
              <p:nvPr/>
            </p:nvSpPr>
            <p:spPr bwMode="auto">
              <a:xfrm>
                <a:off x="254" y="287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4" name="Rectangle 18"/>
              <p:cNvSpPr>
                <a:spLocks noChangeArrowheads="1"/>
              </p:cNvSpPr>
              <p:nvPr/>
            </p:nvSpPr>
            <p:spPr bwMode="auto">
              <a:xfrm>
                <a:off x="254" y="311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5" name="Rectangle 19"/>
              <p:cNvSpPr>
                <a:spLocks noChangeArrowheads="1"/>
              </p:cNvSpPr>
              <p:nvPr/>
            </p:nvSpPr>
            <p:spPr bwMode="auto">
              <a:xfrm>
                <a:off x="254" y="335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6" name="Rectangle 20"/>
              <p:cNvSpPr>
                <a:spLocks noChangeArrowheads="1"/>
              </p:cNvSpPr>
              <p:nvPr/>
            </p:nvSpPr>
            <p:spPr bwMode="auto">
              <a:xfrm>
                <a:off x="254" y="358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sp>
          <p:nvSpPr>
            <p:cNvPr id="8" name="Text Box 22"/>
            <p:cNvSpPr txBox="1">
              <a:spLocks noChangeArrowheads="1"/>
            </p:cNvSpPr>
            <p:nvPr/>
          </p:nvSpPr>
          <p:spPr bwMode="auto">
            <a:xfrm>
              <a:off x="721060" y="962986"/>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60K-64K</a:t>
              </a:r>
            </a:p>
          </p:txBody>
        </p:sp>
        <p:sp>
          <p:nvSpPr>
            <p:cNvPr id="9" name="Text Box 23"/>
            <p:cNvSpPr txBox="1">
              <a:spLocks noChangeArrowheads="1"/>
            </p:cNvSpPr>
            <p:nvPr/>
          </p:nvSpPr>
          <p:spPr bwMode="auto">
            <a:xfrm>
              <a:off x="724499" y="1196014"/>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56K-60K</a:t>
              </a:r>
            </a:p>
          </p:txBody>
        </p:sp>
        <p:sp>
          <p:nvSpPr>
            <p:cNvPr id="10" name="Text Box 24"/>
            <p:cNvSpPr txBox="1">
              <a:spLocks noChangeArrowheads="1"/>
            </p:cNvSpPr>
            <p:nvPr/>
          </p:nvSpPr>
          <p:spPr bwMode="auto">
            <a:xfrm>
              <a:off x="721060" y="1390578"/>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52K-56K</a:t>
              </a:r>
            </a:p>
          </p:txBody>
        </p:sp>
        <p:sp>
          <p:nvSpPr>
            <p:cNvPr id="11" name="Text Box 25"/>
            <p:cNvSpPr txBox="1">
              <a:spLocks noChangeArrowheads="1"/>
            </p:cNvSpPr>
            <p:nvPr/>
          </p:nvSpPr>
          <p:spPr bwMode="auto">
            <a:xfrm>
              <a:off x="721060" y="1614643"/>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48K-52K</a:t>
              </a:r>
            </a:p>
          </p:txBody>
        </p:sp>
        <p:sp>
          <p:nvSpPr>
            <p:cNvPr id="12" name="Text Box 26"/>
            <p:cNvSpPr txBox="1">
              <a:spLocks noChangeArrowheads="1"/>
            </p:cNvSpPr>
            <p:nvPr/>
          </p:nvSpPr>
          <p:spPr bwMode="auto">
            <a:xfrm>
              <a:off x="721060" y="1832358"/>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44K-48K</a:t>
              </a:r>
            </a:p>
          </p:txBody>
        </p:sp>
        <p:sp>
          <p:nvSpPr>
            <p:cNvPr id="13" name="Text Box 27"/>
            <p:cNvSpPr txBox="1">
              <a:spLocks noChangeArrowheads="1"/>
            </p:cNvSpPr>
            <p:nvPr/>
          </p:nvSpPr>
          <p:spPr bwMode="auto">
            <a:xfrm>
              <a:off x="721060" y="2035886"/>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40K-44K</a:t>
              </a:r>
            </a:p>
          </p:txBody>
        </p:sp>
        <p:sp>
          <p:nvSpPr>
            <p:cNvPr id="14" name="Text Box 28"/>
            <p:cNvSpPr txBox="1">
              <a:spLocks noChangeArrowheads="1"/>
            </p:cNvSpPr>
            <p:nvPr/>
          </p:nvSpPr>
          <p:spPr bwMode="auto">
            <a:xfrm>
              <a:off x="721060" y="2250989"/>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36K-40K</a:t>
              </a:r>
            </a:p>
          </p:txBody>
        </p:sp>
        <p:sp>
          <p:nvSpPr>
            <p:cNvPr id="15" name="Text Box 29"/>
            <p:cNvSpPr txBox="1">
              <a:spLocks noChangeArrowheads="1"/>
            </p:cNvSpPr>
            <p:nvPr/>
          </p:nvSpPr>
          <p:spPr bwMode="auto">
            <a:xfrm>
              <a:off x="721060" y="2468703"/>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32K-36K</a:t>
              </a:r>
            </a:p>
          </p:txBody>
        </p:sp>
        <p:sp>
          <p:nvSpPr>
            <p:cNvPr id="16" name="Text Box 30"/>
            <p:cNvSpPr txBox="1">
              <a:spLocks noChangeArrowheads="1"/>
            </p:cNvSpPr>
            <p:nvPr/>
          </p:nvSpPr>
          <p:spPr bwMode="auto">
            <a:xfrm>
              <a:off x="721060" y="2681193"/>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28K-32K</a:t>
              </a:r>
            </a:p>
          </p:txBody>
        </p:sp>
        <p:sp>
          <p:nvSpPr>
            <p:cNvPr id="17" name="Text Box 31"/>
            <p:cNvSpPr txBox="1">
              <a:spLocks noChangeArrowheads="1"/>
            </p:cNvSpPr>
            <p:nvPr/>
          </p:nvSpPr>
          <p:spPr bwMode="auto">
            <a:xfrm>
              <a:off x="721060" y="2905258"/>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24K-28K</a:t>
              </a:r>
            </a:p>
          </p:txBody>
        </p:sp>
        <p:sp>
          <p:nvSpPr>
            <p:cNvPr id="18" name="Text Box 32"/>
            <p:cNvSpPr txBox="1">
              <a:spLocks noChangeArrowheads="1"/>
            </p:cNvSpPr>
            <p:nvPr/>
          </p:nvSpPr>
          <p:spPr bwMode="auto">
            <a:xfrm>
              <a:off x="721060" y="3108784"/>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20K-24K</a:t>
              </a:r>
            </a:p>
          </p:txBody>
        </p:sp>
        <p:sp>
          <p:nvSpPr>
            <p:cNvPr id="19" name="Text Box 33"/>
            <p:cNvSpPr txBox="1">
              <a:spLocks noChangeArrowheads="1"/>
            </p:cNvSpPr>
            <p:nvPr/>
          </p:nvSpPr>
          <p:spPr bwMode="auto">
            <a:xfrm>
              <a:off x="721060" y="3321275"/>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16K-20K</a:t>
              </a:r>
            </a:p>
          </p:txBody>
        </p:sp>
        <p:sp>
          <p:nvSpPr>
            <p:cNvPr id="20" name="Text Box 34"/>
            <p:cNvSpPr txBox="1">
              <a:spLocks noChangeArrowheads="1"/>
            </p:cNvSpPr>
            <p:nvPr/>
          </p:nvSpPr>
          <p:spPr bwMode="auto">
            <a:xfrm>
              <a:off x="721060" y="3527415"/>
              <a:ext cx="112680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12K-16K</a:t>
              </a:r>
            </a:p>
          </p:txBody>
        </p:sp>
        <p:sp>
          <p:nvSpPr>
            <p:cNvPr id="21" name="Text Box 35"/>
            <p:cNvSpPr txBox="1">
              <a:spLocks noChangeArrowheads="1"/>
            </p:cNvSpPr>
            <p:nvPr/>
          </p:nvSpPr>
          <p:spPr bwMode="auto">
            <a:xfrm>
              <a:off x="683568" y="3754092"/>
              <a:ext cx="106268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8K-12K</a:t>
              </a:r>
            </a:p>
          </p:txBody>
        </p:sp>
        <p:sp>
          <p:nvSpPr>
            <p:cNvPr id="22" name="Text Box 36"/>
            <p:cNvSpPr txBox="1">
              <a:spLocks noChangeArrowheads="1"/>
            </p:cNvSpPr>
            <p:nvPr/>
          </p:nvSpPr>
          <p:spPr bwMode="auto">
            <a:xfrm>
              <a:off x="683568" y="3957620"/>
              <a:ext cx="10605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4K-8K</a:t>
              </a:r>
            </a:p>
          </p:txBody>
        </p:sp>
        <p:sp>
          <p:nvSpPr>
            <p:cNvPr id="23" name="Text Box 37"/>
            <p:cNvSpPr txBox="1">
              <a:spLocks noChangeArrowheads="1"/>
            </p:cNvSpPr>
            <p:nvPr/>
          </p:nvSpPr>
          <p:spPr bwMode="auto">
            <a:xfrm>
              <a:off x="683568" y="4175335"/>
              <a:ext cx="10605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0K-4K</a:t>
              </a:r>
            </a:p>
          </p:txBody>
        </p:sp>
        <p:sp>
          <p:nvSpPr>
            <p:cNvPr id="24" name="Text Box 56"/>
            <p:cNvSpPr txBox="1">
              <a:spLocks noChangeArrowheads="1"/>
            </p:cNvSpPr>
            <p:nvPr/>
          </p:nvSpPr>
          <p:spPr bwMode="auto">
            <a:xfrm>
              <a:off x="1512063" y="4512888"/>
              <a:ext cx="171510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pPr algn="ctr"/>
              <a:r>
                <a:rPr lang="zh-CN" altLang="en-US" sz="1200" b="1" dirty="0">
                  <a:solidFill>
                    <a:srgbClr val="11576A"/>
                  </a:solidFill>
                  <a:latin typeface="微软雅黑" pitchFamily="34" charset="-122"/>
                  <a:ea typeface="微软雅黑" pitchFamily="34" charset="-122"/>
                </a:rPr>
                <a:t>逻辑地址空间</a:t>
              </a:r>
              <a:endParaRPr lang="en-US" altLang="zh-CN" sz="1200" b="1" dirty="0">
                <a:solidFill>
                  <a:srgbClr val="11576A"/>
                </a:solidFill>
                <a:latin typeface="微软雅黑" pitchFamily="34" charset="-122"/>
                <a:ea typeface="微软雅黑" pitchFamily="34" charset="-122"/>
              </a:endParaRPr>
            </a:p>
          </p:txBody>
        </p:sp>
        <p:sp>
          <p:nvSpPr>
            <p:cNvPr id="25" name="Text Box 70"/>
            <p:cNvSpPr txBox="1">
              <a:spLocks noChangeArrowheads="1"/>
            </p:cNvSpPr>
            <p:nvPr/>
          </p:nvSpPr>
          <p:spPr bwMode="auto">
            <a:xfrm>
              <a:off x="251520" y="972845"/>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15</a:t>
              </a:r>
            </a:p>
          </p:txBody>
        </p:sp>
        <p:sp>
          <p:nvSpPr>
            <p:cNvPr id="26" name="Text Box 71"/>
            <p:cNvSpPr txBox="1">
              <a:spLocks noChangeArrowheads="1"/>
            </p:cNvSpPr>
            <p:nvPr/>
          </p:nvSpPr>
          <p:spPr bwMode="auto">
            <a:xfrm>
              <a:off x="251520" y="1196910"/>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14</a:t>
              </a:r>
            </a:p>
          </p:txBody>
        </p:sp>
        <p:sp>
          <p:nvSpPr>
            <p:cNvPr id="27" name="Text Box 72"/>
            <p:cNvSpPr txBox="1">
              <a:spLocks noChangeArrowheads="1"/>
            </p:cNvSpPr>
            <p:nvPr/>
          </p:nvSpPr>
          <p:spPr bwMode="auto">
            <a:xfrm>
              <a:off x="251520" y="1400437"/>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13</a:t>
              </a:r>
            </a:p>
          </p:txBody>
        </p:sp>
        <p:sp>
          <p:nvSpPr>
            <p:cNvPr id="28" name="Text Box 73"/>
            <p:cNvSpPr txBox="1">
              <a:spLocks noChangeArrowheads="1"/>
            </p:cNvSpPr>
            <p:nvPr/>
          </p:nvSpPr>
          <p:spPr bwMode="auto">
            <a:xfrm>
              <a:off x="251520" y="1624502"/>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12</a:t>
              </a:r>
            </a:p>
          </p:txBody>
        </p:sp>
        <p:sp>
          <p:nvSpPr>
            <p:cNvPr id="29" name="Text Box 74"/>
            <p:cNvSpPr txBox="1">
              <a:spLocks noChangeArrowheads="1"/>
            </p:cNvSpPr>
            <p:nvPr/>
          </p:nvSpPr>
          <p:spPr bwMode="auto">
            <a:xfrm>
              <a:off x="251520" y="1842217"/>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11</a:t>
              </a:r>
            </a:p>
          </p:txBody>
        </p:sp>
        <p:sp>
          <p:nvSpPr>
            <p:cNvPr id="30" name="Text Box 75"/>
            <p:cNvSpPr txBox="1">
              <a:spLocks noChangeArrowheads="1"/>
            </p:cNvSpPr>
            <p:nvPr/>
          </p:nvSpPr>
          <p:spPr bwMode="auto">
            <a:xfrm>
              <a:off x="251520" y="2045744"/>
              <a:ext cx="49842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10</a:t>
              </a:r>
            </a:p>
          </p:txBody>
        </p:sp>
        <p:sp>
          <p:nvSpPr>
            <p:cNvPr id="31" name="Text Box 76"/>
            <p:cNvSpPr txBox="1">
              <a:spLocks noChangeArrowheads="1"/>
            </p:cNvSpPr>
            <p:nvPr/>
          </p:nvSpPr>
          <p:spPr bwMode="auto">
            <a:xfrm>
              <a:off x="320971" y="2260847"/>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9</a:t>
              </a:r>
            </a:p>
          </p:txBody>
        </p:sp>
        <p:sp>
          <p:nvSpPr>
            <p:cNvPr id="32" name="Text Box 77"/>
            <p:cNvSpPr txBox="1">
              <a:spLocks noChangeArrowheads="1"/>
            </p:cNvSpPr>
            <p:nvPr/>
          </p:nvSpPr>
          <p:spPr bwMode="auto">
            <a:xfrm>
              <a:off x="320971" y="2478562"/>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8</a:t>
              </a:r>
            </a:p>
          </p:txBody>
        </p:sp>
        <p:sp>
          <p:nvSpPr>
            <p:cNvPr id="33" name="Text Box 78"/>
            <p:cNvSpPr txBox="1">
              <a:spLocks noChangeArrowheads="1"/>
            </p:cNvSpPr>
            <p:nvPr/>
          </p:nvSpPr>
          <p:spPr bwMode="auto">
            <a:xfrm>
              <a:off x="320971" y="2691052"/>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7</a:t>
              </a:r>
            </a:p>
          </p:txBody>
        </p:sp>
        <p:sp>
          <p:nvSpPr>
            <p:cNvPr id="34" name="Text Box 79"/>
            <p:cNvSpPr txBox="1">
              <a:spLocks noChangeArrowheads="1"/>
            </p:cNvSpPr>
            <p:nvPr/>
          </p:nvSpPr>
          <p:spPr bwMode="auto">
            <a:xfrm>
              <a:off x="320971" y="2915116"/>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6</a:t>
              </a:r>
            </a:p>
          </p:txBody>
        </p:sp>
        <p:sp>
          <p:nvSpPr>
            <p:cNvPr id="35" name="Text Box 80"/>
            <p:cNvSpPr txBox="1">
              <a:spLocks noChangeArrowheads="1"/>
            </p:cNvSpPr>
            <p:nvPr/>
          </p:nvSpPr>
          <p:spPr bwMode="auto">
            <a:xfrm>
              <a:off x="320971" y="3118644"/>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5</a:t>
              </a:r>
            </a:p>
          </p:txBody>
        </p:sp>
        <p:sp>
          <p:nvSpPr>
            <p:cNvPr id="36" name="Text Box 81"/>
            <p:cNvSpPr txBox="1">
              <a:spLocks noChangeArrowheads="1"/>
            </p:cNvSpPr>
            <p:nvPr/>
          </p:nvSpPr>
          <p:spPr bwMode="auto">
            <a:xfrm>
              <a:off x="320971" y="3331134"/>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a:t>
              </a:r>
            </a:p>
          </p:txBody>
        </p:sp>
        <p:sp>
          <p:nvSpPr>
            <p:cNvPr id="37" name="Text Box 82"/>
            <p:cNvSpPr txBox="1">
              <a:spLocks noChangeArrowheads="1"/>
            </p:cNvSpPr>
            <p:nvPr/>
          </p:nvSpPr>
          <p:spPr bwMode="auto">
            <a:xfrm>
              <a:off x="320971" y="3537274"/>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3</a:t>
              </a:r>
            </a:p>
          </p:txBody>
        </p:sp>
        <p:sp>
          <p:nvSpPr>
            <p:cNvPr id="38" name="Text Box 83"/>
            <p:cNvSpPr txBox="1">
              <a:spLocks noChangeArrowheads="1"/>
            </p:cNvSpPr>
            <p:nvPr/>
          </p:nvSpPr>
          <p:spPr bwMode="auto">
            <a:xfrm>
              <a:off x="332545" y="3763951"/>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a:t>
              </a:r>
            </a:p>
          </p:txBody>
        </p:sp>
        <p:sp>
          <p:nvSpPr>
            <p:cNvPr id="39" name="Text Box 84"/>
            <p:cNvSpPr txBox="1">
              <a:spLocks noChangeArrowheads="1"/>
            </p:cNvSpPr>
            <p:nvPr/>
          </p:nvSpPr>
          <p:spPr bwMode="auto">
            <a:xfrm>
              <a:off x="329107" y="3967479"/>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1</a:t>
              </a:r>
            </a:p>
          </p:txBody>
        </p:sp>
        <p:sp>
          <p:nvSpPr>
            <p:cNvPr id="40" name="Text Box 85"/>
            <p:cNvSpPr txBox="1">
              <a:spLocks noChangeArrowheads="1"/>
            </p:cNvSpPr>
            <p:nvPr/>
          </p:nvSpPr>
          <p:spPr bwMode="auto">
            <a:xfrm>
              <a:off x="329107" y="4185193"/>
              <a:ext cx="3723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0</a:t>
              </a:r>
            </a:p>
          </p:txBody>
        </p:sp>
      </p:grpSp>
      <p:grpSp>
        <p:nvGrpSpPr>
          <p:cNvPr id="57" name="组合 56"/>
          <p:cNvGrpSpPr/>
          <p:nvPr/>
        </p:nvGrpSpPr>
        <p:grpSpPr>
          <a:xfrm>
            <a:off x="4597774" y="3768620"/>
            <a:ext cx="1962571" cy="1620964"/>
            <a:chOff x="4690205" y="2720935"/>
            <a:chExt cx="2616761" cy="2161285"/>
          </a:xfrm>
        </p:grpSpPr>
        <p:grpSp>
          <p:nvGrpSpPr>
            <p:cNvPr id="58" name="Group 38"/>
            <p:cNvGrpSpPr>
              <a:grpSpLocks/>
            </p:cNvGrpSpPr>
            <p:nvPr/>
          </p:nvGrpSpPr>
          <p:grpSpPr bwMode="auto">
            <a:xfrm>
              <a:off x="4857909" y="2753201"/>
              <a:ext cx="966331" cy="1697516"/>
              <a:chOff x="0" y="26"/>
              <a:chExt cx="562" cy="1894"/>
            </a:xfrm>
          </p:grpSpPr>
          <p:sp>
            <p:nvSpPr>
              <p:cNvPr id="78" name="Rectangle 39"/>
              <p:cNvSpPr>
                <a:spLocks noChangeArrowheads="1"/>
              </p:cNvSpPr>
              <p:nvPr/>
            </p:nvSpPr>
            <p:spPr bwMode="auto">
              <a:xfrm>
                <a:off x="0" y="26"/>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79" name="Rectangle 40"/>
              <p:cNvSpPr>
                <a:spLocks noChangeArrowheads="1"/>
              </p:cNvSpPr>
              <p:nvPr/>
            </p:nvSpPr>
            <p:spPr bwMode="auto">
              <a:xfrm>
                <a:off x="0" y="25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0" name="Rectangle 41"/>
              <p:cNvSpPr>
                <a:spLocks noChangeArrowheads="1"/>
              </p:cNvSpPr>
              <p:nvPr/>
            </p:nvSpPr>
            <p:spPr bwMode="auto">
              <a:xfrm>
                <a:off x="0" y="49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1" name="Rectangle 42"/>
              <p:cNvSpPr>
                <a:spLocks noChangeArrowheads="1"/>
              </p:cNvSpPr>
              <p:nvPr/>
            </p:nvSpPr>
            <p:spPr bwMode="auto">
              <a:xfrm>
                <a:off x="0" y="74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2" name="Rectangle 43"/>
              <p:cNvSpPr>
                <a:spLocks noChangeArrowheads="1"/>
              </p:cNvSpPr>
              <p:nvPr/>
            </p:nvSpPr>
            <p:spPr bwMode="auto">
              <a:xfrm>
                <a:off x="0" y="97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3" name="Rectangle 44"/>
              <p:cNvSpPr>
                <a:spLocks noChangeArrowheads="1"/>
              </p:cNvSpPr>
              <p:nvPr/>
            </p:nvSpPr>
            <p:spPr bwMode="auto">
              <a:xfrm>
                <a:off x="0" y="121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4" name="Rectangle 45"/>
              <p:cNvSpPr>
                <a:spLocks noChangeArrowheads="1"/>
              </p:cNvSpPr>
              <p:nvPr/>
            </p:nvSpPr>
            <p:spPr bwMode="auto">
              <a:xfrm>
                <a:off x="0" y="145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5" name="Rectangle 46"/>
              <p:cNvSpPr>
                <a:spLocks noChangeArrowheads="1"/>
              </p:cNvSpPr>
              <p:nvPr/>
            </p:nvSpPr>
            <p:spPr bwMode="auto">
              <a:xfrm>
                <a:off x="0" y="168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grpSp>
        <p:grpSp>
          <p:nvGrpSpPr>
            <p:cNvPr id="59" name="Group 47"/>
            <p:cNvGrpSpPr>
              <a:grpSpLocks/>
            </p:cNvGrpSpPr>
            <p:nvPr/>
          </p:nvGrpSpPr>
          <p:grpSpPr bwMode="auto">
            <a:xfrm>
              <a:off x="5868144" y="2720935"/>
              <a:ext cx="1127023" cy="1874976"/>
              <a:chOff x="-269" y="0"/>
              <a:chExt cx="721" cy="2092"/>
            </a:xfrm>
          </p:grpSpPr>
          <p:sp>
            <p:nvSpPr>
              <p:cNvPr id="70" name="Text Box 48"/>
              <p:cNvSpPr txBox="1">
                <a:spLocks noChangeArrowheads="1"/>
              </p:cNvSpPr>
              <p:nvPr/>
            </p:nvSpPr>
            <p:spPr bwMode="auto">
              <a:xfrm>
                <a:off x="-269" y="0"/>
                <a:ext cx="721"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28K-32K</a:t>
                </a:r>
              </a:p>
            </p:txBody>
          </p:sp>
          <p:sp>
            <p:nvSpPr>
              <p:cNvPr id="71" name="Text Box 49"/>
              <p:cNvSpPr txBox="1">
                <a:spLocks noChangeArrowheads="1"/>
              </p:cNvSpPr>
              <p:nvPr/>
            </p:nvSpPr>
            <p:spPr bwMode="auto">
              <a:xfrm>
                <a:off x="-269" y="250"/>
                <a:ext cx="721"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24K-28K</a:t>
                </a:r>
              </a:p>
            </p:txBody>
          </p:sp>
          <p:sp>
            <p:nvSpPr>
              <p:cNvPr id="72" name="Text Box 50"/>
              <p:cNvSpPr txBox="1">
                <a:spLocks noChangeArrowheads="1"/>
              </p:cNvSpPr>
              <p:nvPr/>
            </p:nvSpPr>
            <p:spPr bwMode="auto">
              <a:xfrm>
                <a:off x="-269" y="490"/>
                <a:ext cx="721"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20K-24K</a:t>
                </a:r>
              </a:p>
            </p:txBody>
          </p:sp>
          <p:sp>
            <p:nvSpPr>
              <p:cNvPr id="73" name="Text Box 51"/>
              <p:cNvSpPr txBox="1">
                <a:spLocks noChangeArrowheads="1"/>
              </p:cNvSpPr>
              <p:nvPr/>
            </p:nvSpPr>
            <p:spPr bwMode="auto">
              <a:xfrm>
                <a:off x="-269" y="740"/>
                <a:ext cx="721"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16K-20K</a:t>
                </a:r>
              </a:p>
            </p:txBody>
          </p:sp>
          <p:sp>
            <p:nvSpPr>
              <p:cNvPr id="74" name="Text Box 52"/>
              <p:cNvSpPr txBox="1">
                <a:spLocks noChangeArrowheads="1"/>
              </p:cNvSpPr>
              <p:nvPr/>
            </p:nvSpPr>
            <p:spPr bwMode="auto">
              <a:xfrm>
                <a:off x="-269" y="970"/>
                <a:ext cx="721"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12K-16K</a:t>
                </a:r>
              </a:p>
            </p:txBody>
          </p:sp>
          <p:sp>
            <p:nvSpPr>
              <p:cNvPr id="75" name="Text Box 53"/>
              <p:cNvSpPr txBox="1">
                <a:spLocks noChangeArrowheads="1"/>
              </p:cNvSpPr>
              <p:nvPr/>
            </p:nvSpPr>
            <p:spPr bwMode="auto">
              <a:xfrm>
                <a:off x="-269" y="1210"/>
                <a:ext cx="680"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8K-12K</a:t>
                </a:r>
              </a:p>
            </p:txBody>
          </p:sp>
          <p:sp>
            <p:nvSpPr>
              <p:cNvPr id="76" name="Text Box 54"/>
              <p:cNvSpPr txBox="1">
                <a:spLocks noChangeArrowheads="1"/>
              </p:cNvSpPr>
              <p:nvPr/>
            </p:nvSpPr>
            <p:spPr bwMode="auto">
              <a:xfrm>
                <a:off x="-269" y="1450"/>
                <a:ext cx="678"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4K-8K</a:t>
                </a:r>
              </a:p>
            </p:txBody>
          </p:sp>
          <p:sp>
            <p:nvSpPr>
              <p:cNvPr id="77" name="Text Box 55"/>
              <p:cNvSpPr txBox="1">
                <a:spLocks noChangeArrowheads="1"/>
              </p:cNvSpPr>
              <p:nvPr/>
            </p:nvSpPr>
            <p:spPr bwMode="auto">
              <a:xfrm>
                <a:off x="-269" y="1680"/>
                <a:ext cx="678"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0K-4K</a:t>
                </a:r>
              </a:p>
            </p:txBody>
          </p:sp>
        </p:grpSp>
        <p:sp>
          <p:nvSpPr>
            <p:cNvPr id="60" name="Text Box 57"/>
            <p:cNvSpPr txBox="1">
              <a:spLocks noChangeArrowheads="1"/>
            </p:cNvSpPr>
            <p:nvPr/>
          </p:nvSpPr>
          <p:spPr bwMode="auto">
            <a:xfrm>
              <a:off x="4690205" y="4512888"/>
              <a:ext cx="147732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pPr algn="ctr"/>
              <a:r>
                <a:rPr lang="zh-CN" altLang="en-US" sz="1200" b="1" dirty="0">
                  <a:solidFill>
                    <a:srgbClr val="11576A"/>
                  </a:solidFill>
                  <a:latin typeface="微软雅黑" pitchFamily="34" charset="-122"/>
                  <a:ea typeface="微软雅黑" pitchFamily="34" charset="-122"/>
                </a:rPr>
                <a:t>物理地址空间</a:t>
              </a:r>
              <a:endParaRPr lang="en-US" altLang="zh-CN" sz="1200" b="1" dirty="0">
                <a:solidFill>
                  <a:srgbClr val="11576A"/>
                </a:solidFill>
                <a:latin typeface="微软雅黑" pitchFamily="34" charset="-122"/>
                <a:ea typeface="微软雅黑" pitchFamily="34" charset="-122"/>
              </a:endParaRPr>
            </a:p>
          </p:txBody>
        </p:sp>
        <p:grpSp>
          <p:nvGrpSpPr>
            <p:cNvPr id="61" name="Group 86"/>
            <p:cNvGrpSpPr>
              <a:grpSpLocks/>
            </p:cNvGrpSpPr>
            <p:nvPr/>
          </p:nvGrpSpPr>
          <p:grpSpPr bwMode="auto">
            <a:xfrm>
              <a:off x="6934940" y="2726313"/>
              <a:ext cx="372026" cy="1874976"/>
              <a:chOff x="-269" y="0"/>
              <a:chExt cx="238" cy="2092"/>
            </a:xfrm>
          </p:grpSpPr>
          <p:sp>
            <p:nvSpPr>
              <p:cNvPr id="62" name="Text Box 87"/>
              <p:cNvSpPr txBox="1">
                <a:spLocks noChangeArrowheads="1"/>
              </p:cNvSpPr>
              <p:nvPr/>
            </p:nvSpPr>
            <p:spPr bwMode="auto">
              <a:xfrm>
                <a:off x="-269" y="0"/>
                <a:ext cx="238"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7</a:t>
                </a:r>
              </a:p>
            </p:txBody>
          </p:sp>
          <p:sp>
            <p:nvSpPr>
              <p:cNvPr id="63" name="Text Box 88"/>
              <p:cNvSpPr txBox="1">
                <a:spLocks noChangeArrowheads="1"/>
              </p:cNvSpPr>
              <p:nvPr/>
            </p:nvSpPr>
            <p:spPr bwMode="auto">
              <a:xfrm>
                <a:off x="-269" y="250"/>
                <a:ext cx="238"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6</a:t>
                </a:r>
              </a:p>
            </p:txBody>
          </p:sp>
          <p:sp>
            <p:nvSpPr>
              <p:cNvPr id="64" name="Text Box 89"/>
              <p:cNvSpPr txBox="1">
                <a:spLocks noChangeArrowheads="1"/>
              </p:cNvSpPr>
              <p:nvPr/>
            </p:nvSpPr>
            <p:spPr bwMode="auto">
              <a:xfrm>
                <a:off x="-269" y="490"/>
                <a:ext cx="238"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5</a:t>
                </a:r>
              </a:p>
            </p:txBody>
          </p:sp>
          <p:sp>
            <p:nvSpPr>
              <p:cNvPr id="65" name="Text Box 90"/>
              <p:cNvSpPr txBox="1">
                <a:spLocks noChangeArrowheads="1"/>
              </p:cNvSpPr>
              <p:nvPr/>
            </p:nvSpPr>
            <p:spPr bwMode="auto">
              <a:xfrm>
                <a:off x="-269" y="740"/>
                <a:ext cx="238"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a:t>
                </a:r>
              </a:p>
            </p:txBody>
          </p:sp>
          <p:sp>
            <p:nvSpPr>
              <p:cNvPr id="66" name="Text Box 91"/>
              <p:cNvSpPr txBox="1">
                <a:spLocks noChangeArrowheads="1"/>
              </p:cNvSpPr>
              <p:nvPr/>
            </p:nvSpPr>
            <p:spPr bwMode="auto">
              <a:xfrm>
                <a:off x="-269" y="970"/>
                <a:ext cx="238"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3</a:t>
                </a:r>
              </a:p>
            </p:txBody>
          </p:sp>
          <p:sp>
            <p:nvSpPr>
              <p:cNvPr id="67" name="Text Box 92"/>
              <p:cNvSpPr txBox="1">
                <a:spLocks noChangeArrowheads="1"/>
              </p:cNvSpPr>
              <p:nvPr/>
            </p:nvSpPr>
            <p:spPr bwMode="auto">
              <a:xfrm>
                <a:off x="-269" y="1210"/>
                <a:ext cx="238"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a:t>
                </a:r>
              </a:p>
            </p:txBody>
          </p:sp>
          <p:sp>
            <p:nvSpPr>
              <p:cNvPr id="68" name="Text Box 93"/>
              <p:cNvSpPr txBox="1">
                <a:spLocks noChangeArrowheads="1"/>
              </p:cNvSpPr>
              <p:nvPr/>
            </p:nvSpPr>
            <p:spPr bwMode="auto">
              <a:xfrm>
                <a:off x="-269" y="1450"/>
                <a:ext cx="238"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a:t>
                </a:r>
              </a:p>
            </p:txBody>
          </p:sp>
          <p:sp>
            <p:nvSpPr>
              <p:cNvPr id="69" name="Text Box 94"/>
              <p:cNvSpPr txBox="1">
                <a:spLocks noChangeArrowheads="1"/>
              </p:cNvSpPr>
              <p:nvPr/>
            </p:nvSpPr>
            <p:spPr bwMode="auto">
              <a:xfrm>
                <a:off x="-269" y="1680"/>
                <a:ext cx="238"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0</a:t>
                </a:r>
              </a:p>
            </p:txBody>
          </p:sp>
        </p:grpSp>
      </p:grpSp>
      <p:sp>
        <p:nvSpPr>
          <p:cNvPr id="86" name="Text Box 98"/>
          <p:cNvSpPr txBox="1">
            <a:spLocks noChangeArrowheads="1"/>
          </p:cNvSpPr>
          <p:nvPr/>
        </p:nvSpPr>
        <p:spPr bwMode="auto">
          <a:xfrm>
            <a:off x="4617132" y="3095374"/>
            <a:ext cx="3950306" cy="276999"/>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rPr>
              <a:t>MOV  REG,  </a:t>
            </a:r>
            <a:r>
              <a:rPr lang="en-US" altLang="zh-CN" sz="1200" b="1" dirty="0">
                <a:solidFill>
                  <a:srgbClr val="11576A"/>
                </a:solidFill>
                <a:latin typeface="微软雅黑" pitchFamily="34" charset="-122"/>
                <a:ea typeface="微软雅黑" pitchFamily="34" charset="-122"/>
              </a:rPr>
              <a:t>8200</a:t>
            </a:r>
            <a:r>
              <a:rPr lang="zh-CN" altLang="en-US" sz="1200" b="1" dirty="0">
                <a:solidFill>
                  <a:srgbClr val="11576A"/>
                </a:solidFill>
                <a:latin typeface="微软雅黑" pitchFamily="34" charset="-122"/>
                <a:ea typeface="微软雅黑" pitchFamily="34" charset="-122"/>
              </a:rPr>
              <a:t>（注：</a:t>
            </a:r>
            <a:r>
              <a:rPr lang="en-US" altLang="zh-CN" sz="1200" b="1" dirty="0">
                <a:solidFill>
                  <a:srgbClr val="11576A"/>
                </a:solidFill>
                <a:latin typeface="微软雅黑" pitchFamily="34" charset="-122"/>
                <a:ea typeface="微软雅黑" pitchFamily="34" charset="-122"/>
              </a:rPr>
              <a:t>4096</a:t>
            </a:r>
            <a:r>
              <a:rPr lang="zh-CN" altLang="en-US" sz="1200" b="1" dirty="0">
                <a:solidFill>
                  <a:srgbClr val="11576A"/>
                </a:solidFill>
                <a:latin typeface="微软雅黑" pitchFamily="34" charset="-122"/>
                <a:ea typeface="微软雅黑" pitchFamily="34" charset="-122"/>
              </a:rPr>
              <a:t>*</a:t>
            </a:r>
            <a:r>
              <a:rPr lang="en-US" altLang="zh-CN" sz="1200" b="1" dirty="0">
                <a:solidFill>
                  <a:srgbClr val="11576A"/>
                </a:solidFill>
                <a:latin typeface="微软雅黑" pitchFamily="34" charset="-122"/>
                <a:ea typeface="微软雅黑" pitchFamily="34" charset="-122"/>
              </a:rPr>
              <a:t>2+8</a:t>
            </a:r>
            <a:r>
              <a:rPr lang="zh-CN" altLang="en-US" sz="1200" b="1" dirty="0">
                <a:solidFill>
                  <a:srgbClr val="11576A"/>
                </a:solidFill>
                <a:latin typeface="微软雅黑" pitchFamily="34" charset="-122"/>
                <a:ea typeface="微软雅黑" pitchFamily="34" charset="-122"/>
              </a:rPr>
              <a:t>）</a:t>
            </a:r>
          </a:p>
        </p:txBody>
      </p:sp>
      <p:sp>
        <p:nvSpPr>
          <p:cNvPr id="87" name="Text Box 99"/>
          <p:cNvSpPr txBox="1">
            <a:spLocks noChangeArrowheads="1"/>
          </p:cNvSpPr>
          <p:nvPr/>
        </p:nvSpPr>
        <p:spPr bwMode="auto">
          <a:xfrm>
            <a:off x="4625283" y="3281279"/>
            <a:ext cx="2961380" cy="461665"/>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rPr>
              <a:t>MOV  REG,  32780 （注：</a:t>
            </a:r>
            <a:r>
              <a:rPr lang="en-US" altLang="zh-CN" sz="1200" b="1" dirty="0">
                <a:solidFill>
                  <a:srgbClr val="11576A"/>
                </a:solidFill>
                <a:latin typeface="微软雅黑" pitchFamily="34" charset="-122"/>
                <a:ea typeface="微软雅黑" pitchFamily="34" charset="-122"/>
              </a:rPr>
              <a:t>4096</a:t>
            </a:r>
            <a:r>
              <a:rPr lang="zh-CN" altLang="en-US" sz="1200" b="1" dirty="0">
                <a:solidFill>
                  <a:srgbClr val="11576A"/>
                </a:solidFill>
                <a:latin typeface="微软雅黑" pitchFamily="34" charset="-122"/>
                <a:ea typeface="微软雅黑" pitchFamily="34" charset="-122"/>
              </a:rPr>
              <a:t>*</a:t>
            </a:r>
            <a:r>
              <a:rPr lang="en-US" altLang="zh-CN" sz="1200" b="1" dirty="0">
                <a:solidFill>
                  <a:srgbClr val="11576A"/>
                </a:solidFill>
                <a:latin typeface="微软雅黑" pitchFamily="34" charset="-122"/>
                <a:ea typeface="微软雅黑" pitchFamily="34" charset="-122"/>
              </a:rPr>
              <a:t>8+12</a:t>
            </a:r>
            <a:r>
              <a:rPr lang="zh-CN" altLang="en-US" sz="1200" b="1" dirty="0">
                <a:solidFill>
                  <a:srgbClr val="11576A"/>
                </a:solidFill>
                <a:latin typeface="微软雅黑" pitchFamily="34" charset="-122"/>
                <a:ea typeface="微软雅黑" pitchFamily="34" charset="-122"/>
              </a:rPr>
              <a:t>）</a:t>
            </a:r>
          </a:p>
        </p:txBody>
      </p:sp>
      <p:sp>
        <p:nvSpPr>
          <p:cNvPr id="88" name="Rectangle 12"/>
          <p:cNvSpPr>
            <a:spLocks noChangeArrowheads="1"/>
          </p:cNvSpPr>
          <p:nvPr/>
        </p:nvSpPr>
        <p:spPr bwMode="auto">
          <a:xfrm>
            <a:off x="2481046" y="3610557"/>
            <a:ext cx="724748" cy="161327"/>
          </a:xfrm>
          <a:prstGeom prst="rect">
            <a:avLst/>
          </a:prstGeom>
          <a:solidFill>
            <a:schemeClr val="accent6">
              <a:lumMod val="40000"/>
              <a:lumOff val="60000"/>
            </a:schemeClr>
          </a:soli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nvGrpSpPr>
          <p:cNvPr id="89" name="Group 4"/>
          <p:cNvGrpSpPr>
            <a:grpSpLocks/>
          </p:cNvGrpSpPr>
          <p:nvPr/>
        </p:nvGrpSpPr>
        <p:grpSpPr bwMode="auto">
          <a:xfrm>
            <a:off x="2474813" y="2500159"/>
            <a:ext cx="724748" cy="2561063"/>
            <a:chOff x="254" y="14"/>
            <a:chExt cx="562" cy="3810"/>
          </a:xfrm>
          <a:noFill/>
        </p:grpSpPr>
        <p:sp>
          <p:nvSpPr>
            <p:cNvPr id="90" name="Rectangle 5"/>
            <p:cNvSpPr>
              <a:spLocks noChangeArrowheads="1"/>
            </p:cNvSpPr>
            <p:nvPr/>
          </p:nvSpPr>
          <p:spPr bwMode="auto">
            <a:xfrm>
              <a:off x="254" y="1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1" name="Rectangle 6"/>
            <p:cNvSpPr>
              <a:spLocks noChangeArrowheads="1"/>
            </p:cNvSpPr>
            <p:nvPr/>
          </p:nvSpPr>
          <p:spPr bwMode="auto">
            <a:xfrm>
              <a:off x="254" y="256"/>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2" name="Rectangle 7"/>
            <p:cNvSpPr>
              <a:spLocks noChangeArrowheads="1"/>
            </p:cNvSpPr>
            <p:nvPr/>
          </p:nvSpPr>
          <p:spPr bwMode="auto">
            <a:xfrm>
              <a:off x="254" y="496"/>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3" name="Rectangle 8"/>
            <p:cNvSpPr>
              <a:spLocks noChangeArrowheads="1"/>
            </p:cNvSpPr>
            <p:nvPr/>
          </p:nvSpPr>
          <p:spPr bwMode="auto">
            <a:xfrm>
              <a:off x="254" y="73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4" name="Rectangle 9"/>
            <p:cNvSpPr>
              <a:spLocks noChangeArrowheads="1"/>
            </p:cNvSpPr>
            <p:nvPr/>
          </p:nvSpPr>
          <p:spPr bwMode="auto">
            <a:xfrm>
              <a:off x="254" y="96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5" name="Rectangle 10"/>
            <p:cNvSpPr>
              <a:spLocks noChangeArrowheads="1"/>
            </p:cNvSpPr>
            <p:nvPr/>
          </p:nvSpPr>
          <p:spPr bwMode="auto">
            <a:xfrm>
              <a:off x="254" y="120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6" name="Rectangle 11"/>
            <p:cNvSpPr>
              <a:spLocks noChangeArrowheads="1"/>
            </p:cNvSpPr>
            <p:nvPr/>
          </p:nvSpPr>
          <p:spPr bwMode="auto">
            <a:xfrm>
              <a:off x="254" y="144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7" name="Rectangle 12"/>
            <p:cNvSpPr>
              <a:spLocks noChangeArrowheads="1"/>
            </p:cNvSpPr>
            <p:nvPr/>
          </p:nvSpPr>
          <p:spPr bwMode="auto">
            <a:xfrm>
              <a:off x="254" y="167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8" name="Rectangle 13"/>
            <p:cNvSpPr>
              <a:spLocks noChangeArrowheads="1"/>
            </p:cNvSpPr>
            <p:nvPr/>
          </p:nvSpPr>
          <p:spPr bwMode="auto">
            <a:xfrm>
              <a:off x="254" y="1921"/>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9" name="Rectangle 14"/>
            <p:cNvSpPr>
              <a:spLocks noChangeArrowheads="1"/>
            </p:cNvSpPr>
            <p:nvPr/>
          </p:nvSpPr>
          <p:spPr bwMode="auto">
            <a:xfrm>
              <a:off x="254" y="2163"/>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0" name="Rectangle 15"/>
            <p:cNvSpPr>
              <a:spLocks noChangeArrowheads="1"/>
            </p:cNvSpPr>
            <p:nvPr/>
          </p:nvSpPr>
          <p:spPr bwMode="auto">
            <a:xfrm>
              <a:off x="254" y="2403"/>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1" name="Rectangle 16"/>
            <p:cNvSpPr>
              <a:spLocks noChangeArrowheads="1"/>
            </p:cNvSpPr>
            <p:nvPr/>
          </p:nvSpPr>
          <p:spPr bwMode="auto">
            <a:xfrm>
              <a:off x="254" y="264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2" name="Rectangle 17"/>
            <p:cNvSpPr>
              <a:spLocks noChangeArrowheads="1"/>
            </p:cNvSpPr>
            <p:nvPr/>
          </p:nvSpPr>
          <p:spPr bwMode="auto">
            <a:xfrm>
              <a:off x="254" y="287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3" name="Rectangle 18"/>
            <p:cNvSpPr>
              <a:spLocks noChangeArrowheads="1"/>
            </p:cNvSpPr>
            <p:nvPr/>
          </p:nvSpPr>
          <p:spPr bwMode="auto">
            <a:xfrm>
              <a:off x="254" y="311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en-US" altLang="zh-CN" sz="1200" b="1" dirty="0">
                  <a:solidFill>
                    <a:srgbClr val="11576A"/>
                  </a:solidFill>
                  <a:latin typeface="微软雅黑" pitchFamily="34" charset="-122"/>
                  <a:ea typeface="微软雅黑" pitchFamily="34" charset="-122"/>
                  <a:cs typeface="MS PGothic" charset="0"/>
                </a:rPr>
                <a:t>X</a:t>
              </a:r>
              <a:endParaRPr lang="zh-CN" altLang="en-US" sz="1200" b="1" dirty="0">
                <a:solidFill>
                  <a:srgbClr val="11576A"/>
                </a:solidFill>
                <a:latin typeface="微软雅黑" pitchFamily="34" charset="-122"/>
                <a:ea typeface="微软雅黑" pitchFamily="34" charset="-122"/>
                <a:cs typeface="MS PGothic" charset="0"/>
              </a:endParaRPr>
            </a:p>
          </p:txBody>
        </p:sp>
        <p:sp>
          <p:nvSpPr>
            <p:cNvPr id="104" name="Rectangle 19"/>
            <p:cNvSpPr>
              <a:spLocks noChangeArrowheads="1"/>
            </p:cNvSpPr>
            <p:nvPr/>
          </p:nvSpPr>
          <p:spPr bwMode="auto">
            <a:xfrm>
              <a:off x="254" y="335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5" name="Rectangle 20"/>
            <p:cNvSpPr>
              <a:spLocks noChangeArrowheads="1"/>
            </p:cNvSpPr>
            <p:nvPr/>
          </p:nvSpPr>
          <p:spPr bwMode="auto">
            <a:xfrm>
              <a:off x="254" y="358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grpSp>
      <p:sp>
        <p:nvSpPr>
          <p:cNvPr id="106" name="Rectangle 40"/>
          <p:cNvSpPr>
            <a:spLocks noChangeArrowheads="1"/>
          </p:cNvSpPr>
          <p:nvPr/>
        </p:nvSpPr>
        <p:spPr bwMode="auto">
          <a:xfrm>
            <a:off x="4723552" y="3949777"/>
            <a:ext cx="724748" cy="161327"/>
          </a:xfrm>
          <a:prstGeom prst="rect">
            <a:avLst/>
          </a:prstGeom>
          <a:solidFill>
            <a:srgbClr val="FFFF00"/>
          </a:soli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107" name="Rectangle 18"/>
          <p:cNvSpPr>
            <a:spLocks noChangeArrowheads="1"/>
          </p:cNvSpPr>
          <p:nvPr/>
        </p:nvSpPr>
        <p:spPr bwMode="auto">
          <a:xfrm>
            <a:off x="2485162" y="3614299"/>
            <a:ext cx="724748" cy="161327"/>
          </a:xfrm>
          <a:prstGeom prst="rect">
            <a:avLst/>
          </a:prstGeom>
          <a:solidFill>
            <a:schemeClr val="accent6">
              <a:lumMod val="40000"/>
              <a:lumOff val="60000"/>
            </a:schemeClr>
          </a:soli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en-US" altLang="zh-CN" b="1" dirty="0" smtClean="0">
                <a:solidFill>
                  <a:srgbClr val="11576A"/>
                </a:solidFill>
                <a:latin typeface="微软雅黑" pitchFamily="34" charset="-122"/>
                <a:ea typeface="微软雅黑" pitchFamily="34" charset="-122"/>
                <a:cs typeface="MS PGothic" charset="0"/>
              </a:rPr>
              <a:t>4</a:t>
            </a:r>
            <a:endParaRPr lang="zh-CN" altLang="en-US" b="1" dirty="0">
              <a:solidFill>
                <a:srgbClr val="11576A"/>
              </a:solidFill>
              <a:latin typeface="微软雅黑" pitchFamily="34" charset="-122"/>
              <a:ea typeface="微软雅黑" pitchFamily="34" charset="-122"/>
              <a:cs typeface="MS PGothic" charset="0"/>
            </a:endParaRPr>
          </a:p>
        </p:txBody>
      </p:sp>
      <p:sp>
        <p:nvSpPr>
          <p:cNvPr id="108" name="Rectangle 18"/>
          <p:cNvSpPr>
            <a:spLocks noChangeArrowheads="1"/>
          </p:cNvSpPr>
          <p:nvPr/>
        </p:nvSpPr>
        <p:spPr bwMode="auto">
          <a:xfrm>
            <a:off x="4722462" y="4277239"/>
            <a:ext cx="724748" cy="161327"/>
          </a:xfrm>
          <a:prstGeom prst="rect">
            <a:avLst/>
          </a:prstGeom>
          <a:solidFill>
            <a:schemeClr val="accent6">
              <a:lumMod val="40000"/>
              <a:lumOff val="60000"/>
            </a:schemeClr>
          </a:soli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09" name="Rectangle 18"/>
          <p:cNvSpPr>
            <a:spLocks noChangeArrowheads="1"/>
          </p:cNvSpPr>
          <p:nvPr/>
        </p:nvSpPr>
        <p:spPr bwMode="auto">
          <a:xfrm>
            <a:off x="2474774" y="4579386"/>
            <a:ext cx="724748" cy="161327"/>
          </a:xfrm>
          <a:prstGeom prst="rect">
            <a:avLst/>
          </a:prstGeom>
          <a:solidFill>
            <a:srgbClr val="FFFF00"/>
          </a:soli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en-US" altLang="zh-CN" b="1" dirty="0" smtClean="0">
                <a:solidFill>
                  <a:srgbClr val="11576A"/>
                </a:solidFill>
                <a:latin typeface="微软雅黑" pitchFamily="34" charset="-122"/>
                <a:ea typeface="微软雅黑" pitchFamily="34" charset="-122"/>
                <a:cs typeface="MS PGothic" charset="0"/>
              </a:rPr>
              <a:t>6</a:t>
            </a:r>
            <a:endParaRPr lang="zh-CN" altLang="en-US" b="1" dirty="0">
              <a:solidFill>
                <a:srgbClr val="11576A"/>
              </a:solidFill>
              <a:latin typeface="微软雅黑" pitchFamily="34" charset="-122"/>
              <a:ea typeface="微软雅黑" pitchFamily="34" charset="-122"/>
              <a:cs typeface="MS PGothic" charset="0"/>
            </a:endParaRPr>
          </a:p>
        </p:txBody>
      </p:sp>
    </p:spTree>
    <p:extLst>
      <p:ext uri="{BB962C8B-B14F-4D97-AF65-F5344CB8AC3E}">
        <p14:creationId xmlns:p14="http://schemas.microsoft.com/office/powerpoint/2010/main" val="51361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down)">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down)">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ipe(left)">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500"/>
                                        <p:tgtEl>
                                          <p:spTgt spid="109"/>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500"/>
                                        <p:tgtEl>
                                          <p:spTgt spid="10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wipe(left)">
                                      <p:cBhvr>
                                        <p:cTn id="41" dur="500"/>
                                        <p:tgtEl>
                                          <p:spTgt spid="8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fade">
                                      <p:cBhvr>
                                        <p:cTn id="46" dur="5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up)">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07"/>
                                        </p:tgtEl>
                                        <p:attrNameLst>
                                          <p:attrName>style.visibility</p:attrName>
                                        </p:attrNameLst>
                                      </p:cBhvr>
                                      <p:to>
                                        <p:strVal val="visible"/>
                                      </p:to>
                                    </p:set>
                                    <p:animEffect transition="in" filter="wipe(down)">
                                      <p:cBhvr>
                                        <p:cTn id="56" dur="500"/>
                                        <p:tgtEl>
                                          <p:spTgt spid="10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08"/>
                                        </p:tgtEl>
                                        <p:attrNameLst>
                                          <p:attrName>style.visibility</p:attrName>
                                        </p:attrNameLst>
                                      </p:cBhvr>
                                      <p:to>
                                        <p:strVal val="visible"/>
                                      </p:to>
                                    </p:set>
                                    <p:animEffect transition="in" filter="wipe(down)">
                                      <p:cBhvr>
                                        <p:cTn id="59"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6" grpId="0"/>
      <p:bldP spid="87" grpId="0"/>
      <p:bldP spid="88" grpId="0" animBg="1"/>
      <p:bldP spid="106" grpId="0" animBg="1"/>
      <p:bldP spid="107" grpId="0" animBg="1"/>
      <p:bldP spid="108" grpId="0" animBg="1"/>
      <p:bldP spid="10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如何记录这复杂的对应关系？</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4102474" y="3309504"/>
            <a:ext cx="1980806" cy="2366126"/>
            <a:chOff x="2859909" y="1989587"/>
            <a:chExt cx="1980806" cy="2366126"/>
          </a:xfrm>
        </p:grpSpPr>
        <p:sp>
          <p:nvSpPr>
            <p:cNvPr id="5" name="Line 58"/>
            <p:cNvSpPr>
              <a:spLocks noChangeShapeType="1"/>
            </p:cNvSpPr>
            <p:nvPr/>
          </p:nvSpPr>
          <p:spPr bwMode="auto">
            <a:xfrm>
              <a:off x="2859909" y="1989587"/>
              <a:ext cx="1980806" cy="817389"/>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 name="Line 59"/>
            <p:cNvSpPr>
              <a:spLocks noChangeShapeType="1"/>
            </p:cNvSpPr>
            <p:nvPr/>
          </p:nvSpPr>
          <p:spPr bwMode="auto">
            <a:xfrm>
              <a:off x="2859909" y="2419792"/>
              <a:ext cx="1980806" cy="860409"/>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 name="Line 60"/>
            <p:cNvSpPr>
              <a:spLocks noChangeShapeType="1"/>
            </p:cNvSpPr>
            <p:nvPr/>
          </p:nvSpPr>
          <p:spPr bwMode="auto">
            <a:xfrm>
              <a:off x="2859909" y="3280201"/>
              <a:ext cx="1980806" cy="430205"/>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8" name="Line 61"/>
            <p:cNvSpPr>
              <a:spLocks noChangeShapeType="1"/>
            </p:cNvSpPr>
            <p:nvPr/>
          </p:nvSpPr>
          <p:spPr bwMode="auto">
            <a:xfrm>
              <a:off x="2859909" y="3538324"/>
              <a:ext cx="1980806" cy="0"/>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9" name="Line 62"/>
            <p:cNvSpPr>
              <a:spLocks noChangeShapeType="1"/>
            </p:cNvSpPr>
            <p:nvPr/>
          </p:nvSpPr>
          <p:spPr bwMode="auto">
            <a:xfrm>
              <a:off x="2859909" y="3710406"/>
              <a:ext cx="1980806" cy="645307"/>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0" name="Line 63"/>
            <p:cNvSpPr>
              <a:spLocks noChangeShapeType="1"/>
            </p:cNvSpPr>
            <p:nvPr/>
          </p:nvSpPr>
          <p:spPr bwMode="auto">
            <a:xfrm>
              <a:off x="2859909" y="4140611"/>
              <a:ext cx="1980806" cy="0"/>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1" name="Line 64"/>
            <p:cNvSpPr>
              <a:spLocks noChangeShapeType="1"/>
            </p:cNvSpPr>
            <p:nvPr/>
          </p:nvSpPr>
          <p:spPr bwMode="auto">
            <a:xfrm flipV="1">
              <a:off x="2859909" y="3925508"/>
              <a:ext cx="1980806" cy="430205"/>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2" name="Line 65"/>
            <p:cNvSpPr>
              <a:spLocks noChangeShapeType="1"/>
            </p:cNvSpPr>
            <p:nvPr/>
          </p:nvSpPr>
          <p:spPr bwMode="auto">
            <a:xfrm flipV="1">
              <a:off x="2859909" y="3065099"/>
              <a:ext cx="1980806" cy="903430"/>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grpSp>
        <p:nvGrpSpPr>
          <p:cNvPr id="14" name="组合 13"/>
          <p:cNvGrpSpPr/>
          <p:nvPr/>
        </p:nvGrpSpPr>
        <p:grpSpPr>
          <a:xfrm>
            <a:off x="1494085" y="2282903"/>
            <a:ext cx="2584673" cy="3560994"/>
            <a:chOff x="251520" y="962986"/>
            <a:chExt cx="2584673" cy="3560994"/>
          </a:xfrm>
        </p:grpSpPr>
        <p:grpSp>
          <p:nvGrpSpPr>
            <p:cNvPr id="15" name="Group 4"/>
            <p:cNvGrpSpPr>
              <a:grpSpLocks/>
            </p:cNvGrpSpPr>
            <p:nvPr/>
          </p:nvGrpSpPr>
          <p:grpSpPr bwMode="auto">
            <a:xfrm>
              <a:off x="1869862" y="1021627"/>
              <a:ext cx="966331" cy="3414751"/>
              <a:chOff x="254" y="14"/>
              <a:chExt cx="562" cy="3810"/>
            </a:xfrm>
            <a:gradFill>
              <a:gsLst>
                <a:gs pos="100000">
                  <a:srgbClr val="33FFFF"/>
                </a:gs>
                <a:gs pos="0">
                  <a:srgbClr val="99FFFF"/>
                </a:gs>
                <a:gs pos="100000">
                  <a:schemeClr val="accent1">
                    <a:tint val="23500"/>
                    <a:satMod val="160000"/>
                  </a:schemeClr>
                </a:gs>
              </a:gsLst>
              <a:lin ang="5400000" scaled="0"/>
            </a:gradFill>
          </p:grpSpPr>
          <p:sp>
            <p:nvSpPr>
              <p:cNvPr id="49" name="Rectangle 5"/>
              <p:cNvSpPr>
                <a:spLocks noChangeArrowheads="1"/>
              </p:cNvSpPr>
              <p:nvPr/>
            </p:nvSpPr>
            <p:spPr bwMode="auto">
              <a:xfrm>
                <a:off x="254" y="14"/>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0" name="Rectangle 6"/>
              <p:cNvSpPr>
                <a:spLocks noChangeArrowheads="1"/>
              </p:cNvSpPr>
              <p:nvPr/>
            </p:nvSpPr>
            <p:spPr bwMode="auto">
              <a:xfrm>
                <a:off x="254" y="256"/>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1" name="Rectangle 7"/>
              <p:cNvSpPr>
                <a:spLocks noChangeArrowheads="1"/>
              </p:cNvSpPr>
              <p:nvPr/>
            </p:nvSpPr>
            <p:spPr bwMode="auto">
              <a:xfrm>
                <a:off x="254" y="496"/>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2" name="Rectangle 8"/>
              <p:cNvSpPr>
                <a:spLocks noChangeArrowheads="1"/>
              </p:cNvSpPr>
              <p:nvPr/>
            </p:nvSpPr>
            <p:spPr bwMode="auto">
              <a:xfrm>
                <a:off x="254" y="73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3" name="Rectangle 9"/>
              <p:cNvSpPr>
                <a:spLocks noChangeArrowheads="1"/>
              </p:cNvSpPr>
              <p:nvPr/>
            </p:nvSpPr>
            <p:spPr bwMode="auto">
              <a:xfrm>
                <a:off x="254" y="96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4" name="Rectangle 10"/>
              <p:cNvSpPr>
                <a:spLocks noChangeArrowheads="1"/>
              </p:cNvSpPr>
              <p:nvPr/>
            </p:nvSpPr>
            <p:spPr bwMode="auto">
              <a:xfrm>
                <a:off x="254" y="120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5" name="Rectangle 11"/>
              <p:cNvSpPr>
                <a:spLocks noChangeArrowheads="1"/>
              </p:cNvSpPr>
              <p:nvPr/>
            </p:nvSpPr>
            <p:spPr bwMode="auto">
              <a:xfrm>
                <a:off x="254" y="144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6" name="Rectangle 12"/>
              <p:cNvSpPr>
                <a:spLocks noChangeArrowheads="1"/>
              </p:cNvSpPr>
              <p:nvPr/>
            </p:nvSpPr>
            <p:spPr bwMode="auto">
              <a:xfrm>
                <a:off x="254" y="167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7" name="Rectangle 13"/>
              <p:cNvSpPr>
                <a:spLocks noChangeArrowheads="1"/>
              </p:cNvSpPr>
              <p:nvPr/>
            </p:nvSpPr>
            <p:spPr bwMode="auto">
              <a:xfrm>
                <a:off x="254" y="1921"/>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8" name="Rectangle 14"/>
              <p:cNvSpPr>
                <a:spLocks noChangeArrowheads="1"/>
              </p:cNvSpPr>
              <p:nvPr/>
            </p:nvSpPr>
            <p:spPr bwMode="auto">
              <a:xfrm>
                <a:off x="254" y="2163"/>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9" name="Rectangle 15"/>
              <p:cNvSpPr>
                <a:spLocks noChangeArrowheads="1"/>
              </p:cNvSpPr>
              <p:nvPr/>
            </p:nvSpPr>
            <p:spPr bwMode="auto">
              <a:xfrm>
                <a:off x="254" y="2403"/>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0" name="Rectangle 16"/>
              <p:cNvSpPr>
                <a:spLocks noChangeArrowheads="1"/>
              </p:cNvSpPr>
              <p:nvPr/>
            </p:nvSpPr>
            <p:spPr bwMode="auto">
              <a:xfrm>
                <a:off x="254" y="264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1" name="Rectangle 17"/>
              <p:cNvSpPr>
                <a:spLocks noChangeArrowheads="1"/>
              </p:cNvSpPr>
              <p:nvPr/>
            </p:nvSpPr>
            <p:spPr bwMode="auto">
              <a:xfrm>
                <a:off x="254" y="287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2" name="Rectangle 18"/>
              <p:cNvSpPr>
                <a:spLocks noChangeArrowheads="1"/>
              </p:cNvSpPr>
              <p:nvPr/>
            </p:nvSpPr>
            <p:spPr bwMode="auto">
              <a:xfrm>
                <a:off x="254" y="311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3" name="Rectangle 19"/>
              <p:cNvSpPr>
                <a:spLocks noChangeArrowheads="1"/>
              </p:cNvSpPr>
              <p:nvPr/>
            </p:nvSpPr>
            <p:spPr bwMode="auto">
              <a:xfrm>
                <a:off x="254" y="335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4" name="Rectangle 20"/>
              <p:cNvSpPr>
                <a:spLocks noChangeArrowheads="1"/>
              </p:cNvSpPr>
              <p:nvPr/>
            </p:nvSpPr>
            <p:spPr bwMode="auto">
              <a:xfrm>
                <a:off x="254" y="358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sp>
          <p:nvSpPr>
            <p:cNvPr id="16" name="Text Box 22"/>
            <p:cNvSpPr txBox="1">
              <a:spLocks noChangeArrowheads="1"/>
            </p:cNvSpPr>
            <p:nvPr/>
          </p:nvSpPr>
          <p:spPr bwMode="auto">
            <a:xfrm>
              <a:off x="721060" y="962986"/>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60K-64K</a:t>
              </a:r>
            </a:p>
          </p:txBody>
        </p:sp>
        <p:sp>
          <p:nvSpPr>
            <p:cNvPr id="17" name="Text Box 23"/>
            <p:cNvSpPr txBox="1">
              <a:spLocks noChangeArrowheads="1"/>
            </p:cNvSpPr>
            <p:nvPr/>
          </p:nvSpPr>
          <p:spPr bwMode="auto">
            <a:xfrm>
              <a:off x="724499" y="1196014"/>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56K-60K</a:t>
              </a:r>
            </a:p>
          </p:txBody>
        </p:sp>
        <p:sp>
          <p:nvSpPr>
            <p:cNvPr id="18" name="Text Box 24"/>
            <p:cNvSpPr txBox="1">
              <a:spLocks noChangeArrowheads="1"/>
            </p:cNvSpPr>
            <p:nvPr/>
          </p:nvSpPr>
          <p:spPr bwMode="auto">
            <a:xfrm>
              <a:off x="721060" y="139057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52K-56K</a:t>
              </a:r>
            </a:p>
          </p:txBody>
        </p:sp>
        <p:sp>
          <p:nvSpPr>
            <p:cNvPr id="19" name="Text Box 25"/>
            <p:cNvSpPr txBox="1">
              <a:spLocks noChangeArrowheads="1"/>
            </p:cNvSpPr>
            <p:nvPr/>
          </p:nvSpPr>
          <p:spPr bwMode="auto">
            <a:xfrm>
              <a:off x="721060" y="1614643"/>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48K-52K</a:t>
              </a:r>
            </a:p>
          </p:txBody>
        </p:sp>
        <p:sp>
          <p:nvSpPr>
            <p:cNvPr id="20" name="Text Box 26"/>
            <p:cNvSpPr txBox="1">
              <a:spLocks noChangeArrowheads="1"/>
            </p:cNvSpPr>
            <p:nvPr/>
          </p:nvSpPr>
          <p:spPr bwMode="auto">
            <a:xfrm>
              <a:off x="721060" y="183235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44K-48K</a:t>
              </a:r>
            </a:p>
          </p:txBody>
        </p:sp>
        <p:sp>
          <p:nvSpPr>
            <p:cNvPr id="21" name="Text Box 27"/>
            <p:cNvSpPr txBox="1">
              <a:spLocks noChangeArrowheads="1"/>
            </p:cNvSpPr>
            <p:nvPr/>
          </p:nvSpPr>
          <p:spPr bwMode="auto">
            <a:xfrm>
              <a:off x="721060" y="2035886"/>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40K-44K</a:t>
              </a:r>
            </a:p>
          </p:txBody>
        </p:sp>
        <p:sp>
          <p:nvSpPr>
            <p:cNvPr id="22" name="Text Box 28"/>
            <p:cNvSpPr txBox="1">
              <a:spLocks noChangeArrowheads="1"/>
            </p:cNvSpPr>
            <p:nvPr/>
          </p:nvSpPr>
          <p:spPr bwMode="auto">
            <a:xfrm>
              <a:off x="721060" y="225098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36K-40K</a:t>
              </a:r>
            </a:p>
          </p:txBody>
        </p:sp>
        <p:sp>
          <p:nvSpPr>
            <p:cNvPr id="23" name="Text Box 29"/>
            <p:cNvSpPr txBox="1">
              <a:spLocks noChangeArrowheads="1"/>
            </p:cNvSpPr>
            <p:nvPr/>
          </p:nvSpPr>
          <p:spPr bwMode="auto">
            <a:xfrm>
              <a:off x="721060" y="2468703"/>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32K-36K</a:t>
              </a:r>
            </a:p>
          </p:txBody>
        </p:sp>
        <p:sp>
          <p:nvSpPr>
            <p:cNvPr id="24" name="Text Box 30"/>
            <p:cNvSpPr txBox="1">
              <a:spLocks noChangeArrowheads="1"/>
            </p:cNvSpPr>
            <p:nvPr/>
          </p:nvSpPr>
          <p:spPr bwMode="auto">
            <a:xfrm>
              <a:off x="721060" y="2681193"/>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28K-32K</a:t>
              </a:r>
            </a:p>
          </p:txBody>
        </p:sp>
        <p:sp>
          <p:nvSpPr>
            <p:cNvPr id="25" name="Text Box 31"/>
            <p:cNvSpPr txBox="1">
              <a:spLocks noChangeArrowheads="1"/>
            </p:cNvSpPr>
            <p:nvPr/>
          </p:nvSpPr>
          <p:spPr bwMode="auto">
            <a:xfrm>
              <a:off x="721060" y="290525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24K-28K</a:t>
              </a:r>
            </a:p>
          </p:txBody>
        </p:sp>
        <p:sp>
          <p:nvSpPr>
            <p:cNvPr id="26" name="Text Box 32"/>
            <p:cNvSpPr txBox="1">
              <a:spLocks noChangeArrowheads="1"/>
            </p:cNvSpPr>
            <p:nvPr/>
          </p:nvSpPr>
          <p:spPr bwMode="auto">
            <a:xfrm>
              <a:off x="721060" y="3108785"/>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20K-24K</a:t>
              </a:r>
            </a:p>
          </p:txBody>
        </p:sp>
        <p:sp>
          <p:nvSpPr>
            <p:cNvPr id="27" name="Text Box 33"/>
            <p:cNvSpPr txBox="1">
              <a:spLocks noChangeArrowheads="1"/>
            </p:cNvSpPr>
            <p:nvPr/>
          </p:nvSpPr>
          <p:spPr bwMode="auto">
            <a:xfrm>
              <a:off x="721060" y="3321275"/>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16K-20K</a:t>
              </a:r>
            </a:p>
          </p:txBody>
        </p:sp>
        <p:sp>
          <p:nvSpPr>
            <p:cNvPr id="28" name="Text Box 34"/>
            <p:cNvSpPr txBox="1">
              <a:spLocks noChangeArrowheads="1"/>
            </p:cNvSpPr>
            <p:nvPr/>
          </p:nvSpPr>
          <p:spPr bwMode="auto">
            <a:xfrm>
              <a:off x="721060" y="3527415"/>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12K-16K</a:t>
              </a:r>
            </a:p>
          </p:txBody>
        </p:sp>
        <p:sp>
          <p:nvSpPr>
            <p:cNvPr id="29" name="Text Box 35"/>
            <p:cNvSpPr txBox="1">
              <a:spLocks noChangeArrowheads="1"/>
            </p:cNvSpPr>
            <p:nvPr/>
          </p:nvSpPr>
          <p:spPr bwMode="auto">
            <a:xfrm>
              <a:off x="683568" y="3754092"/>
              <a:ext cx="10007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8K-12K</a:t>
              </a:r>
            </a:p>
          </p:txBody>
        </p:sp>
        <p:sp>
          <p:nvSpPr>
            <p:cNvPr id="30" name="Text Box 36"/>
            <p:cNvSpPr txBox="1">
              <a:spLocks noChangeArrowheads="1"/>
            </p:cNvSpPr>
            <p:nvPr/>
          </p:nvSpPr>
          <p:spPr bwMode="auto">
            <a:xfrm>
              <a:off x="683568" y="3957620"/>
              <a:ext cx="995562"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4K-8K</a:t>
              </a:r>
            </a:p>
          </p:txBody>
        </p:sp>
        <p:sp>
          <p:nvSpPr>
            <p:cNvPr id="31" name="Text Box 37"/>
            <p:cNvSpPr txBox="1">
              <a:spLocks noChangeArrowheads="1"/>
            </p:cNvSpPr>
            <p:nvPr/>
          </p:nvSpPr>
          <p:spPr bwMode="auto">
            <a:xfrm>
              <a:off x="683568" y="4175335"/>
              <a:ext cx="995562"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0K-4K</a:t>
              </a:r>
            </a:p>
          </p:txBody>
        </p:sp>
        <p:sp>
          <p:nvSpPr>
            <p:cNvPr id="33" name="Text Box 70"/>
            <p:cNvSpPr txBox="1">
              <a:spLocks noChangeArrowheads="1"/>
            </p:cNvSpPr>
            <p:nvPr/>
          </p:nvSpPr>
          <p:spPr bwMode="auto">
            <a:xfrm>
              <a:off x="251520" y="972845"/>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15</a:t>
              </a:r>
            </a:p>
          </p:txBody>
        </p:sp>
        <p:sp>
          <p:nvSpPr>
            <p:cNvPr id="34" name="Text Box 71"/>
            <p:cNvSpPr txBox="1">
              <a:spLocks noChangeArrowheads="1"/>
            </p:cNvSpPr>
            <p:nvPr/>
          </p:nvSpPr>
          <p:spPr bwMode="auto">
            <a:xfrm>
              <a:off x="251520" y="1196910"/>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14</a:t>
              </a:r>
            </a:p>
          </p:txBody>
        </p:sp>
        <p:sp>
          <p:nvSpPr>
            <p:cNvPr id="35" name="Text Box 72"/>
            <p:cNvSpPr txBox="1">
              <a:spLocks noChangeArrowheads="1"/>
            </p:cNvSpPr>
            <p:nvPr/>
          </p:nvSpPr>
          <p:spPr bwMode="auto">
            <a:xfrm>
              <a:off x="251520" y="1400437"/>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13</a:t>
              </a:r>
            </a:p>
          </p:txBody>
        </p:sp>
        <p:sp>
          <p:nvSpPr>
            <p:cNvPr id="36" name="Text Box 73"/>
            <p:cNvSpPr txBox="1">
              <a:spLocks noChangeArrowheads="1"/>
            </p:cNvSpPr>
            <p:nvPr/>
          </p:nvSpPr>
          <p:spPr bwMode="auto">
            <a:xfrm>
              <a:off x="251520" y="1624502"/>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a:t>
              </a:r>
            </a:p>
          </p:txBody>
        </p:sp>
        <p:sp>
          <p:nvSpPr>
            <p:cNvPr id="37" name="Text Box 74"/>
            <p:cNvSpPr txBox="1">
              <a:spLocks noChangeArrowheads="1"/>
            </p:cNvSpPr>
            <p:nvPr/>
          </p:nvSpPr>
          <p:spPr bwMode="auto">
            <a:xfrm>
              <a:off x="251520" y="1842217"/>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11</a:t>
              </a:r>
            </a:p>
          </p:txBody>
        </p:sp>
        <p:sp>
          <p:nvSpPr>
            <p:cNvPr id="38" name="Text Box 75"/>
            <p:cNvSpPr txBox="1">
              <a:spLocks noChangeArrowheads="1"/>
            </p:cNvSpPr>
            <p:nvPr/>
          </p:nvSpPr>
          <p:spPr bwMode="auto">
            <a:xfrm>
              <a:off x="251520" y="2045745"/>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10</a:t>
              </a:r>
            </a:p>
          </p:txBody>
        </p:sp>
        <p:sp>
          <p:nvSpPr>
            <p:cNvPr id="39" name="Text Box 76"/>
            <p:cNvSpPr txBox="1">
              <a:spLocks noChangeArrowheads="1"/>
            </p:cNvSpPr>
            <p:nvPr/>
          </p:nvSpPr>
          <p:spPr bwMode="auto">
            <a:xfrm>
              <a:off x="320970" y="2260847"/>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9</a:t>
              </a:r>
            </a:p>
          </p:txBody>
        </p:sp>
        <p:sp>
          <p:nvSpPr>
            <p:cNvPr id="40" name="Text Box 77"/>
            <p:cNvSpPr txBox="1">
              <a:spLocks noChangeArrowheads="1"/>
            </p:cNvSpPr>
            <p:nvPr/>
          </p:nvSpPr>
          <p:spPr bwMode="auto">
            <a:xfrm>
              <a:off x="320970" y="2478562"/>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8</a:t>
              </a:r>
            </a:p>
          </p:txBody>
        </p:sp>
        <p:sp>
          <p:nvSpPr>
            <p:cNvPr id="41" name="Text Box 78"/>
            <p:cNvSpPr txBox="1">
              <a:spLocks noChangeArrowheads="1"/>
            </p:cNvSpPr>
            <p:nvPr/>
          </p:nvSpPr>
          <p:spPr bwMode="auto">
            <a:xfrm>
              <a:off x="320970" y="2691052"/>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7</a:t>
              </a:r>
            </a:p>
          </p:txBody>
        </p:sp>
        <p:sp>
          <p:nvSpPr>
            <p:cNvPr id="42" name="Text Box 79"/>
            <p:cNvSpPr txBox="1">
              <a:spLocks noChangeArrowheads="1"/>
            </p:cNvSpPr>
            <p:nvPr/>
          </p:nvSpPr>
          <p:spPr bwMode="auto">
            <a:xfrm>
              <a:off x="320970" y="2915117"/>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6</a:t>
              </a:r>
            </a:p>
          </p:txBody>
        </p:sp>
        <p:sp>
          <p:nvSpPr>
            <p:cNvPr id="43" name="Text Box 80"/>
            <p:cNvSpPr txBox="1">
              <a:spLocks noChangeArrowheads="1"/>
            </p:cNvSpPr>
            <p:nvPr/>
          </p:nvSpPr>
          <p:spPr bwMode="auto">
            <a:xfrm>
              <a:off x="320970" y="311864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5</a:t>
              </a:r>
            </a:p>
          </p:txBody>
        </p:sp>
        <p:sp>
          <p:nvSpPr>
            <p:cNvPr id="44" name="Text Box 81"/>
            <p:cNvSpPr txBox="1">
              <a:spLocks noChangeArrowheads="1"/>
            </p:cNvSpPr>
            <p:nvPr/>
          </p:nvSpPr>
          <p:spPr bwMode="auto">
            <a:xfrm>
              <a:off x="320970" y="333113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a:t>
              </a:r>
            </a:p>
          </p:txBody>
        </p:sp>
        <p:sp>
          <p:nvSpPr>
            <p:cNvPr id="45" name="Text Box 82"/>
            <p:cNvSpPr txBox="1">
              <a:spLocks noChangeArrowheads="1"/>
            </p:cNvSpPr>
            <p:nvPr/>
          </p:nvSpPr>
          <p:spPr bwMode="auto">
            <a:xfrm>
              <a:off x="320970" y="353727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a:t>
              </a:r>
            </a:p>
          </p:txBody>
        </p:sp>
        <p:sp>
          <p:nvSpPr>
            <p:cNvPr id="46" name="Text Box 83"/>
            <p:cNvSpPr txBox="1">
              <a:spLocks noChangeArrowheads="1"/>
            </p:cNvSpPr>
            <p:nvPr/>
          </p:nvSpPr>
          <p:spPr bwMode="auto">
            <a:xfrm>
              <a:off x="332545" y="3763951"/>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a:t>
              </a:r>
            </a:p>
          </p:txBody>
        </p:sp>
        <p:sp>
          <p:nvSpPr>
            <p:cNvPr id="47" name="Text Box 84"/>
            <p:cNvSpPr txBox="1">
              <a:spLocks noChangeArrowheads="1"/>
            </p:cNvSpPr>
            <p:nvPr/>
          </p:nvSpPr>
          <p:spPr bwMode="auto">
            <a:xfrm>
              <a:off x="329106" y="3967479"/>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1</a:t>
              </a:r>
            </a:p>
          </p:txBody>
        </p:sp>
        <p:sp>
          <p:nvSpPr>
            <p:cNvPr id="48" name="Text Box 85"/>
            <p:cNvSpPr txBox="1">
              <a:spLocks noChangeArrowheads="1"/>
            </p:cNvSpPr>
            <p:nvPr/>
          </p:nvSpPr>
          <p:spPr bwMode="auto">
            <a:xfrm>
              <a:off x="329106" y="418519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0</a:t>
              </a:r>
            </a:p>
          </p:txBody>
        </p:sp>
      </p:grpSp>
      <p:grpSp>
        <p:nvGrpSpPr>
          <p:cNvPr id="65" name="组合 64"/>
          <p:cNvGrpSpPr/>
          <p:nvPr/>
        </p:nvGrpSpPr>
        <p:grpSpPr>
          <a:xfrm>
            <a:off x="6100474" y="4040852"/>
            <a:ext cx="2359958" cy="1849881"/>
            <a:chOff x="4857909" y="2720935"/>
            <a:chExt cx="2359958" cy="1849881"/>
          </a:xfrm>
        </p:grpSpPr>
        <p:grpSp>
          <p:nvGrpSpPr>
            <p:cNvPr id="66" name="Group 38"/>
            <p:cNvGrpSpPr>
              <a:grpSpLocks/>
            </p:cNvGrpSpPr>
            <p:nvPr/>
          </p:nvGrpSpPr>
          <p:grpSpPr bwMode="auto">
            <a:xfrm>
              <a:off x="4857909" y="2753201"/>
              <a:ext cx="966331" cy="1697516"/>
              <a:chOff x="0" y="26"/>
              <a:chExt cx="562" cy="1894"/>
            </a:xfrm>
          </p:grpSpPr>
          <p:sp>
            <p:nvSpPr>
              <p:cNvPr id="86" name="Rectangle 39"/>
              <p:cNvSpPr>
                <a:spLocks noChangeArrowheads="1"/>
              </p:cNvSpPr>
              <p:nvPr/>
            </p:nvSpPr>
            <p:spPr bwMode="auto">
              <a:xfrm>
                <a:off x="0" y="26"/>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7" name="Rectangle 40"/>
              <p:cNvSpPr>
                <a:spLocks noChangeArrowheads="1"/>
              </p:cNvSpPr>
              <p:nvPr/>
            </p:nvSpPr>
            <p:spPr bwMode="auto">
              <a:xfrm>
                <a:off x="0" y="25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8" name="Rectangle 41"/>
              <p:cNvSpPr>
                <a:spLocks noChangeArrowheads="1"/>
              </p:cNvSpPr>
              <p:nvPr/>
            </p:nvSpPr>
            <p:spPr bwMode="auto">
              <a:xfrm>
                <a:off x="0" y="49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9" name="Rectangle 42"/>
              <p:cNvSpPr>
                <a:spLocks noChangeArrowheads="1"/>
              </p:cNvSpPr>
              <p:nvPr/>
            </p:nvSpPr>
            <p:spPr bwMode="auto">
              <a:xfrm>
                <a:off x="0" y="74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0" name="Rectangle 43"/>
              <p:cNvSpPr>
                <a:spLocks noChangeArrowheads="1"/>
              </p:cNvSpPr>
              <p:nvPr/>
            </p:nvSpPr>
            <p:spPr bwMode="auto">
              <a:xfrm>
                <a:off x="0" y="97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1" name="Rectangle 44"/>
              <p:cNvSpPr>
                <a:spLocks noChangeArrowheads="1"/>
              </p:cNvSpPr>
              <p:nvPr/>
            </p:nvSpPr>
            <p:spPr bwMode="auto">
              <a:xfrm>
                <a:off x="0" y="121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2" name="Rectangle 45"/>
              <p:cNvSpPr>
                <a:spLocks noChangeArrowheads="1"/>
              </p:cNvSpPr>
              <p:nvPr/>
            </p:nvSpPr>
            <p:spPr bwMode="auto">
              <a:xfrm>
                <a:off x="0" y="145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3" name="Rectangle 46"/>
              <p:cNvSpPr>
                <a:spLocks noChangeArrowheads="1"/>
              </p:cNvSpPr>
              <p:nvPr/>
            </p:nvSpPr>
            <p:spPr bwMode="auto">
              <a:xfrm>
                <a:off x="0" y="168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grpSp>
        <p:grpSp>
          <p:nvGrpSpPr>
            <p:cNvPr id="67" name="Group 47"/>
            <p:cNvGrpSpPr>
              <a:grpSpLocks/>
            </p:cNvGrpSpPr>
            <p:nvPr/>
          </p:nvGrpSpPr>
          <p:grpSpPr bwMode="auto">
            <a:xfrm>
              <a:off x="5868144" y="2720935"/>
              <a:ext cx="969145" cy="1844503"/>
              <a:chOff x="-269" y="0"/>
              <a:chExt cx="620" cy="2058"/>
            </a:xfrm>
          </p:grpSpPr>
          <p:sp>
            <p:nvSpPr>
              <p:cNvPr id="78" name="Text Box 48"/>
              <p:cNvSpPr txBox="1">
                <a:spLocks noChangeArrowheads="1"/>
              </p:cNvSpPr>
              <p:nvPr/>
            </p:nvSpPr>
            <p:spPr bwMode="auto">
              <a:xfrm>
                <a:off x="-269" y="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28K-32K</a:t>
                </a:r>
              </a:p>
            </p:txBody>
          </p:sp>
          <p:sp>
            <p:nvSpPr>
              <p:cNvPr id="79" name="Text Box 49"/>
              <p:cNvSpPr txBox="1">
                <a:spLocks noChangeArrowheads="1"/>
              </p:cNvSpPr>
              <p:nvPr/>
            </p:nvSpPr>
            <p:spPr bwMode="auto">
              <a:xfrm>
                <a:off x="-269" y="25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24K-28K</a:t>
                </a:r>
              </a:p>
            </p:txBody>
          </p:sp>
          <p:sp>
            <p:nvSpPr>
              <p:cNvPr id="80" name="Text Box 50"/>
              <p:cNvSpPr txBox="1">
                <a:spLocks noChangeArrowheads="1"/>
              </p:cNvSpPr>
              <p:nvPr/>
            </p:nvSpPr>
            <p:spPr bwMode="auto">
              <a:xfrm>
                <a:off x="-269" y="49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20K-24K</a:t>
                </a:r>
              </a:p>
            </p:txBody>
          </p:sp>
          <p:sp>
            <p:nvSpPr>
              <p:cNvPr id="81" name="Text Box 51"/>
              <p:cNvSpPr txBox="1">
                <a:spLocks noChangeArrowheads="1"/>
              </p:cNvSpPr>
              <p:nvPr/>
            </p:nvSpPr>
            <p:spPr bwMode="auto">
              <a:xfrm>
                <a:off x="-269" y="74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16K-20K</a:t>
                </a:r>
              </a:p>
            </p:txBody>
          </p:sp>
          <p:sp>
            <p:nvSpPr>
              <p:cNvPr id="82" name="Text Box 52"/>
              <p:cNvSpPr txBox="1">
                <a:spLocks noChangeArrowheads="1"/>
              </p:cNvSpPr>
              <p:nvPr/>
            </p:nvSpPr>
            <p:spPr bwMode="auto">
              <a:xfrm>
                <a:off x="-269" y="97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12K-16K</a:t>
                </a:r>
              </a:p>
            </p:txBody>
          </p:sp>
          <p:sp>
            <p:nvSpPr>
              <p:cNvPr id="83" name="Text Box 53"/>
              <p:cNvSpPr txBox="1">
                <a:spLocks noChangeArrowheads="1"/>
              </p:cNvSpPr>
              <p:nvPr/>
            </p:nvSpPr>
            <p:spPr bwMode="auto">
              <a:xfrm>
                <a:off x="-269" y="1210"/>
                <a:ext cx="582"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8K-12K</a:t>
                </a:r>
              </a:p>
            </p:txBody>
          </p:sp>
          <p:sp>
            <p:nvSpPr>
              <p:cNvPr id="84" name="Text Box 54"/>
              <p:cNvSpPr txBox="1">
                <a:spLocks noChangeArrowheads="1"/>
              </p:cNvSpPr>
              <p:nvPr/>
            </p:nvSpPr>
            <p:spPr bwMode="auto">
              <a:xfrm>
                <a:off x="-269" y="1450"/>
                <a:ext cx="579"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4K-8K</a:t>
                </a:r>
              </a:p>
            </p:txBody>
          </p:sp>
          <p:sp>
            <p:nvSpPr>
              <p:cNvPr id="85" name="Text Box 55"/>
              <p:cNvSpPr txBox="1">
                <a:spLocks noChangeArrowheads="1"/>
              </p:cNvSpPr>
              <p:nvPr/>
            </p:nvSpPr>
            <p:spPr bwMode="auto">
              <a:xfrm>
                <a:off x="-269" y="1680"/>
                <a:ext cx="579"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0K-4K</a:t>
                </a:r>
              </a:p>
            </p:txBody>
          </p:sp>
        </p:grpSp>
        <p:grpSp>
          <p:nvGrpSpPr>
            <p:cNvPr id="69" name="Group 86"/>
            <p:cNvGrpSpPr>
              <a:grpSpLocks/>
            </p:cNvGrpSpPr>
            <p:nvPr/>
          </p:nvGrpSpPr>
          <p:grpSpPr bwMode="auto">
            <a:xfrm>
              <a:off x="6934940" y="2726313"/>
              <a:ext cx="282927" cy="1844503"/>
              <a:chOff x="-269" y="0"/>
              <a:chExt cx="181" cy="2058"/>
            </a:xfrm>
          </p:grpSpPr>
          <p:sp>
            <p:nvSpPr>
              <p:cNvPr id="70" name="Text Box 87"/>
              <p:cNvSpPr txBox="1">
                <a:spLocks noChangeArrowheads="1"/>
              </p:cNvSpPr>
              <p:nvPr/>
            </p:nvSpPr>
            <p:spPr bwMode="auto">
              <a:xfrm>
                <a:off x="-269" y="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7</a:t>
                </a:r>
              </a:p>
            </p:txBody>
          </p:sp>
          <p:sp>
            <p:nvSpPr>
              <p:cNvPr id="71" name="Text Box 88"/>
              <p:cNvSpPr txBox="1">
                <a:spLocks noChangeArrowheads="1"/>
              </p:cNvSpPr>
              <p:nvPr/>
            </p:nvSpPr>
            <p:spPr bwMode="auto">
              <a:xfrm>
                <a:off x="-269" y="25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6</a:t>
                </a:r>
              </a:p>
            </p:txBody>
          </p:sp>
          <p:sp>
            <p:nvSpPr>
              <p:cNvPr id="72" name="Text Box 89"/>
              <p:cNvSpPr txBox="1">
                <a:spLocks noChangeArrowheads="1"/>
              </p:cNvSpPr>
              <p:nvPr/>
            </p:nvSpPr>
            <p:spPr bwMode="auto">
              <a:xfrm>
                <a:off x="-269" y="49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5</a:t>
                </a:r>
              </a:p>
            </p:txBody>
          </p:sp>
          <p:sp>
            <p:nvSpPr>
              <p:cNvPr id="73" name="Text Box 90"/>
              <p:cNvSpPr txBox="1">
                <a:spLocks noChangeArrowheads="1"/>
              </p:cNvSpPr>
              <p:nvPr/>
            </p:nvSpPr>
            <p:spPr bwMode="auto">
              <a:xfrm>
                <a:off x="-269" y="74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a:t>
                </a:r>
              </a:p>
            </p:txBody>
          </p:sp>
          <p:sp>
            <p:nvSpPr>
              <p:cNvPr id="74" name="Text Box 91"/>
              <p:cNvSpPr txBox="1">
                <a:spLocks noChangeArrowheads="1"/>
              </p:cNvSpPr>
              <p:nvPr/>
            </p:nvSpPr>
            <p:spPr bwMode="auto">
              <a:xfrm>
                <a:off x="-269" y="97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a:t>
                </a:r>
              </a:p>
            </p:txBody>
          </p:sp>
          <p:sp>
            <p:nvSpPr>
              <p:cNvPr id="75" name="Text Box 92"/>
              <p:cNvSpPr txBox="1">
                <a:spLocks noChangeArrowheads="1"/>
              </p:cNvSpPr>
              <p:nvPr/>
            </p:nvSpPr>
            <p:spPr bwMode="auto">
              <a:xfrm>
                <a:off x="-269" y="121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a:t>
                </a:r>
              </a:p>
            </p:txBody>
          </p:sp>
          <p:sp>
            <p:nvSpPr>
              <p:cNvPr id="76" name="Text Box 93"/>
              <p:cNvSpPr txBox="1">
                <a:spLocks noChangeArrowheads="1"/>
              </p:cNvSpPr>
              <p:nvPr/>
            </p:nvSpPr>
            <p:spPr bwMode="auto">
              <a:xfrm>
                <a:off x="-269" y="145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a:t>
                </a:r>
              </a:p>
            </p:txBody>
          </p:sp>
          <p:sp>
            <p:nvSpPr>
              <p:cNvPr id="77" name="Text Box 94"/>
              <p:cNvSpPr txBox="1">
                <a:spLocks noChangeArrowheads="1"/>
              </p:cNvSpPr>
              <p:nvPr/>
            </p:nvSpPr>
            <p:spPr bwMode="auto">
              <a:xfrm>
                <a:off x="-269" y="168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0</a:t>
                </a:r>
              </a:p>
            </p:txBody>
          </p:sp>
        </p:grpSp>
      </p:grpSp>
      <p:grpSp>
        <p:nvGrpSpPr>
          <p:cNvPr id="104" name="Group 4"/>
          <p:cNvGrpSpPr>
            <a:grpSpLocks/>
          </p:cNvGrpSpPr>
          <p:nvPr/>
        </p:nvGrpSpPr>
        <p:grpSpPr bwMode="auto">
          <a:xfrm>
            <a:off x="3102155" y="2349570"/>
            <a:ext cx="966331" cy="3414751"/>
            <a:chOff x="254" y="14"/>
            <a:chExt cx="562" cy="3810"/>
          </a:xfrm>
          <a:noFill/>
        </p:grpSpPr>
        <p:sp>
          <p:nvSpPr>
            <p:cNvPr id="105" name="Rectangle 5"/>
            <p:cNvSpPr>
              <a:spLocks noChangeArrowheads="1"/>
            </p:cNvSpPr>
            <p:nvPr/>
          </p:nvSpPr>
          <p:spPr bwMode="auto">
            <a:xfrm>
              <a:off x="254" y="1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06" name="Rectangle 6"/>
            <p:cNvSpPr>
              <a:spLocks noChangeArrowheads="1"/>
            </p:cNvSpPr>
            <p:nvPr/>
          </p:nvSpPr>
          <p:spPr bwMode="auto">
            <a:xfrm>
              <a:off x="254" y="256"/>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07" name="Rectangle 7"/>
            <p:cNvSpPr>
              <a:spLocks noChangeArrowheads="1"/>
            </p:cNvSpPr>
            <p:nvPr/>
          </p:nvSpPr>
          <p:spPr bwMode="auto">
            <a:xfrm>
              <a:off x="254" y="496"/>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08" name="Rectangle 8"/>
            <p:cNvSpPr>
              <a:spLocks noChangeArrowheads="1"/>
            </p:cNvSpPr>
            <p:nvPr/>
          </p:nvSpPr>
          <p:spPr bwMode="auto">
            <a:xfrm>
              <a:off x="254" y="73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09" name="Rectangle 9"/>
            <p:cNvSpPr>
              <a:spLocks noChangeArrowheads="1"/>
            </p:cNvSpPr>
            <p:nvPr/>
          </p:nvSpPr>
          <p:spPr bwMode="auto">
            <a:xfrm>
              <a:off x="254" y="96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7</a:t>
              </a:r>
            </a:p>
          </p:txBody>
        </p:sp>
        <p:sp>
          <p:nvSpPr>
            <p:cNvPr id="110" name="Rectangle 10"/>
            <p:cNvSpPr>
              <a:spLocks noChangeArrowheads="1"/>
            </p:cNvSpPr>
            <p:nvPr/>
          </p:nvSpPr>
          <p:spPr bwMode="auto">
            <a:xfrm>
              <a:off x="254" y="120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11" name="Rectangle 11"/>
            <p:cNvSpPr>
              <a:spLocks noChangeArrowheads="1"/>
            </p:cNvSpPr>
            <p:nvPr/>
          </p:nvSpPr>
          <p:spPr bwMode="auto">
            <a:xfrm>
              <a:off x="254" y="144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5</a:t>
              </a:r>
            </a:p>
          </p:txBody>
        </p:sp>
        <p:sp>
          <p:nvSpPr>
            <p:cNvPr id="112" name="Rectangle 12"/>
            <p:cNvSpPr>
              <a:spLocks noChangeArrowheads="1"/>
            </p:cNvSpPr>
            <p:nvPr/>
          </p:nvSpPr>
          <p:spPr bwMode="auto">
            <a:xfrm>
              <a:off x="254" y="167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3" name="Rectangle 13"/>
            <p:cNvSpPr>
              <a:spLocks noChangeArrowheads="1"/>
            </p:cNvSpPr>
            <p:nvPr/>
          </p:nvSpPr>
          <p:spPr bwMode="auto">
            <a:xfrm>
              <a:off x="254" y="1921"/>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4" name="Rectangle 14"/>
            <p:cNvSpPr>
              <a:spLocks noChangeArrowheads="1"/>
            </p:cNvSpPr>
            <p:nvPr/>
          </p:nvSpPr>
          <p:spPr bwMode="auto">
            <a:xfrm>
              <a:off x="254" y="2163"/>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5" name="Rectangle 15"/>
            <p:cNvSpPr>
              <a:spLocks noChangeArrowheads="1"/>
            </p:cNvSpPr>
            <p:nvPr/>
          </p:nvSpPr>
          <p:spPr bwMode="auto">
            <a:xfrm>
              <a:off x="254" y="2403"/>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3</a:t>
              </a:r>
            </a:p>
          </p:txBody>
        </p:sp>
        <p:sp>
          <p:nvSpPr>
            <p:cNvPr id="116" name="Rectangle 16"/>
            <p:cNvSpPr>
              <a:spLocks noChangeArrowheads="1"/>
            </p:cNvSpPr>
            <p:nvPr/>
          </p:nvSpPr>
          <p:spPr bwMode="auto">
            <a:xfrm>
              <a:off x="254" y="264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4</a:t>
              </a:r>
            </a:p>
          </p:txBody>
        </p:sp>
        <p:sp>
          <p:nvSpPr>
            <p:cNvPr id="117" name="Rectangle 17"/>
            <p:cNvSpPr>
              <a:spLocks noChangeArrowheads="1"/>
            </p:cNvSpPr>
            <p:nvPr/>
          </p:nvSpPr>
          <p:spPr bwMode="auto">
            <a:xfrm>
              <a:off x="254" y="287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0</a:t>
              </a:r>
            </a:p>
          </p:txBody>
        </p:sp>
        <p:sp>
          <p:nvSpPr>
            <p:cNvPr id="118" name="Rectangle 18"/>
            <p:cNvSpPr>
              <a:spLocks noChangeArrowheads="1"/>
            </p:cNvSpPr>
            <p:nvPr/>
          </p:nvSpPr>
          <p:spPr bwMode="auto">
            <a:xfrm>
              <a:off x="254" y="311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6</a:t>
              </a:r>
            </a:p>
          </p:txBody>
        </p:sp>
        <p:sp>
          <p:nvSpPr>
            <p:cNvPr id="119" name="Rectangle 19"/>
            <p:cNvSpPr>
              <a:spLocks noChangeArrowheads="1"/>
            </p:cNvSpPr>
            <p:nvPr/>
          </p:nvSpPr>
          <p:spPr bwMode="auto">
            <a:xfrm>
              <a:off x="254" y="335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1</a:t>
              </a:r>
            </a:p>
          </p:txBody>
        </p:sp>
        <p:sp>
          <p:nvSpPr>
            <p:cNvPr id="120" name="Rectangle 20"/>
            <p:cNvSpPr>
              <a:spLocks noChangeArrowheads="1"/>
            </p:cNvSpPr>
            <p:nvPr/>
          </p:nvSpPr>
          <p:spPr bwMode="auto">
            <a:xfrm>
              <a:off x="254" y="358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2</a:t>
              </a:r>
            </a:p>
          </p:txBody>
        </p:sp>
      </p:grpSp>
      <p:sp>
        <p:nvSpPr>
          <p:cNvPr id="122" name="Text Box 56"/>
          <p:cNvSpPr txBox="1">
            <a:spLocks noChangeArrowheads="1"/>
          </p:cNvSpPr>
          <p:nvPr/>
        </p:nvSpPr>
        <p:spPr bwMode="auto">
          <a:xfrm>
            <a:off x="2698968" y="5824853"/>
            <a:ext cx="171510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pPr algn="ctr"/>
            <a:r>
              <a:rPr lang="zh-CN" altLang="en-US" sz="1600" b="1" dirty="0" smtClean="0">
                <a:solidFill>
                  <a:srgbClr val="11576A"/>
                </a:solidFill>
                <a:latin typeface="微软雅黑" pitchFamily="34" charset="-122"/>
                <a:ea typeface="微软雅黑" pitchFamily="34" charset="-122"/>
              </a:rPr>
              <a:t>逻辑地址空间</a:t>
            </a:r>
            <a:endParaRPr lang="en-US" altLang="zh-CN" sz="1600" b="1" dirty="0" smtClean="0">
              <a:solidFill>
                <a:srgbClr val="11576A"/>
              </a:solidFill>
              <a:latin typeface="微软雅黑" pitchFamily="34" charset="-122"/>
              <a:ea typeface="微软雅黑" pitchFamily="34" charset="-122"/>
            </a:endParaRPr>
          </a:p>
        </p:txBody>
      </p:sp>
      <p:sp>
        <p:nvSpPr>
          <p:cNvPr id="123" name="Text Box 57"/>
          <p:cNvSpPr txBox="1">
            <a:spLocks noChangeArrowheads="1"/>
          </p:cNvSpPr>
          <p:nvPr/>
        </p:nvSpPr>
        <p:spPr bwMode="auto">
          <a:xfrm>
            <a:off x="5844280" y="5824853"/>
            <a:ext cx="141577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pPr algn="ctr"/>
            <a:r>
              <a:rPr lang="zh-CN" altLang="en-US" sz="1600" b="1" dirty="0" smtClean="0">
                <a:solidFill>
                  <a:srgbClr val="11576A"/>
                </a:solidFill>
                <a:latin typeface="微软雅黑" pitchFamily="34" charset="-122"/>
                <a:ea typeface="微软雅黑" pitchFamily="34" charset="-122"/>
              </a:rPr>
              <a:t>物理地址空间</a:t>
            </a:r>
            <a:endParaRPr lang="zh-CN" altLang="en-US" sz="1600" b="1" dirty="0">
              <a:solidFill>
                <a:srgbClr val="11576A"/>
              </a:solidFill>
              <a:latin typeface="微软雅黑" pitchFamily="34" charset="-122"/>
              <a:ea typeface="微软雅黑" pitchFamily="34" charset="-122"/>
            </a:endParaRPr>
          </a:p>
        </p:txBody>
      </p:sp>
      <p:sp>
        <p:nvSpPr>
          <p:cNvPr id="121" name="文本框 120"/>
          <p:cNvSpPr txBox="1"/>
          <p:nvPr/>
        </p:nvSpPr>
        <p:spPr>
          <a:xfrm>
            <a:off x="8702854" y="6488668"/>
            <a:ext cx="441146" cy="369332"/>
          </a:xfrm>
          <a:prstGeom prst="rect">
            <a:avLst/>
          </a:prstGeom>
          <a:noFill/>
        </p:spPr>
        <p:txBody>
          <a:bodyPr wrap="none" rtlCol="0">
            <a:spAutoFit/>
          </a:bodyPr>
          <a:lstStyle/>
          <a:p>
            <a:r>
              <a:rPr lang="en-US" altLang="zh-CN" dirty="0" smtClean="0">
                <a:solidFill>
                  <a:schemeClr val="bg1"/>
                </a:solidFill>
              </a:rPr>
              <a:t>17</a:t>
            </a:r>
            <a:endParaRPr lang="zh-CN" altLang="en-US" dirty="0">
              <a:solidFill>
                <a:schemeClr val="bg1"/>
              </a:solidFill>
            </a:endParaRPr>
          </a:p>
        </p:txBody>
      </p:sp>
    </p:spTree>
    <p:extLst>
      <p:ext uri="{BB962C8B-B14F-4D97-AF65-F5344CB8AC3E}">
        <p14:creationId xmlns:p14="http://schemas.microsoft.com/office/powerpoint/2010/main" val="1718443370"/>
      </p:ext>
    </p:extLst>
  </p:cSld>
  <p:clrMapOvr>
    <a:masterClrMapping/>
  </p:clrMapOvr>
  <mc:AlternateContent xmlns:mc="http://schemas.openxmlformats.org/markup-compatibility/2006" xmlns:p14="http://schemas.microsoft.com/office/powerpoint/2010/main">
    <mc:Choice Requires="p14">
      <p:transition spd="slow" p14:dur="2000" advTm="59"/>
    </mc:Choice>
    <mc:Fallback xmlns="">
      <p:transition spd="slow" advTm="59"/>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页表</a:t>
            </a:r>
            <a:endParaRPr lang="zh-CN" altLang="en-US" dirty="0"/>
          </a:p>
        </p:txBody>
      </p:sp>
      <p:graphicFrame>
        <p:nvGraphicFramePr>
          <p:cNvPr id="4" name="Object 5"/>
          <p:cNvGraphicFramePr>
            <a:graphicFrameLocks noGrp="1" noChangeAspect="1"/>
          </p:cNvGraphicFramePr>
          <p:nvPr>
            <p:ph idx="1"/>
            <p:extLst/>
          </p:nvPr>
        </p:nvGraphicFramePr>
        <p:xfrm>
          <a:off x="806896" y="1816142"/>
          <a:ext cx="6919913" cy="4195763"/>
        </p:xfrm>
        <a:graphic>
          <a:graphicData uri="http://schemas.openxmlformats.org/presentationml/2006/ole">
            <mc:AlternateContent xmlns:mc="http://schemas.openxmlformats.org/markup-compatibility/2006">
              <mc:Choice xmlns:v="urn:schemas-microsoft-com:vml" Requires="v">
                <p:oleObj spid="_x0000_s156786" name="VISIO" r:id="rId3" imgW="6919200" imgH="4196520" progId="Visio.Drawing.6">
                  <p:embed/>
                </p:oleObj>
              </mc:Choice>
              <mc:Fallback>
                <p:oleObj name="VISIO" r:id="rId3" imgW="6919200" imgH="4196520" progId="Visio.Drawing.6">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96" y="1816142"/>
                        <a:ext cx="6919913" cy="41957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8702854" y="6488668"/>
            <a:ext cx="441146" cy="369332"/>
          </a:xfrm>
          <a:prstGeom prst="rect">
            <a:avLst/>
          </a:prstGeom>
          <a:noFill/>
        </p:spPr>
        <p:txBody>
          <a:bodyPr wrap="none" rtlCol="0">
            <a:spAutoFit/>
          </a:bodyPr>
          <a:lstStyle/>
          <a:p>
            <a:r>
              <a:rPr lang="en-US" altLang="zh-CN" dirty="0" smtClean="0">
                <a:solidFill>
                  <a:schemeClr val="bg1"/>
                </a:solidFill>
              </a:rPr>
              <a:t>18</a:t>
            </a:r>
            <a:endParaRPr lang="zh-CN" altLang="en-US" dirty="0">
              <a:solidFill>
                <a:schemeClr val="bg1"/>
              </a:solidFill>
            </a:endParaRPr>
          </a:p>
        </p:txBody>
      </p:sp>
      <p:sp>
        <p:nvSpPr>
          <p:cNvPr id="3" name="椭圆 2"/>
          <p:cNvSpPr/>
          <p:nvPr/>
        </p:nvSpPr>
        <p:spPr bwMode="auto">
          <a:xfrm>
            <a:off x="3231715" y="3018773"/>
            <a:ext cx="1352811" cy="2993132"/>
          </a:xfrm>
          <a:prstGeom prst="ellipse">
            <a:avLst/>
          </a:prstGeom>
          <a:noFill/>
          <a:ln w="19050" cap="flat" cmpd="sng" algn="ctr">
            <a:solidFill>
              <a:srgbClr val="FF0000"/>
            </a:solidFill>
            <a:prstDash val="solid"/>
            <a:round/>
            <a:headEnd type="none" w="med" len="med"/>
            <a:tailEnd type="none" w="med" len="med"/>
          </a:ln>
          <a:effectLst>
            <a:outerShdw dist="53882" dir="13500000" algn="ctr" rotWithShape="0">
              <a:schemeClr val="bg2">
                <a:alpha val="50000"/>
              </a:schemeClr>
            </a:outerShdw>
          </a:effectLst>
        </p:spPr>
        <p:txBody>
          <a:bodyPr vert="horz" wrap="none" lIns="91440" tIns="45720" rIns="91440" bIns="45720" numCol="1" rtlCol="0" anchor="ctr" anchorCtr="0" compatLnSpc="1"/>
          <a:lstStyle/>
          <a:p>
            <a:pPr marL="0" marR="0" indent="0" algn="l" defTabSz="914400" rtl="0" eaLnBrk="1" fontAlgn="base" latinLnBrk="0" hangingPunct="1">
              <a:lnSpc>
                <a:spcPts val="2600"/>
              </a:lnSpc>
              <a:spcBef>
                <a:spcPct val="0"/>
              </a:spcBef>
              <a:spcAft>
                <a:spcPct val="0"/>
              </a:spcAft>
              <a:buClrTx/>
              <a:buSzTx/>
              <a:buFont typeface="Arial" pitchFamily="34" charset="0"/>
              <a:buNone/>
            </a:pPr>
            <a:endParaRPr kumimoji="0" lang="zh-CN" altLang="en-US" sz="16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155027579"/>
      </p:ext>
    </p:extLst>
  </p:cSld>
  <p:clrMapOvr>
    <a:masterClrMapping/>
  </p:clrMapOvr>
  <mc:AlternateContent xmlns:mc="http://schemas.openxmlformats.org/markup-compatibility/2006" xmlns:p14="http://schemas.microsoft.com/office/powerpoint/2010/main">
    <mc:Choice Requires="p14">
      <p:transition spd="slow" p14:dur="2000" advTm="297"/>
    </mc:Choice>
    <mc:Fallback xmlns="">
      <p:transition spd="slow" advTm="297"/>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分页机制中的地址转换</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59" name="Rectangle 170"/>
          <p:cNvSpPr>
            <a:spLocks noChangeArrowheads="1"/>
          </p:cNvSpPr>
          <p:nvPr/>
        </p:nvSpPr>
        <p:spPr bwMode="auto">
          <a:xfrm>
            <a:off x="2726655" y="4809497"/>
            <a:ext cx="1526233" cy="476948"/>
          </a:xfrm>
          <a:prstGeom prst="rect">
            <a:avLst/>
          </a:prstGeom>
          <a:solidFill>
            <a:srgbClr val="A6A6A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0" name="Rectangle 158"/>
          <p:cNvSpPr>
            <a:spLocks noChangeArrowheads="1"/>
          </p:cNvSpPr>
          <p:nvPr/>
        </p:nvSpPr>
        <p:spPr bwMode="auto">
          <a:xfrm>
            <a:off x="5492951" y="2758622"/>
            <a:ext cx="1240064" cy="381558"/>
          </a:xfrm>
          <a:prstGeom prst="rect">
            <a:avLst/>
          </a:prstGeom>
          <a:solidFill>
            <a:srgbClr val="A6A6A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1" name="Rectangle 157"/>
          <p:cNvSpPr>
            <a:spLocks noChangeArrowheads="1"/>
          </p:cNvSpPr>
          <p:nvPr/>
        </p:nvSpPr>
        <p:spPr bwMode="auto">
          <a:xfrm>
            <a:off x="2726655" y="3140180"/>
            <a:ext cx="4006360" cy="1669317"/>
          </a:xfrm>
          <a:prstGeom prst="rect">
            <a:avLst/>
          </a:prstGeom>
          <a:solidFill>
            <a:srgbClr val="A6A6A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62" name="Group 5"/>
          <p:cNvGrpSpPr>
            <a:grpSpLocks/>
          </p:cNvGrpSpPr>
          <p:nvPr/>
        </p:nvGrpSpPr>
        <p:grpSpPr bwMode="auto">
          <a:xfrm>
            <a:off x="4262651" y="4119910"/>
            <a:ext cx="1081082" cy="1304650"/>
            <a:chOff x="0" y="5"/>
            <a:chExt cx="1088" cy="1313"/>
          </a:xfrm>
        </p:grpSpPr>
        <p:sp>
          <p:nvSpPr>
            <p:cNvPr id="563" name="Rectangle 3"/>
            <p:cNvSpPr>
              <a:spLocks noChangeArrowheads="1"/>
            </p:cNvSpPr>
            <p:nvPr/>
          </p:nvSpPr>
          <p:spPr bwMode="auto">
            <a:xfrm>
              <a:off x="0" y="5"/>
              <a:ext cx="1088" cy="982"/>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564" name="Rectangle 4"/>
            <p:cNvSpPr>
              <a:spLocks noChangeArrowheads="1"/>
            </p:cNvSpPr>
            <p:nvPr/>
          </p:nvSpPr>
          <p:spPr bwMode="auto">
            <a:xfrm>
              <a:off x="249" y="1011"/>
              <a:ext cx="545" cy="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400" b="1" dirty="0" smtClean="0">
                  <a:solidFill>
                    <a:srgbClr val="11576A"/>
                  </a:solidFill>
                  <a:latin typeface="微软雅黑" pitchFamily="34" charset="-122"/>
                  <a:ea typeface="微软雅黑" pitchFamily="34" charset="-122"/>
                  <a:cs typeface="MS PGothic" charset="0"/>
                  <a:sym typeface="MS PGothic" charset="0"/>
                </a:rPr>
                <a:t>页表</a:t>
              </a:r>
              <a:endParaRPr lang="en-US" altLang="zh-CN" sz="1400" b="1" dirty="0">
                <a:solidFill>
                  <a:srgbClr val="11576A"/>
                </a:solidFill>
                <a:latin typeface="微软雅黑" pitchFamily="34" charset="-122"/>
                <a:ea typeface="微软雅黑" pitchFamily="34" charset="-122"/>
                <a:cs typeface="MS PGothic" charset="0"/>
                <a:sym typeface="MS PGothic" charset="0"/>
              </a:endParaRPr>
            </a:p>
          </p:txBody>
        </p:sp>
        <p:sp>
          <p:nvSpPr>
            <p:cNvPr id="565" name="Rectangle 5"/>
            <p:cNvSpPr>
              <a:spLocks noChangeArrowheads="1"/>
            </p:cNvSpPr>
            <p:nvPr/>
          </p:nvSpPr>
          <p:spPr bwMode="auto">
            <a:xfrm>
              <a:off x="3" y="211"/>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6" name="Rectangle 6"/>
            <p:cNvSpPr>
              <a:spLocks noChangeArrowheads="1"/>
            </p:cNvSpPr>
            <p:nvPr/>
          </p:nvSpPr>
          <p:spPr bwMode="auto">
            <a:xfrm>
              <a:off x="3" y="403"/>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7" name="Rectangle 7"/>
            <p:cNvSpPr>
              <a:spLocks noChangeArrowheads="1"/>
            </p:cNvSpPr>
            <p:nvPr/>
          </p:nvSpPr>
          <p:spPr bwMode="auto">
            <a:xfrm>
              <a:off x="3" y="595"/>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8" name="Rectangle 8"/>
            <p:cNvSpPr>
              <a:spLocks noChangeArrowheads="1"/>
            </p:cNvSpPr>
            <p:nvPr/>
          </p:nvSpPr>
          <p:spPr bwMode="auto">
            <a:xfrm>
              <a:off x="3" y="787"/>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9" name="Rectangle 9"/>
            <p:cNvSpPr>
              <a:spLocks noChangeArrowheads="1"/>
            </p:cNvSpPr>
            <p:nvPr/>
          </p:nvSpPr>
          <p:spPr bwMode="auto">
            <a:xfrm>
              <a:off x="3" y="19"/>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grpSp>
      <p:sp>
        <p:nvSpPr>
          <p:cNvPr id="570" name="Rectangle 13"/>
          <p:cNvSpPr>
            <a:spLocks noChangeArrowheads="1"/>
          </p:cNvSpPr>
          <p:nvPr/>
        </p:nvSpPr>
        <p:spPr bwMode="auto">
          <a:xfrm>
            <a:off x="1834986" y="1979607"/>
            <a:ext cx="604134" cy="3243244"/>
          </a:xfrm>
          <a:prstGeom prst="rect">
            <a:avLst/>
          </a:prstGeom>
          <a:solidFill>
            <a:schemeClr val="accent1"/>
          </a:solidFill>
          <a:ln w="12700" cmpd="sng">
            <a:solidFill>
              <a:schemeClr val="tx1"/>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571" name="Oval 14"/>
          <p:cNvSpPr>
            <a:spLocks noChangeArrowheads="1"/>
          </p:cNvSpPr>
          <p:nvPr/>
        </p:nvSpPr>
        <p:spPr bwMode="auto">
          <a:xfrm>
            <a:off x="3060839" y="2628072"/>
            <a:ext cx="484897" cy="421304"/>
          </a:xfrm>
          <a:prstGeom prst="ellipse">
            <a:avLst/>
          </a:prstGeom>
          <a:gradFill>
            <a:gsLst>
              <a:gs pos="100000">
                <a:srgbClr val="FDD000"/>
              </a:gs>
              <a:gs pos="0">
                <a:srgbClr val="FFF9B1"/>
              </a:gs>
              <a:gs pos="100000">
                <a:schemeClr val="accent1">
                  <a:tint val="23500"/>
                  <a:satMod val="160000"/>
                </a:schemeClr>
              </a:gs>
            </a:gsLst>
            <a:lin ang="5400000" scaled="0"/>
          </a:gradFill>
          <a:ln w="28575" cmpd="sng">
            <a:solidFill>
              <a:srgbClr val="11576A"/>
            </a:solidFill>
            <a:round/>
            <a:headEnd/>
            <a:tailEnd/>
          </a:ln>
        </p:spPr>
        <p:txBody>
          <a:bodyPr wrap="none" lIns="90487" tIns="44450" rIns="90487" bIns="44450" anchor="ctr"/>
          <a:lstStyle/>
          <a:p>
            <a:pPr algn="ctr">
              <a:buFontTx/>
              <a:buNone/>
            </a:pPr>
            <a:r>
              <a:rPr lang="en-US" altLang="zh-CN" sz="1400" b="1" dirty="0">
                <a:solidFill>
                  <a:srgbClr val="000099"/>
                </a:solidFill>
                <a:latin typeface="微软雅黑" pitchFamily="34" charset="-122"/>
                <a:ea typeface="微软雅黑" pitchFamily="34" charset="-122"/>
                <a:sym typeface="Times New Roman" charset="0"/>
              </a:rPr>
              <a:t>CPU</a:t>
            </a:r>
            <a:endParaRPr lang="en-US" altLang="zh-CN" sz="1400" dirty="0">
              <a:latin typeface="微软雅黑" pitchFamily="34" charset="-122"/>
              <a:ea typeface="微软雅黑" pitchFamily="34" charset="-122"/>
              <a:cs typeface="MS PGothic" charset="0"/>
              <a:sym typeface="MS PGothic" charset="0"/>
            </a:endParaRPr>
          </a:p>
        </p:txBody>
      </p:sp>
      <p:sp>
        <p:nvSpPr>
          <p:cNvPr id="572" name="Line 15"/>
          <p:cNvSpPr>
            <a:spLocks noChangeShapeType="1"/>
          </p:cNvSpPr>
          <p:nvPr/>
        </p:nvSpPr>
        <p:spPr bwMode="auto">
          <a:xfrm flipH="1">
            <a:off x="3775940" y="3925545"/>
            <a:ext cx="2233705" cy="0"/>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573" name="Line 16"/>
          <p:cNvSpPr>
            <a:spLocks noChangeShapeType="1"/>
          </p:cNvSpPr>
          <p:nvPr/>
        </p:nvSpPr>
        <p:spPr bwMode="auto">
          <a:xfrm flipH="1">
            <a:off x="3208400" y="4427939"/>
            <a:ext cx="1044000" cy="0"/>
          </a:xfrm>
          <a:prstGeom prst="line">
            <a:avLst/>
          </a:prstGeom>
          <a:noFill/>
          <a:ln w="28575" cmpd="sng">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574" name="Rectangle 17"/>
          <p:cNvSpPr>
            <a:spLocks noChangeArrowheads="1"/>
          </p:cNvSpPr>
          <p:nvPr/>
        </p:nvSpPr>
        <p:spPr bwMode="auto">
          <a:xfrm>
            <a:off x="1842935" y="1987557"/>
            <a:ext cx="612083" cy="3251193"/>
          </a:xfrm>
          <a:prstGeom prst="rect">
            <a:avLst/>
          </a:prstGeom>
          <a:solidFill>
            <a:srgbClr val="C0FEF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75" name="Group 20"/>
          <p:cNvGrpSpPr>
            <a:grpSpLocks/>
          </p:cNvGrpSpPr>
          <p:nvPr/>
        </p:nvGrpSpPr>
        <p:grpSpPr bwMode="auto">
          <a:xfrm>
            <a:off x="1835980" y="1979607"/>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76" name="Rectangle 19"/>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77" name="Line 20"/>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78" name="Line 21"/>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79" name="Line 22"/>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0" name="Line 23"/>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1" name="Line 24"/>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2" name="Line 25"/>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583" name="Rectangle 26"/>
          <p:cNvSpPr>
            <a:spLocks noChangeArrowheads="1"/>
          </p:cNvSpPr>
          <p:nvPr/>
        </p:nvSpPr>
        <p:spPr bwMode="auto">
          <a:xfrm>
            <a:off x="1842935" y="4109974"/>
            <a:ext cx="612083" cy="95390"/>
          </a:xfrm>
          <a:prstGeom prst="rect">
            <a:avLst/>
          </a:prstGeom>
          <a:solidFill>
            <a:srgbClr val="F39FD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84" name="Group 29"/>
          <p:cNvGrpSpPr>
            <a:grpSpLocks/>
          </p:cNvGrpSpPr>
          <p:nvPr/>
        </p:nvGrpSpPr>
        <p:grpSpPr bwMode="auto">
          <a:xfrm>
            <a:off x="1835980" y="4586921"/>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85" name="Rectangle 28"/>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86" name="Line 29"/>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7" name="Line 30"/>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8" name="Line 31"/>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9" name="Line 32"/>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0" name="Line 33"/>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1" name="Line 34"/>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592" name="Group 37"/>
          <p:cNvGrpSpPr>
            <a:grpSpLocks/>
          </p:cNvGrpSpPr>
          <p:nvPr/>
        </p:nvGrpSpPr>
        <p:grpSpPr bwMode="auto">
          <a:xfrm>
            <a:off x="1835980" y="3935093"/>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93" name="Rectangle 36"/>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94" name="Line 37"/>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5" name="Line 38"/>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6" name="Line 39"/>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7" name="Line 40"/>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8" name="Line 41"/>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9" name="Line 42"/>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600" name="Group 45"/>
          <p:cNvGrpSpPr>
            <a:grpSpLocks/>
          </p:cNvGrpSpPr>
          <p:nvPr/>
        </p:nvGrpSpPr>
        <p:grpSpPr bwMode="auto">
          <a:xfrm>
            <a:off x="1835980" y="3283264"/>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601" name="Rectangle 44"/>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02" name="Line 45"/>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03" name="Line 46"/>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04" name="Line 47"/>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05" name="Line 48"/>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06" name="Line 49"/>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07" name="Line 50"/>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608" name="Group 53"/>
          <p:cNvGrpSpPr>
            <a:grpSpLocks/>
          </p:cNvGrpSpPr>
          <p:nvPr/>
        </p:nvGrpSpPr>
        <p:grpSpPr bwMode="auto">
          <a:xfrm>
            <a:off x="1835980" y="2631436"/>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609" name="Rectangle 52"/>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10" name="Line 53"/>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11" name="Line 54"/>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12" name="Line 55"/>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13" name="Line 56"/>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14" name="Line 57"/>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15" name="Line 58"/>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616" name="Rectangle 60"/>
          <p:cNvSpPr>
            <a:spLocks noChangeArrowheads="1"/>
          </p:cNvSpPr>
          <p:nvPr/>
        </p:nvSpPr>
        <p:spPr bwMode="auto">
          <a:xfrm>
            <a:off x="3886234" y="4653495"/>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rgbClr val="11576A"/>
                </a:solidFill>
                <a:latin typeface="微软雅黑" pitchFamily="34" charset="-122"/>
                <a:ea typeface="微软雅黑" pitchFamily="34" charset="-122"/>
                <a:sym typeface="MS PGothic" charset="0"/>
              </a:rPr>
              <a:t>p</a:t>
            </a:r>
            <a:endParaRPr lang="en-US" altLang="zh-CN" sz="1400" b="1" dirty="0">
              <a:solidFill>
                <a:srgbClr val="11576A"/>
              </a:solidFill>
              <a:latin typeface="微软雅黑" pitchFamily="34" charset="-122"/>
              <a:ea typeface="微软雅黑" pitchFamily="34" charset="-122"/>
              <a:cs typeface="MS PGothic" charset="0"/>
              <a:sym typeface="MS PGothic" charset="0"/>
            </a:endParaRPr>
          </a:p>
        </p:txBody>
      </p:sp>
      <p:sp>
        <p:nvSpPr>
          <p:cNvPr id="617" name="Rectangle 61"/>
          <p:cNvSpPr>
            <a:spLocks noChangeArrowheads="1"/>
          </p:cNvSpPr>
          <p:nvPr/>
        </p:nvSpPr>
        <p:spPr bwMode="auto">
          <a:xfrm>
            <a:off x="1494416" y="5294286"/>
            <a:ext cx="1285273"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87" tIns="44450" rIns="90487" bIns="44450">
            <a:spAutoFit/>
          </a:bodyPr>
          <a:lstStyle/>
          <a:p>
            <a:pPr algn="ctr">
              <a:buFontTx/>
              <a:buNone/>
            </a:pPr>
            <a:r>
              <a:rPr lang="zh-CN" altLang="en-US" sz="1200" b="1" spc="-100" dirty="0" smtClean="0">
                <a:solidFill>
                  <a:srgbClr val="000099"/>
                </a:solidFill>
                <a:latin typeface="微软雅黑" pitchFamily="34" charset="-122"/>
                <a:ea typeface="微软雅黑" pitchFamily="34" charset="-122"/>
                <a:cs typeface="MS PGothic" charset="0"/>
                <a:sym typeface="MS PGothic" charset="0"/>
              </a:rPr>
              <a:t>逻辑地</a:t>
            </a:r>
            <a:endParaRPr lang="en-US" altLang="zh-CN" sz="1200" b="1" spc="-100" dirty="0" smtClean="0">
              <a:solidFill>
                <a:srgbClr val="000099"/>
              </a:solidFill>
              <a:latin typeface="微软雅黑" pitchFamily="34" charset="-122"/>
              <a:ea typeface="微软雅黑" pitchFamily="34" charset="-122"/>
              <a:cs typeface="MS PGothic" charset="0"/>
              <a:sym typeface="MS PGothic" charset="0"/>
            </a:endParaRPr>
          </a:p>
          <a:p>
            <a:pPr algn="ctr">
              <a:buFontTx/>
              <a:buNone/>
            </a:pPr>
            <a:r>
              <a:rPr lang="zh-CN" altLang="en-US" sz="1200" b="1" spc="-100" dirty="0" smtClean="0">
                <a:solidFill>
                  <a:srgbClr val="000099"/>
                </a:solidFill>
                <a:latin typeface="微软雅黑" pitchFamily="34" charset="-122"/>
                <a:ea typeface="微软雅黑" pitchFamily="34" charset="-122"/>
                <a:cs typeface="MS PGothic" charset="0"/>
                <a:sym typeface="MS PGothic" charset="0"/>
              </a:rPr>
              <a:t>址空间</a:t>
            </a:r>
            <a:endParaRPr lang="en-US" altLang="zh-CN" sz="1200" b="1" spc="-100" dirty="0">
              <a:solidFill>
                <a:srgbClr val="000099"/>
              </a:solidFill>
              <a:latin typeface="微软雅黑" pitchFamily="34" charset="-122"/>
              <a:ea typeface="微软雅黑" pitchFamily="34" charset="-122"/>
              <a:cs typeface="MS PGothic" charset="0"/>
              <a:sym typeface="MS PGothic" charset="0"/>
            </a:endParaRPr>
          </a:p>
        </p:txBody>
      </p:sp>
      <p:sp>
        <p:nvSpPr>
          <p:cNvPr id="618" name="Rectangle 104"/>
          <p:cNvSpPr>
            <a:spLocks noChangeArrowheads="1"/>
          </p:cNvSpPr>
          <p:nvPr/>
        </p:nvSpPr>
        <p:spPr bwMode="auto">
          <a:xfrm>
            <a:off x="3661330" y="3448861"/>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11576A"/>
                </a:solidFill>
                <a:latin typeface="微软雅黑" pitchFamily="34" charset="-122"/>
                <a:ea typeface="微软雅黑" pitchFamily="34" charset="-122"/>
                <a:sym typeface="MS PGothic" charset="0"/>
              </a:rPr>
              <a:t>1</a:t>
            </a:r>
          </a:p>
        </p:txBody>
      </p:sp>
      <p:sp>
        <p:nvSpPr>
          <p:cNvPr id="619" name="Rectangle 105"/>
          <p:cNvSpPr>
            <a:spLocks noChangeArrowheads="1"/>
          </p:cNvSpPr>
          <p:nvPr/>
        </p:nvSpPr>
        <p:spPr bwMode="auto">
          <a:xfrm>
            <a:off x="2707388" y="3461561"/>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00FF00"/>
                </a:solidFill>
                <a:latin typeface="微软雅黑" pitchFamily="34" charset="-122"/>
                <a:ea typeface="微软雅黑" pitchFamily="34" charset="-122"/>
                <a:sym typeface="MS PGothic" charset="0"/>
              </a:rPr>
              <a:t>20</a:t>
            </a:r>
          </a:p>
        </p:txBody>
      </p:sp>
      <p:sp>
        <p:nvSpPr>
          <p:cNvPr id="620" name="Rectangle 106"/>
          <p:cNvSpPr>
            <a:spLocks noChangeArrowheads="1"/>
          </p:cNvSpPr>
          <p:nvPr/>
        </p:nvSpPr>
        <p:spPr bwMode="auto">
          <a:xfrm>
            <a:off x="3149387" y="3455211"/>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11576A"/>
                </a:solidFill>
                <a:latin typeface="微软雅黑" pitchFamily="34" charset="-122"/>
                <a:ea typeface="微软雅黑" pitchFamily="34" charset="-122"/>
                <a:sym typeface="MS PGothic" charset="0"/>
              </a:rPr>
              <a:t>9</a:t>
            </a:r>
          </a:p>
        </p:txBody>
      </p:sp>
      <p:sp>
        <p:nvSpPr>
          <p:cNvPr id="621" name="Rectangle 107"/>
          <p:cNvSpPr>
            <a:spLocks noChangeArrowheads="1"/>
          </p:cNvSpPr>
          <p:nvPr/>
        </p:nvSpPr>
        <p:spPr bwMode="auto">
          <a:xfrm>
            <a:off x="2798197"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2" name="Rectangle 108"/>
          <p:cNvSpPr>
            <a:spLocks noChangeArrowheads="1"/>
          </p:cNvSpPr>
          <p:nvPr/>
        </p:nvSpPr>
        <p:spPr bwMode="auto">
          <a:xfrm>
            <a:off x="2901536"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3" name="Rectangle 109"/>
          <p:cNvSpPr>
            <a:spLocks noChangeArrowheads="1"/>
          </p:cNvSpPr>
          <p:nvPr/>
        </p:nvSpPr>
        <p:spPr bwMode="auto">
          <a:xfrm>
            <a:off x="3003881"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4" name="Rectangle 110"/>
          <p:cNvSpPr>
            <a:spLocks noChangeArrowheads="1"/>
          </p:cNvSpPr>
          <p:nvPr/>
        </p:nvSpPr>
        <p:spPr bwMode="auto">
          <a:xfrm>
            <a:off x="3421210"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5" name="Rectangle 111"/>
          <p:cNvSpPr>
            <a:spLocks noChangeArrowheads="1"/>
          </p:cNvSpPr>
          <p:nvPr/>
        </p:nvSpPr>
        <p:spPr bwMode="auto">
          <a:xfrm>
            <a:off x="3524549"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6" name="Rectangle 112"/>
          <p:cNvSpPr>
            <a:spLocks noChangeArrowheads="1"/>
          </p:cNvSpPr>
          <p:nvPr/>
        </p:nvSpPr>
        <p:spPr bwMode="auto">
          <a:xfrm>
            <a:off x="3626893"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7" name="Rectangle 113"/>
          <p:cNvSpPr>
            <a:spLocks noChangeArrowheads="1"/>
          </p:cNvSpPr>
          <p:nvPr/>
        </p:nvSpPr>
        <p:spPr bwMode="auto">
          <a:xfrm>
            <a:off x="3730232"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8" name="Rectangle 114"/>
          <p:cNvSpPr>
            <a:spLocks noChangeArrowheads="1"/>
          </p:cNvSpPr>
          <p:nvPr/>
        </p:nvSpPr>
        <p:spPr bwMode="auto">
          <a:xfrm>
            <a:off x="2964001" y="3456118"/>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10</a:t>
            </a:r>
            <a:endParaRPr lang="en-US" altLang="zh-CN" sz="1000" b="1" dirty="0">
              <a:solidFill>
                <a:srgbClr val="00FF00"/>
              </a:solidFill>
              <a:latin typeface="微软雅黑" pitchFamily="34" charset="-122"/>
              <a:ea typeface="微软雅黑" pitchFamily="34" charset="-122"/>
              <a:cs typeface="MS PGothic" charset="0"/>
              <a:sym typeface="MS PGothic" charset="0"/>
            </a:endParaRPr>
          </a:p>
        </p:txBody>
      </p:sp>
      <p:sp>
        <p:nvSpPr>
          <p:cNvPr id="629" name="Rectangle 115"/>
          <p:cNvSpPr>
            <a:spLocks noChangeArrowheads="1"/>
          </p:cNvSpPr>
          <p:nvPr/>
        </p:nvSpPr>
        <p:spPr bwMode="auto">
          <a:xfrm>
            <a:off x="3107220"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0" name="Rectangle 116"/>
          <p:cNvSpPr>
            <a:spLocks noChangeArrowheads="1"/>
          </p:cNvSpPr>
          <p:nvPr/>
        </p:nvSpPr>
        <p:spPr bwMode="auto">
          <a:xfrm>
            <a:off x="3210558"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1" name="Rectangle 117"/>
          <p:cNvSpPr>
            <a:spLocks noChangeArrowheads="1"/>
          </p:cNvSpPr>
          <p:nvPr/>
        </p:nvSpPr>
        <p:spPr bwMode="auto">
          <a:xfrm>
            <a:off x="3313897"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2" name="Rectangle 118"/>
          <p:cNvSpPr>
            <a:spLocks noChangeArrowheads="1"/>
          </p:cNvSpPr>
          <p:nvPr/>
        </p:nvSpPr>
        <p:spPr bwMode="auto">
          <a:xfrm>
            <a:off x="2888619" y="3076805"/>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p</a:t>
            </a:r>
            <a:endParaRPr lang="en-US" altLang="zh-CN" sz="1400" b="1" dirty="0">
              <a:latin typeface="微软雅黑" pitchFamily="34" charset="-122"/>
              <a:ea typeface="微软雅黑" pitchFamily="34" charset="-122"/>
              <a:cs typeface="MS PGothic" charset="0"/>
              <a:sym typeface="MS PGothic" charset="0"/>
            </a:endParaRPr>
          </a:p>
        </p:txBody>
      </p:sp>
      <p:sp>
        <p:nvSpPr>
          <p:cNvPr id="633" name="Rectangle 119"/>
          <p:cNvSpPr>
            <a:spLocks noChangeArrowheads="1"/>
          </p:cNvSpPr>
          <p:nvPr/>
        </p:nvSpPr>
        <p:spPr bwMode="auto">
          <a:xfrm>
            <a:off x="3413261" y="3076805"/>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o</a:t>
            </a:r>
            <a:endParaRPr lang="en-US" altLang="zh-CN" sz="1400" b="1" dirty="0">
              <a:latin typeface="微软雅黑" pitchFamily="34" charset="-122"/>
              <a:ea typeface="微软雅黑" pitchFamily="34" charset="-122"/>
              <a:cs typeface="MS PGothic" charset="0"/>
              <a:sym typeface="MS PGothic" charset="0"/>
            </a:endParaRPr>
          </a:p>
        </p:txBody>
      </p:sp>
      <p:sp>
        <p:nvSpPr>
          <p:cNvPr id="634" name="Rectangle 121"/>
          <p:cNvSpPr>
            <a:spLocks noChangeArrowheads="1"/>
          </p:cNvSpPr>
          <p:nvPr/>
        </p:nvSpPr>
        <p:spPr bwMode="auto">
          <a:xfrm>
            <a:off x="6446676" y="3461561"/>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11576A"/>
                </a:solidFill>
                <a:latin typeface="微软雅黑" pitchFamily="34" charset="-122"/>
                <a:ea typeface="微软雅黑" pitchFamily="34" charset="-122"/>
                <a:sym typeface="MS PGothic" charset="0"/>
              </a:rPr>
              <a:t>1</a:t>
            </a:r>
          </a:p>
        </p:txBody>
      </p:sp>
      <p:sp>
        <p:nvSpPr>
          <p:cNvPr id="635" name="Rectangle 122"/>
          <p:cNvSpPr>
            <a:spLocks noChangeArrowheads="1"/>
          </p:cNvSpPr>
          <p:nvPr/>
        </p:nvSpPr>
        <p:spPr bwMode="auto">
          <a:xfrm>
            <a:off x="5556467" y="3455211"/>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16</a:t>
            </a:r>
          </a:p>
        </p:txBody>
      </p:sp>
      <p:sp>
        <p:nvSpPr>
          <p:cNvPr id="636" name="Rectangle 123"/>
          <p:cNvSpPr>
            <a:spLocks noChangeArrowheads="1"/>
          </p:cNvSpPr>
          <p:nvPr/>
        </p:nvSpPr>
        <p:spPr bwMode="auto">
          <a:xfrm>
            <a:off x="5922034" y="3455211"/>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11576A"/>
                </a:solidFill>
                <a:latin typeface="微软雅黑" pitchFamily="34" charset="-122"/>
                <a:ea typeface="微软雅黑" pitchFamily="34" charset="-122"/>
                <a:sym typeface="MS PGothic" charset="0"/>
              </a:rPr>
              <a:t>9</a:t>
            </a:r>
          </a:p>
        </p:txBody>
      </p:sp>
      <p:sp>
        <p:nvSpPr>
          <p:cNvPr id="637" name="Rectangle 124"/>
          <p:cNvSpPr>
            <a:spLocks noChangeArrowheads="1"/>
          </p:cNvSpPr>
          <p:nvPr/>
        </p:nvSpPr>
        <p:spPr bwMode="auto">
          <a:xfrm>
            <a:off x="5770177" y="3346857"/>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8" name="Rectangle 125"/>
          <p:cNvSpPr>
            <a:spLocks noChangeArrowheads="1"/>
          </p:cNvSpPr>
          <p:nvPr/>
        </p:nvSpPr>
        <p:spPr bwMode="auto">
          <a:xfrm>
            <a:off x="6187507"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9" name="Rectangle 126"/>
          <p:cNvSpPr>
            <a:spLocks noChangeArrowheads="1"/>
          </p:cNvSpPr>
          <p:nvPr/>
        </p:nvSpPr>
        <p:spPr bwMode="auto">
          <a:xfrm>
            <a:off x="6290845"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0" name="Rectangle 127"/>
          <p:cNvSpPr>
            <a:spLocks noChangeArrowheads="1"/>
          </p:cNvSpPr>
          <p:nvPr/>
        </p:nvSpPr>
        <p:spPr bwMode="auto">
          <a:xfrm>
            <a:off x="6393190"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1" name="Rectangle 128"/>
          <p:cNvSpPr>
            <a:spLocks noChangeArrowheads="1"/>
          </p:cNvSpPr>
          <p:nvPr/>
        </p:nvSpPr>
        <p:spPr bwMode="auto">
          <a:xfrm>
            <a:off x="6496529"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2" name="Rectangle 129"/>
          <p:cNvSpPr>
            <a:spLocks noChangeArrowheads="1"/>
          </p:cNvSpPr>
          <p:nvPr/>
        </p:nvSpPr>
        <p:spPr bwMode="auto">
          <a:xfrm>
            <a:off x="5750083" y="3449768"/>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10</a:t>
            </a:r>
            <a:endParaRPr lang="en-US" altLang="zh-CN" sz="1000" b="1" dirty="0">
              <a:solidFill>
                <a:srgbClr val="00FF00"/>
              </a:solidFill>
              <a:latin typeface="微软雅黑" pitchFamily="34" charset="-122"/>
              <a:ea typeface="微软雅黑" pitchFamily="34" charset="-122"/>
              <a:cs typeface="MS PGothic" charset="0"/>
              <a:sym typeface="MS PGothic" charset="0"/>
            </a:endParaRPr>
          </a:p>
        </p:txBody>
      </p:sp>
      <p:sp>
        <p:nvSpPr>
          <p:cNvPr id="643" name="Rectangle 130"/>
          <p:cNvSpPr>
            <a:spLocks noChangeArrowheads="1"/>
          </p:cNvSpPr>
          <p:nvPr/>
        </p:nvSpPr>
        <p:spPr bwMode="auto">
          <a:xfrm>
            <a:off x="5873516" y="3346857"/>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4" name="Rectangle 131"/>
          <p:cNvSpPr>
            <a:spLocks noChangeArrowheads="1"/>
          </p:cNvSpPr>
          <p:nvPr/>
        </p:nvSpPr>
        <p:spPr bwMode="auto">
          <a:xfrm>
            <a:off x="5976855"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5" name="Rectangle 132"/>
          <p:cNvSpPr>
            <a:spLocks noChangeArrowheads="1"/>
          </p:cNvSpPr>
          <p:nvPr/>
        </p:nvSpPr>
        <p:spPr bwMode="auto">
          <a:xfrm>
            <a:off x="6080193"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6" name="Rectangle 133"/>
          <p:cNvSpPr>
            <a:spLocks noChangeArrowheads="1"/>
          </p:cNvSpPr>
          <p:nvPr/>
        </p:nvSpPr>
        <p:spPr bwMode="auto">
          <a:xfrm>
            <a:off x="5790050" y="3095466"/>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r>
              <a:rPr lang="en-US" altLang="zh-CN" sz="1400" b="1" dirty="0">
                <a:solidFill>
                  <a:schemeClr val="hlink"/>
                </a:solidFill>
                <a:latin typeface="微软雅黑" pitchFamily="34" charset="-122"/>
                <a:ea typeface="微软雅黑" pitchFamily="34" charset="-122"/>
                <a:sym typeface="MS PGothic" charset="0"/>
              </a:rPr>
              <a:t>f</a:t>
            </a:r>
          </a:p>
        </p:txBody>
      </p:sp>
      <p:sp>
        <p:nvSpPr>
          <p:cNvPr id="647" name="Rectangle 134"/>
          <p:cNvSpPr>
            <a:spLocks noChangeArrowheads="1"/>
          </p:cNvSpPr>
          <p:nvPr/>
        </p:nvSpPr>
        <p:spPr bwMode="auto">
          <a:xfrm>
            <a:off x="6179557" y="3095466"/>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o</a:t>
            </a:r>
          </a:p>
        </p:txBody>
      </p:sp>
      <p:sp>
        <p:nvSpPr>
          <p:cNvPr id="648" name="Rectangle 135"/>
          <p:cNvSpPr>
            <a:spLocks noChangeArrowheads="1"/>
          </p:cNvSpPr>
          <p:nvPr/>
        </p:nvSpPr>
        <p:spPr bwMode="auto">
          <a:xfrm>
            <a:off x="5855599" y="4068001"/>
            <a:ext cx="798295" cy="2898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300" b="1" spc="-100" dirty="0" smtClean="0">
                <a:solidFill>
                  <a:srgbClr val="11576A"/>
                </a:solidFill>
                <a:latin typeface="微软雅黑" pitchFamily="34" charset="-122"/>
                <a:ea typeface="微软雅黑" pitchFamily="34" charset="-122"/>
                <a:cs typeface="MS PGothic" charset="0"/>
                <a:sym typeface="MS PGothic" charset="0"/>
              </a:rPr>
              <a:t>物理地址</a:t>
            </a:r>
            <a:endParaRPr lang="en-US" altLang="zh-CN" sz="1300" b="1" spc="-100" dirty="0">
              <a:solidFill>
                <a:srgbClr val="11576A"/>
              </a:solidFill>
              <a:latin typeface="微软雅黑" pitchFamily="34" charset="-122"/>
              <a:ea typeface="微软雅黑" pitchFamily="34" charset="-122"/>
              <a:cs typeface="MS PGothic" charset="0"/>
              <a:sym typeface="MS PGothic" charset="0"/>
            </a:endParaRPr>
          </a:p>
        </p:txBody>
      </p:sp>
      <p:sp>
        <p:nvSpPr>
          <p:cNvPr id="649" name="Arc 136"/>
          <p:cNvSpPr>
            <a:spLocks/>
          </p:cNvSpPr>
          <p:nvPr/>
        </p:nvSpPr>
        <p:spPr bwMode="auto">
          <a:xfrm>
            <a:off x="6001695" y="3561484"/>
            <a:ext cx="270270" cy="357711"/>
          </a:xfrm>
          <a:custGeom>
            <a:avLst/>
            <a:gdLst/>
            <a:ahLst/>
            <a:cxnLst/>
            <a:rect l="0" t="0" r="0" b="0"/>
            <a:pathLst/>
          </a:custGeom>
          <a:noFill/>
          <a:ln w="19050" cap="rnd" cmpd="sng">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0" name="Line 137"/>
          <p:cNvSpPr>
            <a:spLocks noChangeShapeType="1"/>
          </p:cNvSpPr>
          <p:nvPr/>
        </p:nvSpPr>
        <p:spPr bwMode="auto">
          <a:xfrm flipH="1">
            <a:off x="3283094" y="3092485"/>
            <a:ext cx="7949" cy="246423"/>
          </a:xfrm>
          <a:prstGeom prst="line">
            <a:avLst/>
          </a:prstGeom>
          <a:noFill/>
          <a:ln w="28575" cmpd="sng">
            <a:solidFill>
              <a:srgbClr val="11576A"/>
            </a:solidFill>
            <a:round/>
            <a:headEnd type="none"/>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1" name="Arc 139"/>
          <p:cNvSpPr>
            <a:spLocks/>
          </p:cNvSpPr>
          <p:nvPr/>
        </p:nvSpPr>
        <p:spPr bwMode="auto">
          <a:xfrm>
            <a:off x="3506663" y="3553535"/>
            <a:ext cx="270270" cy="357711"/>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2" name="Line 140"/>
          <p:cNvSpPr>
            <a:spLocks noChangeShapeType="1"/>
          </p:cNvSpPr>
          <p:nvPr/>
        </p:nvSpPr>
        <p:spPr bwMode="auto">
          <a:xfrm>
            <a:off x="2973078" y="3577382"/>
            <a:ext cx="0" cy="588235"/>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3" name="Arc 141"/>
          <p:cNvSpPr>
            <a:spLocks/>
          </p:cNvSpPr>
          <p:nvPr/>
        </p:nvSpPr>
        <p:spPr bwMode="auto">
          <a:xfrm>
            <a:off x="2974072" y="4181516"/>
            <a:ext cx="270270" cy="246423"/>
          </a:xfrm>
          <a:custGeom>
            <a:avLst/>
            <a:gdLst/>
            <a:ahLst/>
            <a:cxnLst/>
            <a:rect l="0" t="0" r="0" b="0"/>
            <a:pathLst/>
          </a:custGeom>
          <a:noFill/>
          <a:ln w="19050" cap="rnd" cmpd="sng">
            <a:solidFill>
              <a:schemeClr val="fo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4" name="Line 142"/>
          <p:cNvSpPr>
            <a:spLocks noChangeShapeType="1"/>
          </p:cNvSpPr>
          <p:nvPr/>
        </p:nvSpPr>
        <p:spPr bwMode="auto">
          <a:xfrm flipV="1">
            <a:off x="4165447" y="4475633"/>
            <a:ext cx="0" cy="612083"/>
          </a:xfrm>
          <a:prstGeom prst="line">
            <a:avLst/>
          </a:prstGeom>
          <a:noFill/>
          <a:ln w="28575" cmpd="sng">
            <a:solidFill>
              <a:srgbClr val="11576A"/>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5" name="Rectangle 143"/>
          <p:cNvSpPr>
            <a:spLocks noChangeArrowheads="1"/>
          </p:cNvSpPr>
          <p:nvPr/>
        </p:nvSpPr>
        <p:spPr bwMode="auto">
          <a:xfrm>
            <a:off x="3038614" y="3905383"/>
            <a:ext cx="798295"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200" b="1" dirty="0" smtClean="0">
                <a:solidFill>
                  <a:srgbClr val="11576A"/>
                </a:solidFill>
                <a:latin typeface="微软雅黑" pitchFamily="34" charset="-122"/>
                <a:ea typeface="微软雅黑" pitchFamily="34" charset="-122"/>
                <a:cs typeface="MS PGothic" charset="0"/>
                <a:sym typeface="MS PGothic" charset="0"/>
              </a:rPr>
              <a:t>逻辑地址</a:t>
            </a:r>
            <a:endParaRPr lang="en-US" altLang="zh-CN" sz="1200" b="1" dirty="0">
              <a:solidFill>
                <a:srgbClr val="11576A"/>
              </a:solidFill>
              <a:latin typeface="微软雅黑" pitchFamily="34" charset="-122"/>
              <a:ea typeface="微软雅黑" pitchFamily="34" charset="-122"/>
              <a:cs typeface="MS PGothic" charset="0"/>
              <a:sym typeface="MS PGothic" charset="0"/>
            </a:endParaRPr>
          </a:p>
        </p:txBody>
      </p:sp>
      <p:sp>
        <p:nvSpPr>
          <p:cNvPr id="656" name="Arc 144"/>
          <p:cNvSpPr>
            <a:spLocks/>
          </p:cNvSpPr>
          <p:nvPr/>
        </p:nvSpPr>
        <p:spPr bwMode="auto">
          <a:xfrm>
            <a:off x="5731425" y="4284854"/>
            <a:ext cx="143084" cy="127186"/>
          </a:xfrm>
          <a:custGeom>
            <a:avLst/>
            <a:gdLst/>
            <a:ahLst/>
            <a:cxnLst/>
            <a:rect l="0" t="0" r="0" b="0"/>
            <a:pathLst/>
          </a:custGeom>
          <a:noFill/>
          <a:ln w="19050" cap="rnd" cmpd="sng">
            <a:solidFill>
              <a:schemeClr val="fo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7" name="Line 145"/>
          <p:cNvSpPr>
            <a:spLocks noChangeShapeType="1"/>
          </p:cNvSpPr>
          <p:nvPr/>
        </p:nvSpPr>
        <p:spPr bwMode="auto">
          <a:xfrm>
            <a:off x="5882458" y="3569433"/>
            <a:ext cx="0" cy="731320"/>
          </a:xfrm>
          <a:prstGeom prst="line">
            <a:avLst/>
          </a:prstGeom>
          <a:noFill/>
          <a:ln w="28575" cmpd="sng">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8" name="Line 146"/>
          <p:cNvSpPr>
            <a:spLocks noChangeShapeType="1"/>
          </p:cNvSpPr>
          <p:nvPr/>
        </p:nvSpPr>
        <p:spPr bwMode="auto">
          <a:xfrm flipH="1">
            <a:off x="5413460" y="4416015"/>
            <a:ext cx="329889" cy="0"/>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9" name="Arc 147"/>
          <p:cNvSpPr>
            <a:spLocks/>
          </p:cNvSpPr>
          <p:nvPr/>
        </p:nvSpPr>
        <p:spPr bwMode="auto">
          <a:xfrm rot="10800000">
            <a:off x="6168627" y="2862954"/>
            <a:ext cx="79491" cy="79491"/>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0" name="Arc 148"/>
          <p:cNvSpPr>
            <a:spLocks/>
          </p:cNvSpPr>
          <p:nvPr/>
        </p:nvSpPr>
        <p:spPr bwMode="auto">
          <a:xfrm rot="10800000">
            <a:off x="6096092" y="2858980"/>
            <a:ext cx="73529" cy="83466"/>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1" name="Arc 149"/>
          <p:cNvSpPr>
            <a:spLocks/>
          </p:cNvSpPr>
          <p:nvPr/>
        </p:nvSpPr>
        <p:spPr bwMode="auto">
          <a:xfrm>
            <a:off x="5780114" y="2942446"/>
            <a:ext cx="114268" cy="111288"/>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2" name="Arc 151"/>
          <p:cNvSpPr>
            <a:spLocks/>
          </p:cNvSpPr>
          <p:nvPr/>
        </p:nvSpPr>
        <p:spPr bwMode="auto">
          <a:xfrm>
            <a:off x="6451815" y="2942446"/>
            <a:ext cx="114268" cy="111288"/>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3" name="Line 153"/>
          <p:cNvSpPr>
            <a:spLocks noChangeShapeType="1"/>
          </p:cNvSpPr>
          <p:nvPr/>
        </p:nvSpPr>
        <p:spPr bwMode="auto">
          <a:xfrm flipH="1">
            <a:off x="6430948" y="2178336"/>
            <a:ext cx="540000" cy="0"/>
          </a:xfrm>
          <a:prstGeom prst="line">
            <a:avLst/>
          </a:prstGeom>
          <a:noFill/>
          <a:ln w="28575" cmpd="sng">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64" name="Arc 154"/>
          <p:cNvSpPr>
            <a:spLocks/>
          </p:cNvSpPr>
          <p:nvPr/>
        </p:nvSpPr>
        <p:spPr bwMode="auto">
          <a:xfrm rot="10800000">
            <a:off x="6168627" y="2178336"/>
            <a:ext cx="270270" cy="357711"/>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5" name="Line 155"/>
          <p:cNvSpPr>
            <a:spLocks noChangeShapeType="1"/>
          </p:cNvSpPr>
          <p:nvPr/>
        </p:nvSpPr>
        <p:spPr bwMode="auto">
          <a:xfrm>
            <a:off x="6192998" y="2407109"/>
            <a:ext cx="0" cy="313991"/>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66" name="Rectangle 156"/>
          <p:cNvSpPr>
            <a:spLocks noChangeArrowheads="1"/>
          </p:cNvSpPr>
          <p:nvPr/>
        </p:nvSpPr>
        <p:spPr bwMode="auto">
          <a:xfrm>
            <a:off x="4909861" y="4276688"/>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bg1"/>
                </a:solidFill>
                <a:latin typeface="微软雅黑" pitchFamily="34" charset="-122"/>
                <a:ea typeface="微软雅黑" pitchFamily="34" charset="-122"/>
                <a:sym typeface="MS PGothic" charset="0"/>
              </a:rPr>
              <a:t>f</a:t>
            </a:r>
            <a:endParaRPr lang="en-US" altLang="zh-CN" sz="1400" dirty="0">
              <a:solidFill>
                <a:schemeClr val="bg1"/>
              </a:solidFill>
              <a:latin typeface="微软雅黑" pitchFamily="34" charset="-122"/>
              <a:ea typeface="微软雅黑" pitchFamily="34" charset="-122"/>
              <a:cs typeface="MS PGothic" charset="0"/>
              <a:sym typeface="MS PGothic" charset="0"/>
            </a:endParaRPr>
          </a:p>
        </p:txBody>
      </p:sp>
      <p:sp>
        <p:nvSpPr>
          <p:cNvPr id="667" name="AutoShape 157"/>
          <p:cNvSpPr>
            <a:spLocks noChangeArrowheads="1"/>
          </p:cNvSpPr>
          <p:nvPr/>
        </p:nvSpPr>
        <p:spPr bwMode="auto">
          <a:xfrm rot="16200000" flipH="1">
            <a:off x="3171806" y="2198202"/>
            <a:ext cx="230525" cy="580286"/>
          </a:xfrm>
          <a:prstGeom prst="rightArrow">
            <a:avLst>
              <a:gd name="adj1" fmla="val 75000"/>
              <a:gd name="adj2" fmla="val 50005"/>
            </a:avLst>
          </a:prstGeom>
          <a:gradFill>
            <a:gsLst>
              <a:gs pos="100000">
                <a:srgbClr val="005072"/>
              </a:gs>
              <a:gs pos="0">
                <a:srgbClr val="0093DD"/>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68" name="Rectangle 83"/>
          <p:cNvSpPr>
            <a:spLocks noChangeArrowheads="1"/>
          </p:cNvSpPr>
          <p:nvPr/>
        </p:nvSpPr>
        <p:spPr bwMode="auto">
          <a:xfrm>
            <a:off x="3298992" y="4952581"/>
            <a:ext cx="488871" cy="233506"/>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11576A"/>
            </a:solidFill>
            <a:miter lim="800000"/>
            <a:headEnd/>
            <a:tailEnd/>
          </a:ln>
        </p:spPr>
        <p:txBody>
          <a:bodyPr wrap="none" lIns="90487" tIns="44450" rIns="90487" bIns="44450" anchor="ctr"/>
          <a:lstStyle/>
          <a:p>
            <a:pPr algn="ctr">
              <a:buFontTx/>
              <a:buNone/>
            </a:pPr>
            <a:r>
              <a:rPr lang="en-US" altLang="zh-CN" sz="1400" b="1" dirty="0">
                <a:solidFill>
                  <a:schemeClr val="bg1"/>
                </a:solidFill>
                <a:latin typeface="微软雅黑" pitchFamily="34" charset="-122"/>
                <a:ea typeface="微软雅黑" pitchFamily="34" charset="-122"/>
                <a:cs typeface="MS PGothic" charset="0"/>
                <a:sym typeface="Times" charset="0"/>
              </a:rPr>
              <a:t>PTBR</a:t>
            </a:r>
            <a:endParaRPr lang="en-US" altLang="zh-CN" sz="1400" b="1" dirty="0">
              <a:solidFill>
                <a:schemeClr val="bg1"/>
              </a:solidFill>
              <a:latin typeface="微软雅黑" pitchFamily="34" charset="-122"/>
              <a:ea typeface="微软雅黑" pitchFamily="34" charset="-122"/>
              <a:cs typeface="MS PGothic" charset="0"/>
              <a:sym typeface="MS PGothic" charset="0"/>
            </a:endParaRPr>
          </a:p>
        </p:txBody>
      </p:sp>
      <p:sp>
        <p:nvSpPr>
          <p:cNvPr id="669" name="Line 84"/>
          <p:cNvSpPr>
            <a:spLocks noChangeShapeType="1"/>
          </p:cNvSpPr>
          <p:nvPr/>
        </p:nvSpPr>
        <p:spPr bwMode="auto">
          <a:xfrm>
            <a:off x="3787863" y="5074799"/>
            <a:ext cx="317965" cy="993"/>
          </a:xfrm>
          <a:prstGeom prst="line">
            <a:avLst/>
          </a:prstGeom>
          <a:noFill/>
          <a:ln w="28575" cmpd="sng">
            <a:solidFill>
              <a:srgbClr val="11576A"/>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70" name="TextBox 171"/>
          <p:cNvSpPr>
            <a:spLocks noChangeArrowheads="1"/>
          </p:cNvSpPr>
          <p:nvPr/>
        </p:nvSpPr>
        <p:spPr bwMode="auto">
          <a:xfrm>
            <a:off x="4872578" y="2854011"/>
            <a:ext cx="69281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buFontTx/>
              <a:buNone/>
            </a:pPr>
            <a:r>
              <a:rPr lang="en-US" altLang="zh-CN" sz="1400" b="1" dirty="0">
                <a:solidFill>
                  <a:srgbClr val="11576A"/>
                </a:solidFill>
                <a:latin typeface="微软雅黑" pitchFamily="34" charset="-122"/>
                <a:ea typeface="微软雅黑" pitchFamily="34" charset="-122"/>
                <a:cs typeface="MS PGothic" charset="0"/>
                <a:sym typeface="Times New Roman" charset="0"/>
              </a:rPr>
              <a:t>MMU</a:t>
            </a:r>
            <a:endParaRPr lang="en-US" altLang="zh-CN" sz="1400" dirty="0">
              <a:solidFill>
                <a:srgbClr val="11576A"/>
              </a:solidFill>
              <a:latin typeface="微软雅黑" pitchFamily="34" charset="-122"/>
              <a:ea typeface="微软雅黑" pitchFamily="34" charset="-122"/>
              <a:cs typeface="MS PGothic" charset="0"/>
              <a:sym typeface="MS PGothic" charset="0"/>
            </a:endParaRPr>
          </a:p>
        </p:txBody>
      </p:sp>
      <p:sp>
        <p:nvSpPr>
          <p:cNvPr id="672" name="Arc 154"/>
          <p:cNvSpPr>
            <a:spLocks noChangeArrowheads="1"/>
          </p:cNvSpPr>
          <p:nvPr/>
        </p:nvSpPr>
        <p:spPr bwMode="auto">
          <a:xfrm rot="10800000">
            <a:off x="6182538" y="2183304"/>
            <a:ext cx="270270" cy="357711"/>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3" name="Arc 147"/>
          <p:cNvSpPr>
            <a:spLocks noChangeArrowheads="1"/>
          </p:cNvSpPr>
          <p:nvPr/>
        </p:nvSpPr>
        <p:spPr bwMode="auto">
          <a:xfrm rot="10800000">
            <a:off x="6173596" y="2835133"/>
            <a:ext cx="79491" cy="79491"/>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4" name="Arc 148"/>
          <p:cNvSpPr>
            <a:spLocks noChangeArrowheads="1"/>
          </p:cNvSpPr>
          <p:nvPr/>
        </p:nvSpPr>
        <p:spPr bwMode="auto">
          <a:xfrm rot="10800000">
            <a:off x="6101059" y="2831158"/>
            <a:ext cx="73529" cy="83466"/>
          </a:xfrm>
          <a:custGeom>
            <a:avLst/>
            <a:gdLst>
              <a:gd name="T0" fmla="*/ 0 w 21600"/>
              <a:gd name="T1" fmla="*/ 2147483647 h 21598"/>
              <a:gd name="T2" fmla="*/ 2147483647 w 21600"/>
              <a:gd name="T3" fmla="*/ 0 h 21598"/>
              <a:gd name="T4" fmla="*/ 2147483647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5" name="Arc 149"/>
          <p:cNvSpPr>
            <a:spLocks noChangeArrowheads="1"/>
          </p:cNvSpPr>
          <p:nvPr/>
        </p:nvSpPr>
        <p:spPr bwMode="auto">
          <a:xfrm>
            <a:off x="5785082" y="2914624"/>
            <a:ext cx="114269" cy="111288"/>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6" name="Arc 151"/>
          <p:cNvSpPr>
            <a:spLocks noChangeArrowheads="1"/>
          </p:cNvSpPr>
          <p:nvPr/>
        </p:nvSpPr>
        <p:spPr bwMode="auto">
          <a:xfrm>
            <a:off x="6456783" y="2914624"/>
            <a:ext cx="114269" cy="1112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7" name="Arc 141"/>
          <p:cNvSpPr>
            <a:spLocks noChangeArrowheads="1"/>
          </p:cNvSpPr>
          <p:nvPr/>
        </p:nvSpPr>
        <p:spPr bwMode="auto">
          <a:xfrm>
            <a:off x="2982021" y="4188472"/>
            <a:ext cx="270270" cy="24642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folHlink"/>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8" name="Arc 144"/>
          <p:cNvSpPr>
            <a:spLocks noChangeArrowheads="1"/>
          </p:cNvSpPr>
          <p:nvPr/>
        </p:nvSpPr>
        <p:spPr bwMode="auto">
          <a:xfrm>
            <a:off x="5736394" y="4306714"/>
            <a:ext cx="143084" cy="127186"/>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folHlink"/>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9" name="矩形 678"/>
          <p:cNvSpPr/>
          <p:nvPr/>
        </p:nvSpPr>
        <p:spPr>
          <a:xfrm>
            <a:off x="2846525" y="1857494"/>
            <a:ext cx="928694" cy="500066"/>
          </a:xfrm>
          <a:prstGeom prst="rect">
            <a:avLst/>
          </a:prstGeom>
          <a:gradFill>
            <a:gsLst>
              <a:gs pos="100000">
                <a:srgbClr val="33FFFF"/>
              </a:gs>
              <a:gs pos="0">
                <a:srgbClr val="99FFFF"/>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矩形 679"/>
          <p:cNvSpPr/>
          <p:nvPr/>
        </p:nvSpPr>
        <p:spPr>
          <a:xfrm>
            <a:off x="1852745" y="4106997"/>
            <a:ext cx="576000" cy="97200"/>
          </a:xfrm>
          <a:prstGeom prst="rect">
            <a:avLst/>
          </a:prstGeom>
          <a:solidFill>
            <a:srgbClr val="C00000"/>
          </a:solidFill>
          <a:ln w="12700">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Rectangle 59"/>
          <p:cNvSpPr>
            <a:spLocks noChangeArrowheads="1"/>
          </p:cNvSpPr>
          <p:nvPr/>
        </p:nvSpPr>
        <p:spPr bwMode="auto">
          <a:xfrm>
            <a:off x="1908307" y="4033968"/>
            <a:ext cx="458458" cy="2282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900" b="1" dirty="0">
                <a:solidFill>
                  <a:schemeClr val="bg1"/>
                </a:solidFill>
                <a:latin typeface="微软雅黑" pitchFamily="34" charset="-122"/>
                <a:ea typeface="微软雅黑" pitchFamily="34" charset="-122"/>
                <a:sym typeface="Courier New" charset="0"/>
              </a:rPr>
              <a:t>(</a:t>
            </a:r>
            <a:r>
              <a:rPr lang="en-US" altLang="zh-CN" sz="900" b="1" dirty="0" err="1">
                <a:solidFill>
                  <a:schemeClr val="bg1"/>
                </a:solidFill>
                <a:latin typeface="微软雅黑" pitchFamily="34" charset="-122"/>
                <a:ea typeface="微软雅黑" pitchFamily="34" charset="-122"/>
                <a:sym typeface="Courier New" charset="0"/>
              </a:rPr>
              <a:t>p,o</a:t>
            </a:r>
            <a:r>
              <a:rPr lang="en-US" altLang="zh-CN" sz="900" b="1" dirty="0">
                <a:solidFill>
                  <a:schemeClr val="bg1"/>
                </a:solidFill>
                <a:latin typeface="微软雅黑" pitchFamily="34" charset="-122"/>
                <a:ea typeface="微软雅黑" pitchFamily="34" charset="-122"/>
                <a:sym typeface="Courier New" charset="0"/>
              </a:rPr>
              <a:t>)</a:t>
            </a:r>
            <a:endParaRPr lang="en-US" altLang="zh-CN" sz="900" dirty="0">
              <a:solidFill>
                <a:schemeClr val="bg1"/>
              </a:solidFill>
              <a:latin typeface="微软雅黑" pitchFamily="34" charset="-122"/>
              <a:ea typeface="微软雅黑" pitchFamily="34" charset="-122"/>
              <a:cs typeface="MS PGothic" charset="0"/>
              <a:sym typeface="MS PGothic" charset="0"/>
            </a:endParaRPr>
          </a:p>
        </p:txBody>
      </p:sp>
      <p:sp>
        <p:nvSpPr>
          <p:cNvPr id="682" name="Rectangle 138"/>
          <p:cNvSpPr>
            <a:spLocks noChangeArrowheads="1"/>
          </p:cNvSpPr>
          <p:nvPr/>
        </p:nvSpPr>
        <p:spPr bwMode="auto">
          <a:xfrm>
            <a:off x="2901536" y="1799655"/>
            <a:ext cx="771065" cy="445151"/>
          </a:xfrm>
          <a:prstGeom prst="rect">
            <a:avLst/>
          </a:prstGeom>
          <a:noFill/>
          <a:ln w="28575" cmpd="sng">
            <a:noFill/>
            <a:miter lim="800000"/>
            <a:headEnd/>
            <a:tailEnd/>
          </a:ln>
        </p:spPr>
        <p:txBody>
          <a:bodyPr wrap="none" lIns="90487" tIns="44450" rIns="90487" bIns="44450" anchor="ctr"/>
          <a:lstStyle/>
          <a:p>
            <a:pPr algn="ctr">
              <a:buFontTx/>
              <a:buNone/>
            </a:pPr>
            <a:endParaRPr lang="en-US" altLang="zh-CN" sz="1400" dirty="0">
              <a:solidFill>
                <a:srgbClr val="000099"/>
              </a:solidFill>
              <a:latin typeface="微软雅黑" pitchFamily="34" charset="-122"/>
              <a:ea typeface="微软雅黑" pitchFamily="34" charset="-122"/>
              <a:sym typeface="Times" charset="0"/>
            </a:endParaRPr>
          </a:p>
          <a:p>
            <a:pPr algn="ctr">
              <a:buFontTx/>
              <a:buNone/>
            </a:pPr>
            <a:r>
              <a:rPr lang="zh-CN" altLang="en-US" sz="1400" b="1" dirty="0" smtClean="0">
                <a:solidFill>
                  <a:srgbClr val="000099"/>
                </a:solidFill>
                <a:latin typeface="微软雅黑" pitchFamily="34" charset="-122"/>
                <a:ea typeface="微软雅黑" pitchFamily="34" charset="-122"/>
                <a:sym typeface="Times" charset="0"/>
              </a:rPr>
              <a:t>程序 </a:t>
            </a:r>
            <a:r>
              <a:rPr lang="en-US" altLang="zh-CN" sz="1400" b="1" dirty="0" smtClean="0">
                <a:solidFill>
                  <a:srgbClr val="000099"/>
                </a:solidFill>
                <a:latin typeface="微软雅黑" pitchFamily="34" charset="-122"/>
                <a:ea typeface="微软雅黑" pitchFamily="34" charset="-122"/>
                <a:sym typeface="Times" charset="0"/>
              </a:rPr>
              <a:t>P</a:t>
            </a:r>
            <a:endParaRPr lang="en-US" altLang="zh-CN" sz="1400" b="1" dirty="0">
              <a:latin typeface="微软雅黑" pitchFamily="34" charset="-122"/>
              <a:ea typeface="微软雅黑" pitchFamily="34" charset="-122"/>
              <a:cs typeface="MS PGothic" charset="0"/>
              <a:sym typeface="MS PGothic" charset="0"/>
            </a:endParaRPr>
          </a:p>
        </p:txBody>
      </p:sp>
      <p:sp>
        <p:nvSpPr>
          <p:cNvPr id="683" name="Rectangle 13"/>
          <p:cNvSpPr>
            <a:spLocks noChangeArrowheads="1"/>
          </p:cNvSpPr>
          <p:nvPr/>
        </p:nvSpPr>
        <p:spPr bwMode="auto">
          <a:xfrm>
            <a:off x="7011163" y="1979607"/>
            <a:ext cx="604134" cy="3243244"/>
          </a:xfrm>
          <a:prstGeom prst="rect">
            <a:avLst/>
          </a:prstGeom>
          <a:solidFill>
            <a:schemeClr val="accent1"/>
          </a:solidFill>
          <a:ln w="12700" cmpd="sng">
            <a:solidFill>
              <a:schemeClr val="tx1"/>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684" name="Rectangle 17"/>
          <p:cNvSpPr>
            <a:spLocks noChangeArrowheads="1"/>
          </p:cNvSpPr>
          <p:nvPr/>
        </p:nvSpPr>
        <p:spPr bwMode="auto">
          <a:xfrm>
            <a:off x="7019112" y="1987557"/>
            <a:ext cx="612083" cy="3251193"/>
          </a:xfrm>
          <a:prstGeom prst="rect">
            <a:avLst/>
          </a:prstGeom>
          <a:solidFill>
            <a:srgbClr val="C0FEF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685" name="Group 20"/>
          <p:cNvGrpSpPr>
            <a:grpSpLocks/>
          </p:cNvGrpSpPr>
          <p:nvPr/>
        </p:nvGrpSpPr>
        <p:grpSpPr bwMode="auto">
          <a:xfrm>
            <a:off x="7012157" y="1979607"/>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686" name="Rectangle 19"/>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87" name="Line 20"/>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88" name="Line 21"/>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89" name="Line 22"/>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0" name="Line 23"/>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1" name="Line 24"/>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2" name="Line 25"/>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693" name="Rectangle 26"/>
          <p:cNvSpPr>
            <a:spLocks noChangeArrowheads="1"/>
          </p:cNvSpPr>
          <p:nvPr/>
        </p:nvSpPr>
        <p:spPr bwMode="auto">
          <a:xfrm>
            <a:off x="7019112" y="4109974"/>
            <a:ext cx="612083" cy="95390"/>
          </a:xfrm>
          <a:prstGeom prst="rect">
            <a:avLst/>
          </a:prstGeom>
          <a:solidFill>
            <a:srgbClr val="F39FD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694" name="Group 29"/>
          <p:cNvGrpSpPr>
            <a:grpSpLocks/>
          </p:cNvGrpSpPr>
          <p:nvPr/>
        </p:nvGrpSpPr>
        <p:grpSpPr bwMode="auto">
          <a:xfrm>
            <a:off x="7012157" y="4586921"/>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695" name="Rectangle 28"/>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96" name="Line 29"/>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7" name="Line 30"/>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8" name="Line 31"/>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9" name="Line 32"/>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0" name="Line 33"/>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1" name="Line 34"/>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702" name="Group 37"/>
          <p:cNvGrpSpPr>
            <a:grpSpLocks/>
          </p:cNvGrpSpPr>
          <p:nvPr/>
        </p:nvGrpSpPr>
        <p:grpSpPr bwMode="auto">
          <a:xfrm>
            <a:off x="7012157" y="3935093"/>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03" name="Rectangle 36"/>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04" name="Line 37"/>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5" name="Line 38"/>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6" name="Line 39"/>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7" name="Line 40"/>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8" name="Line 41"/>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9" name="Line 42"/>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710" name="Group 45"/>
          <p:cNvGrpSpPr>
            <a:grpSpLocks/>
          </p:cNvGrpSpPr>
          <p:nvPr/>
        </p:nvGrpSpPr>
        <p:grpSpPr bwMode="auto">
          <a:xfrm>
            <a:off x="7012157" y="3283264"/>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11" name="Rectangle 44"/>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12" name="Line 45"/>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13" name="Line 46"/>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14" name="Line 47"/>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15" name="Line 48"/>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16" name="Line 49"/>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17" name="Line 50"/>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718" name="Group 53"/>
          <p:cNvGrpSpPr>
            <a:grpSpLocks/>
          </p:cNvGrpSpPr>
          <p:nvPr/>
        </p:nvGrpSpPr>
        <p:grpSpPr bwMode="auto">
          <a:xfrm>
            <a:off x="7012157" y="2631436"/>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19" name="Rectangle 52"/>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20" name="Line 53"/>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21" name="Line 54"/>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22" name="Line 55"/>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23" name="Line 56"/>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24" name="Line 57"/>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25" name="Line 58"/>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726" name="矩形 725"/>
          <p:cNvSpPr/>
          <p:nvPr/>
        </p:nvSpPr>
        <p:spPr>
          <a:xfrm>
            <a:off x="7024062" y="2150389"/>
            <a:ext cx="576000" cy="97200"/>
          </a:xfrm>
          <a:prstGeom prst="rect">
            <a:avLst/>
          </a:prstGeom>
          <a:solidFill>
            <a:srgbClr val="C00000"/>
          </a:solidFill>
          <a:ln w="12700">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Rectangle 59"/>
          <p:cNvSpPr>
            <a:spLocks noChangeArrowheads="1"/>
          </p:cNvSpPr>
          <p:nvPr/>
        </p:nvSpPr>
        <p:spPr bwMode="auto">
          <a:xfrm>
            <a:off x="7083595" y="2078951"/>
            <a:ext cx="428001" cy="2282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900" b="1" dirty="0" smtClean="0">
                <a:solidFill>
                  <a:schemeClr val="bg1"/>
                </a:solidFill>
                <a:latin typeface="微软雅黑" pitchFamily="34" charset="-122"/>
                <a:ea typeface="微软雅黑" pitchFamily="34" charset="-122"/>
                <a:sym typeface="Courier New" charset="0"/>
              </a:rPr>
              <a:t>(</a:t>
            </a:r>
            <a:r>
              <a:rPr lang="en-US" altLang="zh-CN" sz="900" b="1" dirty="0" err="1" smtClean="0">
                <a:solidFill>
                  <a:schemeClr val="bg1"/>
                </a:solidFill>
                <a:latin typeface="微软雅黑" pitchFamily="34" charset="-122"/>
                <a:ea typeface="微软雅黑" pitchFamily="34" charset="-122"/>
                <a:sym typeface="Courier New" charset="0"/>
              </a:rPr>
              <a:t>f,o</a:t>
            </a:r>
            <a:r>
              <a:rPr lang="en-US" altLang="zh-CN" sz="900" b="1" dirty="0">
                <a:solidFill>
                  <a:schemeClr val="bg1"/>
                </a:solidFill>
                <a:latin typeface="微软雅黑" pitchFamily="34" charset="-122"/>
                <a:ea typeface="微软雅黑" pitchFamily="34" charset="-122"/>
                <a:sym typeface="Courier New" charset="0"/>
              </a:rPr>
              <a:t>)</a:t>
            </a:r>
            <a:endParaRPr lang="en-US" altLang="zh-CN" sz="900" dirty="0">
              <a:solidFill>
                <a:schemeClr val="bg1"/>
              </a:solidFill>
              <a:latin typeface="微软雅黑" pitchFamily="34" charset="-122"/>
              <a:ea typeface="微软雅黑" pitchFamily="34" charset="-122"/>
              <a:cs typeface="MS PGothic" charset="0"/>
              <a:sym typeface="MS PGothic" charset="0"/>
            </a:endParaRPr>
          </a:p>
        </p:txBody>
      </p:sp>
      <p:sp>
        <p:nvSpPr>
          <p:cNvPr id="728" name="Rectangle 99"/>
          <p:cNvSpPr>
            <a:spLocks noChangeArrowheads="1"/>
          </p:cNvSpPr>
          <p:nvPr/>
        </p:nvSpPr>
        <p:spPr bwMode="auto">
          <a:xfrm>
            <a:off x="6837946" y="5283443"/>
            <a:ext cx="97441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87" tIns="44450" rIns="90487" bIns="44450">
            <a:spAutoFit/>
          </a:bodyPr>
          <a:lstStyle/>
          <a:p>
            <a:pPr algn="ctr">
              <a:buFontTx/>
              <a:buNone/>
            </a:pPr>
            <a:r>
              <a:rPr lang="zh-CN" altLang="en-US" sz="1200" b="1" spc="-100" dirty="0" smtClean="0">
                <a:solidFill>
                  <a:schemeClr val="hlink"/>
                </a:solidFill>
                <a:latin typeface="微软雅黑" pitchFamily="34" charset="-122"/>
                <a:ea typeface="微软雅黑" pitchFamily="34" charset="-122"/>
                <a:cs typeface="MS PGothic" charset="0"/>
                <a:sym typeface="MS PGothic" charset="0"/>
              </a:rPr>
              <a:t>物理地</a:t>
            </a:r>
            <a:endParaRPr lang="en-US" altLang="zh-CN" sz="1200" b="1" spc="-100" dirty="0" smtClean="0">
              <a:solidFill>
                <a:schemeClr val="hlink"/>
              </a:solidFill>
              <a:latin typeface="微软雅黑" pitchFamily="34" charset="-122"/>
              <a:ea typeface="微软雅黑" pitchFamily="34" charset="-122"/>
              <a:cs typeface="MS PGothic" charset="0"/>
              <a:sym typeface="MS PGothic" charset="0"/>
            </a:endParaRPr>
          </a:p>
          <a:p>
            <a:pPr algn="ctr">
              <a:buFontTx/>
              <a:buNone/>
            </a:pPr>
            <a:r>
              <a:rPr lang="zh-CN" altLang="en-US" sz="1200" b="1" spc="-100" dirty="0" smtClean="0">
                <a:solidFill>
                  <a:schemeClr val="hlink"/>
                </a:solidFill>
                <a:latin typeface="微软雅黑" pitchFamily="34" charset="-122"/>
                <a:ea typeface="微软雅黑" pitchFamily="34" charset="-122"/>
                <a:cs typeface="MS PGothic" charset="0"/>
                <a:sym typeface="MS PGothic" charset="0"/>
              </a:rPr>
              <a:t>址空间</a:t>
            </a:r>
            <a:endParaRPr lang="en-US" altLang="zh-CN" sz="1200" b="1" spc="-100" dirty="0">
              <a:latin typeface="微软雅黑" pitchFamily="34" charset="-122"/>
              <a:ea typeface="微软雅黑" pitchFamily="34" charset="-122"/>
              <a:cs typeface="MS PGothic" charset="0"/>
              <a:sym typeface="MS PGothic" charset="0"/>
            </a:endParaRPr>
          </a:p>
        </p:txBody>
      </p:sp>
      <p:sp>
        <p:nvSpPr>
          <p:cNvPr id="729" name="TextBox 230"/>
          <p:cNvSpPr txBox="1"/>
          <p:nvPr/>
        </p:nvSpPr>
        <p:spPr>
          <a:xfrm>
            <a:off x="4137171" y="1819394"/>
            <a:ext cx="1781188" cy="523220"/>
          </a:xfrm>
          <a:prstGeom prst="rect">
            <a:avLst/>
          </a:prstGeom>
          <a:noFill/>
          <a:effectLst/>
        </p:spPr>
        <p:txBody>
          <a:bodyPr wrap="square" rtlCol="0">
            <a:spAutoFit/>
          </a:bodyPr>
          <a:lstStyle/>
          <a:p>
            <a:r>
              <a:rPr lang="zh-CN" altLang="en-US" sz="1400" b="1" dirty="0" smtClean="0">
                <a:solidFill>
                  <a:srgbClr val="11576A"/>
                </a:solidFill>
                <a:latin typeface="微软雅黑" pitchFamily="34" charset="-122"/>
                <a:ea typeface="微软雅黑" pitchFamily="34" charset="-122"/>
                <a:cs typeface="宋体" charset="0"/>
              </a:rPr>
              <a:t>页表完成逻辑页号到物理帧号的转换</a:t>
            </a:r>
            <a:endParaRPr lang="en-US" altLang="zh-CN" sz="1400" b="1" dirty="0">
              <a:solidFill>
                <a:srgbClr val="11576A"/>
              </a:solidFill>
              <a:latin typeface="微软雅黑" pitchFamily="34" charset="-122"/>
              <a:ea typeface="微软雅黑" pitchFamily="34" charset="-122"/>
            </a:endParaRPr>
          </a:p>
        </p:txBody>
      </p:sp>
      <p:sp>
        <p:nvSpPr>
          <p:cNvPr id="730" name="弧形 729"/>
          <p:cNvSpPr/>
          <p:nvPr/>
        </p:nvSpPr>
        <p:spPr>
          <a:xfrm rot="10800000">
            <a:off x="2975114" y="3854583"/>
            <a:ext cx="500066" cy="571504"/>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1" name="弧形 730"/>
          <p:cNvSpPr/>
          <p:nvPr/>
        </p:nvSpPr>
        <p:spPr>
          <a:xfrm rot="10800000">
            <a:off x="3489468" y="3208466"/>
            <a:ext cx="642942" cy="714380"/>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2" name="弧形 731"/>
          <p:cNvSpPr/>
          <p:nvPr/>
        </p:nvSpPr>
        <p:spPr>
          <a:xfrm rot="5400000">
            <a:off x="5668326" y="3243391"/>
            <a:ext cx="642942" cy="714380"/>
          </a:xfrm>
          <a:prstGeom prst="arc">
            <a:avLst/>
          </a:prstGeom>
          <a:ln w="28575">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3" name="弧形 732"/>
          <p:cNvSpPr/>
          <p:nvPr/>
        </p:nvSpPr>
        <p:spPr>
          <a:xfrm rot="5400000">
            <a:off x="5557846" y="4091122"/>
            <a:ext cx="324000" cy="324000"/>
          </a:xfrm>
          <a:prstGeom prst="arc">
            <a:avLst>
              <a:gd name="adj1" fmla="val 16441907"/>
              <a:gd name="adj2" fmla="val 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11576A"/>
              </a:solidFill>
            </a:endParaRPr>
          </a:p>
        </p:txBody>
      </p:sp>
      <p:sp>
        <p:nvSpPr>
          <p:cNvPr id="734" name="右大括号 733"/>
          <p:cNvSpPr/>
          <p:nvPr/>
        </p:nvSpPr>
        <p:spPr>
          <a:xfrm rot="-5400000">
            <a:off x="6048535" y="2489324"/>
            <a:ext cx="285752" cy="857256"/>
          </a:xfrm>
          <a:prstGeom prst="righ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5" name="弧形 734"/>
          <p:cNvSpPr/>
          <p:nvPr/>
        </p:nvSpPr>
        <p:spPr>
          <a:xfrm rot="-5400000">
            <a:off x="6191411" y="2181346"/>
            <a:ext cx="500066" cy="500066"/>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1" name="Line 140"/>
          <p:cNvSpPr>
            <a:spLocks noChangeShapeType="1"/>
          </p:cNvSpPr>
          <p:nvPr/>
        </p:nvSpPr>
        <p:spPr bwMode="auto">
          <a:xfrm>
            <a:off x="2550885" y="3554031"/>
            <a:ext cx="0" cy="445152"/>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742" name="弧形 741"/>
          <p:cNvSpPr/>
          <p:nvPr/>
        </p:nvSpPr>
        <p:spPr>
          <a:xfrm rot="10800000">
            <a:off x="2052077" y="3644420"/>
            <a:ext cx="500066" cy="571504"/>
          </a:xfrm>
          <a:prstGeom prst="arc">
            <a:avLst>
              <a:gd name="adj1" fmla="val 11699735"/>
              <a:gd name="adj2" fmla="val 14380285"/>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3" name="弧形 742"/>
          <p:cNvSpPr/>
          <p:nvPr/>
        </p:nvSpPr>
        <p:spPr>
          <a:xfrm rot="10800000">
            <a:off x="2537542" y="3378999"/>
            <a:ext cx="500066" cy="571504"/>
          </a:xfrm>
          <a:prstGeom prst="arc">
            <a:avLst>
              <a:gd name="adj1" fmla="val 1356565"/>
              <a:gd name="adj2" fmla="val 5218778"/>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606886889"/>
      </p:ext>
    </p:extLst>
  </p:cSld>
  <p:clrMapOvr>
    <a:masterClrMapping/>
  </p:clrMapOvr>
  <mc:AlternateContent xmlns:mc="http://schemas.openxmlformats.org/markup-compatibility/2006" xmlns:p14="http://schemas.microsoft.com/office/powerpoint/2010/main">
    <mc:Choice Requires="p14">
      <p:transition spd="slow" p14:dur="2000" advTm="170"/>
    </mc:Choice>
    <mc:Fallback xmlns="">
      <p:transition spd="slow" advTm="17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160778B6-2A18-4D1F-95A0-B8F1347EFC6A}" type="slidenum">
              <a:rPr lang="zh-CN" altLang="en-US" sz="1400">
                <a:solidFill>
                  <a:schemeClr val="tx1"/>
                </a:solidFill>
              </a:rPr>
              <a:pPr algn="r" eaLnBrk="1" hangingPunct="1">
                <a:spcBef>
                  <a:spcPct val="0"/>
                </a:spcBef>
                <a:buClrTx/>
                <a:buSzTx/>
                <a:buFontTx/>
                <a:buNone/>
              </a:pPr>
              <a:t>55</a:t>
            </a:fld>
            <a:endParaRPr lang="en-US" altLang="zh-CN" sz="1400">
              <a:solidFill>
                <a:schemeClr val="tx1"/>
              </a:solidFill>
            </a:endParaRPr>
          </a:p>
        </p:txBody>
      </p:sp>
      <p:pic>
        <p:nvPicPr>
          <p:cNvPr id="839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742950"/>
            <a:ext cx="5543550" cy="611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2" name="Text Box 5"/>
          <p:cNvSpPr txBox="1">
            <a:spLocks noChangeArrowheads="1"/>
          </p:cNvSpPr>
          <p:nvPr/>
        </p:nvSpPr>
        <p:spPr bwMode="auto">
          <a:xfrm>
            <a:off x="900113" y="1196975"/>
            <a:ext cx="2185987" cy="407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1800">
                <a:solidFill>
                  <a:schemeClr val="tx1"/>
                </a:solidFill>
              </a:rPr>
              <a:t>将虚址8196转换成实址24580的过程：</a:t>
            </a:r>
          </a:p>
          <a:p>
            <a:pPr eaLnBrk="1" hangingPunct="1">
              <a:spcBef>
                <a:spcPct val="50000"/>
              </a:spcBef>
              <a:buClrTx/>
            </a:pPr>
            <a:r>
              <a:rPr kumimoji="1" lang="zh-CN" altLang="en-US" sz="1800">
                <a:solidFill>
                  <a:schemeClr val="tx1"/>
                </a:solidFill>
              </a:rPr>
              <a:t>虚址8196在虚页2中；</a:t>
            </a:r>
          </a:p>
          <a:p>
            <a:pPr eaLnBrk="1" hangingPunct="1">
              <a:spcBef>
                <a:spcPct val="50000"/>
              </a:spcBef>
              <a:buClrTx/>
            </a:pPr>
            <a:r>
              <a:rPr kumimoji="1" lang="zh-CN" altLang="en-US" sz="1800">
                <a:solidFill>
                  <a:schemeClr val="tx1"/>
                </a:solidFill>
              </a:rPr>
              <a:t>该虚页被映射到实页面6上；</a:t>
            </a:r>
          </a:p>
          <a:p>
            <a:pPr eaLnBrk="1" hangingPunct="1">
              <a:spcBef>
                <a:spcPct val="50000"/>
              </a:spcBef>
              <a:buClrTx/>
            </a:pPr>
            <a:r>
              <a:rPr kumimoji="1" lang="zh-CN" altLang="en-US" sz="1800">
                <a:solidFill>
                  <a:schemeClr val="tx1"/>
                </a:solidFill>
              </a:rPr>
              <a:t>虚页号（前4位）作为页表的索引；</a:t>
            </a:r>
          </a:p>
          <a:p>
            <a:pPr eaLnBrk="1" hangingPunct="1">
              <a:spcBef>
                <a:spcPct val="50000"/>
              </a:spcBef>
              <a:buClrTx/>
            </a:pPr>
            <a:r>
              <a:rPr kumimoji="1" lang="zh-CN" altLang="en-US" sz="1800">
                <a:solidFill>
                  <a:schemeClr val="tx1"/>
                </a:solidFill>
              </a:rPr>
              <a:t>“在不在”位决定是否产生缺页中断；</a:t>
            </a:r>
          </a:p>
          <a:p>
            <a:pPr eaLnBrk="1" hangingPunct="1">
              <a:spcBef>
                <a:spcPct val="50000"/>
              </a:spcBef>
              <a:buClrTx/>
            </a:pPr>
            <a:r>
              <a:rPr kumimoji="1" lang="zh-CN" altLang="en-US" sz="1800">
                <a:solidFill>
                  <a:schemeClr val="tx1"/>
                </a:solidFill>
              </a:rPr>
              <a:t>后12位作为页内偏移量。</a:t>
            </a:r>
          </a:p>
        </p:txBody>
      </p:sp>
      <p:sp>
        <p:nvSpPr>
          <p:cNvPr id="83973" name="Text Box 6"/>
          <p:cNvSpPr txBox="1">
            <a:spLocks noChangeArrowheads="1"/>
          </p:cNvSpPr>
          <p:nvPr/>
        </p:nvSpPr>
        <p:spPr bwMode="auto">
          <a:xfrm>
            <a:off x="900113" y="188913"/>
            <a:ext cx="43195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50000"/>
              </a:spcBef>
              <a:buClrTx/>
              <a:buFont typeface="Wingdings" panose="05000000000000000000" pitchFamily="2" charset="2"/>
              <a:buNone/>
            </a:pPr>
            <a:r>
              <a:rPr lang="en-US" altLang="zh-CN" sz="3200">
                <a:solidFill>
                  <a:schemeClr val="tx1"/>
                </a:solidFill>
                <a:latin typeface="黑体" panose="02010609060101010101" pitchFamily="49" charset="-122"/>
                <a:ea typeface="黑体" panose="02010609060101010101" pitchFamily="49" charset="-122"/>
              </a:rPr>
              <a:t>MMU</a:t>
            </a:r>
            <a:r>
              <a:rPr lang="zh-CN" altLang="en-US" sz="3200">
                <a:solidFill>
                  <a:schemeClr val="tx1"/>
                </a:solidFill>
                <a:latin typeface="黑体" panose="02010609060101010101" pitchFamily="49" charset="-122"/>
                <a:ea typeface="黑体" panose="02010609060101010101" pitchFamily="49" charset="-122"/>
              </a:rPr>
              <a:t>内部操作举例</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899343" y="333375"/>
            <a:ext cx="7993137" cy="981075"/>
          </a:xfrm>
        </p:spPr>
        <p:txBody>
          <a:bodyPr>
            <a:normAutofit fontScale="90000"/>
          </a:bodyPr>
          <a:lstStyle/>
          <a:p>
            <a:r>
              <a:rPr lang="zh-CN" altLang="en-US" sz="3200" dirty="0" smtClean="0">
                <a:ea typeface="宋体" panose="02010600030101010101" pitchFamily="2" charset="-122"/>
              </a:rPr>
              <a:t>页表将不连续的物理地址变成了连续的逻辑地址</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7373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B49324A-A331-47E9-840C-EDB1FD0F14FF}" type="slidenum">
              <a:rPr lang="en-US" altLang="ko-KR" sz="1200" smtClean="0">
                <a:solidFill>
                  <a:schemeClr val="bg1"/>
                </a:solidFill>
              </a:rPr>
              <a:pPr>
                <a:spcBef>
                  <a:spcPct val="0"/>
                </a:spcBef>
                <a:buClrTx/>
                <a:buSzTx/>
                <a:buFontTx/>
                <a:buNone/>
              </a:pPr>
              <a:t>56</a:t>
            </a:fld>
            <a:endParaRPr lang="en-US" altLang="ko-KR" sz="1200" smtClean="0">
              <a:solidFill>
                <a:schemeClr val="bg1"/>
              </a:solidFill>
            </a:endParaRPr>
          </a:p>
        </p:txBody>
      </p:sp>
      <p:sp>
        <p:nvSpPr>
          <p:cNvPr id="73734" name="Text Box 314"/>
          <p:cNvSpPr txBox="1">
            <a:spLocks noChangeArrowheads="1"/>
          </p:cNvSpPr>
          <p:nvPr/>
        </p:nvSpPr>
        <p:spPr bwMode="auto">
          <a:xfrm>
            <a:off x="6154738" y="5888038"/>
            <a:ext cx="2209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r>
              <a:rPr kumimoji="1" lang="zh-CN" altLang="en-US" sz="2400" b="1">
                <a:solidFill>
                  <a:schemeClr val="bg1"/>
                </a:solidFill>
                <a:latin typeface="Times New Roman" panose="02020603050405020304" pitchFamily="18" charset="0"/>
                <a:ea typeface="楷体_GB2312" pitchFamily="49" charset="-122"/>
              </a:rPr>
              <a:t>主存中页框（物理块）</a:t>
            </a:r>
          </a:p>
        </p:txBody>
      </p:sp>
      <p:sp>
        <p:nvSpPr>
          <p:cNvPr id="60423" name="Line 238"/>
          <p:cNvSpPr>
            <a:spLocks noChangeShapeType="1"/>
          </p:cNvSpPr>
          <p:nvPr/>
        </p:nvSpPr>
        <p:spPr bwMode="auto">
          <a:xfrm>
            <a:off x="4840288" y="2295525"/>
            <a:ext cx="0" cy="26670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3736" name="组合 100"/>
          <p:cNvGrpSpPr>
            <a:grpSpLocks/>
          </p:cNvGrpSpPr>
          <p:nvPr/>
        </p:nvGrpSpPr>
        <p:grpSpPr bwMode="auto">
          <a:xfrm>
            <a:off x="6364288" y="1701800"/>
            <a:ext cx="2209800" cy="3810000"/>
            <a:chOff x="6154738" y="2001838"/>
            <a:chExt cx="2209800" cy="3810001"/>
          </a:xfrm>
        </p:grpSpPr>
        <p:sp>
          <p:nvSpPr>
            <p:cNvPr id="73793" name="Rectangle 242"/>
            <p:cNvSpPr>
              <a:spLocks noChangeArrowheads="1"/>
            </p:cNvSpPr>
            <p:nvPr/>
          </p:nvSpPr>
          <p:spPr bwMode="auto">
            <a:xfrm>
              <a:off x="6154738" y="2001838"/>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4" name="Rectangle 243"/>
            <p:cNvSpPr>
              <a:spLocks noChangeArrowheads="1"/>
            </p:cNvSpPr>
            <p:nvPr/>
          </p:nvSpPr>
          <p:spPr bwMode="auto">
            <a:xfrm>
              <a:off x="6707188" y="2001838"/>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5" name="Rectangle 244" descr="浅色上对角线"/>
            <p:cNvSpPr>
              <a:spLocks noChangeArrowheads="1"/>
            </p:cNvSpPr>
            <p:nvPr/>
          </p:nvSpPr>
          <p:spPr bwMode="auto">
            <a:xfrm>
              <a:off x="7259638" y="2001838"/>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6" name="Rectangle 245"/>
            <p:cNvSpPr>
              <a:spLocks noChangeArrowheads="1"/>
            </p:cNvSpPr>
            <p:nvPr/>
          </p:nvSpPr>
          <p:spPr bwMode="auto">
            <a:xfrm>
              <a:off x="7812088" y="2001838"/>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7" name="Rectangle 246"/>
            <p:cNvSpPr>
              <a:spLocks noChangeArrowheads="1"/>
            </p:cNvSpPr>
            <p:nvPr/>
          </p:nvSpPr>
          <p:spPr bwMode="auto">
            <a:xfrm>
              <a:off x="6707188" y="254635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8" name="Rectangle 247"/>
            <p:cNvSpPr>
              <a:spLocks noChangeArrowheads="1"/>
            </p:cNvSpPr>
            <p:nvPr/>
          </p:nvSpPr>
          <p:spPr bwMode="auto">
            <a:xfrm>
              <a:off x="7259638" y="254635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9" name="Rectangle 248"/>
            <p:cNvSpPr>
              <a:spLocks noChangeArrowheads="1"/>
            </p:cNvSpPr>
            <p:nvPr/>
          </p:nvSpPr>
          <p:spPr bwMode="auto">
            <a:xfrm>
              <a:off x="7812088" y="254635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0" name="Rectangle 249" descr="浅色上对角线"/>
            <p:cNvSpPr>
              <a:spLocks noChangeArrowheads="1"/>
            </p:cNvSpPr>
            <p:nvPr/>
          </p:nvSpPr>
          <p:spPr bwMode="auto">
            <a:xfrm>
              <a:off x="6154738" y="2546351"/>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1" name="Rectangle 250"/>
            <p:cNvSpPr>
              <a:spLocks noChangeArrowheads="1"/>
            </p:cNvSpPr>
            <p:nvPr/>
          </p:nvSpPr>
          <p:spPr bwMode="auto">
            <a:xfrm>
              <a:off x="6154738" y="309086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2" name="Rectangle 251"/>
            <p:cNvSpPr>
              <a:spLocks noChangeArrowheads="1"/>
            </p:cNvSpPr>
            <p:nvPr/>
          </p:nvSpPr>
          <p:spPr bwMode="auto">
            <a:xfrm>
              <a:off x="6707188" y="309086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3" name="Rectangle 252"/>
            <p:cNvSpPr>
              <a:spLocks noChangeArrowheads="1"/>
            </p:cNvSpPr>
            <p:nvPr/>
          </p:nvSpPr>
          <p:spPr bwMode="auto">
            <a:xfrm>
              <a:off x="7259638" y="309086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4" name="Rectangle 253" descr="浅色上对角线"/>
            <p:cNvSpPr>
              <a:spLocks noChangeArrowheads="1"/>
            </p:cNvSpPr>
            <p:nvPr/>
          </p:nvSpPr>
          <p:spPr bwMode="auto">
            <a:xfrm>
              <a:off x="7812088" y="3090863"/>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5" name="Rectangle 254"/>
            <p:cNvSpPr>
              <a:spLocks noChangeArrowheads="1"/>
            </p:cNvSpPr>
            <p:nvPr/>
          </p:nvSpPr>
          <p:spPr bwMode="auto">
            <a:xfrm>
              <a:off x="6154738" y="3635376"/>
              <a:ext cx="552450" cy="542925"/>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6" name="Rectangle 255"/>
            <p:cNvSpPr>
              <a:spLocks noChangeArrowheads="1"/>
            </p:cNvSpPr>
            <p:nvPr/>
          </p:nvSpPr>
          <p:spPr bwMode="auto">
            <a:xfrm>
              <a:off x="7259638" y="3635376"/>
              <a:ext cx="552450" cy="542925"/>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7" name="Rectangle 256"/>
            <p:cNvSpPr>
              <a:spLocks noChangeArrowheads="1"/>
            </p:cNvSpPr>
            <p:nvPr/>
          </p:nvSpPr>
          <p:spPr bwMode="auto">
            <a:xfrm>
              <a:off x="7812088" y="3635376"/>
              <a:ext cx="552450" cy="542925"/>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8" name="Rectangle 257"/>
            <p:cNvSpPr>
              <a:spLocks noChangeArrowheads="1"/>
            </p:cNvSpPr>
            <p:nvPr/>
          </p:nvSpPr>
          <p:spPr bwMode="auto">
            <a:xfrm>
              <a:off x="7812088" y="417830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9" name="Rectangle 258"/>
            <p:cNvSpPr>
              <a:spLocks noChangeArrowheads="1"/>
            </p:cNvSpPr>
            <p:nvPr/>
          </p:nvSpPr>
          <p:spPr bwMode="auto">
            <a:xfrm>
              <a:off x="6707188" y="417830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0" name="Rectangle 259"/>
            <p:cNvSpPr>
              <a:spLocks noChangeArrowheads="1"/>
            </p:cNvSpPr>
            <p:nvPr/>
          </p:nvSpPr>
          <p:spPr bwMode="auto">
            <a:xfrm>
              <a:off x="6154738" y="417830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1" name="Rectangle 260"/>
            <p:cNvSpPr>
              <a:spLocks noChangeArrowheads="1"/>
            </p:cNvSpPr>
            <p:nvPr/>
          </p:nvSpPr>
          <p:spPr bwMode="auto">
            <a:xfrm>
              <a:off x="6154738" y="472281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2" name="Rectangle 261"/>
            <p:cNvSpPr>
              <a:spLocks noChangeArrowheads="1"/>
            </p:cNvSpPr>
            <p:nvPr/>
          </p:nvSpPr>
          <p:spPr bwMode="auto">
            <a:xfrm>
              <a:off x="6707188" y="472281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3" name="Rectangle 262"/>
            <p:cNvSpPr>
              <a:spLocks noChangeArrowheads="1"/>
            </p:cNvSpPr>
            <p:nvPr/>
          </p:nvSpPr>
          <p:spPr bwMode="auto">
            <a:xfrm>
              <a:off x="6707188" y="5267326"/>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4" name="Rectangle 263"/>
            <p:cNvSpPr>
              <a:spLocks noChangeArrowheads="1"/>
            </p:cNvSpPr>
            <p:nvPr/>
          </p:nvSpPr>
          <p:spPr bwMode="auto">
            <a:xfrm>
              <a:off x="7259638" y="5267326"/>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5" name="Rectangle 264"/>
            <p:cNvSpPr>
              <a:spLocks noChangeArrowheads="1"/>
            </p:cNvSpPr>
            <p:nvPr/>
          </p:nvSpPr>
          <p:spPr bwMode="auto">
            <a:xfrm>
              <a:off x="7812088" y="5267326"/>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lang="zh-CN" altLang="zh-CN" sz="1800">
                <a:solidFill>
                  <a:schemeClr val="bg1"/>
                </a:solidFill>
              </a:endParaRPr>
            </a:p>
          </p:txBody>
        </p:sp>
        <p:sp>
          <p:nvSpPr>
            <p:cNvPr id="73816" name="Rectangle 265"/>
            <p:cNvSpPr>
              <a:spLocks noChangeArrowheads="1"/>
            </p:cNvSpPr>
            <p:nvPr/>
          </p:nvSpPr>
          <p:spPr bwMode="auto">
            <a:xfrm>
              <a:off x="7812088" y="472281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7" name="Rectangle 266" descr="浅色上对角线"/>
            <p:cNvSpPr>
              <a:spLocks noChangeArrowheads="1"/>
            </p:cNvSpPr>
            <p:nvPr/>
          </p:nvSpPr>
          <p:spPr bwMode="auto">
            <a:xfrm>
              <a:off x="6707188" y="3635376"/>
              <a:ext cx="552450" cy="542925"/>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8" name="Rectangle 267" descr="浅色上对角线"/>
            <p:cNvSpPr>
              <a:spLocks noChangeArrowheads="1"/>
            </p:cNvSpPr>
            <p:nvPr/>
          </p:nvSpPr>
          <p:spPr bwMode="auto">
            <a:xfrm>
              <a:off x="7259638" y="4178301"/>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9" name="Rectangle 268" descr="浅色上对角线"/>
            <p:cNvSpPr>
              <a:spLocks noChangeArrowheads="1"/>
            </p:cNvSpPr>
            <p:nvPr/>
          </p:nvSpPr>
          <p:spPr bwMode="auto">
            <a:xfrm>
              <a:off x="7259638" y="4722813"/>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20" name="Rectangle 269" descr="浅色上对角线"/>
            <p:cNvSpPr>
              <a:spLocks noChangeArrowheads="1"/>
            </p:cNvSpPr>
            <p:nvPr/>
          </p:nvSpPr>
          <p:spPr bwMode="auto">
            <a:xfrm>
              <a:off x="6154738" y="5267326"/>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grpSp>
      <p:sp>
        <p:nvSpPr>
          <p:cNvPr id="60425" name="Line 270"/>
          <p:cNvSpPr>
            <a:spLocks noChangeShapeType="1"/>
          </p:cNvSpPr>
          <p:nvPr/>
        </p:nvSpPr>
        <p:spPr bwMode="auto">
          <a:xfrm>
            <a:off x="2706688" y="21590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271"/>
          <p:cNvSpPr>
            <a:spLocks noChangeShapeType="1"/>
          </p:cNvSpPr>
          <p:nvPr/>
        </p:nvSpPr>
        <p:spPr bwMode="auto">
          <a:xfrm>
            <a:off x="2706688" y="2463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272"/>
          <p:cNvSpPr>
            <a:spLocks noChangeShapeType="1"/>
          </p:cNvSpPr>
          <p:nvPr/>
        </p:nvSpPr>
        <p:spPr bwMode="auto">
          <a:xfrm>
            <a:off x="2706688" y="2844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273"/>
          <p:cNvSpPr>
            <a:spLocks noChangeShapeType="1"/>
          </p:cNvSpPr>
          <p:nvPr/>
        </p:nvSpPr>
        <p:spPr bwMode="auto">
          <a:xfrm>
            <a:off x="2706688" y="3225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274"/>
          <p:cNvSpPr>
            <a:spLocks noChangeShapeType="1"/>
          </p:cNvSpPr>
          <p:nvPr/>
        </p:nvSpPr>
        <p:spPr bwMode="auto">
          <a:xfrm>
            <a:off x="2706688" y="3606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275"/>
          <p:cNvSpPr>
            <a:spLocks noChangeShapeType="1"/>
          </p:cNvSpPr>
          <p:nvPr/>
        </p:nvSpPr>
        <p:spPr bwMode="auto">
          <a:xfrm>
            <a:off x="2706688" y="3987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Line 276"/>
          <p:cNvSpPr>
            <a:spLocks noChangeShapeType="1"/>
          </p:cNvSpPr>
          <p:nvPr/>
        </p:nvSpPr>
        <p:spPr bwMode="auto">
          <a:xfrm>
            <a:off x="2706688" y="4368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2" name="Rectangle 277"/>
          <p:cNvSpPr>
            <a:spLocks noChangeArrowheads="1"/>
          </p:cNvSpPr>
          <p:nvPr/>
        </p:nvSpPr>
        <p:spPr bwMode="auto">
          <a:xfrm>
            <a:off x="3849688" y="2311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3" name="Rectangle 278"/>
          <p:cNvSpPr>
            <a:spLocks noChangeArrowheads="1"/>
          </p:cNvSpPr>
          <p:nvPr/>
        </p:nvSpPr>
        <p:spPr bwMode="auto">
          <a:xfrm>
            <a:off x="3849688" y="2692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4" name="Rectangle 279"/>
          <p:cNvSpPr>
            <a:spLocks noChangeArrowheads="1"/>
          </p:cNvSpPr>
          <p:nvPr/>
        </p:nvSpPr>
        <p:spPr bwMode="auto">
          <a:xfrm>
            <a:off x="3849688" y="3073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5" name="Rectangle 280"/>
          <p:cNvSpPr>
            <a:spLocks noChangeArrowheads="1"/>
          </p:cNvSpPr>
          <p:nvPr/>
        </p:nvSpPr>
        <p:spPr bwMode="auto">
          <a:xfrm>
            <a:off x="3849688" y="3454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6" name="Rectangle 281"/>
          <p:cNvSpPr>
            <a:spLocks noChangeArrowheads="1"/>
          </p:cNvSpPr>
          <p:nvPr/>
        </p:nvSpPr>
        <p:spPr bwMode="auto">
          <a:xfrm>
            <a:off x="3849688" y="3835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7" name="Rectangle 282"/>
          <p:cNvSpPr>
            <a:spLocks noChangeArrowheads="1"/>
          </p:cNvSpPr>
          <p:nvPr/>
        </p:nvSpPr>
        <p:spPr bwMode="auto">
          <a:xfrm>
            <a:off x="3849688" y="4216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8" name="Rectangle 283"/>
          <p:cNvSpPr>
            <a:spLocks noChangeArrowheads="1"/>
          </p:cNvSpPr>
          <p:nvPr/>
        </p:nvSpPr>
        <p:spPr bwMode="auto">
          <a:xfrm>
            <a:off x="3849688" y="4597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grpSp>
        <p:nvGrpSpPr>
          <p:cNvPr id="73751" name="Group 284"/>
          <p:cNvGrpSpPr>
            <a:grpSpLocks/>
          </p:cNvGrpSpPr>
          <p:nvPr/>
        </p:nvGrpSpPr>
        <p:grpSpPr bwMode="auto">
          <a:xfrm>
            <a:off x="1258888" y="1895475"/>
            <a:ext cx="1447800" cy="2660650"/>
            <a:chOff x="384" y="842"/>
            <a:chExt cx="912" cy="1676"/>
          </a:xfrm>
        </p:grpSpPr>
        <p:sp>
          <p:nvSpPr>
            <p:cNvPr id="73778" name="Rectangle 285"/>
            <p:cNvSpPr>
              <a:spLocks noChangeArrowheads="1"/>
            </p:cNvSpPr>
            <p:nvPr/>
          </p:nvSpPr>
          <p:spPr bwMode="auto">
            <a:xfrm>
              <a:off x="384" y="864"/>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79" name="Rectangle 286"/>
            <p:cNvSpPr>
              <a:spLocks noChangeArrowheads="1"/>
            </p:cNvSpPr>
            <p:nvPr/>
          </p:nvSpPr>
          <p:spPr bwMode="auto">
            <a:xfrm>
              <a:off x="384" y="1104"/>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80" name="Rectangle 287"/>
            <p:cNvSpPr>
              <a:spLocks noChangeArrowheads="1"/>
            </p:cNvSpPr>
            <p:nvPr/>
          </p:nvSpPr>
          <p:spPr bwMode="auto">
            <a:xfrm>
              <a:off x="384" y="1318"/>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81" name="Rectangle 288"/>
            <p:cNvSpPr>
              <a:spLocks noChangeArrowheads="1"/>
            </p:cNvSpPr>
            <p:nvPr/>
          </p:nvSpPr>
          <p:spPr bwMode="auto">
            <a:xfrm>
              <a:off x="384" y="1558"/>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82" name="Rectangle 289"/>
            <p:cNvSpPr>
              <a:spLocks noChangeArrowheads="1"/>
            </p:cNvSpPr>
            <p:nvPr/>
          </p:nvSpPr>
          <p:spPr bwMode="auto">
            <a:xfrm>
              <a:off x="384" y="1798"/>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83" name="Rectangle 290"/>
            <p:cNvSpPr>
              <a:spLocks noChangeArrowheads="1"/>
            </p:cNvSpPr>
            <p:nvPr/>
          </p:nvSpPr>
          <p:spPr bwMode="auto">
            <a:xfrm>
              <a:off x="384" y="2038"/>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84" name="Rectangle 291"/>
            <p:cNvSpPr>
              <a:spLocks noChangeArrowheads="1"/>
            </p:cNvSpPr>
            <p:nvPr/>
          </p:nvSpPr>
          <p:spPr bwMode="auto">
            <a:xfrm>
              <a:off x="384" y="2278"/>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grpSp>
          <p:nvGrpSpPr>
            <p:cNvPr id="73785" name="Group 292"/>
            <p:cNvGrpSpPr>
              <a:grpSpLocks/>
            </p:cNvGrpSpPr>
            <p:nvPr/>
          </p:nvGrpSpPr>
          <p:grpSpPr bwMode="auto">
            <a:xfrm>
              <a:off x="758" y="842"/>
              <a:ext cx="222" cy="1656"/>
              <a:chOff x="758" y="842"/>
              <a:chExt cx="222" cy="1656"/>
            </a:xfrm>
          </p:grpSpPr>
          <p:sp>
            <p:nvSpPr>
              <p:cNvPr id="73786" name="Text Box 293"/>
              <p:cNvSpPr txBox="1">
                <a:spLocks noChangeArrowheads="1"/>
              </p:cNvSpPr>
              <p:nvPr/>
            </p:nvSpPr>
            <p:spPr bwMode="auto">
              <a:xfrm>
                <a:off x="758" y="842"/>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0</a:t>
                </a:r>
              </a:p>
            </p:txBody>
          </p:sp>
          <p:sp>
            <p:nvSpPr>
              <p:cNvPr id="73787" name="Text Box 294"/>
              <p:cNvSpPr txBox="1">
                <a:spLocks noChangeArrowheads="1"/>
              </p:cNvSpPr>
              <p:nvPr/>
            </p:nvSpPr>
            <p:spPr bwMode="auto">
              <a:xfrm>
                <a:off x="768" y="1082"/>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1</a:t>
                </a:r>
              </a:p>
            </p:txBody>
          </p:sp>
          <p:sp>
            <p:nvSpPr>
              <p:cNvPr id="73788" name="Text Box 295"/>
              <p:cNvSpPr txBox="1">
                <a:spLocks noChangeArrowheads="1"/>
              </p:cNvSpPr>
              <p:nvPr/>
            </p:nvSpPr>
            <p:spPr bwMode="auto">
              <a:xfrm>
                <a:off x="768" y="1296"/>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2</a:t>
                </a:r>
              </a:p>
            </p:txBody>
          </p:sp>
          <p:sp>
            <p:nvSpPr>
              <p:cNvPr id="73789" name="Text Box 296"/>
              <p:cNvSpPr txBox="1">
                <a:spLocks noChangeArrowheads="1"/>
              </p:cNvSpPr>
              <p:nvPr/>
            </p:nvSpPr>
            <p:spPr bwMode="auto">
              <a:xfrm>
                <a:off x="768" y="1536"/>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3</a:t>
                </a:r>
              </a:p>
            </p:txBody>
          </p:sp>
          <p:sp>
            <p:nvSpPr>
              <p:cNvPr id="73790" name="Text Box 297"/>
              <p:cNvSpPr txBox="1">
                <a:spLocks noChangeArrowheads="1"/>
              </p:cNvSpPr>
              <p:nvPr/>
            </p:nvSpPr>
            <p:spPr bwMode="auto">
              <a:xfrm>
                <a:off x="768" y="1776"/>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4</a:t>
                </a:r>
              </a:p>
            </p:txBody>
          </p:sp>
          <p:sp>
            <p:nvSpPr>
              <p:cNvPr id="73791" name="Text Box 298"/>
              <p:cNvSpPr txBox="1">
                <a:spLocks noChangeArrowheads="1"/>
              </p:cNvSpPr>
              <p:nvPr/>
            </p:nvSpPr>
            <p:spPr bwMode="auto">
              <a:xfrm>
                <a:off x="768" y="2016"/>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5</a:t>
                </a:r>
              </a:p>
            </p:txBody>
          </p:sp>
          <p:sp>
            <p:nvSpPr>
              <p:cNvPr id="73792" name="Text Box 299"/>
              <p:cNvSpPr txBox="1">
                <a:spLocks noChangeArrowheads="1"/>
              </p:cNvSpPr>
              <p:nvPr/>
            </p:nvSpPr>
            <p:spPr bwMode="auto">
              <a:xfrm>
                <a:off x="768" y="2256"/>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6</a:t>
                </a:r>
              </a:p>
            </p:txBody>
          </p:sp>
        </p:grpSp>
      </p:grpSp>
      <p:sp>
        <p:nvSpPr>
          <p:cNvPr id="60440" name="Text Box 302"/>
          <p:cNvSpPr txBox="1">
            <a:spLocks noChangeArrowheads="1"/>
          </p:cNvSpPr>
          <p:nvPr/>
        </p:nvSpPr>
        <p:spPr bwMode="auto">
          <a:xfrm>
            <a:off x="3500438" y="2235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0</a:t>
            </a:r>
          </a:p>
        </p:txBody>
      </p:sp>
      <p:sp>
        <p:nvSpPr>
          <p:cNvPr id="60441" name="Text Box 303"/>
          <p:cNvSpPr txBox="1">
            <a:spLocks noChangeArrowheads="1"/>
          </p:cNvSpPr>
          <p:nvPr/>
        </p:nvSpPr>
        <p:spPr bwMode="auto">
          <a:xfrm>
            <a:off x="3500438" y="2616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1</a:t>
            </a:r>
          </a:p>
        </p:txBody>
      </p:sp>
      <p:sp>
        <p:nvSpPr>
          <p:cNvPr id="60442" name="Text Box 304"/>
          <p:cNvSpPr txBox="1">
            <a:spLocks noChangeArrowheads="1"/>
          </p:cNvSpPr>
          <p:nvPr/>
        </p:nvSpPr>
        <p:spPr bwMode="auto">
          <a:xfrm>
            <a:off x="3500438" y="2997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2</a:t>
            </a:r>
          </a:p>
        </p:txBody>
      </p:sp>
      <p:sp>
        <p:nvSpPr>
          <p:cNvPr id="60443" name="Text Box 305"/>
          <p:cNvSpPr txBox="1">
            <a:spLocks noChangeArrowheads="1"/>
          </p:cNvSpPr>
          <p:nvPr/>
        </p:nvSpPr>
        <p:spPr bwMode="auto">
          <a:xfrm>
            <a:off x="3500438" y="3378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3</a:t>
            </a:r>
          </a:p>
        </p:txBody>
      </p:sp>
      <p:sp>
        <p:nvSpPr>
          <p:cNvPr id="60444" name="Text Box 306"/>
          <p:cNvSpPr txBox="1">
            <a:spLocks noChangeArrowheads="1"/>
          </p:cNvSpPr>
          <p:nvPr/>
        </p:nvSpPr>
        <p:spPr bwMode="auto">
          <a:xfrm>
            <a:off x="3500438" y="3759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4</a:t>
            </a:r>
          </a:p>
        </p:txBody>
      </p:sp>
      <p:sp>
        <p:nvSpPr>
          <p:cNvPr id="60445" name="Text Box 307"/>
          <p:cNvSpPr txBox="1">
            <a:spLocks noChangeArrowheads="1"/>
          </p:cNvSpPr>
          <p:nvPr/>
        </p:nvSpPr>
        <p:spPr bwMode="auto">
          <a:xfrm>
            <a:off x="3500438" y="4140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5</a:t>
            </a:r>
          </a:p>
        </p:txBody>
      </p:sp>
      <p:sp>
        <p:nvSpPr>
          <p:cNvPr id="60446" name="Text Box 308"/>
          <p:cNvSpPr txBox="1">
            <a:spLocks noChangeArrowheads="1"/>
          </p:cNvSpPr>
          <p:nvPr/>
        </p:nvSpPr>
        <p:spPr bwMode="auto">
          <a:xfrm>
            <a:off x="3468688" y="4521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6</a:t>
            </a:r>
          </a:p>
        </p:txBody>
      </p:sp>
      <p:sp>
        <p:nvSpPr>
          <p:cNvPr id="81" name="Text Box 310"/>
          <p:cNvSpPr txBox="1">
            <a:spLocks noChangeArrowheads="1"/>
          </p:cNvSpPr>
          <p:nvPr/>
        </p:nvSpPr>
        <p:spPr bwMode="auto">
          <a:xfrm>
            <a:off x="1263650" y="4694238"/>
            <a:ext cx="1147763" cy="749300"/>
          </a:xfrm>
          <a:prstGeom prst="rect">
            <a:avLst/>
          </a:prstGeom>
          <a:noFill/>
          <a:ln w="9525">
            <a:noFill/>
            <a:miter lim="800000"/>
            <a:headEnd/>
            <a:tailEnd/>
          </a:ln>
          <a:effectLst/>
        </p:spPr>
        <p:txBody>
          <a:bodyPr wrap="none">
            <a:spAutoFit/>
          </a:bodyPr>
          <a:lstStyle/>
          <a:p>
            <a:pPr algn="ctr">
              <a:lnSpc>
                <a:spcPct val="80000"/>
              </a:lnSpc>
              <a:spcBef>
                <a:spcPct val="20000"/>
              </a:spcBef>
              <a:buSzPct val="80000"/>
              <a:buFont typeface="Wingdings" panose="05000000000000000000" pitchFamily="2" charset="2"/>
              <a:buNone/>
              <a:defRPr/>
            </a:pPr>
            <a:r>
              <a:rPr kumimoji="1" lang="en-US" altLang="zh-CN" sz="2400" b="1" dirty="0">
                <a:solidFill>
                  <a:schemeClr val="accent5">
                    <a:lumMod val="50000"/>
                  </a:schemeClr>
                </a:solidFill>
                <a:latin typeface="Times New Roman" pitchFamily="18" charset="0"/>
                <a:ea typeface="楷体_GB2312" pitchFamily="49" charset="-122"/>
              </a:rPr>
              <a:t>Logical</a:t>
            </a:r>
          </a:p>
          <a:p>
            <a:pPr algn="ctr">
              <a:lnSpc>
                <a:spcPct val="80000"/>
              </a:lnSpc>
              <a:spcBef>
                <a:spcPct val="20000"/>
              </a:spcBef>
              <a:buSzPct val="80000"/>
              <a:buFont typeface="Wingdings" panose="05000000000000000000" pitchFamily="2" charset="2"/>
              <a:buNone/>
              <a:defRPr/>
            </a:pPr>
            <a:r>
              <a:rPr kumimoji="1" lang="en-US" altLang="zh-CN" sz="2400" b="1" dirty="0">
                <a:solidFill>
                  <a:schemeClr val="accent5">
                    <a:lumMod val="50000"/>
                  </a:schemeClr>
                </a:solidFill>
                <a:latin typeface="Times New Roman" pitchFamily="18" charset="0"/>
                <a:ea typeface="楷体_GB2312" pitchFamily="49" charset="-122"/>
              </a:rPr>
              <a:t>Space</a:t>
            </a:r>
            <a:endParaRPr kumimoji="1" lang="zh-CN" altLang="en-US" sz="2400" b="1" dirty="0">
              <a:solidFill>
                <a:schemeClr val="accent5">
                  <a:lumMod val="50000"/>
                </a:schemeClr>
              </a:solidFill>
              <a:latin typeface="Times New Roman" pitchFamily="18" charset="0"/>
              <a:ea typeface="楷体_GB2312" pitchFamily="49" charset="-122"/>
            </a:endParaRPr>
          </a:p>
        </p:txBody>
      </p:sp>
      <p:sp>
        <p:nvSpPr>
          <p:cNvPr id="82" name="Text Box 311"/>
          <p:cNvSpPr txBox="1">
            <a:spLocks noChangeArrowheads="1"/>
          </p:cNvSpPr>
          <p:nvPr/>
        </p:nvSpPr>
        <p:spPr bwMode="auto">
          <a:xfrm>
            <a:off x="5219700" y="1700213"/>
            <a:ext cx="1046163" cy="384175"/>
          </a:xfrm>
          <a:prstGeom prst="rect">
            <a:avLst/>
          </a:prstGeom>
          <a:noFill/>
          <a:ln w="9525">
            <a:noFill/>
            <a:miter lim="800000"/>
            <a:headEnd/>
            <a:tailEnd/>
          </a:ln>
          <a:effectLst/>
        </p:spPr>
        <p:txBody>
          <a:bodyPr wrap="none">
            <a:spAutoFit/>
          </a:bodyPr>
          <a:lstStyle/>
          <a:p>
            <a:pPr algn="ctr">
              <a:lnSpc>
                <a:spcPct val="80000"/>
              </a:lnSpc>
              <a:spcBef>
                <a:spcPct val="20000"/>
              </a:spcBef>
              <a:buSzPct val="80000"/>
              <a:buFont typeface="Wingdings" panose="05000000000000000000" pitchFamily="2" charset="2"/>
              <a:buNone/>
              <a:defRPr/>
            </a:pPr>
            <a:r>
              <a:rPr kumimoji="1" lang="en-US" altLang="zh-CN" sz="2400" b="1" dirty="0">
                <a:solidFill>
                  <a:schemeClr val="accent5">
                    <a:lumMod val="50000"/>
                  </a:schemeClr>
                </a:solidFill>
                <a:latin typeface="Times New Roman" pitchFamily="18" charset="0"/>
                <a:ea typeface="楷体_GB2312" pitchFamily="49" charset="-122"/>
              </a:rPr>
              <a:t>Frame</a:t>
            </a:r>
            <a:endParaRPr kumimoji="1" lang="zh-CN" altLang="en-US" sz="2400" b="1" dirty="0">
              <a:solidFill>
                <a:schemeClr val="accent5">
                  <a:lumMod val="50000"/>
                </a:schemeClr>
              </a:solidFill>
              <a:latin typeface="Times New Roman" pitchFamily="18" charset="0"/>
              <a:ea typeface="楷体_GB2312" pitchFamily="49" charset="-122"/>
            </a:endParaRPr>
          </a:p>
        </p:txBody>
      </p:sp>
      <p:sp>
        <p:nvSpPr>
          <p:cNvPr id="83" name="Text Box 312"/>
          <p:cNvSpPr txBox="1">
            <a:spLocks noChangeArrowheads="1"/>
          </p:cNvSpPr>
          <p:nvPr/>
        </p:nvSpPr>
        <p:spPr bwMode="auto">
          <a:xfrm>
            <a:off x="2924175" y="1700213"/>
            <a:ext cx="1193800" cy="530225"/>
          </a:xfrm>
          <a:prstGeom prst="rect">
            <a:avLst/>
          </a:prstGeom>
          <a:noFill/>
          <a:ln w="9525">
            <a:no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kumimoji="1" lang="en-US" altLang="zh-CN" b="1" dirty="0">
                <a:solidFill>
                  <a:schemeClr val="accent5">
                    <a:lumMod val="50000"/>
                  </a:schemeClr>
                </a:solidFill>
                <a:latin typeface="Times New Roman" pitchFamily="18" charset="0"/>
                <a:ea typeface="楷体_GB2312" pitchFamily="49" charset="-122"/>
              </a:rPr>
              <a:t>Page Number</a:t>
            </a:r>
            <a:endParaRPr kumimoji="1" lang="zh-CN" altLang="en-US" b="1" dirty="0">
              <a:solidFill>
                <a:schemeClr val="accent5">
                  <a:lumMod val="50000"/>
                </a:schemeClr>
              </a:solidFill>
              <a:latin typeface="Times New Roman" pitchFamily="18" charset="0"/>
              <a:ea typeface="楷体_GB2312" pitchFamily="49" charset="-122"/>
            </a:endParaRPr>
          </a:p>
        </p:txBody>
      </p:sp>
      <p:sp>
        <p:nvSpPr>
          <p:cNvPr id="84" name="Text Box 313"/>
          <p:cNvSpPr txBox="1">
            <a:spLocks noChangeArrowheads="1"/>
          </p:cNvSpPr>
          <p:nvPr/>
        </p:nvSpPr>
        <p:spPr bwMode="auto">
          <a:xfrm>
            <a:off x="3924300" y="5057775"/>
            <a:ext cx="1214438" cy="676275"/>
          </a:xfrm>
          <a:prstGeom prst="rect">
            <a:avLst/>
          </a:prstGeom>
          <a:noFill/>
          <a:ln w="9525">
            <a:no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kumimoji="1" lang="en-US" altLang="zh-CN" sz="2400" b="1" dirty="0">
                <a:solidFill>
                  <a:schemeClr val="accent5">
                    <a:lumMod val="50000"/>
                  </a:schemeClr>
                </a:solidFill>
                <a:latin typeface="Times New Roman" pitchFamily="18" charset="0"/>
                <a:ea typeface="楷体_GB2312" pitchFamily="49" charset="-122"/>
              </a:rPr>
              <a:t>Page Table</a:t>
            </a:r>
            <a:endParaRPr kumimoji="1" lang="zh-CN" altLang="en-US" sz="2400" b="1" dirty="0">
              <a:solidFill>
                <a:schemeClr val="accent5">
                  <a:lumMod val="50000"/>
                </a:schemeClr>
              </a:solidFill>
              <a:latin typeface="Times New Roman" pitchFamily="18" charset="0"/>
              <a:ea typeface="楷体_GB2312" pitchFamily="49" charset="-122"/>
            </a:endParaRPr>
          </a:p>
        </p:txBody>
      </p:sp>
      <p:grpSp>
        <p:nvGrpSpPr>
          <p:cNvPr id="60451" name="Group 315"/>
          <p:cNvGrpSpPr>
            <a:grpSpLocks/>
          </p:cNvGrpSpPr>
          <p:nvPr/>
        </p:nvGrpSpPr>
        <p:grpSpPr bwMode="auto">
          <a:xfrm>
            <a:off x="4840288" y="2981325"/>
            <a:ext cx="438150" cy="1844675"/>
            <a:chOff x="2640" y="1526"/>
            <a:chExt cx="276" cy="1162"/>
          </a:xfrm>
        </p:grpSpPr>
        <p:grpSp>
          <p:nvGrpSpPr>
            <p:cNvPr id="73774" name="Group 316"/>
            <p:cNvGrpSpPr>
              <a:grpSpLocks/>
            </p:cNvGrpSpPr>
            <p:nvPr/>
          </p:nvGrpSpPr>
          <p:grpSpPr bwMode="auto">
            <a:xfrm>
              <a:off x="2640" y="1526"/>
              <a:ext cx="276" cy="912"/>
              <a:chOff x="2640" y="1526"/>
              <a:chExt cx="276" cy="912"/>
            </a:xfrm>
          </p:grpSpPr>
          <p:sp>
            <p:nvSpPr>
              <p:cNvPr id="73776" name="Text Box 318"/>
              <p:cNvSpPr txBox="1">
                <a:spLocks noChangeArrowheads="1"/>
              </p:cNvSpPr>
              <p:nvPr/>
            </p:nvSpPr>
            <p:spPr bwMode="auto">
              <a:xfrm>
                <a:off x="2640" y="1526"/>
                <a:ext cx="27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sp>
            <p:nvSpPr>
              <p:cNvPr id="73777" name="Text Box 319"/>
              <p:cNvSpPr txBox="1">
                <a:spLocks noChangeArrowheads="1"/>
              </p:cNvSpPr>
              <p:nvPr/>
            </p:nvSpPr>
            <p:spPr bwMode="auto">
              <a:xfrm>
                <a:off x="2640" y="1766"/>
                <a:ext cx="27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grpSp>
        <p:sp>
          <p:nvSpPr>
            <p:cNvPr id="73775" name="Text Box 320"/>
            <p:cNvSpPr txBox="1">
              <a:spLocks noChangeArrowheads="1"/>
            </p:cNvSpPr>
            <p:nvPr/>
          </p:nvSpPr>
          <p:spPr bwMode="auto">
            <a:xfrm>
              <a:off x="2640" y="2016"/>
              <a:ext cx="27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grpSp>
      <p:sp>
        <p:nvSpPr>
          <p:cNvPr id="60452" name="Text Box 321"/>
          <p:cNvSpPr txBox="1">
            <a:spLocks noChangeArrowheads="1"/>
          </p:cNvSpPr>
          <p:nvPr/>
        </p:nvSpPr>
        <p:spPr bwMode="auto">
          <a:xfrm>
            <a:off x="4859338" y="2600325"/>
            <a:ext cx="438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sp>
        <p:nvSpPr>
          <p:cNvPr id="60453" name="Text Box 322"/>
          <p:cNvSpPr txBox="1">
            <a:spLocks noChangeArrowheads="1"/>
          </p:cNvSpPr>
          <p:nvPr/>
        </p:nvSpPr>
        <p:spPr bwMode="auto">
          <a:xfrm>
            <a:off x="4852988" y="4057650"/>
            <a:ext cx="438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sp>
        <p:nvSpPr>
          <p:cNvPr id="60460" name="Text Box 240"/>
          <p:cNvSpPr txBox="1">
            <a:spLocks noChangeArrowheads="1"/>
          </p:cNvSpPr>
          <p:nvPr/>
        </p:nvSpPr>
        <p:spPr bwMode="auto">
          <a:xfrm>
            <a:off x="4840288" y="2128838"/>
            <a:ext cx="438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sp>
        <p:nvSpPr>
          <p:cNvPr id="60461" name="Text Box 239"/>
          <p:cNvSpPr txBox="1">
            <a:spLocks noChangeArrowheads="1"/>
          </p:cNvSpPr>
          <p:nvPr/>
        </p:nvSpPr>
        <p:spPr bwMode="auto">
          <a:xfrm>
            <a:off x="4859338" y="1844675"/>
            <a:ext cx="438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sp>
        <p:nvSpPr>
          <p:cNvPr id="93" name="Line 324"/>
          <p:cNvSpPr>
            <a:spLocks noChangeShapeType="1"/>
          </p:cNvSpPr>
          <p:nvPr/>
        </p:nvSpPr>
        <p:spPr bwMode="auto">
          <a:xfrm flipV="1">
            <a:off x="4995730" y="1988840"/>
            <a:ext cx="274320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4" name="Line 325"/>
          <p:cNvSpPr>
            <a:spLocks noChangeShapeType="1"/>
          </p:cNvSpPr>
          <p:nvPr/>
        </p:nvSpPr>
        <p:spPr bwMode="auto">
          <a:xfrm>
            <a:off x="4995730" y="3131840"/>
            <a:ext cx="21336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5" name="Line 326"/>
          <p:cNvSpPr>
            <a:spLocks noChangeShapeType="1"/>
          </p:cNvSpPr>
          <p:nvPr/>
        </p:nvSpPr>
        <p:spPr bwMode="auto">
          <a:xfrm flipV="1">
            <a:off x="4995730" y="3055640"/>
            <a:ext cx="32004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6" name="Line 327"/>
          <p:cNvSpPr>
            <a:spLocks noChangeShapeType="1"/>
          </p:cNvSpPr>
          <p:nvPr/>
        </p:nvSpPr>
        <p:spPr bwMode="auto">
          <a:xfrm>
            <a:off x="4995730" y="3970040"/>
            <a:ext cx="2667000" cy="7620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7" name="Line 328"/>
          <p:cNvSpPr>
            <a:spLocks noChangeShapeType="1"/>
          </p:cNvSpPr>
          <p:nvPr/>
        </p:nvSpPr>
        <p:spPr bwMode="auto">
          <a:xfrm flipV="1">
            <a:off x="4995730" y="4198640"/>
            <a:ext cx="266700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8" name="Line 330"/>
          <p:cNvSpPr>
            <a:spLocks noChangeShapeType="1"/>
          </p:cNvSpPr>
          <p:nvPr/>
        </p:nvSpPr>
        <p:spPr bwMode="auto">
          <a:xfrm>
            <a:off x="4995730" y="2522240"/>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9" name="Line 327"/>
          <p:cNvSpPr>
            <a:spLocks noChangeShapeType="1"/>
          </p:cNvSpPr>
          <p:nvPr/>
        </p:nvSpPr>
        <p:spPr bwMode="auto">
          <a:xfrm>
            <a:off x="4860032" y="4811370"/>
            <a:ext cx="1824905" cy="472655"/>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Tree>
    <p:extLst>
      <p:ext uri="{BB962C8B-B14F-4D97-AF65-F5344CB8AC3E}">
        <p14:creationId xmlns:p14="http://schemas.microsoft.com/office/powerpoint/2010/main" val="2569184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23"/>
                                        </p:tgtEl>
                                        <p:attrNameLst>
                                          <p:attrName>style.visibility</p:attrName>
                                        </p:attrNameLst>
                                      </p:cBhvr>
                                      <p:to>
                                        <p:strVal val="visible"/>
                                      </p:to>
                                    </p:set>
                                    <p:anim calcmode="lin" valueType="num">
                                      <p:cBhvr additive="base">
                                        <p:cTn id="7" dur="500" fill="hold"/>
                                        <p:tgtEl>
                                          <p:spTgt spid="60423"/>
                                        </p:tgtEl>
                                        <p:attrNameLst>
                                          <p:attrName>ppt_x</p:attrName>
                                        </p:attrNameLst>
                                      </p:cBhvr>
                                      <p:tavLst>
                                        <p:tav tm="0">
                                          <p:val>
                                            <p:strVal val="#ppt_x"/>
                                          </p:val>
                                        </p:tav>
                                        <p:tav tm="100000">
                                          <p:val>
                                            <p:strVal val="#ppt_x"/>
                                          </p:val>
                                        </p:tav>
                                      </p:tavLst>
                                    </p:anim>
                                    <p:anim calcmode="lin" valueType="num">
                                      <p:cBhvr additive="base">
                                        <p:cTn id="8" dur="500" fill="hold"/>
                                        <p:tgtEl>
                                          <p:spTgt spid="604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25"/>
                                        </p:tgtEl>
                                        <p:attrNameLst>
                                          <p:attrName>style.visibility</p:attrName>
                                        </p:attrNameLst>
                                      </p:cBhvr>
                                      <p:to>
                                        <p:strVal val="visible"/>
                                      </p:to>
                                    </p:set>
                                    <p:anim calcmode="lin" valueType="num">
                                      <p:cBhvr additive="base">
                                        <p:cTn id="11" dur="500" fill="hold"/>
                                        <p:tgtEl>
                                          <p:spTgt spid="60425"/>
                                        </p:tgtEl>
                                        <p:attrNameLst>
                                          <p:attrName>ppt_x</p:attrName>
                                        </p:attrNameLst>
                                      </p:cBhvr>
                                      <p:tavLst>
                                        <p:tav tm="0">
                                          <p:val>
                                            <p:strVal val="#ppt_x"/>
                                          </p:val>
                                        </p:tav>
                                        <p:tav tm="100000">
                                          <p:val>
                                            <p:strVal val="#ppt_x"/>
                                          </p:val>
                                        </p:tav>
                                      </p:tavLst>
                                    </p:anim>
                                    <p:anim calcmode="lin" valueType="num">
                                      <p:cBhvr additive="base">
                                        <p:cTn id="12" dur="500" fill="hold"/>
                                        <p:tgtEl>
                                          <p:spTgt spid="604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0426"/>
                                        </p:tgtEl>
                                        <p:attrNameLst>
                                          <p:attrName>style.visibility</p:attrName>
                                        </p:attrNameLst>
                                      </p:cBhvr>
                                      <p:to>
                                        <p:strVal val="visible"/>
                                      </p:to>
                                    </p:set>
                                    <p:anim calcmode="lin" valueType="num">
                                      <p:cBhvr additive="base">
                                        <p:cTn id="15" dur="500" fill="hold"/>
                                        <p:tgtEl>
                                          <p:spTgt spid="60426"/>
                                        </p:tgtEl>
                                        <p:attrNameLst>
                                          <p:attrName>ppt_x</p:attrName>
                                        </p:attrNameLst>
                                      </p:cBhvr>
                                      <p:tavLst>
                                        <p:tav tm="0">
                                          <p:val>
                                            <p:strVal val="#ppt_x"/>
                                          </p:val>
                                        </p:tav>
                                        <p:tav tm="100000">
                                          <p:val>
                                            <p:strVal val="#ppt_x"/>
                                          </p:val>
                                        </p:tav>
                                      </p:tavLst>
                                    </p:anim>
                                    <p:anim calcmode="lin" valueType="num">
                                      <p:cBhvr additive="base">
                                        <p:cTn id="16" dur="500" fill="hold"/>
                                        <p:tgtEl>
                                          <p:spTgt spid="604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0427"/>
                                        </p:tgtEl>
                                        <p:attrNameLst>
                                          <p:attrName>style.visibility</p:attrName>
                                        </p:attrNameLst>
                                      </p:cBhvr>
                                      <p:to>
                                        <p:strVal val="visible"/>
                                      </p:to>
                                    </p:set>
                                    <p:anim calcmode="lin" valueType="num">
                                      <p:cBhvr additive="base">
                                        <p:cTn id="19" dur="500" fill="hold"/>
                                        <p:tgtEl>
                                          <p:spTgt spid="60427"/>
                                        </p:tgtEl>
                                        <p:attrNameLst>
                                          <p:attrName>ppt_x</p:attrName>
                                        </p:attrNameLst>
                                      </p:cBhvr>
                                      <p:tavLst>
                                        <p:tav tm="0">
                                          <p:val>
                                            <p:strVal val="#ppt_x"/>
                                          </p:val>
                                        </p:tav>
                                        <p:tav tm="100000">
                                          <p:val>
                                            <p:strVal val="#ppt_x"/>
                                          </p:val>
                                        </p:tav>
                                      </p:tavLst>
                                    </p:anim>
                                    <p:anim calcmode="lin" valueType="num">
                                      <p:cBhvr additive="base">
                                        <p:cTn id="20" dur="500" fill="hold"/>
                                        <p:tgtEl>
                                          <p:spTgt spid="6042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0428"/>
                                        </p:tgtEl>
                                        <p:attrNameLst>
                                          <p:attrName>style.visibility</p:attrName>
                                        </p:attrNameLst>
                                      </p:cBhvr>
                                      <p:to>
                                        <p:strVal val="visible"/>
                                      </p:to>
                                    </p:set>
                                    <p:anim calcmode="lin" valueType="num">
                                      <p:cBhvr additive="base">
                                        <p:cTn id="23" dur="500" fill="hold"/>
                                        <p:tgtEl>
                                          <p:spTgt spid="60428"/>
                                        </p:tgtEl>
                                        <p:attrNameLst>
                                          <p:attrName>ppt_x</p:attrName>
                                        </p:attrNameLst>
                                      </p:cBhvr>
                                      <p:tavLst>
                                        <p:tav tm="0">
                                          <p:val>
                                            <p:strVal val="#ppt_x"/>
                                          </p:val>
                                        </p:tav>
                                        <p:tav tm="100000">
                                          <p:val>
                                            <p:strVal val="#ppt_x"/>
                                          </p:val>
                                        </p:tav>
                                      </p:tavLst>
                                    </p:anim>
                                    <p:anim calcmode="lin" valueType="num">
                                      <p:cBhvr additive="base">
                                        <p:cTn id="24" dur="500" fill="hold"/>
                                        <p:tgtEl>
                                          <p:spTgt spid="604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429"/>
                                        </p:tgtEl>
                                        <p:attrNameLst>
                                          <p:attrName>style.visibility</p:attrName>
                                        </p:attrNameLst>
                                      </p:cBhvr>
                                      <p:to>
                                        <p:strVal val="visible"/>
                                      </p:to>
                                    </p:set>
                                    <p:anim calcmode="lin" valueType="num">
                                      <p:cBhvr additive="base">
                                        <p:cTn id="27" dur="500" fill="hold"/>
                                        <p:tgtEl>
                                          <p:spTgt spid="60429"/>
                                        </p:tgtEl>
                                        <p:attrNameLst>
                                          <p:attrName>ppt_x</p:attrName>
                                        </p:attrNameLst>
                                      </p:cBhvr>
                                      <p:tavLst>
                                        <p:tav tm="0">
                                          <p:val>
                                            <p:strVal val="#ppt_x"/>
                                          </p:val>
                                        </p:tav>
                                        <p:tav tm="100000">
                                          <p:val>
                                            <p:strVal val="#ppt_x"/>
                                          </p:val>
                                        </p:tav>
                                      </p:tavLst>
                                    </p:anim>
                                    <p:anim calcmode="lin" valueType="num">
                                      <p:cBhvr additive="base">
                                        <p:cTn id="28" dur="500" fill="hold"/>
                                        <p:tgtEl>
                                          <p:spTgt spid="604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30"/>
                                        </p:tgtEl>
                                        <p:attrNameLst>
                                          <p:attrName>style.visibility</p:attrName>
                                        </p:attrNameLst>
                                      </p:cBhvr>
                                      <p:to>
                                        <p:strVal val="visible"/>
                                      </p:to>
                                    </p:set>
                                    <p:anim calcmode="lin" valueType="num">
                                      <p:cBhvr additive="base">
                                        <p:cTn id="31" dur="500" fill="hold"/>
                                        <p:tgtEl>
                                          <p:spTgt spid="60430"/>
                                        </p:tgtEl>
                                        <p:attrNameLst>
                                          <p:attrName>ppt_x</p:attrName>
                                        </p:attrNameLst>
                                      </p:cBhvr>
                                      <p:tavLst>
                                        <p:tav tm="0">
                                          <p:val>
                                            <p:strVal val="#ppt_x"/>
                                          </p:val>
                                        </p:tav>
                                        <p:tav tm="100000">
                                          <p:val>
                                            <p:strVal val="#ppt_x"/>
                                          </p:val>
                                        </p:tav>
                                      </p:tavLst>
                                    </p:anim>
                                    <p:anim calcmode="lin" valueType="num">
                                      <p:cBhvr additive="base">
                                        <p:cTn id="32" dur="500" fill="hold"/>
                                        <p:tgtEl>
                                          <p:spTgt spid="6043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31"/>
                                        </p:tgtEl>
                                        <p:attrNameLst>
                                          <p:attrName>style.visibility</p:attrName>
                                        </p:attrNameLst>
                                      </p:cBhvr>
                                      <p:to>
                                        <p:strVal val="visible"/>
                                      </p:to>
                                    </p:set>
                                    <p:anim calcmode="lin" valueType="num">
                                      <p:cBhvr additive="base">
                                        <p:cTn id="35" dur="500" fill="hold"/>
                                        <p:tgtEl>
                                          <p:spTgt spid="60431"/>
                                        </p:tgtEl>
                                        <p:attrNameLst>
                                          <p:attrName>ppt_x</p:attrName>
                                        </p:attrNameLst>
                                      </p:cBhvr>
                                      <p:tavLst>
                                        <p:tav tm="0">
                                          <p:val>
                                            <p:strVal val="#ppt_x"/>
                                          </p:val>
                                        </p:tav>
                                        <p:tav tm="100000">
                                          <p:val>
                                            <p:strVal val="#ppt_x"/>
                                          </p:val>
                                        </p:tav>
                                      </p:tavLst>
                                    </p:anim>
                                    <p:anim calcmode="lin" valueType="num">
                                      <p:cBhvr additive="base">
                                        <p:cTn id="36" dur="500" fill="hold"/>
                                        <p:tgtEl>
                                          <p:spTgt spid="604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0432"/>
                                        </p:tgtEl>
                                        <p:attrNameLst>
                                          <p:attrName>style.visibility</p:attrName>
                                        </p:attrNameLst>
                                      </p:cBhvr>
                                      <p:to>
                                        <p:strVal val="visible"/>
                                      </p:to>
                                    </p:set>
                                    <p:anim calcmode="lin" valueType="num">
                                      <p:cBhvr additive="base">
                                        <p:cTn id="39" dur="500" fill="hold"/>
                                        <p:tgtEl>
                                          <p:spTgt spid="60432"/>
                                        </p:tgtEl>
                                        <p:attrNameLst>
                                          <p:attrName>ppt_x</p:attrName>
                                        </p:attrNameLst>
                                      </p:cBhvr>
                                      <p:tavLst>
                                        <p:tav tm="0">
                                          <p:val>
                                            <p:strVal val="#ppt_x"/>
                                          </p:val>
                                        </p:tav>
                                        <p:tav tm="100000">
                                          <p:val>
                                            <p:strVal val="#ppt_x"/>
                                          </p:val>
                                        </p:tav>
                                      </p:tavLst>
                                    </p:anim>
                                    <p:anim calcmode="lin" valueType="num">
                                      <p:cBhvr additive="base">
                                        <p:cTn id="40" dur="500" fill="hold"/>
                                        <p:tgtEl>
                                          <p:spTgt spid="6043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0433"/>
                                        </p:tgtEl>
                                        <p:attrNameLst>
                                          <p:attrName>style.visibility</p:attrName>
                                        </p:attrNameLst>
                                      </p:cBhvr>
                                      <p:to>
                                        <p:strVal val="visible"/>
                                      </p:to>
                                    </p:set>
                                    <p:anim calcmode="lin" valueType="num">
                                      <p:cBhvr additive="base">
                                        <p:cTn id="43" dur="500" fill="hold"/>
                                        <p:tgtEl>
                                          <p:spTgt spid="60433"/>
                                        </p:tgtEl>
                                        <p:attrNameLst>
                                          <p:attrName>ppt_x</p:attrName>
                                        </p:attrNameLst>
                                      </p:cBhvr>
                                      <p:tavLst>
                                        <p:tav tm="0">
                                          <p:val>
                                            <p:strVal val="#ppt_x"/>
                                          </p:val>
                                        </p:tav>
                                        <p:tav tm="100000">
                                          <p:val>
                                            <p:strVal val="#ppt_x"/>
                                          </p:val>
                                        </p:tav>
                                      </p:tavLst>
                                    </p:anim>
                                    <p:anim calcmode="lin" valueType="num">
                                      <p:cBhvr additive="base">
                                        <p:cTn id="44" dur="500" fill="hold"/>
                                        <p:tgtEl>
                                          <p:spTgt spid="6043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0434"/>
                                        </p:tgtEl>
                                        <p:attrNameLst>
                                          <p:attrName>style.visibility</p:attrName>
                                        </p:attrNameLst>
                                      </p:cBhvr>
                                      <p:to>
                                        <p:strVal val="visible"/>
                                      </p:to>
                                    </p:set>
                                    <p:anim calcmode="lin" valueType="num">
                                      <p:cBhvr additive="base">
                                        <p:cTn id="47" dur="500" fill="hold"/>
                                        <p:tgtEl>
                                          <p:spTgt spid="60434"/>
                                        </p:tgtEl>
                                        <p:attrNameLst>
                                          <p:attrName>ppt_x</p:attrName>
                                        </p:attrNameLst>
                                      </p:cBhvr>
                                      <p:tavLst>
                                        <p:tav tm="0">
                                          <p:val>
                                            <p:strVal val="#ppt_x"/>
                                          </p:val>
                                        </p:tav>
                                        <p:tav tm="100000">
                                          <p:val>
                                            <p:strVal val="#ppt_x"/>
                                          </p:val>
                                        </p:tav>
                                      </p:tavLst>
                                    </p:anim>
                                    <p:anim calcmode="lin" valueType="num">
                                      <p:cBhvr additive="base">
                                        <p:cTn id="48" dur="500" fill="hold"/>
                                        <p:tgtEl>
                                          <p:spTgt spid="6043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0435"/>
                                        </p:tgtEl>
                                        <p:attrNameLst>
                                          <p:attrName>style.visibility</p:attrName>
                                        </p:attrNameLst>
                                      </p:cBhvr>
                                      <p:to>
                                        <p:strVal val="visible"/>
                                      </p:to>
                                    </p:set>
                                    <p:anim calcmode="lin" valueType="num">
                                      <p:cBhvr additive="base">
                                        <p:cTn id="51" dur="500" fill="hold"/>
                                        <p:tgtEl>
                                          <p:spTgt spid="60435"/>
                                        </p:tgtEl>
                                        <p:attrNameLst>
                                          <p:attrName>ppt_x</p:attrName>
                                        </p:attrNameLst>
                                      </p:cBhvr>
                                      <p:tavLst>
                                        <p:tav tm="0">
                                          <p:val>
                                            <p:strVal val="#ppt_x"/>
                                          </p:val>
                                        </p:tav>
                                        <p:tav tm="100000">
                                          <p:val>
                                            <p:strVal val="#ppt_x"/>
                                          </p:val>
                                        </p:tav>
                                      </p:tavLst>
                                    </p:anim>
                                    <p:anim calcmode="lin" valueType="num">
                                      <p:cBhvr additive="base">
                                        <p:cTn id="52" dur="500" fill="hold"/>
                                        <p:tgtEl>
                                          <p:spTgt spid="6043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0436"/>
                                        </p:tgtEl>
                                        <p:attrNameLst>
                                          <p:attrName>style.visibility</p:attrName>
                                        </p:attrNameLst>
                                      </p:cBhvr>
                                      <p:to>
                                        <p:strVal val="visible"/>
                                      </p:to>
                                    </p:set>
                                    <p:anim calcmode="lin" valueType="num">
                                      <p:cBhvr additive="base">
                                        <p:cTn id="55" dur="500" fill="hold"/>
                                        <p:tgtEl>
                                          <p:spTgt spid="60436"/>
                                        </p:tgtEl>
                                        <p:attrNameLst>
                                          <p:attrName>ppt_x</p:attrName>
                                        </p:attrNameLst>
                                      </p:cBhvr>
                                      <p:tavLst>
                                        <p:tav tm="0">
                                          <p:val>
                                            <p:strVal val="#ppt_x"/>
                                          </p:val>
                                        </p:tav>
                                        <p:tav tm="100000">
                                          <p:val>
                                            <p:strVal val="#ppt_x"/>
                                          </p:val>
                                        </p:tav>
                                      </p:tavLst>
                                    </p:anim>
                                    <p:anim calcmode="lin" valueType="num">
                                      <p:cBhvr additive="base">
                                        <p:cTn id="56" dur="500" fill="hold"/>
                                        <p:tgtEl>
                                          <p:spTgt spid="6043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0437"/>
                                        </p:tgtEl>
                                        <p:attrNameLst>
                                          <p:attrName>style.visibility</p:attrName>
                                        </p:attrNameLst>
                                      </p:cBhvr>
                                      <p:to>
                                        <p:strVal val="visible"/>
                                      </p:to>
                                    </p:set>
                                    <p:anim calcmode="lin" valueType="num">
                                      <p:cBhvr additive="base">
                                        <p:cTn id="59" dur="500" fill="hold"/>
                                        <p:tgtEl>
                                          <p:spTgt spid="60437"/>
                                        </p:tgtEl>
                                        <p:attrNameLst>
                                          <p:attrName>ppt_x</p:attrName>
                                        </p:attrNameLst>
                                      </p:cBhvr>
                                      <p:tavLst>
                                        <p:tav tm="0">
                                          <p:val>
                                            <p:strVal val="#ppt_x"/>
                                          </p:val>
                                        </p:tav>
                                        <p:tav tm="100000">
                                          <p:val>
                                            <p:strVal val="#ppt_x"/>
                                          </p:val>
                                        </p:tav>
                                      </p:tavLst>
                                    </p:anim>
                                    <p:anim calcmode="lin" valueType="num">
                                      <p:cBhvr additive="base">
                                        <p:cTn id="60" dur="500" fill="hold"/>
                                        <p:tgtEl>
                                          <p:spTgt spid="6043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0438"/>
                                        </p:tgtEl>
                                        <p:attrNameLst>
                                          <p:attrName>style.visibility</p:attrName>
                                        </p:attrNameLst>
                                      </p:cBhvr>
                                      <p:to>
                                        <p:strVal val="visible"/>
                                      </p:to>
                                    </p:set>
                                    <p:anim calcmode="lin" valueType="num">
                                      <p:cBhvr additive="base">
                                        <p:cTn id="63" dur="500" fill="hold"/>
                                        <p:tgtEl>
                                          <p:spTgt spid="60438"/>
                                        </p:tgtEl>
                                        <p:attrNameLst>
                                          <p:attrName>ppt_x</p:attrName>
                                        </p:attrNameLst>
                                      </p:cBhvr>
                                      <p:tavLst>
                                        <p:tav tm="0">
                                          <p:val>
                                            <p:strVal val="#ppt_x"/>
                                          </p:val>
                                        </p:tav>
                                        <p:tav tm="100000">
                                          <p:val>
                                            <p:strVal val="#ppt_x"/>
                                          </p:val>
                                        </p:tav>
                                      </p:tavLst>
                                    </p:anim>
                                    <p:anim calcmode="lin" valueType="num">
                                      <p:cBhvr additive="base">
                                        <p:cTn id="64" dur="500" fill="hold"/>
                                        <p:tgtEl>
                                          <p:spTgt spid="6043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0440"/>
                                        </p:tgtEl>
                                        <p:attrNameLst>
                                          <p:attrName>style.visibility</p:attrName>
                                        </p:attrNameLst>
                                      </p:cBhvr>
                                      <p:to>
                                        <p:strVal val="visible"/>
                                      </p:to>
                                    </p:set>
                                    <p:anim calcmode="lin" valueType="num">
                                      <p:cBhvr additive="base">
                                        <p:cTn id="67" dur="500" fill="hold"/>
                                        <p:tgtEl>
                                          <p:spTgt spid="60440"/>
                                        </p:tgtEl>
                                        <p:attrNameLst>
                                          <p:attrName>ppt_x</p:attrName>
                                        </p:attrNameLst>
                                      </p:cBhvr>
                                      <p:tavLst>
                                        <p:tav tm="0">
                                          <p:val>
                                            <p:strVal val="#ppt_x"/>
                                          </p:val>
                                        </p:tav>
                                        <p:tav tm="100000">
                                          <p:val>
                                            <p:strVal val="#ppt_x"/>
                                          </p:val>
                                        </p:tav>
                                      </p:tavLst>
                                    </p:anim>
                                    <p:anim calcmode="lin" valueType="num">
                                      <p:cBhvr additive="base">
                                        <p:cTn id="68" dur="500" fill="hold"/>
                                        <p:tgtEl>
                                          <p:spTgt spid="604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0441"/>
                                        </p:tgtEl>
                                        <p:attrNameLst>
                                          <p:attrName>style.visibility</p:attrName>
                                        </p:attrNameLst>
                                      </p:cBhvr>
                                      <p:to>
                                        <p:strVal val="visible"/>
                                      </p:to>
                                    </p:set>
                                    <p:anim calcmode="lin" valueType="num">
                                      <p:cBhvr additive="base">
                                        <p:cTn id="71" dur="500" fill="hold"/>
                                        <p:tgtEl>
                                          <p:spTgt spid="60441"/>
                                        </p:tgtEl>
                                        <p:attrNameLst>
                                          <p:attrName>ppt_x</p:attrName>
                                        </p:attrNameLst>
                                      </p:cBhvr>
                                      <p:tavLst>
                                        <p:tav tm="0">
                                          <p:val>
                                            <p:strVal val="#ppt_x"/>
                                          </p:val>
                                        </p:tav>
                                        <p:tav tm="100000">
                                          <p:val>
                                            <p:strVal val="#ppt_x"/>
                                          </p:val>
                                        </p:tav>
                                      </p:tavLst>
                                    </p:anim>
                                    <p:anim calcmode="lin" valueType="num">
                                      <p:cBhvr additive="base">
                                        <p:cTn id="72" dur="500" fill="hold"/>
                                        <p:tgtEl>
                                          <p:spTgt spid="6044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0442"/>
                                        </p:tgtEl>
                                        <p:attrNameLst>
                                          <p:attrName>style.visibility</p:attrName>
                                        </p:attrNameLst>
                                      </p:cBhvr>
                                      <p:to>
                                        <p:strVal val="visible"/>
                                      </p:to>
                                    </p:set>
                                    <p:anim calcmode="lin" valueType="num">
                                      <p:cBhvr additive="base">
                                        <p:cTn id="75" dur="500" fill="hold"/>
                                        <p:tgtEl>
                                          <p:spTgt spid="60442"/>
                                        </p:tgtEl>
                                        <p:attrNameLst>
                                          <p:attrName>ppt_x</p:attrName>
                                        </p:attrNameLst>
                                      </p:cBhvr>
                                      <p:tavLst>
                                        <p:tav tm="0">
                                          <p:val>
                                            <p:strVal val="#ppt_x"/>
                                          </p:val>
                                        </p:tav>
                                        <p:tav tm="100000">
                                          <p:val>
                                            <p:strVal val="#ppt_x"/>
                                          </p:val>
                                        </p:tav>
                                      </p:tavLst>
                                    </p:anim>
                                    <p:anim calcmode="lin" valueType="num">
                                      <p:cBhvr additive="base">
                                        <p:cTn id="76" dur="500" fill="hold"/>
                                        <p:tgtEl>
                                          <p:spTgt spid="6044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0443"/>
                                        </p:tgtEl>
                                        <p:attrNameLst>
                                          <p:attrName>style.visibility</p:attrName>
                                        </p:attrNameLst>
                                      </p:cBhvr>
                                      <p:to>
                                        <p:strVal val="visible"/>
                                      </p:to>
                                    </p:set>
                                    <p:anim calcmode="lin" valueType="num">
                                      <p:cBhvr additive="base">
                                        <p:cTn id="79" dur="500" fill="hold"/>
                                        <p:tgtEl>
                                          <p:spTgt spid="60443"/>
                                        </p:tgtEl>
                                        <p:attrNameLst>
                                          <p:attrName>ppt_x</p:attrName>
                                        </p:attrNameLst>
                                      </p:cBhvr>
                                      <p:tavLst>
                                        <p:tav tm="0">
                                          <p:val>
                                            <p:strVal val="#ppt_x"/>
                                          </p:val>
                                        </p:tav>
                                        <p:tav tm="100000">
                                          <p:val>
                                            <p:strVal val="#ppt_x"/>
                                          </p:val>
                                        </p:tav>
                                      </p:tavLst>
                                    </p:anim>
                                    <p:anim calcmode="lin" valueType="num">
                                      <p:cBhvr additive="base">
                                        <p:cTn id="80" dur="500" fill="hold"/>
                                        <p:tgtEl>
                                          <p:spTgt spid="6044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0444"/>
                                        </p:tgtEl>
                                        <p:attrNameLst>
                                          <p:attrName>style.visibility</p:attrName>
                                        </p:attrNameLst>
                                      </p:cBhvr>
                                      <p:to>
                                        <p:strVal val="visible"/>
                                      </p:to>
                                    </p:set>
                                    <p:anim calcmode="lin" valueType="num">
                                      <p:cBhvr additive="base">
                                        <p:cTn id="83" dur="500" fill="hold"/>
                                        <p:tgtEl>
                                          <p:spTgt spid="60444"/>
                                        </p:tgtEl>
                                        <p:attrNameLst>
                                          <p:attrName>ppt_x</p:attrName>
                                        </p:attrNameLst>
                                      </p:cBhvr>
                                      <p:tavLst>
                                        <p:tav tm="0">
                                          <p:val>
                                            <p:strVal val="#ppt_x"/>
                                          </p:val>
                                        </p:tav>
                                        <p:tav tm="100000">
                                          <p:val>
                                            <p:strVal val="#ppt_x"/>
                                          </p:val>
                                        </p:tav>
                                      </p:tavLst>
                                    </p:anim>
                                    <p:anim calcmode="lin" valueType="num">
                                      <p:cBhvr additive="base">
                                        <p:cTn id="84" dur="500" fill="hold"/>
                                        <p:tgtEl>
                                          <p:spTgt spid="6044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0445"/>
                                        </p:tgtEl>
                                        <p:attrNameLst>
                                          <p:attrName>style.visibility</p:attrName>
                                        </p:attrNameLst>
                                      </p:cBhvr>
                                      <p:to>
                                        <p:strVal val="visible"/>
                                      </p:to>
                                    </p:set>
                                    <p:anim calcmode="lin" valueType="num">
                                      <p:cBhvr additive="base">
                                        <p:cTn id="87" dur="500" fill="hold"/>
                                        <p:tgtEl>
                                          <p:spTgt spid="60445"/>
                                        </p:tgtEl>
                                        <p:attrNameLst>
                                          <p:attrName>ppt_x</p:attrName>
                                        </p:attrNameLst>
                                      </p:cBhvr>
                                      <p:tavLst>
                                        <p:tav tm="0">
                                          <p:val>
                                            <p:strVal val="#ppt_x"/>
                                          </p:val>
                                        </p:tav>
                                        <p:tav tm="100000">
                                          <p:val>
                                            <p:strVal val="#ppt_x"/>
                                          </p:val>
                                        </p:tav>
                                      </p:tavLst>
                                    </p:anim>
                                    <p:anim calcmode="lin" valueType="num">
                                      <p:cBhvr additive="base">
                                        <p:cTn id="88" dur="500" fill="hold"/>
                                        <p:tgtEl>
                                          <p:spTgt spid="6044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60446"/>
                                        </p:tgtEl>
                                        <p:attrNameLst>
                                          <p:attrName>style.visibility</p:attrName>
                                        </p:attrNameLst>
                                      </p:cBhvr>
                                      <p:to>
                                        <p:strVal val="visible"/>
                                      </p:to>
                                    </p:set>
                                    <p:anim calcmode="lin" valueType="num">
                                      <p:cBhvr additive="base">
                                        <p:cTn id="91" dur="500" fill="hold"/>
                                        <p:tgtEl>
                                          <p:spTgt spid="60446"/>
                                        </p:tgtEl>
                                        <p:attrNameLst>
                                          <p:attrName>ppt_x</p:attrName>
                                        </p:attrNameLst>
                                      </p:cBhvr>
                                      <p:tavLst>
                                        <p:tav tm="0">
                                          <p:val>
                                            <p:strVal val="#ppt_x"/>
                                          </p:val>
                                        </p:tav>
                                        <p:tav tm="100000">
                                          <p:val>
                                            <p:strVal val="#ppt_x"/>
                                          </p:val>
                                        </p:tav>
                                      </p:tavLst>
                                    </p:anim>
                                    <p:anim calcmode="lin" valueType="num">
                                      <p:cBhvr additive="base">
                                        <p:cTn id="92" dur="500" fill="hold"/>
                                        <p:tgtEl>
                                          <p:spTgt spid="6044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anim calcmode="lin" valueType="num">
                                      <p:cBhvr additive="base">
                                        <p:cTn id="95" dur="500" fill="hold"/>
                                        <p:tgtEl>
                                          <p:spTgt spid="84"/>
                                        </p:tgtEl>
                                        <p:attrNameLst>
                                          <p:attrName>ppt_x</p:attrName>
                                        </p:attrNameLst>
                                      </p:cBhvr>
                                      <p:tavLst>
                                        <p:tav tm="0">
                                          <p:val>
                                            <p:strVal val="#ppt_x"/>
                                          </p:val>
                                        </p:tav>
                                        <p:tav tm="100000">
                                          <p:val>
                                            <p:strVal val="#ppt_x"/>
                                          </p:val>
                                        </p:tav>
                                      </p:tavLst>
                                    </p:anim>
                                    <p:anim calcmode="lin" valueType="num">
                                      <p:cBhvr additive="base">
                                        <p:cTn id="96" dur="500" fill="hold"/>
                                        <p:tgtEl>
                                          <p:spTgt spid="84"/>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60451"/>
                                        </p:tgtEl>
                                        <p:attrNameLst>
                                          <p:attrName>style.visibility</p:attrName>
                                        </p:attrNameLst>
                                      </p:cBhvr>
                                      <p:to>
                                        <p:strVal val="visible"/>
                                      </p:to>
                                    </p:set>
                                    <p:anim calcmode="lin" valueType="num">
                                      <p:cBhvr additive="base">
                                        <p:cTn id="99" dur="500" fill="hold"/>
                                        <p:tgtEl>
                                          <p:spTgt spid="60451"/>
                                        </p:tgtEl>
                                        <p:attrNameLst>
                                          <p:attrName>ppt_x</p:attrName>
                                        </p:attrNameLst>
                                      </p:cBhvr>
                                      <p:tavLst>
                                        <p:tav tm="0">
                                          <p:val>
                                            <p:strVal val="#ppt_x"/>
                                          </p:val>
                                        </p:tav>
                                        <p:tav tm="100000">
                                          <p:val>
                                            <p:strVal val="#ppt_x"/>
                                          </p:val>
                                        </p:tav>
                                      </p:tavLst>
                                    </p:anim>
                                    <p:anim calcmode="lin" valueType="num">
                                      <p:cBhvr additive="base">
                                        <p:cTn id="100" dur="500" fill="hold"/>
                                        <p:tgtEl>
                                          <p:spTgt spid="6045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0452"/>
                                        </p:tgtEl>
                                        <p:attrNameLst>
                                          <p:attrName>style.visibility</p:attrName>
                                        </p:attrNameLst>
                                      </p:cBhvr>
                                      <p:to>
                                        <p:strVal val="visible"/>
                                      </p:to>
                                    </p:set>
                                    <p:anim calcmode="lin" valueType="num">
                                      <p:cBhvr additive="base">
                                        <p:cTn id="103" dur="500" fill="hold"/>
                                        <p:tgtEl>
                                          <p:spTgt spid="60452"/>
                                        </p:tgtEl>
                                        <p:attrNameLst>
                                          <p:attrName>ppt_x</p:attrName>
                                        </p:attrNameLst>
                                      </p:cBhvr>
                                      <p:tavLst>
                                        <p:tav tm="0">
                                          <p:val>
                                            <p:strVal val="#ppt_x"/>
                                          </p:val>
                                        </p:tav>
                                        <p:tav tm="100000">
                                          <p:val>
                                            <p:strVal val="#ppt_x"/>
                                          </p:val>
                                        </p:tav>
                                      </p:tavLst>
                                    </p:anim>
                                    <p:anim calcmode="lin" valueType="num">
                                      <p:cBhvr additive="base">
                                        <p:cTn id="104" dur="500" fill="hold"/>
                                        <p:tgtEl>
                                          <p:spTgt spid="6045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60453"/>
                                        </p:tgtEl>
                                        <p:attrNameLst>
                                          <p:attrName>style.visibility</p:attrName>
                                        </p:attrNameLst>
                                      </p:cBhvr>
                                      <p:to>
                                        <p:strVal val="visible"/>
                                      </p:to>
                                    </p:set>
                                    <p:anim calcmode="lin" valueType="num">
                                      <p:cBhvr additive="base">
                                        <p:cTn id="107" dur="500" fill="hold"/>
                                        <p:tgtEl>
                                          <p:spTgt spid="60453"/>
                                        </p:tgtEl>
                                        <p:attrNameLst>
                                          <p:attrName>ppt_x</p:attrName>
                                        </p:attrNameLst>
                                      </p:cBhvr>
                                      <p:tavLst>
                                        <p:tav tm="0">
                                          <p:val>
                                            <p:strVal val="#ppt_x"/>
                                          </p:val>
                                        </p:tav>
                                        <p:tav tm="100000">
                                          <p:val>
                                            <p:strVal val="#ppt_x"/>
                                          </p:val>
                                        </p:tav>
                                      </p:tavLst>
                                    </p:anim>
                                    <p:anim calcmode="lin" valueType="num">
                                      <p:cBhvr additive="base">
                                        <p:cTn id="108" dur="500" fill="hold"/>
                                        <p:tgtEl>
                                          <p:spTgt spid="6045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60460"/>
                                        </p:tgtEl>
                                        <p:attrNameLst>
                                          <p:attrName>style.visibility</p:attrName>
                                        </p:attrNameLst>
                                      </p:cBhvr>
                                      <p:to>
                                        <p:strVal val="visible"/>
                                      </p:to>
                                    </p:set>
                                    <p:anim calcmode="lin" valueType="num">
                                      <p:cBhvr additive="base">
                                        <p:cTn id="111" dur="500" fill="hold"/>
                                        <p:tgtEl>
                                          <p:spTgt spid="60460"/>
                                        </p:tgtEl>
                                        <p:attrNameLst>
                                          <p:attrName>ppt_x</p:attrName>
                                        </p:attrNameLst>
                                      </p:cBhvr>
                                      <p:tavLst>
                                        <p:tav tm="0">
                                          <p:val>
                                            <p:strVal val="#ppt_x"/>
                                          </p:val>
                                        </p:tav>
                                        <p:tav tm="100000">
                                          <p:val>
                                            <p:strVal val="#ppt_x"/>
                                          </p:val>
                                        </p:tav>
                                      </p:tavLst>
                                    </p:anim>
                                    <p:anim calcmode="lin" valueType="num">
                                      <p:cBhvr additive="base">
                                        <p:cTn id="112" dur="500" fill="hold"/>
                                        <p:tgtEl>
                                          <p:spTgt spid="6046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60461"/>
                                        </p:tgtEl>
                                        <p:attrNameLst>
                                          <p:attrName>style.visibility</p:attrName>
                                        </p:attrNameLst>
                                      </p:cBhvr>
                                      <p:to>
                                        <p:strVal val="visible"/>
                                      </p:to>
                                    </p:set>
                                    <p:anim calcmode="lin" valueType="num">
                                      <p:cBhvr additive="base">
                                        <p:cTn id="115" dur="500" fill="hold"/>
                                        <p:tgtEl>
                                          <p:spTgt spid="60461"/>
                                        </p:tgtEl>
                                        <p:attrNameLst>
                                          <p:attrName>ppt_x</p:attrName>
                                        </p:attrNameLst>
                                      </p:cBhvr>
                                      <p:tavLst>
                                        <p:tav tm="0">
                                          <p:val>
                                            <p:strVal val="#ppt_x"/>
                                          </p:val>
                                        </p:tav>
                                        <p:tav tm="100000">
                                          <p:val>
                                            <p:strVal val="#ppt_x"/>
                                          </p:val>
                                        </p:tav>
                                      </p:tavLst>
                                    </p:anim>
                                    <p:anim calcmode="lin" valueType="num">
                                      <p:cBhvr additive="base">
                                        <p:cTn id="116" dur="500" fill="hold"/>
                                        <p:tgtEl>
                                          <p:spTgt spid="6046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95"/>
                                        </p:tgtEl>
                                        <p:attrNameLst>
                                          <p:attrName>style.visibility</p:attrName>
                                        </p:attrNameLst>
                                      </p:cBhvr>
                                      <p:to>
                                        <p:strVal val="visible"/>
                                      </p:to>
                                    </p:set>
                                    <p:animEffect transition="in" filter="wipe(left)">
                                      <p:cBhvr>
                                        <p:cTn id="121" dur="500"/>
                                        <p:tgtEl>
                                          <p:spTgt spid="95"/>
                                        </p:tgtEl>
                                      </p:cBhvr>
                                    </p:animEffect>
                                  </p:childTnLst>
                                </p:cTn>
                              </p:par>
                            </p:childTnLst>
                          </p:cTn>
                        </p:par>
                        <p:par>
                          <p:cTn id="122" fill="hold">
                            <p:stCondLst>
                              <p:cond delay="500"/>
                            </p:stCondLst>
                            <p:childTnLst>
                              <p:par>
                                <p:cTn id="123" presetID="22" presetClass="entr" presetSubtype="4" fill="hold" grpId="0" nodeType="afterEffect">
                                  <p:stCondLst>
                                    <p:cond delay="0"/>
                                  </p:stCondLst>
                                  <p:childTnLst>
                                    <p:set>
                                      <p:cBhvr>
                                        <p:cTn id="124" dur="1" fill="hold">
                                          <p:stCondLst>
                                            <p:cond delay="0"/>
                                          </p:stCondLst>
                                        </p:cTn>
                                        <p:tgtEl>
                                          <p:spTgt spid="97"/>
                                        </p:tgtEl>
                                        <p:attrNameLst>
                                          <p:attrName>style.visibility</p:attrName>
                                        </p:attrNameLst>
                                      </p:cBhvr>
                                      <p:to>
                                        <p:strVal val="visible"/>
                                      </p:to>
                                    </p:set>
                                    <p:animEffect transition="in" filter="wipe(down)">
                                      <p:cBhvr>
                                        <p:cTn id="125" dur="500"/>
                                        <p:tgtEl>
                                          <p:spTgt spid="97"/>
                                        </p:tgtEl>
                                      </p:cBhvr>
                                    </p:animEffect>
                                  </p:childTnLst>
                                </p:cTn>
                              </p:par>
                            </p:childTnLst>
                          </p:cTn>
                        </p:par>
                        <p:par>
                          <p:cTn id="126" fill="hold">
                            <p:stCondLst>
                              <p:cond delay="1000"/>
                            </p:stCondLst>
                            <p:childTnLst>
                              <p:par>
                                <p:cTn id="127" presetID="22" presetClass="entr" presetSubtype="8" fill="hold" grpId="0" nodeType="afterEffect">
                                  <p:stCondLst>
                                    <p:cond delay="0"/>
                                  </p:stCondLst>
                                  <p:childTnLst>
                                    <p:set>
                                      <p:cBhvr>
                                        <p:cTn id="128" dur="1" fill="hold">
                                          <p:stCondLst>
                                            <p:cond delay="0"/>
                                          </p:stCondLst>
                                        </p:cTn>
                                        <p:tgtEl>
                                          <p:spTgt spid="94"/>
                                        </p:tgtEl>
                                        <p:attrNameLst>
                                          <p:attrName>style.visibility</p:attrName>
                                        </p:attrNameLst>
                                      </p:cBhvr>
                                      <p:to>
                                        <p:strVal val="visible"/>
                                      </p:to>
                                    </p:set>
                                    <p:animEffect transition="in" filter="wipe(left)">
                                      <p:cBhvr>
                                        <p:cTn id="129" dur="500"/>
                                        <p:tgtEl>
                                          <p:spTgt spid="94"/>
                                        </p:tgtEl>
                                      </p:cBhvr>
                                    </p:animEffect>
                                  </p:childTnLst>
                                </p:cTn>
                              </p:par>
                            </p:childTnLst>
                          </p:cTn>
                        </p:par>
                        <p:par>
                          <p:cTn id="130" fill="hold">
                            <p:stCondLst>
                              <p:cond delay="1500"/>
                            </p:stCondLst>
                            <p:childTnLst>
                              <p:par>
                                <p:cTn id="131" presetID="22" presetClass="entr" presetSubtype="8" fill="hold" grpId="0" nodeType="after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wipe(left)">
                                      <p:cBhvr>
                                        <p:cTn id="133" dur="500"/>
                                        <p:tgtEl>
                                          <p:spTgt spid="98"/>
                                        </p:tgtEl>
                                      </p:cBhvr>
                                    </p:animEffect>
                                  </p:childTnLst>
                                </p:cTn>
                              </p:par>
                            </p:childTnLst>
                          </p:cTn>
                        </p:par>
                        <p:par>
                          <p:cTn id="134" fill="hold">
                            <p:stCondLst>
                              <p:cond delay="2000"/>
                            </p:stCondLst>
                            <p:childTnLst>
                              <p:par>
                                <p:cTn id="135" presetID="22" presetClass="entr" presetSubtype="4" fill="hold" grpId="0" nodeType="after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wipe(down)">
                                      <p:cBhvr>
                                        <p:cTn id="137" dur="500"/>
                                        <p:tgtEl>
                                          <p:spTgt spid="93"/>
                                        </p:tgtEl>
                                      </p:cBhvr>
                                    </p:animEffect>
                                  </p:childTnLst>
                                </p:cTn>
                              </p:par>
                            </p:childTnLst>
                          </p:cTn>
                        </p:par>
                        <p:par>
                          <p:cTn id="138" fill="hold">
                            <p:stCondLst>
                              <p:cond delay="2500"/>
                            </p:stCondLst>
                            <p:childTnLst>
                              <p:par>
                                <p:cTn id="139" presetID="22" presetClass="entr" presetSubtype="8" fill="hold" grpId="0" nodeType="afterEffect">
                                  <p:stCondLst>
                                    <p:cond delay="0"/>
                                  </p:stCondLst>
                                  <p:childTnLst>
                                    <p:set>
                                      <p:cBhvr>
                                        <p:cTn id="140" dur="1" fill="hold">
                                          <p:stCondLst>
                                            <p:cond delay="0"/>
                                          </p:stCondLst>
                                        </p:cTn>
                                        <p:tgtEl>
                                          <p:spTgt spid="96"/>
                                        </p:tgtEl>
                                        <p:attrNameLst>
                                          <p:attrName>style.visibility</p:attrName>
                                        </p:attrNameLst>
                                      </p:cBhvr>
                                      <p:to>
                                        <p:strVal val="visible"/>
                                      </p:to>
                                    </p:set>
                                    <p:animEffect transition="in" filter="wipe(left)">
                                      <p:cBhvr>
                                        <p:cTn id="141" dur="500"/>
                                        <p:tgtEl>
                                          <p:spTgt spid="96"/>
                                        </p:tgtEl>
                                      </p:cBhvr>
                                    </p:animEffect>
                                  </p:childTnLst>
                                </p:cTn>
                              </p:par>
                            </p:childTnLst>
                          </p:cTn>
                        </p:par>
                        <p:par>
                          <p:cTn id="142" fill="hold">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99"/>
                                        </p:tgtEl>
                                        <p:attrNameLst>
                                          <p:attrName>style.visibility</p:attrName>
                                        </p:attrNameLst>
                                      </p:cBhvr>
                                      <p:to>
                                        <p:strVal val="visible"/>
                                      </p:to>
                                    </p:set>
                                    <p:animEffect transition="in" filter="wipe(left)">
                                      <p:cBhvr>
                                        <p:cTn id="14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2" grpId="0" animBg="1"/>
      <p:bldP spid="60433" grpId="0" animBg="1"/>
      <p:bldP spid="60434" grpId="0" animBg="1"/>
      <p:bldP spid="60435" grpId="0" animBg="1"/>
      <p:bldP spid="60436" grpId="0" animBg="1"/>
      <p:bldP spid="60437" grpId="0" animBg="1"/>
      <p:bldP spid="60438" grpId="0" animBg="1"/>
      <p:bldP spid="60440" grpId="0"/>
      <p:bldP spid="60441" grpId="0"/>
      <p:bldP spid="60442" grpId="0"/>
      <p:bldP spid="60443" grpId="0"/>
      <p:bldP spid="60444" grpId="0"/>
      <p:bldP spid="60445" grpId="0"/>
      <p:bldP spid="60446" grpId="0"/>
      <p:bldP spid="84" grpId="0"/>
      <p:bldP spid="60452" grpId="0"/>
      <p:bldP spid="60453" grpId="0"/>
      <p:bldP spid="60460" grpId="0"/>
      <p:bldP spid="60461" grpId="0"/>
      <p:bldP spid="93" grpId="0" animBg="1"/>
      <p:bldP spid="94" grpId="0" animBg="1"/>
      <p:bldP spid="95" grpId="0" animBg="1"/>
      <p:bldP spid="96" grpId="0" animBg="1"/>
      <p:bldP spid="97" grpId="0" animBg="1"/>
      <p:bldP spid="98" grpId="0" animBg="1"/>
      <p:bldP spid="99"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标题 1"/>
          <p:cNvSpPr>
            <a:spLocks noGrp="1"/>
          </p:cNvSpPr>
          <p:nvPr>
            <p:ph type="title" idx="4294967295"/>
          </p:nvPr>
        </p:nvSpPr>
        <p:spPr>
          <a:xfrm>
            <a:off x="971550" y="304800"/>
            <a:ext cx="7777163" cy="981075"/>
          </a:xfrm>
        </p:spPr>
        <p:txBody>
          <a:bodyPr/>
          <a:lstStyle/>
          <a:p>
            <a:r>
              <a:rPr lang="en-US" altLang="zh-CN" sz="3200" smtClean="0">
                <a:ea typeface="宋体" panose="02010600030101010101" pitchFamily="2" charset="-122"/>
              </a:rPr>
              <a:t>Virtual memory: Paging</a:t>
            </a:r>
            <a:endParaRPr lang="zh-CN" altLang="en-US" sz="3200" smtClean="0">
              <a:ea typeface="宋体" panose="02010600030101010101" pitchFamily="2" charset="-122"/>
            </a:endParaRPr>
          </a:p>
        </p:txBody>
      </p:sp>
      <p:sp>
        <p:nvSpPr>
          <p:cNvPr id="16387" name="内容占位符 2"/>
          <p:cNvSpPr>
            <a:spLocks noGrp="1"/>
          </p:cNvSpPr>
          <p:nvPr>
            <p:ph idx="4294967295"/>
          </p:nvPr>
        </p:nvSpPr>
        <p:spPr>
          <a:xfrm>
            <a:off x="971550" y="1371600"/>
            <a:ext cx="8064500" cy="5057775"/>
          </a:xfrm>
        </p:spPr>
        <p:txBody>
          <a:bodyPr>
            <a:normAutofit fontScale="85000" lnSpcReduction="10000"/>
          </a:bodyPr>
          <a:lstStyle/>
          <a:p>
            <a:pPr>
              <a:lnSpc>
                <a:spcPct val="110000"/>
              </a:lnSpc>
              <a:defRPr/>
            </a:pPr>
            <a:r>
              <a:rPr lang="en-US" altLang="zh-CN" dirty="0" smtClean="0">
                <a:ea typeface="宋体" pitchFamily="2" charset="-122"/>
              </a:rPr>
              <a:t>Concept of  ‘page’ and ‘frame’</a:t>
            </a:r>
          </a:p>
          <a:p>
            <a:pPr lvl="1">
              <a:lnSpc>
                <a:spcPct val="110000"/>
              </a:lnSpc>
              <a:defRPr/>
            </a:pPr>
            <a:r>
              <a:rPr lang="en-US" altLang="zh-CN" dirty="0" smtClean="0">
                <a:solidFill>
                  <a:srgbClr val="FF0000"/>
                </a:solidFill>
                <a:ea typeface="宋体" pitchFamily="2" charset="-122"/>
              </a:rPr>
              <a:t>Page</a:t>
            </a:r>
            <a:r>
              <a:rPr lang="en-US" altLang="zh-CN" dirty="0" smtClean="0">
                <a:ea typeface="宋体" pitchFamily="2" charset="-122"/>
              </a:rPr>
              <a:t>: unit to describe the logical space of process</a:t>
            </a:r>
          </a:p>
          <a:p>
            <a:pPr lvl="1">
              <a:lnSpc>
                <a:spcPct val="110000"/>
              </a:lnSpc>
              <a:defRPr/>
            </a:pPr>
            <a:r>
              <a:rPr lang="en-US" altLang="zh-CN" dirty="0" smtClean="0">
                <a:solidFill>
                  <a:srgbClr val="FF0000"/>
                </a:solidFill>
                <a:ea typeface="宋体" pitchFamily="2" charset="-122"/>
              </a:rPr>
              <a:t>Frame</a:t>
            </a:r>
            <a:r>
              <a:rPr lang="en-US" altLang="zh-CN" dirty="0" smtClean="0">
                <a:ea typeface="宋体" pitchFamily="2" charset="-122"/>
              </a:rPr>
              <a:t>: unit to describe the physics space of memory</a:t>
            </a:r>
          </a:p>
          <a:p>
            <a:pPr lvl="1">
              <a:lnSpc>
                <a:spcPct val="110000"/>
              </a:lnSpc>
              <a:defRPr/>
            </a:pPr>
            <a:r>
              <a:rPr lang="en-US" altLang="zh-CN" dirty="0" smtClean="0">
                <a:ea typeface="宋体" pitchFamily="2" charset="-122"/>
              </a:rPr>
              <a:t>Size of Page = Size of Frame</a:t>
            </a:r>
          </a:p>
          <a:p>
            <a:pPr lvl="1">
              <a:lnSpc>
                <a:spcPct val="110000"/>
              </a:lnSpc>
              <a:defRPr/>
            </a:pPr>
            <a:r>
              <a:rPr lang="en-US" altLang="zh-CN" dirty="0" smtClean="0">
                <a:solidFill>
                  <a:srgbClr val="FF0000"/>
                </a:solidFill>
                <a:ea typeface="宋体" pitchFamily="2" charset="-122"/>
              </a:rPr>
              <a:t>Page Table</a:t>
            </a:r>
            <a:r>
              <a:rPr lang="en-US" altLang="zh-CN" dirty="0" smtClean="0">
                <a:ea typeface="宋体" pitchFamily="2" charset="-122"/>
              </a:rPr>
              <a:t>: mapping between page and frame</a:t>
            </a:r>
          </a:p>
          <a:p>
            <a:pPr>
              <a:lnSpc>
                <a:spcPct val="110000"/>
              </a:lnSpc>
              <a:defRPr/>
            </a:pPr>
            <a:r>
              <a:rPr lang="en-US" altLang="zh-CN" dirty="0" smtClean="0">
                <a:ea typeface="宋体" pitchFamily="2" charset="-122"/>
              </a:rPr>
              <a:t>Idea of paging</a:t>
            </a:r>
          </a:p>
          <a:p>
            <a:pPr lvl="1">
              <a:lnSpc>
                <a:spcPct val="110000"/>
              </a:lnSpc>
              <a:defRPr/>
            </a:pPr>
            <a:r>
              <a:rPr lang="en-US" altLang="zh-CN" dirty="0" smtClean="0">
                <a:solidFill>
                  <a:srgbClr val="FF0000"/>
                </a:solidFill>
                <a:ea typeface="宋体" pitchFamily="2" charset="-122"/>
              </a:rPr>
              <a:t>Address mapping</a:t>
            </a:r>
            <a:r>
              <a:rPr lang="en-US" altLang="zh-CN" dirty="0" smtClean="0">
                <a:ea typeface="宋体" pitchFamily="2" charset="-122"/>
              </a:rPr>
              <a:t>: </a:t>
            </a:r>
            <a:r>
              <a:rPr lang="en-US" altLang="zh-CN" dirty="0" err="1" smtClean="0">
                <a:ea typeface="宋体" pitchFamily="2" charset="-122"/>
              </a:rPr>
              <a:t>addr</a:t>
            </a:r>
            <a:r>
              <a:rPr lang="en-US" altLang="zh-CN" dirty="0" smtClean="0">
                <a:ea typeface="宋体" pitchFamily="2" charset="-122"/>
              </a:rPr>
              <a:t> of page + offset in page</a:t>
            </a:r>
          </a:p>
          <a:p>
            <a:pPr lvl="1">
              <a:lnSpc>
                <a:spcPct val="110000"/>
              </a:lnSpc>
              <a:defRPr/>
            </a:pPr>
            <a:r>
              <a:rPr lang="en-US" altLang="zh-CN" dirty="0" smtClean="0">
                <a:solidFill>
                  <a:srgbClr val="FF0000"/>
                </a:solidFill>
                <a:ea typeface="宋体" pitchFamily="2" charset="-122"/>
              </a:rPr>
              <a:t>Memory allocation</a:t>
            </a:r>
            <a:r>
              <a:rPr lang="en-US" altLang="zh-CN" dirty="0" smtClean="0">
                <a:ea typeface="宋体" pitchFamily="2" charset="-122"/>
              </a:rPr>
              <a:t>: Global page table + Local page table</a:t>
            </a:r>
          </a:p>
          <a:p>
            <a:pPr lvl="1">
              <a:lnSpc>
                <a:spcPct val="110000"/>
              </a:lnSpc>
              <a:defRPr/>
            </a:pPr>
            <a:r>
              <a:rPr lang="en-US" altLang="zh-CN" dirty="0" smtClean="0">
                <a:solidFill>
                  <a:srgbClr val="FF0000"/>
                </a:solidFill>
                <a:ea typeface="宋体" pitchFamily="2" charset="-122"/>
              </a:rPr>
              <a:t>Scheduling</a:t>
            </a:r>
            <a:r>
              <a:rPr lang="en-US" altLang="zh-CN" dirty="0" smtClean="0">
                <a:ea typeface="宋体" pitchFamily="2" charset="-122"/>
              </a:rPr>
              <a:t>: load pages when needed, adjacent pages can be stored in discontinuous frames</a:t>
            </a:r>
          </a:p>
          <a:p>
            <a:pPr lvl="1">
              <a:lnSpc>
                <a:spcPct val="110000"/>
              </a:lnSpc>
              <a:defRPr/>
            </a:pPr>
            <a:r>
              <a:rPr lang="en-US" altLang="zh-CN" dirty="0" smtClean="0">
                <a:solidFill>
                  <a:srgbClr val="FF0000"/>
                </a:solidFill>
                <a:ea typeface="宋体" pitchFamily="2" charset="-122"/>
              </a:rPr>
              <a:t>Page replacement</a:t>
            </a:r>
            <a:r>
              <a:rPr lang="en-US" altLang="zh-CN" dirty="0" smtClean="0">
                <a:ea typeface="宋体" pitchFamily="2" charset="-122"/>
              </a:rPr>
              <a:t>: swap some inactive pages to disk, the vacated frames can be used for needed pages</a:t>
            </a:r>
          </a:p>
          <a:p>
            <a:pPr lvl="1">
              <a:lnSpc>
                <a:spcPct val="110000"/>
              </a:lnSpc>
              <a:defRPr/>
            </a:pPr>
            <a:endParaRPr lang="en-US" altLang="zh-CN" dirty="0" smtClean="0">
              <a:ea typeface="宋体" pitchFamily="2" charset="-122"/>
            </a:endParaRP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dirty="0">
                <a:solidFill>
                  <a:schemeClr val="bg1"/>
                </a:solidFill>
                <a:latin typeface="+mn-lt"/>
                <a:ea typeface="굴림" pitchFamily="50" charset="-127"/>
              </a:rPr>
              <a:t>Operating System</a:t>
            </a:r>
            <a:endParaRPr lang="en-US" altLang="ko-KR" sz="1200" b="1" dirty="0">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71686"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89E00413-36A5-4037-9891-921F420622EB}" type="slidenum">
              <a:rPr lang="en-US" altLang="ko-KR" sz="1200" b="1">
                <a:solidFill>
                  <a:schemeClr val="bg1"/>
                </a:solidFill>
                <a:ea typeface="굴림" pitchFamily="34" charset="-127"/>
              </a:rPr>
              <a:pPr algn="ctr" eaLnBrk="1" hangingPunct="1">
                <a:spcBef>
                  <a:spcPct val="0"/>
                </a:spcBef>
                <a:buClrTx/>
                <a:buSzTx/>
                <a:buFontTx/>
                <a:buNone/>
              </a:pPr>
              <a:t>57</a:t>
            </a:fld>
            <a:endParaRPr lang="en-US" altLang="ko-KR" sz="1200" b="1">
              <a:solidFill>
                <a:schemeClr val="bg1"/>
              </a:solidFill>
              <a:ea typeface="굴림" pitchFamily="34" charset="-127"/>
            </a:endParaRPr>
          </a:p>
        </p:txBody>
      </p:sp>
    </p:spTree>
    <p:extLst>
      <p:ext uri="{BB962C8B-B14F-4D97-AF65-F5344CB8AC3E}">
        <p14:creationId xmlns:p14="http://schemas.microsoft.com/office/powerpoint/2010/main" val="2473971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dissolve">
                                      <p:cBhvr>
                                        <p:cTn id="12" dur="500"/>
                                        <p:tgtEl>
                                          <p:spTgt spid="16387">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6387">
                                            <p:txEl>
                                              <p:pRg st="2" end="2"/>
                                            </p:txEl>
                                          </p:spTgt>
                                        </p:tgtEl>
                                        <p:attrNameLst>
                                          <p:attrName>style.visibility</p:attrName>
                                        </p:attrNameLst>
                                      </p:cBhvr>
                                      <p:to>
                                        <p:strVal val="visible"/>
                                      </p:to>
                                    </p:set>
                                    <p:animEffect transition="in" filter="dissolve">
                                      <p:cBhvr>
                                        <p:cTn id="16" dur="500"/>
                                        <p:tgtEl>
                                          <p:spTgt spid="16387">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dissolve">
                                      <p:cBhvr>
                                        <p:cTn id="20" dur="500"/>
                                        <p:tgtEl>
                                          <p:spTgt spid="16387">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6387">
                                            <p:txEl>
                                              <p:pRg st="4" end="4"/>
                                            </p:txEl>
                                          </p:spTgt>
                                        </p:tgtEl>
                                        <p:attrNameLst>
                                          <p:attrName>style.visibility</p:attrName>
                                        </p:attrNameLst>
                                      </p:cBhvr>
                                      <p:to>
                                        <p:strVal val="visible"/>
                                      </p:to>
                                    </p:set>
                                    <p:animEffect transition="in" filter="dissolve">
                                      <p:cBhvr>
                                        <p:cTn id="24" dur="500"/>
                                        <p:tgtEl>
                                          <p:spTgt spid="1638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387">
                                            <p:txEl>
                                              <p:pRg st="5" end="5"/>
                                            </p:txEl>
                                          </p:spTgt>
                                        </p:tgtEl>
                                        <p:attrNameLst>
                                          <p:attrName>style.visibility</p:attrName>
                                        </p:attrNameLst>
                                      </p:cBhvr>
                                      <p:to>
                                        <p:strVal val="visible"/>
                                      </p:to>
                                    </p:set>
                                    <p:anim calcmode="lin" valueType="num">
                                      <p:cBhvr additive="base">
                                        <p:cTn id="29"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6387">
                                            <p:txEl>
                                              <p:pRg st="6" end="6"/>
                                            </p:txEl>
                                          </p:spTgt>
                                        </p:tgtEl>
                                        <p:attrNameLst>
                                          <p:attrName>style.visibility</p:attrName>
                                        </p:attrNameLst>
                                      </p:cBhvr>
                                      <p:to>
                                        <p:strVal val="visible"/>
                                      </p:to>
                                    </p:set>
                                    <p:animEffect transition="in" filter="dissolve">
                                      <p:cBhvr>
                                        <p:cTn id="34" dur="500"/>
                                        <p:tgtEl>
                                          <p:spTgt spid="16387">
                                            <p:txEl>
                                              <p:pRg st="6" end="6"/>
                                            </p:txEl>
                                          </p:spTgt>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16387">
                                            <p:txEl>
                                              <p:pRg st="7" end="7"/>
                                            </p:txEl>
                                          </p:spTgt>
                                        </p:tgtEl>
                                        <p:attrNameLst>
                                          <p:attrName>style.visibility</p:attrName>
                                        </p:attrNameLst>
                                      </p:cBhvr>
                                      <p:to>
                                        <p:strVal val="visible"/>
                                      </p:to>
                                    </p:set>
                                    <p:animEffect transition="in" filter="dissolve">
                                      <p:cBhvr>
                                        <p:cTn id="38" dur="500"/>
                                        <p:tgtEl>
                                          <p:spTgt spid="16387">
                                            <p:txEl>
                                              <p:pRg st="7" end="7"/>
                                            </p:txEl>
                                          </p:spTgt>
                                        </p:tgtEl>
                                      </p:cBhvr>
                                    </p:animEffect>
                                  </p:childTnLst>
                                </p:cTn>
                              </p:par>
                            </p:childTnLst>
                          </p:cTn>
                        </p:par>
                        <p:par>
                          <p:cTn id="39" fill="hold" nodeType="afterGroup">
                            <p:stCondLst>
                              <p:cond delay="1500"/>
                            </p:stCondLst>
                            <p:childTnLst>
                              <p:par>
                                <p:cTn id="40" presetID="9" presetClass="entr" presetSubtype="0" fill="hold" grpId="0" nodeType="afterEffect">
                                  <p:stCondLst>
                                    <p:cond delay="0"/>
                                  </p:stCondLst>
                                  <p:childTnLst>
                                    <p:set>
                                      <p:cBhvr>
                                        <p:cTn id="41" dur="1" fill="hold">
                                          <p:stCondLst>
                                            <p:cond delay="0"/>
                                          </p:stCondLst>
                                        </p:cTn>
                                        <p:tgtEl>
                                          <p:spTgt spid="16387">
                                            <p:txEl>
                                              <p:pRg st="8" end="8"/>
                                            </p:txEl>
                                          </p:spTgt>
                                        </p:tgtEl>
                                        <p:attrNameLst>
                                          <p:attrName>style.visibility</p:attrName>
                                        </p:attrNameLst>
                                      </p:cBhvr>
                                      <p:to>
                                        <p:strVal val="visible"/>
                                      </p:to>
                                    </p:set>
                                    <p:animEffect transition="in" filter="dissolve">
                                      <p:cBhvr>
                                        <p:cTn id="42" dur="500"/>
                                        <p:tgtEl>
                                          <p:spTgt spid="16387">
                                            <p:txEl>
                                              <p:pRg st="8" end="8"/>
                                            </p:txEl>
                                          </p:spTgt>
                                        </p:tgtEl>
                                      </p:cBhvr>
                                    </p:animEffect>
                                  </p:childTnLst>
                                </p:cTn>
                              </p:par>
                            </p:childTnLst>
                          </p:cTn>
                        </p:par>
                        <p:par>
                          <p:cTn id="43" fill="hold" nodeType="afterGroup">
                            <p:stCondLst>
                              <p:cond delay="2000"/>
                            </p:stCondLst>
                            <p:childTnLst>
                              <p:par>
                                <p:cTn id="44" presetID="9" presetClass="entr" presetSubtype="0" fill="hold" grpId="0" nodeType="afterEffect">
                                  <p:stCondLst>
                                    <p:cond delay="0"/>
                                  </p:stCondLst>
                                  <p:childTnLst>
                                    <p:set>
                                      <p:cBhvr>
                                        <p:cTn id="45" dur="1" fill="hold">
                                          <p:stCondLst>
                                            <p:cond delay="0"/>
                                          </p:stCondLst>
                                        </p:cTn>
                                        <p:tgtEl>
                                          <p:spTgt spid="16387">
                                            <p:txEl>
                                              <p:pRg st="9" end="9"/>
                                            </p:txEl>
                                          </p:spTgt>
                                        </p:tgtEl>
                                        <p:attrNameLst>
                                          <p:attrName>style.visibility</p:attrName>
                                        </p:attrNameLst>
                                      </p:cBhvr>
                                      <p:to>
                                        <p:strVal val="visible"/>
                                      </p:to>
                                    </p:set>
                                    <p:animEffect transition="in" filter="dissolve">
                                      <p:cBhvr>
                                        <p:cTn id="46" dur="5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6620" y="272631"/>
            <a:ext cx="7921129" cy="892175"/>
          </a:xfrm>
        </p:spPr>
        <p:txBody>
          <a:bodyPr/>
          <a:lstStyle/>
          <a:p>
            <a:r>
              <a:rPr lang="zh-CN" altLang="en-US" dirty="0" smtClean="0"/>
              <a:t>如何高效的感知程序需要这些块？</a:t>
            </a:r>
            <a:endParaRPr lang="zh-CN" altLang="en-US" dirty="0"/>
          </a:p>
        </p:txBody>
      </p:sp>
      <p:sp>
        <p:nvSpPr>
          <p:cNvPr id="3" name="内容占位符 2"/>
          <p:cNvSpPr>
            <a:spLocks noGrp="1"/>
          </p:cNvSpPr>
          <p:nvPr>
            <p:ph idx="1"/>
          </p:nvPr>
        </p:nvSpPr>
        <p:spPr>
          <a:xfrm>
            <a:off x="769269" y="1586142"/>
            <a:ext cx="2801763" cy="3263504"/>
          </a:xfrm>
        </p:spPr>
        <p:txBody>
          <a:bodyPr/>
          <a:lstStyle/>
          <a:p>
            <a:r>
              <a:rPr lang="en-US" altLang="zh-CN" dirty="0" smtClean="0"/>
              <a:t>MMU</a:t>
            </a:r>
            <a:r>
              <a:rPr lang="zh-CN" altLang="en-US" dirty="0" smtClean="0"/>
              <a:t>出现在</a:t>
            </a:r>
            <a:r>
              <a:rPr lang="en-US" altLang="zh-CN" dirty="0" smtClean="0"/>
              <a:t>CPU</a:t>
            </a:r>
            <a:r>
              <a:rPr lang="zh-CN" altLang="en-US" dirty="0" smtClean="0"/>
              <a:t>与内存之间</a:t>
            </a:r>
            <a:endParaRPr lang="en-US" altLang="zh-CN" dirty="0" smtClean="0"/>
          </a:p>
          <a:p>
            <a:r>
              <a:rPr lang="en-US" altLang="zh-CN" dirty="0" smtClean="0"/>
              <a:t>MMU</a:t>
            </a:r>
            <a:r>
              <a:rPr lang="zh-CN" altLang="en-US" dirty="0" smtClean="0"/>
              <a:t>会检测每一个</a:t>
            </a:r>
            <a:r>
              <a:rPr lang="en-US" altLang="zh-CN" dirty="0" smtClean="0"/>
              <a:t>CPU</a:t>
            </a:r>
            <a:r>
              <a:rPr lang="zh-CN" altLang="en-US" dirty="0" smtClean="0"/>
              <a:t>到内存的访问，并发现程序在运行过程中使用了哪个块</a:t>
            </a:r>
            <a:endParaRPr lang="zh-CN" altLang="en-US" dirty="0"/>
          </a:p>
        </p:txBody>
      </p:sp>
      <p:grpSp>
        <p:nvGrpSpPr>
          <p:cNvPr id="4" name="Group 21"/>
          <p:cNvGrpSpPr>
            <a:grpSpLocks/>
          </p:cNvGrpSpPr>
          <p:nvPr/>
        </p:nvGrpSpPr>
        <p:grpSpPr bwMode="auto">
          <a:xfrm>
            <a:off x="3118247" y="2116931"/>
            <a:ext cx="5824925" cy="3435937"/>
            <a:chOff x="384" y="589"/>
            <a:chExt cx="5374" cy="3315"/>
          </a:xfrm>
        </p:grpSpPr>
        <p:sp>
          <p:nvSpPr>
            <p:cNvPr id="5" name="Rectangle 22"/>
            <p:cNvSpPr>
              <a:spLocks noChangeArrowheads="1"/>
            </p:cNvSpPr>
            <p:nvPr/>
          </p:nvSpPr>
          <p:spPr bwMode="auto">
            <a:xfrm>
              <a:off x="1296" y="960"/>
              <a:ext cx="576" cy="576"/>
            </a:xfrm>
            <a:prstGeom prst="rect">
              <a:avLst/>
            </a:prstGeom>
            <a:solidFill>
              <a:schemeClr val="accent1"/>
            </a:solidFill>
            <a:ln w="28575">
              <a:solidFill>
                <a:schemeClr val="folHlink"/>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C00000"/>
                  </a:solidFill>
                  <a:latin typeface="Times New Roman" panose="02020603050405020304" pitchFamily="18" charset="0"/>
                </a:rPr>
                <a:t>CPU</a:t>
              </a:r>
              <a:endParaRPr lang="en-US" altLang="zh-CN" sz="1350">
                <a:solidFill>
                  <a:srgbClr val="C00000"/>
                </a:solidFill>
              </a:endParaRPr>
            </a:p>
          </p:txBody>
        </p:sp>
        <p:sp>
          <p:nvSpPr>
            <p:cNvPr id="6" name="Rectangle 23"/>
            <p:cNvSpPr>
              <a:spLocks noChangeArrowheads="1"/>
            </p:cNvSpPr>
            <p:nvPr/>
          </p:nvSpPr>
          <p:spPr bwMode="auto">
            <a:xfrm>
              <a:off x="1296" y="1920"/>
              <a:ext cx="576" cy="576"/>
            </a:xfrm>
            <a:prstGeom prst="rect">
              <a:avLst/>
            </a:prstGeom>
            <a:solidFill>
              <a:schemeClr val="accent1"/>
            </a:solidFill>
            <a:ln w="28575">
              <a:solidFill>
                <a:schemeClr val="folHlink"/>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C00000"/>
                  </a:solidFill>
                  <a:latin typeface="Times New Roman" panose="02020603050405020304" pitchFamily="18" charset="0"/>
                </a:rPr>
                <a:t>MMU</a:t>
              </a:r>
              <a:endParaRPr lang="en-US" altLang="zh-CN" sz="1350">
                <a:solidFill>
                  <a:srgbClr val="C00000"/>
                </a:solidFill>
              </a:endParaRPr>
            </a:p>
          </p:txBody>
        </p:sp>
        <p:sp>
          <p:nvSpPr>
            <p:cNvPr id="7" name="Line 24"/>
            <p:cNvSpPr>
              <a:spLocks noChangeShapeType="1"/>
            </p:cNvSpPr>
            <p:nvPr/>
          </p:nvSpPr>
          <p:spPr bwMode="auto">
            <a:xfrm>
              <a:off x="1584" y="1536"/>
              <a:ext cx="0" cy="384"/>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5"/>
            <p:cNvSpPr>
              <a:spLocks noChangeShapeType="1"/>
            </p:cNvSpPr>
            <p:nvPr/>
          </p:nvSpPr>
          <p:spPr bwMode="auto">
            <a:xfrm>
              <a:off x="1584" y="2496"/>
              <a:ext cx="0" cy="528"/>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6"/>
            <p:cNvSpPr>
              <a:spLocks noChangeShapeType="1"/>
            </p:cNvSpPr>
            <p:nvPr/>
          </p:nvSpPr>
          <p:spPr bwMode="auto">
            <a:xfrm>
              <a:off x="1008" y="3024"/>
              <a:ext cx="3792"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27"/>
            <p:cNvSpPr>
              <a:spLocks noChangeArrowheads="1"/>
            </p:cNvSpPr>
            <p:nvPr/>
          </p:nvSpPr>
          <p:spPr bwMode="auto">
            <a:xfrm>
              <a:off x="2880" y="1344"/>
              <a:ext cx="768" cy="1008"/>
            </a:xfrm>
            <a:prstGeom prst="rect">
              <a:avLst/>
            </a:prstGeom>
            <a:solidFill>
              <a:schemeClr val="accent1"/>
            </a:solidFill>
            <a:ln w="28575">
              <a:solidFill>
                <a:schemeClr val="folHlink"/>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350" dirty="0">
                  <a:solidFill>
                    <a:srgbClr val="C00000"/>
                  </a:solidFill>
                </a:rPr>
                <a:t>Memory</a:t>
              </a:r>
              <a:endParaRPr lang="zh-CN" altLang="en-US" sz="1350" dirty="0">
                <a:solidFill>
                  <a:srgbClr val="C00000"/>
                </a:solidFill>
              </a:endParaRPr>
            </a:p>
          </p:txBody>
        </p:sp>
        <p:sp>
          <p:nvSpPr>
            <p:cNvPr id="11" name="Rectangle 28"/>
            <p:cNvSpPr>
              <a:spLocks noChangeArrowheads="1"/>
            </p:cNvSpPr>
            <p:nvPr/>
          </p:nvSpPr>
          <p:spPr bwMode="auto">
            <a:xfrm>
              <a:off x="3984" y="1344"/>
              <a:ext cx="768" cy="1008"/>
            </a:xfrm>
            <a:prstGeom prst="rect">
              <a:avLst/>
            </a:prstGeom>
            <a:solidFill>
              <a:schemeClr val="accent1"/>
            </a:solidFill>
            <a:ln w="28575">
              <a:solidFill>
                <a:schemeClr val="folHlink"/>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350">
                  <a:solidFill>
                    <a:srgbClr val="C00000"/>
                  </a:solidFill>
                </a:rPr>
                <a:t>Hard disk</a:t>
              </a:r>
              <a:endParaRPr lang="zh-CN" altLang="en-US" sz="1350">
                <a:solidFill>
                  <a:srgbClr val="C00000"/>
                </a:solidFill>
              </a:endParaRPr>
            </a:p>
          </p:txBody>
        </p:sp>
        <p:sp>
          <p:nvSpPr>
            <p:cNvPr id="12" name="Line 29"/>
            <p:cNvSpPr>
              <a:spLocks noChangeShapeType="1"/>
            </p:cNvSpPr>
            <p:nvPr/>
          </p:nvSpPr>
          <p:spPr bwMode="auto">
            <a:xfrm>
              <a:off x="3312" y="2352"/>
              <a:ext cx="0" cy="67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30"/>
            <p:cNvSpPr>
              <a:spLocks noChangeShapeType="1"/>
            </p:cNvSpPr>
            <p:nvPr/>
          </p:nvSpPr>
          <p:spPr bwMode="auto">
            <a:xfrm>
              <a:off x="4320" y="2352"/>
              <a:ext cx="0" cy="67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31"/>
            <p:cNvSpPr>
              <a:spLocks noChangeArrowheads="1"/>
            </p:cNvSpPr>
            <p:nvPr/>
          </p:nvSpPr>
          <p:spPr bwMode="auto">
            <a:xfrm>
              <a:off x="912" y="672"/>
              <a:ext cx="1392" cy="211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350">
                <a:solidFill>
                  <a:srgbClr val="C00000"/>
                </a:solidFill>
              </a:endParaRPr>
            </a:p>
          </p:txBody>
        </p:sp>
        <p:sp>
          <p:nvSpPr>
            <p:cNvPr id="15" name="Text Box 32"/>
            <p:cNvSpPr txBox="1">
              <a:spLocks noChangeArrowheads="1"/>
            </p:cNvSpPr>
            <p:nvPr/>
          </p:nvSpPr>
          <p:spPr bwMode="auto">
            <a:xfrm>
              <a:off x="4838" y="2779"/>
              <a:ext cx="92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350">
                  <a:solidFill>
                    <a:srgbClr val="C00000"/>
                  </a:solidFill>
                </a:rPr>
                <a:t>Addr. bus</a:t>
              </a:r>
              <a:endParaRPr lang="zh-CN" altLang="en-US" sz="1350">
                <a:solidFill>
                  <a:srgbClr val="C00000"/>
                </a:solidFill>
              </a:endParaRPr>
            </a:p>
          </p:txBody>
        </p:sp>
        <p:sp>
          <p:nvSpPr>
            <p:cNvPr id="16" name="Line 33"/>
            <p:cNvSpPr>
              <a:spLocks noChangeShapeType="1"/>
            </p:cNvSpPr>
            <p:nvPr/>
          </p:nvSpPr>
          <p:spPr bwMode="auto">
            <a:xfrm flipH="1">
              <a:off x="1584" y="816"/>
              <a:ext cx="1296" cy="100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34"/>
            <p:cNvSpPr>
              <a:spLocks noChangeShapeType="1"/>
            </p:cNvSpPr>
            <p:nvPr/>
          </p:nvSpPr>
          <p:spPr bwMode="auto">
            <a:xfrm flipH="1" flipV="1">
              <a:off x="1584" y="2640"/>
              <a:ext cx="864" cy="100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35"/>
            <p:cNvSpPr txBox="1">
              <a:spLocks noChangeArrowheads="1"/>
            </p:cNvSpPr>
            <p:nvPr/>
          </p:nvSpPr>
          <p:spPr bwMode="auto">
            <a:xfrm>
              <a:off x="2918" y="589"/>
              <a:ext cx="115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350">
                  <a:solidFill>
                    <a:srgbClr val="C00000"/>
                  </a:solidFill>
                </a:rPr>
                <a:t>Virtual addr.</a:t>
              </a:r>
              <a:endParaRPr lang="zh-CN" altLang="en-US" sz="1350">
                <a:solidFill>
                  <a:srgbClr val="C00000"/>
                </a:solidFill>
              </a:endParaRPr>
            </a:p>
          </p:txBody>
        </p:sp>
        <p:sp>
          <p:nvSpPr>
            <p:cNvPr id="19" name="Text Box 36"/>
            <p:cNvSpPr txBox="1">
              <a:spLocks noChangeArrowheads="1"/>
            </p:cNvSpPr>
            <p:nvPr/>
          </p:nvSpPr>
          <p:spPr bwMode="auto">
            <a:xfrm>
              <a:off x="2438" y="3503"/>
              <a:ext cx="12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350">
                  <a:solidFill>
                    <a:srgbClr val="C00000"/>
                  </a:solidFill>
                </a:rPr>
                <a:t>Physical addr.</a:t>
              </a:r>
              <a:endParaRPr lang="zh-CN" altLang="en-US" sz="1350">
                <a:solidFill>
                  <a:srgbClr val="C00000"/>
                </a:solidFill>
              </a:endParaRPr>
            </a:p>
          </p:txBody>
        </p:sp>
        <p:sp>
          <p:nvSpPr>
            <p:cNvPr id="20" name="Text Box 37"/>
            <p:cNvSpPr txBox="1">
              <a:spLocks noChangeArrowheads="1"/>
            </p:cNvSpPr>
            <p:nvPr/>
          </p:nvSpPr>
          <p:spPr bwMode="auto">
            <a:xfrm>
              <a:off x="384" y="3601"/>
              <a:ext cx="327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b="1">
                  <a:solidFill>
                    <a:srgbClr val="C00000"/>
                  </a:solidFill>
                  <a:latin typeface="Times New Roman" panose="02020603050405020304" pitchFamily="18" charset="0"/>
                </a:rPr>
                <a:t>MMU: Memory management unit</a:t>
              </a:r>
              <a:endParaRPr lang="zh-CN" altLang="en-US" sz="1350">
                <a:solidFill>
                  <a:srgbClr val="C00000"/>
                </a:solidFill>
              </a:endParaRPr>
            </a:p>
          </p:txBody>
        </p:sp>
      </p:grpSp>
    </p:spTree>
    <p:extLst>
      <p:ext uri="{BB962C8B-B14F-4D97-AF65-F5344CB8AC3E}">
        <p14:creationId xmlns:p14="http://schemas.microsoft.com/office/powerpoint/2010/main" val="17931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分页机制中的地址转换</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59" name="Rectangle 170"/>
          <p:cNvSpPr>
            <a:spLocks noChangeArrowheads="1"/>
          </p:cNvSpPr>
          <p:nvPr/>
        </p:nvSpPr>
        <p:spPr bwMode="auto">
          <a:xfrm>
            <a:off x="2726655" y="4809497"/>
            <a:ext cx="1526233" cy="476948"/>
          </a:xfrm>
          <a:prstGeom prst="rect">
            <a:avLst/>
          </a:prstGeom>
          <a:solidFill>
            <a:srgbClr val="A6A6A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0" name="Rectangle 158"/>
          <p:cNvSpPr>
            <a:spLocks noChangeArrowheads="1"/>
          </p:cNvSpPr>
          <p:nvPr/>
        </p:nvSpPr>
        <p:spPr bwMode="auto">
          <a:xfrm>
            <a:off x="5492951" y="2758622"/>
            <a:ext cx="1240064" cy="381558"/>
          </a:xfrm>
          <a:prstGeom prst="rect">
            <a:avLst/>
          </a:prstGeom>
          <a:solidFill>
            <a:srgbClr val="A6A6A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1" name="Rectangle 157"/>
          <p:cNvSpPr>
            <a:spLocks noChangeArrowheads="1"/>
          </p:cNvSpPr>
          <p:nvPr/>
        </p:nvSpPr>
        <p:spPr bwMode="auto">
          <a:xfrm>
            <a:off x="2726655" y="3140180"/>
            <a:ext cx="4006360" cy="1669317"/>
          </a:xfrm>
          <a:prstGeom prst="rect">
            <a:avLst/>
          </a:prstGeom>
          <a:solidFill>
            <a:srgbClr val="A6A6A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62" name="Group 5"/>
          <p:cNvGrpSpPr>
            <a:grpSpLocks/>
          </p:cNvGrpSpPr>
          <p:nvPr/>
        </p:nvGrpSpPr>
        <p:grpSpPr bwMode="auto">
          <a:xfrm>
            <a:off x="4262651" y="4119910"/>
            <a:ext cx="1081082" cy="1304650"/>
            <a:chOff x="0" y="5"/>
            <a:chExt cx="1088" cy="1313"/>
          </a:xfrm>
        </p:grpSpPr>
        <p:sp>
          <p:nvSpPr>
            <p:cNvPr id="563" name="Rectangle 3"/>
            <p:cNvSpPr>
              <a:spLocks noChangeArrowheads="1"/>
            </p:cNvSpPr>
            <p:nvPr/>
          </p:nvSpPr>
          <p:spPr bwMode="auto">
            <a:xfrm>
              <a:off x="0" y="5"/>
              <a:ext cx="1088" cy="982"/>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564" name="Rectangle 4"/>
            <p:cNvSpPr>
              <a:spLocks noChangeArrowheads="1"/>
            </p:cNvSpPr>
            <p:nvPr/>
          </p:nvSpPr>
          <p:spPr bwMode="auto">
            <a:xfrm>
              <a:off x="249" y="1011"/>
              <a:ext cx="545" cy="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400" b="1" dirty="0" smtClean="0">
                  <a:solidFill>
                    <a:srgbClr val="11576A"/>
                  </a:solidFill>
                  <a:latin typeface="微软雅黑" pitchFamily="34" charset="-122"/>
                  <a:ea typeface="微软雅黑" pitchFamily="34" charset="-122"/>
                  <a:cs typeface="MS PGothic" charset="0"/>
                  <a:sym typeface="MS PGothic" charset="0"/>
                </a:rPr>
                <a:t>页表</a:t>
              </a:r>
              <a:endParaRPr lang="en-US" altLang="zh-CN" sz="1400" b="1" dirty="0">
                <a:solidFill>
                  <a:srgbClr val="11576A"/>
                </a:solidFill>
                <a:latin typeface="微软雅黑" pitchFamily="34" charset="-122"/>
                <a:ea typeface="微软雅黑" pitchFamily="34" charset="-122"/>
                <a:cs typeface="MS PGothic" charset="0"/>
                <a:sym typeface="MS PGothic" charset="0"/>
              </a:endParaRPr>
            </a:p>
          </p:txBody>
        </p:sp>
        <p:sp>
          <p:nvSpPr>
            <p:cNvPr id="565" name="Rectangle 5"/>
            <p:cNvSpPr>
              <a:spLocks noChangeArrowheads="1"/>
            </p:cNvSpPr>
            <p:nvPr/>
          </p:nvSpPr>
          <p:spPr bwMode="auto">
            <a:xfrm>
              <a:off x="3" y="211"/>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6" name="Rectangle 6"/>
            <p:cNvSpPr>
              <a:spLocks noChangeArrowheads="1"/>
            </p:cNvSpPr>
            <p:nvPr/>
          </p:nvSpPr>
          <p:spPr bwMode="auto">
            <a:xfrm>
              <a:off x="3" y="403"/>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7" name="Rectangle 7"/>
            <p:cNvSpPr>
              <a:spLocks noChangeArrowheads="1"/>
            </p:cNvSpPr>
            <p:nvPr/>
          </p:nvSpPr>
          <p:spPr bwMode="auto">
            <a:xfrm>
              <a:off x="3" y="595"/>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8" name="Rectangle 8"/>
            <p:cNvSpPr>
              <a:spLocks noChangeArrowheads="1"/>
            </p:cNvSpPr>
            <p:nvPr/>
          </p:nvSpPr>
          <p:spPr bwMode="auto">
            <a:xfrm>
              <a:off x="3" y="787"/>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9" name="Rectangle 9"/>
            <p:cNvSpPr>
              <a:spLocks noChangeArrowheads="1"/>
            </p:cNvSpPr>
            <p:nvPr/>
          </p:nvSpPr>
          <p:spPr bwMode="auto">
            <a:xfrm>
              <a:off x="3" y="19"/>
              <a:ext cx="1080" cy="192"/>
            </a:xfrm>
            <a:prstGeom prst="rect">
              <a:avLst/>
            </a:pr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grpSp>
      <p:sp>
        <p:nvSpPr>
          <p:cNvPr id="570" name="Rectangle 13"/>
          <p:cNvSpPr>
            <a:spLocks noChangeArrowheads="1"/>
          </p:cNvSpPr>
          <p:nvPr/>
        </p:nvSpPr>
        <p:spPr bwMode="auto">
          <a:xfrm>
            <a:off x="1834986" y="1979607"/>
            <a:ext cx="604134" cy="3243244"/>
          </a:xfrm>
          <a:prstGeom prst="rect">
            <a:avLst/>
          </a:prstGeom>
          <a:solidFill>
            <a:schemeClr val="accent1"/>
          </a:solidFill>
          <a:ln w="12700" cmpd="sng">
            <a:solidFill>
              <a:schemeClr val="tx1"/>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571" name="Oval 14"/>
          <p:cNvSpPr>
            <a:spLocks noChangeArrowheads="1"/>
          </p:cNvSpPr>
          <p:nvPr/>
        </p:nvSpPr>
        <p:spPr bwMode="auto">
          <a:xfrm>
            <a:off x="3060839" y="2628072"/>
            <a:ext cx="484897" cy="421304"/>
          </a:xfrm>
          <a:prstGeom prst="ellipse">
            <a:avLst/>
          </a:prstGeom>
          <a:gradFill>
            <a:gsLst>
              <a:gs pos="100000">
                <a:srgbClr val="FDD000"/>
              </a:gs>
              <a:gs pos="0">
                <a:srgbClr val="FFF9B1"/>
              </a:gs>
              <a:gs pos="100000">
                <a:schemeClr val="accent1">
                  <a:tint val="23500"/>
                  <a:satMod val="160000"/>
                </a:schemeClr>
              </a:gs>
            </a:gsLst>
            <a:lin ang="5400000" scaled="0"/>
          </a:gradFill>
          <a:ln w="28575" cmpd="sng">
            <a:solidFill>
              <a:srgbClr val="11576A"/>
            </a:solidFill>
            <a:round/>
            <a:headEnd/>
            <a:tailEnd/>
          </a:ln>
        </p:spPr>
        <p:txBody>
          <a:bodyPr wrap="none" lIns="90487" tIns="44450" rIns="90487" bIns="44450" anchor="ctr"/>
          <a:lstStyle/>
          <a:p>
            <a:pPr algn="ctr">
              <a:buFontTx/>
              <a:buNone/>
            </a:pPr>
            <a:r>
              <a:rPr lang="en-US" altLang="zh-CN" sz="1400" b="1" dirty="0">
                <a:solidFill>
                  <a:srgbClr val="000099"/>
                </a:solidFill>
                <a:latin typeface="微软雅黑" pitchFamily="34" charset="-122"/>
                <a:ea typeface="微软雅黑" pitchFamily="34" charset="-122"/>
                <a:sym typeface="Times New Roman" charset="0"/>
              </a:rPr>
              <a:t>CPU</a:t>
            </a:r>
            <a:endParaRPr lang="en-US" altLang="zh-CN" sz="1400" dirty="0">
              <a:latin typeface="微软雅黑" pitchFamily="34" charset="-122"/>
              <a:ea typeface="微软雅黑" pitchFamily="34" charset="-122"/>
              <a:cs typeface="MS PGothic" charset="0"/>
              <a:sym typeface="MS PGothic" charset="0"/>
            </a:endParaRPr>
          </a:p>
        </p:txBody>
      </p:sp>
      <p:sp>
        <p:nvSpPr>
          <p:cNvPr id="572" name="Line 15"/>
          <p:cNvSpPr>
            <a:spLocks noChangeShapeType="1"/>
          </p:cNvSpPr>
          <p:nvPr/>
        </p:nvSpPr>
        <p:spPr bwMode="auto">
          <a:xfrm flipH="1">
            <a:off x="3775940" y="3925545"/>
            <a:ext cx="2233705" cy="0"/>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573" name="Line 16"/>
          <p:cNvSpPr>
            <a:spLocks noChangeShapeType="1"/>
          </p:cNvSpPr>
          <p:nvPr/>
        </p:nvSpPr>
        <p:spPr bwMode="auto">
          <a:xfrm flipH="1">
            <a:off x="3208400" y="4427939"/>
            <a:ext cx="1044000" cy="0"/>
          </a:xfrm>
          <a:prstGeom prst="line">
            <a:avLst/>
          </a:prstGeom>
          <a:noFill/>
          <a:ln w="28575" cmpd="sng">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574" name="Rectangle 17"/>
          <p:cNvSpPr>
            <a:spLocks noChangeArrowheads="1"/>
          </p:cNvSpPr>
          <p:nvPr/>
        </p:nvSpPr>
        <p:spPr bwMode="auto">
          <a:xfrm>
            <a:off x="1842935" y="1987557"/>
            <a:ext cx="612083" cy="3251193"/>
          </a:xfrm>
          <a:prstGeom prst="rect">
            <a:avLst/>
          </a:prstGeom>
          <a:solidFill>
            <a:srgbClr val="C0FEF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75" name="Group 20"/>
          <p:cNvGrpSpPr>
            <a:grpSpLocks/>
          </p:cNvGrpSpPr>
          <p:nvPr/>
        </p:nvGrpSpPr>
        <p:grpSpPr bwMode="auto">
          <a:xfrm>
            <a:off x="1835980" y="1979607"/>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76" name="Rectangle 19"/>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77" name="Line 20"/>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78" name="Line 21"/>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79" name="Line 22"/>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0" name="Line 23"/>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1" name="Line 24"/>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2" name="Line 25"/>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583" name="Rectangle 26"/>
          <p:cNvSpPr>
            <a:spLocks noChangeArrowheads="1"/>
          </p:cNvSpPr>
          <p:nvPr/>
        </p:nvSpPr>
        <p:spPr bwMode="auto">
          <a:xfrm>
            <a:off x="1842935" y="4109974"/>
            <a:ext cx="612083" cy="95390"/>
          </a:xfrm>
          <a:prstGeom prst="rect">
            <a:avLst/>
          </a:prstGeom>
          <a:solidFill>
            <a:srgbClr val="F39FD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84" name="Group 29"/>
          <p:cNvGrpSpPr>
            <a:grpSpLocks/>
          </p:cNvGrpSpPr>
          <p:nvPr/>
        </p:nvGrpSpPr>
        <p:grpSpPr bwMode="auto">
          <a:xfrm>
            <a:off x="1835980" y="4586921"/>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85" name="Rectangle 28"/>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86" name="Line 29"/>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7" name="Line 30"/>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8" name="Line 31"/>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89" name="Line 32"/>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0" name="Line 33"/>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1" name="Line 34"/>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592" name="Group 37"/>
          <p:cNvGrpSpPr>
            <a:grpSpLocks/>
          </p:cNvGrpSpPr>
          <p:nvPr/>
        </p:nvGrpSpPr>
        <p:grpSpPr bwMode="auto">
          <a:xfrm>
            <a:off x="1835980" y="3935093"/>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93" name="Rectangle 36"/>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94" name="Line 37"/>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5" name="Line 38"/>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6" name="Line 39"/>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7" name="Line 40"/>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8" name="Line 41"/>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599" name="Line 42"/>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600" name="Group 45"/>
          <p:cNvGrpSpPr>
            <a:grpSpLocks/>
          </p:cNvGrpSpPr>
          <p:nvPr/>
        </p:nvGrpSpPr>
        <p:grpSpPr bwMode="auto">
          <a:xfrm>
            <a:off x="1835980" y="3283264"/>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601" name="Rectangle 44"/>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02" name="Line 45"/>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03" name="Line 46"/>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04" name="Line 47"/>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05" name="Line 48"/>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06" name="Line 49"/>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07" name="Line 50"/>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608" name="Group 53"/>
          <p:cNvGrpSpPr>
            <a:grpSpLocks/>
          </p:cNvGrpSpPr>
          <p:nvPr/>
        </p:nvGrpSpPr>
        <p:grpSpPr bwMode="auto">
          <a:xfrm>
            <a:off x="1835980" y="2631436"/>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609" name="Rectangle 52"/>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10" name="Line 53"/>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11" name="Line 54"/>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12" name="Line 55"/>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13" name="Line 56"/>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14" name="Line 57"/>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15" name="Line 58"/>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616" name="Rectangle 60"/>
          <p:cNvSpPr>
            <a:spLocks noChangeArrowheads="1"/>
          </p:cNvSpPr>
          <p:nvPr/>
        </p:nvSpPr>
        <p:spPr bwMode="auto">
          <a:xfrm>
            <a:off x="3886234" y="4653495"/>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rgbClr val="11576A"/>
                </a:solidFill>
                <a:latin typeface="微软雅黑" pitchFamily="34" charset="-122"/>
                <a:ea typeface="微软雅黑" pitchFamily="34" charset="-122"/>
                <a:sym typeface="MS PGothic" charset="0"/>
              </a:rPr>
              <a:t>p</a:t>
            </a:r>
            <a:endParaRPr lang="en-US" altLang="zh-CN" sz="1400" b="1" dirty="0">
              <a:solidFill>
                <a:srgbClr val="11576A"/>
              </a:solidFill>
              <a:latin typeface="微软雅黑" pitchFamily="34" charset="-122"/>
              <a:ea typeface="微软雅黑" pitchFamily="34" charset="-122"/>
              <a:cs typeface="MS PGothic" charset="0"/>
              <a:sym typeface="MS PGothic" charset="0"/>
            </a:endParaRPr>
          </a:p>
        </p:txBody>
      </p:sp>
      <p:sp>
        <p:nvSpPr>
          <p:cNvPr id="617" name="Rectangle 61"/>
          <p:cNvSpPr>
            <a:spLocks noChangeArrowheads="1"/>
          </p:cNvSpPr>
          <p:nvPr/>
        </p:nvSpPr>
        <p:spPr bwMode="auto">
          <a:xfrm>
            <a:off x="1494416" y="5294286"/>
            <a:ext cx="1285273"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87" tIns="44450" rIns="90487" bIns="44450">
            <a:spAutoFit/>
          </a:bodyPr>
          <a:lstStyle/>
          <a:p>
            <a:pPr algn="ctr">
              <a:buFontTx/>
              <a:buNone/>
            </a:pPr>
            <a:r>
              <a:rPr lang="zh-CN" altLang="en-US" sz="1200" b="1" spc="-100" dirty="0" smtClean="0">
                <a:solidFill>
                  <a:srgbClr val="000099"/>
                </a:solidFill>
                <a:latin typeface="微软雅黑" pitchFamily="34" charset="-122"/>
                <a:ea typeface="微软雅黑" pitchFamily="34" charset="-122"/>
                <a:cs typeface="MS PGothic" charset="0"/>
                <a:sym typeface="MS PGothic" charset="0"/>
              </a:rPr>
              <a:t>逻辑地</a:t>
            </a:r>
            <a:endParaRPr lang="en-US" altLang="zh-CN" sz="1200" b="1" spc="-100" dirty="0" smtClean="0">
              <a:solidFill>
                <a:srgbClr val="000099"/>
              </a:solidFill>
              <a:latin typeface="微软雅黑" pitchFamily="34" charset="-122"/>
              <a:ea typeface="微软雅黑" pitchFamily="34" charset="-122"/>
              <a:cs typeface="MS PGothic" charset="0"/>
              <a:sym typeface="MS PGothic" charset="0"/>
            </a:endParaRPr>
          </a:p>
          <a:p>
            <a:pPr algn="ctr">
              <a:buFontTx/>
              <a:buNone/>
            </a:pPr>
            <a:r>
              <a:rPr lang="zh-CN" altLang="en-US" sz="1200" b="1" spc="-100" dirty="0" smtClean="0">
                <a:solidFill>
                  <a:srgbClr val="000099"/>
                </a:solidFill>
                <a:latin typeface="微软雅黑" pitchFamily="34" charset="-122"/>
                <a:ea typeface="微软雅黑" pitchFamily="34" charset="-122"/>
                <a:cs typeface="MS PGothic" charset="0"/>
                <a:sym typeface="MS PGothic" charset="0"/>
              </a:rPr>
              <a:t>址空间</a:t>
            </a:r>
            <a:endParaRPr lang="en-US" altLang="zh-CN" sz="1200" b="1" spc="-100" dirty="0">
              <a:solidFill>
                <a:srgbClr val="000099"/>
              </a:solidFill>
              <a:latin typeface="微软雅黑" pitchFamily="34" charset="-122"/>
              <a:ea typeface="微软雅黑" pitchFamily="34" charset="-122"/>
              <a:cs typeface="MS PGothic" charset="0"/>
              <a:sym typeface="MS PGothic" charset="0"/>
            </a:endParaRPr>
          </a:p>
        </p:txBody>
      </p:sp>
      <p:sp>
        <p:nvSpPr>
          <p:cNvPr id="618" name="Rectangle 104"/>
          <p:cNvSpPr>
            <a:spLocks noChangeArrowheads="1"/>
          </p:cNvSpPr>
          <p:nvPr/>
        </p:nvSpPr>
        <p:spPr bwMode="auto">
          <a:xfrm>
            <a:off x="3661330" y="3448861"/>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11576A"/>
                </a:solidFill>
                <a:latin typeface="微软雅黑" pitchFamily="34" charset="-122"/>
                <a:ea typeface="微软雅黑" pitchFamily="34" charset="-122"/>
                <a:sym typeface="MS PGothic" charset="0"/>
              </a:rPr>
              <a:t>1</a:t>
            </a:r>
          </a:p>
        </p:txBody>
      </p:sp>
      <p:sp>
        <p:nvSpPr>
          <p:cNvPr id="619" name="Rectangle 105"/>
          <p:cNvSpPr>
            <a:spLocks noChangeArrowheads="1"/>
          </p:cNvSpPr>
          <p:nvPr/>
        </p:nvSpPr>
        <p:spPr bwMode="auto">
          <a:xfrm>
            <a:off x="2707388" y="3461561"/>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00FF00"/>
                </a:solidFill>
                <a:latin typeface="微软雅黑" pitchFamily="34" charset="-122"/>
                <a:ea typeface="微软雅黑" pitchFamily="34" charset="-122"/>
                <a:sym typeface="MS PGothic" charset="0"/>
              </a:rPr>
              <a:t>20</a:t>
            </a:r>
          </a:p>
        </p:txBody>
      </p:sp>
      <p:sp>
        <p:nvSpPr>
          <p:cNvPr id="620" name="Rectangle 106"/>
          <p:cNvSpPr>
            <a:spLocks noChangeArrowheads="1"/>
          </p:cNvSpPr>
          <p:nvPr/>
        </p:nvSpPr>
        <p:spPr bwMode="auto">
          <a:xfrm>
            <a:off x="3149387" y="3455211"/>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11576A"/>
                </a:solidFill>
                <a:latin typeface="微软雅黑" pitchFamily="34" charset="-122"/>
                <a:ea typeface="微软雅黑" pitchFamily="34" charset="-122"/>
                <a:sym typeface="MS PGothic" charset="0"/>
              </a:rPr>
              <a:t>9</a:t>
            </a:r>
          </a:p>
        </p:txBody>
      </p:sp>
      <p:sp>
        <p:nvSpPr>
          <p:cNvPr id="621" name="Rectangle 107"/>
          <p:cNvSpPr>
            <a:spLocks noChangeArrowheads="1"/>
          </p:cNvSpPr>
          <p:nvPr/>
        </p:nvSpPr>
        <p:spPr bwMode="auto">
          <a:xfrm>
            <a:off x="2798197"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2" name="Rectangle 108"/>
          <p:cNvSpPr>
            <a:spLocks noChangeArrowheads="1"/>
          </p:cNvSpPr>
          <p:nvPr/>
        </p:nvSpPr>
        <p:spPr bwMode="auto">
          <a:xfrm>
            <a:off x="2901536"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3" name="Rectangle 109"/>
          <p:cNvSpPr>
            <a:spLocks noChangeArrowheads="1"/>
          </p:cNvSpPr>
          <p:nvPr/>
        </p:nvSpPr>
        <p:spPr bwMode="auto">
          <a:xfrm>
            <a:off x="3003881"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4" name="Rectangle 110"/>
          <p:cNvSpPr>
            <a:spLocks noChangeArrowheads="1"/>
          </p:cNvSpPr>
          <p:nvPr/>
        </p:nvSpPr>
        <p:spPr bwMode="auto">
          <a:xfrm>
            <a:off x="3421210"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5" name="Rectangle 111"/>
          <p:cNvSpPr>
            <a:spLocks noChangeArrowheads="1"/>
          </p:cNvSpPr>
          <p:nvPr/>
        </p:nvSpPr>
        <p:spPr bwMode="auto">
          <a:xfrm>
            <a:off x="3524549"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6" name="Rectangle 112"/>
          <p:cNvSpPr>
            <a:spLocks noChangeArrowheads="1"/>
          </p:cNvSpPr>
          <p:nvPr/>
        </p:nvSpPr>
        <p:spPr bwMode="auto">
          <a:xfrm>
            <a:off x="3626893"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7" name="Rectangle 113"/>
          <p:cNvSpPr>
            <a:spLocks noChangeArrowheads="1"/>
          </p:cNvSpPr>
          <p:nvPr/>
        </p:nvSpPr>
        <p:spPr bwMode="auto">
          <a:xfrm>
            <a:off x="3730232"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8" name="Rectangle 114"/>
          <p:cNvSpPr>
            <a:spLocks noChangeArrowheads="1"/>
          </p:cNvSpPr>
          <p:nvPr/>
        </p:nvSpPr>
        <p:spPr bwMode="auto">
          <a:xfrm>
            <a:off x="2964001" y="3456118"/>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10</a:t>
            </a:r>
            <a:endParaRPr lang="en-US" altLang="zh-CN" sz="1000" b="1" dirty="0">
              <a:solidFill>
                <a:srgbClr val="00FF00"/>
              </a:solidFill>
              <a:latin typeface="微软雅黑" pitchFamily="34" charset="-122"/>
              <a:ea typeface="微软雅黑" pitchFamily="34" charset="-122"/>
              <a:cs typeface="MS PGothic" charset="0"/>
              <a:sym typeface="MS PGothic" charset="0"/>
            </a:endParaRPr>
          </a:p>
        </p:txBody>
      </p:sp>
      <p:sp>
        <p:nvSpPr>
          <p:cNvPr id="629" name="Rectangle 115"/>
          <p:cNvSpPr>
            <a:spLocks noChangeArrowheads="1"/>
          </p:cNvSpPr>
          <p:nvPr/>
        </p:nvSpPr>
        <p:spPr bwMode="auto">
          <a:xfrm>
            <a:off x="3107220"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0" name="Rectangle 116"/>
          <p:cNvSpPr>
            <a:spLocks noChangeArrowheads="1"/>
          </p:cNvSpPr>
          <p:nvPr/>
        </p:nvSpPr>
        <p:spPr bwMode="auto">
          <a:xfrm>
            <a:off x="3210558"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1" name="Rectangle 117"/>
          <p:cNvSpPr>
            <a:spLocks noChangeArrowheads="1"/>
          </p:cNvSpPr>
          <p:nvPr/>
        </p:nvSpPr>
        <p:spPr bwMode="auto">
          <a:xfrm>
            <a:off x="3313897"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2" name="Rectangle 118"/>
          <p:cNvSpPr>
            <a:spLocks noChangeArrowheads="1"/>
          </p:cNvSpPr>
          <p:nvPr/>
        </p:nvSpPr>
        <p:spPr bwMode="auto">
          <a:xfrm>
            <a:off x="2888619" y="3076805"/>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p</a:t>
            </a:r>
            <a:endParaRPr lang="en-US" altLang="zh-CN" sz="1400" b="1" dirty="0">
              <a:latin typeface="微软雅黑" pitchFamily="34" charset="-122"/>
              <a:ea typeface="微软雅黑" pitchFamily="34" charset="-122"/>
              <a:cs typeface="MS PGothic" charset="0"/>
              <a:sym typeface="MS PGothic" charset="0"/>
            </a:endParaRPr>
          </a:p>
        </p:txBody>
      </p:sp>
      <p:sp>
        <p:nvSpPr>
          <p:cNvPr id="633" name="Rectangle 119"/>
          <p:cNvSpPr>
            <a:spLocks noChangeArrowheads="1"/>
          </p:cNvSpPr>
          <p:nvPr/>
        </p:nvSpPr>
        <p:spPr bwMode="auto">
          <a:xfrm>
            <a:off x="3413261" y="3076805"/>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o</a:t>
            </a:r>
            <a:endParaRPr lang="en-US" altLang="zh-CN" sz="1400" b="1" dirty="0">
              <a:latin typeface="微软雅黑" pitchFamily="34" charset="-122"/>
              <a:ea typeface="微软雅黑" pitchFamily="34" charset="-122"/>
              <a:cs typeface="MS PGothic" charset="0"/>
              <a:sym typeface="MS PGothic" charset="0"/>
            </a:endParaRPr>
          </a:p>
        </p:txBody>
      </p:sp>
      <p:sp>
        <p:nvSpPr>
          <p:cNvPr id="634" name="Rectangle 121"/>
          <p:cNvSpPr>
            <a:spLocks noChangeArrowheads="1"/>
          </p:cNvSpPr>
          <p:nvPr/>
        </p:nvSpPr>
        <p:spPr bwMode="auto">
          <a:xfrm>
            <a:off x="6446676" y="3461561"/>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11576A"/>
                </a:solidFill>
                <a:latin typeface="微软雅黑" pitchFamily="34" charset="-122"/>
                <a:ea typeface="微软雅黑" pitchFamily="34" charset="-122"/>
                <a:sym typeface="MS PGothic" charset="0"/>
              </a:rPr>
              <a:t>1</a:t>
            </a:r>
          </a:p>
        </p:txBody>
      </p:sp>
      <p:sp>
        <p:nvSpPr>
          <p:cNvPr id="635" name="Rectangle 122"/>
          <p:cNvSpPr>
            <a:spLocks noChangeArrowheads="1"/>
          </p:cNvSpPr>
          <p:nvPr/>
        </p:nvSpPr>
        <p:spPr bwMode="auto">
          <a:xfrm>
            <a:off x="5556467" y="3455211"/>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16</a:t>
            </a:r>
          </a:p>
        </p:txBody>
      </p:sp>
      <p:sp>
        <p:nvSpPr>
          <p:cNvPr id="636" name="Rectangle 123"/>
          <p:cNvSpPr>
            <a:spLocks noChangeArrowheads="1"/>
          </p:cNvSpPr>
          <p:nvPr/>
        </p:nvSpPr>
        <p:spPr bwMode="auto">
          <a:xfrm>
            <a:off x="5922034" y="3455211"/>
            <a:ext cx="261289"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11576A"/>
                </a:solidFill>
                <a:latin typeface="微软雅黑" pitchFamily="34" charset="-122"/>
                <a:ea typeface="微软雅黑" pitchFamily="34" charset="-122"/>
                <a:sym typeface="MS PGothic" charset="0"/>
              </a:rPr>
              <a:t>9</a:t>
            </a:r>
          </a:p>
        </p:txBody>
      </p:sp>
      <p:sp>
        <p:nvSpPr>
          <p:cNvPr id="637" name="Rectangle 124"/>
          <p:cNvSpPr>
            <a:spLocks noChangeArrowheads="1"/>
          </p:cNvSpPr>
          <p:nvPr/>
        </p:nvSpPr>
        <p:spPr bwMode="auto">
          <a:xfrm>
            <a:off x="5770177" y="3346857"/>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8" name="Rectangle 125"/>
          <p:cNvSpPr>
            <a:spLocks noChangeArrowheads="1"/>
          </p:cNvSpPr>
          <p:nvPr/>
        </p:nvSpPr>
        <p:spPr bwMode="auto">
          <a:xfrm>
            <a:off x="6187507"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9" name="Rectangle 126"/>
          <p:cNvSpPr>
            <a:spLocks noChangeArrowheads="1"/>
          </p:cNvSpPr>
          <p:nvPr/>
        </p:nvSpPr>
        <p:spPr bwMode="auto">
          <a:xfrm>
            <a:off x="6290845"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0" name="Rectangle 127"/>
          <p:cNvSpPr>
            <a:spLocks noChangeArrowheads="1"/>
          </p:cNvSpPr>
          <p:nvPr/>
        </p:nvSpPr>
        <p:spPr bwMode="auto">
          <a:xfrm>
            <a:off x="6393190"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1" name="Rectangle 128"/>
          <p:cNvSpPr>
            <a:spLocks noChangeArrowheads="1"/>
          </p:cNvSpPr>
          <p:nvPr/>
        </p:nvSpPr>
        <p:spPr bwMode="auto">
          <a:xfrm>
            <a:off x="6496529"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2" name="Rectangle 129"/>
          <p:cNvSpPr>
            <a:spLocks noChangeArrowheads="1"/>
          </p:cNvSpPr>
          <p:nvPr/>
        </p:nvSpPr>
        <p:spPr bwMode="auto">
          <a:xfrm>
            <a:off x="5750083" y="3449768"/>
            <a:ext cx="339836" cy="243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10</a:t>
            </a:r>
            <a:endParaRPr lang="en-US" altLang="zh-CN" sz="1000" b="1" dirty="0">
              <a:solidFill>
                <a:srgbClr val="00FF00"/>
              </a:solidFill>
              <a:latin typeface="微软雅黑" pitchFamily="34" charset="-122"/>
              <a:ea typeface="微软雅黑" pitchFamily="34" charset="-122"/>
              <a:cs typeface="MS PGothic" charset="0"/>
              <a:sym typeface="MS PGothic" charset="0"/>
            </a:endParaRPr>
          </a:p>
        </p:txBody>
      </p:sp>
      <p:sp>
        <p:nvSpPr>
          <p:cNvPr id="643" name="Rectangle 130"/>
          <p:cNvSpPr>
            <a:spLocks noChangeArrowheads="1"/>
          </p:cNvSpPr>
          <p:nvPr/>
        </p:nvSpPr>
        <p:spPr bwMode="auto">
          <a:xfrm>
            <a:off x="5873516" y="3346857"/>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4" name="Rectangle 131"/>
          <p:cNvSpPr>
            <a:spLocks noChangeArrowheads="1"/>
          </p:cNvSpPr>
          <p:nvPr/>
        </p:nvSpPr>
        <p:spPr bwMode="auto">
          <a:xfrm>
            <a:off x="5976855"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5" name="Rectangle 132"/>
          <p:cNvSpPr>
            <a:spLocks noChangeArrowheads="1"/>
          </p:cNvSpPr>
          <p:nvPr/>
        </p:nvSpPr>
        <p:spPr bwMode="auto">
          <a:xfrm>
            <a:off x="6080193"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6" name="Rectangle 133"/>
          <p:cNvSpPr>
            <a:spLocks noChangeArrowheads="1"/>
          </p:cNvSpPr>
          <p:nvPr/>
        </p:nvSpPr>
        <p:spPr bwMode="auto">
          <a:xfrm>
            <a:off x="5790050" y="3095466"/>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r>
              <a:rPr lang="en-US" altLang="zh-CN" sz="1400" b="1" dirty="0">
                <a:solidFill>
                  <a:schemeClr val="hlink"/>
                </a:solidFill>
                <a:latin typeface="微软雅黑" pitchFamily="34" charset="-122"/>
                <a:ea typeface="微软雅黑" pitchFamily="34" charset="-122"/>
                <a:sym typeface="MS PGothic" charset="0"/>
              </a:rPr>
              <a:t>f</a:t>
            </a:r>
          </a:p>
        </p:txBody>
      </p:sp>
      <p:sp>
        <p:nvSpPr>
          <p:cNvPr id="647" name="Rectangle 134"/>
          <p:cNvSpPr>
            <a:spLocks noChangeArrowheads="1"/>
          </p:cNvSpPr>
          <p:nvPr/>
        </p:nvSpPr>
        <p:spPr bwMode="auto">
          <a:xfrm>
            <a:off x="6179557" y="3095466"/>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o</a:t>
            </a:r>
          </a:p>
        </p:txBody>
      </p:sp>
      <p:sp>
        <p:nvSpPr>
          <p:cNvPr id="648" name="Rectangle 135"/>
          <p:cNvSpPr>
            <a:spLocks noChangeArrowheads="1"/>
          </p:cNvSpPr>
          <p:nvPr/>
        </p:nvSpPr>
        <p:spPr bwMode="auto">
          <a:xfrm>
            <a:off x="5855599" y="4068001"/>
            <a:ext cx="798295" cy="2898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300" b="1" spc="-100" dirty="0" smtClean="0">
                <a:solidFill>
                  <a:srgbClr val="11576A"/>
                </a:solidFill>
                <a:latin typeface="微软雅黑" pitchFamily="34" charset="-122"/>
                <a:ea typeface="微软雅黑" pitchFamily="34" charset="-122"/>
                <a:cs typeface="MS PGothic" charset="0"/>
                <a:sym typeface="MS PGothic" charset="0"/>
              </a:rPr>
              <a:t>物理地址</a:t>
            </a:r>
            <a:endParaRPr lang="en-US" altLang="zh-CN" sz="1300" b="1" spc="-100" dirty="0">
              <a:solidFill>
                <a:srgbClr val="11576A"/>
              </a:solidFill>
              <a:latin typeface="微软雅黑" pitchFamily="34" charset="-122"/>
              <a:ea typeface="微软雅黑" pitchFamily="34" charset="-122"/>
              <a:cs typeface="MS PGothic" charset="0"/>
              <a:sym typeface="MS PGothic" charset="0"/>
            </a:endParaRPr>
          </a:p>
        </p:txBody>
      </p:sp>
      <p:sp>
        <p:nvSpPr>
          <p:cNvPr id="649" name="Arc 136"/>
          <p:cNvSpPr>
            <a:spLocks/>
          </p:cNvSpPr>
          <p:nvPr/>
        </p:nvSpPr>
        <p:spPr bwMode="auto">
          <a:xfrm>
            <a:off x="6001695" y="3561484"/>
            <a:ext cx="270270" cy="357711"/>
          </a:xfrm>
          <a:custGeom>
            <a:avLst/>
            <a:gdLst/>
            <a:ahLst/>
            <a:cxnLst/>
            <a:rect l="0" t="0" r="0" b="0"/>
            <a:pathLst/>
          </a:custGeom>
          <a:noFill/>
          <a:ln w="19050" cap="rnd" cmpd="sng">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0" name="Line 137"/>
          <p:cNvSpPr>
            <a:spLocks noChangeShapeType="1"/>
          </p:cNvSpPr>
          <p:nvPr/>
        </p:nvSpPr>
        <p:spPr bwMode="auto">
          <a:xfrm flipH="1">
            <a:off x="3283094" y="3092485"/>
            <a:ext cx="7949" cy="246423"/>
          </a:xfrm>
          <a:prstGeom prst="line">
            <a:avLst/>
          </a:prstGeom>
          <a:noFill/>
          <a:ln w="28575" cmpd="sng">
            <a:solidFill>
              <a:srgbClr val="11576A"/>
            </a:solidFill>
            <a:round/>
            <a:headEnd type="none"/>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1" name="Arc 139"/>
          <p:cNvSpPr>
            <a:spLocks/>
          </p:cNvSpPr>
          <p:nvPr/>
        </p:nvSpPr>
        <p:spPr bwMode="auto">
          <a:xfrm>
            <a:off x="3506663" y="3553535"/>
            <a:ext cx="270270" cy="357711"/>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2" name="Line 140"/>
          <p:cNvSpPr>
            <a:spLocks noChangeShapeType="1"/>
          </p:cNvSpPr>
          <p:nvPr/>
        </p:nvSpPr>
        <p:spPr bwMode="auto">
          <a:xfrm>
            <a:off x="2973078" y="3577382"/>
            <a:ext cx="0" cy="588235"/>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3" name="Arc 141"/>
          <p:cNvSpPr>
            <a:spLocks/>
          </p:cNvSpPr>
          <p:nvPr/>
        </p:nvSpPr>
        <p:spPr bwMode="auto">
          <a:xfrm>
            <a:off x="2974072" y="4181516"/>
            <a:ext cx="270270" cy="246423"/>
          </a:xfrm>
          <a:custGeom>
            <a:avLst/>
            <a:gdLst/>
            <a:ahLst/>
            <a:cxnLst/>
            <a:rect l="0" t="0" r="0" b="0"/>
            <a:pathLst/>
          </a:custGeom>
          <a:noFill/>
          <a:ln w="19050" cap="rnd" cmpd="sng">
            <a:solidFill>
              <a:schemeClr val="fo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4" name="Line 142"/>
          <p:cNvSpPr>
            <a:spLocks noChangeShapeType="1"/>
          </p:cNvSpPr>
          <p:nvPr/>
        </p:nvSpPr>
        <p:spPr bwMode="auto">
          <a:xfrm flipV="1">
            <a:off x="4165447" y="4475633"/>
            <a:ext cx="0" cy="612083"/>
          </a:xfrm>
          <a:prstGeom prst="line">
            <a:avLst/>
          </a:prstGeom>
          <a:noFill/>
          <a:ln w="28575" cmpd="sng">
            <a:solidFill>
              <a:srgbClr val="11576A"/>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5" name="Rectangle 143"/>
          <p:cNvSpPr>
            <a:spLocks noChangeArrowheads="1"/>
          </p:cNvSpPr>
          <p:nvPr/>
        </p:nvSpPr>
        <p:spPr bwMode="auto">
          <a:xfrm>
            <a:off x="3038614" y="3905383"/>
            <a:ext cx="798295"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200" b="1" dirty="0" smtClean="0">
                <a:solidFill>
                  <a:srgbClr val="11576A"/>
                </a:solidFill>
                <a:latin typeface="微软雅黑" pitchFamily="34" charset="-122"/>
                <a:ea typeface="微软雅黑" pitchFamily="34" charset="-122"/>
                <a:cs typeface="MS PGothic" charset="0"/>
                <a:sym typeface="MS PGothic" charset="0"/>
              </a:rPr>
              <a:t>逻辑地址</a:t>
            </a:r>
            <a:endParaRPr lang="en-US" altLang="zh-CN" sz="1200" b="1" dirty="0">
              <a:solidFill>
                <a:srgbClr val="11576A"/>
              </a:solidFill>
              <a:latin typeface="微软雅黑" pitchFamily="34" charset="-122"/>
              <a:ea typeface="微软雅黑" pitchFamily="34" charset="-122"/>
              <a:cs typeface="MS PGothic" charset="0"/>
              <a:sym typeface="MS PGothic" charset="0"/>
            </a:endParaRPr>
          </a:p>
        </p:txBody>
      </p:sp>
      <p:sp>
        <p:nvSpPr>
          <p:cNvPr id="656" name="Arc 144"/>
          <p:cNvSpPr>
            <a:spLocks/>
          </p:cNvSpPr>
          <p:nvPr/>
        </p:nvSpPr>
        <p:spPr bwMode="auto">
          <a:xfrm>
            <a:off x="5731425" y="4284854"/>
            <a:ext cx="143084" cy="127186"/>
          </a:xfrm>
          <a:custGeom>
            <a:avLst/>
            <a:gdLst/>
            <a:ahLst/>
            <a:cxnLst/>
            <a:rect l="0" t="0" r="0" b="0"/>
            <a:pathLst/>
          </a:custGeom>
          <a:noFill/>
          <a:ln w="19050" cap="rnd" cmpd="sng">
            <a:solidFill>
              <a:schemeClr val="fo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7" name="Line 145"/>
          <p:cNvSpPr>
            <a:spLocks noChangeShapeType="1"/>
          </p:cNvSpPr>
          <p:nvPr/>
        </p:nvSpPr>
        <p:spPr bwMode="auto">
          <a:xfrm>
            <a:off x="5882458" y="3569433"/>
            <a:ext cx="0" cy="731320"/>
          </a:xfrm>
          <a:prstGeom prst="line">
            <a:avLst/>
          </a:prstGeom>
          <a:noFill/>
          <a:ln w="28575" cmpd="sng">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8" name="Line 146"/>
          <p:cNvSpPr>
            <a:spLocks noChangeShapeType="1"/>
          </p:cNvSpPr>
          <p:nvPr/>
        </p:nvSpPr>
        <p:spPr bwMode="auto">
          <a:xfrm flipH="1">
            <a:off x="5413460" y="4416015"/>
            <a:ext cx="329889" cy="0"/>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9" name="Arc 147"/>
          <p:cNvSpPr>
            <a:spLocks/>
          </p:cNvSpPr>
          <p:nvPr/>
        </p:nvSpPr>
        <p:spPr bwMode="auto">
          <a:xfrm rot="10800000">
            <a:off x="6168627" y="2862954"/>
            <a:ext cx="79491" cy="79491"/>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0" name="Arc 148"/>
          <p:cNvSpPr>
            <a:spLocks/>
          </p:cNvSpPr>
          <p:nvPr/>
        </p:nvSpPr>
        <p:spPr bwMode="auto">
          <a:xfrm rot="10800000">
            <a:off x="6096092" y="2858980"/>
            <a:ext cx="73529" cy="83466"/>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1" name="Arc 149"/>
          <p:cNvSpPr>
            <a:spLocks/>
          </p:cNvSpPr>
          <p:nvPr/>
        </p:nvSpPr>
        <p:spPr bwMode="auto">
          <a:xfrm>
            <a:off x="5780114" y="2942446"/>
            <a:ext cx="114268" cy="111288"/>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2" name="Arc 151"/>
          <p:cNvSpPr>
            <a:spLocks/>
          </p:cNvSpPr>
          <p:nvPr/>
        </p:nvSpPr>
        <p:spPr bwMode="auto">
          <a:xfrm>
            <a:off x="6451815" y="2942446"/>
            <a:ext cx="114268" cy="111288"/>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3" name="Line 153"/>
          <p:cNvSpPr>
            <a:spLocks noChangeShapeType="1"/>
          </p:cNvSpPr>
          <p:nvPr/>
        </p:nvSpPr>
        <p:spPr bwMode="auto">
          <a:xfrm flipH="1">
            <a:off x="6430948" y="2178336"/>
            <a:ext cx="540000" cy="0"/>
          </a:xfrm>
          <a:prstGeom prst="line">
            <a:avLst/>
          </a:prstGeom>
          <a:noFill/>
          <a:ln w="28575" cmpd="sng">
            <a:solidFill>
              <a:srgbClr val="11576A"/>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64" name="Arc 154"/>
          <p:cNvSpPr>
            <a:spLocks/>
          </p:cNvSpPr>
          <p:nvPr/>
        </p:nvSpPr>
        <p:spPr bwMode="auto">
          <a:xfrm rot="10800000">
            <a:off x="6168627" y="2178336"/>
            <a:ext cx="270270" cy="357711"/>
          </a:xfrm>
          <a:custGeom>
            <a:avLst/>
            <a:gdLst/>
            <a:ahLst/>
            <a:cxnLst/>
            <a:rect l="0" t="0" r="0" b="0"/>
            <a:pathLst/>
          </a:custGeom>
          <a:noFill/>
          <a:ln w="19050" cap="rnd"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5" name="Line 155"/>
          <p:cNvSpPr>
            <a:spLocks noChangeShapeType="1"/>
          </p:cNvSpPr>
          <p:nvPr/>
        </p:nvSpPr>
        <p:spPr bwMode="auto">
          <a:xfrm>
            <a:off x="6192998" y="2407109"/>
            <a:ext cx="0" cy="313991"/>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66" name="Rectangle 156"/>
          <p:cNvSpPr>
            <a:spLocks noChangeArrowheads="1"/>
          </p:cNvSpPr>
          <p:nvPr/>
        </p:nvSpPr>
        <p:spPr bwMode="auto">
          <a:xfrm>
            <a:off x="4909861" y="4276688"/>
            <a:ext cx="294118" cy="305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bg1"/>
                </a:solidFill>
                <a:latin typeface="微软雅黑" pitchFamily="34" charset="-122"/>
                <a:ea typeface="微软雅黑" pitchFamily="34" charset="-122"/>
                <a:sym typeface="MS PGothic" charset="0"/>
              </a:rPr>
              <a:t>f</a:t>
            </a:r>
            <a:endParaRPr lang="en-US" altLang="zh-CN" sz="1400" dirty="0">
              <a:solidFill>
                <a:schemeClr val="bg1"/>
              </a:solidFill>
              <a:latin typeface="微软雅黑" pitchFamily="34" charset="-122"/>
              <a:ea typeface="微软雅黑" pitchFamily="34" charset="-122"/>
              <a:cs typeface="MS PGothic" charset="0"/>
              <a:sym typeface="MS PGothic" charset="0"/>
            </a:endParaRPr>
          </a:p>
        </p:txBody>
      </p:sp>
      <p:sp>
        <p:nvSpPr>
          <p:cNvPr id="667" name="AutoShape 157"/>
          <p:cNvSpPr>
            <a:spLocks noChangeArrowheads="1"/>
          </p:cNvSpPr>
          <p:nvPr/>
        </p:nvSpPr>
        <p:spPr bwMode="auto">
          <a:xfrm rot="16200000" flipH="1">
            <a:off x="3171806" y="2198202"/>
            <a:ext cx="230525" cy="580286"/>
          </a:xfrm>
          <a:prstGeom prst="rightArrow">
            <a:avLst>
              <a:gd name="adj1" fmla="val 75000"/>
              <a:gd name="adj2" fmla="val 50005"/>
            </a:avLst>
          </a:prstGeom>
          <a:gradFill>
            <a:gsLst>
              <a:gs pos="100000">
                <a:srgbClr val="005072"/>
              </a:gs>
              <a:gs pos="0">
                <a:srgbClr val="0093DD"/>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68" name="Rectangle 83"/>
          <p:cNvSpPr>
            <a:spLocks noChangeArrowheads="1"/>
          </p:cNvSpPr>
          <p:nvPr/>
        </p:nvSpPr>
        <p:spPr bwMode="auto">
          <a:xfrm>
            <a:off x="3298992" y="4952581"/>
            <a:ext cx="488871" cy="233506"/>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11576A"/>
            </a:solidFill>
            <a:miter lim="800000"/>
            <a:headEnd/>
            <a:tailEnd/>
          </a:ln>
        </p:spPr>
        <p:txBody>
          <a:bodyPr wrap="none" lIns="90487" tIns="44450" rIns="90487" bIns="44450" anchor="ctr"/>
          <a:lstStyle/>
          <a:p>
            <a:pPr algn="ctr">
              <a:buFontTx/>
              <a:buNone/>
            </a:pPr>
            <a:r>
              <a:rPr lang="en-US" altLang="zh-CN" sz="1400" b="1" dirty="0">
                <a:solidFill>
                  <a:schemeClr val="bg1"/>
                </a:solidFill>
                <a:latin typeface="微软雅黑" pitchFamily="34" charset="-122"/>
                <a:ea typeface="微软雅黑" pitchFamily="34" charset="-122"/>
                <a:cs typeface="MS PGothic" charset="0"/>
                <a:sym typeface="Times" charset="0"/>
              </a:rPr>
              <a:t>PTBR</a:t>
            </a:r>
            <a:endParaRPr lang="en-US" altLang="zh-CN" sz="1400" b="1" dirty="0">
              <a:solidFill>
                <a:schemeClr val="bg1"/>
              </a:solidFill>
              <a:latin typeface="微软雅黑" pitchFamily="34" charset="-122"/>
              <a:ea typeface="微软雅黑" pitchFamily="34" charset="-122"/>
              <a:cs typeface="MS PGothic" charset="0"/>
              <a:sym typeface="MS PGothic" charset="0"/>
            </a:endParaRPr>
          </a:p>
        </p:txBody>
      </p:sp>
      <p:sp>
        <p:nvSpPr>
          <p:cNvPr id="669" name="Line 84"/>
          <p:cNvSpPr>
            <a:spLocks noChangeShapeType="1"/>
          </p:cNvSpPr>
          <p:nvPr/>
        </p:nvSpPr>
        <p:spPr bwMode="auto">
          <a:xfrm>
            <a:off x="3787863" y="5074799"/>
            <a:ext cx="317965" cy="993"/>
          </a:xfrm>
          <a:prstGeom prst="line">
            <a:avLst/>
          </a:prstGeom>
          <a:noFill/>
          <a:ln w="28575" cmpd="sng">
            <a:solidFill>
              <a:srgbClr val="11576A"/>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70" name="TextBox 171"/>
          <p:cNvSpPr>
            <a:spLocks noChangeArrowheads="1"/>
          </p:cNvSpPr>
          <p:nvPr/>
        </p:nvSpPr>
        <p:spPr bwMode="auto">
          <a:xfrm>
            <a:off x="4872578" y="2854011"/>
            <a:ext cx="69281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buFontTx/>
              <a:buNone/>
            </a:pPr>
            <a:r>
              <a:rPr lang="en-US" altLang="zh-CN" sz="1400" b="1" dirty="0">
                <a:solidFill>
                  <a:srgbClr val="11576A"/>
                </a:solidFill>
                <a:latin typeface="微软雅黑" pitchFamily="34" charset="-122"/>
                <a:ea typeface="微软雅黑" pitchFamily="34" charset="-122"/>
                <a:cs typeface="MS PGothic" charset="0"/>
                <a:sym typeface="Times New Roman" charset="0"/>
              </a:rPr>
              <a:t>MMU</a:t>
            </a:r>
            <a:endParaRPr lang="en-US" altLang="zh-CN" sz="1400" dirty="0">
              <a:solidFill>
                <a:srgbClr val="11576A"/>
              </a:solidFill>
              <a:latin typeface="微软雅黑" pitchFamily="34" charset="-122"/>
              <a:ea typeface="微软雅黑" pitchFamily="34" charset="-122"/>
              <a:cs typeface="MS PGothic" charset="0"/>
              <a:sym typeface="MS PGothic" charset="0"/>
            </a:endParaRPr>
          </a:p>
        </p:txBody>
      </p:sp>
      <p:sp>
        <p:nvSpPr>
          <p:cNvPr id="671" name="Rectangle 72"/>
          <p:cNvSpPr>
            <a:spLocks noChangeArrowheads="1"/>
          </p:cNvSpPr>
          <p:nvPr/>
        </p:nvSpPr>
        <p:spPr bwMode="auto">
          <a:xfrm>
            <a:off x="4422923" y="4319724"/>
            <a:ext cx="429253" cy="1907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buFontTx/>
              <a:buNone/>
            </a:pPr>
            <a:r>
              <a:rPr lang="zh-CN" altLang="en-US" sz="1200" b="1" dirty="0" smtClean="0">
                <a:solidFill>
                  <a:srgbClr val="FFFF00"/>
                </a:solidFill>
                <a:latin typeface="微软雅黑" pitchFamily="34" charset="-122"/>
                <a:ea typeface="微软雅黑" pitchFamily="34" charset="-122"/>
                <a:cs typeface="MS PGothic" charset="0"/>
                <a:sym typeface="MS PGothic" charset="0"/>
              </a:rPr>
              <a:t>无效</a:t>
            </a:r>
            <a:endParaRPr lang="en-US" altLang="zh-CN" sz="1200" b="1" dirty="0">
              <a:solidFill>
                <a:srgbClr val="FFFF00"/>
              </a:solidFill>
              <a:latin typeface="微软雅黑" pitchFamily="34" charset="-122"/>
              <a:ea typeface="微软雅黑" pitchFamily="34" charset="-122"/>
              <a:cs typeface="MS PGothic" charset="0"/>
              <a:sym typeface="MS PGothic" charset="0"/>
            </a:endParaRPr>
          </a:p>
        </p:txBody>
      </p:sp>
      <p:sp>
        <p:nvSpPr>
          <p:cNvPr id="672" name="Arc 154"/>
          <p:cNvSpPr>
            <a:spLocks noChangeArrowheads="1"/>
          </p:cNvSpPr>
          <p:nvPr/>
        </p:nvSpPr>
        <p:spPr bwMode="auto">
          <a:xfrm rot="10800000">
            <a:off x="6182538" y="2183304"/>
            <a:ext cx="270270" cy="357711"/>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3" name="Arc 147"/>
          <p:cNvSpPr>
            <a:spLocks noChangeArrowheads="1"/>
          </p:cNvSpPr>
          <p:nvPr/>
        </p:nvSpPr>
        <p:spPr bwMode="auto">
          <a:xfrm rot="10800000">
            <a:off x="6173596" y="2835133"/>
            <a:ext cx="79491" cy="79491"/>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4" name="Arc 148"/>
          <p:cNvSpPr>
            <a:spLocks noChangeArrowheads="1"/>
          </p:cNvSpPr>
          <p:nvPr/>
        </p:nvSpPr>
        <p:spPr bwMode="auto">
          <a:xfrm rot="10800000">
            <a:off x="6101059" y="2831158"/>
            <a:ext cx="73529" cy="83466"/>
          </a:xfrm>
          <a:custGeom>
            <a:avLst/>
            <a:gdLst>
              <a:gd name="T0" fmla="*/ 0 w 21600"/>
              <a:gd name="T1" fmla="*/ 2147483647 h 21598"/>
              <a:gd name="T2" fmla="*/ 2147483647 w 21600"/>
              <a:gd name="T3" fmla="*/ 0 h 21598"/>
              <a:gd name="T4" fmla="*/ 2147483647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5" name="Arc 149"/>
          <p:cNvSpPr>
            <a:spLocks noChangeArrowheads="1"/>
          </p:cNvSpPr>
          <p:nvPr/>
        </p:nvSpPr>
        <p:spPr bwMode="auto">
          <a:xfrm>
            <a:off x="5785082" y="2914624"/>
            <a:ext cx="114269" cy="111288"/>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6" name="Arc 151"/>
          <p:cNvSpPr>
            <a:spLocks noChangeArrowheads="1"/>
          </p:cNvSpPr>
          <p:nvPr/>
        </p:nvSpPr>
        <p:spPr bwMode="auto">
          <a:xfrm>
            <a:off x="6456783" y="2914624"/>
            <a:ext cx="114269" cy="1112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7" name="Arc 141"/>
          <p:cNvSpPr>
            <a:spLocks noChangeArrowheads="1"/>
          </p:cNvSpPr>
          <p:nvPr/>
        </p:nvSpPr>
        <p:spPr bwMode="auto">
          <a:xfrm>
            <a:off x="2982021" y="4188472"/>
            <a:ext cx="270270" cy="24642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folHlink"/>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8" name="Arc 144"/>
          <p:cNvSpPr>
            <a:spLocks noChangeArrowheads="1"/>
          </p:cNvSpPr>
          <p:nvPr/>
        </p:nvSpPr>
        <p:spPr bwMode="auto">
          <a:xfrm>
            <a:off x="5736394" y="4306714"/>
            <a:ext cx="143084" cy="127186"/>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folHlink"/>
            </a:solidFill>
            <a:bevel/>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9" name="矩形 678"/>
          <p:cNvSpPr/>
          <p:nvPr/>
        </p:nvSpPr>
        <p:spPr>
          <a:xfrm>
            <a:off x="2846525" y="1857494"/>
            <a:ext cx="928694" cy="500066"/>
          </a:xfrm>
          <a:prstGeom prst="rect">
            <a:avLst/>
          </a:prstGeom>
          <a:gradFill>
            <a:gsLst>
              <a:gs pos="100000">
                <a:srgbClr val="33FFFF"/>
              </a:gs>
              <a:gs pos="0">
                <a:srgbClr val="99FFFF"/>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矩形 679"/>
          <p:cNvSpPr/>
          <p:nvPr/>
        </p:nvSpPr>
        <p:spPr>
          <a:xfrm>
            <a:off x="1852745" y="4106997"/>
            <a:ext cx="576000" cy="97200"/>
          </a:xfrm>
          <a:prstGeom prst="rect">
            <a:avLst/>
          </a:prstGeom>
          <a:solidFill>
            <a:srgbClr val="C00000"/>
          </a:solidFill>
          <a:ln w="12700">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Rectangle 59"/>
          <p:cNvSpPr>
            <a:spLocks noChangeArrowheads="1"/>
          </p:cNvSpPr>
          <p:nvPr/>
        </p:nvSpPr>
        <p:spPr bwMode="auto">
          <a:xfrm>
            <a:off x="1908307" y="4033968"/>
            <a:ext cx="458458" cy="2282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900" b="1" dirty="0">
                <a:solidFill>
                  <a:schemeClr val="bg1"/>
                </a:solidFill>
                <a:latin typeface="微软雅黑" pitchFamily="34" charset="-122"/>
                <a:ea typeface="微软雅黑" pitchFamily="34" charset="-122"/>
                <a:sym typeface="Courier New" charset="0"/>
              </a:rPr>
              <a:t>(</a:t>
            </a:r>
            <a:r>
              <a:rPr lang="en-US" altLang="zh-CN" sz="900" b="1" dirty="0" err="1">
                <a:solidFill>
                  <a:schemeClr val="bg1"/>
                </a:solidFill>
                <a:latin typeface="微软雅黑" pitchFamily="34" charset="-122"/>
                <a:ea typeface="微软雅黑" pitchFamily="34" charset="-122"/>
                <a:sym typeface="Courier New" charset="0"/>
              </a:rPr>
              <a:t>p,o</a:t>
            </a:r>
            <a:r>
              <a:rPr lang="en-US" altLang="zh-CN" sz="900" b="1" dirty="0">
                <a:solidFill>
                  <a:schemeClr val="bg1"/>
                </a:solidFill>
                <a:latin typeface="微软雅黑" pitchFamily="34" charset="-122"/>
                <a:ea typeface="微软雅黑" pitchFamily="34" charset="-122"/>
                <a:sym typeface="Courier New" charset="0"/>
              </a:rPr>
              <a:t>)</a:t>
            </a:r>
            <a:endParaRPr lang="en-US" altLang="zh-CN" sz="900" dirty="0">
              <a:solidFill>
                <a:schemeClr val="bg1"/>
              </a:solidFill>
              <a:latin typeface="微软雅黑" pitchFamily="34" charset="-122"/>
              <a:ea typeface="微软雅黑" pitchFamily="34" charset="-122"/>
              <a:cs typeface="MS PGothic" charset="0"/>
              <a:sym typeface="MS PGothic" charset="0"/>
            </a:endParaRPr>
          </a:p>
        </p:txBody>
      </p:sp>
      <p:sp>
        <p:nvSpPr>
          <p:cNvPr id="682" name="Rectangle 138"/>
          <p:cNvSpPr>
            <a:spLocks noChangeArrowheads="1"/>
          </p:cNvSpPr>
          <p:nvPr/>
        </p:nvSpPr>
        <p:spPr bwMode="auto">
          <a:xfrm>
            <a:off x="2901536" y="1799655"/>
            <a:ext cx="771065" cy="445151"/>
          </a:xfrm>
          <a:prstGeom prst="rect">
            <a:avLst/>
          </a:prstGeom>
          <a:noFill/>
          <a:ln w="28575" cmpd="sng">
            <a:noFill/>
            <a:miter lim="800000"/>
            <a:headEnd/>
            <a:tailEnd/>
          </a:ln>
        </p:spPr>
        <p:txBody>
          <a:bodyPr wrap="none" lIns="90487" tIns="44450" rIns="90487" bIns="44450" anchor="ctr"/>
          <a:lstStyle/>
          <a:p>
            <a:pPr algn="ctr">
              <a:buFontTx/>
              <a:buNone/>
            </a:pPr>
            <a:endParaRPr lang="en-US" altLang="zh-CN" sz="1400" dirty="0">
              <a:solidFill>
                <a:srgbClr val="000099"/>
              </a:solidFill>
              <a:latin typeface="微软雅黑" pitchFamily="34" charset="-122"/>
              <a:ea typeface="微软雅黑" pitchFamily="34" charset="-122"/>
              <a:sym typeface="Times" charset="0"/>
            </a:endParaRPr>
          </a:p>
          <a:p>
            <a:pPr algn="ctr">
              <a:buFontTx/>
              <a:buNone/>
            </a:pPr>
            <a:r>
              <a:rPr lang="zh-CN" altLang="en-US" sz="1400" b="1" dirty="0" smtClean="0">
                <a:solidFill>
                  <a:srgbClr val="000099"/>
                </a:solidFill>
                <a:latin typeface="微软雅黑" pitchFamily="34" charset="-122"/>
                <a:ea typeface="微软雅黑" pitchFamily="34" charset="-122"/>
                <a:sym typeface="Times" charset="0"/>
              </a:rPr>
              <a:t>程序 </a:t>
            </a:r>
            <a:r>
              <a:rPr lang="en-US" altLang="zh-CN" sz="1400" b="1" dirty="0" smtClean="0">
                <a:solidFill>
                  <a:srgbClr val="000099"/>
                </a:solidFill>
                <a:latin typeface="微软雅黑" pitchFamily="34" charset="-122"/>
                <a:ea typeface="微软雅黑" pitchFamily="34" charset="-122"/>
                <a:sym typeface="Times" charset="0"/>
              </a:rPr>
              <a:t>P</a:t>
            </a:r>
            <a:endParaRPr lang="en-US" altLang="zh-CN" sz="1400" b="1" dirty="0">
              <a:latin typeface="微软雅黑" pitchFamily="34" charset="-122"/>
              <a:ea typeface="微软雅黑" pitchFamily="34" charset="-122"/>
              <a:cs typeface="MS PGothic" charset="0"/>
              <a:sym typeface="MS PGothic" charset="0"/>
            </a:endParaRPr>
          </a:p>
        </p:txBody>
      </p:sp>
      <p:sp>
        <p:nvSpPr>
          <p:cNvPr id="683" name="Rectangle 13"/>
          <p:cNvSpPr>
            <a:spLocks noChangeArrowheads="1"/>
          </p:cNvSpPr>
          <p:nvPr/>
        </p:nvSpPr>
        <p:spPr bwMode="auto">
          <a:xfrm>
            <a:off x="7011163" y="1979607"/>
            <a:ext cx="604134" cy="3243244"/>
          </a:xfrm>
          <a:prstGeom prst="rect">
            <a:avLst/>
          </a:prstGeom>
          <a:solidFill>
            <a:schemeClr val="accent1"/>
          </a:solidFill>
          <a:ln w="12700" cmpd="sng">
            <a:solidFill>
              <a:schemeClr val="tx1"/>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684" name="Rectangle 17"/>
          <p:cNvSpPr>
            <a:spLocks noChangeArrowheads="1"/>
          </p:cNvSpPr>
          <p:nvPr/>
        </p:nvSpPr>
        <p:spPr bwMode="auto">
          <a:xfrm>
            <a:off x="7019112" y="1987557"/>
            <a:ext cx="612083" cy="3251193"/>
          </a:xfrm>
          <a:prstGeom prst="rect">
            <a:avLst/>
          </a:prstGeom>
          <a:solidFill>
            <a:srgbClr val="C0FEF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685" name="Group 20"/>
          <p:cNvGrpSpPr>
            <a:grpSpLocks/>
          </p:cNvGrpSpPr>
          <p:nvPr/>
        </p:nvGrpSpPr>
        <p:grpSpPr bwMode="auto">
          <a:xfrm>
            <a:off x="7012157" y="1979607"/>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686" name="Rectangle 19"/>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87" name="Line 20"/>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88" name="Line 21"/>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89" name="Line 22"/>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0" name="Line 23"/>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1" name="Line 24"/>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2" name="Line 25"/>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693" name="Rectangle 26"/>
          <p:cNvSpPr>
            <a:spLocks noChangeArrowheads="1"/>
          </p:cNvSpPr>
          <p:nvPr/>
        </p:nvSpPr>
        <p:spPr bwMode="auto">
          <a:xfrm>
            <a:off x="7019112" y="4109974"/>
            <a:ext cx="612083" cy="95390"/>
          </a:xfrm>
          <a:prstGeom prst="rect">
            <a:avLst/>
          </a:prstGeom>
          <a:solidFill>
            <a:srgbClr val="F39FD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694" name="Group 29"/>
          <p:cNvGrpSpPr>
            <a:grpSpLocks/>
          </p:cNvGrpSpPr>
          <p:nvPr/>
        </p:nvGrpSpPr>
        <p:grpSpPr bwMode="auto">
          <a:xfrm>
            <a:off x="7012157" y="4586921"/>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695" name="Rectangle 28"/>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96" name="Line 29"/>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7" name="Line 30"/>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8" name="Line 31"/>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699" name="Line 32"/>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0" name="Line 33"/>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1" name="Line 34"/>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702" name="Group 37"/>
          <p:cNvGrpSpPr>
            <a:grpSpLocks/>
          </p:cNvGrpSpPr>
          <p:nvPr/>
        </p:nvGrpSpPr>
        <p:grpSpPr bwMode="auto">
          <a:xfrm>
            <a:off x="7012157" y="3935093"/>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03" name="Rectangle 36"/>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04" name="Line 37"/>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5" name="Line 38"/>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6" name="Line 39"/>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7" name="Line 40"/>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8" name="Line 41"/>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09" name="Line 42"/>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710" name="Group 45"/>
          <p:cNvGrpSpPr>
            <a:grpSpLocks/>
          </p:cNvGrpSpPr>
          <p:nvPr/>
        </p:nvGrpSpPr>
        <p:grpSpPr bwMode="auto">
          <a:xfrm>
            <a:off x="7012157" y="3283264"/>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11" name="Rectangle 44"/>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12" name="Line 45"/>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13" name="Line 46"/>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14" name="Line 47"/>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15" name="Line 48"/>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16" name="Line 49"/>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17" name="Line 50"/>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grpSp>
        <p:nvGrpSpPr>
          <p:cNvPr id="718" name="Group 53"/>
          <p:cNvGrpSpPr>
            <a:grpSpLocks/>
          </p:cNvGrpSpPr>
          <p:nvPr/>
        </p:nvGrpSpPr>
        <p:grpSpPr bwMode="auto">
          <a:xfrm>
            <a:off x="7012157" y="2631436"/>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19" name="Rectangle 52"/>
            <p:cNvSpPr>
              <a:spLocks noChangeArrowheads="1"/>
            </p:cNvSpPr>
            <p:nvPr/>
          </p:nvSpPr>
          <p:spPr bwMode="auto">
            <a:xfrm>
              <a:off x="0" y="0"/>
              <a:ext cx="609" cy="650"/>
            </a:xfrm>
            <a:prstGeom prst="rect">
              <a:avLst/>
            </a:prstGeom>
            <a:grpFill/>
            <a:ln w="28575" cmpd="sng">
              <a:solidFill>
                <a:srgbClr val="11576A"/>
              </a:solidFill>
              <a:miter lim="800000"/>
              <a:headEnd/>
              <a:tailEnd/>
            </a:ln>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20" name="Line 53"/>
            <p:cNvSpPr>
              <a:spLocks noChangeShapeType="1"/>
            </p:cNvSpPr>
            <p:nvPr/>
          </p:nvSpPr>
          <p:spPr bwMode="auto">
            <a:xfrm>
              <a:off x="7" y="56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21" name="Line 54"/>
            <p:cNvSpPr>
              <a:spLocks noChangeShapeType="1"/>
            </p:cNvSpPr>
            <p:nvPr/>
          </p:nvSpPr>
          <p:spPr bwMode="auto">
            <a:xfrm>
              <a:off x="7" y="464"/>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22" name="Line 55"/>
            <p:cNvSpPr>
              <a:spLocks noChangeShapeType="1"/>
            </p:cNvSpPr>
            <p:nvPr/>
          </p:nvSpPr>
          <p:spPr bwMode="auto">
            <a:xfrm>
              <a:off x="7" y="368"/>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23" name="Line 56"/>
            <p:cNvSpPr>
              <a:spLocks noChangeShapeType="1"/>
            </p:cNvSpPr>
            <p:nvPr/>
          </p:nvSpPr>
          <p:spPr bwMode="auto">
            <a:xfrm>
              <a:off x="7" y="272"/>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24" name="Line 57"/>
            <p:cNvSpPr>
              <a:spLocks noChangeShapeType="1"/>
            </p:cNvSpPr>
            <p:nvPr/>
          </p:nvSpPr>
          <p:spPr bwMode="auto">
            <a:xfrm>
              <a:off x="7" y="176"/>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sp>
          <p:nvSpPr>
            <p:cNvPr id="725" name="Line 58"/>
            <p:cNvSpPr>
              <a:spLocks noChangeShapeType="1"/>
            </p:cNvSpPr>
            <p:nvPr/>
          </p:nvSpPr>
          <p:spPr bwMode="auto">
            <a:xfrm>
              <a:off x="7" y="80"/>
              <a:ext cx="595" cy="1"/>
            </a:xfrm>
            <a:prstGeom prst="line">
              <a:avLst/>
            </a:prstGeom>
            <a:grpFill/>
            <a:ln w="15875" cmpd="sng">
              <a:solidFill>
                <a:srgbClr val="11576A"/>
              </a:solidFill>
              <a:round/>
              <a:headEnd/>
              <a:tailEnd/>
            </a:ln>
            <a:extLst/>
          </p:spPr>
          <p:txBody>
            <a:bodyPr wrap="none" anchor="ctr"/>
            <a:lstStyle/>
            <a:p>
              <a:endParaRPr lang="zh-CN" altLang="en-US" sz="1400">
                <a:latin typeface="微软雅黑" pitchFamily="34" charset="-122"/>
                <a:ea typeface="微软雅黑" pitchFamily="34" charset="-122"/>
              </a:endParaRPr>
            </a:p>
          </p:txBody>
        </p:sp>
      </p:grpSp>
      <p:sp>
        <p:nvSpPr>
          <p:cNvPr id="726" name="矩形 725"/>
          <p:cNvSpPr/>
          <p:nvPr/>
        </p:nvSpPr>
        <p:spPr>
          <a:xfrm>
            <a:off x="7024062" y="2150389"/>
            <a:ext cx="576000" cy="97200"/>
          </a:xfrm>
          <a:prstGeom prst="rect">
            <a:avLst/>
          </a:prstGeom>
          <a:solidFill>
            <a:srgbClr val="C00000"/>
          </a:solidFill>
          <a:ln w="12700">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Rectangle 59"/>
          <p:cNvSpPr>
            <a:spLocks noChangeArrowheads="1"/>
          </p:cNvSpPr>
          <p:nvPr/>
        </p:nvSpPr>
        <p:spPr bwMode="auto">
          <a:xfrm>
            <a:off x="7083595" y="2078951"/>
            <a:ext cx="428001" cy="2282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p>
            <a:pPr>
              <a:buFontTx/>
              <a:buNone/>
            </a:pPr>
            <a:r>
              <a:rPr lang="en-US" altLang="zh-CN" sz="900" b="1" dirty="0" smtClean="0">
                <a:solidFill>
                  <a:schemeClr val="bg1"/>
                </a:solidFill>
                <a:latin typeface="微软雅黑" pitchFamily="34" charset="-122"/>
                <a:ea typeface="微软雅黑" pitchFamily="34" charset="-122"/>
                <a:sym typeface="Courier New" charset="0"/>
              </a:rPr>
              <a:t>(</a:t>
            </a:r>
            <a:r>
              <a:rPr lang="en-US" altLang="zh-CN" sz="900" b="1" dirty="0" err="1" smtClean="0">
                <a:solidFill>
                  <a:schemeClr val="bg1"/>
                </a:solidFill>
                <a:latin typeface="微软雅黑" pitchFamily="34" charset="-122"/>
                <a:ea typeface="微软雅黑" pitchFamily="34" charset="-122"/>
                <a:sym typeface="Courier New" charset="0"/>
              </a:rPr>
              <a:t>f,o</a:t>
            </a:r>
            <a:r>
              <a:rPr lang="en-US" altLang="zh-CN" sz="900" b="1" dirty="0">
                <a:solidFill>
                  <a:schemeClr val="bg1"/>
                </a:solidFill>
                <a:latin typeface="微软雅黑" pitchFamily="34" charset="-122"/>
                <a:ea typeface="微软雅黑" pitchFamily="34" charset="-122"/>
                <a:sym typeface="Courier New" charset="0"/>
              </a:rPr>
              <a:t>)</a:t>
            </a:r>
            <a:endParaRPr lang="en-US" altLang="zh-CN" sz="900" dirty="0">
              <a:solidFill>
                <a:schemeClr val="bg1"/>
              </a:solidFill>
              <a:latin typeface="微软雅黑" pitchFamily="34" charset="-122"/>
              <a:ea typeface="微软雅黑" pitchFamily="34" charset="-122"/>
              <a:cs typeface="MS PGothic" charset="0"/>
              <a:sym typeface="MS PGothic" charset="0"/>
            </a:endParaRPr>
          </a:p>
        </p:txBody>
      </p:sp>
      <p:sp>
        <p:nvSpPr>
          <p:cNvPr id="728" name="Rectangle 99"/>
          <p:cNvSpPr>
            <a:spLocks noChangeArrowheads="1"/>
          </p:cNvSpPr>
          <p:nvPr/>
        </p:nvSpPr>
        <p:spPr bwMode="auto">
          <a:xfrm>
            <a:off x="6837946" y="5283443"/>
            <a:ext cx="97441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0487" tIns="44450" rIns="90487" bIns="44450">
            <a:spAutoFit/>
          </a:bodyPr>
          <a:lstStyle/>
          <a:p>
            <a:pPr algn="ctr">
              <a:buFontTx/>
              <a:buNone/>
            </a:pPr>
            <a:r>
              <a:rPr lang="zh-CN" altLang="en-US" sz="1200" b="1" spc="-100" dirty="0" smtClean="0">
                <a:solidFill>
                  <a:schemeClr val="hlink"/>
                </a:solidFill>
                <a:latin typeface="微软雅黑" pitchFamily="34" charset="-122"/>
                <a:ea typeface="微软雅黑" pitchFamily="34" charset="-122"/>
                <a:cs typeface="MS PGothic" charset="0"/>
                <a:sym typeface="MS PGothic" charset="0"/>
              </a:rPr>
              <a:t>物理地</a:t>
            </a:r>
            <a:endParaRPr lang="en-US" altLang="zh-CN" sz="1200" b="1" spc="-100" dirty="0" smtClean="0">
              <a:solidFill>
                <a:schemeClr val="hlink"/>
              </a:solidFill>
              <a:latin typeface="微软雅黑" pitchFamily="34" charset="-122"/>
              <a:ea typeface="微软雅黑" pitchFamily="34" charset="-122"/>
              <a:cs typeface="MS PGothic" charset="0"/>
              <a:sym typeface="MS PGothic" charset="0"/>
            </a:endParaRPr>
          </a:p>
          <a:p>
            <a:pPr algn="ctr">
              <a:buFontTx/>
              <a:buNone/>
            </a:pPr>
            <a:r>
              <a:rPr lang="zh-CN" altLang="en-US" sz="1200" b="1" spc="-100" dirty="0" smtClean="0">
                <a:solidFill>
                  <a:schemeClr val="hlink"/>
                </a:solidFill>
                <a:latin typeface="微软雅黑" pitchFamily="34" charset="-122"/>
                <a:ea typeface="微软雅黑" pitchFamily="34" charset="-122"/>
                <a:cs typeface="MS PGothic" charset="0"/>
                <a:sym typeface="MS PGothic" charset="0"/>
              </a:rPr>
              <a:t>址空间</a:t>
            </a:r>
            <a:endParaRPr lang="en-US" altLang="zh-CN" sz="1200" b="1" spc="-100" dirty="0">
              <a:latin typeface="微软雅黑" pitchFamily="34" charset="-122"/>
              <a:ea typeface="微软雅黑" pitchFamily="34" charset="-122"/>
              <a:cs typeface="MS PGothic" charset="0"/>
              <a:sym typeface="MS PGothic" charset="0"/>
            </a:endParaRPr>
          </a:p>
        </p:txBody>
      </p:sp>
      <p:sp>
        <p:nvSpPr>
          <p:cNvPr id="729" name="TextBox 230"/>
          <p:cNvSpPr txBox="1"/>
          <p:nvPr/>
        </p:nvSpPr>
        <p:spPr>
          <a:xfrm>
            <a:off x="4137171" y="1819394"/>
            <a:ext cx="1781188" cy="523220"/>
          </a:xfrm>
          <a:prstGeom prst="rect">
            <a:avLst/>
          </a:prstGeom>
          <a:noFill/>
          <a:effectLst/>
        </p:spPr>
        <p:txBody>
          <a:bodyPr wrap="square" rtlCol="0">
            <a:spAutoFit/>
          </a:bodyPr>
          <a:lstStyle/>
          <a:p>
            <a:r>
              <a:rPr lang="zh-CN" altLang="en-US" sz="1400" b="1" dirty="0" smtClean="0">
                <a:solidFill>
                  <a:srgbClr val="11576A"/>
                </a:solidFill>
                <a:latin typeface="微软雅黑" pitchFamily="34" charset="-122"/>
                <a:ea typeface="微软雅黑" pitchFamily="34" charset="-122"/>
                <a:cs typeface="宋体" charset="0"/>
              </a:rPr>
              <a:t>页表完成逻辑页号到物理帧号的转换</a:t>
            </a:r>
            <a:endParaRPr lang="en-US" altLang="zh-CN" sz="1400" b="1" dirty="0">
              <a:solidFill>
                <a:srgbClr val="11576A"/>
              </a:solidFill>
              <a:latin typeface="微软雅黑" pitchFamily="34" charset="-122"/>
              <a:ea typeface="微软雅黑" pitchFamily="34" charset="-122"/>
            </a:endParaRPr>
          </a:p>
        </p:txBody>
      </p:sp>
      <p:sp>
        <p:nvSpPr>
          <p:cNvPr id="730" name="弧形 729"/>
          <p:cNvSpPr/>
          <p:nvPr/>
        </p:nvSpPr>
        <p:spPr>
          <a:xfrm rot="10800000">
            <a:off x="2975114" y="3854583"/>
            <a:ext cx="500066" cy="571504"/>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1" name="弧形 730"/>
          <p:cNvSpPr/>
          <p:nvPr/>
        </p:nvSpPr>
        <p:spPr>
          <a:xfrm rot="10800000">
            <a:off x="3489468" y="3208466"/>
            <a:ext cx="642942" cy="714380"/>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2" name="弧形 731"/>
          <p:cNvSpPr/>
          <p:nvPr/>
        </p:nvSpPr>
        <p:spPr>
          <a:xfrm rot="5400000">
            <a:off x="5668326" y="3243391"/>
            <a:ext cx="642942" cy="714380"/>
          </a:xfrm>
          <a:prstGeom prst="arc">
            <a:avLst/>
          </a:prstGeom>
          <a:ln w="28575">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3" name="弧形 732"/>
          <p:cNvSpPr/>
          <p:nvPr/>
        </p:nvSpPr>
        <p:spPr>
          <a:xfrm rot="5400000">
            <a:off x="5557846" y="4091122"/>
            <a:ext cx="324000" cy="324000"/>
          </a:xfrm>
          <a:prstGeom prst="arc">
            <a:avLst>
              <a:gd name="adj1" fmla="val 16441907"/>
              <a:gd name="adj2" fmla="val 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11576A"/>
              </a:solidFill>
            </a:endParaRPr>
          </a:p>
        </p:txBody>
      </p:sp>
      <p:sp>
        <p:nvSpPr>
          <p:cNvPr id="734" name="右大括号 733"/>
          <p:cNvSpPr/>
          <p:nvPr/>
        </p:nvSpPr>
        <p:spPr>
          <a:xfrm rot="-5400000">
            <a:off x="6048535" y="2489324"/>
            <a:ext cx="285752" cy="857256"/>
          </a:xfrm>
          <a:prstGeom prst="righ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5" name="弧形 734"/>
          <p:cNvSpPr/>
          <p:nvPr/>
        </p:nvSpPr>
        <p:spPr>
          <a:xfrm rot="-5400000">
            <a:off x="6191411" y="2181346"/>
            <a:ext cx="500066" cy="500066"/>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36" name="组合 735"/>
          <p:cNvGrpSpPr/>
          <p:nvPr/>
        </p:nvGrpSpPr>
        <p:grpSpPr>
          <a:xfrm>
            <a:off x="4184809" y="2709998"/>
            <a:ext cx="1401773" cy="1905713"/>
            <a:chOff x="3338516" y="2033594"/>
            <a:chExt cx="1401773" cy="1905713"/>
          </a:xfrm>
        </p:grpSpPr>
        <p:sp>
          <p:nvSpPr>
            <p:cNvPr id="737" name="Line 142"/>
            <p:cNvSpPr>
              <a:spLocks noChangeShapeType="1"/>
            </p:cNvSpPr>
            <p:nvPr/>
          </p:nvSpPr>
          <p:spPr bwMode="auto">
            <a:xfrm flipV="1">
              <a:off x="3795708" y="2285997"/>
              <a:ext cx="0" cy="1260000"/>
            </a:xfrm>
            <a:prstGeom prst="line">
              <a:avLst/>
            </a:prstGeom>
            <a:noFill/>
            <a:ln w="28575" cmpd="sng">
              <a:solidFill>
                <a:srgbClr val="C00000"/>
              </a:solidFill>
              <a:round/>
              <a:headEnd type="non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738" name="椭圆 737"/>
            <p:cNvSpPr/>
            <p:nvPr/>
          </p:nvSpPr>
          <p:spPr>
            <a:xfrm>
              <a:off x="3705221" y="3543307"/>
              <a:ext cx="180000" cy="396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9" name="TextBox 171"/>
            <p:cNvSpPr>
              <a:spLocks noChangeArrowheads="1"/>
            </p:cNvSpPr>
            <p:nvPr/>
          </p:nvSpPr>
          <p:spPr bwMode="auto">
            <a:xfrm>
              <a:off x="3338516" y="2033594"/>
              <a:ext cx="902811"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buFontTx/>
                <a:buNone/>
              </a:pPr>
              <a:r>
                <a:rPr lang="zh-CN" altLang="en-US" sz="1400" b="1" dirty="0" smtClean="0">
                  <a:solidFill>
                    <a:srgbClr val="C00000"/>
                  </a:solidFill>
                  <a:latin typeface="微软雅黑" pitchFamily="34" charset="-122"/>
                  <a:ea typeface="微软雅黑" pitchFamily="34" charset="-122"/>
                  <a:cs typeface="MS PGothic" charset="0"/>
                  <a:sym typeface="Times New Roman" charset="0"/>
                </a:rPr>
                <a:t>缺页异常</a:t>
              </a:r>
              <a:endParaRPr lang="en-US" altLang="zh-CN" sz="1400" dirty="0">
                <a:solidFill>
                  <a:srgbClr val="C00000"/>
                </a:solidFill>
                <a:latin typeface="微软雅黑" pitchFamily="34" charset="-122"/>
                <a:ea typeface="微软雅黑" pitchFamily="34" charset="-122"/>
                <a:cs typeface="MS PGothic" charset="0"/>
                <a:sym typeface="MS PGothic" charset="0"/>
              </a:endParaRPr>
            </a:p>
          </p:txBody>
        </p:sp>
        <p:sp>
          <p:nvSpPr>
            <p:cNvPr id="740" name="TextBox 171"/>
            <p:cNvSpPr>
              <a:spLocks noChangeArrowheads="1"/>
            </p:cNvSpPr>
            <p:nvPr/>
          </p:nvSpPr>
          <p:spPr bwMode="auto">
            <a:xfrm>
              <a:off x="3786182" y="2871017"/>
              <a:ext cx="954107"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buFontTx/>
                <a:buNone/>
              </a:pPr>
              <a:r>
                <a:rPr lang="zh-CN" altLang="en-US" sz="1200" b="1" dirty="0" smtClean="0">
                  <a:solidFill>
                    <a:srgbClr val="C00000"/>
                  </a:solidFill>
                  <a:latin typeface="微软雅黑" pitchFamily="34" charset="-122"/>
                  <a:ea typeface="微软雅黑" pitchFamily="34" charset="-122"/>
                  <a:cs typeface="MS PGothic" charset="0"/>
                  <a:sym typeface="MS PGothic" charset="0"/>
                </a:rPr>
                <a:t>如不在内存</a:t>
              </a:r>
              <a:endParaRPr lang="en-US" altLang="zh-CN" sz="1200" b="1" dirty="0">
                <a:solidFill>
                  <a:srgbClr val="C00000"/>
                </a:solidFill>
                <a:latin typeface="微软雅黑" pitchFamily="34" charset="-122"/>
                <a:ea typeface="微软雅黑" pitchFamily="34" charset="-122"/>
                <a:cs typeface="MS PGothic" charset="0"/>
                <a:sym typeface="MS PGothic" charset="0"/>
              </a:endParaRPr>
            </a:p>
          </p:txBody>
        </p:sp>
      </p:grpSp>
      <p:sp>
        <p:nvSpPr>
          <p:cNvPr id="741" name="Line 140"/>
          <p:cNvSpPr>
            <a:spLocks noChangeShapeType="1"/>
          </p:cNvSpPr>
          <p:nvPr/>
        </p:nvSpPr>
        <p:spPr bwMode="auto">
          <a:xfrm>
            <a:off x="2550885" y="3554031"/>
            <a:ext cx="0" cy="445152"/>
          </a:xfrm>
          <a:prstGeom prst="line">
            <a:avLst/>
          </a:prstGeom>
          <a:noFill/>
          <a:ln w="28575" cmpd="sng">
            <a:solidFill>
              <a:srgbClr val="11576A"/>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742" name="弧形 741"/>
          <p:cNvSpPr/>
          <p:nvPr/>
        </p:nvSpPr>
        <p:spPr>
          <a:xfrm rot="10800000">
            <a:off x="2052077" y="3644420"/>
            <a:ext cx="500066" cy="571504"/>
          </a:xfrm>
          <a:prstGeom prst="arc">
            <a:avLst>
              <a:gd name="adj1" fmla="val 11699735"/>
              <a:gd name="adj2" fmla="val 14380285"/>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3" name="弧形 742"/>
          <p:cNvSpPr/>
          <p:nvPr/>
        </p:nvSpPr>
        <p:spPr>
          <a:xfrm rot="10800000">
            <a:off x="2537542" y="3378999"/>
            <a:ext cx="500066" cy="571504"/>
          </a:xfrm>
          <a:prstGeom prst="arc">
            <a:avLst>
              <a:gd name="adj1" fmla="val 1356565"/>
              <a:gd name="adj2" fmla="val 5218778"/>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427874841"/>
      </p:ext>
    </p:extLst>
  </p:cSld>
  <p:clrMapOvr>
    <a:masterClrMapping/>
  </p:clrMapOvr>
  <mc:AlternateContent xmlns:mc="http://schemas.openxmlformats.org/markup-compatibility/2006" xmlns:p14="http://schemas.microsoft.com/office/powerpoint/2010/main">
    <mc:Choice Requires="p14">
      <p:transition spd="slow" p14:dur="2000" advTm="170"/>
    </mc:Choice>
    <mc:Fallback xmlns="">
      <p:transition spd="slow" advTm="1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1"/>
                                        </p:tgtEl>
                                        <p:attrNameLst>
                                          <p:attrName>style.visibility</p:attrName>
                                        </p:attrNameLst>
                                      </p:cBhvr>
                                      <p:to>
                                        <p:strVal val="visible"/>
                                      </p:to>
                                    </p:set>
                                    <p:animEffect transition="in" filter="fade">
                                      <p:cBhvr>
                                        <p:cTn id="7" dur="500"/>
                                        <p:tgtEl>
                                          <p:spTgt spid="6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36"/>
                                        </p:tgtEl>
                                        <p:attrNameLst>
                                          <p:attrName>style.visibility</p:attrName>
                                        </p:attrNameLst>
                                      </p:cBhvr>
                                      <p:to>
                                        <p:strVal val="visible"/>
                                      </p:to>
                                    </p:set>
                                    <p:animEffect transition="in" filter="wipe(down)">
                                      <p:cBhvr>
                                        <p:cTn id="12" dur="750"/>
                                        <p:tgtEl>
                                          <p:spTgt spid="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ea typeface="宋体" panose="02010600030101010101" pitchFamily="2" charset="-122"/>
              </a:rPr>
              <a:t>Task of Memory Management</a:t>
            </a:r>
            <a:endParaRPr lang="zh-CN" altLang="en-US" smtClean="0">
              <a:ea typeface="宋体" panose="02010600030101010101" pitchFamily="2" charset="-122"/>
            </a:endParaRPr>
          </a:p>
        </p:txBody>
      </p:sp>
      <p:sp>
        <p:nvSpPr>
          <p:cNvPr id="14339" name="内容占位符 2"/>
          <p:cNvSpPr>
            <a:spLocks noGrp="1"/>
          </p:cNvSpPr>
          <p:nvPr>
            <p:ph idx="1"/>
          </p:nvPr>
        </p:nvSpPr>
        <p:spPr>
          <a:xfrm>
            <a:off x="971550" y="1371600"/>
            <a:ext cx="8064500" cy="5057775"/>
          </a:xfrm>
        </p:spPr>
        <p:txBody>
          <a:bodyPr/>
          <a:lstStyle/>
          <a:p>
            <a:pPr>
              <a:lnSpc>
                <a:spcPct val="80000"/>
              </a:lnSpc>
            </a:pPr>
            <a:r>
              <a:rPr lang="en-US" altLang="zh-CN" sz="2400" smtClean="0">
                <a:ea typeface="宋体" panose="02010600030101010101" pitchFamily="2" charset="-122"/>
              </a:rPr>
              <a:t>Allocation and retraction</a:t>
            </a:r>
          </a:p>
          <a:p>
            <a:pPr lvl="1">
              <a:lnSpc>
                <a:spcPct val="80000"/>
              </a:lnSpc>
            </a:pPr>
            <a:r>
              <a:rPr lang="en-US" altLang="zh-CN" sz="2000" smtClean="0">
                <a:ea typeface="宋体" panose="02010600030101010101" pitchFamily="2" charset="-122"/>
              </a:rPr>
              <a:t>Data structure of memory management</a:t>
            </a:r>
          </a:p>
          <a:p>
            <a:pPr lvl="1">
              <a:lnSpc>
                <a:spcPct val="80000"/>
              </a:lnSpc>
            </a:pPr>
            <a:r>
              <a:rPr lang="en-US" altLang="zh-CN" sz="2000" smtClean="0">
                <a:ea typeface="宋体" panose="02010600030101010101" pitchFamily="2" charset="-122"/>
              </a:rPr>
              <a:t>Function and performance of </a:t>
            </a:r>
            <a:r>
              <a:rPr lang="en-US" altLang="zh-CN" sz="2000" smtClean="0">
                <a:solidFill>
                  <a:srgbClr val="FF0000"/>
                </a:solidFill>
                <a:ea typeface="宋体" panose="02010600030101010101" pitchFamily="2" charset="-122"/>
              </a:rPr>
              <a:t>resource</a:t>
            </a:r>
            <a:r>
              <a:rPr lang="en-US" altLang="zh-CN" sz="2000" smtClean="0">
                <a:ea typeface="宋体" panose="02010600030101010101" pitchFamily="2" charset="-122"/>
              </a:rPr>
              <a:t> management</a:t>
            </a:r>
          </a:p>
          <a:p>
            <a:pPr>
              <a:lnSpc>
                <a:spcPct val="80000"/>
              </a:lnSpc>
            </a:pPr>
            <a:r>
              <a:rPr lang="en-US" altLang="zh-CN" sz="2400" smtClean="0">
                <a:ea typeface="宋体" panose="02010600030101010101" pitchFamily="2" charset="-122"/>
              </a:rPr>
              <a:t>Address conversion</a:t>
            </a:r>
          </a:p>
          <a:p>
            <a:pPr lvl="1">
              <a:lnSpc>
                <a:spcPct val="80000"/>
              </a:lnSpc>
            </a:pPr>
            <a:r>
              <a:rPr lang="en-US" altLang="zh-CN" sz="2000" smtClean="0">
                <a:ea typeface="宋体" panose="02010600030101010101" pitchFamily="2" charset="-122"/>
              </a:rPr>
              <a:t>Conversion between physical and logical address</a:t>
            </a:r>
          </a:p>
          <a:p>
            <a:pPr lvl="1">
              <a:lnSpc>
                <a:spcPct val="80000"/>
              </a:lnSpc>
            </a:pPr>
            <a:r>
              <a:rPr lang="en-US" altLang="zh-CN" sz="2000" smtClean="0">
                <a:ea typeface="宋体" panose="02010600030101010101" pitchFamily="2" charset="-122"/>
              </a:rPr>
              <a:t>Function and performance of </a:t>
            </a:r>
            <a:r>
              <a:rPr lang="en-US" altLang="zh-CN" sz="2000" smtClean="0">
                <a:solidFill>
                  <a:srgbClr val="FF0000"/>
                </a:solidFill>
                <a:ea typeface="宋体" panose="02010600030101010101" pitchFamily="2" charset="-122"/>
              </a:rPr>
              <a:t>mapping</a:t>
            </a:r>
            <a:r>
              <a:rPr lang="en-US" altLang="zh-CN" sz="2000" smtClean="0">
                <a:ea typeface="宋体" panose="02010600030101010101" pitchFamily="2" charset="-122"/>
              </a:rPr>
              <a:t> management</a:t>
            </a:r>
          </a:p>
          <a:p>
            <a:pPr>
              <a:lnSpc>
                <a:spcPct val="80000"/>
              </a:lnSpc>
            </a:pPr>
            <a:r>
              <a:rPr lang="en-US" altLang="zh-CN" sz="2400" smtClean="0">
                <a:ea typeface="宋体" panose="02010600030101010101" pitchFamily="2" charset="-122"/>
              </a:rPr>
              <a:t>Sharing and protection</a:t>
            </a:r>
          </a:p>
          <a:p>
            <a:pPr lvl="1">
              <a:lnSpc>
                <a:spcPct val="80000"/>
              </a:lnSpc>
            </a:pPr>
            <a:r>
              <a:rPr lang="en-US" altLang="zh-CN" sz="2000" smtClean="0">
                <a:ea typeface="宋体" panose="02010600030101010101" pitchFamily="2" charset="-122"/>
              </a:rPr>
              <a:t>Sharing: how to share data/instruction in memory? </a:t>
            </a:r>
          </a:p>
          <a:p>
            <a:pPr lvl="1">
              <a:lnSpc>
                <a:spcPct val="80000"/>
              </a:lnSpc>
            </a:pPr>
            <a:r>
              <a:rPr lang="en-US" altLang="zh-CN" sz="2000" smtClean="0">
                <a:ea typeface="宋体" panose="02010600030101010101" pitchFamily="2" charset="-122"/>
              </a:rPr>
              <a:t>Protection: how to protect the space of processes?</a:t>
            </a:r>
          </a:p>
          <a:p>
            <a:pPr>
              <a:lnSpc>
                <a:spcPct val="80000"/>
              </a:lnSpc>
            </a:pPr>
            <a:r>
              <a:rPr lang="en-US" altLang="zh-CN" sz="2400" smtClean="0">
                <a:ea typeface="宋体" panose="02010600030101010101" pitchFamily="2" charset="-122"/>
              </a:rPr>
              <a:t>Space expansibility</a:t>
            </a:r>
          </a:p>
          <a:p>
            <a:pPr lvl="1">
              <a:lnSpc>
                <a:spcPct val="80000"/>
              </a:lnSpc>
            </a:pPr>
            <a:r>
              <a:rPr lang="en-US" altLang="zh-CN" sz="2000" smtClean="0">
                <a:ea typeface="宋体" panose="02010600030101010101" pitchFamily="2" charset="-122"/>
              </a:rPr>
              <a:t>How to run the program larger than memory size?</a:t>
            </a:r>
          </a:p>
          <a:p>
            <a:pPr>
              <a:lnSpc>
                <a:spcPct val="80000"/>
              </a:lnSpc>
            </a:pPr>
            <a:r>
              <a:rPr lang="en-US" altLang="zh-CN" smtClean="0">
                <a:ea typeface="宋体" panose="02010600030101010101" pitchFamily="2" charset="-122"/>
              </a:rPr>
              <a:t>Disscussion</a:t>
            </a:r>
          </a:p>
          <a:p>
            <a:pPr lvl="1">
              <a:lnSpc>
                <a:spcPct val="80000"/>
              </a:lnSpc>
            </a:pPr>
            <a:r>
              <a:rPr lang="en-US" altLang="zh-CN" smtClean="0">
                <a:ea typeface="宋体" panose="02010600030101010101" pitchFamily="2" charset="-122"/>
              </a:rPr>
              <a:t>The difficulties of MM caused by multiprogramming and time-sharing</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43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987308A-709B-4B25-B050-E958A45A3CB5}" type="slidenum">
              <a:rPr lang="en-US" altLang="ko-KR" sz="1200" smtClean="0">
                <a:solidFill>
                  <a:schemeClr val="bg1"/>
                </a:solidFill>
              </a:rPr>
              <a:pPr>
                <a:spcBef>
                  <a:spcPct val="0"/>
                </a:spcBef>
                <a:buClrTx/>
                <a:buSzTx/>
                <a:buFontTx/>
                <a:buNone/>
              </a:pPr>
              <a:t>6</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224140" y="2284423"/>
            <a:ext cx="3105179" cy="2098520"/>
            <a:chOff x="1730172" y="1285337"/>
            <a:chExt cx="3105179" cy="2098520"/>
          </a:xfrm>
        </p:grpSpPr>
        <p:grpSp>
          <p:nvGrpSpPr>
            <p:cNvPr id="20" name="组合 19"/>
            <p:cNvGrpSpPr/>
            <p:nvPr/>
          </p:nvGrpSpPr>
          <p:grpSpPr>
            <a:xfrm>
              <a:off x="3692343" y="1458693"/>
              <a:ext cx="1143008" cy="1925164"/>
              <a:chOff x="7643834" y="1673536"/>
              <a:chExt cx="1143008" cy="1925164"/>
            </a:xfrm>
            <a:gradFill>
              <a:gsLst>
                <a:gs pos="100000">
                  <a:srgbClr val="007C8B"/>
                </a:gs>
                <a:gs pos="50000">
                  <a:srgbClr val="0EB1C8"/>
                </a:gs>
                <a:gs pos="100000">
                  <a:schemeClr val="accent1">
                    <a:tint val="23500"/>
                    <a:satMod val="160000"/>
                  </a:schemeClr>
                </a:gs>
              </a:gsLst>
              <a:lin ang="5400000" scaled="0"/>
            </a:gradFill>
          </p:grpSpPr>
          <p:sp>
            <p:nvSpPr>
              <p:cNvPr id="21" name="椭圆 20"/>
              <p:cNvSpPr/>
              <p:nvPr/>
            </p:nvSpPr>
            <p:spPr>
              <a:xfrm>
                <a:off x="7643834" y="3274700"/>
                <a:ext cx="1143008" cy="32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643834" y="1673536"/>
                <a:ext cx="1143008" cy="17554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3692343" y="1285337"/>
              <a:ext cx="1143008" cy="324000"/>
            </a:xfrm>
            <a:prstGeom prst="ellipse">
              <a:avLst/>
            </a:prstGeom>
            <a:gradFill>
              <a:gsLst>
                <a:gs pos="100000">
                  <a:srgbClr val="007C8B"/>
                </a:gs>
                <a:gs pos="0">
                  <a:srgbClr val="0EB1C8"/>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730172" y="1390120"/>
              <a:ext cx="1652588" cy="4762"/>
            </a:xfrm>
            <a:custGeom>
              <a:avLst/>
              <a:gdLst>
                <a:gd name="connsiteX0" fmla="*/ 0 w 1652588"/>
                <a:gd name="connsiteY0" fmla="*/ 0 h 4762"/>
                <a:gd name="connsiteX1" fmla="*/ 1652588 w 1652588"/>
                <a:gd name="connsiteY1" fmla="*/ 4762 h 4762"/>
                <a:gd name="connsiteX2" fmla="*/ 1652588 w 1652588"/>
                <a:gd name="connsiteY2" fmla="*/ 4762 h 4762"/>
              </a:gdLst>
              <a:ahLst/>
              <a:cxnLst>
                <a:cxn ang="0">
                  <a:pos x="connsiteX0" y="connsiteY0"/>
                </a:cxn>
                <a:cxn ang="0">
                  <a:pos x="connsiteX1" y="connsiteY1"/>
                </a:cxn>
                <a:cxn ang="0">
                  <a:pos x="connsiteX2" y="connsiteY2"/>
                </a:cxn>
              </a:cxnLst>
              <a:rect l="l" t="t" r="r" b="b"/>
              <a:pathLst>
                <a:path w="1652588" h="4762">
                  <a:moveTo>
                    <a:pt x="0" y="0"/>
                  </a:moveTo>
                  <a:lnTo>
                    <a:pt x="1652588" y="4762"/>
                  </a:lnTo>
                  <a:lnTo>
                    <a:pt x="1652588" y="4762"/>
                  </a:ln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任意多边形 24"/>
            <p:cNvSpPr/>
            <p:nvPr/>
          </p:nvSpPr>
          <p:spPr>
            <a:xfrm>
              <a:off x="3373235" y="1394881"/>
              <a:ext cx="890612" cy="819149"/>
            </a:xfrm>
            <a:custGeom>
              <a:avLst/>
              <a:gdLst>
                <a:gd name="connsiteX0" fmla="*/ 314325 w 314325"/>
                <a:gd name="connsiteY0" fmla="*/ 285750 h 285750"/>
                <a:gd name="connsiteX1" fmla="*/ 0 w 314325"/>
                <a:gd name="connsiteY1" fmla="*/ 0 h 285750"/>
              </a:gdLst>
              <a:ahLst/>
              <a:cxnLst>
                <a:cxn ang="0">
                  <a:pos x="connsiteX0" y="connsiteY0"/>
                </a:cxn>
                <a:cxn ang="0">
                  <a:pos x="connsiteX1" y="connsiteY1"/>
                </a:cxn>
              </a:cxnLst>
              <a:rect l="l" t="t" r="r" b="b"/>
              <a:pathLst>
                <a:path w="314325" h="285750">
                  <a:moveTo>
                    <a:pt x="314325" y="285750"/>
                  </a:moveTo>
                  <a:lnTo>
                    <a:pt x="0" y="0"/>
                  </a:lnTo>
                </a:path>
              </a:pathLst>
            </a:cu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4154309" y="2220155"/>
              <a:ext cx="214314" cy="244930"/>
            </a:xfrm>
            <a:prstGeom prst="rect">
              <a:avLst/>
            </a:prstGeom>
            <a:gradFill>
              <a:gsLst>
                <a:gs pos="100000">
                  <a:schemeClr val="tx1">
                    <a:lumMod val="65000"/>
                    <a:lumOff val="35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a:spLocks noChangeArrowheads="1"/>
          </p:cNvSpPr>
          <p:nvPr/>
        </p:nvSpPr>
        <p:spPr bwMode="auto">
          <a:xfrm>
            <a:off x="1714480" y="1071547"/>
            <a:ext cx="6072230" cy="530915"/>
          </a:xfrm>
          <a:prstGeom prst="rect">
            <a:avLst/>
          </a:prstGeom>
          <a:noFill/>
          <a:ln w="9525">
            <a:noFill/>
            <a:miter lim="800000"/>
            <a:headEnd/>
            <a:tailEnd/>
          </a:ln>
        </p:spPr>
        <p:txBody>
          <a:bodyPr wrap="square">
            <a:spAutoFit/>
          </a:bodyPr>
          <a:lstStyle/>
          <a:p>
            <a:pPr algn="ctr">
              <a:lnSpc>
                <a:spcPct val="95000"/>
              </a:lnSpc>
              <a:spcBef>
                <a:spcPct val="50000"/>
              </a:spcBef>
              <a:defRPr/>
            </a:pPr>
            <a:r>
              <a:rPr lang="zh-CN" altLang="en-US" sz="3000" b="1" dirty="0">
                <a:solidFill>
                  <a:srgbClr val="11576A"/>
                </a:solidFill>
                <a:latin typeface="微软雅黑" pitchFamily="34" charset="-122"/>
                <a:ea typeface="微软雅黑" pitchFamily="34" charset="-122"/>
                <a:cs typeface="宋体" charset="0"/>
              </a:rPr>
              <a:t>缺页异常（缺页中断）的处理流程</a:t>
            </a:r>
          </a:p>
        </p:txBody>
      </p:sp>
      <p:sp>
        <p:nvSpPr>
          <p:cNvPr id="6" name="TextBox 4"/>
          <p:cNvSpPr txBox="1">
            <a:spLocks noChangeArrowheads="1"/>
          </p:cNvSpPr>
          <p:nvPr/>
        </p:nvSpPr>
        <p:spPr bwMode="auto">
          <a:xfrm>
            <a:off x="5365653" y="1795411"/>
            <a:ext cx="2557834" cy="830997"/>
          </a:xfrm>
          <a:prstGeom prst="rect">
            <a:avLst/>
          </a:prstGeom>
          <a:noFill/>
          <a:ln w="9525">
            <a:noFill/>
            <a:miter lim="800000"/>
            <a:headEnd/>
            <a:tailEnd/>
          </a:ln>
        </p:spPr>
        <p:txBody>
          <a:bodyPr wrap="square">
            <a:spAutoFit/>
          </a:bodyPr>
          <a:lstStyle/>
          <a:p>
            <a:pPr marL="180975" indent="-180975">
              <a:buSzPct val="100000"/>
              <a:buFont typeface="+mj-lt"/>
              <a:buAutoNum type="alphaUcPeriod"/>
            </a:pPr>
            <a:r>
              <a:rPr lang="zh-CN" altLang="en-US" sz="1600" b="1" dirty="0">
                <a:solidFill>
                  <a:srgbClr val="11576A"/>
                </a:solidFill>
                <a:latin typeface="微软雅黑" pitchFamily="34" charset="-122"/>
                <a:ea typeface="微软雅黑" pitchFamily="34" charset="-122"/>
              </a:rPr>
              <a:t>在内存中有空闲物理页面时，分配一物理页帧f，转第</a:t>
            </a:r>
            <a:r>
              <a:rPr lang="en-US" altLang="zh-CN" sz="1600" b="1" dirty="0">
                <a:solidFill>
                  <a:srgbClr val="11576A"/>
                </a:solidFill>
                <a:latin typeface="微软雅黑" pitchFamily="34" charset="-122"/>
                <a:ea typeface="微软雅黑" pitchFamily="34" charset="-122"/>
              </a:rPr>
              <a:t>E</a:t>
            </a:r>
            <a:r>
              <a:rPr lang="zh-CN" altLang="en-US" sz="1600" b="1" dirty="0">
                <a:solidFill>
                  <a:srgbClr val="11576A"/>
                </a:solidFill>
                <a:latin typeface="微软雅黑" pitchFamily="34" charset="-122"/>
                <a:ea typeface="微软雅黑" pitchFamily="34" charset="-122"/>
              </a:rPr>
              <a:t>步；</a:t>
            </a:r>
          </a:p>
        </p:txBody>
      </p:sp>
      <p:sp>
        <p:nvSpPr>
          <p:cNvPr id="8" name="TextBox 7"/>
          <p:cNvSpPr txBox="1">
            <a:spLocks noChangeArrowheads="1"/>
          </p:cNvSpPr>
          <p:nvPr/>
        </p:nvSpPr>
        <p:spPr bwMode="auto">
          <a:xfrm>
            <a:off x="5365655" y="2546672"/>
            <a:ext cx="2557833" cy="830997"/>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B.</a:t>
            </a:r>
            <a:r>
              <a:rPr lang="zh-CN" altLang="en-US" sz="1600" b="1" dirty="0">
                <a:solidFill>
                  <a:srgbClr val="11576A"/>
                </a:solidFill>
                <a:latin typeface="微软雅黑" pitchFamily="34" charset="-122"/>
                <a:ea typeface="微软雅黑" pitchFamily="34" charset="-122"/>
              </a:rPr>
              <a:t>依据页面置换算法选择将被替换的物理页帧f，对应逻辑页q</a:t>
            </a:r>
            <a:endParaRPr lang="en-US" altLang="zh-CN" sz="1600" b="1" dirty="0">
              <a:solidFill>
                <a:srgbClr val="11576A"/>
              </a:solidFill>
              <a:latin typeface="微软雅黑" pitchFamily="34" charset="-122"/>
              <a:ea typeface="微软雅黑" pitchFamily="34" charset="-122"/>
            </a:endParaRPr>
          </a:p>
        </p:txBody>
      </p:sp>
      <p:sp>
        <p:nvSpPr>
          <p:cNvPr id="10" name="TextBox 7"/>
          <p:cNvSpPr txBox="1">
            <a:spLocks noChangeArrowheads="1"/>
          </p:cNvSpPr>
          <p:nvPr/>
        </p:nvSpPr>
        <p:spPr bwMode="auto">
          <a:xfrm>
            <a:off x="5365653" y="3279554"/>
            <a:ext cx="2629272"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C.</a:t>
            </a:r>
            <a:r>
              <a:rPr lang="zh-CN" altLang="en-US" sz="1600" b="1" dirty="0">
                <a:solidFill>
                  <a:srgbClr val="11576A"/>
                </a:solidFill>
                <a:latin typeface="微软雅黑" pitchFamily="34" charset="-122"/>
                <a:ea typeface="微软雅黑" pitchFamily="34" charset="-122"/>
              </a:rPr>
              <a:t>如q被修改过，则把它写回外存；</a:t>
            </a:r>
          </a:p>
        </p:txBody>
      </p:sp>
      <p:sp>
        <p:nvSpPr>
          <p:cNvPr id="12" name="TextBox 7"/>
          <p:cNvSpPr txBox="1">
            <a:spLocks noChangeArrowheads="1"/>
          </p:cNvSpPr>
          <p:nvPr/>
        </p:nvSpPr>
        <p:spPr bwMode="auto">
          <a:xfrm>
            <a:off x="5365655" y="3788262"/>
            <a:ext cx="2700708"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D.</a:t>
            </a:r>
            <a:r>
              <a:rPr lang="zh-CN" altLang="en-US" sz="1600" b="1" dirty="0">
                <a:solidFill>
                  <a:srgbClr val="11576A"/>
                </a:solidFill>
                <a:latin typeface="微软雅黑" pitchFamily="34" charset="-122"/>
                <a:ea typeface="微软雅黑" pitchFamily="34" charset="-122"/>
              </a:rPr>
              <a:t>修改q的页表项中驻留位置为0；</a:t>
            </a:r>
          </a:p>
        </p:txBody>
      </p:sp>
      <p:sp>
        <p:nvSpPr>
          <p:cNvPr id="14" name="TextBox 7"/>
          <p:cNvSpPr txBox="1">
            <a:spLocks noChangeArrowheads="1"/>
          </p:cNvSpPr>
          <p:nvPr/>
        </p:nvSpPr>
        <p:spPr bwMode="auto">
          <a:xfrm>
            <a:off x="5365653" y="4295439"/>
            <a:ext cx="2629272"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E.</a:t>
            </a:r>
            <a:r>
              <a:rPr lang="zh-CN" altLang="en-US" sz="1600" b="1" dirty="0">
                <a:solidFill>
                  <a:srgbClr val="11576A"/>
                </a:solidFill>
                <a:latin typeface="微软雅黑" pitchFamily="34" charset="-122"/>
                <a:ea typeface="微软雅黑" pitchFamily="34" charset="-122"/>
              </a:rPr>
              <a:t>将需要访问的页p装入到物理页面f</a:t>
            </a:r>
          </a:p>
        </p:txBody>
      </p:sp>
      <p:sp>
        <p:nvSpPr>
          <p:cNvPr id="16" name="TextBox 7"/>
          <p:cNvSpPr txBox="1">
            <a:spLocks noChangeArrowheads="1"/>
          </p:cNvSpPr>
          <p:nvPr/>
        </p:nvSpPr>
        <p:spPr bwMode="auto">
          <a:xfrm>
            <a:off x="5365653" y="4796142"/>
            <a:ext cx="2772147"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F.</a:t>
            </a:r>
            <a:r>
              <a:rPr lang="zh-CN" altLang="en-US" sz="1600" b="1" dirty="0">
                <a:solidFill>
                  <a:srgbClr val="11576A"/>
                </a:solidFill>
                <a:latin typeface="微软雅黑" pitchFamily="34" charset="-122"/>
                <a:ea typeface="微软雅黑" pitchFamily="34" charset="-122"/>
              </a:rPr>
              <a:t>修改p的页表项驻留位为</a:t>
            </a: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物理页帧号为f；</a:t>
            </a:r>
          </a:p>
        </p:txBody>
      </p:sp>
      <p:sp>
        <p:nvSpPr>
          <p:cNvPr id="18" name="TextBox 7"/>
          <p:cNvSpPr txBox="1">
            <a:spLocks noChangeArrowheads="1"/>
          </p:cNvSpPr>
          <p:nvPr/>
        </p:nvSpPr>
        <p:spPr bwMode="auto">
          <a:xfrm>
            <a:off x="5365654" y="5322694"/>
            <a:ext cx="2772147" cy="338554"/>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G.</a:t>
            </a:r>
            <a:r>
              <a:rPr lang="zh-CN" altLang="en-US" sz="1600" b="1" dirty="0">
                <a:solidFill>
                  <a:srgbClr val="11576A"/>
                </a:solidFill>
                <a:latin typeface="微软雅黑" pitchFamily="34" charset="-122"/>
                <a:ea typeface="微软雅黑" pitchFamily="34" charset="-122"/>
              </a:rPr>
              <a:t>重新执行产生缺页的指令</a:t>
            </a:r>
          </a:p>
        </p:txBody>
      </p:sp>
      <p:grpSp>
        <p:nvGrpSpPr>
          <p:cNvPr id="9" name="组合 8"/>
          <p:cNvGrpSpPr/>
          <p:nvPr/>
        </p:nvGrpSpPr>
        <p:grpSpPr>
          <a:xfrm>
            <a:off x="2214624" y="2536841"/>
            <a:ext cx="758828" cy="1152000"/>
            <a:chOff x="1720657" y="1537755"/>
            <a:chExt cx="758828" cy="1152000"/>
          </a:xfrm>
        </p:grpSpPr>
        <p:cxnSp>
          <p:nvCxnSpPr>
            <p:cNvPr id="27" name="直接连接符 26"/>
            <p:cNvCxnSpPr/>
            <p:nvPr/>
          </p:nvCxnSpPr>
          <p:spPr>
            <a:xfrm>
              <a:off x="1720657" y="1542511"/>
              <a:ext cx="757240" cy="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903485" y="2113755"/>
              <a:ext cx="1152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263583" y="2685526"/>
              <a:ext cx="2143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724212" y="2066161"/>
            <a:ext cx="1924064" cy="276999"/>
            <a:chOff x="2230245" y="1067074"/>
            <a:chExt cx="1924064" cy="276999"/>
          </a:xfrm>
        </p:grpSpPr>
        <p:sp>
          <p:nvSpPr>
            <p:cNvPr id="47" name="Oval 91"/>
            <p:cNvSpPr>
              <a:spLocks noChangeArrowheads="1"/>
            </p:cNvSpPr>
            <p:nvPr/>
          </p:nvSpPr>
          <p:spPr bwMode="auto">
            <a:xfrm>
              <a:off x="2230245" y="1083723"/>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3</a:t>
              </a:r>
            </a:p>
          </p:txBody>
        </p:sp>
        <p:sp>
          <p:nvSpPr>
            <p:cNvPr id="52" name="TextBox 7"/>
            <p:cNvSpPr txBox="1">
              <a:spLocks noChangeArrowheads="1"/>
            </p:cNvSpPr>
            <p:nvPr/>
          </p:nvSpPr>
          <p:spPr bwMode="auto">
            <a:xfrm>
              <a:off x="2447734" y="1067074"/>
              <a:ext cx="1706575"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查找在外存中的页面</a:t>
              </a:r>
            </a:p>
          </p:txBody>
        </p:sp>
      </p:grpSp>
      <p:grpSp>
        <p:nvGrpSpPr>
          <p:cNvPr id="7" name="组合 6"/>
          <p:cNvGrpSpPr/>
          <p:nvPr/>
        </p:nvGrpSpPr>
        <p:grpSpPr>
          <a:xfrm>
            <a:off x="1388989" y="2963941"/>
            <a:ext cx="1003484" cy="504241"/>
            <a:chOff x="895022" y="1964854"/>
            <a:chExt cx="1003484" cy="504241"/>
          </a:xfrm>
        </p:grpSpPr>
        <p:sp>
          <p:nvSpPr>
            <p:cNvPr id="48" name="Oval 91"/>
            <p:cNvSpPr>
              <a:spLocks noChangeArrowheads="1"/>
            </p:cNvSpPr>
            <p:nvPr/>
          </p:nvSpPr>
          <p:spPr bwMode="auto">
            <a:xfrm>
              <a:off x="1231701" y="2220381"/>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1</a:t>
              </a:r>
            </a:p>
          </p:txBody>
        </p:sp>
        <p:sp>
          <p:nvSpPr>
            <p:cNvPr id="54" name="TextBox 7"/>
            <p:cNvSpPr txBox="1">
              <a:spLocks noChangeArrowheads="1"/>
            </p:cNvSpPr>
            <p:nvPr/>
          </p:nvSpPr>
          <p:spPr bwMode="auto">
            <a:xfrm>
              <a:off x="895022" y="1964854"/>
              <a:ext cx="1003484"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页表项引用</a:t>
              </a:r>
              <a:endParaRPr lang="en-US" altLang="zh-CN" sz="12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2916440" y="2882916"/>
            <a:ext cx="547355" cy="503631"/>
            <a:chOff x="2422472" y="1883829"/>
            <a:chExt cx="547355" cy="503631"/>
          </a:xfrm>
        </p:grpSpPr>
        <p:sp>
          <p:nvSpPr>
            <p:cNvPr id="46" name="Oval 91"/>
            <p:cNvSpPr>
              <a:spLocks noChangeArrowheads="1"/>
            </p:cNvSpPr>
            <p:nvPr/>
          </p:nvSpPr>
          <p:spPr bwMode="auto">
            <a:xfrm>
              <a:off x="2523935" y="188382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2</a:t>
              </a:r>
            </a:p>
          </p:txBody>
        </p:sp>
        <p:sp>
          <p:nvSpPr>
            <p:cNvPr id="55" name="TextBox 7"/>
            <p:cNvSpPr txBox="1">
              <a:spLocks noChangeArrowheads="1"/>
            </p:cNvSpPr>
            <p:nvPr/>
          </p:nvSpPr>
          <p:spPr bwMode="auto">
            <a:xfrm>
              <a:off x="2422472" y="2110461"/>
              <a:ext cx="547355"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异常</a:t>
              </a:r>
            </a:p>
          </p:txBody>
        </p:sp>
      </p:grpSp>
      <p:grpSp>
        <p:nvGrpSpPr>
          <p:cNvPr id="2" name="组合 1"/>
          <p:cNvGrpSpPr/>
          <p:nvPr/>
        </p:nvGrpSpPr>
        <p:grpSpPr>
          <a:xfrm>
            <a:off x="971600" y="3394093"/>
            <a:ext cx="642942" cy="571504"/>
            <a:chOff x="477633" y="2395007"/>
            <a:chExt cx="642942" cy="571504"/>
          </a:xfrm>
        </p:grpSpPr>
        <p:sp>
          <p:nvSpPr>
            <p:cNvPr id="36" name="矩形 35"/>
            <p:cNvSpPr/>
            <p:nvPr/>
          </p:nvSpPr>
          <p:spPr>
            <a:xfrm>
              <a:off x="536371" y="2395007"/>
              <a:ext cx="500066" cy="57150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7"/>
            <p:cNvSpPr txBox="1">
              <a:spLocks noChangeArrowheads="1"/>
            </p:cNvSpPr>
            <p:nvPr/>
          </p:nvSpPr>
          <p:spPr bwMode="auto">
            <a:xfrm>
              <a:off x="477633" y="2569633"/>
              <a:ext cx="642942" cy="246221"/>
            </a:xfrm>
            <a:prstGeom prst="rect">
              <a:avLst/>
            </a:prstGeom>
            <a:noFill/>
            <a:ln w="9525">
              <a:noFill/>
              <a:miter lim="800000"/>
              <a:headEnd/>
              <a:tailEnd/>
            </a:ln>
          </p:spPr>
          <p:txBody>
            <a:bodyPr wrap="square">
              <a:spAutoFit/>
            </a:bodyPr>
            <a:lstStyle/>
            <a:p>
              <a:pPr>
                <a:buSzPct val="100000"/>
              </a:pPr>
              <a:r>
                <a:rPr lang="en-US" altLang="zh-CN" sz="1000" b="1" dirty="0">
                  <a:solidFill>
                    <a:srgbClr val="11576A"/>
                  </a:solidFill>
                  <a:latin typeface="微软雅黑" pitchFamily="34" charset="-122"/>
                  <a:ea typeface="微软雅黑" pitchFamily="34" charset="-122"/>
                </a:rPr>
                <a:t>load M</a:t>
              </a:r>
              <a:endParaRPr lang="zh-CN" altLang="en-US" sz="1000" b="1" dirty="0">
                <a:solidFill>
                  <a:srgbClr val="11576A"/>
                </a:solidFill>
                <a:latin typeface="微软雅黑" pitchFamily="34" charset="-122"/>
                <a:ea typeface="微软雅黑" pitchFamily="34" charset="-122"/>
              </a:endParaRPr>
            </a:p>
          </p:txBody>
        </p:sp>
      </p:grpSp>
      <p:grpSp>
        <p:nvGrpSpPr>
          <p:cNvPr id="74" name="组合 73"/>
          <p:cNvGrpSpPr/>
          <p:nvPr/>
        </p:nvGrpSpPr>
        <p:grpSpPr>
          <a:xfrm>
            <a:off x="1454912" y="3689366"/>
            <a:ext cx="802572" cy="1137917"/>
            <a:chOff x="960945" y="2690279"/>
            <a:chExt cx="802572" cy="1137917"/>
          </a:xfrm>
        </p:grpSpPr>
        <p:cxnSp>
          <p:nvCxnSpPr>
            <p:cNvPr id="32" name="直接连接符 31"/>
            <p:cNvCxnSpPr/>
            <p:nvPr/>
          </p:nvCxnSpPr>
          <p:spPr>
            <a:xfrm>
              <a:off x="1053907" y="2690279"/>
              <a:ext cx="709610" cy="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91"/>
            <p:cNvSpPr>
              <a:spLocks noChangeArrowheads="1"/>
            </p:cNvSpPr>
            <p:nvPr/>
          </p:nvSpPr>
          <p:spPr bwMode="auto">
            <a:xfrm>
              <a:off x="1231701" y="2739497"/>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6</a:t>
              </a:r>
            </a:p>
          </p:txBody>
        </p:sp>
        <p:sp>
          <p:nvSpPr>
            <p:cNvPr id="58" name="TextBox 7"/>
            <p:cNvSpPr txBox="1">
              <a:spLocks noChangeArrowheads="1"/>
            </p:cNvSpPr>
            <p:nvPr/>
          </p:nvSpPr>
          <p:spPr bwMode="auto">
            <a:xfrm>
              <a:off x="960945" y="2997199"/>
              <a:ext cx="720904" cy="830997"/>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重新执行导致异常的指令</a:t>
              </a:r>
              <a:endParaRPr lang="en-US" altLang="zh-CN" sz="12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547861" y="3394094"/>
            <a:ext cx="1818253" cy="839393"/>
            <a:chOff x="1053893" y="2395007"/>
            <a:chExt cx="1818253" cy="839393"/>
          </a:xfrm>
        </p:grpSpPr>
        <p:cxnSp>
          <p:nvCxnSpPr>
            <p:cNvPr id="30" name="直接连接符 29"/>
            <p:cNvCxnSpPr/>
            <p:nvPr/>
          </p:nvCxnSpPr>
          <p:spPr>
            <a:xfrm>
              <a:off x="1053893" y="2499783"/>
              <a:ext cx="5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a:off x="1549204" y="2499783"/>
              <a:ext cx="216695" cy="17383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763517" y="2395007"/>
              <a:ext cx="1108629" cy="839393"/>
              <a:chOff x="1763517" y="2395007"/>
              <a:chExt cx="1108629" cy="839393"/>
            </a:xfrm>
          </p:grpSpPr>
          <p:sp>
            <p:nvSpPr>
              <p:cNvPr id="37" name="矩形 36"/>
              <p:cNvSpPr/>
              <p:nvPr/>
            </p:nvSpPr>
            <p:spPr>
              <a:xfrm>
                <a:off x="1763517" y="2395007"/>
                <a:ext cx="500066" cy="571504"/>
              </a:xfrm>
              <a:prstGeom prst="rect">
                <a:avLst/>
              </a:prstGeom>
              <a:solidFill>
                <a:srgbClr val="0EB1C8"/>
              </a:soli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517" y="2610909"/>
                <a:ext cx="500066" cy="14287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7"/>
              <p:cNvSpPr txBox="1">
                <a:spLocks noChangeArrowheads="1"/>
              </p:cNvSpPr>
              <p:nvPr/>
            </p:nvSpPr>
            <p:spPr bwMode="auto">
              <a:xfrm>
                <a:off x="2087369" y="2577571"/>
                <a:ext cx="214314" cy="230832"/>
              </a:xfrm>
              <a:prstGeom prst="rect">
                <a:avLst/>
              </a:prstGeom>
              <a:noFill/>
              <a:ln w="9525">
                <a:noFill/>
                <a:miter lim="800000"/>
                <a:headEnd/>
                <a:tailEnd/>
              </a:ln>
            </p:spPr>
            <p:txBody>
              <a:bodyPr wrap="square">
                <a:spAutoFit/>
              </a:bodyPr>
              <a:lstStyle/>
              <a:p>
                <a:pPr>
                  <a:buSzPct val="100000"/>
                </a:pPr>
                <a:r>
                  <a:rPr lang="en-US" altLang="zh-CN" sz="900" b="1" dirty="0" err="1">
                    <a:solidFill>
                      <a:srgbClr val="11576A"/>
                    </a:solidFill>
                    <a:latin typeface="微软雅黑" pitchFamily="34" charset="-122"/>
                    <a:ea typeface="微软雅黑" pitchFamily="34" charset="-122"/>
                  </a:rPr>
                  <a:t>i</a:t>
                </a:r>
                <a:endParaRPr lang="zh-CN" altLang="en-US" sz="900" b="1" dirty="0">
                  <a:solidFill>
                    <a:srgbClr val="11576A"/>
                  </a:solidFill>
                  <a:latin typeface="微软雅黑" pitchFamily="34" charset="-122"/>
                  <a:ea typeface="微软雅黑" pitchFamily="34" charset="-122"/>
                </a:endParaRPr>
              </a:p>
            </p:txBody>
          </p:sp>
          <p:sp>
            <p:nvSpPr>
              <p:cNvPr id="59" name="TextBox 7"/>
              <p:cNvSpPr txBox="1">
                <a:spLocks noChangeArrowheads="1"/>
              </p:cNvSpPr>
              <p:nvPr/>
            </p:nvSpPr>
            <p:spPr bwMode="auto">
              <a:xfrm>
                <a:off x="1777436" y="2957401"/>
                <a:ext cx="1094710"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页表</a:t>
                </a:r>
              </a:p>
            </p:txBody>
          </p:sp>
          <p:cxnSp>
            <p:nvCxnSpPr>
              <p:cNvPr id="64" name="直接连接符 63"/>
              <p:cNvCxnSpPr/>
              <p:nvPr/>
            </p:nvCxnSpPr>
            <p:spPr>
              <a:xfrm rot="5400000">
                <a:off x="2064350" y="2684728"/>
                <a:ext cx="14287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grpSp>
        <p:nvGrpSpPr>
          <p:cNvPr id="73" name="组合 72"/>
          <p:cNvGrpSpPr/>
          <p:nvPr/>
        </p:nvGrpSpPr>
        <p:grpSpPr>
          <a:xfrm>
            <a:off x="1815365" y="3738250"/>
            <a:ext cx="1292233" cy="1173822"/>
            <a:chOff x="1321397" y="2739164"/>
            <a:chExt cx="1292233" cy="1173822"/>
          </a:xfrm>
        </p:grpSpPr>
        <p:grpSp>
          <p:nvGrpSpPr>
            <p:cNvPr id="72" name="组合 71"/>
            <p:cNvGrpSpPr/>
            <p:nvPr/>
          </p:nvGrpSpPr>
          <p:grpSpPr>
            <a:xfrm>
              <a:off x="1620641" y="2739164"/>
              <a:ext cx="992989" cy="566483"/>
              <a:chOff x="1620641" y="2739164"/>
              <a:chExt cx="992989" cy="566483"/>
            </a:xfrm>
          </p:grpSpPr>
          <p:cxnSp>
            <p:nvCxnSpPr>
              <p:cNvPr id="33" name="直接连接符 32"/>
              <p:cNvCxnSpPr/>
              <p:nvPr/>
            </p:nvCxnSpPr>
            <p:spPr>
              <a:xfrm rot="10800000" flipV="1">
                <a:off x="1623023" y="2739164"/>
                <a:ext cx="145259" cy="14400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620641" y="3292528"/>
                <a:ext cx="992989"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1410993" y="3089647"/>
                <a:ext cx="432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50" name="Oval 91"/>
            <p:cNvSpPr>
              <a:spLocks noChangeArrowheads="1"/>
            </p:cNvSpPr>
            <p:nvPr/>
          </p:nvSpPr>
          <p:spPr bwMode="auto">
            <a:xfrm>
              <a:off x="1746055" y="334433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5</a:t>
              </a:r>
            </a:p>
          </p:txBody>
        </p:sp>
        <p:sp>
          <p:nvSpPr>
            <p:cNvPr id="65" name="TextBox 7"/>
            <p:cNvSpPr txBox="1">
              <a:spLocks noChangeArrowheads="1"/>
            </p:cNvSpPr>
            <p:nvPr/>
          </p:nvSpPr>
          <p:spPr bwMode="auto">
            <a:xfrm>
              <a:off x="1321397" y="3635987"/>
              <a:ext cx="1185936" cy="276999"/>
            </a:xfrm>
            <a:prstGeom prst="rect">
              <a:avLst/>
            </a:prstGeom>
            <a:noFill/>
            <a:ln w="9525">
              <a:noFill/>
              <a:miter lim="800000"/>
              <a:headEnd/>
              <a:tailEnd/>
            </a:ln>
          </p:spPr>
          <p:txBody>
            <a:bodyPr wrap="square">
              <a:spAutoFit/>
            </a:bodyPr>
            <a:lstStyle/>
            <a:p>
              <a:pPr>
                <a:buSzPct val="100000"/>
              </a:pPr>
              <a:r>
                <a:rPr lang="en-US" altLang="zh-CN" sz="1200" b="1" dirty="0">
                  <a:solidFill>
                    <a:srgbClr val="11576A"/>
                  </a:solidFill>
                  <a:latin typeface="微软雅黑" pitchFamily="34" charset="-122"/>
                  <a:ea typeface="微软雅黑" pitchFamily="34" charset="-122"/>
                </a:rPr>
                <a:t>   </a:t>
              </a:r>
              <a:r>
                <a:rPr lang="zh-CN" altLang="en-US" sz="1200" b="1" dirty="0">
                  <a:solidFill>
                    <a:srgbClr val="11576A"/>
                  </a:solidFill>
                  <a:latin typeface="微软雅黑" pitchFamily="34" charset="-122"/>
                  <a:ea typeface="微软雅黑" pitchFamily="34" charset="-122"/>
                </a:rPr>
                <a:t>页表项修改</a:t>
              </a:r>
            </a:p>
          </p:txBody>
        </p:sp>
      </p:grpSp>
      <p:grpSp>
        <p:nvGrpSpPr>
          <p:cNvPr id="71" name="组合 70"/>
          <p:cNvGrpSpPr/>
          <p:nvPr/>
        </p:nvGrpSpPr>
        <p:grpSpPr>
          <a:xfrm>
            <a:off x="3592974" y="4343425"/>
            <a:ext cx="1277161" cy="510792"/>
            <a:chOff x="3099006" y="3344339"/>
            <a:chExt cx="1277161" cy="510792"/>
          </a:xfrm>
        </p:grpSpPr>
        <p:sp>
          <p:nvSpPr>
            <p:cNvPr id="51" name="Oval 91"/>
            <p:cNvSpPr>
              <a:spLocks noChangeArrowheads="1"/>
            </p:cNvSpPr>
            <p:nvPr/>
          </p:nvSpPr>
          <p:spPr bwMode="auto">
            <a:xfrm>
              <a:off x="3535179" y="334433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4</a:t>
              </a:r>
            </a:p>
          </p:txBody>
        </p:sp>
        <p:sp>
          <p:nvSpPr>
            <p:cNvPr id="66" name="TextBox 7"/>
            <p:cNvSpPr txBox="1">
              <a:spLocks noChangeArrowheads="1"/>
            </p:cNvSpPr>
            <p:nvPr/>
          </p:nvSpPr>
          <p:spPr bwMode="auto">
            <a:xfrm>
              <a:off x="3099006" y="3578132"/>
              <a:ext cx="1277161" cy="276999"/>
            </a:xfrm>
            <a:prstGeom prst="rect">
              <a:avLst/>
            </a:prstGeom>
            <a:noFill/>
            <a:ln w="9525">
              <a:noFill/>
              <a:miter lim="800000"/>
              <a:headEnd/>
              <a:tailEnd/>
            </a:ln>
          </p:spPr>
          <p:txBody>
            <a:bodyPr wrap="square">
              <a:spAutoFit/>
            </a:bodyPr>
            <a:lstStyle/>
            <a:p>
              <a:pPr>
                <a:buSzPct val="100000"/>
              </a:pPr>
              <a:r>
                <a:rPr lang="en-US" altLang="zh-CN" sz="1200" b="1" dirty="0">
                  <a:solidFill>
                    <a:srgbClr val="11576A"/>
                  </a:solidFill>
                  <a:latin typeface="微软雅黑" pitchFamily="34" charset="-122"/>
                  <a:ea typeface="微软雅黑" pitchFamily="34" charset="-122"/>
                </a:rPr>
                <a:t>     </a:t>
              </a:r>
              <a:r>
                <a:rPr lang="zh-CN" altLang="en-US" sz="1200" b="1" dirty="0">
                  <a:solidFill>
                    <a:srgbClr val="11576A"/>
                  </a:solidFill>
                  <a:latin typeface="微软雅黑" pitchFamily="34" charset="-122"/>
                  <a:ea typeface="微软雅黑" pitchFamily="34" charset="-122"/>
                </a:rPr>
                <a:t>页面换入</a:t>
              </a:r>
            </a:p>
          </p:txBody>
        </p:sp>
      </p:grpSp>
      <p:grpSp>
        <p:nvGrpSpPr>
          <p:cNvPr id="70" name="组合 69"/>
          <p:cNvGrpSpPr/>
          <p:nvPr/>
        </p:nvGrpSpPr>
        <p:grpSpPr>
          <a:xfrm>
            <a:off x="2979977" y="3803672"/>
            <a:ext cx="931094" cy="1686709"/>
            <a:chOff x="2486010" y="2804585"/>
            <a:chExt cx="931094" cy="1686709"/>
          </a:xfrm>
        </p:grpSpPr>
        <p:sp>
          <p:nvSpPr>
            <p:cNvPr id="39" name="矩形 38"/>
            <p:cNvSpPr/>
            <p:nvPr/>
          </p:nvSpPr>
          <p:spPr>
            <a:xfrm>
              <a:off x="2614423" y="2804585"/>
              <a:ext cx="577854" cy="1409710"/>
            </a:xfrm>
            <a:prstGeom prst="rect">
              <a:avLst/>
            </a:prstGeom>
            <a:solidFill>
              <a:srgbClr val="0EB1C8"/>
            </a:soli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620773" y="3209401"/>
              <a:ext cx="571504" cy="220262"/>
            </a:xfrm>
            <a:prstGeom prst="rect">
              <a:avLst/>
            </a:prstGeom>
            <a:gradFill>
              <a:gsLst>
                <a:gs pos="100000">
                  <a:srgbClr val="FDD000"/>
                </a:gs>
                <a:gs pos="0">
                  <a:srgbClr val="FFF9B1"/>
                </a:gs>
                <a:gs pos="100000">
                  <a:schemeClr val="accent1">
                    <a:tint val="23500"/>
                    <a:satMod val="160000"/>
                  </a:schemeClr>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620773" y="3209401"/>
              <a:ext cx="571504" cy="206880"/>
            </a:xfrm>
            <a:prstGeom prst="rect">
              <a:avLst/>
            </a:prstGeom>
            <a:no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2620773" y="3012549"/>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20773" y="3596753"/>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620773" y="3796779"/>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20773" y="3993631"/>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7"/>
            <p:cNvSpPr txBox="1">
              <a:spLocks noChangeArrowheads="1"/>
            </p:cNvSpPr>
            <p:nvPr/>
          </p:nvSpPr>
          <p:spPr bwMode="auto">
            <a:xfrm>
              <a:off x="2558648" y="3182536"/>
              <a:ext cx="785818" cy="246221"/>
            </a:xfrm>
            <a:prstGeom prst="rect">
              <a:avLst/>
            </a:prstGeom>
            <a:noFill/>
            <a:ln w="9525">
              <a:noFill/>
              <a:miter lim="800000"/>
              <a:headEnd/>
              <a:tailEnd/>
            </a:ln>
          </p:spPr>
          <p:txBody>
            <a:bodyPr wrap="square">
              <a:spAutoFit/>
            </a:bodyPr>
            <a:lstStyle/>
            <a:p>
              <a:pPr>
                <a:buSzPct val="100000"/>
              </a:pPr>
              <a:r>
                <a:rPr lang="zh-CN" altLang="en-US" sz="1000" b="1" dirty="0">
                  <a:solidFill>
                    <a:srgbClr val="11576A"/>
                  </a:solidFill>
                  <a:latin typeface="微软雅黑" pitchFamily="34" charset="-122"/>
                  <a:ea typeface="微软雅黑" pitchFamily="34" charset="-122"/>
                </a:rPr>
                <a:t>空闲页帧</a:t>
              </a:r>
            </a:p>
          </p:txBody>
        </p:sp>
        <p:sp>
          <p:nvSpPr>
            <p:cNvPr id="67" name="TextBox 7"/>
            <p:cNvSpPr txBox="1">
              <a:spLocks noChangeArrowheads="1"/>
            </p:cNvSpPr>
            <p:nvPr/>
          </p:nvSpPr>
          <p:spPr bwMode="auto">
            <a:xfrm>
              <a:off x="2486010" y="4214295"/>
              <a:ext cx="931094"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物理内存</a:t>
              </a:r>
              <a:endParaRPr lang="en-US" altLang="zh-CN" sz="12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564448" y="2141547"/>
            <a:ext cx="932312" cy="838462"/>
            <a:chOff x="1070481" y="1142461"/>
            <a:chExt cx="932312" cy="838462"/>
          </a:xfrm>
        </p:grpSpPr>
        <p:sp>
          <p:nvSpPr>
            <p:cNvPr id="26" name="矩形 25"/>
            <p:cNvSpPr/>
            <p:nvPr/>
          </p:nvSpPr>
          <p:spPr>
            <a:xfrm>
              <a:off x="1215828" y="1142461"/>
              <a:ext cx="500066" cy="571504"/>
            </a:xfrm>
            <a:prstGeom prst="rect">
              <a:avLst/>
            </a:prstGeom>
            <a:gradFill>
              <a:gsLst>
                <a:gs pos="100000">
                  <a:schemeClr val="tx1">
                    <a:lumMod val="65000"/>
                    <a:lumOff val="35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7"/>
            <p:cNvSpPr txBox="1">
              <a:spLocks noChangeArrowheads="1"/>
            </p:cNvSpPr>
            <p:nvPr/>
          </p:nvSpPr>
          <p:spPr bwMode="auto">
            <a:xfrm>
              <a:off x="1070481" y="1703924"/>
              <a:ext cx="932312"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操作系统</a:t>
              </a:r>
            </a:p>
          </p:txBody>
        </p:sp>
      </p:grpSp>
      <p:grpSp>
        <p:nvGrpSpPr>
          <p:cNvPr id="19" name="组合 18"/>
          <p:cNvGrpSpPr/>
          <p:nvPr/>
        </p:nvGrpSpPr>
        <p:grpSpPr>
          <a:xfrm>
            <a:off x="3695769" y="3465531"/>
            <a:ext cx="1071570" cy="820744"/>
            <a:chOff x="3201802" y="2466445"/>
            <a:chExt cx="1071570" cy="820744"/>
          </a:xfrm>
        </p:grpSpPr>
        <p:cxnSp>
          <p:nvCxnSpPr>
            <p:cNvPr id="61" name="直接连接符 60"/>
            <p:cNvCxnSpPr/>
            <p:nvPr/>
          </p:nvCxnSpPr>
          <p:spPr>
            <a:xfrm>
              <a:off x="3201802" y="3285601"/>
              <a:ext cx="1071570" cy="1588"/>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200000" flipH="1">
              <a:off x="3851888" y="2873642"/>
              <a:ext cx="819156" cy="476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062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500"/>
                            </p:stCondLst>
                            <p:childTnLst>
                              <p:par>
                                <p:cTn id="25" presetID="22" presetClass="entr" presetSubtype="2"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par>
                                <p:cTn id="41" presetID="22" presetClass="entr" presetSubtype="2"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right)">
                                      <p:cBhvr>
                                        <p:cTn id="43" dur="500"/>
                                        <p:tgtEl>
                                          <p:spTgt spid="71"/>
                                        </p:tgtEl>
                                      </p:cBhvr>
                                    </p:animEffect>
                                  </p:childTnLst>
                                </p:cTn>
                              </p:par>
                            </p:childTnLst>
                          </p:cTn>
                        </p:par>
                        <p:par>
                          <p:cTn id="44" fill="hold">
                            <p:stCondLst>
                              <p:cond delay="500"/>
                            </p:stCondLst>
                            <p:childTnLst>
                              <p:par>
                                <p:cTn id="45" presetID="22" presetClass="entr" presetSubtype="2"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right)">
                                      <p:cBhvr>
                                        <p:cTn id="47" dur="500"/>
                                        <p:tgtEl>
                                          <p:spTgt spid="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wipe(right)">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left)">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4">
                                            <p:txEl>
                                              <p:pRg st="0" end="0"/>
                                            </p:txEl>
                                          </p:spTgt>
                                        </p:tgtEl>
                                        <p:attrNameLst>
                                          <p:attrName>style.visibility</p:attrName>
                                        </p:attrNameLst>
                                      </p:cBhvr>
                                      <p:to>
                                        <p:strVal val="visible"/>
                                      </p:to>
                                    </p:set>
                                    <p:animEffect transition="in" filter="wipe(left)">
                                      <p:cBhvr>
                                        <p:cTn id="82" dur="500"/>
                                        <p:tgtEl>
                                          <p:spTgt spid="1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6">
                                            <p:txEl>
                                              <p:pRg st="0" end="0"/>
                                            </p:txEl>
                                          </p:spTgt>
                                        </p:tgtEl>
                                        <p:attrNameLst>
                                          <p:attrName>style.visibility</p:attrName>
                                        </p:attrNameLst>
                                      </p:cBhvr>
                                      <p:to>
                                        <p:strVal val="visible"/>
                                      </p:to>
                                    </p:set>
                                    <p:animEffect transition="in" filter="wipe(left)">
                                      <p:cBhvr>
                                        <p:cTn id="87" dur="500"/>
                                        <p:tgtEl>
                                          <p:spTgt spid="1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Design Issues about Page Table</a:t>
            </a:r>
            <a:endParaRPr lang="zh-CN" altLang="en-US" sz="3200" smtClean="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lnSpcReduction="10000"/>
          </a:bodyPr>
          <a:lstStyle/>
          <a:p>
            <a:pPr>
              <a:lnSpc>
                <a:spcPct val="110000"/>
              </a:lnSpc>
              <a:defRPr/>
            </a:pPr>
            <a:r>
              <a:rPr lang="en-US" altLang="zh-CN" dirty="0" smtClean="0">
                <a:ea typeface="宋体" pitchFamily="2" charset="-122"/>
              </a:rPr>
              <a:t>Structure of Page Table</a:t>
            </a:r>
          </a:p>
          <a:p>
            <a:pPr lvl="1">
              <a:lnSpc>
                <a:spcPct val="110000"/>
              </a:lnSpc>
              <a:defRPr/>
            </a:pPr>
            <a:r>
              <a:rPr lang="en-US" altLang="zh-CN" dirty="0" smtClean="0">
                <a:solidFill>
                  <a:srgbClr val="FF0000"/>
                </a:solidFill>
                <a:ea typeface="宋体" pitchFamily="2" charset="-122"/>
              </a:rPr>
              <a:t>Page Table Size </a:t>
            </a:r>
            <a:r>
              <a:rPr lang="en-US" altLang="zh-CN" dirty="0" smtClean="0">
                <a:ea typeface="宋体" pitchFamily="2" charset="-122"/>
              </a:rPr>
              <a:t>VS</a:t>
            </a:r>
            <a:r>
              <a:rPr lang="en-US" altLang="zh-CN" dirty="0" smtClean="0">
                <a:solidFill>
                  <a:srgbClr val="FF0000"/>
                </a:solidFill>
                <a:ea typeface="宋体" pitchFamily="2" charset="-122"/>
              </a:rPr>
              <a:t> Page Size</a:t>
            </a:r>
            <a:endParaRPr lang="en-US" altLang="zh-CN" dirty="0" smtClean="0">
              <a:ea typeface="宋体" pitchFamily="2" charset="-122"/>
            </a:endParaRPr>
          </a:p>
          <a:p>
            <a:pPr lvl="1">
              <a:lnSpc>
                <a:spcPct val="110000"/>
              </a:lnSpc>
              <a:defRPr/>
            </a:pPr>
            <a:r>
              <a:rPr lang="en-US" altLang="zh-CN" dirty="0" smtClean="0">
                <a:solidFill>
                  <a:srgbClr val="FF0000"/>
                </a:solidFill>
                <a:ea typeface="宋体" pitchFamily="2" charset="-122"/>
              </a:rPr>
              <a:t>Page Table of Process &amp; Global Page Table</a:t>
            </a:r>
            <a:endParaRPr lang="en-US" altLang="zh-CN" dirty="0" smtClean="0">
              <a:ea typeface="宋体" pitchFamily="2" charset="-122"/>
            </a:endParaRPr>
          </a:p>
          <a:p>
            <a:pPr lvl="1">
              <a:lnSpc>
                <a:spcPct val="110000"/>
              </a:lnSpc>
              <a:defRPr/>
            </a:pPr>
            <a:r>
              <a:rPr lang="en-US" altLang="zh-CN" dirty="0" smtClean="0">
                <a:ea typeface="宋体" pitchFamily="2" charset="-122"/>
              </a:rPr>
              <a:t>Performance about address mapping</a:t>
            </a:r>
          </a:p>
          <a:p>
            <a:pPr>
              <a:lnSpc>
                <a:spcPct val="110000"/>
              </a:lnSpc>
              <a:defRPr/>
            </a:pPr>
            <a:r>
              <a:rPr lang="en-US" altLang="zh-CN" dirty="0" smtClean="0">
                <a:ea typeface="宋体" pitchFamily="2" charset="-122"/>
              </a:rPr>
              <a:t>Storing and Acceleration of Page Table</a:t>
            </a:r>
          </a:p>
          <a:p>
            <a:pPr lvl="1">
              <a:lnSpc>
                <a:spcPct val="110000"/>
              </a:lnSpc>
              <a:defRPr/>
            </a:pPr>
            <a:r>
              <a:rPr lang="en-US" altLang="zh-CN" dirty="0" smtClean="0">
                <a:solidFill>
                  <a:srgbClr val="FF0000"/>
                </a:solidFill>
                <a:ea typeface="宋体" pitchFamily="2" charset="-122"/>
              </a:rPr>
              <a:t>Question: </a:t>
            </a:r>
            <a:r>
              <a:rPr lang="en-US" altLang="zh-CN" dirty="0" smtClean="0">
                <a:ea typeface="宋体" pitchFamily="2" charset="-122"/>
              </a:rPr>
              <a:t>times of memory reference</a:t>
            </a:r>
          </a:p>
          <a:p>
            <a:pPr lvl="1">
              <a:lnSpc>
                <a:spcPct val="110000"/>
              </a:lnSpc>
              <a:defRPr/>
            </a:pPr>
            <a:r>
              <a:rPr lang="en-US" altLang="zh-CN" dirty="0" smtClean="0">
                <a:solidFill>
                  <a:srgbClr val="FF0000"/>
                </a:solidFill>
                <a:ea typeface="宋体" pitchFamily="2" charset="-122"/>
              </a:rPr>
              <a:t>TLB</a:t>
            </a:r>
            <a:r>
              <a:rPr lang="en-US" altLang="zh-CN" dirty="0" smtClean="0">
                <a:ea typeface="宋体" pitchFamily="2" charset="-122"/>
              </a:rPr>
              <a:t>: Hard device for address mapping directly</a:t>
            </a:r>
          </a:p>
          <a:p>
            <a:pPr lvl="1">
              <a:lnSpc>
                <a:spcPct val="110000"/>
              </a:lnSpc>
              <a:defRPr/>
            </a:pPr>
            <a:r>
              <a:rPr lang="en-US" altLang="zh-CN" dirty="0" smtClean="0">
                <a:solidFill>
                  <a:srgbClr val="FF0000"/>
                </a:solidFill>
                <a:ea typeface="宋体" pitchFamily="2" charset="-122"/>
              </a:rPr>
              <a:t>Software TLB</a:t>
            </a:r>
            <a:r>
              <a:rPr lang="en-US" altLang="zh-CN" dirty="0" smtClean="0">
                <a:ea typeface="宋体" pitchFamily="2" charset="-122"/>
              </a:rPr>
              <a:t>: TLB + OS operation</a:t>
            </a:r>
          </a:p>
          <a:p>
            <a:pPr lvl="1">
              <a:lnSpc>
                <a:spcPct val="110000"/>
              </a:lnSpc>
              <a:defRPr/>
            </a:pPr>
            <a:r>
              <a:rPr lang="en-US" altLang="zh-CN" dirty="0" smtClean="0">
                <a:solidFill>
                  <a:srgbClr val="FF0000"/>
                </a:solidFill>
                <a:ea typeface="宋体" pitchFamily="2" charset="-122"/>
              </a:rPr>
              <a:t>Multi-level page table: </a:t>
            </a:r>
            <a:r>
              <a:rPr lang="en-US" altLang="zh-CN" dirty="0" smtClean="0">
                <a:ea typeface="宋体" pitchFamily="2" charset="-122"/>
              </a:rPr>
              <a:t>improve index speed</a:t>
            </a:r>
            <a:endParaRPr lang="en-US" altLang="zh-CN" dirty="0" smtClean="0">
              <a:solidFill>
                <a:srgbClr val="FF0000"/>
              </a:solidFill>
              <a:ea typeface="宋体" pitchFamily="2" charset="-122"/>
            </a:endParaRPr>
          </a:p>
          <a:p>
            <a:pPr lvl="1">
              <a:lnSpc>
                <a:spcPct val="110000"/>
              </a:lnSpc>
              <a:defRPr/>
            </a:pPr>
            <a:r>
              <a:rPr lang="en-US" altLang="zh-CN" dirty="0" smtClean="0">
                <a:solidFill>
                  <a:srgbClr val="FF0000"/>
                </a:solidFill>
                <a:ea typeface="宋体" pitchFamily="2" charset="-122"/>
              </a:rPr>
              <a:t>Invert Page Table</a:t>
            </a:r>
            <a:r>
              <a:rPr lang="en-US" altLang="zh-CN" dirty="0" smtClean="0">
                <a:ea typeface="宋体" pitchFamily="2" charset="-122"/>
              </a:rPr>
              <a:t>: translate physical address to logical address</a:t>
            </a:r>
          </a:p>
          <a:p>
            <a:pPr lvl="1">
              <a:lnSpc>
                <a:spcPct val="110000"/>
              </a:lnSpc>
              <a:defRPr/>
            </a:pPr>
            <a:endParaRPr lang="en-US" altLang="zh-CN" dirty="0" smtClean="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880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3FDB5E4D-EF22-4051-A1E1-D8FF3FA9DE33}" type="slidenum">
              <a:rPr lang="en-US" altLang="ko-KR" sz="1200" smtClean="0">
                <a:solidFill>
                  <a:schemeClr val="bg1"/>
                </a:solidFill>
              </a:rPr>
              <a:pPr>
                <a:spcBef>
                  <a:spcPct val="0"/>
                </a:spcBef>
                <a:buClrTx/>
                <a:buSzTx/>
                <a:buFontTx/>
                <a:buNone/>
              </a:pPr>
              <a:t>61</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dirty="0" smtClean="0">
                <a:ea typeface="宋体" panose="02010600030101010101" pitchFamily="2" charset="-122"/>
              </a:rPr>
              <a:t>页（页帧）大小的选择</a:t>
            </a:r>
          </a:p>
        </p:txBody>
      </p:sp>
      <p:sp>
        <p:nvSpPr>
          <p:cNvPr id="90115" name="内容占位符 2"/>
          <p:cNvSpPr>
            <a:spLocks noGrp="1"/>
          </p:cNvSpPr>
          <p:nvPr>
            <p:ph idx="1"/>
          </p:nvPr>
        </p:nvSpPr>
        <p:spPr/>
        <p:txBody>
          <a:bodyPr/>
          <a:lstStyle/>
          <a:p>
            <a:r>
              <a:rPr lang="en-US" altLang="zh-CN" smtClean="0">
                <a:ea typeface="宋体" panose="02010600030101010101" pitchFamily="2" charset="-122"/>
              </a:rPr>
              <a:t>the point is, if you have granularity that is bigger than 4kB, you lose binary compatibility on x86, for example. The 4kB thing is encoded in mmap() semantics. In other words, if you have sector size &gt;4kB, your hardware is CRAP. It's unusable sh*t. No ifs, buts or maybe's about it.</a:t>
            </a:r>
          </a:p>
          <a:p>
            <a:r>
              <a:rPr lang="en-US" altLang="zh-CN" smtClean="0">
                <a:ea typeface="宋体" panose="02010600030101010101" pitchFamily="2" charset="-122"/>
              </a:rPr>
              <a:t>                -------Linus Torvalds</a:t>
            </a:r>
          </a:p>
          <a:p>
            <a:r>
              <a:rPr lang="en-US" altLang="zh-CN" smtClean="0">
                <a:ea typeface="宋体" panose="02010600030101010101" pitchFamily="2" charset="-122"/>
              </a:rPr>
              <a:t>http://yarchive.net/comp/linux/page_sizes.html</a:t>
            </a:r>
            <a:endParaRPr lang="zh-CN" altLang="en-US"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901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C3F9D57-9FD5-413A-9F5D-E2A17B2C9C1E}" type="slidenum">
              <a:rPr lang="en-US" altLang="ko-KR" sz="1200" smtClean="0">
                <a:solidFill>
                  <a:schemeClr val="bg1"/>
                </a:solidFill>
              </a:rPr>
              <a:pPr>
                <a:spcBef>
                  <a:spcPct val="0"/>
                </a:spcBef>
                <a:buClrTx/>
                <a:buSzTx/>
                <a:buFontTx/>
                <a:buNone/>
              </a:pPr>
              <a:t>62</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Multi-level page table</a:t>
            </a:r>
            <a:endParaRPr lang="zh-CN" altLang="en-US" sz="3200" smtClean="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dirty="0" smtClean="0"/>
              <a:t>CITS, </a:t>
            </a:r>
            <a:r>
              <a:rPr lang="en-US" altLang="zh-CN" dirty="0" err="1" smtClean="0"/>
              <a:t>NanKai</a:t>
            </a:r>
            <a:r>
              <a:rPr lang="en-US" altLang="zh-CN" dirty="0" smtClean="0"/>
              <a:t> University</a:t>
            </a:r>
            <a:endParaRPr lang="en-US" altLang="ko-KR" dirty="0"/>
          </a:p>
        </p:txBody>
      </p:sp>
      <p:sp>
        <p:nvSpPr>
          <p:cNvPr id="921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F2CD0DF-EA61-4D70-BCCD-22930B6806A2}" type="slidenum">
              <a:rPr lang="en-US" altLang="ko-KR" sz="1200" smtClean="0">
                <a:solidFill>
                  <a:schemeClr val="bg1"/>
                </a:solidFill>
              </a:rPr>
              <a:pPr>
                <a:spcBef>
                  <a:spcPct val="0"/>
                </a:spcBef>
                <a:buClrTx/>
                <a:buSzTx/>
                <a:buFontTx/>
                <a:buNone/>
              </a:pPr>
              <a:t>63</a:t>
            </a:fld>
            <a:endParaRPr lang="en-US" altLang="ko-KR" sz="1200" smtClean="0">
              <a:solidFill>
                <a:schemeClr val="bg1"/>
              </a:solidFill>
            </a:endParaRPr>
          </a:p>
        </p:txBody>
      </p:sp>
      <p:grpSp>
        <p:nvGrpSpPr>
          <p:cNvPr id="2" name="Group 65"/>
          <p:cNvGrpSpPr>
            <a:grpSpLocks/>
          </p:cNvGrpSpPr>
          <p:nvPr/>
        </p:nvGrpSpPr>
        <p:grpSpPr bwMode="auto">
          <a:xfrm>
            <a:off x="833438" y="2997200"/>
            <a:ext cx="2951162" cy="985838"/>
            <a:chOff x="113" y="1888"/>
            <a:chExt cx="1859" cy="621"/>
          </a:xfrm>
        </p:grpSpPr>
        <p:grpSp>
          <p:nvGrpSpPr>
            <p:cNvPr id="92206" name="Group 16"/>
            <p:cNvGrpSpPr>
              <a:grpSpLocks/>
            </p:cNvGrpSpPr>
            <p:nvPr/>
          </p:nvGrpSpPr>
          <p:grpSpPr bwMode="auto">
            <a:xfrm>
              <a:off x="113" y="1888"/>
              <a:ext cx="1859" cy="409"/>
              <a:chOff x="249" y="3203"/>
              <a:chExt cx="2177" cy="409"/>
            </a:xfrm>
          </p:grpSpPr>
          <p:sp>
            <p:nvSpPr>
              <p:cNvPr id="92208" name="Rectangle 7"/>
              <p:cNvSpPr>
                <a:spLocks noChangeArrowheads="1"/>
              </p:cNvSpPr>
              <p:nvPr/>
            </p:nvSpPr>
            <p:spPr bwMode="auto">
              <a:xfrm>
                <a:off x="249" y="3204"/>
                <a:ext cx="725" cy="408"/>
              </a:xfrm>
              <a:prstGeom prst="rect">
                <a:avLst/>
              </a:prstGeom>
              <a:solidFill>
                <a:srgbClr val="FFFFCC"/>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PT1</a:t>
                </a:r>
              </a:p>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(10 bit)</a:t>
                </a:r>
                <a:endParaRPr lang="zh-CN" altLang="en-US" sz="1600" b="1">
                  <a:solidFill>
                    <a:schemeClr val="tx1"/>
                  </a:solidFill>
                  <a:latin typeface="Arial" panose="020B0604020202020204" pitchFamily="34" charset="0"/>
                </a:endParaRPr>
              </a:p>
            </p:txBody>
          </p:sp>
          <p:sp>
            <p:nvSpPr>
              <p:cNvPr id="92209" name="Rectangle 14"/>
              <p:cNvSpPr>
                <a:spLocks noChangeArrowheads="1"/>
              </p:cNvSpPr>
              <p:nvPr/>
            </p:nvSpPr>
            <p:spPr bwMode="auto">
              <a:xfrm>
                <a:off x="975" y="3203"/>
                <a:ext cx="725" cy="408"/>
              </a:xfrm>
              <a:prstGeom prst="rect">
                <a:avLst/>
              </a:prstGeom>
              <a:solidFill>
                <a:srgbClr val="FFFFCC"/>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PT2</a:t>
                </a:r>
              </a:p>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(10 bit)</a:t>
                </a:r>
                <a:endParaRPr lang="zh-CN" altLang="en-US" sz="1600" b="1">
                  <a:solidFill>
                    <a:schemeClr val="tx1"/>
                  </a:solidFill>
                  <a:latin typeface="Arial" panose="020B0604020202020204" pitchFamily="34" charset="0"/>
                </a:endParaRPr>
              </a:p>
            </p:txBody>
          </p:sp>
          <p:sp>
            <p:nvSpPr>
              <p:cNvPr id="92210" name="Rectangle 15"/>
              <p:cNvSpPr>
                <a:spLocks noChangeArrowheads="1"/>
              </p:cNvSpPr>
              <p:nvPr/>
            </p:nvSpPr>
            <p:spPr bwMode="auto">
              <a:xfrm>
                <a:off x="1701" y="3203"/>
                <a:ext cx="725" cy="408"/>
              </a:xfrm>
              <a:prstGeom prst="rect">
                <a:avLst/>
              </a:prstGeom>
              <a:solidFill>
                <a:srgbClr val="FFFFCC"/>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Offset</a:t>
                </a:r>
              </a:p>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(12bit)</a:t>
                </a:r>
                <a:endParaRPr lang="zh-CN" altLang="en-US" sz="1600" b="1">
                  <a:solidFill>
                    <a:schemeClr val="tx1"/>
                  </a:solidFill>
                  <a:latin typeface="Arial" panose="020B0604020202020204" pitchFamily="34" charset="0"/>
                </a:endParaRPr>
              </a:p>
            </p:txBody>
          </p:sp>
        </p:grpSp>
        <p:sp>
          <p:nvSpPr>
            <p:cNvPr id="92207" name="Text Box 17"/>
            <p:cNvSpPr txBox="1">
              <a:spLocks noChangeArrowheads="1"/>
            </p:cNvSpPr>
            <p:nvPr/>
          </p:nvSpPr>
          <p:spPr bwMode="auto">
            <a:xfrm>
              <a:off x="308" y="2296"/>
              <a:ext cx="13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chemeClr val="tx1"/>
                  </a:solidFill>
                  <a:latin typeface="Times New Roman" panose="02020603050405020304" pitchFamily="18" charset="0"/>
                  <a:ea typeface="楷体_GB2312" pitchFamily="49" charset="-122"/>
                </a:rPr>
                <a:t>Page table entry</a:t>
              </a:r>
              <a:endParaRPr kumimoji="1" lang="zh-CN" altLang="en-US" sz="2000" b="1">
                <a:solidFill>
                  <a:schemeClr val="tx1"/>
                </a:solidFill>
                <a:latin typeface="Times New Roman" panose="02020603050405020304" pitchFamily="18" charset="0"/>
                <a:ea typeface="楷体_GB2312" pitchFamily="49" charset="-122"/>
              </a:endParaRPr>
            </a:p>
          </p:txBody>
        </p:sp>
      </p:grpSp>
      <p:grpSp>
        <p:nvGrpSpPr>
          <p:cNvPr id="7" name="组合 125"/>
          <p:cNvGrpSpPr>
            <a:grpSpLocks/>
          </p:cNvGrpSpPr>
          <p:nvPr/>
        </p:nvGrpSpPr>
        <p:grpSpPr bwMode="auto">
          <a:xfrm>
            <a:off x="3959225" y="1773238"/>
            <a:ext cx="5041900" cy="3954462"/>
            <a:chOff x="3959257" y="1773238"/>
            <a:chExt cx="5041899" cy="3954471"/>
          </a:xfrm>
        </p:grpSpPr>
        <p:sp>
          <p:nvSpPr>
            <p:cNvPr id="92168" name="Text Box 75"/>
            <p:cNvSpPr txBox="1">
              <a:spLocks noChangeArrowheads="1"/>
            </p:cNvSpPr>
            <p:nvPr/>
          </p:nvSpPr>
          <p:spPr bwMode="auto">
            <a:xfrm>
              <a:off x="8072462" y="4500570"/>
              <a:ext cx="928694" cy="313932"/>
            </a:xfrm>
            <a:prstGeom prst="rect">
              <a:avLst/>
            </a:prstGeom>
            <a:noFill/>
            <a:ln w="9525">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1800" b="1">
                  <a:solidFill>
                    <a:schemeClr val="tx1"/>
                  </a:solidFill>
                  <a:latin typeface="Times New Roman" panose="02020603050405020304" pitchFamily="18" charset="0"/>
                  <a:ea typeface="楷体_GB2312" pitchFamily="49" charset="-122"/>
                </a:rPr>
                <a:t>Frame</a:t>
              </a:r>
              <a:endParaRPr kumimoji="1" lang="zh-CN" altLang="en-US" sz="1800" b="1">
                <a:solidFill>
                  <a:schemeClr val="tx1"/>
                </a:solidFill>
                <a:latin typeface="Times New Roman" panose="02020603050405020304" pitchFamily="18" charset="0"/>
                <a:ea typeface="楷体_GB2312" pitchFamily="49" charset="-122"/>
              </a:endParaRPr>
            </a:p>
          </p:txBody>
        </p:sp>
        <p:sp>
          <p:nvSpPr>
            <p:cNvPr id="92169" name="Line 95"/>
            <p:cNvSpPr>
              <a:spLocks noChangeShapeType="1"/>
            </p:cNvSpPr>
            <p:nvPr/>
          </p:nvSpPr>
          <p:spPr bwMode="auto">
            <a:xfrm>
              <a:off x="7775607" y="2276476"/>
              <a:ext cx="1008063" cy="215900"/>
            </a:xfrm>
            <a:prstGeom prst="line">
              <a:avLst/>
            </a:prstGeom>
            <a:noFill/>
            <a:ln w="38100">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170" name="Group 52"/>
            <p:cNvGrpSpPr>
              <a:grpSpLocks/>
            </p:cNvGrpSpPr>
            <p:nvPr/>
          </p:nvGrpSpPr>
          <p:grpSpPr bwMode="auto">
            <a:xfrm>
              <a:off x="3959257" y="2630488"/>
              <a:ext cx="1584325" cy="2012950"/>
              <a:chOff x="2200" y="1117"/>
              <a:chExt cx="672" cy="1082"/>
            </a:xfrm>
          </p:grpSpPr>
          <p:sp>
            <p:nvSpPr>
              <p:cNvPr id="92200" name="Rectangle 20"/>
              <p:cNvSpPr>
                <a:spLocks noChangeArrowheads="1"/>
              </p:cNvSpPr>
              <p:nvPr/>
            </p:nvSpPr>
            <p:spPr bwMode="auto">
              <a:xfrm>
                <a:off x="2200" y="1117"/>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1023</a:t>
                </a:r>
              </a:p>
            </p:txBody>
          </p:sp>
          <p:sp>
            <p:nvSpPr>
              <p:cNvPr id="92201" name="Rectangle 22"/>
              <p:cNvSpPr>
                <a:spLocks noChangeArrowheads="1"/>
              </p:cNvSpPr>
              <p:nvPr/>
            </p:nvSpPr>
            <p:spPr bwMode="auto">
              <a:xfrm>
                <a:off x="2200" y="1297"/>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a:t>
                </a:r>
              </a:p>
            </p:txBody>
          </p:sp>
          <p:sp>
            <p:nvSpPr>
              <p:cNvPr id="92202" name="Rectangle 24"/>
              <p:cNvSpPr>
                <a:spLocks noChangeArrowheads="1"/>
              </p:cNvSpPr>
              <p:nvPr/>
            </p:nvSpPr>
            <p:spPr bwMode="auto">
              <a:xfrm>
                <a:off x="2200" y="1478"/>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a:t>
                </a:r>
              </a:p>
            </p:txBody>
          </p:sp>
          <p:sp>
            <p:nvSpPr>
              <p:cNvPr id="92203" name="Rectangle 26"/>
              <p:cNvSpPr>
                <a:spLocks noChangeArrowheads="1"/>
              </p:cNvSpPr>
              <p:nvPr/>
            </p:nvSpPr>
            <p:spPr bwMode="auto">
              <a:xfrm>
                <a:off x="2200" y="1658"/>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2</a:t>
                </a:r>
              </a:p>
            </p:txBody>
          </p:sp>
          <p:sp>
            <p:nvSpPr>
              <p:cNvPr id="92204" name="Rectangle 28"/>
              <p:cNvSpPr>
                <a:spLocks noChangeArrowheads="1"/>
              </p:cNvSpPr>
              <p:nvPr/>
            </p:nvSpPr>
            <p:spPr bwMode="auto">
              <a:xfrm>
                <a:off x="2200" y="183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1</a:t>
                </a:r>
              </a:p>
            </p:txBody>
          </p:sp>
          <p:sp>
            <p:nvSpPr>
              <p:cNvPr id="92205" name="Rectangle 30"/>
              <p:cNvSpPr>
                <a:spLocks noChangeArrowheads="1"/>
              </p:cNvSpPr>
              <p:nvPr/>
            </p:nvSpPr>
            <p:spPr bwMode="auto">
              <a:xfrm>
                <a:off x="2200" y="201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0</a:t>
                </a:r>
              </a:p>
            </p:txBody>
          </p:sp>
        </p:grpSp>
        <p:sp>
          <p:nvSpPr>
            <p:cNvPr id="92171" name="Text Box 64"/>
            <p:cNvSpPr txBox="1">
              <a:spLocks noChangeArrowheads="1"/>
            </p:cNvSpPr>
            <p:nvPr/>
          </p:nvSpPr>
          <p:spPr bwMode="auto">
            <a:xfrm>
              <a:off x="4103720" y="2133601"/>
              <a:ext cx="12969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chemeClr val="tx1"/>
                  </a:solidFill>
                  <a:latin typeface="Times New Roman" panose="02020603050405020304" pitchFamily="18" charset="0"/>
                  <a:ea typeface="楷体_GB2312" pitchFamily="49" charset="-122"/>
                </a:rPr>
                <a:t>Top level</a:t>
              </a:r>
              <a:endParaRPr kumimoji="1" lang="zh-CN" altLang="en-US" sz="2000" b="1">
                <a:solidFill>
                  <a:schemeClr val="tx1"/>
                </a:solidFill>
                <a:latin typeface="Times New Roman" panose="02020603050405020304" pitchFamily="18" charset="0"/>
                <a:ea typeface="楷体_GB2312" pitchFamily="49" charset="-122"/>
              </a:endParaRPr>
            </a:p>
          </p:txBody>
        </p:sp>
        <p:sp>
          <p:nvSpPr>
            <p:cNvPr id="92172" name="Text Box 66"/>
            <p:cNvSpPr txBox="1">
              <a:spLocks noChangeArrowheads="1"/>
            </p:cNvSpPr>
            <p:nvPr/>
          </p:nvSpPr>
          <p:spPr bwMode="auto">
            <a:xfrm>
              <a:off x="6429388" y="1773238"/>
              <a:ext cx="16430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chemeClr val="tx1"/>
                  </a:solidFill>
                  <a:latin typeface="Times New Roman" panose="02020603050405020304" pitchFamily="18" charset="0"/>
                  <a:ea typeface="楷体_GB2312" pitchFamily="49" charset="-122"/>
                </a:rPr>
                <a:t>Second level</a:t>
              </a:r>
              <a:endParaRPr kumimoji="1" lang="zh-CN" altLang="en-US" sz="2000" b="1">
                <a:solidFill>
                  <a:schemeClr val="tx1"/>
                </a:solidFill>
                <a:latin typeface="Times New Roman" panose="02020603050405020304" pitchFamily="18" charset="0"/>
                <a:ea typeface="楷体_GB2312" pitchFamily="49" charset="-122"/>
              </a:endParaRPr>
            </a:p>
          </p:txBody>
        </p:sp>
        <p:grpSp>
          <p:nvGrpSpPr>
            <p:cNvPr id="92173" name="Group 68"/>
            <p:cNvGrpSpPr>
              <a:grpSpLocks/>
            </p:cNvGrpSpPr>
            <p:nvPr/>
          </p:nvGrpSpPr>
          <p:grpSpPr bwMode="auto">
            <a:xfrm>
              <a:off x="6407182" y="2209801"/>
              <a:ext cx="1584325" cy="1012825"/>
              <a:chOff x="2200" y="1117"/>
              <a:chExt cx="672" cy="1082"/>
            </a:xfrm>
          </p:grpSpPr>
          <p:sp>
            <p:nvSpPr>
              <p:cNvPr id="92194" name="Rectangle 69"/>
              <p:cNvSpPr>
                <a:spLocks noChangeArrowheads="1"/>
              </p:cNvSpPr>
              <p:nvPr/>
            </p:nvSpPr>
            <p:spPr bwMode="auto">
              <a:xfrm>
                <a:off x="2200" y="1117"/>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1023</a:t>
                </a:r>
              </a:p>
            </p:txBody>
          </p:sp>
          <p:sp>
            <p:nvSpPr>
              <p:cNvPr id="92195" name="Rectangle 70"/>
              <p:cNvSpPr>
                <a:spLocks noChangeArrowheads="1"/>
              </p:cNvSpPr>
              <p:nvPr/>
            </p:nvSpPr>
            <p:spPr bwMode="auto">
              <a:xfrm>
                <a:off x="2200" y="1297"/>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96" name="Rectangle 71"/>
              <p:cNvSpPr>
                <a:spLocks noChangeArrowheads="1"/>
              </p:cNvSpPr>
              <p:nvPr/>
            </p:nvSpPr>
            <p:spPr bwMode="auto">
              <a:xfrm>
                <a:off x="2200" y="1478"/>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97" name="Rectangle 72"/>
              <p:cNvSpPr>
                <a:spLocks noChangeArrowheads="1"/>
              </p:cNvSpPr>
              <p:nvPr/>
            </p:nvSpPr>
            <p:spPr bwMode="auto">
              <a:xfrm>
                <a:off x="2200" y="1658"/>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2</a:t>
                </a:r>
              </a:p>
            </p:txBody>
          </p:sp>
          <p:sp>
            <p:nvSpPr>
              <p:cNvPr id="92198" name="Rectangle 73"/>
              <p:cNvSpPr>
                <a:spLocks noChangeArrowheads="1"/>
              </p:cNvSpPr>
              <p:nvPr/>
            </p:nvSpPr>
            <p:spPr bwMode="auto">
              <a:xfrm>
                <a:off x="2200" y="183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a:t>
                </a:r>
              </a:p>
            </p:txBody>
          </p:sp>
          <p:sp>
            <p:nvSpPr>
              <p:cNvPr id="92199" name="Rectangle 74"/>
              <p:cNvSpPr>
                <a:spLocks noChangeArrowheads="1"/>
              </p:cNvSpPr>
              <p:nvPr/>
            </p:nvSpPr>
            <p:spPr bwMode="auto">
              <a:xfrm>
                <a:off x="2200" y="201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0</a:t>
                </a:r>
              </a:p>
            </p:txBody>
          </p:sp>
        </p:grpSp>
        <p:sp>
          <p:nvSpPr>
            <p:cNvPr id="92174" name="Line 90"/>
            <p:cNvSpPr>
              <a:spLocks noChangeShapeType="1"/>
            </p:cNvSpPr>
            <p:nvPr/>
          </p:nvSpPr>
          <p:spPr bwMode="auto">
            <a:xfrm>
              <a:off x="5399120" y="4508501"/>
              <a:ext cx="936625" cy="730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5" name="Line 91"/>
            <p:cNvSpPr>
              <a:spLocks noChangeShapeType="1"/>
            </p:cNvSpPr>
            <p:nvPr/>
          </p:nvSpPr>
          <p:spPr bwMode="auto">
            <a:xfrm flipV="1">
              <a:off x="5472145" y="3500438"/>
              <a:ext cx="936625" cy="720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6" name="Line 92"/>
            <p:cNvSpPr>
              <a:spLocks noChangeShapeType="1"/>
            </p:cNvSpPr>
            <p:nvPr/>
          </p:nvSpPr>
          <p:spPr bwMode="auto">
            <a:xfrm flipV="1">
              <a:off x="5399120" y="2276476"/>
              <a:ext cx="1008063" cy="5762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7" name="Line 96"/>
            <p:cNvSpPr>
              <a:spLocks noChangeShapeType="1"/>
            </p:cNvSpPr>
            <p:nvPr/>
          </p:nvSpPr>
          <p:spPr bwMode="auto">
            <a:xfrm>
              <a:off x="7920070" y="2781301"/>
              <a:ext cx="719138" cy="142875"/>
            </a:xfrm>
            <a:prstGeom prst="line">
              <a:avLst/>
            </a:prstGeom>
            <a:noFill/>
            <a:ln w="38100">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178" name="Group 68"/>
            <p:cNvGrpSpPr>
              <a:grpSpLocks/>
            </p:cNvGrpSpPr>
            <p:nvPr/>
          </p:nvGrpSpPr>
          <p:grpSpPr bwMode="auto">
            <a:xfrm>
              <a:off x="6429388" y="3429000"/>
              <a:ext cx="1584325" cy="1012825"/>
              <a:chOff x="2200" y="1117"/>
              <a:chExt cx="672" cy="1082"/>
            </a:xfrm>
          </p:grpSpPr>
          <p:sp>
            <p:nvSpPr>
              <p:cNvPr id="92188" name="Rectangle 69"/>
              <p:cNvSpPr>
                <a:spLocks noChangeArrowheads="1"/>
              </p:cNvSpPr>
              <p:nvPr/>
            </p:nvSpPr>
            <p:spPr bwMode="auto">
              <a:xfrm>
                <a:off x="2200" y="1117"/>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1023</a:t>
                </a:r>
              </a:p>
            </p:txBody>
          </p:sp>
          <p:sp>
            <p:nvSpPr>
              <p:cNvPr id="92189" name="Rectangle 70"/>
              <p:cNvSpPr>
                <a:spLocks noChangeArrowheads="1"/>
              </p:cNvSpPr>
              <p:nvPr/>
            </p:nvSpPr>
            <p:spPr bwMode="auto">
              <a:xfrm>
                <a:off x="2200" y="1297"/>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90" name="Rectangle 71"/>
              <p:cNvSpPr>
                <a:spLocks noChangeArrowheads="1"/>
              </p:cNvSpPr>
              <p:nvPr/>
            </p:nvSpPr>
            <p:spPr bwMode="auto">
              <a:xfrm>
                <a:off x="2200" y="1478"/>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91" name="Rectangle 72"/>
              <p:cNvSpPr>
                <a:spLocks noChangeArrowheads="1"/>
              </p:cNvSpPr>
              <p:nvPr/>
            </p:nvSpPr>
            <p:spPr bwMode="auto">
              <a:xfrm>
                <a:off x="2200" y="1658"/>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2</a:t>
                </a:r>
              </a:p>
            </p:txBody>
          </p:sp>
          <p:sp>
            <p:nvSpPr>
              <p:cNvPr id="92192" name="Rectangle 73"/>
              <p:cNvSpPr>
                <a:spLocks noChangeArrowheads="1"/>
              </p:cNvSpPr>
              <p:nvPr/>
            </p:nvSpPr>
            <p:spPr bwMode="auto">
              <a:xfrm>
                <a:off x="2200" y="183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a:t>
                </a:r>
              </a:p>
            </p:txBody>
          </p:sp>
          <p:sp>
            <p:nvSpPr>
              <p:cNvPr id="92193" name="Rectangle 74"/>
              <p:cNvSpPr>
                <a:spLocks noChangeArrowheads="1"/>
              </p:cNvSpPr>
              <p:nvPr/>
            </p:nvSpPr>
            <p:spPr bwMode="auto">
              <a:xfrm>
                <a:off x="2200" y="201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0</a:t>
                </a:r>
              </a:p>
            </p:txBody>
          </p:sp>
        </p:grpSp>
        <p:grpSp>
          <p:nvGrpSpPr>
            <p:cNvPr id="92179" name="Group 68"/>
            <p:cNvGrpSpPr>
              <a:grpSpLocks/>
            </p:cNvGrpSpPr>
            <p:nvPr/>
          </p:nvGrpSpPr>
          <p:grpSpPr bwMode="auto">
            <a:xfrm>
              <a:off x="6429388" y="4714884"/>
              <a:ext cx="1584325" cy="1012825"/>
              <a:chOff x="2200" y="1117"/>
              <a:chExt cx="672" cy="1082"/>
            </a:xfrm>
          </p:grpSpPr>
          <p:sp>
            <p:nvSpPr>
              <p:cNvPr id="92182" name="Rectangle 69"/>
              <p:cNvSpPr>
                <a:spLocks noChangeArrowheads="1"/>
              </p:cNvSpPr>
              <p:nvPr/>
            </p:nvSpPr>
            <p:spPr bwMode="auto">
              <a:xfrm>
                <a:off x="2200" y="1117"/>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1023</a:t>
                </a:r>
              </a:p>
            </p:txBody>
          </p:sp>
          <p:sp>
            <p:nvSpPr>
              <p:cNvPr id="92183" name="Rectangle 70"/>
              <p:cNvSpPr>
                <a:spLocks noChangeArrowheads="1"/>
              </p:cNvSpPr>
              <p:nvPr/>
            </p:nvSpPr>
            <p:spPr bwMode="auto">
              <a:xfrm>
                <a:off x="2200" y="1297"/>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84" name="Rectangle 71"/>
              <p:cNvSpPr>
                <a:spLocks noChangeArrowheads="1"/>
              </p:cNvSpPr>
              <p:nvPr/>
            </p:nvSpPr>
            <p:spPr bwMode="auto">
              <a:xfrm>
                <a:off x="2200" y="1478"/>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85" name="Rectangle 72"/>
              <p:cNvSpPr>
                <a:spLocks noChangeArrowheads="1"/>
              </p:cNvSpPr>
              <p:nvPr/>
            </p:nvSpPr>
            <p:spPr bwMode="auto">
              <a:xfrm>
                <a:off x="2200" y="1658"/>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2</a:t>
                </a:r>
              </a:p>
            </p:txBody>
          </p:sp>
          <p:sp>
            <p:nvSpPr>
              <p:cNvPr id="92186" name="Rectangle 73"/>
              <p:cNvSpPr>
                <a:spLocks noChangeArrowheads="1"/>
              </p:cNvSpPr>
              <p:nvPr/>
            </p:nvSpPr>
            <p:spPr bwMode="auto">
              <a:xfrm>
                <a:off x="2200" y="183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a:t>
                </a:r>
              </a:p>
            </p:txBody>
          </p:sp>
          <p:sp>
            <p:nvSpPr>
              <p:cNvPr id="92187" name="Rectangle 74"/>
              <p:cNvSpPr>
                <a:spLocks noChangeArrowheads="1"/>
              </p:cNvSpPr>
              <p:nvPr/>
            </p:nvSpPr>
            <p:spPr bwMode="auto">
              <a:xfrm>
                <a:off x="2200" y="201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0</a:t>
                </a:r>
              </a:p>
            </p:txBody>
          </p:sp>
        </p:grpSp>
        <p:sp>
          <p:nvSpPr>
            <p:cNvPr id="92180" name="Line 93"/>
            <p:cNvSpPr>
              <a:spLocks noChangeShapeType="1"/>
            </p:cNvSpPr>
            <p:nvPr/>
          </p:nvSpPr>
          <p:spPr bwMode="auto">
            <a:xfrm>
              <a:off x="7786710" y="4000504"/>
              <a:ext cx="863600" cy="288925"/>
            </a:xfrm>
            <a:prstGeom prst="line">
              <a:avLst/>
            </a:prstGeom>
            <a:noFill/>
            <a:ln w="38100">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1" name="Line 94"/>
            <p:cNvSpPr>
              <a:spLocks noChangeShapeType="1"/>
            </p:cNvSpPr>
            <p:nvPr/>
          </p:nvSpPr>
          <p:spPr bwMode="auto">
            <a:xfrm flipV="1">
              <a:off x="7847045" y="5214950"/>
              <a:ext cx="582607" cy="301614"/>
            </a:xfrm>
            <a:prstGeom prst="line">
              <a:avLst/>
            </a:prstGeom>
            <a:noFill/>
            <a:ln w="38100">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 name="Text Box 1"/>
          <p:cNvSpPr>
            <a:spLocks noChangeArrowheads="1"/>
          </p:cNvSpPr>
          <p:nvPr/>
        </p:nvSpPr>
        <p:spPr bwMode="auto">
          <a:xfrm>
            <a:off x="625475" y="971551"/>
            <a:ext cx="7956550"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nchor="b"/>
          <a:lstStyle/>
          <a:p>
            <a:pPr eaLnBrk="1" hangingPunct="1"/>
            <a:endParaRPr lang="en-US"/>
          </a:p>
        </p:txBody>
      </p:sp>
      <p:sp>
        <p:nvSpPr>
          <p:cNvPr id="53" name="Rectangle 124"/>
          <p:cNvSpPr>
            <a:spLocks noChangeArrowheads="1"/>
          </p:cNvSpPr>
          <p:nvPr/>
        </p:nvSpPr>
        <p:spPr bwMode="auto">
          <a:xfrm>
            <a:off x="1598" y="1071546"/>
            <a:ext cx="9142434"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ctr" eaLnBrk="1" hangingPunct="1"/>
            <a:r>
              <a:rPr lang="zh-CN" altLang="en-US" sz="3000" b="1" dirty="0">
                <a:solidFill>
                  <a:srgbClr val="11576A"/>
                </a:solidFill>
                <a:latin typeface="微软雅黑" pitchFamily="34" charset="-122"/>
                <a:ea typeface="微软雅黑" pitchFamily="34" charset="-122"/>
                <a:sym typeface="Times New Roman" charset="0"/>
              </a:rPr>
              <a:t>多级页表</a:t>
            </a:r>
            <a:endParaRPr lang="en-US" altLang="zh-CN" sz="3000" b="1" dirty="0">
              <a:solidFill>
                <a:srgbClr val="11576A"/>
              </a:solidFill>
              <a:latin typeface="微软雅黑" pitchFamily="34" charset="-122"/>
              <a:ea typeface="微软雅黑" pitchFamily="34" charset="-122"/>
            </a:endParaRPr>
          </a:p>
        </p:txBody>
      </p:sp>
      <p:grpSp>
        <p:nvGrpSpPr>
          <p:cNvPr id="13" name="组合 12"/>
          <p:cNvGrpSpPr/>
          <p:nvPr/>
        </p:nvGrpSpPr>
        <p:grpSpPr>
          <a:xfrm>
            <a:off x="1753701" y="3140150"/>
            <a:ext cx="2342148" cy="738215"/>
            <a:chOff x="1272536" y="2418056"/>
            <a:chExt cx="2342148" cy="738215"/>
          </a:xfrm>
        </p:grpSpPr>
        <p:sp>
          <p:nvSpPr>
            <p:cNvPr id="58" name="Rectangle 7"/>
            <p:cNvSpPr>
              <a:spLocks noChangeArrowheads="1"/>
            </p:cNvSpPr>
            <p:nvPr/>
          </p:nvSpPr>
          <p:spPr bwMode="auto">
            <a:xfrm>
              <a:off x="1707718" y="2662647"/>
              <a:ext cx="517771" cy="36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2</a:t>
              </a:r>
            </a:p>
          </p:txBody>
        </p:sp>
        <p:sp>
          <p:nvSpPr>
            <p:cNvPr id="59" name="Rectangle 8"/>
            <p:cNvSpPr>
              <a:spLocks noChangeArrowheads="1"/>
            </p:cNvSpPr>
            <p:nvPr/>
          </p:nvSpPr>
          <p:spPr bwMode="auto">
            <a:xfrm>
              <a:off x="2910557" y="2662647"/>
              <a:ext cx="304945" cy="36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o</a:t>
              </a:r>
            </a:p>
          </p:txBody>
        </p:sp>
        <p:sp>
          <p:nvSpPr>
            <p:cNvPr id="60" name="Rectangle 9"/>
            <p:cNvSpPr>
              <a:spLocks noChangeArrowheads="1"/>
            </p:cNvSpPr>
            <p:nvPr/>
          </p:nvSpPr>
          <p:spPr bwMode="auto">
            <a:xfrm>
              <a:off x="1742660" y="2418056"/>
              <a:ext cx="1288605" cy="36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rPr>
                <a:t>逻辑地址</a:t>
              </a:r>
              <a:endParaRPr lang="en-US" altLang="zh-CN" b="1" dirty="0">
                <a:solidFill>
                  <a:srgbClr val="11576A"/>
                </a:solidFill>
                <a:latin typeface="微软雅黑" pitchFamily="34" charset="-122"/>
                <a:ea typeface="微软雅黑" pitchFamily="34" charset="-122"/>
              </a:endParaRPr>
            </a:p>
          </p:txBody>
        </p:sp>
        <p:sp>
          <p:nvSpPr>
            <p:cNvPr id="63" name="Rectangle 12"/>
            <p:cNvSpPr>
              <a:spLocks noChangeArrowheads="1"/>
            </p:cNvSpPr>
            <p:nvPr/>
          </p:nvSpPr>
          <p:spPr bwMode="auto">
            <a:xfrm>
              <a:off x="2232901" y="2662647"/>
              <a:ext cx="526242" cy="36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3</a:t>
              </a:r>
            </a:p>
          </p:txBody>
        </p:sp>
        <p:sp>
          <p:nvSpPr>
            <p:cNvPr id="78" name="Rectangle 39"/>
            <p:cNvSpPr>
              <a:spLocks noChangeArrowheads="1"/>
            </p:cNvSpPr>
            <p:nvPr/>
          </p:nvSpPr>
          <p:spPr bwMode="auto">
            <a:xfrm>
              <a:off x="1272536" y="2662647"/>
              <a:ext cx="476477" cy="3663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1</a:t>
              </a:r>
            </a:p>
          </p:txBody>
        </p:sp>
        <p:grpSp>
          <p:nvGrpSpPr>
            <p:cNvPr id="5" name="Group 62"/>
            <p:cNvGrpSpPr>
              <a:grpSpLocks/>
            </p:cNvGrpSpPr>
            <p:nvPr/>
          </p:nvGrpSpPr>
          <p:grpSpPr bwMode="auto">
            <a:xfrm>
              <a:off x="1319125" y="3003798"/>
              <a:ext cx="2295559" cy="152473"/>
              <a:chOff x="224" y="2554"/>
              <a:chExt cx="2168" cy="144"/>
            </a:xfrm>
            <a:effectLst/>
          </p:grpSpPr>
          <p:sp>
            <p:nvSpPr>
              <p:cNvPr id="141" name="Rectangle 63"/>
              <p:cNvSpPr>
                <a:spLocks noChangeArrowheads="1"/>
              </p:cNvSpPr>
              <p:nvPr/>
            </p:nvSpPr>
            <p:spPr bwMode="auto">
              <a:xfrm>
                <a:off x="224" y="2554"/>
                <a:ext cx="94" cy="144"/>
              </a:xfrm>
              <a:prstGeom prst="rect">
                <a:avLst/>
              </a:prstGeom>
              <a:solidFill>
                <a:srgbClr val="00FF00"/>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2" name="Rectangle 64"/>
              <p:cNvSpPr>
                <a:spLocks noChangeArrowheads="1"/>
              </p:cNvSpPr>
              <p:nvPr/>
            </p:nvSpPr>
            <p:spPr bwMode="auto">
              <a:xfrm>
                <a:off x="328" y="2554"/>
                <a:ext cx="94" cy="144"/>
              </a:xfrm>
              <a:prstGeom prst="rect">
                <a:avLst/>
              </a:prstGeom>
              <a:solidFill>
                <a:srgbClr val="00FF00"/>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3" name="Rectangle 65"/>
              <p:cNvSpPr>
                <a:spLocks noChangeArrowheads="1"/>
              </p:cNvSpPr>
              <p:nvPr/>
            </p:nvSpPr>
            <p:spPr bwMode="auto">
              <a:xfrm>
                <a:off x="431" y="2554"/>
                <a:ext cx="94" cy="144"/>
              </a:xfrm>
              <a:prstGeom prst="rect">
                <a:avLst/>
              </a:prstGeom>
              <a:solidFill>
                <a:srgbClr val="00FF00"/>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4" name="Rectangle 66"/>
              <p:cNvSpPr>
                <a:spLocks noChangeArrowheads="1"/>
              </p:cNvSpPr>
              <p:nvPr/>
            </p:nvSpPr>
            <p:spPr bwMode="auto">
              <a:xfrm>
                <a:off x="851" y="2554"/>
                <a:ext cx="94" cy="144"/>
              </a:xfrm>
              <a:prstGeom prst="rect">
                <a:avLst/>
              </a:prstGeom>
              <a:solidFill>
                <a:srgbClr val="CCFFFF"/>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5" name="Rectangle 67"/>
              <p:cNvSpPr>
                <a:spLocks noChangeArrowheads="1"/>
              </p:cNvSpPr>
              <p:nvPr/>
            </p:nvSpPr>
            <p:spPr bwMode="auto">
              <a:xfrm>
                <a:off x="955" y="2554"/>
                <a:ext cx="94" cy="144"/>
              </a:xfrm>
              <a:prstGeom prst="rect">
                <a:avLst/>
              </a:prstGeom>
              <a:solidFill>
                <a:srgbClr val="99FFCC"/>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6" name="Rectangle 68"/>
              <p:cNvSpPr>
                <a:spLocks noChangeArrowheads="1"/>
              </p:cNvSpPr>
              <p:nvPr/>
            </p:nvSpPr>
            <p:spPr bwMode="auto">
              <a:xfrm>
                <a:off x="1058" y="2554"/>
                <a:ext cx="94" cy="144"/>
              </a:xfrm>
              <a:prstGeom prst="rect">
                <a:avLst/>
              </a:prstGeom>
              <a:solidFill>
                <a:srgbClr val="99FFCC"/>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7" name="Rectangle 69"/>
              <p:cNvSpPr>
                <a:spLocks noChangeArrowheads="1"/>
              </p:cNvSpPr>
              <p:nvPr/>
            </p:nvSpPr>
            <p:spPr bwMode="auto">
              <a:xfrm>
                <a:off x="1162" y="2554"/>
                <a:ext cx="94" cy="144"/>
              </a:xfrm>
              <a:prstGeom prst="rect">
                <a:avLst/>
              </a:prstGeom>
              <a:solidFill>
                <a:srgbClr val="99FFCC"/>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8" name="Rectangle 70"/>
              <p:cNvSpPr>
                <a:spLocks noChangeArrowheads="1"/>
              </p:cNvSpPr>
              <p:nvPr/>
            </p:nvSpPr>
            <p:spPr bwMode="auto">
              <a:xfrm>
                <a:off x="535" y="2554"/>
                <a:ext cx="94" cy="144"/>
              </a:xfrm>
              <a:prstGeom prst="rect">
                <a:avLst/>
              </a:prstGeom>
              <a:solidFill>
                <a:srgbClr val="CCFFFF"/>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9" name="Rectangle 71"/>
              <p:cNvSpPr>
                <a:spLocks noChangeArrowheads="1"/>
              </p:cNvSpPr>
              <p:nvPr/>
            </p:nvSpPr>
            <p:spPr bwMode="auto">
              <a:xfrm>
                <a:off x="639" y="2554"/>
                <a:ext cx="94" cy="144"/>
              </a:xfrm>
              <a:prstGeom prst="rect">
                <a:avLst/>
              </a:prstGeom>
              <a:solidFill>
                <a:srgbClr val="CCFFFF"/>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0" name="Rectangle 72"/>
              <p:cNvSpPr>
                <a:spLocks noChangeArrowheads="1"/>
              </p:cNvSpPr>
              <p:nvPr/>
            </p:nvSpPr>
            <p:spPr bwMode="auto">
              <a:xfrm>
                <a:off x="743" y="2554"/>
                <a:ext cx="94" cy="144"/>
              </a:xfrm>
              <a:prstGeom prst="rect">
                <a:avLst/>
              </a:prstGeom>
              <a:solidFill>
                <a:srgbClr val="CCFFFF"/>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1" name="Rectangle 73"/>
              <p:cNvSpPr>
                <a:spLocks noChangeArrowheads="1"/>
              </p:cNvSpPr>
              <p:nvPr/>
            </p:nvSpPr>
            <p:spPr bwMode="auto">
              <a:xfrm>
                <a:off x="1266" y="2554"/>
                <a:ext cx="94" cy="144"/>
              </a:xfrm>
              <a:prstGeom prst="rect">
                <a:avLst/>
              </a:prstGeom>
              <a:solidFill>
                <a:srgbClr val="99FFCC"/>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2" name="Rectangle 74"/>
              <p:cNvSpPr>
                <a:spLocks noChangeArrowheads="1"/>
              </p:cNvSpPr>
              <p:nvPr/>
            </p:nvSpPr>
            <p:spPr bwMode="auto">
              <a:xfrm>
                <a:off x="1370" y="2554"/>
                <a:ext cx="94" cy="144"/>
              </a:xfrm>
              <a:prstGeom prst="rect">
                <a:avLst/>
              </a:prstGeom>
              <a:solidFill>
                <a:srgbClr val="99FFCC"/>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3" name="Rectangle 75"/>
              <p:cNvSpPr>
                <a:spLocks noChangeArrowheads="1"/>
              </p:cNvSpPr>
              <p:nvPr/>
            </p:nvSpPr>
            <p:spPr bwMode="auto">
              <a:xfrm>
                <a:off x="1474"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4" name="Rectangle 76"/>
              <p:cNvSpPr>
                <a:spLocks noChangeArrowheads="1"/>
              </p:cNvSpPr>
              <p:nvPr/>
            </p:nvSpPr>
            <p:spPr bwMode="auto">
              <a:xfrm>
                <a:off x="1578"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5" name="Rectangle 77"/>
              <p:cNvSpPr>
                <a:spLocks noChangeArrowheads="1"/>
              </p:cNvSpPr>
              <p:nvPr/>
            </p:nvSpPr>
            <p:spPr bwMode="auto">
              <a:xfrm>
                <a:off x="1675"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6" name="Rectangle 78"/>
              <p:cNvSpPr>
                <a:spLocks noChangeArrowheads="1"/>
              </p:cNvSpPr>
              <p:nvPr/>
            </p:nvSpPr>
            <p:spPr bwMode="auto">
              <a:xfrm>
                <a:off x="1778"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7" name="Rectangle 79"/>
              <p:cNvSpPr>
                <a:spLocks noChangeArrowheads="1"/>
              </p:cNvSpPr>
              <p:nvPr/>
            </p:nvSpPr>
            <p:spPr bwMode="auto">
              <a:xfrm>
                <a:off x="1882"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8" name="Rectangle 80"/>
              <p:cNvSpPr>
                <a:spLocks noChangeArrowheads="1"/>
              </p:cNvSpPr>
              <p:nvPr/>
            </p:nvSpPr>
            <p:spPr bwMode="auto">
              <a:xfrm>
                <a:off x="1986"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9" name="Rectangle 81"/>
              <p:cNvSpPr>
                <a:spLocks noChangeArrowheads="1"/>
              </p:cNvSpPr>
              <p:nvPr/>
            </p:nvSpPr>
            <p:spPr bwMode="auto">
              <a:xfrm>
                <a:off x="2090"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60" name="Rectangle 82"/>
              <p:cNvSpPr>
                <a:spLocks noChangeArrowheads="1"/>
              </p:cNvSpPr>
              <p:nvPr/>
            </p:nvSpPr>
            <p:spPr bwMode="auto">
              <a:xfrm>
                <a:off x="2194"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61" name="Rectangle 83"/>
              <p:cNvSpPr>
                <a:spLocks noChangeArrowheads="1"/>
              </p:cNvSpPr>
              <p:nvPr/>
            </p:nvSpPr>
            <p:spPr bwMode="auto">
              <a:xfrm>
                <a:off x="2298"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grpSp>
      </p:grpSp>
      <p:grpSp>
        <p:nvGrpSpPr>
          <p:cNvPr id="10" name="组合 9"/>
          <p:cNvGrpSpPr/>
          <p:nvPr/>
        </p:nvGrpSpPr>
        <p:grpSpPr>
          <a:xfrm>
            <a:off x="1052637" y="1966892"/>
            <a:ext cx="4077278" cy="409564"/>
            <a:chOff x="571472" y="876302"/>
            <a:chExt cx="4077278" cy="409564"/>
          </a:xfrm>
        </p:grpSpPr>
        <p:sp>
          <p:nvSpPr>
            <p:cNvPr id="52" name="Text Box 2"/>
            <p:cNvSpPr>
              <a:spLocks noChangeArrowheads="1"/>
            </p:cNvSpPr>
            <p:nvPr/>
          </p:nvSpPr>
          <p:spPr bwMode="auto">
            <a:xfrm>
              <a:off x="933974" y="876302"/>
              <a:ext cx="3714776" cy="409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lstStyle/>
            <a:p>
              <a:pPr eaLnBrk="1" hangingPunct="1">
                <a:spcBef>
                  <a:spcPts val="600"/>
                </a:spcBef>
                <a:buClr>
                  <a:srgbClr val="0066FF"/>
                </a:buClr>
                <a:buSzPct val="75000"/>
              </a:pPr>
              <a:r>
                <a:rPr lang="zh-CN" altLang="en-US" b="1" dirty="0" smtClean="0">
                  <a:solidFill>
                    <a:srgbClr val="11576A"/>
                  </a:solidFill>
                  <a:latin typeface="微软雅黑" pitchFamily="34" charset="-122"/>
                  <a:ea typeface="微软雅黑" pitchFamily="34" charset="-122"/>
                  <a:sym typeface="Times New Roman" charset="0"/>
                </a:rPr>
                <a:t>通过间接引用将页号分成</a:t>
              </a:r>
              <a:r>
                <a:rPr lang="en-US" altLang="zh-CN" b="1" dirty="0" smtClean="0">
                  <a:solidFill>
                    <a:srgbClr val="11576A"/>
                  </a:solidFill>
                  <a:latin typeface="微软雅黑" pitchFamily="34" charset="-122"/>
                  <a:ea typeface="微软雅黑" pitchFamily="34" charset="-122"/>
                  <a:sym typeface="Times New Roman" charset="0"/>
                </a:rPr>
                <a:t>k</a:t>
              </a:r>
              <a:r>
                <a:rPr lang="zh-CN" altLang="en-US" b="1" dirty="0" smtClean="0">
                  <a:solidFill>
                    <a:srgbClr val="11576A"/>
                  </a:solidFill>
                  <a:latin typeface="微软雅黑" pitchFamily="34" charset="-122"/>
                  <a:ea typeface="微软雅黑" pitchFamily="34" charset="-122"/>
                  <a:sym typeface="Times New Roman" charset="0"/>
                </a:rPr>
                <a:t>级</a:t>
              </a:r>
              <a:endParaRPr lang="en-US" altLang="zh-CN" sz="2000" b="1" dirty="0">
                <a:solidFill>
                  <a:srgbClr val="11576A"/>
                </a:solidFill>
                <a:latin typeface="微软雅黑" pitchFamily="34" charset="-122"/>
                <a:ea typeface="微软雅黑" pitchFamily="34" charset="-122"/>
              </a:endParaRPr>
            </a:p>
          </p:txBody>
        </p:sp>
        <p:sp>
          <p:nvSpPr>
            <p:cNvPr id="174" name="矩形 44"/>
            <p:cNvSpPr>
              <a:spLocks noChangeArrowheads="1"/>
            </p:cNvSpPr>
            <p:nvPr/>
          </p:nvSpPr>
          <p:spPr bwMode="auto">
            <a:xfrm>
              <a:off x="571472" y="888216"/>
              <a:ext cx="415925" cy="369888"/>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11" name="组合 10"/>
          <p:cNvGrpSpPr/>
          <p:nvPr/>
        </p:nvGrpSpPr>
        <p:grpSpPr>
          <a:xfrm>
            <a:off x="1536519" y="2241672"/>
            <a:ext cx="2945142" cy="409564"/>
            <a:chOff x="1055354" y="1151082"/>
            <a:chExt cx="2945142" cy="409564"/>
          </a:xfrm>
        </p:grpSpPr>
        <p:pic>
          <p:nvPicPr>
            <p:cNvPr id="129" name="图片 10" descr="小点1.png"/>
            <p:cNvPicPr>
              <a:picLocks noChangeAspect="1"/>
            </p:cNvPicPr>
            <p:nvPr/>
          </p:nvPicPr>
          <p:blipFill>
            <a:blip r:embed="rId2"/>
            <a:srcRect/>
            <a:stretch>
              <a:fillRect/>
            </a:stretch>
          </p:blipFill>
          <p:spPr bwMode="auto">
            <a:xfrm>
              <a:off x="1055354" y="1253498"/>
              <a:ext cx="149225" cy="149225"/>
            </a:xfrm>
            <a:prstGeom prst="rect">
              <a:avLst/>
            </a:prstGeom>
            <a:noFill/>
            <a:ln w="9525">
              <a:noFill/>
              <a:miter lim="800000"/>
              <a:headEnd/>
              <a:tailEnd/>
            </a:ln>
          </p:spPr>
        </p:pic>
        <p:sp>
          <p:nvSpPr>
            <p:cNvPr id="176" name="Text Box 2"/>
            <p:cNvSpPr>
              <a:spLocks noChangeArrowheads="1"/>
            </p:cNvSpPr>
            <p:nvPr/>
          </p:nvSpPr>
          <p:spPr bwMode="auto">
            <a:xfrm>
              <a:off x="1245392" y="1151082"/>
              <a:ext cx="2755104" cy="409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lstStyle/>
            <a:p>
              <a:pPr marL="0" lvl="1">
                <a:spcBef>
                  <a:spcPts val="600"/>
                </a:spcBef>
                <a:buClr>
                  <a:srgbClr val="0066FF"/>
                </a:buClr>
                <a:buSzPct val="75000"/>
              </a:pPr>
              <a:r>
                <a:rPr lang="zh-CN" altLang="en-US" b="1" dirty="0" smtClean="0">
                  <a:solidFill>
                    <a:srgbClr val="11576A"/>
                  </a:solidFill>
                  <a:latin typeface="微软雅黑" pitchFamily="34" charset="-122"/>
                  <a:ea typeface="微软雅黑" pitchFamily="34" charset="-122"/>
                  <a:sym typeface="Times New Roman" charset="0"/>
                </a:rPr>
                <a:t>建立页表“树”</a:t>
              </a:r>
              <a:endParaRPr lang="en-US" altLang="zh-CN" b="1" dirty="0" smtClean="0">
                <a:solidFill>
                  <a:srgbClr val="11576A"/>
                </a:solidFill>
                <a:latin typeface="微软雅黑" pitchFamily="34" charset="-122"/>
                <a:ea typeface="微软雅黑" pitchFamily="34" charset="-122"/>
                <a:sym typeface="Times New Roman" charset="0"/>
              </a:endParaRPr>
            </a:p>
          </p:txBody>
        </p:sp>
      </p:grpSp>
      <p:grpSp>
        <p:nvGrpSpPr>
          <p:cNvPr id="12" name="组合 11"/>
          <p:cNvGrpSpPr/>
          <p:nvPr/>
        </p:nvGrpSpPr>
        <p:grpSpPr>
          <a:xfrm>
            <a:off x="1536519" y="2543608"/>
            <a:ext cx="2945142" cy="409564"/>
            <a:chOff x="1055354" y="1453018"/>
            <a:chExt cx="2945142" cy="409564"/>
          </a:xfrm>
        </p:grpSpPr>
        <p:pic>
          <p:nvPicPr>
            <p:cNvPr id="177" name="图片 10" descr="小点1.png"/>
            <p:cNvPicPr>
              <a:picLocks noChangeAspect="1"/>
            </p:cNvPicPr>
            <p:nvPr/>
          </p:nvPicPr>
          <p:blipFill>
            <a:blip r:embed="rId2"/>
            <a:srcRect/>
            <a:stretch>
              <a:fillRect/>
            </a:stretch>
          </p:blipFill>
          <p:spPr bwMode="auto">
            <a:xfrm>
              <a:off x="1055354" y="1555434"/>
              <a:ext cx="149225" cy="149225"/>
            </a:xfrm>
            <a:prstGeom prst="rect">
              <a:avLst/>
            </a:prstGeom>
            <a:noFill/>
            <a:ln w="9525">
              <a:noFill/>
              <a:miter lim="800000"/>
              <a:headEnd/>
              <a:tailEnd/>
            </a:ln>
          </p:spPr>
        </p:pic>
        <p:sp>
          <p:nvSpPr>
            <p:cNvPr id="178" name="Text Box 2"/>
            <p:cNvSpPr>
              <a:spLocks noChangeArrowheads="1"/>
            </p:cNvSpPr>
            <p:nvPr/>
          </p:nvSpPr>
          <p:spPr bwMode="auto">
            <a:xfrm>
              <a:off x="1245392" y="1453018"/>
              <a:ext cx="2755104" cy="409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360" tIns="44280" rIns="90360" bIns="44280"/>
            <a:lstStyle/>
            <a:p>
              <a:pPr marL="0" lvl="1">
                <a:spcBef>
                  <a:spcPts val="600"/>
                </a:spcBef>
                <a:buClr>
                  <a:srgbClr val="0066FF"/>
                </a:buClr>
                <a:buSzPct val="75000"/>
              </a:pPr>
              <a:r>
                <a:rPr lang="zh-CN" altLang="en-US" b="1" dirty="0" smtClean="0">
                  <a:solidFill>
                    <a:srgbClr val="11576A"/>
                  </a:solidFill>
                  <a:latin typeface="微软雅黑" pitchFamily="34" charset="-122"/>
                  <a:ea typeface="微软雅黑" pitchFamily="34" charset="-122"/>
                  <a:sym typeface="Times New Roman" charset="0"/>
                </a:rPr>
                <a:t>减少每级页表的长度</a:t>
              </a:r>
              <a:endParaRPr lang="en-US" altLang="zh-CN"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2230178" y="2006157"/>
            <a:ext cx="5654190" cy="3799107"/>
            <a:chOff x="1749013" y="915566"/>
            <a:chExt cx="5654190" cy="3799107"/>
          </a:xfrm>
        </p:grpSpPr>
        <p:sp>
          <p:nvSpPr>
            <p:cNvPr id="56" name="Rectangle 5"/>
            <p:cNvSpPr>
              <a:spLocks noChangeArrowheads="1"/>
            </p:cNvSpPr>
            <p:nvPr/>
          </p:nvSpPr>
          <p:spPr bwMode="auto">
            <a:xfrm>
              <a:off x="2297490" y="4025370"/>
              <a:ext cx="872482" cy="211767"/>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7" name="Rectangle 6"/>
            <p:cNvSpPr>
              <a:spLocks noChangeArrowheads="1"/>
            </p:cNvSpPr>
            <p:nvPr/>
          </p:nvSpPr>
          <p:spPr bwMode="auto">
            <a:xfrm>
              <a:off x="5938831" y="4109018"/>
              <a:ext cx="1464372" cy="335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rPr>
                <a:t>第三级页表</a:t>
              </a:r>
              <a:endParaRPr lang="en-US" altLang="zh-CN" sz="2000" b="1" dirty="0">
                <a:solidFill>
                  <a:srgbClr val="11576A"/>
                </a:solidFill>
                <a:latin typeface="微软雅黑" pitchFamily="34" charset="-122"/>
                <a:ea typeface="微软雅黑" pitchFamily="34" charset="-122"/>
              </a:endParaRPr>
            </a:p>
          </p:txBody>
        </p:sp>
        <p:sp>
          <p:nvSpPr>
            <p:cNvPr id="61" name="Rectangle 10"/>
            <p:cNvSpPr>
              <a:spLocks noChangeArrowheads="1"/>
            </p:cNvSpPr>
            <p:nvPr/>
          </p:nvSpPr>
          <p:spPr bwMode="auto">
            <a:xfrm>
              <a:off x="2227607" y="4312315"/>
              <a:ext cx="1464372" cy="335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rPr>
                <a:t>第一级页表</a:t>
              </a:r>
              <a:endParaRPr lang="en-US" altLang="zh-CN" sz="2000" b="1" dirty="0">
                <a:solidFill>
                  <a:srgbClr val="11576A"/>
                </a:solidFill>
                <a:latin typeface="微软雅黑" pitchFamily="34" charset="-122"/>
                <a:ea typeface="微软雅黑" pitchFamily="34" charset="-122"/>
              </a:endParaRPr>
            </a:p>
          </p:txBody>
        </p:sp>
        <p:grpSp>
          <p:nvGrpSpPr>
            <p:cNvPr id="3" name="Group 13"/>
            <p:cNvGrpSpPr>
              <a:grpSpLocks/>
            </p:cNvGrpSpPr>
            <p:nvPr/>
          </p:nvGrpSpPr>
          <p:grpSpPr bwMode="auto">
            <a:xfrm>
              <a:off x="4393988" y="3940663"/>
              <a:ext cx="711539" cy="774010"/>
              <a:chOff x="3128" y="3472"/>
              <a:chExt cx="672" cy="731"/>
            </a:xfrm>
          </p:grpSpPr>
          <p:sp>
            <p:nvSpPr>
              <p:cNvPr id="168" name="Rectangle 14"/>
              <p:cNvSpPr>
                <a:spLocks noChangeArrowheads="1"/>
              </p:cNvSpPr>
              <p:nvPr/>
            </p:nvSpPr>
            <p:spPr bwMode="auto">
              <a:xfrm>
                <a:off x="3128" y="3472"/>
                <a:ext cx="672" cy="729"/>
              </a:xfrm>
              <a:prstGeom prst="rect">
                <a:avLst/>
              </a:prstGeom>
              <a:solidFill>
                <a:srgbClr val="FFFFFF"/>
              </a:solidFill>
              <a:ln w="19050">
                <a:solidFill>
                  <a:srgbClr val="000099"/>
                </a:solidFill>
                <a:miter lim="800000"/>
                <a:headEnd/>
                <a:tailEnd/>
              </a:ln>
              <a:effectLst/>
            </p:spPr>
            <p:txBody>
              <a:bodyPr wrap="none" anchor="ctr"/>
              <a:lstStyle/>
              <a:p>
                <a:endParaRPr lang="zh-CN" altLang="en-US"/>
              </a:p>
            </p:txBody>
          </p:sp>
          <p:sp>
            <p:nvSpPr>
              <p:cNvPr id="169" name="Rectangle 15"/>
              <p:cNvSpPr>
                <a:spLocks noChangeArrowheads="1"/>
              </p:cNvSpPr>
              <p:nvPr/>
            </p:nvSpPr>
            <p:spPr bwMode="auto">
              <a:xfrm>
                <a:off x="3131" y="4059"/>
                <a:ext cx="666" cy="144"/>
              </a:xfrm>
              <a:prstGeom prst="rect">
                <a:avLst/>
              </a:prstGeom>
              <a:noFill/>
              <a:ln w="1905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70" name="Rectangle 16"/>
              <p:cNvSpPr>
                <a:spLocks noChangeArrowheads="1"/>
              </p:cNvSpPr>
              <p:nvPr/>
            </p:nvSpPr>
            <p:spPr bwMode="auto">
              <a:xfrm>
                <a:off x="3131" y="3915"/>
                <a:ext cx="666" cy="144"/>
              </a:xfrm>
              <a:prstGeom prst="rect">
                <a:avLst/>
              </a:prstGeom>
              <a:noFill/>
              <a:ln w="1905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71" name="Rectangle 17"/>
              <p:cNvSpPr>
                <a:spLocks noChangeArrowheads="1"/>
              </p:cNvSpPr>
              <p:nvPr/>
            </p:nvSpPr>
            <p:spPr bwMode="auto">
              <a:xfrm>
                <a:off x="3131" y="3628"/>
                <a:ext cx="666" cy="144"/>
              </a:xfrm>
              <a:prstGeom prst="rect">
                <a:avLst/>
              </a:prstGeom>
              <a:noFill/>
              <a:ln w="1905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72" name="Rectangle 18"/>
              <p:cNvSpPr>
                <a:spLocks noChangeArrowheads="1"/>
              </p:cNvSpPr>
              <p:nvPr/>
            </p:nvSpPr>
            <p:spPr bwMode="auto">
              <a:xfrm>
                <a:off x="3131" y="3484"/>
                <a:ext cx="666" cy="144"/>
              </a:xfrm>
              <a:prstGeom prst="rect">
                <a:avLst/>
              </a:prstGeom>
              <a:noFill/>
              <a:ln w="1905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73" name="Rectangle 19"/>
              <p:cNvSpPr>
                <a:spLocks noChangeArrowheads="1"/>
              </p:cNvSpPr>
              <p:nvPr/>
            </p:nvSpPr>
            <p:spPr bwMode="auto">
              <a:xfrm>
                <a:off x="3131" y="3772"/>
                <a:ext cx="666" cy="144"/>
              </a:xfrm>
              <a:prstGeom prst="rect">
                <a:avLst/>
              </a:prstGeom>
              <a:noFill/>
              <a:ln w="1905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65" name="Rectangle 20"/>
            <p:cNvSpPr>
              <a:spLocks noChangeArrowheads="1"/>
            </p:cNvSpPr>
            <p:nvPr/>
          </p:nvSpPr>
          <p:spPr bwMode="auto">
            <a:xfrm>
              <a:off x="2297490" y="3813603"/>
              <a:ext cx="872482" cy="211767"/>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66" name="Rectangle 21"/>
            <p:cNvSpPr>
              <a:spLocks noChangeArrowheads="1"/>
            </p:cNvSpPr>
            <p:nvPr/>
          </p:nvSpPr>
          <p:spPr bwMode="auto">
            <a:xfrm>
              <a:off x="2297490" y="3601835"/>
              <a:ext cx="872482" cy="211767"/>
            </a:xfrm>
            <a:prstGeom prst="rect">
              <a:avLst/>
            </a:prstGeom>
            <a:solidFill>
              <a:srgbClr val="FFFFCC"/>
            </a:solidFill>
            <a:ln w="28575">
              <a:solidFill>
                <a:srgbClr val="005072"/>
              </a:solidFill>
              <a:miter lim="800000"/>
              <a:headEnd/>
              <a:tailEnd/>
            </a:ln>
          </p:spPr>
          <p:txBody>
            <a:bodyPr wrap="none" anchor="ctr"/>
            <a:lstStyle/>
            <a:p>
              <a:endParaRPr lang="zh-CN" altLang="en-US"/>
            </a:p>
          </p:txBody>
        </p:sp>
        <p:sp>
          <p:nvSpPr>
            <p:cNvPr id="67" name="Rectangle 22"/>
            <p:cNvSpPr>
              <a:spLocks noChangeArrowheads="1"/>
            </p:cNvSpPr>
            <p:nvPr/>
          </p:nvSpPr>
          <p:spPr bwMode="auto">
            <a:xfrm>
              <a:off x="2297490" y="3390068"/>
              <a:ext cx="872482" cy="211767"/>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nvGrpSpPr>
            <p:cNvPr id="4" name="Group 25"/>
            <p:cNvGrpSpPr>
              <a:grpSpLocks/>
            </p:cNvGrpSpPr>
            <p:nvPr/>
          </p:nvGrpSpPr>
          <p:grpSpPr bwMode="auto">
            <a:xfrm>
              <a:off x="4368576" y="2966533"/>
              <a:ext cx="711539" cy="774010"/>
              <a:chOff x="3104" y="2552"/>
              <a:chExt cx="672" cy="731"/>
            </a:xfrm>
          </p:grpSpPr>
          <p:sp>
            <p:nvSpPr>
              <p:cNvPr id="162" name="Rectangle 26"/>
              <p:cNvSpPr>
                <a:spLocks noChangeArrowheads="1"/>
              </p:cNvSpPr>
              <p:nvPr/>
            </p:nvSpPr>
            <p:spPr bwMode="auto">
              <a:xfrm>
                <a:off x="3104" y="2552"/>
                <a:ext cx="672" cy="729"/>
              </a:xfrm>
              <a:prstGeom prst="rect">
                <a:avLst/>
              </a:prstGeom>
              <a:solidFill>
                <a:srgbClr val="FFFFFF"/>
              </a:solidFill>
              <a:ln w="19050">
                <a:solidFill>
                  <a:srgbClr val="000099"/>
                </a:solidFill>
                <a:miter lim="800000"/>
                <a:headEnd/>
                <a:tailEnd/>
              </a:ln>
              <a:effectLst/>
            </p:spPr>
            <p:txBody>
              <a:bodyPr wrap="none" anchor="ctr"/>
              <a:lstStyle/>
              <a:p>
                <a:endParaRPr lang="zh-CN" altLang="en-US"/>
              </a:p>
            </p:txBody>
          </p:sp>
          <p:sp>
            <p:nvSpPr>
              <p:cNvPr id="163" name="Rectangle 27"/>
              <p:cNvSpPr>
                <a:spLocks noChangeArrowheads="1"/>
              </p:cNvSpPr>
              <p:nvPr/>
            </p:nvSpPr>
            <p:spPr bwMode="auto">
              <a:xfrm>
                <a:off x="3107" y="3139"/>
                <a:ext cx="666" cy="144"/>
              </a:xfrm>
              <a:prstGeom prst="rect">
                <a:avLst/>
              </a:prstGeom>
              <a:noFill/>
              <a:ln w="1905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64" name="Rectangle 28"/>
              <p:cNvSpPr>
                <a:spLocks noChangeArrowheads="1"/>
              </p:cNvSpPr>
              <p:nvPr/>
            </p:nvSpPr>
            <p:spPr bwMode="auto">
              <a:xfrm>
                <a:off x="3107" y="2995"/>
                <a:ext cx="666" cy="144"/>
              </a:xfrm>
              <a:prstGeom prst="rect">
                <a:avLst/>
              </a:prstGeom>
              <a:noFill/>
              <a:ln w="1905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65" name="Rectangle 29"/>
              <p:cNvSpPr>
                <a:spLocks noChangeArrowheads="1"/>
              </p:cNvSpPr>
              <p:nvPr/>
            </p:nvSpPr>
            <p:spPr bwMode="auto">
              <a:xfrm>
                <a:off x="3107" y="2708"/>
                <a:ext cx="666" cy="144"/>
              </a:xfrm>
              <a:prstGeom prst="rect">
                <a:avLst/>
              </a:prstGeom>
              <a:noFill/>
              <a:ln w="1905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66" name="Rectangle 30"/>
              <p:cNvSpPr>
                <a:spLocks noChangeArrowheads="1"/>
              </p:cNvSpPr>
              <p:nvPr/>
            </p:nvSpPr>
            <p:spPr bwMode="auto">
              <a:xfrm>
                <a:off x="3107" y="2564"/>
                <a:ext cx="666" cy="144"/>
              </a:xfrm>
              <a:prstGeom prst="rect">
                <a:avLst/>
              </a:prstGeom>
              <a:noFill/>
              <a:ln w="1905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67" name="Rectangle 31"/>
              <p:cNvSpPr>
                <a:spLocks noChangeArrowheads="1"/>
              </p:cNvSpPr>
              <p:nvPr/>
            </p:nvSpPr>
            <p:spPr bwMode="auto">
              <a:xfrm>
                <a:off x="3107" y="2852"/>
                <a:ext cx="666" cy="144"/>
              </a:xfrm>
              <a:prstGeom prst="rect">
                <a:avLst/>
              </a:prstGeom>
              <a:noFill/>
              <a:ln w="1905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71" name="Rectangle 32"/>
            <p:cNvSpPr>
              <a:spLocks noChangeArrowheads="1"/>
            </p:cNvSpPr>
            <p:nvPr/>
          </p:nvSpPr>
          <p:spPr bwMode="auto">
            <a:xfrm>
              <a:off x="4368576" y="1983932"/>
              <a:ext cx="711539" cy="771892"/>
            </a:xfrm>
            <a:prstGeom prst="rect">
              <a:avLst/>
            </a:prstGeom>
            <a:solidFill>
              <a:srgbClr val="FFFFFF"/>
            </a:solidFill>
            <a:ln w="12600">
              <a:solidFill>
                <a:srgbClr val="000099"/>
              </a:solidFill>
              <a:miter lim="800000"/>
              <a:headEnd/>
              <a:tailEnd/>
            </a:ln>
            <a:effectLst/>
          </p:spPr>
          <p:txBody>
            <a:bodyPr wrap="none" anchor="ctr"/>
            <a:lstStyle/>
            <a:p>
              <a:endParaRPr lang="zh-CN" altLang="en-US"/>
            </a:p>
          </p:txBody>
        </p:sp>
        <p:sp>
          <p:nvSpPr>
            <p:cNvPr id="72" name="Rectangle 33"/>
            <p:cNvSpPr>
              <a:spLocks noChangeArrowheads="1"/>
            </p:cNvSpPr>
            <p:nvPr/>
          </p:nvSpPr>
          <p:spPr bwMode="auto">
            <a:xfrm>
              <a:off x="4371752" y="2605470"/>
              <a:ext cx="705186" cy="1524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3" name="Rectangle 34"/>
            <p:cNvSpPr>
              <a:spLocks noChangeArrowheads="1"/>
            </p:cNvSpPr>
            <p:nvPr/>
          </p:nvSpPr>
          <p:spPr bwMode="auto">
            <a:xfrm>
              <a:off x="4371752" y="2452997"/>
              <a:ext cx="705186" cy="1524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4" name="Rectangle 35"/>
            <p:cNvSpPr>
              <a:spLocks noChangeArrowheads="1"/>
            </p:cNvSpPr>
            <p:nvPr/>
          </p:nvSpPr>
          <p:spPr bwMode="auto">
            <a:xfrm>
              <a:off x="4371752" y="2149111"/>
              <a:ext cx="705186" cy="1524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5" name="Rectangle 36"/>
            <p:cNvSpPr>
              <a:spLocks noChangeArrowheads="1"/>
            </p:cNvSpPr>
            <p:nvPr/>
          </p:nvSpPr>
          <p:spPr bwMode="auto">
            <a:xfrm>
              <a:off x="4371752" y="1996639"/>
              <a:ext cx="705186" cy="1524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6" name="Rectangle 37"/>
            <p:cNvSpPr>
              <a:spLocks noChangeArrowheads="1"/>
            </p:cNvSpPr>
            <p:nvPr/>
          </p:nvSpPr>
          <p:spPr bwMode="auto">
            <a:xfrm>
              <a:off x="4371752" y="2301584"/>
              <a:ext cx="705186" cy="151414"/>
            </a:xfrm>
            <a:prstGeom prst="rect">
              <a:avLst/>
            </a:prstGeom>
            <a:solidFill>
              <a:srgbClr val="FFFFCC"/>
            </a:solidFill>
            <a:ln w="28575">
              <a:solidFill>
                <a:srgbClr val="005072"/>
              </a:solidFill>
              <a:miter lim="800000"/>
              <a:headEnd/>
              <a:tailEnd/>
            </a:ln>
          </p:spPr>
          <p:txBody>
            <a:bodyPr wrap="none" anchor="ctr"/>
            <a:lstStyle/>
            <a:p>
              <a:endParaRPr lang="zh-CN" altLang="en-US"/>
            </a:p>
          </p:txBody>
        </p:sp>
        <p:sp>
          <p:nvSpPr>
            <p:cNvPr id="77" name="Rectangle 38"/>
            <p:cNvSpPr>
              <a:spLocks noChangeArrowheads="1"/>
            </p:cNvSpPr>
            <p:nvPr/>
          </p:nvSpPr>
          <p:spPr bwMode="auto">
            <a:xfrm>
              <a:off x="4185397" y="1533927"/>
              <a:ext cx="1464372" cy="335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rPr>
                <a:t>第二级页表</a:t>
              </a:r>
              <a:endParaRPr lang="en-US" altLang="zh-CN" sz="2000" b="1" dirty="0">
                <a:solidFill>
                  <a:srgbClr val="11576A"/>
                </a:solidFill>
                <a:latin typeface="微软雅黑" pitchFamily="34" charset="-122"/>
                <a:ea typeface="微软雅黑" pitchFamily="34" charset="-122"/>
              </a:endParaRPr>
            </a:p>
          </p:txBody>
        </p:sp>
        <p:sp>
          <p:nvSpPr>
            <p:cNvPr id="79" name="Rectangle 40"/>
            <p:cNvSpPr>
              <a:spLocks noChangeArrowheads="1"/>
            </p:cNvSpPr>
            <p:nvPr/>
          </p:nvSpPr>
          <p:spPr bwMode="auto">
            <a:xfrm>
              <a:off x="5944125" y="2627705"/>
              <a:ext cx="931777" cy="1314017"/>
            </a:xfrm>
            <a:prstGeom prst="rect">
              <a:avLst/>
            </a:prstGeom>
            <a:solidFill>
              <a:srgbClr val="FFFFFF"/>
            </a:solidFill>
            <a:ln w="12600">
              <a:solidFill>
                <a:srgbClr val="000099"/>
              </a:solidFill>
              <a:miter lim="800000"/>
              <a:headEnd/>
              <a:tailEnd/>
            </a:ln>
            <a:effectLst/>
          </p:spPr>
          <p:txBody>
            <a:bodyPr wrap="none" anchor="ctr"/>
            <a:lstStyle/>
            <a:p>
              <a:endParaRPr lang="zh-CN" altLang="en-US"/>
            </a:p>
          </p:txBody>
        </p:sp>
        <p:sp>
          <p:nvSpPr>
            <p:cNvPr id="80" name="Rectangle 41"/>
            <p:cNvSpPr>
              <a:spLocks noChangeArrowheads="1"/>
            </p:cNvSpPr>
            <p:nvPr/>
          </p:nvSpPr>
          <p:spPr bwMode="auto">
            <a:xfrm>
              <a:off x="5948361" y="3755367"/>
              <a:ext cx="924365" cy="1884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1" name="Rectangle 42"/>
            <p:cNvSpPr>
              <a:spLocks noChangeArrowheads="1"/>
            </p:cNvSpPr>
            <p:nvPr/>
          </p:nvSpPr>
          <p:spPr bwMode="auto">
            <a:xfrm>
              <a:off x="5948361" y="3565835"/>
              <a:ext cx="924365" cy="18953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2" name="Rectangle 43"/>
            <p:cNvSpPr>
              <a:spLocks noChangeArrowheads="1"/>
            </p:cNvSpPr>
            <p:nvPr/>
          </p:nvSpPr>
          <p:spPr bwMode="auto">
            <a:xfrm>
              <a:off x="5948361" y="3188889"/>
              <a:ext cx="924365" cy="188473"/>
            </a:xfrm>
            <a:prstGeom prst="rect">
              <a:avLst/>
            </a:prstGeom>
            <a:solidFill>
              <a:srgbClr val="FFFFCC"/>
            </a:solidFill>
            <a:ln w="28575">
              <a:solidFill>
                <a:srgbClr val="005072"/>
              </a:solidFill>
              <a:miter lim="800000"/>
              <a:headEnd/>
              <a:tailEnd/>
            </a:ln>
          </p:spPr>
          <p:txBody>
            <a:bodyPr wrap="none" anchor="ctr"/>
            <a:lstStyle/>
            <a:p>
              <a:endParaRPr lang="zh-CN" altLang="en-US"/>
            </a:p>
          </p:txBody>
        </p:sp>
        <p:sp>
          <p:nvSpPr>
            <p:cNvPr id="83" name="Rectangle 44"/>
            <p:cNvSpPr>
              <a:spLocks noChangeArrowheads="1"/>
            </p:cNvSpPr>
            <p:nvPr/>
          </p:nvSpPr>
          <p:spPr bwMode="auto">
            <a:xfrm>
              <a:off x="5948361" y="2999357"/>
              <a:ext cx="924365" cy="18953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4" name="Rectangle 45"/>
            <p:cNvSpPr>
              <a:spLocks noChangeArrowheads="1"/>
            </p:cNvSpPr>
            <p:nvPr/>
          </p:nvSpPr>
          <p:spPr bwMode="auto">
            <a:xfrm>
              <a:off x="5948361" y="3377362"/>
              <a:ext cx="924365" cy="1884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5" name="Rectangle 46"/>
            <p:cNvSpPr>
              <a:spLocks noChangeArrowheads="1"/>
            </p:cNvSpPr>
            <p:nvPr/>
          </p:nvSpPr>
          <p:spPr bwMode="auto">
            <a:xfrm>
              <a:off x="5948361" y="2813002"/>
              <a:ext cx="924365" cy="18953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6" name="Rectangle 47"/>
            <p:cNvSpPr>
              <a:spLocks noChangeArrowheads="1"/>
            </p:cNvSpPr>
            <p:nvPr/>
          </p:nvSpPr>
          <p:spPr bwMode="auto">
            <a:xfrm>
              <a:off x="5948361" y="2626647"/>
              <a:ext cx="924365" cy="18953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7" name="Line 48"/>
            <p:cNvSpPr>
              <a:spLocks noChangeShapeType="1"/>
            </p:cNvSpPr>
            <p:nvPr/>
          </p:nvSpPr>
          <p:spPr bwMode="auto">
            <a:xfrm>
              <a:off x="6257541" y="2627705"/>
              <a:ext cx="1059" cy="1304487"/>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8" name="Line 49"/>
            <p:cNvSpPr>
              <a:spLocks noChangeShapeType="1"/>
            </p:cNvSpPr>
            <p:nvPr/>
          </p:nvSpPr>
          <p:spPr bwMode="auto">
            <a:xfrm>
              <a:off x="6054244" y="2627705"/>
              <a:ext cx="1059" cy="1296016"/>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9" name="Line 50"/>
            <p:cNvSpPr>
              <a:spLocks noChangeShapeType="1"/>
            </p:cNvSpPr>
            <p:nvPr/>
          </p:nvSpPr>
          <p:spPr bwMode="auto">
            <a:xfrm>
              <a:off x="6155893" y="2636176"/>
              <a:ext cx="1059" cy="1296016"/>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0" name="Rectangle 51"/>
            <p:cNvSpPr>
              <a:spLocks noChangeArrowheads="1"/>
            </p:cNvSpPr>
            <p:nvPr/>
          </p:nvSpPr>
          <p:spPr bwMode="auto">
            <a:xfrm>
              <a:off x="5935655" y="916625"/>
              <a:ext cx="931777" cy="1314017"/>
            </a:xfrm>
            <a:prstGeom prst="rect">
              <a:avLst/>
            </a:prstGeom>
            <a:solidFill>
              <a:srgbClr val="FFFFFF"/>
            </a:solidFill>
            <a:ln w="12600">
              <a:solidFill>
                <a:srgbClr val="000099"/>
              </a:solidFill>
              <a:miter lim="800000"/>
              <a:headEnd/>
              <a:tailEnd/>
            </a:ln>
            <a:effectLst/>
          </p:spPr>
          <p:txBody>
            <a:bodyPr wrap="none" anchor="ctr"/>
            <a:lstStyle/>
            <a:p>
              <a:endParaRPr lang="zh-CN" altLang="en-US"/>
            </a:p>
          </p:txBody>
        </p:sp>
        <p:sp>
          <p:nvSpPr>
            <p:cNvPr id="91" name="Rectangle 52"/>
            <p:cNvSpPr>
              <a:spLocks noChangeArrowheads="1"/>
            </p:cNvSpPr>
            <p:nvPr/>
          </p:nvSpPr>
          <p:spPr bwMode="auto">
            <a:xfrm>
              <a:off x="5939890" y="2044286"/>
              <a:ext cx="924365" cy="1884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92" name="Rectangle 53"/>
            <p:cNvSpPr>
              <a:spLocks noChangeArrowheads="1"/>
            </p:cNvSpPr>
            <p:nvPr/>
          </p:nvSpPr>
          <p:spPr bwMode="auto">
            <a:xfrm>
              <a:off x="5939890" y="1854754"/>
              <a:ext cx="924365" cy="18953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93" name="Rectangle 54"/>
            <p:cNvSpPr>
              <a:spLocks noChangeArrowheads="1"/>
            </p:cNvSpPr>
            <p:nvPr/>
          </p:nvSpPr>
          <p:spPr bwMode="auto">
            <a:xfrm>
              <a:off x="5939890" y="1477808"/>
              <a:ext cx="924365" cy="188473"/>
            </a:xfrm>
            <a:prstGeom prst="rect">
              <a:avLst/>
            </a:prstGeom>
            <a:noFill/>
            <a:ln w="1905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94" name="Rectangle 55"/>
            <p:cNvSpPr>
              <a:spLocks noChangeArrowheads="1"/>
            </p:cNvSpPr>
            <p:nvPr/>
          </p:nvSpPr>
          <p:spPr bwMode="auto">
            <a:xfrm>
              <a:off x="5939890" y="1288277"/>
              <a:ext cx="924365" cy="18953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95" name="Rectangle 56"/>
            <p:cNvSpPr>
              <a:spLocks noChangeArrowheads="1"/>
            </p:cNvSpPr>
            <p:nvPr/>
          </p:nvSpPr>
          <p:spPr bwMode="auto">
            <a:xfrm>
              <a:off x="5939890" y="1666281"/>
              <a:ext cx="924365" cy="1884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96" name="Rectangle 57"/>
            <p:cNvSpPr>
              <a:spLocks noChangeArrowheads="1"/>
            </p:cNvSpPr>
            <p:nvPr/>
          </p:nvSpPr>
          <p:spPr bwMode="auto">
            <a:xfrm>
              <a:off x="5939890" y="1101921"/>
              <a:ext cx="924365" cy="18953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97" name="Rectangle 58"/>
            <p:cNvSpPr>
              <a:spLocks noChangeArrowheads="1"/>
            </p:cNvSpPr>
            <p:nvPr/>
          </p:nvSpPr>
          <p:spPr bwMode="auto">
            <a:xfrm>
              <a:off x="5939890" y="915566"/>
              <a:ext cx="924365" cy="18953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98" name="Line 59"/>
            <p:cNvSpPr>
              <a:spLocks noChangeShapeType="1"/>
            </p:cNvSpPr>
            <p:nvPr/>
          </p:nvSpPr>
          <p:spPr bwMode="auto">
            <a:xfrm>
              <a:off x="6249071" y="916625"/>
              <a:ext cx="1059" cy="1304487"/>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9" name="Line 60"/>
            <p:cNvSpPr>
              <a:spLocks noChangeShapeType="1"/>
            </p:cNvSpPr>
            <p:nvPr/>
          </p:nvSpPr>
          <p:spPr bwMode="auto">
            <a:xfrm>
              <a:off x="6045774" y="916625"/>
              <a:ext cx="1059" cy="1296016"/>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0" name="Line 61"/>
            <p:cNvSpPr>
              <a:spLocks noChangeShapeType="1"/>
            </p:cNvSpPr>
            <p:nvPr/>
          </p:nvSpPr>
          <p:spPr bwMode="auto">
            <a:xfrm>
              <a:off x="6147422" y="925096"/>
              <a:ext cx="1059" cy="1296016"/>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2" name="Rectangle 84"/>
            <p:cNvSpPr>
              <a:spLocks noChangeArrowheads="1"/>
            </p:cNvSpPr>
            <p:nvPr/>
          </p:nvSpPr>
          <p:spPr bwMode="auto">
            <a:xfrm>
              <a:off x="1749013" y="3841133"/>
              <a:ext cx="505065" cy="36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1</a:t>
              </a:r>
            </a:p>
          </p:txBody>
        </p:sp>
        <p:sp>
          <p:nvSpPr>
            <p:cNvPr id="103" name="Line 85"/>
            <p:cNvSpPr>
              <a:spLocks noChangeShapeType="1"/>
            </p:cNvSpPr>
            <p:nvPr/>
          </p:nvSpPr>
          <p:spPr bwMode="auto">
            <a:xfrm flipV="1">
              <a:off x="2217020" y="3705222"/>
              <a:ext cx="0" cy="532974"/>
            </a:xfrm>
            <a:prstGeom prst="line">
              <a:avLst/>
            </a:prstGeom>
            <a:noFill/>
            <a:ln w="12600">
              <a:solidFill>
                <a:srgbClr val="005072"/>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4" name="Rectangle 86"/>
            <p:cNvSpPr>
              <a:spLocks noChangeArrowheads="1"/>
            </p:cNvSpPr>
            <p:nvPr/>
          </p:nvSpPr>
          <p:spPr bwMode="auto">
            <a:xfrm>
              <a:off x="3833865" y="2426526"/>
              <a:ext cx="512476" cy="36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2</a:t>
              </a:r>
            </a:p>
          </p:txBody>
        </p:sp>
        <p:sp>
          <p:nvSpPr>
            <p:cNvPr id="105" name="Line 87"/>
            <p:cNvSpPr>
              <a:spLocks noChangeShapeType="1"/>
            </p:cNvSpPr>
            <p:nvPr/>
          </p:nvSpPr>
          <p:spPr bwMode="auto">
            <a:xfrm flipV="1">
              <a:off x="4309281" y="2457233"/>
              <a:ext cx="1059" cy="307063"/>
            </a:xfrm>
            <a:prstGeom prst="line">
              <a:avLst/>
            </a:prstGeom>
            <a:noFill/>
            <a:ln w="12600">
              <a:solidFill>
                <a:srgbClr val="005072"/>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6" name="Rectangle 88"/>
            <p:cNvSpPr>
              <a:spLocks noChangeArrowheads="1"/>
            </p:cNvSpPr>
            <p:nvPr/>
          </p:nvSpPr>
          <p:spPr bwMode="auto">
            <a:xfrm>
              <a:off x="5478767" y="3514977"/>
              <a:ext cx="546360" cy="36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3</a:t>
              </a:r>
            </a:p>
          </p:txBody>
        </p:sp>
        <p:sp>
          <p:nvSpPr>
            <p:cNvPr id="107" name="Line 89"/>
            <p:cNvSpPr>
              <a:spLocks noChangeShapeType="1"/>
            </p:cNvSpPr>
            <p:nvPr/>
          </p:nvSpPr>
          <p:spPr bwMode="auto">
            <a:xfrm flipV="1">
              <a:off x="5884832" y="3299476"/>
              <a:ext cx="0" cy="625304"/>
            </a:xfrm>
            <a:prstGeom prst="line">
              <a:avLst/>
            </a:prstGeom>
            <a:noFill/>
            <a:ln w="28575">
              <a:solidFill>
                <a:srgbClr val="005072"/>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08" name="Line 90"/>
            <p:cNvSpPr>
              <a:spLocks noChangeShapeType="1"/>
            </p:cNvSpPr>
            <p:nvPr/>
          </p:nvSpPr>
          <p:spPr bwMode="auto">
            <a:xfrm flipH="1">
              <a:off x="3943982" y="4706202"/>
              <a:ext cx="374828" cy="1059"/>
            </a:xfrm>
            <a:prstGeom prst="line">
              <a:avLst/>
            </a:prstGeom>
            <a:noFill/>
            <a:ln w="19080">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09" name="Line 91"/>
            <p:cNvSpPr>
              <a:spLocks noChangeShapeType="1"/>
            </p:cNvSpPr>
            <p:nvPr/>
          </p:nvSpPr>
          <p:spPr bwMode="auto">
            <a:xfrm flipH="1">
              <a:off x="4054101" y="3740543"/>
              <a:ext cx="273180" cy="1059"/>
            </a:xfrm>
            <a:prstGeom prst="line">
              <a:avLst/>
            </a:prstGeom>
            <a:noFill/>
            <a:ln w="19080">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10" name="Line 92"/>
            <p:cNvSpPr>
              <a:spLocks noChangeShapeType="1"/>
            </p:cNvSpPr>
            <p:nvPr/>
          </p:nvSpPr>
          <p:spPr bwMode="auto">
            <a:xfrm flipH="1">
              <a:off x="3952453" y="2774884"/>
              <a:ext cx="366358" cy="1059"/>
            </a:xfrm>
            <a:prstGeom prst="line">
              <a:avLst/>
            </a:prstGeom>
            <a:noFill/>
            <a:ln w="19080">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11" name="Line 93"/>
            <p:cNvSpPr>
              <a:spLocks noChangeShapeType="1"/>
            </p:cNvSpPr>
            <p:nvPr/>
          </p:nvSpPr>
          <p:spPr bwMode="auto">
            <a:xfrm flipH="1">
              <a:off x="5634930" y="3924810"/>
              <a:ext cx="290121" cy="1059"/>
            </a:xfrm>
            <a:prstGeom prst="line">
              <a:avLst/>
            </a:prstGeom>
            <a:noFill/>
            <a:ln w="28575">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12" name="Line 94"/>
            <p:cNvSpPr>
              <a:spLocks noChangeShapeType="1"/>
            </p:cNvSpPr>
            <p:nvPr/>
          </p:nvSpPr>
          <p:spPr bwMode="auto">
            <a:xfrm flipH="1">
              <a:off x="5095997" y="2224288"/>
              <a:ext cx="806834" cy="1059"/>
            </a:xfrm>
            <a:prstGeom prst="line">
              <a:avLst/>
            </a:prstGeom>
            <a:noFill/>
            <a:ln w="28575">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13" name="Line 95"/>
            <p:cNvSpPr>
              <a:spLocks noChangeShapeType="1"/>
            </p:cNvSpPr>
            <p:nvPr/>
          </p:nvSpPr>
          <p:spPr bwMode="auto">
            <a:xfrm flipH="1">
              <a:off x="3164678" y="4138666"/>
              <a:ext cx="527301" cy="1059"/>
            </a:xfrm>
            <a:prstGeom prst="line">
              <a:avLst/>
            </a:prstGeom>
            <a:noFill/>
            <a:ln w="1908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6" name="Group 96"/>
            <p:cNvGrpSpPr>
              <a:grpSpLocks/>
            </p:cNvGrpSpPr>
            <p:nvPr/>
          </p:nvGrpSpPr>
          <p:grpSpPr bwMode="auto">
            <a:xfrm>
              <a:off x="3658096" y="4135489"/>
              <a:ext cx="304945" cy="567537"/>
              <a:chOff x="2433" y="3656"/>
              <a:chExt cx="288" cy="536"/>
            </a:xfrm>
          </p:grpSpPr>
          <p:sp>
            <p:nvSpPr>
              <p:cNvPr id="138" name="AutoShape 97"/>
              <p:cNvSpPr>
                <a:spLocks noChangeArrowheads="1"/>
              </p:cNvSpPr>
              <p:nvPr/>
            </p:nvSpPr>
            <p:spPr bwMode="auto">
              <a:xfrm>
                <a:off x="2577" y="4072"/>
                <a:ext cx="144" cy="1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9" name="AutoShape 98"/>
              <p:cNvSpPr>
                <a:spLocks noChangeArrowheads="1"/>
              </p:cNvSpPr>
              <p:nvPr/>
            </p:nvSpPr>
            <p:spPr bwMode="auto">
              <a:xfrm flipH="1" flipV="1">
                <a:off x="2433" y="3656"/>
                <a:ext cx="144" cy="1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zh-CN" altLang="en-US"/>
              </a:p>
            </p:txBody>
          </p:sp>
          <p:sp>
            <p:nvSpPr>
              <p:cNvPr id="140" name="Line 99"/>
              <p:cNvSpPr>
                <a:spLocks noChangeShapeType="1"/>
              </p:cNvSpPr>
              <p:nvPr/>
            </p:nvSpPr>
            <p:spPr bwMode="auto">
              <a:xfrm>
                <a:off x="2576" y="3750"/>
                <a:ext cx="1" cy="320"/>
              </a:xfrm>
              <a:prstGeom prst="line">
                <a:avLst/>
              </a:prstGeom>
              <a:noFill/>
              <a:ln w="1908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15" name="Line 100"/>
            <p:cNvSpPr>
              <a:spLocks noChangeShapeType="1"/>
            </p:cNvSpPr>
            <p:nvPr/>
          </p:nvSpPr>
          <p:spPr bwMode="auto">
            <a:xfrm flipH="1">
              <a:off x="3173149" y="3918428"/>
              <a:ext cx="696715" cy="1059"/>
            </a:xfrm>
            <a:prstGeom prst="line">
              <a:avLst/>
            </a:prstGeom>
            <a:noFill/>
            <a:ln w="1908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7" name="Group 101"/>
            <p:cNvGrpSpPr>
              <a:grpSpLocks/>
            </p:cNvGrpSpPr>
            <p:nvPr/>
          </p:nvGrpSpPr>
          <p:grpSpPr bwMode="auto">
            <a:xfrm>
              <a:off x="3869863" y="3745837"/>
              <a:ext cx="185296" cy="169414"/>
              <a:chOff x="2633" y="3288"/>
              <a:chExt cx="175" cy="160"/>
            </a:xfrm>
          </p:grpSpPr>
          <p:sp>
            <p:nvSpPr>
              <p:cNvPr id="136" name="AutoShape 102"/>
              <p:cNvSpPr>
                <a:spLocks noChangeArrowheads="1"/>
              </p:cNvSpPr>
              <p:nvPr/>
            </p:nvSpPr>
            <p:spPr bwMode="auto">
              <a:xfrm flipH="1">
                <a:off x="2633" y="3365"/>
                <a:ext cx="85" cy="8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7" name="AutoShape 103"/>
              <p:cNvSpPr>
                <a:spLocks noChangeArrowheads="1"/>
              </p:cNvSpPr>
              <p:nvPr/>
            </p:nvSpPr>
            <p:spPr bwMode="auto">
              <a:xfrm flipV="1">
                <a:off x="2723" y="3288"/>
                <a:ext cx="85" cy="8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zh-CN" altLang="en-US"/>
              </a:p>
            </p:txBody>
          </p:sp>
        </p:grpSp>
        <p:sp>
          <p:nvSpPr>
            <p:cNvPr id="117" name="AutoShape 104"/>
            <p:cNvSpPr>
              <a:spLocks noChangeArrowheads="1"/>
            </p:cNvSpPr>
            <p:nvPr/>
          </p:nvSpPr>
          <p:spPr bwMode="auto">
            <a:xfrm flipV="1">
              <a:off x="3810569" y="2777523"/>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zh-CN" altLang="en-US"/>
            </a:p>
          </p:txBody>
        </p:sp>
        <p:sp>
          <p:nvSpPr>
            <p:cNvPr id="118" name="AutoShape 105"/>
            <p:cNvSpPr>
              <a:spLocks noChangeArrowheads="1"/>
            </p:cNvSpPr>
            <p:nvPr/>
          </p:nvSpPr>
          <p:spPr bwMode="auto">
            <a:xfrm flipH="1">
              <a:off x="3658096" y="3571129"/>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19" name="Line 106"/>
            <p:cNvSpPr>
              <a:spLocks noChangeShapeType="1"/>
            </p:cNvSpPr>
            <p:nvPr/>
          </p:nvSpPr>
          <p:spPr bwMode="auto">
            <a:xfrm flipV="1">
              <a:off x="3809510" y="2914650"/>
              <a:ext cx="1059" cy="662832"/>
            </a:xfrm>
            <a:prstGeom prst="line">
              <a:avLst/>
            </a:prstGeom>
            <a:noFill/>
            <a:ln w="1908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0" name="Line 107"/>
            <p:cNvSpPr>
              <a:spLocks noChangeShapeType="1"/>
            </p:cNvSpPr>
            <p:nvPr/>
          </p:nvSpPr>
          <p:spPr bwMode="auto">
            <a:xfrm flipH="1">
              <a:off x="3164678" y="3698190"/>
              <a:ext cx="501889" cy="1059"/>
            </a:xfrm>
            <a:prstGeom prst="line">
              <a:avLst/>
            </a:prstGeom>
            <a:noFill/>
            <a:ln w="1908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1" name="Line 108"/>
            <p:cNvSpPr>
              <a:spLocks noChangeShapeType="1"/>
            </p:cNvSpPr>
            <p:nvPr/>
          </p:nvSpPr>
          <p:spPr bwMode="auto">
            <a:xfrm flipH="1">
              <a:off x="3164678" y="3494893"/>
              <a:ext cx="264709" cy="1059"/>
            </a:xfrm>
            <a:prstGeom prst="line">
              <a:avLst/>
            </a:prstGeom>
            <a:noFill/>
            <a:ln w="1908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2" name="AutoShape 109"/>
            <p:cNvSpPr>
              <a:spLocks noChangeArrowheads="1"/>
            </p:cNvSpPr>
            <p:nvPr/>
          </p:nvSpPr>
          <p:spPr bwMode="auto">
            <a:xfrm flipH="1">
              <a:off x="3446329" y="3359362"/>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23" name="Line 110"/>
            <p:cNvSpPr>
              <a:spLocks noChangeShapeType="1"/>
            </p:cNvSpPr>
            <p:nvPr/>
          </p:nvSpPr>
          <p:spPr bwMode="auto">
            <a:xfrm flipV="1">
              <a:off x="3606213" y="3211125"/>
              <a:ext cx="1059" cy="154590"/>
            </a:xfrm>
            <a:prstGeom prst="line">
              <a:avLst/>
            </a:prstGeom>
            <a:noFill/>
            <a:ln w="19080">
              <a:solidFill>
                <a:srgbClr val="005072"/>
              </a:solidFill>
              <a:prstDash val="sysDot"/>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4" name="AutoShape 111"/>
            <p:cNvSpPr>
              <a:spLocks noChangeArrowheads="1"/>
            </p:cNvSpPr>
            <p:nvPr/>
          </p:nvSpPr>
          <p:spPr bwMode="auto">
            <a:xfrm>
              <a:off x="5521649" y="3801448"/>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25" name="AutoShape 112"/>
            <p:cNvSpPr>
              <a:spLocks noChangeArrowheads="1"/>
            </p:cNvSpPr>
            <p:nvPr/>
          </p:nvSpPr>
          <p:spPr bwMode="auto">
            <a:xfrm flipH="1" flipV="1">
              <a:off x="5369177" y="2368290"/>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zh-CN" altLang="en-US"/>
            </a:p>
          </p:txBody>
        </p:sp>
        <p:sp>
          <p:nvSpPr>
            <p:cNvPr id="126" name="Line 113"/>
            <p:cNvSpPr>
              <a:spLocks noChangeShapeType="1"/>
            </p:cNvSpPr>
            <p:nvPr/>
          </p:nvSpPr>
          <p:spPr bwMode="auto">
            <a:xfrm>
              <a:off x="5520591" y="2492174"/>
              <a:ext cx="1059" cy="1312958"/>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7" name="Line 114"/>
            <p:cNvSpPr>
              <a:spLocks noChangeShapeType="1"/>
            </p:cNvSpPr>
            <p:nvPr/>
          </p:nvSpPr>
          <p:spPr bwMode="auto">
            <a:xfrm flipH="1">
              <a:off x="5079055" y="2368290"/>
              <a:ext cx="281651" cy="1059"/>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8" name="Group 115"/>
            <p:cNvGrpSpPr>
              <a:grpSpLocks/>
            </p:cNvGrpSpPr>
            <p:nvPr/>
          </p:nvGrpSpPr>
          <p:grpSpPr bwMode="auto">
            <a:xfrm>
              <a:off x="5070585" y="2529234"/>
              <a:ext cx="256239" cy="268945"/>
              <a:chOff x="3767" y="2139"/>
              <a:chExt cx="242" cy="254"/>
            </a:xfrm>
          </p:grpSpPr>
          <p:sp>
            <p:nvSpPr>
              <p:cNvPr id="133" name="AutoShape 116"/>
              <p:cNvSpPr>
                <a:spLocks noChangeArrowheads="1"/>
              </p:cNvSpPr>
              <p:nvPr/>
            </p:nvSpPr>
            <p:spPr bwMode="auto">
              <a:xfrm flipH="1" flipV="1">
                <a:off x="3865" y="2139"/>
                <a:ext cx="144" cy="1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zh-CN" altLang="en-US"/>
              </a:p>
            </p:txBody>
          </p:sp>
          <p:sp>
            <p:nvSpPr>
              <p:cNvPr id="134" name="Line 117"/>
              <p:cNvSpPr>
                <a:spLocks noChangeShapeType="1"/>
              </p:cNvSpPr>
              <p:nvPr/>
            </p:nvSpPr>
            <p:spPr bwMode="auto">
              <a:xfrm flipH="1">
                <a:off x="3767" y="2139"/>
                <a:ext cx="90" cy="1"/>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5" name="Line 118"/>
              <p:cNvSpPr>
                <a:spLocks noChangeShapeType="1"/>
              </p:cNvSpPr>
              <p:nvPr/>
            </p:nvSpPr>
            <p:spPr bwMode="auto">
              <a:xfrm flipV="1">
                <a:off x="4008" y="2247"/>
                <a:ext cx="1" cy="146"/>
              </a:xfrm>
              <a:prstGeom prst="line">
                <a:avLst/>
              </a:prstGeom>
              <a:noFill/>
              <a:ln w="28575">
                <a:solidFill>
                  <a:srgbClr val="005072"/>
                </a:solidFill>
                <a:prstDash val="sysDot"/>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9" name="Group 119"/>
            <p:cNvGrpSpPr>
              <a:grpSpLocks/>
            </p:cNvGrpSpPr>
            <p:nvPr/>
          </p:nvGrpSpPr>
          <p:grpSpPr bwMode="auto">
            <a:xfrm>
              <a:off x="5070585" y="1809224"/>
              <a:ext cx="256239" cy="268945"/>
              <a:chOff x="3767" y="1459"/>
              <a:chExt cx="242" cy="254"/>
            </a:xfrm>
          </p:grpSpPr>
          <p:sp>
            <p:nvSpPr>
              <p:cNvPr id="130" name="AutoShape 120"/>
              <p:cNvSpPr>
                <a:spLocks noChangeArrowheads="1"/>
              </p:cNvSpPr>
              <p:nvPr/>
            </p:nvSpPr>
            <p:spPr bwMode="auto">
              <a:xfrm flipH="1">
                <a:off x="3865" y="1592"/>
                <a:ext cx="144" cy="1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1" name="Line 121"/>
              <p:cNvSpPr>
                <a:spLocks noChangeShapeType="1"/>
              </p:cNvSpPr>
              <p:nvPr/>
            </p:nvSpPr>
            <p:spPr bwMode="auto">
              <a:xfrm flipH="1">
                <a:off x="3767" y="1712"/>
                <a:ext cx="90" cy="1"/>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2" name="Line 122"/>
              <p:cNvSpPr>
                <a:spLocks noChangeShapeType="1"/>
              </p:cNvSpPr>
              <p:nvPr/>
            </p:nvSpPr>
            <p:spPr bwMode="auto">
              <a:xfrm>
                <a:off x="4008" y="1459"/>
                <a:ext cx="1" cy="144"/>
              </a:xfrm>
              <a:prstGeom prst="line">
                <a:avLst/>
              </a:prstGeom>
              <a:noFill/>
              <a:ln w="28575">
                <a:solidFill>
                  <a:srgbClr val="005072"/>
                </a:solidFill>
                <a:prstDash val="sysDot"/>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grpSp>
      <p:grpSp>
        <p:nvGrpSpPr>
          <p:cNvPr id="19" name="组合 18"/>
          <p:cNvGrpSpPr/>
          <p:nvPr/>
        </p:nvGrpSpPr>
        <p:grpSpPr>
          <a:xfrm>
            <a:off x="1996175" y="3521881"/>
            <a:ext cx="4429114" cy="1276428"/>
            <a:chOff x="1515010" y="2431291"/>
            <a:chExt cx="4429114" cy="1276428"/>
          </a:xfrm>
        </p:grpSpPr>
        <p:sp>
          <p:nvSpPr>
            <p:cNvPr id="189" name="AutoShape 11"/>
            <p:cNvSpPr>
              <a:spLocks noChangeArrowheads="1"/>
            </p:cNvSpPr>
            <p:nvPr/>
          </p:nvSpPr>
          <p:spPr bwMode="auto">
            <a:xfrm>
              <a:off x="1515010" y="3576423"/>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90" name="Line 23"/>
            <p:cNvSpPr>
              <a:spLocks noChangeShapeType="1"/>
            </p:cNvSpPr>
            <p:nvPr/>
          </p:nvSpPr>
          <p:spPr bwMode="auto">
            <a:xfrm>
              <a:off x="1515010" y="2787774"/>
              <a:ext cx="0" cy="788649"/>
            </a:xfrm>
            <a:prstGeom prst="line">
              <a:avLst/>
            </a:prstGeom>
            <a:noFill/>
            <a:ln w="19080">
              <a:solidFill>
                <a:srgbClr val="C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1" name="Line 24"/>
            <p:cNvSpPr>
              <a:spLocks noChangeShapeType="1"/>
            </p:cNvSpPr>
            <p:nvPr/>
          </p:nvSpPr>
          <p:spPr bwMode="auto">
            <a:xfrm flipH="1">
              <a:off x="1648423" y="3706660"/>
              <a:ext cx="628949" cy="1059"/>
            </a:xfrm>
            <a:prstGeom prst="line">
              <a:avLst/>
            </a:prstGeom>
            <a:noFill/>
            <a:ln w="19080">
              <a:solidFill>
                <a:srgbClr val="C00000"/>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92" name="AutoShape 11"/>
            <p:cNvSpPr>
              <a:spLocks noChangeArrowheads="1"/>
            </p:cNvSpPr>
            <p:nvPr/>
          </p:nvSpPr>
          <p:spPr bwMode="auto">
            <a:xfrm>
              <a:off x="1971343" y="2896427"/>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93" name="Line 23"/>
            <p:cNvSpPr>
              <a:spLocks noChangeShapeType="1"/>
            </p:cNvSpPr>
            <p:nvPr/>
          </p:nvSpPr>
          <p:spPr bwMode="auto">
            <a:xfrm>
              <a:off x="1968165" y="2787773"/>
              <a:ext cx="0" cy="109935"/>
            </a:xfrm>
            <a:prstGeom prst="line">
              <a:avLst/>
            </a:prstGeom>
            <a:noFill/>
            <a:ln w="19080">
              <a:solidFill>
                <a:srgbClr val="C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4" name="Line 24"/>
            <p:cNvSpPr>
              <a:spLocks noChangeShapeType="1"/>
            </p:cNvSpPr>
            <p:nvPr/>
          </p:nvSpPr>
          <p:spPr bwMode="auto">
            <a:xfrm flipH="1">
              <a:off x="3902356" y="2431291"/>
              <a:ext cx="460924" cy="0"/>
            </a:xfrm>
            <a:prstGeom prst="line">
              <a:avLst/>
            </a:prstGeom>
            <a:noFill/>
            <a:ln w="19080">
              <a:solidFill>
                <a:srgbClr val="C00000"/>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95" name="Line 108"/>
            <p:cNvSpPr>
              <a:spLocks noChangeShapeType="1"/>
            </p:cNvSpPr>
            <p:nvPr/>
          </p:nvSpPr>
          <p:spPr bwMode="auto">
            <a:xfrm flipH="1">
              <a:off x="2119604" y="3023009"/>
              <a:ext cx="1495079" cy="0"/>
            </a:xfrm>
            <a:prstGeom prst="line">
              <a:avLst/>
            </a:prstGeom>
            <a:noFill/>
            <a:ln w="19080">
              <a:solidFill>
                <a:srgbClr val="C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6" name="AutoShape 109"/>
            <p:cNvSpPr>
              <a:spLocks noChangeArrowheads="1"/>
            </p:cNvSpPr>
            <p:nvPr/>
          </p:nvSpPr>
          <p:spPr bwMode="auto">
            <a:xfrm flipH="1">
              <a:off x="3590330" y="2899827"/>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97" name="Line 23"/>
            <p:cNvSpPr>
              <a:spLocks noChangeShapeType="1"/>
            </p:cNvSpPr>
            <p:nvPr/>
          </p:nvSpPr>
          <p:spPr bwMode="auto">
            <a:xfrm>
              <a:off x="3745810" y="2563959"/>
              <a:ext cx="0" cy="343810"/>
            </a:xfrm>
            <a:prstGeom prst="line">
              <a:avLst/>
            </a:prstGeom>
            <a:noFill/>
            <a:ln w="19080">
              <a:solidFill>
                <a:srgbClr val="C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8" name="AutoShape 104"/>
            <p:cNvSpPr>
              <a:spLocks noChangeArrowheads="1"/>
            </p:cNvSpPr>
            <p:nvPr/>
          </p:nvSpPr>
          <p:spPr bwMode="auto">
            <a:xfrm flipV="1">
              <a:off x="3749883" y="2436899"/>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rot="10800000" wrap="none" anchor="ctr"/>
            <a:lstStyle/>
            <a:p>
              <a:endParaRPr lang="zh-CN" altLang="en-US"/>
            </a:p>
          </p:txBody>
        </p:sp>
        <p:sp>
          <p:nvSpPr>
            <p:cNvPr id="199" name="Line 24"/>
            <p:cNvSpPr>
              <a:spLocks noChangeShapeType="1"/>
            </p:cNvSpPr>
            <p:nvPr/>
          </p:nvSpPr>
          <p:spPr bwMode="auto">
            <a:xfrm flipH="1">
              <a:off x="2692435" y="3291830"/>
              <a:ext cx="3251689" cy="0"/>
            </a:xfrm>
            <a:prstGeom prst="line">
              <a:avLst/>
            </a:prstGeom>
            <a:noFill/>
            <a:ln w="19080">
              <a:solidFill>
                <a:srgbClr val="C00000"/>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00" name="AutoShape 11"/>
            <p:cNvSpPr>
              <a:spLocks noChangeArrowheads="1"/>
            </p:cNvSpPr>
            <p:nvPr/>
          </p:nvSpPr>
          <p:spPr bwMode="auto">
            <a:xfrm>
              <a:off x="2543118" y="3164390"/>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01" name="Line 23"/>
            <p:cNvSpPr>
              <a:spLocks noChangeShapeType="1"/>
            </p:cNvSpPr>
            <p:nvPr/>
          </p:nvSpPr>
          <p:spPr bwMode="auto">
            <a:xfrm>
              <a:off x="2542026" y="2774884"/>
              <a:ext cx="0" cy="377037"/>
            </a:xfrm>
            <a:prstGeom prst="line">
              <a:avLst/>
            </a:prstGeom>
            <a:noFill/>
            <a:ln w="19080">
              <a:solidFill>
                <a:srgbClr val="C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003944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0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1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2339752" y="1071563"/>
            <a:ext cx="4214842" cy="553998"/>
          </a:xfrm>
          <a:prstGeom prst="rect">
            <a:avLst/>
          </a:prstGeom>
          <a:noFill/>
          <a:ln w="9525">
            <a:noFill/>
            <a:miter lim="800000"/>
            <a:headEnd/>
            <a:tailEnd/>
          </a:ln>
        </p:spPr>
        <p:txBody>
          <a:bodyPr wrap="square">
            <a:spAutoFit/>
          </a:bodyPr>
          <a:lstStyle/>
          <a:p>
            <a:pPr algn="ctr" eaLnBrk="1" hangingPunct="1"/>
            <a:r>
              <a:rPr lang="zh-CN" altLang="en-US" sz="3000" b="1" dirty="0">
                <a:solidFill>
                  <a:srgbClr val="11576A"/>
                </a:solidFill>
                <a:latin typeface="微软雅黑" pitchFamily="34" charset="-122"/>
                <a:ea typeface="微软雅黑" pitchFamily="34" charset="-122"/>
                <a:sym typeface="Times New Roman" charset="0"/>
              </a:rPr>
              <a:t>二级页表实例</a:t>
            </a:r>
            <a:endParaRPr lang="en-US" altLang="zh-CN" sz="3000" b="1" dirty="0">
              <a:solidFill>
                <a:srgbClr val="11576A"/>
              </a:solidFill>
              <a:latin typeface="微软雅黑" pitchFamily="34" charset="-122"/>
              <a:ea typeface="微软雅黑" pitchFamily="34" charset="-122"/>
            </a:endParaRPr>
          </a:p>
        </p:txBody>
      </p:sp>
      <p:grpSp>
        <p:nvGrpSpPr>
          <p:cNvPr id="13" name="组合 12"/>
          <p:cNvGrpSpPr/>
          <p:nvPr/>
        </p:nvGrpSpPr>
        <p:grpSpPr>
          <a:xfrm>
            <a:off x="7145741" y="3187108"/>
            <a:ext cx="516349" cy="1154832"/>
            <a:chOff x="6247016" y="2329858"/>
            <a:chExt cx="516349" cy="1154832"/>
          </a:xfrm>
        </p:grpSpPr>
        <p:sp>
          <p:nvSpPr>
            <p:cNvPr id="43" name="AutoShape 22"/>
            <p:cNvSpPr>
              <a:spLocks noChangeArrowheads="1"/>
            </p:cNvSpPr>
            <p:nvPr/>
          </p:nvSpPr>
          <p:spPr bwMode="auto">
            <a:xfrm>
              <a:off x="6521614" y="3301544"/>
              <a:ext cx="241751" cy="1786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8575">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44" name="Line 23"/>
            <p:cNvSpPr>
              <a:spLocks noChangeShapeType="1"/>
            </p:cNvSpPr>
            <p:nvPr/>
          </p:nvSpPr>
          <p:spPr bwMode="auto">
            <a:xfrm>
              <a:off x="6759423" y="2329858"/>
              <a:ext cx="0" cy="984824"/>
            </a:xfrm>
            <a:prstGeom prst="line">
              <a:avLst/>
            </a:prstGeom>
            <a:noFill/>
            <a:ln w="28575">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45" name="Line 24"/>
            <p:cNvSpPr>
              <a:spLocks noChangeShapeType="1"/>
            </p:cNvSpPr>
            <p:nvPr/>
          </p:nvSpPr>
          <p:spPr bwMode="auto">
            <a:xfrm flipH="1">
              <a:off x="6247016" y="3483376"/>
              <a:ext cx="275911" cy="1314"/>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grpSp>
      <p:grpSp>
        <p:nvGrpSpPr>
          <p:cNvPr id="15" name="组合 14"/>
          <p:cNvGrpSpPr/>
          <p:nvPr/>
        </p:nvGrpSpPr>
        <p:grpSpPr>
          <a:xfrm>
            <a:off x="3742837" y="2984201"/>
            <a:ext cx="4520207" cy="384962"/>
            <a:chOff x="2844112" y="2126951"/>
            <a:chExt cx="4520207" cy="384962"/>
          </a:xfrm>
        </p:grpSpPr>
        <p:sp>
          <p:nvSpPr>
            <p:cNvPr id="26" name="Line 5"/>
            <p:cNvSpPr>
              <a:spLocks noChangeShapeType="1"/>
            </p:cNvSpPr>
            <p:nvPr/>
          </p:nvSpPr>
          <p:spPr bwMode="auto">
            <a:xfrm flipH="1">
              <a:off x="3025425" y="2505343"/>
              <a:ext cx="4133412" cy="1314"/>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40" name="AutoShape 19"/>
            <p:cNvSpPr>
              <a:spLocks noChangeArrowheads="1"/>
            </p:cNvSpPr>
            <p:nvPr/>
          </p:nvSpPr>
          <p:spPr bwMode="auto">
            <a:xfrm>
              <a:off x="7153582" y="2283300"/>
              <a:ext cx="210218" cy="22072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8575">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41" name="AutoShape 20"/>
            <p:cNvSpPr>
              <a:spLocks noChangeArrowheads="1"/>
            </p:cNvSpPr>
            <p:nvPr/>
          </p:nvSpPr>
          <p:spPr bwMode="auto">
            <a:xfrm>
              <a:off x="2844112" y="2259651"/>
              <a:ext cx="189196" cy="2522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52" name="Line 31"/>
            <p:cNvSpPr>
              <a:spLocks noChangeShapeType="1"/>
            </p:cNvSpPr>
            <p:nvPr/>
          </p:nvSpPr>
          <p:spPr bwMode="auto">
            <a:xfrm>
              <a:off x="7363005" y="2126951"/>
              <a:ext cx="1314" cy="178685"/>
            </a:xfrm>
            <a:prstGeom prst="line">
              <a:avLst/>
            </a:prstGeom>
            <a:noFill/>
            <a:ln w="28575">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grpSp>
      <p:grpSp>
        <p:nvGrpSpPr>
          <p:cNvPr id="14" name="组合 13"/>
          <p:cNvGrpSpPr/>
          <p:nvPr/>
        </p:nvGrpSpPr>
        <p:grpSpPr>
          <a:xfrm>
            <a:off x="3002336" y="3082707"/>
            <a:ext cx="2064874" cy="1068205"/>
            <a:chOff x="2103612" y="2225456"/>
            <a:chExt cx="2064874" cy="1068205"/>
          </a:xfrm>
        </p:grpSpPr>
        <p:sp>
          <p:nvSpPr>
            <p:cNvPr id="65" name="Line 67"/>
            <p:cNvSpPr>
              <a:spLocks noChangeShapeType="1"/>
            </p:cNvSpPr>
            <p:nvPr/>
          </p:nvSpPr>
          <p:spPr bwMode="auto">
            <a:xfrm flipH="1">
              <a:off x="2283093" y="2705050"/>
              <a:ext cx="1663350" cy="1314"/>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66" name="AutoShape 68"/>
            <p:cNvSpPr>
              <a:spLocks noChangeArrowheads="1"/>
            </p:cNvSpPr>
            <p:nvPr/>
          </p:nvSpPr>
          <p:spPr bwMode="auto">
            <a:xfrm rot="10800000">
              <a:off x="3953012" y="2706364"/>
              <a:ext cx="210218" cy="22072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67" name="AutoShape 69"/>
            <p:cNvSpPr>
              <a:spLocks noChangeArrowheads="1"/>
            </p:cNvSpPr>
            <p:nvPr/>
          </p:nvSpPr>
          <p:spPr bwMode="auto">
            <a:xfrm>
              <a:off x="2104926" y="2456454"/>
              <a:ext cx="189196" cy="2522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68" name="Line 70"/>
            <p:cNvSpPr>
              <a:spLocks noChangeShapeType="1"/>
            </p:cNvSpPr>
            <p:nvPr/>
          </p:nvSpPr>
          <p:spPr bwMode="auto">
            <a:xfrm>
              <a:off x="2103612" y="2225456"/>
              <a:ext cx="1314" cy="231240"/>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69" name="Line 71"/>
            <p:cNvSpPr>
              <a:spLocks noChangeShapeType="1"/>
            </p:cNvSpPr>
            <p:nvPr/>
          </p:nvSpPr>
          <p:spPr bwMode="auto">
            <a:xfrm>
              <a:off x="4167172" y="2915268"/>
              <a:ext cx="1314" cy="378393"/>
            </a:xfrm>
            <a:prstGeom prst="line">
              <a:avLst/>
            </a:prstGeom>
            <a:noFill/>
            <a:ln w="28575">
              <a:solidFill>
                <a:srgbClr val="005072"/>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grpSp>
      <p:grpSp>
        <p:nvGrpSpPr>
          <p:cNvPr id="16" name="组合 15"/>
          <p:cNvGrpSpPr/>
          <p:nvPr/>
        </p:nvGrpSpPr>
        <p:grpSpPr>
          <a:xfrm>
            <a:off x="2124157" y="1812235"/>
            <a:ext cx="6815006" cy="1457074"/>
            <a:chOff x="1225433" y="954985"/>
            <a:chExt cx="6815006" cy="1457074"/>
          </a:xfrm>
        </p:grpSpPr>
        <p:sp>
          <p:nvSpPr>
            <p:cNvPr id="28" name="Rectangle 7"/>
            <p:cNvSpPr>
              <a:spLocks noChangeArrowheads="1"/>
            </p:cNvSpPr>
            <p:nvPr/>
          </p:nvSpPr>
          <p:spPr bwMode="auto">
            <a:xfrm>
              <a:off x="3198855" y="2107243"/>
              <a:ext cx="292991" cy="304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5072"/>
                  </a:solidFill>
                  <a:latin typeface="微软雅黑" pitchFamily="34" charset="-122"/>
                  <a:ea typeface="微软雅黑" pitchFamily="34" charset="-122"/>
                </a:rPr>
                <a:t>1</a:t>
              </a:r>
            </a:p>
          </p:txBody>
        </p:sp>
        <p:sp>
          <p:nvSpPr>
            <p:cNvPr id="29" name="Rectangle 8"/>
            <p:cNvSpPr>
              <a:spLocks noChangeArrowheads="1"/>
            </p:cNvSpPr>
            <p:nvPr/>
          </p:nvSpPr>
          <p:spPr bwMode="auto">
            <a:xfrm>
              <a:off x="1295068" y="2107243"/>
              <a:ext cx="403356" cy="304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5072"/>
                  </a:solidFill>
                  <a:latin typeface="微软雅黑" pitchFamily="34" charset="-122"/>
                  <a:ea typeface="微软雅黑" pitchFamily="34" charset="-122"/>
                </a:rPr>
                <a:t>20</a:t>
              </a:r>
            </a:p>
          </p:txBody>
        </p:sp>
        <p:sp>
          <p:nvSpPr>
            <p:cNvPr id="30" name="Rectangle 9"/>
            <p:cNvSpPr>
              <a:spLocks noChangeArrowheads="1"/>
            </p:cNvSpPr>
            <p:nvPr/>
          </p:nvSpPr>
          <p:spPr bwMode="auto">
            <a:xfrm>
              <a:off x="2272582" y="2107243"/>
              <a:ext cx="403356" cy="304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5072"/>
                  </a:solidFill>
                  <a:latin typeface="微软雅黑" pitchFamily="34" charset="-122"/>
                  <a:ea typeface="微软雅黑" pitchFamily="34" charset="-122"/>
                </a:rPr>
                <a:t>10</a:t>
              </a:r>
            </a:p>
          </p:txBody>
        </p:sp>
        <p:sp>
          <p:nvSpPr>
            <p:cNvPr id="31" name="Rectangle 10"/>
            <p:cNvSpPr>
              <a:spLocks noChangeArrowheads="1"/>
            </p:cNvSpPr>
            <p:nvPr/>
          </p:nvSpPr>
          <p:spPr bwMode="auto">
            <a:xfrm>
              <a:off x="1704993" y="2107243"/>
              <a:ext cx="403356" cy="304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5072"/>
                  </a:solidFill>
                  <a:latin typeface="微软雅黑" pitchFamily="34" charset="-122"/>
                  <a:ea typeface="微软雅黑" pitchFamily="34" charset="-122"/>
                </a:rPr>
                <a:t>16</a:t>
              </a:r>
            </a:p>
          </p:txBody>
        </p:sp>
        <p:sp>
          <p:nvSpPr>
            <p:cNvPr id="34" name="Rectangle 13"/>
            <p:cNvSpPr>
              <a:spLocks noChangeArrowheads="1"/>
            </p:cNvSpPr>
            <p:nvPr/>
          </p:nvSpPr>
          <p:spPr bwMode="auto">
            <a:xfrm>
              <a:off x="7747448" y="2107243"/>
              <a:ext cx="292991" cy="304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latin typeface="微软雅黑" pitchFamily="34" charset="-122"/>
                  <a:ea typeface="微软雅黑" pitchFamily="34" charset="-122"/>
                </a:rPr>
                <a:t>1</a:t>
              </a:r>
            </a:p>
          </p:txBody>
        </p:sp>
        <p:sp>
          <p:nvSpPr>
            <p:cNvPr id="35" name="Rectangle 14"/>
            <p:cNvSpPr>
              <a:spLocks noChangeArrowheads="1"/>
            </p:cNvSpPr>
            <p:nvPr/>
          </p:nvSpPr>
          <p:spPr bwMode="auto">
            <a:xfrm>
              <a:off x="6476942" y="2107243"/>
              <a:ext cx="403356" cy="304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5072"/>
                  </a:solidFill>
                  <a:latin typeface="微软雅黑" pitchFamily="34" charset="-122"/>
                  <a:ea typeface="微软雅黑" pitchFamily="34" charset="-122"/>
                </a:rPr>
                <a:t>16</a:t>
              </a:r>
            </a:p>
          </p:txBody>
        </p:sp>
        <p:sp>
          <p:nvSpPr>
            <p:cNvPr id="36" name="Rectangle 15"/>
            <p:cNvSpPr>
              <a:spLocks noChangeArrowheads="1"/>
            </p:cNvSpPr>
            <p:nvPr/>
          </p:nvSpPr>
          <p:spPr bwMode="auto">
            <a:xfrm>
              <a:off x="6813291" y="2107243"/>
              <a:ext cx="403356" cy="304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latin typeface="微软雅黑" pitchFamily="34" charset="-122"/>
                  <a:ea typeface="微软雅黑" pitchFamily="34" charset="-122"/>
                </a:rPr>
                <a:t>10</a:t>
              </a:r>
            </a:p>
          </p:txBody>
        </p:sp>
        <p:sp>
          <p:nvSpPr>
            <p:cNvPr id="32" name="Rectangle 11"/>
            <p:cNvSpPr>
              <a:spLocks noChangeArrowheads="1"/>
            </p:cNvSpPr>
            <p:nvPr/>
          </p:nvSpPr>
          <p:spPr bwMode="auto">
            <a:xfrm>
              <a:off x="1225433" y="1560676"/>
              <a:ext cx="607005" cy="366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1</a:t>
              </a:r>
            </a:p>
          </p:txBody>
        </p:sp>
        <p:sp>
          <p:nvSpPr>
            <p:cNvPr id="33" name="Rectangle 12"/>
            <p:cNvSpPr>
              <a:spLocks noChangeArrowheads="1"/>
            </p:cNvSpPr>
            <p:nvPr/>
          </p:nvSpPr>
          <p:spPr bwMode="auto">
            <a:xfrm>
              <a:off x="2631266" y="1560676"/>
              <a:ext cx="378392" cy="366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a:solidFill>
                    <a:srgbClr val="005072"/>
                  </a:solidFill>
                  <a:latin typeface="微软雅黑" pitchFamily="34" charset="-122"/>
                  <a:ea typeface="微软雅黑" pitchFamily="34" charset="-122"/>
                </a:rPr>
                <a:t>o</a:t>
              </a:r>
            </a:p>
          </p:txBody>
        </p:sp>
        <p:sp>
          <p:nvSpPr>
            <p:cNvPr id="37" name="Rectangle 16"/>
            <p:cNvSpPr>
              <a:spLocks noChangeArrowheads="1"/>
            </p:cNvSpPr>
            <p:nvPr/>
          </p:nvSpPr>
          <p:spPr bwMode="auto">
            <a:xfrm>
              <a:off x="6562343" y="1560676"/>
              <a:ext cx="378392" cy="366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a:solidFill>
                    <a:srgbClr val="005072"/>
                  </a:solidFill>
                  <a:latin typeface="微软雅黑" pitchFamily="34" charset="-122"/>
                  <a:ea typeface="微软雅黑" pitchFamily="34" charset="-122"/>
                </a:rPr>
                <a:t>f</a:t>
              </a:r>
            </a:p>
          </p:txBody>
        </p:sp>
        <p:sp>
          <p:nvSpPr>
            <p:cNvPr id="38" name="Rectangle 17"/>
            <p:cNvSpPr>
              <a:spLocks noChangeArrowheads="1"/>
            </p:cNvSpPr>
            <p:nvPr/>
          </p:nvSpPr>
          <p:spPr bwMode="auto">
            <a:xfrm>
              <a:off x="7298107" y="1560676"/>
              <a:ext cx="378392" cy="366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o</a:t>
              </a:r>
            </a:p>
          </p:txBody>
        </p:sp>
        <p:sp>
          <p:nvSpPr>
            <p:cNvPr id="39" name="Rectangle 18"/>
            <p:cNvSpPr>
              <a:spLocks noChangeArrowheads="1"/>
            </p:cNvSpPr>
            <p:nvPr/>
          </p:nvSpPr>
          <p:spPr bwMode="auto">
            <a:xfrm>
              <a:off x="5408772" y="1751186"/>
              <a:ext cx="1106272" cy="366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5072"/>
                  </a:solidFill>
                  <a:latin typeface="微软雅黑" pitchFamily="34" charset="-122"/>
                  <a:ea typeface="微软雅黑" pitchFamily="34" charset="-122"/>
                </a:rPr>
                <a:t>物理地址</a:t>
              </a:r>
              <a:endParaRPr lang="en-US" altLang="zh-CN" b="1" dirty="0">
                <a:solidFill>
                  <a:srgbClr val="005072"/>
                </a:solidFill>
                <a:latin typeface="微软雅黑" pitchFamily="34" charset="-122"/>
                <a:ea typeface="微软雅黑" pitchFamily="34" charset="-122"/>
              </a:endParaRPr>
            </a:p>
          </p:txBody>
        </p:sp>
        <p:sp>
          <p:nvSpPr>
            <p:cNvPr id="42" name="Rectangle 21"/>
            <p:cNvSpPr>
              <a:spLocks noChangeArrowheads="1"/>
            </p:cNvSpPr>
            <p:nvPr/>
          </p:nvSpPr>
          <p:spPr bwMode="auto">
            <a:xfrm>
              <a:off x="3388051" y="1751186"/>
              <a:ext cx="1106272" cy="366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5072"/>
                  </a:solidFill>
                  <a:latin typeface="微软雅黑" pitchFamily="34" charset="-122"/>
                  <a:ea typeface="微软雅黑" pitchFamily="34" charset="-122"/>
                </a:rPr>
                <a:t>逻辑地址</a:t>
              </a:r>
              <a:endParaRPr lang="en-US" altLang="zh-CN" b="1" dirty="0">
                <a:solidFill>
                  <a:srgbClr val="005072"/>
                </a:solidFill>
                <a:latin typeface="微软雅黑" pitchFamily="34" charset="-122"/>
                <a:ea typeface="微软雅黑" pitchFamily="34" charset="-122"/>
              </a:endParaRPr>
            </a:p>
          </p:txBody>
        </p:sp>
        <p:sp>
          <p:nvSpPr>
            <p:cNvPr id="46" name="Oval 25"/>
            <p:cNvSpPr>
              <a:spLocks noChangeArrowheads="1"/>
            </p:cNvSpPr>
            <p:nvPr/>
          </p:nvSpPr>
          <p:spPr bwMode="auto">
            <a:xfrm>
              <a:off x="2054481" y="954985"/>
              <a:ext cx="599121" cy="536056"/>
            </a:xfrm>
            <a:prstGeom prst="ellipse">
              <a:avLst/>
            </a:prstGeom>
            <a:noFill/>
            <a:ln w="28575">
              <a:solidFill>
                <a:srgbClr val="005072"/>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CPU</a:t>
              </a:r>
            </a:p>
          </p:txBody>
        </p:sp>
        <p:sp>
          <p:nvSpPr>
            <p:cNvPr id="47" name="Line 26"/>
            <p:cNvSpPr>
              <a:spLocks noChangeShapeType="1"/>
            </p:cNvSpPr>
            <p:nvPr/>
          </p:nvSpPr>
          <p:spPr bwMode="auto">
            <a:xfrm flipH="1">
              <a:off x="2346158" y="1496297"/>
              <a:ext cx="15766" cy="409925"/>
            </a:xfrm>
            <a:prstGeom prst="line">
              <a:avLst/>
            </a:prstGeom>
            <a:noFill/>
            <a:ln w="28575">
              <a:solidFill>
                <a:srgbClr val="005072"/>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4" name="Group 40"/>
            <p:cNvGrpSpPr>
              <a:grpSpLocks/>
            </p:cNvGrpSpPr>
            <p:nvPr/>
          </p:nvGrpSpPr>
          <p:grpSpPr bwMode="auto">
            <a:xfrm>
              <a:off x="1402805" y="1919360"/>
              <a:ext cx="1902473" cy="189196"/>
              <a:chOff x="720" y="1742"/>
              <a:chExt cx="1448" cy="144"/>
            </a:xfrm>
          </p:grpSpPr>
          <p:sp>
            <p:nvSpPr>
              <p:cNvPr id="101" name="Rectangle 41"/>
              <p:cNvSpPr>
                <a:spLocks noChangeArrowheads="1"/>
              </p:cNvSpPr>
              <p:nvPr/>
            </p:nvSpPr>
            <p:spPr bwMode="auto">
              <a:xfrm>
                <a:off x="720" y="1742"/>
                <a:ext cx="94" cy="144"/>
              </a:xfrm>
              <a:prstGeom prst="rect">
                <a:avLst/>
              </a:prstGeom>
              <a:solidFill>
                <a:srgbClr val="00FF00"/>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2" name="Rectangle 42"/>
              <p:cNvSpPr>
                <a:spLocks noChangeArrowheads="1"/>
              </p:cNvSpPr>
              <p:nvPr/>
            </p:nvSpPr>
            <p:spPr bwMode="auto">
              <a:xfrm>
                <a:off x="824" y="1742"/>
                <a:ext cx="94" cy="144"/>
              </a:xfrm>
              <a:prstGeom prst="rect">
                <a:avLst/>
              </a:prstGeom>
              <a:solidFill>
                <a:srgbClr val="00FF00"/>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3" name="Rectangle 43"/>
              <p:cNvSpPr>
                <a:spLocks noChangeArrowheads="1"/>
              </p:cNvSpPr>
              <p:nvPr/>
            </p:nvSpPr>
            <p:spPr bwMode="auto">
              <a:xfrm>
                <a:off x="927" y="1742"/>
                <a:ext cx="94" cy="144"/>
              </a:xfrm>
              <a:prstGeom prst="rect">
                <a:avLst/>
              </a:prstGeom>
              <a:solidFill>
                <a:srgbClr val="00FF00"/>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4" name="Rectangle 44"/>
              <p:cNvSpPr>
                <a:spLocks noChangeArrowheads="1"/>
              </p:cNvSpPr>
              <p:nvPr/>
            </p:nvSpPr>
            <p:spPr bwMode="auto">
              <a:xfrm>
                <a:off x="1347" y="1742"/>
                <a:ext cx="94" cy="144"/>
              </a:xfrm>
              <a:prstGeom prst="rect">
                <a:avLst/>
              </a:prstGeom>
              <a:solidFill>
                <a:srgbClr val="CCFFFF"/>
              </a:solidFill>
              <a:ln w="25560">
                <a:solidFill>
                  <a:srgbClr val="11576A"/>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5" name="Rectangle 45"/>
              <p:cNvSpPr>
                <a:spLocks noChangeArrowheads="1"/>
              </p:cNvSpPr>
              <p:nvPr/>
            </p:nvSpPr>
            <p:spPr bwMode="auto">
              <a:xfrm>
                <a:off x="1451"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6" name="Rectangle 46"/>
              <p:cNvSpPr>
                <a:spLocks noChangeArrowheads="1"/>
              </p:cNvSpPr>
              <p:nvPr/>
            </p:nvSpPr>
            <p:spPr bwMode="auto">
              <a:xfrm>
                <a:off x="1554"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7" name="Rectangle 47"/>
              <p:cNvSpPr>
                <a:spLocks noChangeArrowheads="1"/>
              </p:cNvSpPr>
              <p:nvPr/>
            </p:nvSpPr>
            <p:spPr bwMode="auto">
              <a:xfrm>
                <a:off x="1658"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8" name="Rectangle 48"/>
              <p:cNvSpPr>
                <a:spLocks noChangeArrowheads="1"/>
              </p:cNvSpPr>
              <p:nvPr/>
            </p:nvSpPr>
            <p:spPr bwMode="auto">
              <a:xfrm>
                <a:off x="1031" y="1742"/>
                <a:ext cx="94" cy="144"/>
              </a:xfrm>
              <a:prstGeom prst="rect">
                <a:avLst/>
              </a:prstGeom>
              <a:solidFill>
                <a:srgbClr val="CCFFFF"/>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9" name="Rectangle 49"/>
              <p:cNvSpPr>
                <a:spLocks noChangeArrowheads="1"/>
              </p:cNvSpPr>
              <p:nvPr/>
            </p:nvSpPr>
            <p:spPr bwMode="auto">
              <a:xfrm>
                <a:off x="1135" y="1742"/>
                <a:ext cx="94" cy="144"/>
              </a:xfrm>
              <a:prstGeom prst="rect">
                <a:avLst/>
              </a:prstGeom>
              <a:solidFill>
                <a:srgbClr val="CCFFFF"/>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10" name="Rectangle 50"/>
              <p:cNvSpPr>
                <a:spLocks noChangeArrowheads="1"/>
              </p:cNvSpPr>
              <p:nvPr/>
            </p:nvSpPr>
            <p:spPr bwMode="auto">
              <a:xfrm>
                <a:off x="1239" y="1742"/>
                <a:ext cx="94" cy="144"/>
              </a:xfrm>
              <a:prstGeom prst="rect">
                <a:avLst/>
              </a:prstGeom>
              <a:solidFill>
                <a:srgbClr val="CCFFFF"/>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11" name="Rectangle 51"/>
              <p:cNvSpPr>
                <a:spLocks noChangeArrowheads="1"/>
              </p:cNvSpPr>
              <p:nvPr/>
            </p:nvSpPr>
            <p:spPr bwMode="auto">
              <a:xfrm>
                <a:off x="1762"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12" name="Rectangle 52"/>
              <p:cNvSpPr>
                <a:spLocks noChangeArrowheads="1"/>
              </p:cNvSpPr>
              <p:nvPr/>
            </p:nvSpPr>
            <p:spPr bwMode="auto">
              <a:xfrm>
                <a:off x="1866"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13" name="Rectangle 53"/>
              <p:cNvSpPr>
                <a:spLocks noChangeArrowheads="1"/>
              </p:cNvSpPr>
              <p:nvPr/>
            </p:nvSpPr>
            <p:spPr bwMode="auto">
              <a:xfrm>
                <a:off x="1970"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14" name="Rectangle 54"/>
              <p:cNvSpPr>
                <a:spLocks noChangeArrowheads="1"/>
              </p:cNvSpPr>
              <p:nvPr/>
            </p:nvSpPr>
            <p:spPr bwMode="auto">
              <a:xfrm>
                <a:off x="2074"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grpSp>
        <p:sp>
          <p:nvSpPr>
            <p:cNvPr id="62" name="Rectangle 55"/>
            <p:cNvSpPr>
              <a:spLocks noChangeArrowheads="1"/>
            </p:cNvSpPr>
            <p:nvPr/>
          </p:nvSpPr>
          <p:spPr bwMode="auto">
            <a:xfrm>
              <a:off x="1884992" y="1560676"/>
              <a:ext cx="522917" cy="366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a:solidFill>
                    <a:srgbClr val="005072"/>
                  </a:solidFill>
                  <a:latin typeface="微软雅黑" pitchFamily="34" charset="-122"/>
                  <a:ea typeface="微软雅黑" pitchFamily="34" charset="-122"/>
                </a:rPr>
                <a:t>p</a:t>
              </a:r>
              <a:r>
                <a:rPr lang="en-US" altLang="zh-CN" b="1">
                  <a:solidFill>
                    <a:srgbClr val="005072"/>
                  </a:solidFill>
                  <a:latin typeface="微软雅黑" pitchFamily="34" charset="-122"/>
                  <a:ea typeface="微软雅黑" pitchFamily="34" charset="-122"/>
                </a:rPr>
                <a:t>2</a:t>
              </a:r>
            </a:p>
          </p:txBody>
        </p:sp>
        <p:grpSp>
          <p:nvGrpSpPr>
            <p:cNvPr id="5" name="Group 57"/>
            <p:cNvGrpSpPr>
              <a:grpSpLocks/>
            </p:cNvGrpSpPr>
            <p:nvPr/>
          </p:nvGrpSpPr>
          <p:grpSpPr bwMode="auto">
            <a:xfrm>
              <a:off x="6625409" y="1919360"/>
              <a:ext cx="1220578" cy="189196"/>
              <a:chOff x="4695" y="1742"/>
              <a:chExt cx="929" cy="144"/>
            </a:xfrm>
          </p:grpSpPr>
          <p:sp>
            <p:nvSpPr>
              <p:cNvPr id="92" name="Rectangle 58"/>
              <p:cNvSpPr>
                <a:spLocks noChangeArrowheads="1"/>
              </p:cNvSpPr>
              <p:nvPr/>
            </p:nvSpPr>
            <p:spPr bwMode="auto">
              <a:xfrm>
                <a:off x="4695" y="1742"/>
                <a:ext cx="94" cy="144"/>
              </a:xfrm>
              <a:prstGeom prst="rect">
                <a:avLst/>
              </a:prstGeom>
              <a:solidFill>
                <a:srgbClr val="DC0081"/>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3" name="Rectangle 59"/>
              <p:cNvSpPr>
                <a:spLocks noChangeArrowheads="1"/>
              </p:cNvSpPr>
              <p:nvPr/>
            </p:nvSpPr>
            <p:spPr bwMode="auto">
              <a:xfrm>
                <a:off x="5115"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4" name="Rectangle 60"/>
              <p:cNvSpPr>
                <a:spLocks noChangeArrowheads="1"/>
              </p:cNvSpPr>
              <p:nvPr/>
            </p:nvSpPr>
            <p:spPr bwMode="auto">
              <a:xfrm>
                <a:off x="5219"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5" name="Rectangle 61"/>
              <p:cNvSpPr>
                <a:spLocks noChangeArrowheads="1"/>
              </p:cNvSpPr>
              <p:nvPr/>
            </p:nvSpPr>
            <p:spPr bwMode="auto">
              <a:xfrm>
                <a:off x="5322"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6" name="Rectangle 62"/>
              <p:cNvSpPr>
                <a:spLocks noChangeArrowheads="1"/>
              </p:cNvSpPr>
              <p:nvPr/>
            </p:nvSpPr>
            <p:spPr bwMode="auto">
              <a:xfrm>
                <a:off x="5426"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7" name="Rectangle 63"/>
              <p:cNvSpPr>
                <a:spLocks noChangeArrowheads="1"/>
              </p:cNvSpPr>
              <p:nvPr/>
            </p:nvSpPr>
            <p:spPr bwMode="auto">
              <a:xfrm>
                <a:off x="4799" y="1742"/>
                <a:ext cx="94" cy="144"/>
              </a:xfrm>
              <a:prstGeom prst="rect">
                <a:avLst/>
              </a:prstGeom>
              <a:solidFill>
                <a:srgbClr val="DC0081"/>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8" name="Rectangle 64"/>
              <p:cNvSpPr>
                <a:spLocks noChangeArrowheads="1"/>
              </p:cNvSpPr>
              <p:nvPr/>
            </p:nvSpPr>
            <p:spPr bwMode="auto">
              <a:xfrm>
                <a:off x="4903"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9" name="Rectangle 65"/>
              <p:cNvSpPr>
                <a:spLocks noChangeArrowheads="1"/>
              </p:cNvSpPr>
              <p:nvPr/>
            </p:nvSpPr>
            <p:spPr bwMode="auto">
              <a:xfrm>
                <a:off x="5007"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0" name="Rectangle 66"/>
              <p:cNvSpPr>
                <a:spLocks noChangeArrowheads="1"/>
              </p:cNvSpPr>
              <p:nvPr/>
            </p:nvSpPr>
            <p:spPr bwMode="auto">
              <a:xfrm>
                <a:off x="5530"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grpSp>
        <p:sp>
          <p:nvSpPr>
            <p:cNvPr id="76" name="Rectangle 78"/>
            <p:cNvSpPr>
              <a:spLocks noChangeArrowheads="1"/>
            </p:cNvSpPr>
            <p:nvPr/>
          </p:nvSpPr>
          <p:spPr bwMode="auto">
            <a:xfrm>
              <a:off x="6742343" y="1039072"/>
              <a:ext cx="903938" cy="367882"/>
            </a:xfrm>
            <a:prstGeom prst="rect">
              <a:avLst/>
            </a:prstGeom>
            <a:noFill/>
            <a:ln w="28575">
              <a:solidFill>
                <a:srgbClr val="005072"/>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005072"/>
                  </a:solidFill>
                  <a:latin typeface="微软雅黑" pitchFamily="34" charset="-122"/>
                  <a:ea typeface="微软雅黑" pitchFamily="34" charset="-122"/>
                </a:rPr>
                <a:t>内存</a:t>
              </a:r>
              <a:endParaRPr lang="en-US" altLang="zh-CN" sz="2000" b="1" dirty="0">
                <a:solidFill>
                  <a:srgbClr val="005072"/>
                </a:solidFill>
                <a:latin typeface="微软雅黑" pitchFamily="34" charset="-122"/>
                <a:ea typeface="微软雅黑" pitchFamily="34" charset="-122"/>
              </a:endParaRPr>
            </a:p>
          </p:txBody>
        </p:sp>
        <p:sp>
          <p:nvSpPr>
            <p:cNvPr id="82" name="Line 84"/>
            <p:cNvSpPr>
              <a:spLocks noChangeShapeType="1"/>
            </p:cNvSpPr>
            <p:nvPr/>
          </p:nvSpPr>
          <p:spPr bwMode="auto">
            <a:xfrm flipV="1">
              <a:off x="7214019" y="1410895"/>
              <a:ext cx="1314" cy="507151"/>
            </a:xfrm>
            <a:prstGeom prst="line">
              <a:avLst/>
            </a:prstGeom>
            <a:noFill/>
            <a:ln w="28575">
              <a:solidFill>
                <a:srgbClr val="005072"/>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87" name="Line 89"/>
          <p:cNvSpPr>
            <a:spLocks noChangeShapeType="1"/>
          </p:cNvSpPr>
          <p:nvPr/>
        </p:nvSpPr>
        <p:spPr bwMode="auto">
          <a:xfrm>
            <a:off x="2511747" y="3036756"/>
            <a:ext cx="1314" cy="1103645"/>
          </a:xfrm>
          <a:prstGeom prst="line">
            <a:avLst/>
          </a:prstGeom>
          <a:noFill/>
          <a:ln w="28575">
            <a:solidFill>
              <a:srgbClr val="005072"/>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20" name="组合 19"/>
          <p:cNvGrpSpPr/>
          <p:nvPr/>
        </p:nvGrpSpPr>
        <p:grpSpPr>
          <a:xfrm>
            <a:off x="4573198" y="4458355"/>
            <a:ext cx="977515" cy="595180"/>
            <a:chOff x="3674473" y="3601105"/>
            <a:chExt cx="977515" cy="595180"/>
          </a:xfrm>
        </p:grpSpPr>
        <p:sp>
          <p:nvSpPr>
            <p:cNvPr id="72" name="Line 74"/>
            <p:cNvSpPr>
              <a:spLocks noChangeShapeType="1"/>
            </p:cNvSpPr>
            <p:nvPr/>
          </p:nvSpPr>
          <p:spPr bwMode="auto">
            <a:xfrm>
              <a:off x="3674473" y="3601105"/>
              <a:ext cx="1314" cy="451969"/>
            </a:xfrm>
            <a:prstGeom prst="line">
              <a:avLst/>
            </a:prstGeom>
            <a:noFill/>
            <a:ln w="19080">
              <a:solidFill>
                <a:srgbClr val="005072"/>
              </a:solidFill>
              <a:prstDash val="dash"/>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3" name="Line 75"/>
            <p:cNvSpPr>
              <a:spLocks noChangeShapeType="1"/>
            </p:cNvSpPr>
            <p:nvPr/>
          </p:nvSpPr>
          <p:spPr bwMode="auto">
            <a:xfrm flipH="1">
              <a:off x="3853159" y="4170007"/>
              <a:ext cx="798829" cy="26277"/>
            </a:xfrm>
            <a:prstGeom prst="line">
              <a:avLst/>
            </a:prstGeom>
            <a:noFill/>
            <a:ln w="19080">
              <a:solidFill>
                <a:srgbClr val="005072"/>
              </a:solidFill>
              <a:prstDash val="dash"/>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74" name="AutoShape 76"/>
            <p:cNvSpPr>
              <a:spLocks noChangeArrowheads="1"/>
            </p:cNvSpPr>
            <p:nvPr/>
          </p:nvSpPr>
          <p:spPr bwMode="auto">
            <a:xfrm>
              <a:off x="3674473" y="4038621"/>
              <a:ext cx="189196" cy="1576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cap="rnd">
              <a:solidFill>
                <a:srgbClr val="005072"/>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19" name="组合 18"/>
          <p:cNvGrpSpPr/>
          <p:nvPr/>
        </p:nvGrpSpPr>
        <p:grpSpPr>
          <a:xfrm>
            <a:off x="4452323" y="3562300"/>
            <a:ext cx="2771391" cy="1919554"/>
            <a:chOff x="3553598" y="2705050"/>
            <a:chExt cx="2771391" cy="1919554"/>
          </a:xfrm>
        </p:grpSpPr>
        <p:sp>
          <p:nvSpPr>
            <p:cNvPr id="86" name="Line 88"/>
            <p:cNvSpPr>
              <a:spLocks noChangeShapeType="1"/>
            </p:cNvSpPr>
            <p:nvPr/>
          </p:nvSpPr>
          <p:spPr bwMode="auto">
            <a:xfrm flipH="1" flipV="1">
              <a:off x="3553598" y="3451324"/>
              <a:ext cx="1250797" cy="0"/>
            </a:xfrm>
            <a:prstGeom prst="line">
              <a:avLst/>
            </a:prstGeom>
            <a:noFill/>
            <a:ln w="28575">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10" name="组合 9"/>
            <p:cNvGrpSpPr/>
            <p:nvPr/>
          </p:nvGrpSpPr>
          <p:grpSpPr>
            <a:xfrm>
              <a:off x="4299872" y="2705050"/>
              <a:ext cx="2025117" cy="1919554"/>
              <a:chOff x="4299872" y="2705050"/>
              <a:chExt cx="2025117" cy="1919554"/>
            </a:xfrm>
          </p:grpSpPr>
          <p:sp>
            <p:nvSpPr>
              <p:cNvPr id="24" name="Rectangle 3"/>
              <p:cNvSpPr>
                <a:spLocks noChangeArrowheads="1"/>
              </p:cNvSpPr>
              <p:nvPr/>
            </p:nvSpPr>
            <p:spPr bwMode="auto">
              <a:xfrm>
                <a:off x="4797826" y="2705050"/>
                <a:ext cx="1408461" cy="1492548"/>
              </a:xfrm>
              <a:prstGeom prst="rect">
                <a:avLst/>
              </a:prstGeom>
              <a:solidFill>
                <a:srgbClr val="FFFFFF"/>
              </a:solidFill>
              <a:ln w="12600">
                <a:solidFill>
                  <a:srgbClr val="005072"/>
                </a:solidFill>
                <a:miter lim="800000"/>
                <a:headEnd/>
                <a:tailEnd/>
              </a:ln>
              <a:effectLst/>
            </p:spPr>
            <p:txBody>
              <a:bodyPr wrap="none" anchor="ctr"/>
              <a:lstStyle/>
              <a:p>
                <a:endParaRPr lang="zh-CN" altLang="en-US">
                  <a:solidFill>
                    <a:srgbClr val="005072"/>
                  </a:solidFill>
                  <a:latin typeface="微软雅黑" pitchFamily="34" charset="-122"/>
                  <a:ea typeface="微软雅黑" pitchFamily="34" charset="-122"/>
                </a:endParaRPr>
              </a:p>
            </p:txBody>
          </p:sp>
          <p:sp>
            <p:nvSpPr>
              <p:cNvPr id="27" name="Rectangle 6"/>
              <p:cNvSpPr>
                <a:spLocks noChangeArrowheads="1"/>
              </p:cNvSpPr>
              <p:nvPr/>
            </p:nvSpPr>
            <p:spPr bwMode="auto">
              <a:xfrm>
                <a:off x="4860032" y="4227817"/>
                <a:ext cx="1464957" cy="396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005072"/>
                    </a:solidFill>
                    <a:latin typeface="微软雅黑" pitchFamily="34" charset="-122"/>
                    <a:ea typeface="微软雅黑" pitchFamily="34" charset="-122"/>
                  </a:rPr>
                  <a:t>第二级页表</a:t>
                </a:r>
                <a:endParaRPr lang="en-US" altLang="zh-CN" sz="2000" b="1" dirty="0">
                  <a:solidFill>
                    <a:srgbClr val="005072"/>
                  </a:solidFill>
                  <a:latin typeface="微软雅黑" pitchFamily="34" charset="-122"/>
                  <a:ea typeface="微软雅黑" pitchFamily="34" charset="-122"/>
                </a:endParaRPr>
              </a:p>
            </p:txBody>
          </p:sp>
          <p:sp>
            <p:nvSpPr>
              <p:cNvPr id="50" name="Rectangle 29"/>
              <p:cNvSpPr>
                <a:spLocks noChangeArrowheads="1"/>
              </p:cNvSpPr>
              <p:nvPr/>
            </p:nvSpPr>
            <p:spPr bwMode="auto">
              <a:xfrm>
                <a:off x="4299872" y="3710155"/>
                <a:ext cx="638537" cy="366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2</a:t>
                </a:r>
              </a:p>
            </p:txBody>
          </p:sp>
          <p:sp>
            <p:nvSpPr>
              <p:cNvPr id="51" name="Line 30"/>
              <p:cNvSpPr>
                <a:spLocks noChangeShapeType="1"/>
              </p:cNvSpPr>
              <p:nvPr/>
            </p:nvSpPr>
            <p:spPr bwMode="auto">
              <a:xfrm flipV="1">
                <a:off x="4703227" y="3483376"/>
                <a:ext cx="7023" cy="740500"/>
              </a:xfrm>
              <a:prstGeom prst="line">
                <a:avLst/>
              </a:prstGeom>
              <a:noFill/>
              <a:ln w="28575">
                <a:solidFill>
                  <a:srgbClr val="005072"/>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3" name="Rectangle 32"/>
              <p:cNvSpPr>
                <a:spLocks noChangeArrowheads="1"/>
              </p:cNvSpPr>
              <p:nvPr/>
            </p:nvSpPr>
            <p:spPr bwMode="auto">
              <a:xfrm>
                <a:off x="5523078" y="3285778"/>
                <a:ext cx="378392" cy="396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i="1">
                    <a:solidFill>
                      <a:srgbClr val="005072"/>
                    </a:solidFill>
                    <a:latin typeface="微软雅黑" pitchFamily="34" charset="-122"/>
                    <a:ea typeface="微软雅黑" pitchFamily="34" charset="-122"/>
                  </a:rPr>
                  <a:t>f</a:t>
                </a:r>
              </a:p>
            </p:txBody>
          </p:sp>
          <p:sp>
            <p:nvSpPr>
              <p:cNvPr id="77" name="Rectangle 79"/>
              <p:cNvSpPr>
                <a:spLocks noChangeArrowheads="1"/>
              </p:cNvSpPr>
              <p:nvPr/>
            </p:nvSpPr>
            <p:spPr bwMode="auto">
              <a:xfrm>
                <a:off x="4804395" y="3907235"/>
                <a:ext cx="1396636" cy="294305"/>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8" name="Rectangle 80"/>
              <p:cNvSpPr>
                <a:spLocks noChangeArrowheads="1"/>
              </p:cNvSpPr>
              <p:nvPr/>
            </p:nvSpPr>
            <p:spPr bwMode="auto">
              <a:xfrm>
                <a:off x="4804395" y="3612930"/>
                <a:ext cx="1396636" cy="294305"/>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79" name="Rectangle 81"/>
              <p:cNvSpPr>
                <a:spLocks noChangeArrowheads="1"/>
              </p:cNvSpPr>
              <p:nvPr/>
            </p:nvSpPr>
            <p:spPr bwMode="auto">
              <a:xfrm>
                <a:off x="4804395" y="3024319"/>
                <a:ext cx="1396636" cy="294305"/>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0" name="Rectangle 82"/>
              <p:cNvSpPr>
                <a:spLocks noChangeArrowheads="1"/>
              </p:cNvSpPr>
              <p:nvPr/>
            </p:nvSpPr>
            <p:spPr bwMode="auto">
              <a:xfrm>
                <a:off x="4804395" y="2730014"/>
                <a:ext cx="1396636" cy="294305"/>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81" name="Rectangle 83"/>
              <p:cNvSpPr>
                <a:spLocks noChangeArrowheads="1"/>
              </p:cNvSpPr>
              <p:nvPr/>
            </p:nvSpPr>
            <p:spPr bwMode="auto">
              <a:xfrm>
                <a:off x="4804395" y="3318624"/>
                <a:ext cx="1396636" cy="294305"/>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89" name="Line 91"/>
              <p:cNvSpPr>
                <a:spLocks noChangeShapeType="1"/>
              </p:cNvSpPr>
              <p:nvPr/>
            </p:nvSpPr>
            <p:spPr bwMode="auto">
              <a:xfrm>
                <a:off x="5176218" y="2715561"/>
                <a:ext cx="1314" cy="1482037"/>
              </a:xfrm>
              <a:prstGeom prst="line">
                <a:avLst/>
              </a:prstGeom>
              <a:noFill/>
              <a:ln w="3816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90" name="Line 92"/>
              <p:cNvSpPr>
                <a:spLocks noChangeShapeType="1"/>
              </p:cNvSpPr>
              <p:nvPr/>
            </p:nvSpPr>
            <p:spPr bwMode="auto">
              <a:xfrm>
                <a:off x="4923957" y="2715561"/>
                <a:ext cx="1314" cy="1471526"/>
              </a:xfrm>
              <a:prstGeom prst="line">
                <a:avLst/>
              </a:prstGeom>
              <a:noFill/>
              <a:ln w="1260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sp>
            <p:nvSpPr>
              <p:cNvPr id="91" name="Line 93"/>
              <p:cNvSpPr>
                <a:spLocks noChangeShapeType="1"/>
              </p:cNvSpPr>
              <p:nvPr/>
            </p:nvSpPr>
            <p:spPr bwMode="auto">
              <a:xfrm>
                <a:off x="5050088" y="2726072"/>
                <a:ext cx="1314" cy="1461016"/>
              </a:xfrm>
              <a:prstGeom prst="line">
                <a:avLst/>
              </a:prstGeom>
              <a:noFill/>
              <a:ln w="1260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005072"/>
                  </a:solidFill>
                </a:endParaRPr>
              </a:p>
            </p:txBody>
          </p:sp>
        </p:grpSp>
      </p:grpSp>
      <p:grpSp>
        <p:nvGrpSpPr>
          <p:cNvPr id="18" name="组合 17"/>
          <p:cNvGrpSpPr/>
          <p:nvPr/>
        </p:nvGrpSpPr>
        <p:grpSpPr>
          <a:xfrm>
            <a:off x="1314818" y="3940693"/>
            <a:ext cx="3409475" cy="1882902"/>
            <a:chOff x="416093" y="3083443"/>
            <a:chExt cx="3409475" cy="1882902"/>
          </a:xfrm>
        </p:grpSpPr>
        <p:sp>
          <p:nvSpPr>
            <p:cNvPr id="56" name="Rectangle 35"/>
            <p:cNvSpPr>
              <a:spLocks noChangeArrowheads="1"/>
            </p:cNvSpPr>
            <p:nvPr/>
          </p:nvSpPr>
          <p:spPr bwMode="auto">
            <a:xfrm>
              <a:off x="416093" y="3314683"/>
              <a:ext cx="797515" cy="308758"/>
            </a:xfrm>
            <a:prstGeom prst="rect">
              <a:avLst/>
            </a:prstGeom>
            <a:noFill/>
            <a:ln w="28440">
              <a:solidFill>
                <a:srgbClr val="005072"/>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PTBR</a:t>
              </a:r>
            </a:p>
          </p:txBody>
        </p:sp>
        <p:sp>
          <p:nvSpPr>
            <p:cNvPr id="57" name="Line 36"/>
            <p:cNvSpPr>
              <a:spLocks noChangeShapeType="1"/>
            </p:cNvSpPr>
            <p:nvPr/>
          </p:nvSpPr>
          <p:spPr bwMode="auto">
            <a:xfrm>
              <a:off x="898281" y="3619499"/>
              <a:ext cx="1314" cy="394159"/>
            </a:xfrm>
            <a:prstGeom prst="line">
              <a:avLst/>
            </a:prstGeom>
            <a:noFill/>
            <a:ln w="19080">
              <a:solidFill>
                <a:srgbClr val="005072"/>
              </a:solidFill>
              <a:prstDash val="dash"/>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 name="Line 37"/>
            <p:cNvSpPr>
              <a:spLocks noChangeShapeType="1"/>
            </p:cNvSpPr>
            <p:nvPr/>
          </p:nvSpPr>
          <p:spPr bwMode="auto">
            <a:xfrm>
              <a:off x="1045434" y="4159497"/>
              <a:ext cx="1355906" cy="1314"/>
            </a:xfrm>
            <a:prstGeom prst="line">
              <a:avLst/>
            </a:prstGeom>
            <a:noFill/>
            <a:ln w="19080">
              <a:solidFill>
                <a:srgbClr val="005072"/>
              </a:solidFill>
              <a:prstDash val="dash"/>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59" name="AutoShape 38"/>
            <p:cNvSpPr>
              <a:spLocks noChangeArrowheads="1"/>
            </p:cNvSpPr>
            <p:nvPr/>
          </p:nvSpPr>
          <p:spPr bwMode="auto">
            <a:xfrm>
              <a:off x="899595" y="3997891"/>
              <a:ext cx="189196" cy="1576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cap="rnd">
              <a:solidFill>
                <a:srgbClr val="005072"/>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60" name="Line 39"/>
            <p:cNvSpPr>
              <a:spLocks noChangeShapeType="1"/>
            </p:cNvSpPr>
            <p:nvPr/>
          </p:nvSpPr>
          <p:spPr bwMode="auto">
            <a:xfrm flipH="1">
              <a:off x="1222805" y="3476288"/>
              <a:ext cx="223357" cy="1314"/>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75" name="Oval 77"/>
            <p:cNvSpPr>
              <a:spLocks noChangeArrowheads="1"/>
            </p:cNvSpPr>
            <p:nvPr/>
          </p:nvSpPr>
          <p:spPr bwMode="auto">
            <a:xfrm>
              <a:off x="1444848" y="3304172"/>
              <a:ext cx="336349" cy="325838"/>
            </a:xfrm>
            <a:prstGeom prst="ellipse">
              <a:avLst/>
            </a:prstGeom>
            <a:solidFill>
              <a:srgbClr val="CCFFFF"/>
            </a:solidFill>
            <a:ln w="28440">
              <a:solidFill>
                <a:srgbClr val="005072"/>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11576A"/>
                  </a:solidFill>
                  <a:latin typeface="Arial" charset="0"/>
                </a:rPr>
                <a:t>+</a:t>
              </a:r>
            </a:p>
          </p:txBody>
        </p:sp>
        <p:grpSp>
          <p:nvGrpSpPr>
            <p:cNvPr id="9" name="组合 8"/>
            <p:cNvGrpSpPr/>
            <p:nvPr/>
          </p:nvGrpSpPr>
          <p:grpSpPr>
            <a:xfrm>
              <a:off x="1934919" y="3083443"/>
              <a:ext cx="1890649" cy="1541161"/>
              <a:chOff x="1934919" y="3083443"/>
              <a:chExt cx="1890649" cy="1541161"/>
            </a:xfrm>
          </p:grpSpPr>
          <p:sp>
            <p:nvSpPr>
              <p:cNvPr id="25" name="Rectangle 4"/>
              <p:cNvSpPr>
                <a:spLocks noChangeArrowheads="1"/>
              </p:cNvSpPr>
              <p:nvPr/>
            </p:nvSpPr>
            <p:spPr bwMode="auto">
              <a:xfrm>
                <a:off x="2448639" y="3871761"/>
                <a:ext cx="1082623" cy="2627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8" name="Rectangle 27"/>
              <p:cNvSpPr>
                <a:spLocks noChangeArrowheads="1"/>
              </p:cNvSpPr>
              <p:nvPr/>
            </p:nvSpPr>
            <p:spPr bwMode="auto">
              <a:xfrm>
                <a:off x="2360611" y="4227817"/>
                <a:ext cx="1464957" cy="396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005072"/>
                    </a:solidFill>
                    <a:latin typeface="微软雅黑" pitchFamily="34" charset="-122"/>
                    <a:ea typeface="微软雅黑" pitchFamily="34" charset="-122"/>
                  </a:rPr>
                  <a:t>第一级页表</a:t>
                </a:r>
                <a:endParaRPr lang="en-US" altLang="zh-CN" sz="2000" b="1" dirty="0">
                  <a:solidFill>
                    <a:srgbClr val="005072"/>
                  </a:solidFill>
                  <a:latin typeface="微软雅黑" pitchFamily="34" charset="-122"/>
                  <a:ea typeface="微软雅黑" pitchFamily="34" charset="-122"/>
                </a:endParaRPr>
              </a:p>
            </p:txBody>
          </p:sp>
          <p:sp>
            <p:nvSpPr>
              <p:cNvPr id="49" name="Rectangle 28"/>
              <p:cNvSpPr>
                <a:spLocks noChangeArrowheads="1"/>
              </p:cNvSpPr>
              <p:nvPr/>
            </p:nvSpPr>
            <p:spPr bwMode="auto">
              <a:xfrm>
                <a:off x="2427618" y="3302858"/>
                <a:ext cx="1073426" cy="335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72"/>
                    </a:solidFill>
                    <a:latin typeface="微软雅黑" pitchFamily="34" charset="-122"/>
                    <a:ea typeface="微软雅黑" pitchFamily="34" charset="-122"/>
                  </a:rPr>
                  <a:t>页表项</a:t>
                </a:r>
                <a:endParaRPr lang="en-US" altLang="zh-CN" sz="1600" b="1" dirty="0">
                  <a:solidFill>
                    <a:srgbClr val="005072"/>
                  </a:solidFill>
                  <a:latin typeface="微软雅黑" pitchFamily="34" charset="-122"/>
                  <a:ea typeface="微软雅黑" pitchFamily="34" charset="-122"/>
                </a:endParaRPr>
              </a:p>
            </p:txBody>
          </p:sp>
          <p:sp>
            <p:nvSpPr>
              <p:cNvPr id="54" name="Rectangle 33"/>
              <p:cNvSpPr>
                <a:spLocks noChangeArrowheads="1"/>
              </p:cNvSpPr>
              <p:nvPr/>
            </p:nvSpPr>
            <p:spPr bwMode="auto">
              <a:xfrm>
                <a:off x="1934919" y="3710155"/>
                <a:ext cx="539998" cy="3665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a:solidFill>
                      <a:srgbClr val="005072"/>
                    </a:solidFill>
                    <a:latin typeface="微软雅黑" pitchFamily="34" charset="-122"/>
                    <a:ea typeface="微软雅黑" pitchFamily="34" charset="-122"/>
                  </a:rPr>
                  <a:t>p</a:t>
                </a:r>
                <a:r>
                  <a:rPr lang="en-US" altLang="zh-CN" b="1">
                    <a:solidFill>
                      <a:srgbClr val="005072"/>
                    </a:solidFill>
                    <a:latin typeface="微软雅黑" pitchFamily="34" charset="-122"/>
                    <a:ea typeface="微软雅黑" pitchFamily="34" charset="-122"/>
                  </a:rPr>
                  <a:t>1</a:t>
                </a:r>
              </a:p>
            </p:txBody>
          </p:sp>
          <p:sp>
            <p:nvSpPr>
              <p:cNvPr id="55" name="Line 34"/>
              <p:cNvSpPr>
                <a:spLocks noChangeShapeType="1"/>
              </p:cNvSpPr>
              <p:nvPr/>
            </p:nvSpPr>
            <p:spPr bwMode="auto">
              <a:xfrm flipH="1" flipV="1">
                <a:off x="2360611" y="3509133"/>
                <a:ext cx="9197" cy="626713"/>
              </a:xfrm>
              <a:prstGeom prst="line">
                <a:avLst/>
              </a:prstGeom>
              <a:noFill/>
              <a:ln w="28575">
                <a:solidFill>
                  <a:srgbClr val="005072"/>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83" name="Rectangle 85"/>
              <p:cNvSpPr>
                <a:spLocks noChangeArrowheads="1"/>
              </p:cNvSpPr>
              <p:nvPr/>
            </p:nvSpPr>
            <p:spPr bwMode="auto">
              <a:xfrm>
                <a:off x="2448639" y="3608988"/>
                <a:ext cx="1082623" cy="2627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4" name="Rectangle 86"/>
              <p:cNvSpPr>
                <a:spLocks noChangeArrowheads="1"/>
              </p:cNvSpPr>
              <p:nvPr/>
            </p:nvSpPr>
            <p:spPr bwMode="auto">
              <a:xfrm>
                <a:off x="2448639" y="3346215"/>
                <a:ext cx="1082623" cy="2627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5" name="Rectangle 87"/>
              <p:cNvSpPr>
                <a:spLocks noChangeArrowheads="1"/>
              </p:cNvSpPr>
              <p:nvPr/>
            </p:nvSpPr>
            <p:spPr bwMode="auto">
              <a:xfrm>
                <a:off x="2448639" y="3083443"/>
                <a:ext cx="1082623" cy="2627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88" name="Line 90"/>
            <p:cNvSpPr>
              <a:spLocks noChangeShapeType="1"/>
            </p:cNvSpPr>
            <p:nvPr/>
          </p:nvSpPr>
          <p:spPr bwMode="auto">
            <a:xfrm flipH="1">
              <a:off x="1800905" y="3476288"/>
              <a:ext cx="633282" cy="1314"/>
            </a:xfrm>
            <a:prstGeom prst="line">
              <a:avLst/>
            </a:prstGeom>
            <a:noFill/>
            <a:ln w="28575">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21" name="TextBox 95"/>
            <p:cNvSpPr txBox="1">
              <a:spLocks noChangeArrowheads="1"/>
            </p:cNvSpPr>
            <p:nvPr/>
          </p:nvSpPr>
          <p:spPr bwMode="auto">
            <a:xfrm>
              <a:off x="988939" y="4597013"/>
              <a:ext cx="76860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zh-CN" b="1" dirty="0">
                  <a:solidFill>
                    <a:srgbClr val="C00000"/>
                  </a:solidFill>
                  <a:latin typeface="微软雅黑" pitchFamily="34" charset="-122"/>
                  <a:ea typeface="微软雅黑" pitchFamily="34" charset="-122"/>
                </a:rPr>
                <a:t>CR3</a:t>
              </a:r>
              <a:endParaRPr lang="zh-CN" altLang="en-US" b="1" dirty="0">
                <a:solidFill>
                  <a:srgbClr val="C00000"/>
                </a:solidFill>
                <a:latin typeface="微软雅黑" pitchFamily="34" charset="-122"/>
                <a:ea typeface="微软雅黑" pitchFamily="34" charset="-122"/>
              </a:endParaRPr>
            </a:p>
          </p:txBody>
        </p:sp>
        <p:cxnSp>
          <p:nvCxnSpPr>
            <p:cNvPr id="22" name="直接箭头连接符 97"/>
            <p:cNvCxnSpPr>
              <a:stCxn id="21" idx="0"/>
              <a:endCxn id="57" idx="0"/>
            </p:cNvCxnSpPr>
            <p:nvPr/>
          </p:nvCxnSpPr>
          <p:spPr bwMode="auto">
            <a:xfrm rot="16200000" flipV="1">
              <a:off x="647007" y="3870774"/>
              <a:ext cx="977513" cy="474963"/>
            </a:xfrm>
            <a:prstGeom prst="straightConnector1">
              <a:avLst/>
            </a:prstGeom>
            <a:solidFill>
              <a:srgbClr val="00B8FF"/>
            </a:solidFill>
            <a:ln w="31750" cap="flat" cmpd="sng" algn="ctr">
              <a:solidFill>
                <a:schemeClr val="accent1">
                  <a:lumMod val="75000"/>
                </a:schemeClr>
              </a:solidFill>
              <a:prstDash val="sysDash"/>
              <a:round/>
              <a:headEnd type="none" w="med" len="med"/>
              <a:tailEnd type="arrow"/>
            </a:ln>
            <a:effectLst/>
          </p:spPr>
        </p:cxnSp>
      </p:grpSp>
      <p:sp>
        <p:nvSpPr>
          <p:cNvPr id="70" name="Oval 72"/>
          <p:cNvSpPr>
            <a:spLocks noChangeArrowheads="1"/>
          </p:cNvSpPr>
          <p:nvPr/>
        </p:nvSpPr>
        <p:spPr bwMode="auto">
          <a:xfrm>
            <a:off x="4887211" y="4171933"/>
            <a:ext cx="336349" cy="325838"/>
          </a:xfrm>
          <a:prstGeom prst="ellipse">
            <a:avLst/>
          </a:prstGeom>
          <a:solidFill>
            <a:srgbClr val="CCFFFF"/>
          </a:solidFill>
          <a:ln w="28440">
            <a:solidFill>
              <a:srgbClr val="11576A"/>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11576A"/>
                </a:solidFill>
                <a:latin typeface="Arial" charset="0"/>
              </a:rPr>
              <a:t>+</a:t>
            </a:r>
          </a:p>
        </p:txBody>
      </p:sp>
    </p:spTree>
    <p:extLst>
      <p:ext uri="{BB962C8B-B14F-4D97-AF65-F5344CB8AC3E}">
        <p14:creationId xmlns:p14="http://schemas.microsoft.com/office/powerpoint/2010/main" val="4255632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up)">
                                      <p:cBhvr>
                                        <p:cTn id="12" dur="500"/>
                                        <p:tgtEl>
                                          <p:spTgt spid="8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22" presetClass="entr" presetSubtype="8"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up)">
                                      <p:cBhvr>
                                        <p:cTn id="32" dur="500"/>
                                        <p:tgtEl>
                                          <p:spTgt spid="70"/>
                                        </p:tgtEl>
                                      </p:cBhvr>
                                    </p:animEffect>
                                  </p:childTnLst>
                                </p:cTn>
                              </p:par>
                            </p:childTnLst>
                          </p:cTn>
                        </p:par>
                        <p:par>
                          <p:cTn id="33" fill="hold">
                            <p:stCondLst>
                              <p:cond delay="1500"/>
                            </p:stCondLst>
                            <p:childTnLst>
                              <p:par>
                                <p:cTn id="34" presetID="22" presetClass="entr" presetSubtype="4"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7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714480" y="1071547"/>
            <a:ext cx="6072230" cy="530915"/>
          </a:xfrm>
          <a:prstGeom prst="rect">
            <a:avLst/>
          </a:prstGeom>
          <a:noFill/>
          <a:ln w="9525">
            <a:noFill/>
            <a:miter lim="800000"/>
            <a:headEnd/>
            <a:tailEnd/>
          </a:ln>
        </p:spPr>
        <p:txBody>
          <a:bodyPr wrap="square">
            <a:spAutoFit/>
          </a:bodyPr>
          <a:lstStyle/>
          <a:p>
            <a:pPr algn="ctr">
              <a:lnSpc>
                <a:spcPct val="95000"/>
              </a:lnSpc>
              <a:spcBef>
                <a:spcPct val="50000"/>
              </a:spcBef>
              <a:defRPr/>
            </a:pPr>
            <a:r>
              <a:rPr lang="en-US" altLang="zh-CN" sz="3000" b="1" dirty="0" smtClean="0">
                <a:solidFill>
                  <a:srgbClr val="11576A"/>
                </a:solidFill>
                <a:latin typeface="微软雅黑" pitchFamily="34" charset="-122"/>
                <a:ea typeface="微软雅黑" pitchFamily="34" charset="-122"/>
                <a:cs typeface="宋体" charset="0"/>
              </a:rPr>
              <a:t>Case Study: X86</a:t>
            </a:r>
            <a:r>
              <a:rPr lang="zh-CN" altLang="en-US" sz="3000" b="1" dirty="0">
                <a:solidFill>
                  <a:srgbClr val="11576A"/>
                </a:solidFill>
                <a:latin typeface="微软雅黑" pitchFamily="34" charset="-122"/>
                <a:ea typeface="微软雅黑" pitchFamily="34" charset="-122"/>
                <a:cs typeface="宋体" charset="0"/>
              </a:rPr>
              <a:t>页表结构</a:t>
            </a:r>
          </a:p>
        </p:txBody>
      </p:sp>
      <p:grpSp>
        <p:nvGrpSpPr>
          <p:cNvPr id="95" name="组合 94"/>
          <p:cNvGrpSpPr/>
          <p:nvPr/>
        </p:nvGrpSpPr>
        <p:grpSpPr>
          <a:xfrm>
            <a:off x="3361260" y="2478683"/>
            <a:ext cx="2832083" cy="216410"/>
            <a:chOff x="3361259" y="1621433"/>
            <a:chExt cx="2832083" cy="216410"/>
          </a:xfrm>
        </p:grpSpPr>
        <p:cxnSp>
          <p:nvCxnSpPr>
            <p:cNvPr id="20" name="直接箭头连接符 19"/>
            <p:cNvCxnSpPr/>
            <p:nvPr/>
          </p:nvCxnSpPr>
          <p:spPr>
            <a:xfrm rot="10800000" flipV="1">
              <a:off x="3361259" y="1824122"/>
              <a:ext cx="2832083" cy="0"/>
            </a:xfrm>
            <a:prstGeom prst="straightConnector1">
              <a:avLst/>
            </a:prstGeom>
            <a:ln w="28575">
              <a:gradFill>
                <a:gsLst>
                  <a:gs pos="0">
                    <a:srgbClr val="FDD000"/>
                  </a:gs>
                  <a:gs pos="100000">
                    <a:srgbClr val="C00000"/>
                  </a:gs>
                  <a:gs pos="100000">
                    <a:schemeClr val="accent1">
                      <a:tint val="23500"/>
                      <a:satMod val="160000"/>
                    </a:schemeClr>
                  </a:gs>
                </a:gsLst>
                <a:lin ang="1080000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flipV="1">
              <a:off x="3268255" y="1731346"/>
              <a:ext cx="212995" cy="0"/>
            </a:xfrm>
            <a:prstGeom prst="straightConnector1">
              <a:avLst/>
            </a:prstGeom>
            <a:ln w="28575">
              <a:solidFill>
                <a:srgbClr val="FDD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181185" y="1621433"/>
              <a:ext cx="0" cy="216410"/>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组合 92"/>
          <p:cNvGrpSpPr/>
          <p:nvPr/>
        </p:nvGrpSpPr>
        <p:grpSpPr>
          <a:xfrm>
            <a:off x="2767600" y="2476228"/>
            <a:ext cx="2135229" cy="755774"/>
            <a:chOff x="2767599" y="1618978"/>
            <a:chExt cx="2135229" cy="755774"/>
          </a:xfrm>
        </p:grpSpPr>
        <p:cxnSp>
          <p:nvCxnSpPr>
            <p:cNvPr id="23" name="直接箭头连接符 22"/>
            <p:cNvCxnSpPr/>
            <p:nvPr/>
          </p:nvCxnSpPr>
          <p:spPr>
            <a:xfrm flipH="1">
              <a:off x="2767599" y="2352442"/>
              <a:ext cx="2135229" cy="0"/>
            </a:xfrm>
            <a:prstGeom prst="straightConnector1">
              <a:avLst/>
            </a:prstGeom>
            <a:ln w="28575">
              <a:solidFill>
                <a:srgbClr val="FDD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2391447" y="1995130"/>
              <a:ext cx="755774" cy="3470"/>
            </a:xfrm>
            <a:prstGeom prst="straightConnector1">
              <a:avLst/>
            </a:prstGeom>
            <a:ln w="28575">
              <a:solidFill>
                <a:srgbClr val="FDD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a:xfrm>
            <a:off x="2136223" y="2483274"/>
            <a:ext cx="601887" cy="1916927"/>
            <a:chOff x="2136222" y="1626023"/>
            <a:chExt cx="601887" cy="1916927"/>
          </a:xfrm>
        </p:grpSpPr>
        <p:cxnSp>
          <p:nvCxnSpPr>
            <p:cNvPr id="24" name="直接箭头连接符 23"/>
            <p:cNvCxnSpPr>
              <a:stCxn id="44" idx="1"/>
            </p:cNvCxnSpPr>
            <p:nvPr/>
          </p:nvCxnSpPr>
          <p:spPr>
            <a:xfrm flipH="1" flipV="1">
              <a:off x="2144897" y="3521827"/>
              <a:ext cx="593212" cy="14910"/>
            </a:xfrm>
            <a:prstGeom prst="straightConnector1">
              <a:avLst/>
            </a:prstGeom>
            <a:ln w="28575">
              <a:solidFill>
                <a:srgbClr val="FDD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1177758" y="2584487"/>
              <a:ext cx="1916927" cy="0"/>
            </a:xfrm>
            <a:prstGeom prst="straightConnector1">
              <a:avLst/>
            </a:prstGeom>
            <a:ln w="28575">
              <a:solidFill>
                <a:srgbClr val="FDD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1852522" y="1724823"/>
            <a:ext cx="5495672" cy="810425"/>
            <a:chOff x="1852522" y="867572"/>
            <a:chExt cx="5495672" cy="810425"/>
          </a:xfrm>
        </p:grpSpPr>
        <p:sp>
          <p:nvSpPr>
            <p:cNvPr id="12" name="TextBox 11"/>
            <p:cNvSpPr txBox="1"/>
            <p:nvPr/>
          </p:nvSpPr>
          <p:spPr>
            <a:xfrm>
              <a:off x="5162657" y="867572"/>
              <a:ext cx="2185537"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物理地址</a:t>
              </a:r>
            </a:p>
          </p:txBody>
        </p:sp>
        <p:sp>
          <p:nvSpPr>
            <p:cNvPr id="3" name="矩形 2"/>
            <p:cNvSpPr/>
            <p:nvPr/>
          </p:nvSpPr>
          <p:spPr>
            <a:xfrm>
              <a:off x="1852522" y="1382665"/>
              <a:ext cx="2072792" cy="251251"/>
            </a:xfrm>
            <a:prstGeom prst="rect">
              <a:avLst/>
            </a:pr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4" name="直接连接符 3"/>
            <p:cNvCxnSpPr/>
            <p:nvPr/>
          </p:nvCxnSpPr>
          <p:spPr>
            <a:xfrm rot="5400000">
              <a:off x="2223593" y="1506615"/>
              <a:ext cx="239619" cy="3470"/>
            </a:xfrm>
            <a:prstGeom prst="line">
              <a:avLst/>
            </a:prstGeom>
            <a:ln w="28575">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5400000">
              <a:off x="2927814" y="1506615"/>
              <a:ext cx="239619" cy="3470"/>
            </a:xfrm>
            <a:prstGeom prst="line">
              <a:avLst/>
            </a:prstGeom>
            <a:ln w="28575">
              <a:solidFill>
                <a:srgbClr val="FDD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74444" y="1357304"/>
              <a:ext cx="455574" cy="307777"/>
            </a:xfrm>
            <a:prstGeom prst="rect">
              <a:avLst/>
            </a:prstGeom>
            <a:noFill/>
          </p:spPr>
          <p:txBody>
            <a:bodyPr wrap="none" rtlCol="0">
              <a:spAutoFit/>
            </a:bodyPr>
            <a:lstStyle/>
            <a:p>
              <a:r>
                <a:rPr lang="en-US" altLang="zh-CN" sz="1400" b="1" dirty="0" err="1">
                  <a:solidFill>
                    <a:srgbClr val="11576A"/>
                  </a:solidFill>
                  <a:latin typeface="微软雅黑" pitchFamily="34" charset="-122"/>
                  <a:ea typeface="微软雅黑" pitchFamily="34" charset="-122"/>
                </a:rPr>
                <a:t>Dir</a:t>
              </a:r>
              <a:endParaRPr lang="zh-CN" altLang="en-US" sz="1400" b="1" dirty="0">
                <a:solidFill>
                  <a:srgbClr val="11576A"/>
                </a:solidFill>
                <a:latin typeface="微软雅黑" pitchFamily="34" charset="-122"/>
                <a:ea typeface="微软雅黑" pitchFamily="34" charset="-122"/>
              </a:endParaRPr>
            </a:p>
          </p:txBody>
        </p:sp>
        <p:sp>
          <p:nvSpPr>
            <p:cNvPr id="7" name="TextBox 6"/>
            <p:cNvSpPr txBox="1"/>
            <p:nvPr/>
          </p:nvSpPr>
          <p:spPr>
            <a:xfrm>
              <a:off x="2370122" y="1370220"/>
              <a:ext cx="661463"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Table</a:t>
              </a:r>
              <a:endParaRPr lang="zh-CN" altLang="en-US" sz="1400" b="1" dirty="0">
                <a:solidFill>
                  <a:srgbClr val="11576A"/>
                </a:solidFill>
                <a:latin typeface="微软雅黑" pitchFamily="34" charset="-122"/>
                <a:ea typeface="微软雅黑" pitchFamily="34" charset="-122"/>
              </a:endParaRPr>
            </a:p>
          </p:txBody>
        </p:sp>
        <p:sp>
          <p:nvSpPr>
            <p:cNvPr id="8" name="TextBox 7"/>
            <p:cNvSpPr txBox="1"/>
            <p:nvPr/>
          </p:nvSpPr>
          <p:spPr>
            <a:xfrm>
              <a:off x="1877798"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10</a:t>
              </a:r>
              <a:endParaRPr lang="zh-CN" altLang="en-US" sz="1400" b="1" dirty="0">
                <a:solidFill>
                  <a:srgbClr val="11576A"/>
                </a:solidFill>
                <a:latin typeface="微软雅黑" pitchFamily="34" charset="-122"/>
                <a:ea typeface="微软雅黑" pitchFamily="34" charset="-122"/>
              </a:endParaRPr>
            </a:p>
          </p:txBody>
        </p:sp>
        <p:sp>
          <p:nvSpPr>
            <p:cNvPr id="9" name="TextBox 8"/>
            <p:cNvSpPr txBox="1"/>
            <p:nvPr/>
          </p:nvSpPr>
          <p:spPr>
            <a:xfrm>
              <a:off x="2491831"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10</a:t>
              </a:r>
              <a:endParaRPr lang="zh-CN" altLang="en-US" sz="1400" b="1" dirty="0">
                <a:solidFill>
                  <a:srgbClr val="11576A"/>
                </a:solidFill>
                <a:latin typeface="微软雅黑" pitchFamily="34" charset="-122"/>
                <a:ea typeface="微软雅黑" pitchFamily="34" charset="-122"/>
              </a:endParaRPr>
            </a:p>
          </p:txBody>
        </p:sp>
        <p:sp>
          <p:nvSpPr>
            <p:cNvPr id="10" name="TextBox 9"/>
            <p:cNvSpPr txBox="1"/>
            <p:nvPr/>
          </p:nvSpPr>
          <p:spPr>
            <a:xfrm>
              <a:off x="3246330"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11" name="TextBox 10"/>
            <p:cNvSpPr txBox="1"/>
            <p:nvPr/>
          </p:nvSpPr>
          <p:spPr>
            <a:xfrm>
              <a:off x="2340412" y="871749"/>
              <a:ext cx="2029428"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逻辑地址</a:t>
              </a:r>
            </a:p>
          </p:txBody>
        </p:sp>
        <p:sp>
          <p:nvSpPr>
            <p:cNvPr id="13" name="矩形 12"/>
            <p:cNvSpPr/>
            <p:nvPr/>
          </p:nvSpPr>
          <p:spPr>
            <a:xfrm>
              <a:off x="4757150" y="1382665"/>
              <a:ext cx="1873318" cy="251251"/>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14" name="TextBox 13"/>
            <p:cNvSpPr txBox="1"/>
            <p:nvPr/>
          </p:nvSpPr>
          <p:spPr>
            <a:xfrm>
              <a:off x="3115109" y="1364074"/>
              <a:ext cx="742511"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Offset</a:t>
              </a:r>
              <a:endParaRPr lang="zh-CN" altLang="en-US" sz="1400" b="1" dirty="0">
                <a:solidFill>
                  <a:srgbClr val="11576A"/>
                </a:solidFill>
                <a:latin typeface="微软雅黑" pitchFamily="34" charset="-122"/>
                <a:ea typeface="微软雅黑" pitchFamily="34" charset="-122"/>
              </a:endParaRPr>
            </a:p>
          </p:txBody>
        </p:sp>
        <p:cxnSp>
          <p:nvCxnSpPr>
            <p:cNvPr id="15" name="直接连接符 14"/>
            <p:cNvCxnSpPr/>
            <p:nvPr/>
          </p:nvCxnSpPr>
          <p:spPr>
            <a:xfrm rot="5400000">
              <a:off x="5539313" y="1506615"/>
              <a:ext cx="239619" cy="347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47136" y="1357520"/>
              <a:ext cx="574196"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PPN</a:t>
              </a:r>
              <a:endParaRPr lang="zh-CN" altLang="en-US" sz="1400" b="1" dirty="0">
                <a:solidFill>
                  <a:srgbClr val="11576A"/>
                </a:solidFill>
                <a:latin typeface="微软雅黑" pitchFamily="34" charset="-122"/>
                <a:ea typeface="微软雅黑" pitchFamily="34" charset="-122"/>
              </a:endParaRPr>
            </a:p>
          </p:txBody>
        </p:sp>
        <p:sp>
          <p:nvSpPr>
            <p:cNvPr id="17" name="TextBox 16"/>
            <p:cNvSpPr txBox="1"/>
            <p:nvPr/>
          </p:nvSpPr>
          <p:spPr>
            <a:xfrm>
              <a:off x="4882059"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20</a:t>
              </a:r>
              <a:endParaRPr lang="zh-CN" altLang="en-US" sz="1400" b="1" dirty="0">
                <a:solidFill>
                  <a:srgbClr val="11576A"/>
                </a:solidFill>
                <a:latin typeface="微软雅黑" pitchFamily="34" charset="-122"/>
                <a:ea typeface="微软雅黑" pitchFamily="34" charset="-122"/>
              </a:endParaRPr>
            </a:p>
          </p:txBody>
        </p:sp>
        <p:sp>
          <p:nvSpPr>
            <p:cNvPr id="18" name="TextBox 17"/>
            <p:cNvSpPr txBox="1"/>
            <p:nvPr/>
          </p:nvSpPr>
          <p:spPr>
            <a:xfrm>
              <a:off x="5787447"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28" name="TextBox 27"/>
            <p:cNvSpPr txBox="1"/>
            <p:nvPr/>
          </p:nvSpPr>
          <p:spPr>
            <a:xfrm>
              <a:off x="5777365" y="1359179"/>
              <a:ext cx="742511"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Offset</a:t>
              </a:r>
              <a:endParaRPr lang="zh-CN" altLang="en-US" sz="1400" b="1" dirty="0">
                <a:solidFill>
                  <a:srgbClr val="11576A"/>
                </a:solidFill>
                <a:latin typeface="微软雅黑" pitchFamily="34" charset="-122"/>
                <a:ea typeface="微软雅黑" pitchFamily="34" charset="-122"/>
              </a:endParaRPr>
            </a:p>
          </p:txBody>
        </p:sp>
      </p:grpSp>
      <p:grpSp>
        <p:nvGrpSpPr>
          <p:cNvPr id="88" name="组合 87"/>
          <p:cNvGrpSpPr/>
          <p:nvPr/>
        </p:nvGrpSpPr>
        <p:grpSpPr>
          <a:xfrm>
            <a:off x="4272420" y="2688417"/>
            <a:ext cx="2585596" cy="1902802"/>
            <a:chOff x="4272420" y="1831167"/>
            <a:chExt cx="2585596" cy="1902802"/>
          </a:xfrm>
        </p:grpSpPr>
        <p:sp>
          <p:nvSpPr>
            <p:cNvPr id="36" name="TextBox 35"/>
            <p:cNvSpPr txBox="1"/>
            <p:nvPr/>
          </p:nvSpPr>
          <p:spPr>
            <a:xfrm>
              <a:off x="4975535" y="183116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20</a:t>
              </a:r>
              <a:endParaRPr lang="zh-CN" altLang="en-US" sz="1400" b="1" dirty="0">
                <a:solidFill>
                  <a:srgbClr val="11576A"/>
                </a:solidFill>
                <a:latin typeface="微软雅黑" pitchFamily="34" charset="-122"/>
                <a:ea typeface="微软雅黑" pitchFamily="34" charset="-122"/>
              </a:endParaRPr>
            </a:p>
          </p:txBody>
        </p:sp>
        <p:sp>
          <p:nvSpPr>
            <p:cNvPr id="37" name="TextBox 36"/>
            <p:cNvSpPr txBox="1"/>
            <p:nvPr/>
          </p:nvSpPr>
          <p:spPr>
            <a:xfrm>
              <a:off x="5735268" y="183116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29" name="矩形 28"/>
            <p:cNvSpPr/>
            <p:nvPr/>
          </p:nvSpPr>
          <p:spPr>
            <a:xfrm>
              <a:off x="4902828" y="2084746"/>
              <a:ext cx="1494710" cy="1277969"/>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30" name="矩形 29"/>
            <p:cNvSpPr/>
            <p:nvPr/>
          </p:nvSpPr>
          <p:spPr>
            <a:xfrm>
              <a:off x="4902830" y="2260867"/>
              <a:ext cx="1494710" cy="212995"/>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31" name="直接箭头连接符 30"/>
            <p:cNvCxnSpPr/>
            <p:nvPr/>
          </p:nvCxnSpPr>
          <p:spPr>
            <a:xfrm rot="5400000">
              <a:off x="5534550" y="2285524"/>
              <a:ext cx="401529" cy="0"/>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5367952" y="3001593"/>
              <a:ext cx="734832" cy="105"/>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16200000" flipH="1">
              <a:off x="5655495" y="2547258"/>
              <a:ext cx="159746" cy="105"/>
            </a:xfrm>
            <a:prstGeom prst="straightConnector1">
              <a:avLst/>
            </a:prstGeom>
            <a:ln w="1905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48736" y="2217206"/>
              <a:ext cx="574196"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PPN</a:t>
              </a:r>
              <a:endParaRPr lang="zh-CN" altLang="en-US" sz="1400" b="1" dirty="0">
                <a:solidFill>
                  <a:srgbClr val="11576A"/>
                </a:solidFill>
                <a:latin typeface="微软雅黑" pitchFamily="34" charset="-122"/>
                <a:ea typeface="微软雅黑" pitchFamily="34" charset="-122"/>
              </a:endParaRPr>
            </a:p>
          </p:txBody>
        </p:sp>
        <p:sp>
          <p:nvSpPr>
            <p:cNvPr id="35" name="TextBox 34"/>
            <p:cNvSpPr txBox="1"/>
            <p:nvPr/>
          </p:nvSpPr>
          <p:spPr>
            <a:xfrm>
              <a:off x="5727463" y="2204506"/>
              <a:ext cx="649537"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Flags</a:t>
              </a:r>
              <a:endParaRPr lang="zh-CN" altLang="en-US" sz="1400" b="1" dirty="0">
                <a:solidFill>
                  <a:srgbClr val="11576A"/>
                </a:solidFill>
                <a:latin typeface="微软雅黑" pitchFamily="34" charset="-122"/>
                <a:ea typeface="微软雅黑" pitchFamily="34" charset="-122"/>
              </a:endParaRPr>
            </a:p>
          </p:txBody>
        </p:sp>
        <p:sp>
          <p:nvSpPr>
            <p:cNvPr id="38" name="TextBox 37"/>
            <p:cNvSpPr txBox="1"/>
            <p:nvPr/>
          </p:nvSpPr>
          <p:spPr>
            <a:xfrm>
              <a:off x="4272420" y="2028420"/>
              <a:ext cx="936659" cy="307777"/>
            </a:xfrm>
            <a:prstGeom prst="rect">
              <a:avLst/>
            </a:prstGeom>
            <a:noFill/>
          </p:spPr>
          <p:txBody>
            <a:bodyPr wrap="square" rtlCol="0">
              <a:spAutoFit/>
            </a:bodyPr>
            <a:lstStyle/>
            <a:p>
              <a:r>
                <a:rPr lang="en-US" altLang="zh-CN" sz="1400" b="1" dirty="0">
                  <a:solidFill>
                    <a:srgbClr val="11576A"/>
                  </a:solidFill>
                  <a:latin typeface="微软雅黑" pitchFamily="34" charset="-122"/>
                  <a:ea typeface="微软雅黑" pitchFamily="34" charset="-122"/>
                </a:rPr>
                <a:t>1023</a:t>
              </a:r>
              <a:endParaRPr lang="zh-CN" altLang="en-US" sz="1400" b="1" dirty="0">
                <a:solidFill>
                  <a:srgbClr val="11576A"/>
                </a:solidFill>
                <a:latin typeface="微软雅黑" pitchFamily="34" charset="-122"/>
                <a:ea typeface="微软雅黑" pitchFamily="34" charset="-122"/>
              </a:endParaRPr>
            </a:p>
          </p:txBody>
        </p:sp>
        <p:sp>
          <p:nvSpPr>
            <p:cNvPr id="39" name="TextBox 38"/>
            <p:cNvSpPr txBox="1"/>
            <p:nvPr/>
          </p:nvSpPr>
          <p:spPr>
            <a:xfrm>
              <a:off x="5140808" y="3324563"/>
              <a:ext cx="1717208"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二级页表</a:t>
              </a:r>
            </a:p>
          </p:txBody>
        </p:sp>
        <p:sp>
          <p:nvSpPr>
            <p:cNvPr id="41" name="TextBox 40"/>
            <p:cNvSpPr txBox="1"/>
            <p:nvPr/>
          </p:nvSpPr>
          <p:spPr>
            <a:xfrm>
              <a:off x="4643438" y="2958259"/>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42" name="TextBox 41"/>
            <p:cNvSpPr txBox="1"/>
            <p:nvPr/>
          </p:nvSpPr>
          <p:spPr>
            <a:xfrm>
              <a:off x="4643438" y="3120265"/>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cxnSp>
          <p:nvCxnSpPr>
            <p:cNvPr id="72" name="直接箭头连接符 71"/>
            <p:cNvCxnSpPr/>
            <p:nvPr/>
          </p:nvCxnSpPr>
          <p:spPr>
            <a:xfrm rot="5400000">
              <a:off x="5151445" y="3680668"/>
              <a:ext cx="106497" cy="105"/>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9" name="组合 88"/>
          <p:cNvGrpSpPr/>
          <p:nvPr/>
        </p:nvGrpSpPr>
        <p:grpSpPr>
          <a:xfrm>
            <a:off x="1000100" y="3505588"/>
            <a:ext cx="4477702" cy="2066553"/>
            <a:chOff x="1000100" y="2648337"/>
            <a:chExt cx="4477702" cy="2066553"/>
          </a:xfrm>
        </p:grpSpPr>
        <p:sp>
          <p:nvSpPr>
            <p:cNvPr id="27" name="矩形 26"/>
            <p:cNvSpPr/>
            <p:nvPr/>
          </p:nvSpPr>
          <p:spPr>
            <a:xfrm>
              <a:off x="1000100" y="4057191"/>
              <a:ext cx="988685" cy="22542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43" name="矩形 42"/>
            <p:cNvSpPr/>
            <p:nvPr/>
          </p:nvSpPr>
          <p:spPr>
            <a:xfrm>
              <a:off x="2738107" y="2901916"/>
              <a:ext cx="1494710" cy="1277969"/>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44" name="矩形 43"/>
            <p:cNvSpPr/>
            <p:nvPr/>
          </p:nvSpPr>
          <p:spPr>
            <a:xfrm>
              <a:off x="2738109" y="3430239"/>
              <a:ext cx="1494710" cy="212995"/>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45" name="直接箭头连接符 44"/>
            <p:cNvCxnSpPr/>
            <p:nvPr/>
          </p:nvCxnSpPr>
          <p:spPr>
            <a:xfrm rot="5400000">
              <a:off x="3369829" y="3102693"/>
              <a:ext cx="401529" cy="0"/>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3203231" y="3818762"/>
              <a:ext cx="734832" cy="105"/>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H="1">
              <a:off x="3490775" y="3364428"/>
              <a:ext cx="159746" cy="105"/>
            </a:xfrm>
            <a:prstGeom prst="straightConnector1">
              <a:avLst/>
            </a:prstGeom>
            <a:ln w="1905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77656" y="3382074"/>
              <a:ext cx="574196"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PPN</a:t>
              </a:r>
              <a:endParaRPr lang="zh-CN" altLang="en-US" sz="1400" b="1" dirty="0">
                <a:solidFill>
                  <a:srgbClr val="11576A"/>
                </a:solidFill>
                <a:latin typeface="微软雅黑" pitchFamily="34" charset="-122"/>
                <a:ea typeface="微软雅黑" pitchFamily="34" charset="-122"/>
              </a:endParaRPr>
            </a:p>
          </p:txBody>
        </p:sp>
        <p:sp>
          <p:nvSpPr>
            <p:cNvPr id="49" name="TextBox 48"/>
            <p:cNvSpPr txBox="1"/>
            <p:nvPr/>
          </p:nvSpPr>
          <p:spPr>
            <a:xfrm>
              <a:off x="3565273" y="3366834"/>
              <a:ext cx="649537"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Flags</a:t>
              </a:r>
              <a:endParaRPr lang="zh-CN" altLang="en-US" sz="1400" b="1" dirty="0">
                <a:solidFill>
                  <a:srgbClr val="11576A"/>
                </a:solidFill>
                <a:latin typeface="微软雅黑" pitchFamily="34" charset="-122"/>
                <a:ea typeface="微软雅黑" pitchFamily="34" charset="-122"/>
              </a:endParaRPr>
            </a:p>
          </p:txBody>
        </p:sp>
        <p:sp>
          <p:nvSpPr>
            <p:cNvPr id="50" name="TextBox 49"/>
            <p:cNvSpPr txBox="1"/>
            <p:nvPr/>
          </p:nvSpPr>
          <p:spPr>
            <a:xfrm>
              <a:off x="2912415" y="264833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20</a:t>
              </a:r>
              <a:endParaRPr lang="zh-CN" altLang="en-US" sz="1400" b="1" dirty="0">
                <a:solidFill>
                  <a:srgbClr val="11576A"/>
                </a:solidFill>
                <a:latin typeface="微软雅黑" pitchFamily="34" charset="-122"/>
                <a:ea typeface="微软雅黑" pitchFamily="34" charset="-122"/>
              </a:endParaRPr>
            </a:p>
          </p:txBody>
        </p:sp>
        <p:sp>
          <p:nvSpPr>
            <p:cNvPr id="51" name="TextBox 50"/>
            <p:cNvSpPr txBox="1"/>
            <p:nvPr/>
          </p:nvSpPr>
          <p:spPr>
            <a:xfrm>
              <a:off x="3672147" y="264833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52" name="TextBox 51"/>
            <p:cNvSpPr txBox="1"/>
            <p:nvPr/>
          </p:nvSpPr>
          <p:spPr>
            <a:xfrm>
              <a:off x="2090693" y="2902739"/>
              <a:ext cx="936659" cy="307777"/>
            </a:xfrm>
            <a:prstGeom prst="rect">
              <a:avLst/>
            </a:prstGeom>
            <a:noFill/>
          </p:spPr>
          <p:txBody>
            <a:bodyPr wrap="square" rtlCol="0">
              <a:spAutoFit/>
            </a:bodyPr>
            <a:lstStyle/>
            <a:p>
              <a:r>
                <a:rPr lang="en-US" altLang="zh-CN" sz="1400" b="1" dirty="0">
                  <a:solidFill>
                    <a:srgbClr val="11576A"/>
                  </a:solidFill>
                  <a:latin typeface="微软雅黑" pitchFamily="34" charset="-122"/>
                  <a:ea typeface="微软雅黑" pitchFamily="34" charset="-122"/>
                </a:rPr>
                <a:t>1023</a:t>
              </a:r>
              <a:endParaRPr lang="zh-CN" altLang="en-US" sz="1400" b="1" dirty="0">
                <a:solidFill>
                  <a:srgbClr val="11576A"/>
                </a:solidFill>
                <a:latin typeface="微软雅黑" pitchFamily="34" charset="-122"/>
                <a:ea typeface="微软雅黑" pitchFamily="34" charset="-122"/>
              </a:endParaRPr>
            </a:p>
          </p:txBody>
        </p:sp>
        <p:sp>
          <p:nvSpPr>
            <p:cNvPr id="53" name="TextBox 52"/>
            <p:cNvSpPr txBox="1"/>
            <p:nvPr/>
          </p:nvSpPr>
          <p:spPr>
            <a:xfrm>
              <a:off x="2738788" y="4148757"/>
              <a:ext cx="2029428"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一级页表</a:t>
              </a:r>
            </a:p>
          </p:txBody>
        </p:sp>
        <p:sp>
          <p:nvSpPr>
            <p:cNvPr id="55" name="TextBox 54"/>
            <p:cNvSpPr txBox="1"/>
            <p:nvPr/>
          </p:nvSpPr>
          <p:spPr>
            <a:xfrm>
              <a:off x="2452676" y="3775429"/>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56" name="TextBox 55"/>
            <p:cNvSpPr txBox="1"/>
            <p:nvPr/>
          </p:nvSpPr>
          <p:spPr>
            <a:xfrm>
              <a:off x="2452676" y="3937435"/>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sp>
          <p:nvSpPr>
            <p:cNvPr id="57" name="TextBox 56"/>
            <p:cNvSpPr txBox="1"/>
            <p:nvPr/>
          </p:nvSpPr>
          <p:spPr>
            <a:xfrm>
              <a:off x="1206449" y="4029011"/>
              <a:ext cx="936659" cy="307777"/>
            </a:xfrm>
            <a:prstGeom prst="rect">
              <a:avLst/>
            </a:prstGeom>
            <a:noFill/>
          </p:spPr>
          <p:txBody>
            <a:bodyPr wrap="square" rtlCol="0">
              <a:spAutoFit/>
            </a:bodyPr>
            <a:lstStyle/>
            <a:p>
              <a:r>
                <a:rPr lang="en-US" altLang="zh-CN" sz="1400" b="1" dirty="0">
                  <a:solidFill>
                    <a:srgbClr val="11576A"/>
                  </a:solidFill>
                  <a:latin typeface="微软雅黑" pitchFamily="34" charset="-122"/>
                  <a:ea typeface="微软雅黑" pitchFamily="34" charset="-122"/>
                </a:rPr>
                <a:t>CR3</a:t>
              </a:r>
              <a:endParaRPr lang="zh-CN" altLang="en-US" sz="1400" b="1" dirty="0">
                <a:solidFill>
                  <a:srgbClr val="11576A"/>
                </a:solidFill>
                <a:latin typeface="微软雅黑" pitchFamily="34" charset="-122"/>
                <a:ea typeface="微软雅黑" pitchFamily="34" charset="-122"/>
              </a:endParaRPr>
            </a:p>
          </p:txBody>
        </p:sp>
        <p:cxnSp>
          <p:nvCxnSpPr>
            <p:cNvPr id="58" name="直接箭头连接符 57"/>
            <p:cNvCxnSpPr/>
            <p:nvPr/>
          </p:nvCxnSpPr>
          <p:spPr>
            <a:xfrm rot="10800000">
              <a:off x="1988785" y="4176927"/>
              <a:ext cx="728510"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a:off x="3150540" y="3359788"/>
              <a:ext cx="1721100"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a:off x="3099413" y="3411281"/>
              <a:ext cx="106497" cy="3470"/>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3112779" y="3411929"/>
              <a:ext cx="81522" cy="74272"/>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62" name="直接箭头连接符 61"/>
            <p:cNvCxnSpPr/>
            <p:nvPr/>
          </p:nvCxnSpPr>
          <p:spPr>
            <a:xfrm rot="10800000">
              <a:off x="3205796" y="3902230"/>
              <a:ext cx="1416041" cy="2349"/>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3112779" y="3869829"/>
              <a:ext cx="81522" cy="75349"/>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64" name="直接箭头连接符 63"/>
            <p:cNvCxnSpPr/>
            <p:nvPr/>
          </p:nvCxnSpPr>
          <p:spPr>
            <a:xfrm rot="5400000">
              <a:off x="4530278" y="3993649"/>
              <a:ext cx="186371" cy="3470"/>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4632244" y="4075978"/>
              <a:ext cx="260180"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10800000">
              <a:off x="3194302" y="4099462"/>
              <a:ext cx="1219369" cy="2349"/>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3112779" y="4067061"/>
              <a:ext cx="81522" cy="75349"/>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68" name="直接箭头连接符 67"/>
            <p:cNvCxnSpPr/>
            <p:nvPr/>
          </p:nvCxnSpPr>
          <p:spPr>
            <a:xfrm rot="5400000">
              <a:off x="4128236" y="4367766"/>
              <a:ext cx="532487" cy="3470"/>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4381076" y="4636336"/>
              <a:ext cx="511348"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5400000">
              <a:off x="5071572" y="3964849"/>
              <a:ext cx="266244" cy="105"/>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rot="16200000" flipH="1">
              <a:off x="5151445" y="3771433"/>
              <a:ext cx="106497" cy="105"/>
            </a:xfrm>
            <a:prstGeom prst="straightConnector1">
              <a:avLst/>
            </a:prstGeom>
            <a:ln w="1270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4920181" y="3648617"/>
              <a:ext cx="550683" cy="479238"/>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grpSp>
          <p:nvGrpSpPr>
            <p:cNvPr id="74" name="组合 73"/>
            <p:cNvGrpSpPr/>
            <p:nvPr/>
          </p:nvGrpSpPr>
          <p:grpSpPr>
            <a:xfrm>
              <a:off x="4927119" y="4235652"/>
              <a:ext cx="550683" cy="479238"/>
              <a:chOff x="5199067" y="3071816"/>
              <a:chExt cx="252000" cy="324000"/>
            </a:xfrm>
          </p:grpSpPr>
          <p:cxnSp>
            <p:nvCxnSpPr>
              <p:cNvPr id="75" name="直接箭头连接符 74"/>
              <p:cNvCxnSpPr/>
              <p:nvPr/>
            </p:nvCxnSpPr>
            <p:spPr>
              <a:xfrm rot="5400000">
                <a:off x="5239264" y="3285623"/>
                <a:ext cx="180000" cy="48"/>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5199067" y="3071816"/>
                <a:ext cx="252000" cy="324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77" name="直接箭头连接符 76"/>
              <p:cNvCxnSpPr/>
              <p:nvPr/>
            </p:nvCxnSpPr>
            <p:spPr>
              <a:xfrm rot="16200000" flipH="1">
                <a:off x="5293264" y="3179230"/>
                <a:ext cx="72000" cy="48"/>
              </a:xfrm>
              <a:prstGeom prst="straightConnector1">
                <a:avLst/>
              </a:prstGeom>
              <a:ln w="1270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rot="5400000">
                <a:off x="5293264" y="3117866"/>
                <a:ext cx="72000" cy="48"/>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94" name="组合 93"/>
          <p:cNvGrpSpPr/>
          <p:nvPr/>
        </p:nvGrpSpPr>
        <p:grpSpPr>
          <a:xfrm>
            <a:off x="5317035" y="2491166"/>
            <a:ext cx="81522" cy="654366"/>
            <a:chOff x="5317035" y="1633916"/>
            <a:chExt cx="81522" cy="654366"/>
          </a:xfrm>
        </p:grpSpPr>
        <p:cxnSp>
          <p:nvCxnSpPr>
            <p:cNvPr id="80" name="直接箭头连接符 79"/>
            <p:cNvCxnSpPr/>
            <p:nvPr/>
          </p:nvCxnSpPr>
          <p:spPr>
            <a:xfrm>
              <a:off x="5355183" y="1633916"/>
              <a:ext cx="0" cy="634429"/>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5317035" y="2214010"/>
              <a:ext cx="81522" cy="74272"/>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grpSp>
      <p:cxnSp>
        <p:nvCxnSpPr>
          <p:cNvPr id="136" name="直接箭头连接符 135"/>
          <p:cNvCxnSpPr/>
          <p:nvPr/>
        </p:nvCxnSpPr>
        <p:spPr>
          <a:xfrm rot="5400000">
            <a:off x="2485313" y="4555501"/>
            <a:ext cx="212995" cy="3470"/>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4777946" y="3209693"/>
            <a:ext cx="0" cy="636871"/>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286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left)">
                                      <p:cBhvr>
                                        <p:cTn id="12" dur="500"/>
                                        <p:tgtEl>
                                          <p:spTgt spid="89"/>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wipe(down)">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wipe(up)">
                                      <p:cBhvr>
                                        <p:cTn id="21" dur="500"/>
                                        <p:tgtEl>
                                          <p:spTgt spid="92"/>
                                        </p:tgtEl>
                                      </p:cBhvr>
                                    </p:animEffect>
                                  </p:childTnLst>
                                </p:cTn>
                              </p:par>
                              <p:par>
                                <p:cTn id="22" presetID="22" presetClass="entr" presetSubtype="4" fill="hold" nodeType="withEffect">
                                  <p:stCondLst>
                                    <p:cond delay="0"/>
                                  </p:stCondLst>
                                  <p:childTnLst>
                                    <p:set>
                                      <p:cBhvr>
                                        <p:cTn id="23" dur="1" fill="hold">
                                          <p:stCondLst>
                                            <p:cond delay="0"/>
                                          </p:stCondLst>
                                        </p:cTn>
                                        <p:tgtEl>
                                          <p:spTgt spid="136"/>
                                        </p:tgtEl>
                                        <p:attrNameLst>
                                          <p:attrName>style.visibility</p:attrName>
                                        </p:attrNameLst>
                                      </p:cBhvr>
                                      <p:to>
                                        <p:strVal val="visible"/>
                                      </p:to>
                                    </p:set>
                                    <p:animEffect transition="in" filter="wipe(down)">
                                      <p:cBhvr>
                                        <p:cTn id="24" dur="500"/>
                                        <p:tgtEl>
                                          <p:spTgt spid="13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par>
                                <p:cTn id="30" presetID="22" presetClass="entr" presetSubtype="4" fill="hold" nodeType="with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wipe(down)">
                                      <p:cBhvr>
                                        <p:cTn id="32" dur="500"/>
                                        <p:tgtEl>
                                          <p:spTgt spid="137"/>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down)">
                                      <p:cBhvr>
                                        <p:cTn id="36" dur="500"/>
                                        <p:tgtEl>
                                          <p:spTgt spid="9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wipe(left)">
                                      <p:cBhvr>
                                        <p:cTn id="4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a:spLocks noChangeArrowheads="1"/>
          </p:cNvSpPr>
          <p:nvPr/>
        </p:nvSpPr>
        <p:spPr bwMode="auto">
          <a:xfrm>
            <a:off x="1714480" y="1071547"/>
            <a:ext cx="6072230" cy="530915"/>
          </a:xfrm>
          <a:prstGeom prst="rect">
            <a:avLst/>
          </a:prstGeom>
          <a:noFill/>
          <a:ln w="9525">
            <a:noFill/>
            <a:miter lim="800000"/>
            <a:headEnd/>
            <a:tailEnd/>
          </a:ln>
        </p:spPr>
        <p:txBody>
          <a:bodyPr wrap="square">
            <a:spAutoFit/>
          </a:bodyPr>
          <a:lstStyle/>
          <a:p>
            <a:pPr algn="ctr">
              <a:lnSpc>
                <a:spcPct val="95000"/>
              </a:lnSpc>
              <a:spcBef>
                <a:spcPct val="50000"/>
              </a:spcBef>
              <a:defRPr/>
            </a:pPr>
            <a:r>
              <a:rPr lang="en-US" altLang="zh-CN" sz="3000" b="1" dirty="0">
                <a:solidFill>
                  <a:srgbClr val="11576A"/>
                </a:solidFill>
                <a:latin typeface="微软雅黑" pitchFamily="34" charset="-122"/>
                <a:ea typeface="微软雅黑" pitchFamily="34" charset="-122"/>
                <a:cs typeface="宋体" charset="0"/>
              </a:rPr>
              <a:t>X86</a:t>
            </a:r>
            <a:r>
              <a:rPr lang="zh-CN" altLang="en-US" sz="3000" b="1" dirty="0">
                <a:solidFill>
                  <a:srgbClr val="11576A"/>
                </a:solidFill>
                <a:latin typeface="微软雅黑" pitchFamily="34" charset="-122"/>
                <a:ea typeface="微软雅黑" pitchFamily="34" charset="-122"/>
                <a:cs typeface="宋体" charset="0"/>
              </a:rPr>
              <a:t>页表项结构</a:t>
            </a:r>
          </a:p>
        </p:txBody>
      </p:sp>
      <p:grpSp>
        <p:nvGrpSpPr>
          <p:cNvPr id="69" name="组合 174"/>
          <p:cNvGrpSpPr/>
          <p:nvPr/>
        </p:nvGrpSpPr>
        <p:grpSpPr>
          <a:xfrm>
            <a:off x="942432" y="2326083"/>
            <a:ext cx="5437612" cy="585547"/>
            <a:chOff x="872964" y="1634794"/>
            <a:chExt cx="5437612" cy="585547"/>
          </a:xfrm>
        </p:grpSpPr>
        <p:grpSp>
          <p:nvGrpSpPr>
            <p:cNvPr id="84" name="组合 118"/>
            <p:cNvGrpSpPr/>
            <p:nvPr/>
          </p:nvGrpSpPr>
          <p:grpSpPr>
            <a:xfrm>
              <a:off x="1137010" y="1634794"/>
              <a:ext cx="5131836" cy="540000"/>
              <a:chOff x="1583304" y="2301750"/>
              <a:chExt cx="5131836" cy="540000"/>
            </a:xfrm>
            <a:effectLst/>
          </p:grpSpPr>
          <p:sp>
            <p:nvSpPr>
              <p:cNvPr id="94" name="矩形 93"/>
              <p:cNvSpPr/>
              <p:nvPr/>
            </p:nvSpPr>
            <p:spPr>
              <a:xfrm>
                <a:off x="5458220"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矩形 94"/>
              <p:cNvSpPr/>
              <p:nvPr/>
            </p:nvSpPr>
            <p:spPr>
              <a:xfrm>
                <a:off x="5638879"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矩形 95"/>
              <p:cNvSpPr/>
              <p:nvPr/>
            </p:nvSpPr>
            <p:spPr>
              <a:xfrm>
                <a:off x="5820466"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矩形 96"/>
              <p:cNvSpPr/>
              <p:nvPr/>
            </p:nvSpPr>
            <p:spPr>
              <a:xfrm>
                <a:off x="5999855"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矩形 97"/>
              <p:cNvSpPr/>
              <p:nvPr/>
            </p:nvSpPr>
            <p:spPr>
              <a:xfrm>
                <a:off x="6177656"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矩形 98"/>
              <p:cNvSpPr/>
              <p:nvPr/>
            </p:nvSpPr>
            <p:spPr>
              <a:xfrm>
                <a:off x="6355751"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矩形 99"/>
              <p:cNvSpPr/>
              <p:nvPr/>
            </p:nvSpPr>
            <p:spPr>
              <a:xfrm>
                <a:off x="6535140"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矩形 100"/>
              <p:cNvSpPr/>
              <p:nvPr/>
            </p:nvSpPr>
            <p:spPr>
              <a:xfrm>
                <a:off x="5099125" y="2301750"/>
                <a:ext cx="360000" cy="540000"/>
              </a:xfrm>
              <a:prstGeom prst="rect">
                <a:avLst/>
              </a:prstGeom>
              <a:gradFill>
                <a:gsLst>
                  <a:gs pos="100000">
                    <a:srgbClr val="11576A"/>
                  </a:gs>
                  <a:gs pos="0">
                    <a:srgbClr val="0EB1C8"/>
                  </a:gs>
                  <a:gs pos="100000">
                    <a:schemeClr val="accent1">
                      <a:tint val="23500"/>
                      <a:satMod val="160000"/>
                    </a:schemeClr>
                  </a:gs>
                </a:gsLst>
                <a:lin ang="108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矩形 101"/>
              <p:cNvSpPr/>
              <p:nvPr/>
            </p:nvSpPr>
            <p:spPr>
              <a:xfrm>
                <a:off x="4557784" y="2301750"/>
                <a:ext cx="54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矩形 102"/>
              <p:cNvSpPr/>
              <p:nvPr/>
            </p:nvSpPr>
            <p:spPr>
              <a:xfrm>
                <a:off x="1583304" y="2301750"/>
                <a:ext cx="2971012"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5" name="TextBox 84"/>
            <p:cNvSpPr txBox="1">
              <a:spLocks noChangeArrowheads="1"/>
            </p:cNvSpPr>
            <p:nvPr/>
          </p:nvSpPr>
          <p:spPr bwMode="auto">
            <a:xfrm>
              <a:off x="872964" y="1727053"/>
              <a:ext cx="3429024" cy="355482"/>
            </a:xfrm>
            <a:prstGeom prst="rect">
              <a:avLst/>
            </a:prstGeom>
            <a:noFill/>
            <a:ln w="9525">
              <a:noFill/>
              <a:miter lim="800000"/>
              <a:headEnd/>
              <a:tailEnd/>
            </a:ln>
          </p:spPr>
          <p:txBody>
            <a:bodyPr wrap="square">
              <a:spAutoFit/>
            </a:bodyPr>
            <a:lstStyle/>
            <a:p>
              <a:pPr algn="ctr">
                <a:lnSpc>
                  <a:spcPct val="95000"/>
                </a:lnSpc>
                <a:spcBef>
                  <a:spcPct val="50000"/>
                </a:spcBef>
                <a:defRPr/>
              </a:pPr>
              <a:r>
                <a:rPr lang="zh-CN" altLang="en-US" b="1" dirty="0" smtClean="0">
                  <a:solidFill>
                    <a:srgbClr val="11576A"/>
                  </a:solidFill>
                  <a:latin typeface="微软雅黑" pitchFamily="34" charset="-122"/>
                  <a:ea typeface="微软雅黑" pitchFamily="34" charset="-122"/>
                  <a:cs typeface="宋体" charset="0"/>
                </a:rPr>
                <a:t>物理页帧号</a:t>
              </a:r>
              <a:endParaRPr lang="zh-CN" altLang="en-US" b="1" dirty="0">
                <a:solidFill>
                  <a:srgbClr val="11576A"/>
                </a:solidFill>
                <a:latin typeface="微软雅黑" pitchFamily="34" charset="-122"/>
                <a:ea typeface="微软雅黑" pitchFamily="34" charset="-122"/>
                <a:cs typeface="宋体" charset="0"/>
              </a:endParaRPr>
            </a:p>
          </p:txBody>
        </p:sp>
        <p:sp>
          <p:nvSpPr>
            <p:cNvPr id="86" name="TextBox 85"/>
            <p:cNvSpPr txBox="1">
              <a:spLocks noChangeArrowheads="1"/>
            </p:cNvSpPr>
            <p:nvPr/>
          </p:nvSpPr>
          <p:spPr bwMode="auto">
            <a:xfrm>
              <a:off x="4238874" y="1679604"/>
              <a:ext cx="285752" cy="528350"/>
            </a:xfrm>
            <a:prstGeom prst="rect">
              <a:avLst/>
            </a:prstGeom>
            <a:noFill/>
            <a:ln w="9525">
              <a:noFill/>
              <a:miter lim="800000"/>
              <a:headEnd/>
              <a:tailEnd/>
            </a:ln>
          </p:spPr>
          <p:txBody>
            <a:bodyPr wrap="square">
              <a:spAutoFit/>
            </a:bodyPr>
            <a:lstStyle/>
            <a:p>
              <a:pPr algn="ctr">
                <a:lnSpc>
                  <a:spcPts val="8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A</a:t>
              </a:r>
            </a:p>
            <a:p>
              <a:pPr algn="ctr">
                <a:lnSpc>
                  <a:spcPts val="8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V</a:t>
              </a:r>
            </a:p>
            <a:p>
              <a:pPr algn="ctr">
                <a:lnSpc>
                  <a:spcPts val="8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L</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7" name="TextBox 86"/>
            <p:cNvSpPr txBox="1">
              <a:spLocks noChangeArrowheads="1"/>
            </p:cNvSpPr>
            <p:nvPr/>
          </p:nvSpPr>
          <p:spPr bwMode="auto">
            <a:xfrm>
              <a:off x="4965286"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D</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8" name="TextBox 87"/>
            <p:cNvSpPr txBox="1">
              <a:spLocks noChangeArrowheads="1"/>
            </p:cNvSpPr>
            <p:nvPr/>
          </p:nvSpPr>
          <p:spPr bwMode="auto">
            <a:xfrm>
              <a:off x="5131472"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A</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9" name="TextBox 88"/>
            <p:cNvSpPr txBox="1">
              <a:spLocks noChangeArrowheads="1"/>
            </p:cNvSpPr>
            <p:nvPr/>
          </p:nvSpPr>
          <p:spPr bwMode="auto">
            <a:xfrm>
              <a:off x="5666880"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U</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0" name="TextBox 89"/>
            <p:cNvSpPr txBox="1">
              <a:spLocks noChangeArrowheads="1"/>
            </p:cNvSpPr>
            <p:nvPr/>
          </p:nvSpPr>
          <p:spPr bwMode="auto">
            <a:xfrm>
              <a:off x="5321722" y="1678398"/>
              <a:ext cx="285752" cy="541943"/>
            </a:xfrm>
            <a:prstGeom prst="rect">
              <a:avLst/>
            </a:prstGeom>
            <a:noFill/>
            <a:ln w="9525">
              <a:noFill/>
              <a:miter lim="800000"/>
              <a:headEnd/>
              <a:tailEnd/>
            </a:ln>
          </p:spPr>
          <p:txBody>
            <a:bodyPr wrap="square">
              <a:spAutoFit/>
            </a:bodyPr>
            <a:lstStyle/>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C</a:t>
              </a:r>
            </a:p>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D</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1" name="TextBox 90"/>
            <p:cNvSpPr txBox="1">
              <a:spLocks noChangeArrowheads="1"/>
            </p:cNvSpPr>
            <p:nvPr/>
          </p:nvSpPr>
          <p:spPr bwMode="auto">
            <a:xfrm>
              <a:off x="5455747" y="1670262"/>
              <a:ext cx="344404" cy="541943"/>
            </a:xfrm>
            <a:prstGeom prst="rect">
              <a:avLst/>
            </a:prstGeom>
            <a:noFill/>
            <a:ln w="9525">
              <a:noFill/>
              <a:miter lim="800000"/>
              <a:headEnd/>
              <a:tailEnd/>
            </a:ln>
          </p:spPr>
          <p:txBody>
            <a:bodyPr wrap="square">
              <a:spAutoFit/>
            </a:bodyPr>
            <a:lstStyle/>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W</a:t>
              </a:r>
            </a:p>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T</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2" name="TextBox 91"/>
            <p:cNvSpPr txBox="1">
              <a:spLocks noChangeArrowheads="1"/>
            </p:cNvSpPr>
            <p:nvPr/>
          </p:nvSpPr>
          <p:spPr bwMode="auto">
            <a:xfrm>
              <a:off x="5845852"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W</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3" name="TextBox 92"/>
            <p:cNvSpPr txBox="1">
              <a:spLocks noChangeArrowheads="1"/>
            </p:cNvSpPr>
            <p:nvPr/>
          </p:nvSpPr>
          <p:spPr bwMode="auto">
            <a:xfrm>
              <a:off x="6024824"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P</a:t>
              </a:r>
              <a:endParaRPr lang="zh-CN" altLang="en-US" sz="1200" b="1" spc="-100" dirty="0">
                <a:solidFill>
                  <a:srgbClr val="11576A"/>
                </a:solidFill>
                <a:latin typeface="微软雅黑" pitchFamily="34" charset="-122"/>
                <a:ea typeface="微软雅黑" pitchFamily="34" charset="-122"/>
                <a:cs typeface="宋体" charset="0"/>
              </a:endParaRPr>
            </a:p>
          </p:txBody>
        </p:sp>
      </p:grpSp>
      <p:sp>
        <p:nvSpPr>
          <p:cNvPr id="70" name="TextBox 69"/>
          <p:cNvSpPr txBox="1">
            <a:spLocks noChangeArrowheads="1"/>
          </p:cNvSpPr>
          <p:nvPr/>
        </p:nvSpPr>
        <p:spPr bwMode="auto">
          <a:xfrm>
            <a:off x="6141666"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0</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1" name="TextBox 70"/>
          <p:cNvSpPr txBox="1">
            <a:spLocks noChangeArrowheads="1"/>
          </p:cNvSpPr>
          <p:nvPr/>
        </p:nvSpPr>
        <p:spPr bwMode="auto">
          <a:xfrm>
            <a:off x="5951416"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2" name="TextBox 71"/>
          <p:cNvSpPr txBox="1">
            <a:spLocks noChangeArrowheads="1"/>
          </p:cNvSpPr>
          <p:nvPr/>
        </p:nvSpPr>
        <p:spPr bwMode="auto">
          <a:xfrm>
            <a:off x="5766762"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2</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3" name="TextBox 72"/>
          <p:cNvSpPr txBox="1">
            <a:spLocks noChangeArrowheads="1"/>
          </p:cNvSpPr>
          <p:nvPr/>
        </p:nvSpPr>
        <p:spPr bwMode="auto">
          <a:xfrm>
            <a:off x="5589212"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3</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4" name="TextBox 73"/>
          <p:cNvSpPr txBox="1">
            <a:spLocks noChangeArrowheads="1"/>
          </p:cNvSpPr>
          <p:nvPr/>
        </p:nvSpPr>
        <p:spPr bwMode="auto">
          <a:xfrm>
            <a:off x="5409572"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4</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5" name="TextBox 74"/>
          <p:cNvSpPr txBox="1">
            <a:spLocks noChangeArrowheads="1"/>
          </p:cNvSpPr>
          <p:nvPr/>
        </p:nvSpPr>
        <p:spPr bwMode="auto">
          <a:xfrm>
            <a:off x="5244722"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5</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6" name="TextBox 75"/>
          <p:cNvSpPr txBox="1">
            <a:spLocks noChangeArrowheads="1"/>
          </p:cNvSpPr>
          <p:nvPr/>
        </p:nvSpPr>
        <p:spPr bwMode="auto">
          <a:xfrm>
            <a:off x="5058732"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6</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7" name="TextBox 76"/>
          <p:cNvSpPr txBox="1">
            <a:spLocks noChangeArrowheads="1"/>
          </p:cNvSpPr>
          <p:nvPr/>
        </p:nvSpPr>
        <p:spPr bwMode="auto">
          <a:xfrm>
            <a:off x="4880028"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7</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8" name="TextBox 77"/>
          <p:cNvSpPr txBox="1">
            <a:spLocks noChangeArrowheads="1"/>
          </p:cNvSpPr>
          <p:nvPr/>
        </p:nvSpPr>
        <p:spPr bwMode="auto">
          <a:xfrm>
            <a:off x="4689926"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8</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9" name="TextBox 78"/>
          <p:cNvSpPr txBox="1">
            <a:spLocks noChangeArrowheads="1"/>
          </p:cNvSpPr>
          <p:nvPr/>
        </p:nvSpPr>
        <p:spPr bwMode="auto">
          <a:xfrm>
            <a:off x="4518149"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9</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0" name="TextBox 79"/>
          <p:cNvSpPr txBox="1">
            <a:spLocks noChangeArrowheads="1"/>
          </p:cNvSpPr>
          <p:nvPr/>
        </p:nvSpPr>
        <p:spPr bwMode="auto">
          <a:xfrm>
            <a:off x="4244590" y="1995767"/>
            <a:ext cx="428628"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10</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1" name="TextBox 80"/>
          <p:cNvSpPr txBox="1">
            <a:spLocks noChangeArrowheads="1"/>
          </p:cNvSpPr>
          <p:nvPr/>
        </p:nvSpPr>
        <p:spPr bwMode="auto">
          <a:xfrm>
            <a:off x="4007761" y="1995767"/>
            <a:ext cx="500066"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11</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2" name="TextBox 81"/>
          <p:cNvSpPr txBox="1">
            <a:spLocks noChangeArrowheads="1"/>
          </p:cNvSpPr>
          <p:nvPr/>
        </p:nvSpPr>
        <p:spPr bwMode="auto">
          <a:xfrm>
            <a:off x="3827505" y="1995767"/>
            <a:ext cx="428628"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12</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3" name="TextBox 82"/>
          <p:cNvSpPr txBox="1">
            <a:spLocks noChangeArrowheads="1"/>
          </p:cNvSpPr>
          <p:nvPr/>
        </p:nvSpPr>
        <p:spPr bwMode="auto">
          <a:xfrm>
            <a:off x="1069952" y="1988840"/>
            <a:ext cx="428628"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31</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104" name="TextBox 103"/>
          <p:cNvSpPr txBox="1">
            <a:spLocks noChangeArrowheads="1"/>
          </p:cNvSpPr>
          <p:nvPr/>
        </p:nvSpPr>
        <p:spPr bwMode="auto">
          <a:xfrm>
            <a:off x="1103859" y="2958342"/>
            <a:ext cx="2643206" cy="560153"/>
          </a:xfrm>
          <a:prstGeom prst="rect">
            <a:avLst/>
          </a:prstGeom>
          <a:noFill/>
          <a:ln w="9525">
            <a:noFill/>
            <a:miter lim="800000"/>
            <a:headEnd/>
            <a:tailEnd/>
          </a:ln>
        </p:spPr>
        <p:txBody>
          <a:bodyPr wrap="square">
            <a:spAutoFit/>
          </a:bodyPr>
          <a:lstStyle/>
          <a:p>
            <a:pPr>
              <a:lnSpc>
                <a:spcPct val="95000"/>
              </a:lnSpc>
              <a:spcBef>
                <a:spcPct val="50000"/>
              </a:spcBef>
              <a:defRPr/>
            </a:pPr>
            <a:r>
              <a:rPr lang="zh-CN" altLang="en-US" sz="1600" b="1" dirty="0">
                <a:solidFill>
                  <a:srgbClr val="11576A"/>
                </a:solidFill>
                <a:latin typeface="微软雅黑" pitchFamily="34" charset="-122"/>
                <a:ea typeface="微软雅黑" pitchFamily="34" charset="-122"/>
                <a:cs typeface="宋体" charset="0"/>
              </a:rPr>
              <a:t>除了标志位</a:t>
            </a:r>
            <a:r>
              <a:rPr lang="en-US" altLang="zh-CN" sz="1600" b="1" dirty="0">
                <a:solidFill>
                  <a:srgbClr val="11576A"/>
                </a:solidFill>
                <a:latin typeface="微软雅黑" pitchFamily="34" charset="-122"/>
                <a:ea typeface="微软雅黑" pitchFamily="34" charset="-122"/>
                <a:cs typeface="宋体" charset="0"/>
              </a:rPr>
              <a:t>D</a:t>
            </a:r>
            <a:r>
              <a:rPr lang="zh-CN" altLang="en-US" sz="1600" b="1" dirty="0">
                <a:solidFill>
                  <a:srgbClr val="11576A"/>
                </a:solidFill>
                <a:latin typeface="微软雅黑" pitchFamily="34" charset="-122"/>
                <a:ea typeface="微软雅黑" pitchFamily="34" charset="-122"/>
                <a:cs typeface="宋体" charset="0"/>
              </a:rPr>
              <a:t>，一级和二级页表项是一致的</a:t>
            </a:r>
          </a:p>
        </p:txBody>
      </p:sp>
      <p:sp>
        <p:nvSpPr>
          <p:cNvPr id="106" name="TextBox 105"/>
          <p:cNvSpPr txBox="1">
            <a:spLocks noChangeArrowheads="1"/>
          </p:cNvSpPr>
          <p:nvPr/>
        </p:nvSpPr>
        <p:spPr bwMode="auto">
          <a:xfrm>
            <a:off x="6390884" y="3102708"/>
            <a:ext cx="1357322"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P - </a:t>
            </a:r>
            <a:r>
              <a:rPr lang="zh-CN" altLang="en-US" sz="1400" b="1" dirty="0">
                <a:solidFill>
                  <a:srgbClr val="11576A"/>
                </a:solidFill>
                <a:latin typeface="微软雅黑" pitchFamily="34" charset="-122"/>
                <a:ea typeface="微软雅黑" pitchFamily="34" charset="-122"/>
                <a:cs typeface="宋体" charset="0"/>
              </a:rPr>
              <a:t>驻留位</a:t>
            </a:r>
          </a:p>
        </p:txBody>
      </p:sp>
      <p:sp>
        <p:nvSpPr>
          <p:cNvPr id="107" name="TextBox 106"/>
          <p:cNvSpPr txBox="1">
            <a:spLocks noChangeArrowheads="1"/>
          </p:cNvSpPr>
          <p:nvPr/>
        </p:nvSpPr>
        <p:spPr bwMode="auto">
          <a:xfrm>
            <a:off x="6318095" y="3335746"/>
            <a:ext cx="221457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W - </a:t>
            </a:r>
            <a:r>
              <a:rPr lang="zh-CN" altLang="en-US" sz="1400" b="1" dirty="0">
                <a:solidFill>
                  <a:srgbClr val="11576A"/>
                </a:solidFill>
                <a:latin typeface="微软雅黑" pitchFamily="34" charset="-122"/>
                <a:ea typeface="微软雅黑" pitchFamily="34" charset="-122"/>
                <a:cs typeface="宋体" charset="0"/>
              </a:rPr>
              <a:t>可写标志</a:t>
            </a:r>
          </a:p>
        </p:txBody>
      </p:sp>
      <p:sp>
        <p:nvSpPr>
          <p:cNvPr id="108" name="TextBox 107"/>
          <p:cNvSpPr txBox="1">
            <a:spLocks noChangeArrowheads="1"/>
          </p:cNvSpPr>
          <p:nvPr/>
        </p:nvSpPr>
        <p:spPr bwMode="auto">
          <a:xfrm>
            <a:off x="6371734" y="3535752"/>
            <a:ext cx="221457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U - </a:t>
            </a:r>
            <a:r>
              <a:rPr lang="zh-CN" altLang="en-US" sz="1400" b="1" dirty="0">
                <a:solidFill>
                  <a:srgbClr val="11576A"/>
                </a:solidFill>
                <a:latin typeface="微软雅黑" pitchFamily="34" charset="-122"/>
                <a:ea typeface="微软雅黑" pitchFamily="34" charset="-122"/>
                <a:cs typeface="宋体" charset="0"/>
              </a:rPr>
              <a:t>用户态标志</a:t>
            </a:r>
          </a:p>
        </p:txBody>
      </p:sp>
      <p:sp>
        <p:nvSpPr>
          <p:cNvPr id="109" name="TextBox 108"/>
          <p:cNvSpPr txBox="1">
            <a:spLocks noChangeArrowheads="1"/>
          </p:cNvSpPr>
          <p:nvPr/>
        </p:nvSpPr>
        <p:spPr bwMode="auto">
          <a:xfrm>
            <a:off x="6243418" y="3782524"/>
            <a:ext cx="3000396" cy="456535"/>
          </a:xfrm>
          <a:prstGeom prst="rect">
            <a:avLst/>
          </a:prstGeom>
          <a:noFill/>
          <a:ln w="9525">
            <a:noFill/>
            <a:miter lim="800000"/>
            <a:headEnd/>
            <a:tailEnd/>
          </a:ln>
        </p:spPr>
        <p:txBody>
          <a:bodyPr wrap="square">
            <a:spAutoFit/>
          </a:bodyPr>
          <a:lstStyle/>
          <a:p>
            <a:pPr>
              <a:lnSpc>
                <a:spcPts val="1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WT - 1=Write-through</a:t>
            </a:r>
          </a:p>
          <a:p>
            <a:pPr>
              <a:lnSpc>
                <a:spcPts val="1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           0=Write-back</a:t>
            </a:r>
            <a:endParaRPr lang="zh-CN" altLang="en-US" sz="1400" b="1" spc="-100" dirty="0">
              <a:solidFill>
                <a:srgbClr val="11576A"/>
              </a:solidFill>
              <a:latin typeface="微软雅黑" pitchFamily="34" charset="-122"/>
              <a:ea typeface="微软雅黑" pitchFamily="34" charset="-122"/>
              <a:cs typeface="宋体" charset="0"/>
            </a:endParaRPr>
          </a:p>
        </p:txBody>
      </p:sp>
      <p:sp>
        <p:nvSpPr>
          <p:cNvPr id="110" name="TextBox 109"/>
          <p:cNvSpPr txBox="1">
            <a:spLocks noChangeArrowheads="1"/>
          </p:cNvSpPr>
          <p:nvPr/>
        </p:nvSpPr>
        <p:spPr bwMode="auto">
          <a:xfrm>
            <a:off x="6246196" y="4181768"/>
            <a:ext cx="2643206"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CD - Cache Disabled</a:t>
            </a:r>
            <a:endParaRPr lang="zh-CN" altLang="en-US" sz="1400" b="1" dirty="0">
              <a:solidFill>
                <a:srgbClr val="11576A"/>
              </a:solidFill>
              <a:latin typeface="微软雅黑" pitchFamily="34" charset="-122"/>
              <a:ea typeface="微软雅黑" pitchFamily="34" charset="-122"/>
              <a:cs typeface="宋体" charset="0"/>
            </a:endParaRPr>
          </a:p>
        </p:txBody>
      </p:sp>
      <p:sp>
        <p:nvSpPr>
          <p:cNvPr id="111" name="TextBox 110"/>
          <p:cNvSpPr txBox="1">
            <a:spLocks noChangeArrowheads="1"/>
          </p:cNvSpPr>
          <p:nvPr/>
        </p:nvSpPr>
        <p:spPr bwMode="auto">
          <a:xfrm>
            <a:off x="6379648" y="4429844"/>
            <a:ext cx="221457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A - </a:t>
            </a:r>
            <a:r>
              <a:rPr lang="zh-CN" altLang="en-US" sz="1400" b="1" dirty="0">
                <a:solidFill>
                  <a:srgbClr val="11576A"/>
                </a:solidFill>
                <a:latin typeface="微软雅黑" pitchFamily="34" charset="-122"/>
                <a:ea typeface="微软雅黑" pitchFamily="34" charset="-122"/>
                <a:cs typeface="宋体" charset="0"/>
              </a:rPr>
              <a:t>访问位</a:t>
            </a:r>
          </a:p>
        </p:txBody>
      </p:sp>
      <p:sp>
        <p:nvSpPr>
          <p:cNvPr id="112" name="TextBox 111"/>
          <p:cNvSpPr txBox="1">
            <a:spLocks noChangeArrowheads="1"/>
          </p:cNvSpPr>
          <p:nvPr/>
        </p:nvSpPr>
        <p:spPr bwMode="auto">
          <a:xfrm>
            <a:off x="6395000" y="4666696"/>
            <a:ext cx="2857520"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D - </a:t>
            </a:r>
            <a:r>
              <a:rPr lang="zh-CN" altLang="en-US" sz="1400" b="1" spc="-100" dirty="0">
                <a:solidFill>
                  <a:srgbClr val="11576A"/>
                </a:solidFill>
                <a:latin typeface="微软雅黑" pitchFamily="34" charset="-122"/>
                <a:ea typeface="微软雅黑" pitchFamily="34" charset="-122"/>
                <a:cs typeface="宋体" charset="0"/>
              </a:rPr>
              <a:t>修改位</a:t>
            </a:r>
            <a:r>
              <a:rPr lang="en-US" altLang="zh-CN" sz="1400" b="1" spc="-100" dirty="0">
                <a:solidFill>
                  <a:srgbClr val="11576A"/>
                </a:solidFill>
                <a:latin typeface="微软雅黑" pitchFamily="34" charset="-122"/>
                <a:ea typeface="微软雅黑" pitchFamily="34" charset="-122"/>
                <a:cs typeface="宋体" charset="0"/>
              </a:rPr>
              <a:t>(</a:t>
            </a:r>
            <a:r>
              <a:rPr lang="zh-CN" altLang="en-US" sz="1400" b="1" spc="-100" dirty="0">
                <a:solidFill>
                  <a:srgbClr val="11576A"/>
                </a:solidFill>
                <a:latin typeface="微软雅黑" pitchFamily="34" charset="-122"/>
                <a:ea typeface="微软雅黑" pitchFamily="34" charset="-122"/>
                <a:cs typeface="宋体" charset="0"/>
              </a:rPr>
              <a:t>一级页表项为</a:t>
            </a:r>
            <a:r>
              <a:rPr lang="en-US" altLang="zh-CN" sz="1400" b="1" spc="-100" dirty="0">
                <a:solidFill>
                  <a:srgbClr val="11576A"/>
                </a:solidFill>
                <a:latin typeface="微软雅黑" pitchFamily="34" charset="-122"/>
                <a:ea typeface="微软雅黑" pitchFamily="34" charset="-122"/>
                <a:cs typeface="宋体" charset="0"/>
              </a:rPr>
              <a:t>0)</a:t>
            </a:r>
            <a:endParaRPr lang="zh-CN" altLang="en-US" sz="1400" b="1" spc="-100" dirty="0">
              <a:solidFill>
                <a:srgbClr val="11576A"/>
              </a:solidFill>
              <a:latin typeface="微软雅黑" pitchFamily="34" charset="-122"/>
              <a:ea typeface="微软雅黑" pitchFamily="34" charset="-122"/>
              <a:cs typeface="宋体" charset="0"/>
            </a:endParaRPr>
          </a:p>
        </p:txBody>
      </p:sp>
      <p:sp>
        <p:nvSpPr>
          <p:cNvPr id="113" name="TextBox 112"/>
          <p:cNvSpPr txBox="1">
            <a:spLocks noChangeArrowheads="1"/>
          </p:cNvSpPr>
          <p:nvPr/>
        </p:nvSpPr>
        <p:spPr bwMode="auto">
          <a:xfrm>
            <a:off x="6215926" y="4954167"/>
            <a:ext cx="285748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AVL - </a:t>
            </a:r>
            <a:r>
              <a:rPr lang="zh-CN" altLang="en-US" sz="1400" b="1" spc="-100" dirty="0">
                <a:solidFill>
                  <a:srgbClr val="11576A"/>
                </a:solidFill>
                <a:latin typeface="微软雅黑" pitchFamily="34" charset="-122"/>
                <a:ea typeface="微软雅黑" pitchFamily="34" charset="-122"/>
                <a:cs typeface="宋体" charset="0"/>
              </a:rPr>
              <a:t>保留位</a:t>
            </a:r>
          </a:p>
        </p:txBody>
      </p:sp>
      <p:cxnSp>
        <p:nvCxnSpPr>
          <p:cNvPr id="114" name="直接连接符 113"/>
          <p:cNvCxnSpPr>
            <a:stCxn id="100" idx="2"/>
          </p:cNvCxnSpPr>
          <p:nvPr/>
        </p:nvCxnSpPr>
        <p:spPr>
          <a:xfrm flipH="1">
            <a:off x="6243836" y="2866082"/>
            <a:ext cx="4479" cy="38425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a:off x="5746228" y="3173450"/>
            <a:ext cx="64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5400000" flipH="1">
            <a:off x="5480014" y="3263450"/>
            <a:ext cx="82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flipH="1">
            <a:off x="5209038" y="3353450"/>
            <a:ext cx="100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5400000" flipH="1">
            <a:off x="4801682" y="3587450"/>
            <a:ext cx="1476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5400000" flipH="1">
            <a:off x="4473848" y="3731450"/>
            <a:ext cx="176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5400000" flipH="1">
            <a:off x="4192394" y="3821450"/>
            <a:ext cx="194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5400000" flipH="1">
            <a:off x="3293154" y="3983450"/>
            <a:ext cx="226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5706688" y="3840892"/>
            <a:ext cx="61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517774" y="4321908"/>
            <a:ext cx="79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5876552" y="3666266"/>
            <a:ext cx="43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6066856" y="3483702"/>
            <a:ext cx="25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234156" y="3244476"/>
            <a:ext cx="10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349498" y="4601310"/>
            <a:ext cx="97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5154234" y="4775936"/>
            <a:ext cx="115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4414454" y="5107726"/>
            <a:ext cx="190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647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9" name="组合 8"/>
          <p:cNvGrpSpPr/>
          <p:nvPr/>
        </p:nvGrpSpPr>
        <p:grpSpPr>
          <a:xfrm>
            <a:off x="5699669" y="3370936"/>
            <a:ext cx="457245" cy="1532651"/>
            <a:chOff x="5223938" y="2535823"/>
            <a:chExt cx="457245" cy="1532651"/>
          </a:xfrm>
        </p:grpSpPr>
        <p:sp>
          <p:nvSpPr>
            <p:cNvPr id="135" name="AutoShape 51"/>
            <p:cNvSpPr>
              <a:spLocks noChangeArrowheads="1"/>
            </p:cNvSpPr>
            <p:nvPr/>
          </p:nvSpPr>
          <p:spPr bwMode="auto">
            <a:xfrm>
              <a:off x="5494067" y="3930071"/>
              <a:ext cx="185885" cy="13739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7" name="Line 53"/>
            <p:cNvSpPr>
              <a:spLocks noChangeShapeType="1"/>
            </p:cNvSpPr>
            <p:nvPr/>
          </p:nvSpPr>
          <p:spPr bwMode="auto">
            <a:xfrm flipH="1">
              <a:off x="5223938" y="4067464"/>
              <a:ext cx="276807" cy="1010"/>
            </a:xfrm>
            <a:prstGeom prst="line">
              <a:avLst/>
            </a:prstGeom>
            <a:noFill/>
            <a:ln w="1908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84" name="Line 81"/>
            <p:cNvSpPr>
              <a:spLocks noChangeShapeType="1"/>
            </p:cNvSpPr>
            <p:nvPr/>
          </p:nvSpPr>
          <p:spPr bwMode="auto">
            <a:xfrm>
              <a:off x="5680173" y="2535823"/>
              <a:ext cx="1010" cy="1414344"/>
            </a:xfrm>
            <a:prstGeom prst="line">
              <a:avLst/>
            </a:prstGeom>
            <a:noFill/>
            <a:ln w="19080">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 name="组合 1"/>
          <p:cNvGrpSpPr/>
          <p:nvPr/>
        </p:nvGrpSpPr>
        <p:grpSpPr>
          <a:xfrm>
            <a:off x="1221652" y="1651000"/>
            <a:ext cx="7268976" cy="400110"/>
            <a:chOff x="758825" y="793750"/>
            <a:chExt cx="7268976" cy="400110"/>
          </a:xfrm>
        </p:grpSpPr>
        <p:sp>
          <p:nvSpPr>
            <p:cNvPr id="20482" name="TextBox 4"/>
            <p:cNvSpPr txBox="1">
              <a:spLocks noChangeArrowheads="1"/>
            </p:cNvSpPr>
            <p:nvPr/>
          </p:nvSpPr>
          <p:spPr bwMode="auto">
            <a:xfrm>
              <a:off x="1169801" y="798419"/>
              <a:ext cx="6858000" cy="353943"/>
            </a:xfrm>
            <a:prstGeom prst="rect">
              <a:avLst/>
            </a:prstGeom>
            <a:noFill/>
            <a:ln w="9525">
              <a:noFill/>
              <a:miter lim="800000"/>
              <a:headEnd/>
              <a:tailEnd/>
            </a:ln>
          </p:spPr>
          <p:txBody>
            <a:bodyPr>
              <a:spAutoFit/>
            </a:bodyPr>
            <a:lstStyle/>
            <a:p>
              <a:pPr marL="0" lvl="1" indent="-284163">
                <a:spcBef>
                  <a:spcPts val="500"/>
                </a:spcBef>
                <a:buClr>
                  <a:srgbClr val="000099"/>
                </a:buClr>
                <a:buSzPct val="1000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1700" b="1" dirty="0">
                  <a:solidFill>
                    <a:srgbClr val="11576A"/>
                  </a:solidFill>
                  <a:latin typeface="微软雅黑" pitchFamily="34" charset="-122"/>
                  <a:ea typeface="微软雅黑" pitchFamily="34" charset="-122"/>
                  <a:cs typeface="SimSun" charset="0"/>
                  <a:sym typeface="Times New Roman" charset="0"/>
                </a:rPr>
                <a:t>缓存近期访问的页表项</a:t>
              </a:r>
            </a:p>
          </p:txBody>
        </p:sp>
        <p:sp>
          <p:nvSpPr>
            <p:cNvPr id="20483" name="矩形 6"/>
            <p:cNvSpPr>
              <a:spLocks noChangeArrowheads="1"/>
            </p:cNvSpPr>
            <p:nvPr/>
          </p:nvSpPr>
          <p:spPr bwMode="auto">
            <a:xfrm>
              <a:off x="758825" y="793750"/>
              <a:ext cx="442750" cy="400110"/>
            </a:xfrm>
            <a:prstGeom prst="rect">
              <a:avLst/>
            </a:prstGeom>
            <a:noFill/>
            <a:ln w="9525">
              <a:noFill/>
              <a:miter lim="800000"/>
              <a:headEnd/>
              <a:tailEnd/>
            </a:ln>
          </p:spPr>
          <p:txBody>
            <a:bodyPr wrap="none">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latin typeface="Calibri" pitchFamily="34" charset="0"/>
              </a:endParaRPr>
            </a:p>
          </p:txBody>
        </p:sp>
      </p:grpSp>
      <p:grpSp>
        <p:nvGrpSpPr>
          <p:cNvPr id="3" name="组合 2"/>
          <p:cNvGrpSpPr/>
          <p:nvPr/>
        </p:nvGrpSpPr>
        <p:grpSpPr>
          <a:xfrm>
            <a:off x="1755053" y="1956164"/>
            <a:ext cx="7137427" cy="353943"/>
            <a:chOff x="1292225" y="1098913"/>
            <a:chExt cx="7137427" cy="353943"/>
          </a:xfrm>
        </p:grpSpPr>
        <p:sp>
          <p:nvSpPr>
            <p:cNvPr id="20484" name="TextBox 7"/>
            <p:cNvSpPr txBox="1">
              <a:spLocks noChangeArrowheads="1"/>
            </p:cNvSpPr>
            <p:nvPr/>
          </p:nvSpPr>
          <p:spPr bwMode="auto">
            <a:xfrm>
              <a:off x="1509746" y="1098913"/>
              <a:ext cx="6919906" cy="353943"/>
            </a:xfrm>
            <a:prstGeom prst="rect">
              <a:avLst/>
            </a:prstGeom>
            <a:noFill/>
            <a:ln w="9525">
              <a:noFill/>
              <a:miter lim="800000"/>
              <a:headEnd/>
              <a:tailEnd/>
            </a:ln>
          </p:spPr>
          <p:txBody>
            <a:bodyPr wrap="square">
              <a:spAutoFit/>
            </a:bodyPr>
            <a:lstStyle/>
            <a:p>
              <a:pPr marL="0" lvl="1"/>
              <a:r>
                <a:rPr lang="en-US" altLang="zh-CN" sz="1700" b="1" dirty="0">
                  <a:solidFill>
                    <a:srgbClr val="11576A"/>
                  </a:solidFill>
                  <a:latin typeface="微软雅黑" pitchFamily="34" charset="-122"/>
                  <a:ea typeface="微软雅黑" pitchFamily="34" charset="-122"/>
                  <a:cs typeface="SimSun" charset="0"/>
                  <a:sym typeface="Times New Roman" charset="0"/>
                </a:rPr>
                <a:t>TLB </a:t>
              </a:r>
              <a:r>
                <a:rPr lang="zh-CN" altLang="en-US" sz="1700" b="1" dirty="0">
                  <a:solidFill>
                    <a:srgbClr val="11576A"/>
                  </a:solidFill>
                  <a:latin typeface="微软雅黑" pitchFamily="34" charset="-122"/>
                  <a:ea typeface="微软雅黑" pitchFamily="34" charset="-122"/>
                  <a:cs typeface="SimSun" charset="0"/>
                  <a:sym typeface="Times New Roman" charset="0"/>
                </a:rPr>
                <a:t>使用关联存储</a:t>
              </a:r>
              <a:r>
                <a:rPr lang="en-US" altLang="zh-CN" sz="1700" b="1" dirty="0">
                  <a:solidFill>
                    <a:srgbClr val="11576A"/>
                  </a:solidFill>
                  <a:latin typeface="微软雅黑" pitchFamily="34" charset="-122"/>
                  <a:ea typeface="微软雅黑" pitchFamily="34" charset="-122"/>
                  <a:cs typeface="SimSun" charset="0"/>
                  <a:sym typeface="Times New Roman" charset="0"/>
                </a:rPr>
                <a:t>(associative memory)</a:t>
              </a:r>
              <a:r>
                <a:rPr lang="zh-CN" altLang="en-US" sz="1700" b="1" dirty="0">
                  <a:solidFill>
                    <a:srgbClr val="11576A"/>
                  </a:solidFill>
                  <a:latin typeface="微软雅黑" pitchFamily="34" charset="-122"/>
                  <a:ea typeface="微软雅黑" pitchFamily="34" charset="-122"/>
                  <a:cs typeface="SimSun" charset="0"/>
                  <a:sym typeface="Times New Roman" charset="0"/>
                </a:rPr>
                <a:t>实现，具备快速访问性能</a:t>
              </a:r>
            </a:p>
          </p:txBody>
        </p:sp>
        <p:pic>
          <p:nvPicPr>
            <p:cNvPr id="20485" name="图片 8" descr="小点1.png"/>
            <p:cNvPicPr>
              <a:picLocks noChangeAspect="1"/>
            </p:cNvPicPr>
            <p:nvPr/>
          </p:nvPicPr>
          <p:blipFill>
            <a:blip r:embed="rId3"/>
            <a:srcRect/>
            <a:stretch>
              <a:fillRect/>
            </a:stretch>
          </p:blipFill>
          <p:spPr bwMode="auto">
            <a:xfrm>
              <a:off x="1292225" y="1214053"/>
              <a:ext cx="149225" cy="149225"/>
            </a:xfrm>
            <a:prstGeom prst="rect">
              <a:avLst/>
            </a:prstGeom>
            <a:noFill/>
            <a:ln w="9525">
              <a:noFill/>
              <a:miter lim="800000"/>
              <a:headEnd/>
              <a:tailEnd/>
            </a:ln>
          </p:spPr>
        </p:pic>
      </p:grpSp>
      <p:grpSp>
        <p:nvGrpSpPr>
          <p:cNvPr id="4" name="组合 3"/>
          <p:cNvGrpSpPr/>
          <p:nvPr/>
        </p:nvGrpSpPr>
        <p:grpSpPr>
          <a:xfrm>
            <a:off x="1755053" y="2232205"/>
            <a:ext cx="6565923" cy="353943"/>
            <a:chOff x="1292225" y="1374954"/>
            <a:chExt cx="6565923" cy="353943"/>
          </a:xfrm>
        </p:grpSpPr>
        <p:sp>
          <p:nvSpPr>
            <p:cNvPr id="179" name="TextBox 7"/>
            <p:cNvSpPr txBox="1">
              <a:spLocks noChangeArrowheads="1"/>
            </p:cNvSpPr>
            <p:nvPr/>
          </p:nvSpPr>
          <p:spPr bwMode="auto">
            <a:xfrm>
              <a:off x="1509746" y="1374954"/>
              <a:ext cx="6348402" cy="353943"/>
            </a:xfrm>
            <a:prstGeom prst="rect">
              <a:avLst/>
            </a:prstGeom>
            <a:noFill/>
            <a:ln w="9525">
              <a:noFill/>
              <a:miter lim="800000"/>
              <a:headEnd/>
              <a:tailEnd/>
            </a:ln>
          </p:spPr>
          <p:txBody>
            <a:bodyPr wrap="square">
              <a:spAutoFit/>
            </a:bodyPr>
            <a:lstStyle/>
            <a:p>
              <a:pPr marL="0" lvl="1"/>
              <a:r>
                <a:rPr lang="zh-CN" altLang="en-US" sz="1700" b="1" dirty="0">
                  <a:solidFill>
                    <a:srgbClr val="11576A"/>
                  </a:solidFill>
                  <a:latin typeface="微软雅黑" pitchFamily="34" charset="-122"/>
                  <a:ea typeface="微软雅黑" pitchFamily="34" charset="-122"/>
                  <a:cs typeface="SimSun" charset="0"/>
                  <a:sym typeface="Times New Roman" charset="0"/>
                </a:rPr>
                <a:t>如果</a:t>
              </a:r>
              <a:r>
                <a:rPr lang="en-US" altLang="zh-CN" sz="1700" b="1" dirty="0">
                  <a:solidFill>
                    <a:srgbClr val="11576A"/>
                  </a:solidFill>
                  <a:latin typeface="微软雅黑" pitchFamily="34" charset="-122"/>
                  <a:ea typeface="微软雅黑" pitchFamily="34" charset="-122"/>
                  <a:cs typeface="SimSun" charset="0"/>
                  <a:sym typeface="Times New Roman" charset="0"/>
                </a:rPr>
                <a:t>TLB</a:t>
              </a:r>
              <a:r>
                <a:rPr lang="zh-CN" altLang="en-US" sz="1700" b="1" dirty="0">
                  <a:solidFill>
                    <a:srgbClr val="11576A"/>
                  </a:solidFill>
                  <a:latin typeface="微软雅黑" pitchFamily="34" charset="-122"/>
                  <a:ea typeface="微软雅黑" pitchFamily="34" charset="-122"/>
                  <a:cs typeface="SimSun" charset="0"/>
                  <a:sym typeface="Times New Roman" charset="0"/>
                </a:rPr>
                <a:t>命中，物理页号可以很快被获取</a:t>
              </a:r>
            </a:p>
          </p:txBody>
        </p:sp>
        <p:pic>
          <p:nvPicPr>
            <p:cNvPr id="180" name="图片 8" descr="小点1.png"/>
            <p:cNvPicPr>
              <a:picLocks noChangeAspect="1"/>
            </p:cNvPicPr>
            <p:nvPr/>
          </p:nvPicPr>
          <p:blipFill>
            <a:blip r:embed="rId3"/>
            <a:srcRect/>
            <a:stretch>
              <a:fillRect/>
            </a:stretch>
          </p:blipFill>
          <p:spPr bwMode="auto">
            <a:xfrm>
              <a:off x="1292225" y="1490094"/>
              <a:ext cx="149225" cy="149225"/>
            </a:xfrm>
            <a:prstGeom prst="rect">
              <a:avLst/>
            </a:prstGeom>
            <a:noFill/>
            <a:ln w="9525">
              <a:noFill/>
              <a:miter lim="800000"/>
              <a:headEnd/>
              <a:tailEnd/>
            </a:ln>
          </p:spPr>
        </p:pic>
      </p:grpSp>
      <p:grpSp>
        <p:nvGrpSpPr>
          <p:cNvPr id="5" name="组合 4"/>
          <p:cNvGrpSpPr/>
          <p:nvPr/>
        </p:nvGrpSpPr>
        <p:grpSpPr>
          <a:xfrm>
            <a:off x="1755053" y="2526363"/>
            <a:ext cx="6565923" cy="353943"/>
            <a:chOff x="1292225" y="1669112"/>
            <a:chExt cx="6565923" cy="353943"/>
          </a:xfrm>
        </p:grpSpPr>
        <p:sp>
          <p:nvSpPr>
            <p:cNvPr id="181" name="TextBox 7"/>
            <p:cNvSpPr txBox="1">
              <a:spLocks noChangeArrowheads="1"/>
            </p:cNvSpPr>
            <p:nvPr/>
          </p:nvSpPr>
          <p:spPr bwMode="auto">
            <a:xfrm>
              <a:off x="1509746" y="1669112"/>
              <a:ext cx="6348402" cy="353943"/>
            </a:xfrm>
            <a:prstGeom prst="rect">
              <a:avLst/>
            </a:prstGeom>
            <a:noFill/>
            <a:ln w="9525">
              <a:noFill/>
              <a:miter lim="800000"/>
              <a:headEnd/>
              <a:tailEnd/>
            </a:ln>
          </p:spPr>
          <p:txBody>
            <a:bodyPr wrap="square">
              <a:spAutoFit/>
            </a:bodyPr>
            <a:lstStyle/>
            <a:p>
              <a:pPr marL="0" lvl="1"/>
              <a:r>
                <a:rPr lang="zh-CN" altLang="en-US" sz="1700" b="1" dirty="0">
                  <a:solidFill>
                    <a:srgbClr val="11576A"/>
                  </a:solidFill>
                  <a:latin typeface="微软雅黑" pitchFamily="34" charset="-122"/>
                  <a:ea typeface="微软雅黑" pitchFamily="34" charset="-122"/>
                  <a:cs typeface="SimSun" charset="0"/>
                  <a:sym typeface="Times New Roman" charset="0"/>
                </a:rPr>
                <a:t>如果</a:t>
              </a:r>
              <a:r>
                <a:rPr lang="en-US" altLang="zh-CN" sz="1700" b="1" dirty="0">
                  <a:solidFill>
                    <a:srgbClr val="11576A"/>
                  </a:solidFill>
                  <a:latin typeface="微软雅黑" pitchFamily="34" charset="-122"/>
                  <a:ea typeface="微软雅黑" pitchFamily="34" charset="-122"/>
                  <a:cs typeface="SimSun" charset="0"/>
                  <a:sym typeface="Times New Roman" charset="0"/>
                </a:rPr>
                <a:t>TLB</a:t>
              </a:r>
              <a:r>
                <a:rPr lang="zh-CN" altLang="en-US" sz="1700" b="1" dirty="0">
                  <a:solidFill>
                    <a:srgbClr val="11576A"/>
                  </a:solidFill>
                  <a:latin typeface="微软雅黑" pitchFamily="34" charset="-122"/>
                  <a:ea typeface="微软雅黑" pitchFamily="34" charset="-122"/>
                  <a:cs typeface="SimSun" charset="0"/>
                  <a:sym typeface="Times New Roman" charset="0"/>
                </a:rPr>
                <a:t>未命中，对应的表项被更新到</a:t>
              </a:r>
              <a:r>
                <a:rPr lang="en-US" altLang="zh-CN" sz="1700" b="1" dirty="0">
                  <a:solidFill>
                    <a:srgbClr val="11576A"/>
                  </a:solidFill>
                  <a:latin typeface="微软雅黑" pitchFamily="34" charset="-122"/>
                  <a:ea typeface="微软雅黑" pitchFamily="34" charset="-122"/>
                  <a:cs typeface="SimSun" charset="0"/>
                  <a:sym typeface="Times New Roman" charset="0"/>
                </a:rPr>
                <a:t>TLB</a:t>
              </a:r>
              <a:r>
                <a:rPr lang="zh-CN" altLang="en-US" sz="1700" b="1" dirty="0">
                  <a:solidFill>
                    <a:srgbClr val="11576A"/>
                  </a:solidFill>
                  <a:latin typeface="微软雅黑" pitchFamily="34" charset="-122"/>
                  <a:ea typeface="微软雅黑" pitchFamily="34" charset="-122"/>
                  <a:cs typeface="SimSun" charset="0"/>
                  <a:sym typeface="Times New Roman" charset="0"/>
                </a:rPr>
                <a:t>中</a:t>
              </a:r>
            </a:p>
          </p:txBody>
        </p:sp>
        <p:pic>
          <p:nvPicPr>
            <p:cNvPr id="182" name="图片 8" descr="小点1.png"/>
            <p:cNvPicPr>
              <a:picLocks noChangeAspect="1"/>
            </p:cNvPicPr>
            <p:nvPr/>
          </p:nvPicPr>
          <p:blipFill>
            <a:blip r:embed="rId3"/>
            <a:srcRect/>
            <a:stretch>
              <a:fillRect/>
            </a:stretch>
          </p:blipFill>
          <p:spPr bwMode="auto">
            <a:xfrm>
              <a:off x="1292225" y="1770805"/>
              <a:ext cx="149225" cy="149225"/>
            </a:xfrm>
            <a:prstGeom prst="rect">
              <a:avLst/>
            </a:prstGeom>
            <a:noFill/>
            <a:ln w="9525">
              <a:noFill/>
              <a:miter lim="800000"/>
              <a:headEnd/>
              <a:tailEnd/>
            </a:ln>
          </p:spPr>
        </p:pic>
      </p:grpSp>
      <p:grpSp>
        <p:nvGrpSpPr>
          <p:cNvPr id="7" name="组合 6"/>
          <p:cNvGrpSpPr/>
          <p:nvPr/>
        </p:nvGrpSpPr>
        <p:grpSpPr>
          <a:xfrm>
            <a:off x="1462928" y="2786025"/>
            <a:ext cx="5572029" cy="1249047"/>
            <a:chOff x="1000100" y="1928774"/>
            <a:chExt cx="5572029" cy="1249047"/>
          </a:xfrm>
        </p:grpSpPr>
        <p:sp>
          <p:nvSpPr>
            <p:cNvPr id="99" name="Rectangle 15"/>
            <p:cNvSpPr>
              <a:spLocks noChangeArrowheads="1"/>
            </p:cNvSpPr>
            <p:nvPr/>
          </p:nvSpPr>
          <p:spPr bwMode="auto">
            <a:xfrm>
              <a:off x="2002264" y="2965286"/>
              <a:ext cx="245002" cy="212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1</a:t>
              </a:r>
            </a:p>
          </p:txBody>
        </p:sp>
        <p:sp>
          <p:nvSpPr>
            <p:cNvPr id="100" name="Rectangle 16"/>
            <p:cNvSpPr>
              <a:spLocks noChangeArrowheads="1"/>
            </p:cNvSpPr>
            <p:nvPr/>
          </p:nvSpPr>
          <p:spPr bwMode="auto">
            <a:xfrm>
              <a:off x="1000100" y="2965286"/>
              <a:ext cx="307519" cy="212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20</a:t>
              </a:r>
            </a:p>
          </p:txBody>
        </p:sp>
        <p:sp>
          <p:nvSpPr>
            <p:cNvPr id="101" name="Rectangle 17"/>
            <p:cNvSpPr>
              <a:spLocks noChangeArrowheads="1"/>
            </p:cNvSpPr>
            <p:nvPr/>
          </p:nvSpPr>
          <p:spPr bwMode="auto">
            <a:xfrm>
              <a:off x="1468854" y="2965286"/>
              <a:ext cx="245002" cy="212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9</a:t>
              </a:r>
            </a:p>
          </p:txBody>
        </p:sp>
        <p:sp>
          <p:nvSpPr>
            <p:cNvPr id="102" name="Rectangle 18"/>
            <p:cNvSpPr>
              <a:spLocks noChangeArrowheads="1"/>
            </p:cNvSpPr>
            <p:nvPr/>
          </p:nvSpPr>
          <p:spPr bwMode="auto">
            <a:xfrm>
              <a:off x="1086981" y="2824862"/>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03" name="Rectangle 19"/>
            <p:cNvSpPr>
              <a:spLocks noChangeArrowheads="1"/>
            </p:cNvSpPr>
            <p:nvPr/>
          </p:nvSpPr>
          <p:spPr bwMode="auto">
            <a:xfrm>
              <a:off x="1192047" y="2824862"/>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04" name="Rectangle 20"/>
            <p:cNvSpPr>
              <a:spLocks noChangeArrowheads="1"/>
            </p:cNvSpPr>
            <p:nvPr/>
          </p:nvSpPr>
          <p:spPr bwMode="auto">
            <a:xfrm>
              <a:off x="1296102" y="2824862"/>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05" name="Rectangle 21"/>
            <p:cNvSpPr>
              <a:spLocks noChangeArrowheads="1"/>
            </p:cNvSpPr>
            <p:nvPr/>
          </p:nvSpPr>
          <p:spPr bwMode="auto">
            <a:xfrm>
              <a:off x="1720405"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06" name="Rectangle 22"/>
            <p:cNvSpPr>
              <a:spLocks noChangeArrowheads="1"/>
            </p:cNvSpPr>
            <p:nvPr/>
          </p:nvSpPr>
          <p:spPr bwMode="auto">
            <a:xfrm>
              <a:off x="1825471"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07" name="Rectangle 23"/>
            <p:cNvSpPr>
              <a:spLocks noChangeArrowheads="1"/>
            </p:cNvSpPr>
            <p:nvPr/>
          </p:nvSpPr>
          <p:spPr bwMode="auto">
            <a:xfrm>
              <a:off x="1929526"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08" name="Rectangle 24"/>
            <p:cNvSpPr>
              <a:spLocks noChangeArrowheads="1"/>
            </p:cNvSpPr>
            <p:nvPr/>
          </p:nvSpPr>
          <p:spPr bwMode="auto">
            <a:xfrm>
              <a:off x="2034592"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09" name="Rectangle 25"/>
            <p:cNvSpPr>
              <a:spLocks noChangeArrowheads="1"/>
            </p:cNvSpPr>
            <p:nvPr/>
          </p:nvSpPr>
          <p:spPr bwMode="auto">
            <a:xfrm>
              <a:off x="1315297" y="2965286"/>
              <a:ext cx="307519" cy="212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10</a:t>
              </a:r>
            </a:p>
          </p:txBody>
        </p:sp>
        <p:sp>
          <p:nvSpPr>
            <p:cNvPr id="110" name="Rectangle 26"/>
            <p:cNvSpPr>
              <a:spLocks noChangeArrowheads="1"/>
            </p:cNvSpPr>
            <p:nvPr/>
          </p:nvSpPr>
          <p:spPr bwMode="auto">
            <a:xfrm>
              <a:off x="1401167" y="2824862"/>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11" name="Rectangle 27"/>
            <p:cNvSpPr>
              <a:spLocks noChangeArrowheads="1"/>
            </p:cNvSpPr>
            <p:nvPr/>
          </p:nvSpPr>
          <p:spPr bwMode="auto">
            <a:xfrm>
              <a:off x="1506233"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12" name="Rectangle 28"/>
            <p:cNvSpPr>
              <a:spLocks noChangeArrowheads="1"/>
            </p:cNvSpPr>
            <p:nvPr/>
          </p:nvSpPr>
          <p:spPr bwMode="auto">
            <a:xfrm>
              <a:off x="1611299"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13" name="Rectangle 29"/>
            <p:cNvSpPr>
              <a:spLocks noChangeArrowheads="1"/>
            </p:cNvSpPr>
            <p:nvPr/>
          </p:nvSpPr>
          <p:spPr bwMode="auto">
            <a:xfrm>
              <a:off x="1272571" y="2500312"/>
              <a:ext cx="299033"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p</a:t>
              </a:r>
            </a:p>
          </p:txBody>
        </p:sp>
        <p:sp>
          <p:nvSpPr>
            <p:cNvPr id="114" name="Rectangle 30"/>
            <p:cNvSpPr>
              <a:spLocks noChangeArrowheads="1"/>
            </p:cNvSpPr>
            <p:nvPr/>
          </p:nvSpPr>
          <p:spPr bwMode="auto">
            <a:xfrm>
              <a:off x="1712323" y="2561188"/>
              <a:ext cx="299033"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o</a:t>
              </a:r>
            </a:p>
          </p:txBody>
        </p:sp>
        <p:sp>
          <p:nvSpPr>
            <p:cNvPr id="115" name="Rectangle 31"/>
            <p:cNvSpPr>
              <a:spLocks noChangeArrowheads="1"/>
            </p:cNvSpPr>
            <p:nvPr/>
          </p:nvSpPr>
          <p:spPr bwMode="auto">
            <a:xfrm>
              <a:off x="6327127" y="2326811"/>
              <a:ext cx="245002" cy="212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1</a:t>
              </a:r>
            </a:p>
          </p:txBody>
        </p:sp>
        <p:sp>
          <p:nvSpPr>
            <p:cNvPr id="116" name="Rectangle 32"/>
            <p:cNvSpPr>
              <a:spLocks noChangeArrowheads="1"/>
            </p:cNvSpPr>
            <p:nvPr/>
          </p:nvSpPr>
          <p:spPr bwMode="auto">
            <a:xfrm>
              <a:off x="5485592" y="2326811"/>
              <a:ext cx="307519" cy="212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16</a:t>
              </a:r>
            </a:p>
          </p:txBody>
        </p:sp>
        <p:sp>
          <p:nvSpPr>
            <p:cNvPr id="117" name="Rectangle 33"/>
            <p:cNvSpPr>
              <a:spLocks noChangeArrowheads="1"/>
            </p:cNvSpPr>
            <p:nvPr/>
          </p:nvSpPr>
          <p:spPr bwMode="auto">
            <a:xfrm>
              <a:off x="5793717" y="2326811"/>
              <a:ext cx="245002" cy="212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9</a:t>
              </a:r>
            </a:p>
          </p:txBody>
        </p:sp>
        <p:sp>
          <p:nvSpPr>
            <p:cNvPr id="118" name="Rectangle 34"/>
            <p:cNvSpPr>
              <a:spLocks noChangeArrowheads="1"/>
            </p:cNvSpPr>
            <p:nvPr/>
          </p:nvSpPr>
          <p:spPr bwMode="auto">
            <a:xfrm>
              <a:off x="5619955" y="2184366"/>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19" name="Rectangle 35"/>
            <p:cNvSpPr>
              <a:spLocks noChangeArrowheads="1"/>
            </p:cNvSpPr>
            <p:nvPr/>
          </p:nvSpPr>
          <p:spPr bwMode="auto">
            <a:xfrm>
              <a:off x="6044258"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0" name="Rectangle 36"/>
            <p:cNvSpPr>
              <a:spLocks noChangeArrowheads="1"/>
            </p:cNvSpPr>
            <p:nvPr/>
          </p:nvSpPr>
          <p:spPr bwMode="auto">
            <a:xfrm>
              <a:off x="6149324"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1" name="Rectangle 37"/>
            <p:cNvSpPr>
              <a:spLocks noChangeArrowheads="1"/>
            </p:cNvSpPr>
            <p:nvPr/>
          </p:nvSpPr>
          <p:spPr bwMode="auto">
            <a:xfrm>
              <a:off x="6253379"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2" name="Rectangle 38"/>
            <p:cNvSpPr>
              <a:spLocks noChangeArrowheads="1"/>
            </p:cNvSpPr>
            <p:nvPr/>
          </p:nvSpPr>
          <p:spPr bwMode="auto">
            <a:xfrm>
              <a:off x="6358444"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3" name="Rectangle 39"/>
            <p:cNvSpPr>
              <a:spLocks noChangeArrowheads="1"/>
            </p:cNvSpPr>
            <p:nvPr/>
          </p:nvSpPr>
          <p:spPr bwMode="auto">
            <a:xfrm>
              <a:off x="5639149" y="2326811"/>
              <a:ext cx="307519" cy="212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10</a:t>
              </a:r>
            </a:p>
          </p:txBody>
        </p:sp>
        <p:sp>
          <p:nvSpPr>
            <p:cNvPr id="124" name="Rectangle 40"/>
            <p:cNvSpPr>
              <a:spLocks noChangeArrowheads="1"/>
            </p:cNvSpPr>
            <p:nvPr/>
          </p:nvSpPr>
          <p:spPr bwMode="auto">
            <a:xfrm>
              <a:off x="5725020" y="2184366"/>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25" name="Rectangle 41"/>
            <p:cNvSpPr>
              <a:spLocks noChangeArrowheads="1"/>
            </p:cNvSpPr>
            <p:nvPr/>
          </p:nvSpPr>
          <p:spPr bwMode="auto">
            <a:xfrm>
              <a:off x="5830086"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6" name="Rectangle 42"/>
            <p:cNvSpPr>
              <a:spLocks noChangeArrowheads="1"/>
            </p:cNvSpPr>
            <p:nvPr/>
          </p:nvSpPr>
          <p:spPr bwMode="auto">
            <a:xfrm>
              <a:off x="5935151"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7" name="Rectangle 43"/>
            <p:cNvSpPr>
              <a:spLocks noChangeArrowheads="1"/>
            </p:cNvSpPr>
            <p:nvPr/>
          </p:nvSpPr>
          <p:spPr bwMode="auto">
            <a:xfrm>
              <a:off x="5640160" y="1928774"/>
              <a:ext cx="299033"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f</a:t>
              </a:r>
            </a:p>
          </p:txBody>
        </p:sp>
        <p:sp>
          <p:nvSpPr>
            <p:cNvPr id="128" name="Rectangle 44"/>
            <p:cNvSpPr>
              <a:spLocks noChangeArrowheads="1"/>
            </p:cNvSpPr>
            <p:nvPr/>
          </p:nvSpPr>
          <p:spPr bwMode="auto">
            <a:xfrm>
              <a:off x="6036176" y="1928774"/>
              <a:ext cx="299033"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o</a:t>
              </a:r>
            </a:p>
          </p:txBody>
        </p:sp>
        <p:sp>
          <p:nvSpPr>
            <p:cNvPr id="129" name="Rectangle 45"/>
            <p:cNvSpPr>
              <a:spLocks noChangeArrowheads="1"/>
            </p:cNvSpPr>
            <p:nvPr/>
          </p:nvSpPr>
          <p:spPr bwMode="auto">
            <a:xfrm>
              <a:off x="4643438" y="2143122"/>
              <a:ext cx="900630" cy="3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rPr>
                <a:t>物理地址</a:t>
              </a:r>
              <a:endParaRPr lang="en-US" altLang="zh-CN" sz="1400" b="1" dirty="0">
                <a:solidFill>
                  <a:srgbClr val="11576A"/>
                </a:solidFill>
                <a:latin typeface="微软雅黑" pitchFamily="34" charset="-122"/>
                <a:ea typeface="微软雅黑" pitchFamily="34" charset="-122"/>
              </a:endParaRPr>
            </a:p>
          </p:txBody>
        </p:sp>
        <p:sp>
          <p:nvSpPr>
            <p:cNvPr id="134" name="Rectangle 50"/>
            <p:cNvSpPr>
              <a:spLocks noChangeArrowheads="1"/>
            </p:cNvSpPr>
            <p:nvPr/>
          </p:nvSpPr>
          <p:spPr bwMode="auto">
            <a:xfrm>
              <a:off x="2225528" y="2691509"/>
              <a:ext cx="900631" cy="3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rPr>
                <a:t>逻辑地址</a:t>
              </a:r>
              <a:endParaRPr lang="en-US" altLang="zh-CN" sz="1400" b="1" dirty="0">
                <a:solidFill>
                  <a:srgbClr val="11576A"/>
                </a:solidFill>
                <a:latin typeface="微软雅黑" pitchFamily="34" charset="-122"/>
                <a:ea typeface="微软雅黑" pitchFamily="34" charset="-122"/>
              </a:endParaRPr>
            </a:p>
          </p:txBody>
        </p:sp>
        <p:sp>
          <p:nvSpPr>
            <p:cNvPr id="138" name="Oval 54"/>
            <p:cNvSpPr>
              <a:spLocks noChangeArrowheads="1"/>
            </p:cNvSpPr>
            <p:nvPr/>
          </p:nvSpPr>
          <p:spPr bwMode="auto">
            <a:xfrm>
              <a:off x="1337522" y="2071218"/>
              <a:ext cx="493000" cy="460672"/>
            </a:xfrm>
            <a:prstGeom prst="ellipse">
              <a:avLst/>
            </a:prstGeom>
            <a:noFill/>
            <a:ln w="28440">
              <a:solidFill>
                <a:srgbClr val="11576A"/>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11576A"/>
                  </a:solidFill>
                  <a:latin typeface="微软雅黑" pitchFamily="34" charset="-122"/>
                  <a:ea typeface="微软雅黑" pitchFamily="34" charset="-122"/>
                </a:rPr>
                <a:t>CPU</a:t>
              </a:r>
            </a:p>
          </p:txBody>
        </p:sp>
        <p:sp>
          <p:nvSpPr>
            <p:cNvPr id="139" name="Line 55"/>
            <p:cNvSpPr>
              <a:spLocks noChangeShapeType="1"/>
            </p:cNvSpPr>
            <p:nvPr/>
          </p:nvSpPr>
          <p:spPr bwMode="auto">
            <a:xfrm flipH="1">
              <a:off x="1578971" y="2564218"/>
              <a:ext cx="10102" cy="250541"/>
            </a:xfrm>
            <a:prstGeom prst="line">
              <a:avLst/>
            </a:prstGeom>
            <a:noFill/>
            <a:ln w="19080">
              <a:solidFill>
                <a:srgbClr val="005072"/>
              </a:solidFill>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8" name="组合 7"/>
          <p:cNvGrpSpPr/>
          <p:nvPr/>
        </p:nvGrpSpPr>
        <p:grpSpPr>
          <a:xfrm>
            <a:off x="1727612" y="3906388"/>
            <a:ext cx="2829697" cy="1617403"/>
            <a:chOff x="1264784" y="3049137"/>
            <a:chExt cx="2829697" cy="1617403"/>
          </a:xfrm>
        </p:grpSpPr>
        <p:sp>
          <p:nvSpPr>
            <p:cNvPr id="132" name="Line 48"/>
            <p:cNvSpPr>
              <a:spLocks noChangeShapeType="1"/>
            </p:cNvSpPr>
            <p:nvPr/>
          </p:nvSpPr>
          <p:spPr bwMode="auto">
            <a:xfrm>
              <a:off x="1264784" y="3049137"/>
              <a:ext cx="1010" cy="1252705"/>
            </a:xfrm>
            <a:prstGeom prst="line">
              <a:avLst/>
            </a:prstGeom>
            <a:noFill/>
            <a:ln w="1908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40" name="Line 56"/>
            <p:cNvSpPr>
              <a:spLocks noChangeShapeType="1"/>
            </p:cNvSpPr>
            <p:nvPr/>
          </p:nvSpPr>
          <p:spPr bwMode="auto">
            <a:xfrm flipH="1">
              <a:off x="1522396" y="4666540"/>
              <a:ext cx="2572085" cy="0"/>
            </a:xfrm>
            <a:prstGeom prst="line">
              <a:avLst/>
            </a:prstGeom>
            <a:noFill/>
            <a:ln w="19080">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41" name="AutoShape 57"/>
            <p:cNvSpPr>
              <a:spLocks noChangeArrowheads="1"/>
            </p:cNvSpPr>
            <p:nvPr/>
          </p:nvSpPr>
          <p:spPr bwMode="auto">
            <a:xfrm>
              <a:off x="1265794" y="4301842"/>
              <a:ext cx="274787" cy="36368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14" name="组合 13"/>
          <p:cNvGrpSpPr/>
          <p:nvPr/>
        </p:nvGrpSpPr>
        <p:grpSpPr>
          <a:xfrm>
            <a:off x="3824442" y="3896489"/>
            <a:ext cx="2305821" cy="1018127"/>
            <a:chOff x="3361614" y="3026102"/>
            <a:chExt cx="2305821" cy="1018127"/>
          </a:xfrm>
        </p:grpSpPr>
        <p:sp>
          <p:nvSpPr>
            <p:cNvPr id="142" name="AutoShape 58"/>
            <p:cNvSpPr>
              <a:spLocks noChangeArrowheads="1"/>
            </p:cNvSpPr>
            <p:nvPr/>
          </p:nvSpPr>
          <p:spPr bwMode="auto">
            <a:xfrm>
              <a:off x="3495408" y="3897743"/>
              <a:ext cx="121230" cy="13739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43" name="Line 59"/>
            <p:cNvSpPr>
              <a:spLocks noChangeShapeType="1"/>
            </p:cNvSpPr>
            <p:nvPr/>
          </p:nvSpPr>
          <p:spPr bwMode="auto">
            <a:xfrm>
              <a:off x="3616637" y="3315841"/>
              <a:ext cx="1010" cy="589984"/>
            </a:xfrm>
            <a:prstGeom prst="line">
              <a:avLst/>
            </a:prstGeom>
            <a:noFill/>
            <a:ln w="1908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44" name="Line 60"/>
            <p:cNvSpPr>
              <a:spLocks noChangeShapeType="1"/>
            </p:cNvSpPr>
            <p:nvPr/>
          </p:nvSpPr>
          <p:spPr bwMode="auto">
            <a:xfrm flipH="1">
              <a:off x="3361614" y="4043219"/>
              <a:ext cx="131332" cy="1010"/>
            </a:xfrm>
            <a:prstGeom prst="line">
              <a:avLst/>
            </a:prstGeom>
            <a:noFill/>
            <a:ln w="1908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45" name="Line 61"/>
            <p:cNvSpPr>
              <a:spLocks noChangeShapeType="1"/>
            </p:cNvSpPr>
            <p:nvPr/>
          </p:nvSpPr>
          <p:spPr bwMode="auto">
            <a:xfrm flipH="1">
              <a:off x="3843128" y="3026102"/>
              <a:ext cx="1824307" cy="0"/>
            </a:xfrm>
            <a:prstGeom prst="line">
              <a:avLst/>
            </a:prstGeom>
            <a:noFill/>
            <a:ln w="19080">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46" name="AutoShape 62"/>
            <p:cNvSpPr>
              <a:spLocks noChangeArrowheads="1"/>
            </p:cNvSpPr>
            <p:nvPr/>
          </p:nvSpPr>
          <p:spPr bwMode="auto">
            <a:xfrm rot="10800000">
              <a:off x="3616637" y="3026321"/>
              <a:ext cx="230336" cy="2949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11" name="组合 10"/>
          <p:cNvGrpSpPr/>
          <p:nvPr/>
        </p:nvGrpSpPr>
        <p:grpSpPr>
          <a:xfrm>
            <a:off x="2514548" y="4235728"/>
            <a:ext cx="1434431" cy="1259011"/>
            <a:chOff x="2051720" y="3378477"/>
            <a:chExt cx="1434431" cy="1259011"/>
          </a:xfrm>
        </p:grpSpPr>
        <p:sp>
          <p:nvSpPr>
            <p:cNvPr id="160" name="Rectangle 64"/>
            <p:cNvSpPr>
              <a:spLocks noChangeArrowheads="1"/>
            </p:cNvSpPr>
            <p:nvPr/>
          </p:nvSpPr>
          <p:spPr bwMode="auto">
            <a:xfrm>
              <a:off x="2234621" y="3606793"/>
              <a:ext cx="1091066" cy="678885"/>
            </a:xfrm>
            <a:prstGeom prst="rect">
              <a:avLst/>
            </a:prstGeom>
            <a:solidFill>
              <a:srgbClr val="FFFFFF"/>
            </a:solidFill>
            <a:ln w="12600">
              <a:solidFill>
                <a:srgbClr val="005072"/>
              </a:solidFill>
              <a:miter lim="800000"/>
              <a:headEnd/>
              <a:tailEnd/>
            </a:ln>
            <a:effectLst/>
          </p:spPr>
          <p:txBody>
            <a:bodyPr wrap="none" anchor="ctr"/>
            <a:lstStyle/>
            <a:p>
              <a:endParaRPr lang="zh-CN" altLang="en-US"/>
            </a:p>
          </p:txBody>
        </p:sp>
        <p:sp>
          <p:nvSpPr>
            <p:cNvPr id="161" name="Rectangle 65"/>
            <p:cNvSpPr>
              <a:spLocks noChangeArrowheads="1"/>
            </p:cNvSpPr>
            <p:nvPr/>
          </p:nvSpPr>
          <p:spPr bwMode="auto">
            <a:xfrm>
              <a:off x="2051720" y="4301842"/>
              <a:ext cx="1434431" cy="335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C00000"/>
                  </a:solidFill>
                  <a:latin typeface="微软雅黑" pitchFamily="34" charset="-122"/>
                  <a:ea typeface="微软雅黑" pitchFamily="34" charset="-122"/>
                </a:rPr>
                <a:t>CPU</a:t>
              </a:r>
              <a:r>
                <a:rPr lang="zh-CN" altLang="en-US" sz="1600" b="1" dirty="0">
                  <a:solidFill>
                    <a:srgbClr val="C00000"/>
                  </a:solidFill>
                  <a:latin typeface="微软雅黑" pitchFamily="34" charset="-122"/>
                  <a:ea typeface="微软雅黑" pitchFamily="34" charset="-122"/>
                </a:rPr>
                <a:t>中</a:t>
              </a:r>
              <a:r>
                <a:rPr lang="zh-CN" altLang="en-US" sz="1600" b="1" dirty="0">
                  <a:solidFill>
                    <a:srgbClr val="11576A"/>
                  </a:solidFill>
                  <a:latin typeface="微软雅黑" pitchFamily="34" charset="-122"/>
                  <a:ea typeface="微软雅黑" pitchFamily="34" charset="-122"/>
                </a:rPr>
                <a:t>的快表</a:t>
              </a:r>
              <a:endParaRPr lang="en-US" altLang="zh-CN" sz="1600" b="1" dirty="0">
                <a:solidFill>
                  <a:srgbClr val="11576A"/>
                </a:solidFill>
                <a:latin typeface="微软雅黑" pitchFamily="34" charset="-122"/>
                <a:ea typeface="微软雅黑" pitchFamily="34" charset="-122"/>
              </a:endParaRPr>
            </a:p>
          </p:txBody>
        </p:sp>
        <p:sp>
          <p:nvSpPr>
            <p:cNvPr id="162" name="Rectangle 66"/>
            <p:cNvSpPr>
              <a:spLocks noChangeArrowheads="1"/>
            </p:cNvSpPr>
            <p:nvPr/>
          </p:nvSpPr>
          <p:spPr bwMode="auto">
            <a:xfrm>
              <a:off x="2247754" y="4124038"/>
              <a:ext cx="1073891" cy="161639"/>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3" name="Rectangle 67"/>
            <p:cNvSpPr>
              <a:spLocks noChangeArrowheads="1"/>
            </p:cNvSpPr>
            <p:nvPr/>
          </p:nvSpPr>
          <p:spPr bwMode="auto">
            <a:xfrm>
              <a:off x="2247754" y="3954317"/>
              <a:ext cx="1073891" cy="161639"/>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4" name="Rectangle 68"/>
            <p:cNvSpPr>
              <a:spLocks noChangeArrowheads="1"/>
            </p:cNvSpPr>
            <p:nvPr/>
          </p:nvSpPr>
          <p:spPr bwMode="auto">
            <a:xfrm>
              <a:off x="2247754" y="3784596"/>
              <a:ext cx="1073891" cy="161639"/>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5" name="Rectangle 69"/>
            <p:cNvSpPr>
              <a:spLocks noChangeArrowheads="1"/>
            </p:cNvSpPr>
            <p:nvPr/>
          </p:nvSpPr>
          <p:spPr bwMode="auto">
            <a:xfrm>
              <a:off x="2246047" y="3614874"/>
              <a:ext cx="1075598" cy="165681"/>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6" name="Rectangle 70"/>
            <p:cNvSpPr>
              <a:spLocks noChangeArrowheads="1"/>
            </p:cNvSpPr>
            <p:nvPr/>
          </p:nvSpPr>
          <p:spPr bwMode="auto">
            <a:xfrm>
              <a:off x="2974121" y="3900774"/>
              <a:ext cx="299033"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f</a:t>
              </a:r>
            </a:p>
          </p:txBody>
        </p:sp>
        <p:sp>
          <p:nvSpPr>
            <p:cNvPr id="167" name="Line 71"/>
            <p:cNvSpPr>
              <a:spLocks noChangeShapeType="1"/>
            </p:cNvSpPr>
            <p:nvPr/>
          </p:nvSpPr>
          <p:spPr bwMode="auto">
            <a:xfrm>
              <a:off x="2784195" y="3602752"/>
              <a:ext cx="1010" cy="686967"/>
            </a:xfrm>
            <a:prstGeom prst="line">
              <a:avLst/>
            </a:prstGeom>
            <a:noFill/>
            <a:ln w="1260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68" name="Rectangle 72"/>
            <p:cNvSpPr>
              <a:spLocks noChangeArrowheads="1"/>
            </p:cNvSpPr>
            <p:nvPr/>
          </p:nvSpPr>
          <p:spPr bwMode="auto">
            <a:xfrm>
              <a:off x="2333625" y="3378477"/>
              <a:ext cx="466024"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dirty="0">
                  <a:solidFill>
                    <a:srgbClr val="11576A"/>
                  </a:solidFill>
                  <a:latin typeface="微软雅黑" pitchFamily="34" charset="-122"/>
                  <a:ea typeface="微软雅黑" pitchFamily="34" charset="-122"/>
                </a:rPr>
                <a:t>Key</a:t>
              </a:r>
            </a:p>
          </p:txBody>
        </p:sp>
        <p:sp>
          <p:nvSpPr>
            <p:cNvPr id="169" name="Rectangle 73"/>
            <p:cNvSpPr>
              <a:spLocks noChangeArrowheads="1"/>
            </p:cNvSpPr>
            <p:nvPr/>
          </p:nvSpPr>
          <p:spPr bwMode="auto">
            <a:xfrm>
              <a:off x="2814502" y="3378477"/>
              <a:ext cx="602920"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dirty="0">
                  <a:solidFill>
                    <a:srgbClr val="11576A"/>
                  </a:solidFill>
                  <a:latin typeface="微软雅黑" pitchFamily="34" charset="-122"/>
                  <a:ea typeface="微软雅黑" pitchFamily="34" charset="-122"/>
                </a:rPr>
                <a:t>Value</a:t>
              </a:r>
            </a:p>
          </p:txBody>
        </p:sp>
        <p:sp>
          <p:nvSpPr>
            <p:cNvPr id="170" name="Rectangle 74"/>
            <p:cNvSpPr>
              <a:spLocks noChangeArrowheads="1"/>
            </p:cNvSpPr>
            <p:nvPr/>
          </p:nvSpPr>
          <p:spPr bwMode="auto">
            <a:xfrm>
              <a:off x="2440711" y="3884610"/>
              <a:ext cx="299033"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p</a:t>
              </a:r>
            </a:p>
          </p:txBody>
        </p:sp>
      </p:grpSp>
      <p:grpSp>
        <p:nvGrpSpPr>
          <p:cNvPr id="20" name="组合 19"/>
          <p:cNvGrpSpPr/>
          <p:nvPr/>
        </p:nvGrpSpPr>
        <p:grpSpPr>
          <a:xfrm>
            <a:off x="2270114" y="3362482"/>
            <a:ext cx="4324071" cy="738883"/>
            <a:chOff x="1807286" y="2505231"/>
            <a:chExt cx="4324071" cy="738883"/>
          </a:xfrm>
        </p:grpSpPr>
        <p:sp>
          <p:nvSpPr>
            <p:cNvPr id="95" name="Line 5"/>
            <p:cNvSpPr>
              <a:spLocks noChangeShapeType="1"/>
            </p:cNvSpPr>
            <p:nvPr/>
          </p:nvSpPr>
          <p:spPr bwMode="auto">
            <a:xfrm flipH="1">
              <a:off x="1934577" y="3243104"/>
              <a:ext cx="4051086" cy="1010"/>
            </a:xfrm>
            <a:prstGeom prst="line">
              <a:avLst/>
            </a:prstGeom>
            <a:noFill/>
            <a:ln w="1908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0" name="AutoShape 46"/>
            <p:cNvSpPr>
              <a:spLocks noChangeArrowheads="1"/>
            </p:cNvSpPr>
            <p:nvPr/>
          </p:nvSpPr>
          <p:spPr bwMode="auto">
            <a:xfrm>
              <a:off x="5968489" y="3073382"/>
              <a:ext cx="161639" cy="1697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1" name="AutoShape 47"/>
            <p:cNvSpPr>
              <a:spLocks noChangeArrowheads="1"/>
            </p:cNvSpPr>
            <p:nvPr/>
          </p:nvSpPr>
          <p:spPr bwMode="auto">
            <a:xfrm>
              <a:off x="1807286" y="3049137"/>
              <a:ext cx="145475" cy="19396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50" name="Line 77"/>
            <p:cNvSpPr>
              <a:spLocks noChangeShapeType="1"/>
            </p:cNvSpPr>
            <p:nvPr/>
          </p:nvSpPr>
          <p:spPr bwMode="auto">
            <a:xfrm>
              <a:off x="6130347" y="2505231"/>
              <a:ext cx="1010" cy="565738"/>
            </a:xfrm>
            <a:prstGeom prst="line">
              <a:avLst/>
            </a:prstGeom>
            <a:noFill/>
            <a:ln w="19080">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9" name="组合 18"/>
          <p:cNvGrpSpPr/>
          <p:nvPr/>
        </p:nvGrpSpPr>
        <p:grpSpPr>
          <a:xfrm>
            <a:off x="3844076" y="4363018"/>
            <a:ext cx="2340740" cy="72738"/>
            <a:chOff x="3381249" y="3505768"/>
            <a:chExt cx="2340740" cy="72738"/>
          </a:xfrm>
        </p:grpSpPr>
        <p:sp>
          <p:nvSpPr>
            <p:cNvPr id="87" name="Line 4"/>
            <p:cNvSpPr>
              <a:spLocks noChangeShapeType="1"/>
            </p:cNvSpPr>
            <p:nvPr/>
          </p:nvSpPr>
          <p:spPr bwMode="auto">
            <a:xfrm flipH="1">
              <a:off x="3381249" y="3542137"/>
              <a:ext cx="2313463" cy="1010"/>
            </a:xfrm>
            <a:prstGeom prst="line">
              <a:avLst/>
            </a:prstGeom>
            <a:noFill/>
            <a:ln w="19080">
              <a:solidFill>
                <a:srgbClr val="C00000"/>
              </a:solidFill>
              <a:prstDash val="dash"/>
              <a:miter lim="800000"/>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1" name="Oval 78"/>
            <p:cNvSpPr>
              <a:spLocks noChangeArrowheads="1"/>
            </p:cNvSpPr>
            <p:nvPr/>
          </p:nvSpPr>
          <p:spPr bwMode="auto">
            <a:xfrm>
              <a:off x="5649251" y="3505768"/>
              <a:ext cx="72738" cy="72738"/>
            </a:xfrm>
            <a:prstGeom prst="ellipse">
              <a:avLst/>
            </a:prstGeom>
            <a:solidFill>
              <a:srgbClr val="C00000"/>
            </a:solidFill>
            <a:ln w="12600">
              <a:noFill/>
              <a:miter lim="800000"/>
              <a:headEnd/>
              <a:tailEnd/>
            </a:ln>
          </p:spPr>
          <p:txBody>
            <a:bodyPr wrap="none" anchor="ctr"/>
            <a:lstStyle/>
            <a:p>
              <a:endParaRPr lang="zh-CN" altLang="en-US"/>
            </a:p>
          </p:txBody>
        </p:sp>
      </p:grpSp>
      <p:grpSp>
        <p:nvGrpSpPr>
          <p:cNvPr id="12" name="组合 11"/>
          <p:cNvGrpSpPr/>
          <p:nvPr/>
        </p:nvGrpSpPr>
        <p:grpSpPr>
          <a:xfrm>
            <a:off x="4249010" y="4504452"/>
            <a:ext cx="1551337" cy="1365086"/>
            <a:chOff x="3786182" y="3647202"/>
            <a:chExt cx="1551337" cy="1365086"/>
          </a:xfrm>
        </p:grpSpPr>
        <p:sp>
          <p:nvSpPr>
            <p:cNvPr id="148" name="Rectangle 75"/>
            <p:cNvSpPr>
              <a:spLocks noChangeArrowheads="1"/>
            </p:cNvSpPr>
            <p:nvPr/>
          </p:nvSpPr>
          <p:spPr bwMode="auto">
            <a:xfrm>
              <a:off x="3786182" y="4283657"/>
              <a:ext cx="189926" cy="243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000" b="1" i="1" dirty="0">
                  <a:solidFill>
                    <a:srgbClr val="11576A"/>
                  </a:solidFill>
                  <a:latin typeface="微软雅黑" pitchFamily="34" charset="-122"/>
                  <a:ea typeface="微软雅黑" pitchFamily="34" charset="-122"/>
                </a:rPr>
                <a:t>p</a:t>
              </a:r>
            </a:p>
          </p:txBody>
        </p:sp>
        <p:sp>
          <p:nvSpPr>
            <p:cNvPr id="84" name="Rectangle 3"/>
            <p:cNvSpPr>
              <a:spLocks noChangeArrowheads="1"/>
            </p:cNvSpPr>
            <p:nvPr/>
          </p:nvSpPr>
          <p:spPr bwMode="auto">
            <a:xfrm>
              <a:off x="4085391" y="3647202"/>
              <a:ext cx="1091066" cy="1002164"/>
            </a:xfrm>
            <a:prstGeom prst="rect">
              <a:avLst/>
            </a:prstGeom>
            <a:solidFill>
              <a:srgbClr val="FFFFFF"/>
            </a:solidFill>
            <a:ln w="12600">
              <a:solidFill>
                <a:srgbClr val="000099"/>
              </a:solidFill>
              <a:miter lim="800000"/>
              <a:headEnd/>
              <a:tailEnd/>
            </a:ln>
            <a:effectLst/>
          </p:spPr>
          <p:txBody>
            <a:bodyPr wrap="none" anchor="ctr"/>
            <a:lstStyle/>
            <a:p>
              <a:endParaRPr lang="zh-CN" altLang="en-US"/>
            </a:p>
          </p:txBody>
        </p:sp>
        <p:sp>
          <p:nvSpPr>
            <p:cNvPr id="97" name="Rectangle 7"/>
            <p:cNvSpPr>
              <a:spLocks noChangeArrowheads="1"/>
            </p:cNvSpPr>
            <p:nvPr/>
          </p:nvSpPr>
          <p:spPr bwMode="auto">
            <a:xfrm>
              <a:off x="3923928" y="4676642"/>
              <a:ext cx="1413591" cy="335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C00000"/>
                  </a:solidFill>
                  <a:latin typeface="微软雅黑" pitchFamily="34" charset="-122"/>
                  <a:ea typeface="微软雅黑" pitchFamily="34" charset="-122"/>
                </a:rPr>
                <a:t>内存中</a:t>
              </a:r>
              <a:r>
                <a:rPr lang="zh-CN" altLang="en-US" sz="1600" b="1" dirty="0">
                  <a:solidFill>
                    <a:srgbClr val="11576A"/>
                  </a:solidFill>
                  <a:latin typeface="微软雅黑" pitchFamily="34" charset="-122"/>
                  <a:ea typeface="微软雅黑" pitchFamily="34" charset="-122"/>
                </a:rPr>
                <a:t>的页表</a:t>
              </a:r>
              <a:endParaRPr lang="en-US" altLang="zh-CN" sz="1600" b="1" dirty="0">
                <a:solidFill>
                  <a:srgbClr val="11576A"/>
                </a:solidFill>
                <a:latin typeface="微软雅黑" pitchFamily="34" charset="-122"/>
                <a:ea typeface="微软雅黑" pitchFamily="34" charset="-122"/>
              </a:endParaRPr>
            </a:p>
          </p:txBody>
        </p:sp>
        <p:sp>
          <p:nvSpPr>
            <p:cNvPr id="171" name="Rectangle 9"/>
            <p:cNvSpPr>
              <a:spLocks noChangeArrowheads="1"/>
            </p:cNvSpPr>
            <p:nvPr/>
          </p:nvSpPr>
          <p:spPr bwMode="auto">
            <a:xfrm>
              <a:off x="4098524" y="4498840"/>
              <a:ext cx="1073891" cy="161639"/>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72" name="Rectangle 10"/>
            <p:cNvSpPr>
              <a:spLocks noChangeArrowheads="1"/>
            </p:cNvSpPr>
            <p:nvPr/>
          </p:nvSpPr>
          <p:spPr bwMode="auto">
            <a:xfrm>
              <a:off x="4098524" y="4329118"/>
              <a:ext cx="1073891" cy="161639"/>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73" name="Rectangle 11"/>
            <p:cNvSpPr>
              <a:spLocks noChangeArrowheads="1"/>
            </p:cNvSpPr>
            <p:nvPr/>
          </p:nvSpPr>
          <p:spPr bwMode="auto">
            <a:xfrm>
              <a:off x="4098524" y="4159397"/>
              <a:ext cx="1073891" cy="161639"/>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74" name="Rectangle 12"/>
            <p:cNvSpPr>
              <a:spLocks noChangeArrowheads="1"/>
            </p:cNvSpPr>
            <p:nvPr/>
          </p:nvSpPr>
          <p:spPr bwMode="auto">
            <a:xfrm>
              <a:off x="4098524" y="3989676"/>
              <a:ext cx="1073891" cy="161639"/>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75" name="Rectangle 13"/>
            <p:cNvSpPr>
              <a:spLocks noChangeArrowheads="1"/>
            </p:cNvSpPr>
            <p:nvPr/>
          </p:nvSpPr>
          <p:spPr bwMode="auto">
            <a:xfrm>
              <a:off x="4098524" y="3819954"/>
              <a:ext cx="1073891" cy="161639"/>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76" name="Rectangle 14"/>
            <p:cNvSpPr>
              <a:spLocks noChangeArrowheads="1"/>
            </p:cNvSpPr>
            <p:nvPr/>
          </p:nvSpPr>
          <p:spPr bwMode="auto">
            <a:xfrm>
              <a:off x="4098524" y="3650233"/>
              <a:ext cx="1073891" cy="161639"/>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49" name="Line 76"/>
            <p:cNvSpPr>
              <a:spLocks noChangeShapeType="1"/>
            </p:cNvSpPr>
            <p:nvPr/>
          </p:nvSpPr>
          <p:spPr bwMode="auto">
            <a:xfrm flipV="1">
              <a:off x="4020735" y="4166469"/>
              <a:ext cx="1010" cy="511184"/>
            </a:xfrm>
            <a:prstGeom prst="line">
              <a:avLst/>
            </a:prstGeom>
            <a:noFill/>
            <a:ln w="12600">
              <a:solidFill>
                <a:srgbClr val="005072"/>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52" name="Rectangle 79"/>
            <p:cNvSpPr>
              <a:spLocks noChangeArrowheads="1"/>
            </p:cNvSpPr>
            <p:nvPr/>
          </p:nvSpPr>
          <p:spPr bwMode="auto">
            <a:xfrm>
              <a:off x="4525858" y="3944214"/>
              <a:ext cx="299033"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f</a:t>
              </a:r>
            </a:p>
          </p:txBody>
        </p:sp>
      </p:grpSp>
      <p:grpSp>
        <p:nvGrpSpPr>
          <p:cNvPr id="13" name="组合 12"/>
          <p:cNvGrpSpPr/>
          <p:nvPr/>
        </p:nvGrpSpPr>
        <p:grpSpPr>
          <a:xfrm>
            <a:off x="1728622" y="4439797"/>
            <a:ext cx="920335" cy="711213"/>
            <a:chOff x="1265794" y="3582546"/>
            <a:chExt cx="920335" cy="711213"/>
          </a:xfrm>
        </p:grpSpPr>
        <p:sp>
          <p:nvSpPr>
            <p:cNvPr id="96" name="Line 6"/>
            <p:cNvSpPr>
              <a:spLocks noChangeShapeType="1"/>
            </p:cNvSpPr>
            <p:nvPr/>
          </p:nvSpPr>
          <p:spPr bwMode="auto">
            <a:xfrm flipH="1">
              <a:off x="1522397" y="3946235"/>
              <a:ext cx="398037" cy="1010"/>
            </a:xfrm>
            <a:prstGeom prst="line">
              <a:avLst/>
            </a:prstGeom>
            <a:noFill/>
            <a:ln w="19080">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33" name="AutoShape 49"/>
            <p:cNvSpPr>
              <a:spLocks noChangeArrowheads="1"/>
            </p:cNvSpPr>
            <p:nvPr/>
          </p:nvSpPr>
          <p:spPr bwMode="auto">
            <a:xfrm>
              <a:off x="1265794" y="3582546"/>
              <a:ext cx="274787" cy="36368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53" name="AutoShape 80"/>
            <p:cNvSpPr>
              <a:spLocks/>
            </p:cNvSpPr>
            <p:nvPr/>
          </p:nvSpPr>
          <p:spPr bwMode="auto">
            <a:xfrm>
              <a:off x="1984080" y="3598710"/>
              <a:ext cx="202049" cy="695049"/>
            </a:xfrm>
            <a:prstGeom prst="leftBrace">
              <a:avLst>
                <a:gd name="adj1" fmla="val 28667"/>
                <a:gd name="adj2" fmla="val 50000"/>
              </a:avLst>
            </a:prstGeom>
            <a:noFill/>
            <a:ln w="1908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93" name="TextBox 5"/>
          <p:cNvSpPr txBox="1">
            <a:spLocks noChangeArrowheads="1"/>
          </p:cNvSpPr>
          <p:nvPr/>
        </p:nvSpPr>
        <p:spPr bwMode="auto">
          <a:xfrm>
            <a:off x="1599157" y="1085341"/>
            <a:ext cx="8215370" cy="553998"/>
          </a:xfrm>
          <a:prstGeom prst="rect">
            <a:avLst/>
          </a:prstGeom>
          <a:noFill/>
          <a:ln w="9525">
            <a:noFill/>
            <a:miter lim="800000"/>
            <a:headEnd/>
            <a:tailEnd/>
          </a:ln>
        </p:spPr>
        <p:txBody>
          <a:bodyPr wrap="square">
            <a:spAutoFit/>
          </a:bodyPr>
          <a:lstStyle/>
          <a:p>
            <a:pPr>
              <a:buSzPct val="100000"/>
            </a:pPr>
            <a:r>
              <a:rPr lang="zh-CN" altLang="en-US" sz="3000" b="1" dirty="0">
                <a:solidFill>
                  <a:srgbClr val="11576A"/>
                </a:solidFill>
                <a:latin typeface="微软雅黑" pitchFamily="34" charset="-122"/>
                <a:ea typeface="微软雅黑" pitchFamily="34" charset="-122"/>
                <a:sym typeface="Times New Roman" charset="0"/>
              </a:rPr>
              <a:t>快表</a:t>
            </a:r>
            <a:r>
              <a:rPr lang="en-US" altLang="zh-CN" sz="2400" b="1" dirty="0">
                <a:solidFill>
                  <a:srgbClr val="11576A"/>
                </a:solidFill>
                <a:latin typeface="微软雅黑" pitchFamily="34" charset="-122"/>
                <a:ea typeface="微软雅黑" pitchFamily="34" charset="-122"/>
                <a:sym typeface="Times New Roman" charset="0"/>
              </a:rPr>
              <a:t>(</a:t>
            </a:r>
            <a:r>
              <a:rPr lang="zh-CN" altLang="en-US" sz="2400" b="1" dirty="0">
                <a:solidFill>
                  <a:srgbClr val="11576A"/>
                </a:solidFill>
                <a:latin typeface="微软雅黑" pitchFamily="34" charset="-122"/>
                <a:ea typeface="微软雅黑" pitchFamily="34" charset="-122"/>
                <a:sym typeface="Times New Roman" charset="0"/>
              </a:rPr>
              <a:t>Translation Look-aside Buffer</a:t>
            </a:r>
            <a:r>
              <a:rPr lang="en-US" altLang="zh-CN" sz="2400" b="1" dirty="0">
                <a:solidFill>
                  <a:srgbClr val="11576A"/>
                </a:solidFill>
                <a:latin typeface="微软雅黑" pitchFamily="34" charset="-122"/>
                <a:ea typeface="微软雅黑" pitchFamily="34" charset="-122"/>
                <a:sym typeface="Times New Roman" charset="0"/>
              </a:rPr>
              <a:t>, </a:t>
            </a:r>
            <a:r>
              <a:rPr lang="zh-CN" altLang="en-US" sz="2400" b="1" dirty="0">
                <a:solidFill>
                  <a:srgbClr val="11576A"/>
                </a:solidFill>
                <a:latin typeface="微软雅黑" pitchFamily="34" charset="-122"/>
                <a:ea typeface="微软雅黑" pitchFamily="34" charset="-122"/>
                <a:sym typeface="Times New Roman" charset="0"/>
              </a:rPr>
              <a:t>TLB</a:t>
            </a:r>
            <a:r>
              <a:rPr lang="en-US" altLang="zh-CN" sz="2400" b="1" dirty="0">
                <a:solidFill>
                  <a:srgbClr val="11576A"/>
                </a:solidFill>
                <a:latin typeface="微软雅黑" pitchFamily="34" charset="-122"/>
                <a:ea typeface="微软雅黑" pitchFamily="34" charset="-122"/>
                <a:sym typeface="Times New Roman" charset="0"/>
              </a:rPr>
              <a:t>)</a:t>
            </a:r>
            <a:endParaRPr lang="zh-CN" altLang="en-US" sz="2400" b="1" dirty="0">
              <a:solidFill>
                <a:srgbClr val="11576A"/>
              </a:solidFill>
              <a:latin typeface="微软雅黑" pitchFamily="34" charset="-122"/>
              <a:ea typeface="微软雅黑" pitchFamily="34" charset="-122"/>
              <a:sym typeface="Times New Roman" charset="0"/>
            </a:endParaRPr>
          </a:p>
        </p:txBody>
      </p:sp>
      <p:grpSp>
        <p:nvGrpSpPr>
          <p:cNvPr id="17" name="组合 16"/>
          <p:cNvGrpSpPr/>
          <p:nvPr/>
        </p:nvGrpSpPr>
        <p:grpSpPr>
          <a:xfrm>
            <a:off x="5695843" y="3381038"/>
            <a:ext cx="458569" cy="1526025"/>
            <a:chOff x="5389241" y="2672711"/>
            <a:chExt cx="458569" cy="1526025"/>
          </a:xfrm>
        </p:grpSpPr>
        <p:sp>
          <p:nvSpPr>
            <p:cNvPr id="177" name="Line 52"/>
            <p:cNvSpPr>
              <a:spLocks noChangeShapeType="1"/>
            </p:cNvSpPr>
            <p:nvPr/>
          </p:nvSpPr>
          <p:spPr bwMode="auto">
            <a:xfrm>
              <a:off x="5847810" y="2672711"/>
              <a:ext cx="0" cy="1394139"/>
            </a:xfrm>
            <a:prstGeom prst="line">
              <a:avLst/>
            </a:prstGeom>
            <a:noFill/>
            <a:ln w="19080">
              <a:solidFill>
                <a:srgbClr val="C00000"/>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78" name="AutoShape 51"/>
            <p:cNvSpPr>
              <a:spLocks noChangeArrowheads="1"/>
            </p:cNvSpPr>
            <p:nvPr/>
          </p:nvSpPr>
          <p:spPr bwMode="auto">
            <a:xfrm>
              <a:off x="5659370" y="4060333"/>
              <a:ext cx="185885" cy="13739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83" name="Line 53"/>
            <p:cNvSpPr>
              <a:spLocks noChangeShapeType="1"/>
            </p:cNvSpPr>
            <p:nvPr/>
          </p:nvSpPr>
          <p:spPr bwMode="auto">
            <a:xfrm flipH="1">
              <a:off x="5389241" y="4197726"/>
              <a:ext cx="276807" cy="1010"/>
            </a:xfrm>
            <a:prstGeom prst="line">
              <a:avLst/>
            </a:prstGeom>
            <a:noFill/>
            <a:ln w="19080">
              <a:solidFill>
                <a:srgbClr val="C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1" name="组合 20"/>
          <p:cNvGrpSpPr/>
          <p:nvPr/>
        </p:nvGrpSpPr>
        <p:grpSpPr>
          <a:xfrm>
            <a:off x="3828759" y="4908551"/>
            <a:ext cx="735636" cy="621300"/>
            <a:chOff x="3365932" y="4051301"/>
            <a:chExt cx="735636" cy="621300"/>
          </a:xfrm>
        </p:grpSpPr>
        <p:grpSp>
          <p:nvGrpSpPr>
            <p:cNvPr id="18" name="组合 17"/>
            <p:cNvGrpSpPr/>
            <p:nvPr/>
          </p:nvGrpSpPr>
          <p:grpSpPr>
            <a:xfrm>
              <a:off x="3365932" y="4051301"/>
              <a:ext cx="735636" cy="621300"/>
              <a:chOff x="3365932" y="4051301"/>
              <a:chExt cx="735636" cy="621300"/>
            </a:xfrm>
          </p:grpSpPr>
          <p:grpSp>
            <p:nvGrpSpPr>
              <p:cNvPr id="16" name="组合 15"/>
              <p:cNvGrpSpPr/>
              <p:nvPr/>
            </p:nvGrpSpPr>
            <p:grpSpPr>
              <a:xfrm>
                <a:off x="3365932" y="4051301"/>
                <a:ext cx="253167" cy="474817"/>
                <a:chOff x="3365932" y="4051301"/>
                <a:chExt cx="253167" cy="474817"/>
              </a:xfrm>
            </p:grpSpPr>
            <p:sp>
              <p:nvSpPr>
                <p:cNvPr id="157" name="AutoShape 84"/>
                <p:cNvSpPr>
                  <a:spLocks noChangeArrowheads="1"/>
                </p:cNvSpPr>
                <p:nvPr/>
              </p:nvSpPr>
              <p:spPr bwMode="auto">
                <a:xfrm flipV="1">
                  <a:off x="3495408" y="4051301"/>
                  <a:ext cx="121230" cy="13739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C00000"/>
                    </a:solidFill>
                  </a:endParaRPr>
                </a:p>
              </p:txBody>
            </p:sp>
            <p:sp>
              <p:nvSpPr>
                <p:cNvPr id="158" name="Line 85"/>
                <p:cNvSpPr>
                  <a:spLocks noChangeShapeType="1"/>
                </p:cNvSpPr>
                <p:nvPr/>
              </p:nvSpPr>
              <p:spPr bwMode="auto">
                <a:xfrm>
                  <a:off x="3616635" y="4172530"/>
                  <a:ext cx="2464" cy="353588"/>
                </a:xfrm>
                <a:prstGeom prst="line">
                  <a:avLst/>
                </a:prstGeom>
                <a:noFill/>
                <a:ln w="19080">
                  <a:solidFill>
                    <a:srgbClr val="C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C00000"/>
                    </a:solidFill>
                  </a:endParaRPr>
                </a:p>
              </p:txBody>
            </p:sp>
            <p:sp>
              <p:nvSpPr>
                <p:cNvPr id="147" name="Line 60"/>
                <p:cNvSpPr>
                  <a:spLocks noChangeShapeType="1"/>
                </p:cNvSpPr>
                <p:nvPr/>
              </p:nvSpPr>
              <p:spPr bwMode="auto">
                <a:xfrm flipH="1">
                  <a:off x="3365932" y="4056384"/>
                  <a:ext cx="131332" cy="1010"/>
                </a:xfrm>
                <a:prstGeom prst="line">
                  <a:avLst/>
                </a:prstGeom>
                <a:noFill/>
                <a:ln w="19080">
                  <a:solidFill>
                    <a:srgbClr val="C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solidFill>
                      <a:srgbClr val="C00000"/>
                    </a:solidFill>
                  </a:endParaRPr>
                </a:p>
              </p:txBody>
            </p:sp>
          </p:grpSp>
          <p:sp>
            <p:nvSpPr>
              <p:cNvPr id="154" name="Line 56"/>
              <p:cNvSpPr>
                <a:spLocks noChangeShapeType="1"/>
              </p:cNvSpPr>
              <p:nvPr/>
            </p:nvSpPr>
            <p:spPr bwMode="auto">
              <a:xfrm flipH="1">
                <a:off x="3754877" y="4667566"/>
                <a:ext cx="346691" cy="5035"/>
              </a:xfrm>
              <a:prstGeom prst="line">
                <a:avLst/>
              </a:prstGeom>
              <a:noFill/>
              <a:ln w="19080">
                <a:solidFill>
                  <a:srgbClr val="C00000"/>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86" name="AutoShape 57"/>
            <p:cNvSpPr>
              <a:spLocks noChangeArrowheads="1"/>
            </p:cNvSpPr>
            <p:nvPr/>
          </p:nvSpPr>
          <p:spPr bwMode="auto">
            <a:xfrm>
              <a:off x="3632232" y="4526117"/>
              <a:ext cx="126472" cy="14144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6" name="矩形 5"/>
          <p:cNvSpPr/>
          <p:nvPr/>
        </p:nvSpPr>
        <p:spPr>
          <a:xfrm>
            <a:off x="1907704" y="6084004"/>
            <a:ext cx="5976664" cy="369332"/>
          </a:xfrm>
          <a:prstGeom prst="rect">
            <a:avLst/>
          </a:prstGeom>
        </p:spPr>
        <p:txBody>
          <a:bodyPr wrap="square">
            <a:spAutoFit/>
          </a:bodyPr>
          <a:lstStyle/>
          <a:p>
            <a:pPr marL="0" marR="0" lvl="1" indent="-285750" defTabSz="914400" eaLnBrk="1" latinLnBrk="0" hangingPunct="1">
              <a:lnSpc>
                <a:spcPct val="90000"/>
              </a:lnSpc>
              <a:spcBef>
                <a:spcPct val="20000"/>
              </a:spcBef>
              <a:buClrTx/>
              <a:buSzTx/>
              <a:tabLst/>
              <a:defRPr/>
            </a:pPr>
            <a:r>
              <a:rPr lang="zh-CN" altLang="en-US" sz="2000" b="1" dirty="0">
                <a:solidFill>
                  <a:srgbClr val="11576A"/>
                </a:solidFill>
                <a:latin typeface="微软雅黑" pitchFamily="34" charset="-122"/>
                <a:ea typeface="微软雅黑" pitchFamily="34" charset="-122"/>
              </a:rPr>
              <a:t>快表的功耗限制</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StrongARM</a:t>
            </a:r>
            <a:r>
              <a:rPr lang="zh-CN" altLang="en-US" sz="2000" b="1" dirty="0">
                <a:solidFill>
                  <a:srgbClr val="11576A"/>
                </a:solidFill>
                <a:latin typeface="微软雅黑" pitchFamily="34" charset="-122"/>
                <a:ea typeface="微软雅黑" pitchFamily="34" charset="-122"/>
              </a:rPr>
              <a:t>上快表功耗占</a:t>
            </a:r>
            <a:r>
              <a:rPr lang="en-US" altLang="zh-CN" sz="2000" b="1" dirty="0">
                <a:solidFill>
                  <a:srgbClr val="11576A"/>
                </a:solidFill>
                <a:latin typeface="微软雅黑" pitchFamily="34" charset="-122"/>
                <a:ea typeface="微软雅黑" pitchFamily="34" charset="-122"/>
              </a:rPr>
              <a:t>27%)</a:t>
            </a:r>
          </a:p>
        </p:txBody>
      </p:sp>
    </p:spTree>
    <p:extLst>
      <p:ext uri="{BB962C8B-B14F-4D97-AF65-F5344CB8AC3E}">
        <p14:creationId xmlns:p14="http://schemas.microsoft.com/office/powerpoint/2010/main" val="3261284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up)">
                                      <p:cBhvr>
                                        <p:cTn id="53" dur="500"/>
                                        <p:tgtEl>
                                          <p:spTgt spid="21"/>
                                        </p:tgtEl>
                                      </p:cBhvr>
                                    </p:animEffect>
                                  </p:childTnLst>
                                </p:cTn>
                              </p:par>
                            </p:childTnLst>
                          </p:cTn>
                        </p:par>
                        <p:par>
                          <p:cTn id="54" fill="hold">
                            <p:stCondLst>
                              <p:cond delay="1000"/>
                            </p:stCondLst>
                            <p:childTnLst>
                              <p:par>
                                <p:cTn id="55" presetID="22" presetClass="entr" presetSubtype="4"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par>
                          <p:cTn id="58" fill="hold">
                            <p:stCondLst>
                              <p:cond delay="1500"/>
                            </p:stCondLst>
                            <p:childTnLst>
                              <p:par>
                                <p:cTn id="59" presetID="22" presetClass="entr" presetSubtype="2" fill="hold" nodeType="afterEffect">
                                  <p:stCondLst>
                                    <p:cond delay="500"/>
                                  </p:stCondLst>
                                  <p:childTnLst>
                                    <p:set>
                                      <p:cBhvr>
                                        <p:cTn id="60" dur="1" fill="hold">
                                          <p:stCondLst>
                                            <p:cond delay="0"/>
                                          </p:stCondLst>
                                        </p:cTn>
                                        <p:tgtEl>
                                          <p:spTgt spid="19"/>
                                        </p:tgtEl>
                                        <p:attrNameLst>
                                          <p:attrName>style.visibility</p:attrName>
                                        </p:attrNameLst>
                                      </p:cBhvr>
                                      <p:to>
                                        <p:strVal val="visible"/>
                                      </p:to>
                                    </p:set>
                                    <p:animEffect transition="in" filter="wipe(right)">
                                      <p:cBhvr>
                                        <p:cTn id="61" dur="1000"/>
                                        <p:tgtEl>
                                          <p:spTgt spid="19"/>
                                        </p:tgtEl>
                                      </p:cBhvr>
                                    </p:animEffect>
                                  </p:childTnLst>
                                </p:cTn>
                              </p:par>
                            </p:childTnLst>
                          </p:cTn>
                        </p:par>
                        <p:par>
                          <p:cTn id="62" fill="hold">
                            <p:stCondLst>
                              <p:cond delay="3000"/>
                            </p:stCondLst>
                            <p:childTnLst>
                              <p:par>
                                <p:cTn id="63" presetID="22" presetClass="entr" presetSubtype="8" fill="hold"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left)">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ppt_x"/>
                                          </p:val>
                                        </p:tav>
                                        <p:tav tm="100000">
                                          <p:val>
                                            <p:strVal val="#ppt_x"/>
                                          </p:val>
                                        </p:tav>
                                      </p:tavLst>
                                    </p:anim>
                                    <p:anim calcmode="lin" valueType="num">
                                      <p:cBhvr additive="base">
                                        <p:cTn id="7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157610" y="1107737"/>
            <a:ext cx="4572032"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反置页表</a:t>
            </a:r>
          </a:p>
        </p:txBody>
      </p:sp>
      <p:grpSp>
        <p:nvGrpSpPr>
          <p:cNvPr id="116" name="组合 115"/>
          <p:cNvGrpSpPr/>
          <p:nvPr/>
        </p:nvGrpSpPr>
        <p:grpSpPr>
          <a:xfrm>
            <a:off x="1738951" y="1643051"/>
            <a:ext cx="7254899" cy="384721"/>
            <a:chOff x="746125" y="785800"/>
            <a:chExt cx="7254899" cy="384721"/>
          </a:xfrm>
        </p:grpSpPr>
        <p:sp>
          <p:nvSpPr>
            <p:cNvPr id="24584" name="TextBox 4"/>
            <p:cNvSpPr txBox="1">
              <a:spLocks noChangeArrowheads="1"/>
            </p:cNvSpPr>
            <p:nvPr/>
          </p:nvSpPr>
          <p:spPr bwMode="auto">
            <a:xfrm>
              <a:off x="1143024" y="785800"/>
              <a:ext cx="6858000" cy="384721"/>
            </a:xfrm>
            <a:prstGeom prst="rect">
              <a:avLst/>
            </a:prstGeom>
            <a:noFill/>
            <a:ln w="9525">
              <a:noFill/>
              <a:miter lim="800000"/>
              <a:headEnd/>
              <a:tailEnd/>
            </a:ln>
          </p:spPr>
          <p:txBody>
            <a:bodyPr>
              <a:spAutoFit/>
            </a:bodyPr>
            <a:lstStyle/>
            <a:p>
              <a:pPr marL="342900" indent="-342900">
                <a:defRPr/>
              </a:pPr>
              <a:r>
                <a:rPr lang="zh-CN" altLang="en-US" sz="1900" b="1" dirty="0">
                  <a:solidFill>
                    <a:srgbClr val="11576A"/>
                  </a:solidFill>
                  <a:latin typeface="微软雅黑" pitchFamily="34" charset="-122"/>
                  <a:ea typeface="微软雅黑" pitchFamily="34" charset="-122"/>
                  <a:cs typeface="宋体" charset="0"/>
                </a:rPr>
                <a:t>基于</a:t>
              </a:r>
              <a:r>
                <a:rPr lang="en-US" altLang="zh-CN" sz="1900" b="1" dirty="0">
                  <a:solidFill>
                    <a:srgbClr val="11576A"/>
                  </a:solidFill>
                  <a:latin typeface="微软雅黑" pitchFamily="34" charset="-122"/>
                  <a:ea typeface="微软雅黑" pitchFamily="34" charset="-122"/>
                  <a:cs typeface="宋体" charset="0"/>
                </a:rPr>
                <a:t>Hash</a:t>
              </a:r>
              <a:r>
                <a:rPr lang="zh-CN" altLang="en-US" sz="1900" b="1" dirty="0">
                  <a:solidFill>
                    <a:srgbClr val="11576A"/>
                  </a:solidFill>
                  <a:latin typeface="微软雅黑" pitchFamily="34" charset="-122"/>
                  <a:ea typeface="微软雅黑" pitchFamily="34" charset="-122"/>
                  <a:cs typeface="宋体" charset="0"/>
                </a:rPr>
                <a:t>映射值查找对应页表项中的帧号</a:t>
              </a:r>
              <a:endParaRPr lang="en-US" altLang="zh-CN" sz="1900" b="1" dirty="0">
                <a:solidFill>
                  <a:srgbClr val="11576A"/>
                </a:solidFill>
                <a:latin typeface="微软雅黑" pitchFamily="34" charset="-122"/>
                <a:ea typeface="微软雅黑" pitchFamily="34" charset="-122"/>
                <a:cs typeface="宋体" charset="0"/>
              </a:endParaRPr>
            </a:p>
          </p:txBody>
        </p:sp>
        <p:sp>
          <p:nvSpPr>
            <p:cNvPr id="24585" name="矩形 6"/>
            <p:cNvSpPr>
              <a:spLocks noChangeArrowheads="1"/>
            </p:cNvSpPr>
            <p:nvPr/>
          </p:nvSpPr>
          <p:spPr bwMode="auto">
            <a:xfrm>
              <a:off x="746125" y="801677"/>
              <a:ext cx="414338" cy="366713"/>
            </a:xfrm>
            <a:prstGeom prst="rect">
              <a:avLst/>
            </a:prstGeom>
            <a:noFill/>
            <a:ln w="9525">
              <a:noFill/>
              <a:miter lim="800000"/>
              <a:headEnd/>
              <a:tailEnd/>
            </a:ln>
          </p:spPr>
          <p:txBody>
            <a:bodyPr wrap="none">
              <a:spAutoFit/>
            </a:bodyPr>
            <a:lstStyle/>
            <a:p>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105" name="组合 104"/>
          <p:cNvGrpSpPr/>
          <p:nvPr/>
        </p:nvGrpSpPr>
        <p:grpSpPr>
          <a:xfrm>
            <a:off x="7309165" y="2708920"/>
            <a:ext cx="1496020" cy="1080121"/>
            <a:chOff x="6316340" y="1851669"/>
            <a:chExt cx="1496020" cy="1080121"/>
          </a:xfrm>
        </p:grpSpPr>
        <p:sp>
          <p:nvSpPr>
            <p:cNvPr id="19" name="Rectangle 15"/>
            <p:cNvSpPr>
              <a:spLocks noChangeArrowheads="1"/>
            </p:cNvSpPr>
            <p:nvPr/>
          </p:nvSpPr>
          <p:spPr bwMode="auto">
            <a:xfrm>
              <a:off x="6485204" y="2329778"/>
              <a:ext cx="469900"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r>
                <a:rPr lang="en-US" altLang="zh-CN" sz="2000" b="1" dirty="0">
                  <a:solidFill>
                    <a:srgbClr val="005072"/>
                  </a:solidFill>
                  <a:latin typeface="微软雅黑" pitchFamily="34" charset="-122"/>
                  <a:ea typeface="微软雅黑" pitchFamily="34" charset="-122"/>
                </a:rPr>
                <a:t>f</a:t>
              </a:r>
            </a:p>
          </p:txBody>
        </p:sp>
        <p:sp>
          <p:nvSpPr>
            <p:cNvPr id="20" name="Rectangle 16"/>
            <p:cNvSpPr>
              <a:spLocks noChangeArrowheads="1"/>
            </p:cNvSpPr>
            <p:nvPr/>
          </p:nvSpPr>
          <p:spPr bwMode="auto">
            <a:xfrm>
              <a:off x="7342460" y="2294850"/>
              <a:ext cx="469900"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r>
                <a:rPr lang="en-US" altLang="zh-CN" sz="2000" b="1" dirty="0">
                  <a:solidFill>
                    <a:srgbClr val="005072"/>
                  </a:solidFill>
                  <a:latin typeface="微软雅黑" pitchFamily="34" charset="-122"/>
                  <a:ea typeface="微软雅黑" pitchFamily="34" charset="-122"/>
                </a:rPr>
                <a:t>o</a:t>
              </a:r>
            </a:p>
          </p:txBody>
        </p:sp>
        <p:sp>
          <p:nvSpPr>
            <p:cNvPr id="52" name="Rectangle 62"/>
            <p:cNvSpPr>
              <a:spLocks noChangeArrowheads="1"/>
            </p:cNvSpPr>
            <p:nvPr/>
          </p:nvSpPr>
          <p:spPr bwMode="auto">
            <a:xfrm>
              <a:off x="6632249" y="1851669"/>
              <a:ext cx="1000132" cy="346723"/>
            </a:xfrm>
            <a:prstGeom prst="rect">
              <a:avLst/>
            </a:prstGeom>
            <a:noFill/>
            <a:ln w="28575">
              <a:solidFill>
                <a:srgbClr val="005072"/>
              </a:solidFill>
              <a:miter lim="800000"/>
              <a:headEnd/>
              <a:tailEnd/>
            </a:ln>
            <a:effectLst/>
          </p:spPr>
          <p:txBody>
            <a:bodyPr wrap="none" lIns="90487" tIns="44450" rIns="90487" bIns="44450" anchor="ctr"/>
            <a:lstStyle/>
            <a:p>
              <a:pPr algn="ctr">
                <a:defRPr/>
              </a:pPr>
              <a:r>
                <a:rPr lang="zh-CN" altLang="en-US" sz="1600" b="1" dirty="0">
                  <a:solidFill>
                    <a:srgbClr val="005072"/>
                  </a:solidFill>
                  <a:latin typeface="微软雅黑" pitchFamily="34" charset="-122"/>
                  <a:ea typeface="微软雅黑" pitchFamily="34" charset="-122"/>
                </a:rPr>
                <a:t>内存</a:t>
              </a:r>
              <a:endParaRPr lang="en-US" sz="1600" b="1" dirty="0">
                <a:solidFill>
                  <a:srgbClr val="005072"/>
                </a:solidFill>
                <a:latin typeface="微软雅黑" pitchFamily="34" charset="-122"/>
                <a:ea typeface="微软雅黑" pitchFamily="34" charset="-122"/>
              </a:endParaRPr>
            </a:p>
          </p:txBody>
        </p:sp>
        <p:sp>
          <p:nvSpPr>
            <p:cNvPr id="53" name="Line 63"/>
            <p:cNvSpPr>
              <a:spLocks noChangeShapeType="1"/>
            </p:cNvSpPr>
            <p:nvPr/>
          </p:nvSpPr>
          <p:spPr bwMode="auto">
            <a:xfrm flipV="1">
              <a:off x="7109142" y="2198392"/>
              <a:ext cx="0" cy="490157"/>
            </a:xfrm>
            <a:prstGeom prst="line">
              <a:avLst/>
            </a:prstGeom>
            <a:noFill/>
            <a:ln w="28575">
              <a:solidFill>
                <a:srgbClr val="00507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55" name="Rectangle 65"/>
            <p:cNvSpPr>
              <a:spLocks noChangeArrowheads="1"/>
            </p:cNvSpPr>
            <p:nvPr/>
          </p:nvSpPr>
          <p:spPr bwMode="auto">
            <a:xfrm>
              <a:off x="6316340" y="2703190"/>
              <a:ext cx="149225" cy="228600"/>
            </a:xfrm>
            <a:prstGeom prst="rect">
              <a:avLst/>
            </a:prstGeom>
            <a:solidFill>
              <a:srgbClr val="DC0081"/>
            </a:solidFill>
            <a:ln w="25400">
              <a:solidFill>
                <a:srgbClr val="005072"/>
              </a:solidFill>
              <a:miter lim="800000"/>
              <a:headEnd/>
              <a:tailEnd/>
            </a:ln>
            <a:effectLst/>
          </p:spPr>
          <p:txBody>
            <a:bodyPr wrap="none" anchor="ctr"/>
            <a:lstStyle/>
            <a:p>
              <a:endParaRPr lang="zh-CN" altLang="en-US"/>
            </a:p>
          </p:txBody>
        </p:sp>
        <p:sp>
          <p:nvSpPr>
            <p:cNvPr id="56" name="Rectangle 66"/>
            <p:cNvSpPr>
              <a:spLocks noChangeArrowheads="1"/>
            </p:cNvSpPr>
            <p:nvPr/>
          </p:nvSpPr>
          <p:spPr bwMode="auto">
            <a:xfrm>
              <a:off x="6968883"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57" name="Rectangle 67"/>
            <p:cNvSpPr>
              <a:spLocks noChangeArrowheads="1"/>
            </p:cNvSpPr>
            <p:nvPr/>
          </p:nvSpPr>
          <p:spPr bwMode="auto">
            <a:xfrm>
              <a:off x="7133983"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58" name="Rectangle 68"/>
            <p:cNvSpPr>
              <a:spLocks noChangeArrowheads="1"/>
            </p:cNvSpPr>
            <p:nvPr/>
          </p:nvSpPr>
          <p:spPr bwMode="auto">
            <a:xfrm>
              <a:off x="7297495"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59" name="Rectangle 69"/>
            <p:cNvSpPr>
              <a:spLocks noChangeArrowheads="1"/>
            </p:cNvSpPr>
            <p:nvPr/>
          </p:nvSpPr>
          <p:spPr bwMode="auto">
            <a:xfrm>
              <a:off x="7462595"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0" name="Rectangle 70"/>
            <p:cNvSpPr>
              <a:spLocks noChangeArrowheads="1"/>
            </p:cNvSpPr>
            <p:nvPr/>
          </p:nvSpPr>
          <p:spPr bwMode="auto">
            <a:xfrm>
              <a:off x="6481440" y="2703190"/>
              <a:ext cx="149225" cy="228600"/>
            </a:xfrm>
            <a:prstGeom prst="rect">
              <a:avLst/>
            </a:prstGeom>
            <a:solidFill>
              <a:srgbClr val="DC0081"/>
            </a:solidFill>
            <a:ln w="25400">
              <a:solidFill>
                <a:srgbClr val="005072"/>
              </a:solidFill>
              <a:miter lim="800000"/>
              <a:headEnd/>
              <a:tailEnd/>
            </a:ln>
            <a:effectLst/>
          </p:spPr>
          <p:txBody>
            <a:bodyPr wrap="none" anchor="ctr"/>
            <a:lstStyle/>
            <a:p>
              <a:endParaRPr lang="zh-CN" altLang="en-US"/>
            </a:p>
          </p:txBody>
        </p:sp>
        <p:sp>
          <p:nvSpPr>
            <p:cNvPr id="61" name="Rectangle 71"/>
            <p:cNvSpPr>
              <a:spLocks noChangeArrowheads="1"/>
            </p:cNvSpPr>
            <p:nvPr/>
          </p:nvSpPr>
          <p:spPr bwMode="auto">
            <a:xfrm>
              <a:off x="6632333"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2" name="Rectangle 72"/>
            <p:cNvSpPr>
              <a:spLocks noChangeArrowheads="1"/>
            </p:cNvSpPr>
            <p:nvPr/>
          </p:nvSpPr>
          <p:spPr bwMode="auto">
            <a:xfrm>
              <a:off x="6797433"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3" name="Rectangle 73"/>
            <p:cNvSpPr>
              <a:spLocks noChangeArrowheads="1"/>
            </p:cNvSpPr>
            <p:nvPr/>
          </p:nvSpPr>
          <p:spPr bwMode="auto">
            <a:xfrm>
              <a:off x="7627695"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grpSp>
      <p:grpSp>
        <p:nvGrpSpPr>
          <p:cNvPr id="24600" name="组合 24599"/>
          <p:cNvGrpSpPr/>
          <p:nvPr/>
        </p:nvGrpSpPr>
        <p:grpSpPr>
          <a:xfrm>
            <a:off x="1286467" y="4835501"/>
            <a:ext cx="3275064" cy="1104809"/>
            <a:chOff x="293642" y="3978250"/>
            <a:chExt cx="3275064" cy="1104809"/>
          </a:xfrm>
        </p:grpSpPr>
        <p:grpSp>
          <p:nvGrpSpPr>
            <p:cNvPr id="109" name="组合 108"/>
            <p:cNvGrpSpPr/>
            <p:nvPr/>
          </p:nvGrpSpPr>
          <p:grpSpPr>
            <a:xfrm>
              <a:off x="293642" y="4031181"/>
              <a:ext cx="3273440" cy="863096"/>
              <a:chOff x="293642" y="4031181"/>
              <a:chExt cx="3273440" cy="863096"/>
            </a:xfrm>
          </p:grpSpPr>
          <p:sp>
            <p:nvSpPr>
              <p:cNvPr id="9" name="Line 4"/>
              <p:cNvSpPr>
                <a:spLocks noChangeShapeType="1"/>
              </p:cNvSpPr>
              <p:nvPr/>
            </p:nvSpPr>
            <p:spPr bwMode="auto">
              <a:xfrm flipH="1" flipV="1">
                <a:off x="997148" y="4160327"/>
                <a:ext cx="2569934" cy="2909"/>
              </a:xfrm>
              <a:prstGeom prst="line">
                <a:avLst/>
              </a:prstGeom>
              <a:noFill/>
              <a:ln w="28575">
                <a:solidFill>
                  <a:srgbClr val="005072"/>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4" name="Rectangle 24"/>
              <p:cNvSpPr>
                <a:spLocks noChangeArrowheads="1"/>
              </p:cNvSpPr>
              <p:nvPr/>
            </p:nvSpPr>
            <p:spPr bwMode="auto">
              <a:xfrm>
                <a:off x="293642" y="4031181"/>
                <a:ext cx="688979" cy="264109"/>
              </a:xfrm>
              <a:prstGeom prst="rect">
                <a:avLst/>
              </a:prstGeom>
              <a:noFill/>
              <a:ln w="28575">
                <a:solidFill>
                  <a:srgbClr val="005072"/>
                </a:solidFill>
                <a:miter lim="800000"/>
                <a:headEnd/>
                <a:tailEnd/>
              </a:ln>
              <a:effectLst/>
            </p:spPr>
            <p:txBody>
              <a:bodyPr wrap="none" lIns="90487" tIns="44450" rIns="90487" bIns="44450" anchor="ctr"/>
              <a:lstStyle/>
              <a:p>
                <a:pPr algn="ctr">
                  <a:defRPr/>
                </a:pPr>
                <a:r>
                  <a:rPr lang="en-US" sz="1600" b="1" dirty="0">
                    <a:solidFill>
                      <a:srgbClr val="005072"/>
                    </a:solidFill>
                    <a:latin typeface="微软雅黑" pitchFamily="34" charset="-122"/>
                    <a:ea typeface="微软雅黑" pitchFamily="34" charset="-122"/>
                  </a:rPr>
                  <a:t>PTBR</a:t>
                </a:r>
              </a:p>
            </p:txBody>
          </p:sp>
          <p:sp>
            <p:nvSpPr>
              <p:cNvPr id="27" name="Line 27"/>
              <p:cNvSpPr>
                <a:spLocks noChangeShapeType="1"/>
              </p:cNvSpPr>
              <p:nvPr/>
            </p:nvSpPr>
            <p:spPr bwMode="auto">
              <a:xfrm>
                <a:off x="644721" y="4315807"/>
                <a:ext cx="0" cy="578470"/>
              </a:xfrm>
              <a:prstGeom prst="line">
                <a:avLst/>
              </a:prstGeom>
              <a:noFill/>
              <a:ln w="19050">
                <a:solidFill>
                  <a:srgbClr val="005072"/>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grpSp>
        <p:sp>
          <p:nvSpPr>
            <p:cNvPr id="28" name="Line 28"/>
            <p:cNvSpPr>
              <a:spLocks noChangeShapeType="1"/>
            </p:cNvSpPr>
            <p:nvPr/>
          </p:nvSpPr>
          <p:spPr bwMode="auto">
            <a:xfrm flipH="1">
              <a:off x="922534" y="5069171"/>
              <a:ext cx="2646172" cy="13888"/>
            </a:xfrm>
            <a:prstGeom prst="line">
              <a:avLst/>
            </a:prstGeom>
            <a:noFill/>
            <a:ln w="19050">
              <a:solidFill>
                <a:srgbClr val="005072"/>
              </a:solidFill>
              <a:prstDash val="dash"/>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29" name="Arc 29"/>
            <p:cNvSpPr>
              <a:spLocks/>
            </p:cNvSpPr>
            <p:nvPr/>
          </p:nvSpPr>
          <p:spPr bwMode="auto">
            <a:xfrm>
              <a:off x="644722" y="4824296"/>
              <a:ext cx="277813" cy="258763"/>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19050" cap="rnd">
              <a:solidFill>
                <a:srgbClr val="005072"/>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0" name="Oval 91"/>
            <p:cNvSpPr>
              <a:spLocks noChangeArrowheads="1"/>
            </p:cNvSpPr>
            <p:nvPr/>
          </p:nvSpPr>
          <p:spPr bwMode="auto">
            <a:xfrm>
              <a:off x="1311473" y="3978250"/>
              <a:ext cx="406400" cy="393700"/>
            </a:xfrm>
            <a:prstGeom prst="ellipse">
              <a:avLst/>
            </a:prstGeom>
            <a:solidFill>
              <a:schemeClr val="tx2">
                <a:lumMod val="40000"/>
                <a:lumOff val="60000"/>
              </a:schemeClr>
            </a:solidFill>
            <a:ln w="28575">
              <a:solidFill>
                <a:schemeClr val="tx1"/>
              </a:solidFill>
              <a:round/>
              <a:headEnd/>
              <a:tailEnd/>
            </a:ln>
          </p:spPr>
          <p:txBody>
            <a:bodyPr wrap="none" lIns="90487" tIns="44450" rIns="90487" bIns="44450" anchor="ctr"/>
            <a:lstStyle/>
            <a:p>
              <a:pPr algn="ctr"/>
              <a:r>
                <a:rPr lang="en-US" altLang="zh-CN" sz="2000" b="1" dirty="0">
                  <a:solidFill>
                    <a:srgbClr val="005072"/>
                  </a:solidFill>
                  <a:latin typeface="Arial" charset="0"/>
                </a:rPr>
                <a:t>+</a:t>
              </a:r>
            </a:p>
          </p:txBody>
        </p:sp>
      </p:grpSp>
      <p:grpSp>
        <p:nvGrpSpPr>
          <p:cNvPr id="24603" name="组合 24602"/>
          <p:cNvGrpSpPr/>
          <p:nvPr/>
        </p:nvGrpSpPr>
        <p:grpSpPr>
          <a:xfrm>
            <a:off x="4628721" y="3719362"/>
            <a:ext cx="406400" cy="1058741"/>
            <a:chOff x="3635896" y="2862111"/>
            <a:chExt cx="406400" cy="1058741"/>
          </a:xfrm>
        </p:grpSpPr>
        <p:cxnSp>
          <p:nvCxnSpPr>
            <p:cNvPr id="85" name="Straight Arrow Connector 110"/>
            <p:cNvCxnSpPr>
              <a:cxnSpLocks noChangeShapeType="1"/>
            </p:cNvCxnSpPr>
            <p:nvPr/>
          </p:nvCxnSpPr>
          <p:spPr bwMode="auto">
            <a:xfrm rot="16200000" flipH="1">
              <a:off x="3623988" y="3645421"/>
              <a:ext cx="473075" cy="77787"/>
            </a:xfrm>
            <a:prstGeom prst="straightConnector1">
              <a:avLst/>
            </a:prstGeom>
            <a:noFill/>
            <a:ln w="25400">
              <a:solidFill>
                <a:srgbClr val="005072"/>
              </a:solidFill>
              <a:round/>
              <a:headEnd type="none" w="sm" len="sm"/>
              <a:tailEnd type="arrow" w="med" len="med"/>
            </a:ln>
            <a:extLst>
              <a:ext uri="{909E8E84-426E-40dd-AFC4-6F175D3DCCD1}">
                <a14:hiddenFill xmlns="" xmlns:a14="http://schemas.microsoft.com/office/drawing/2010/main">
                  <a:noFill/>
                </a14:hiddenFill>
              </a:ext>
            </a:extLst>
          </p:spPr>
        </p:cxnSp>
        <p:sp>
          <p:nvSpPr>
            <p:cNvPr id="83" name="Oval 79"/>
            <p:cNvSpPr>
              <a:spLocks noChangeArrowheads="1"/>
            </p:cNvSpPr>
            <p:nvPr/>
          </p:nvSpPr>
          <p:spPr bwMode="auto">
            <a:xfrm>
              <a:off x="3635896" y="3162024"/>
              <a:ext cx="406400" cy="393700"/>
            </a:xfrm>
            <a:prstGeom prst="ellipse">
              <a:avLst/>
            </a:prstGeom>
            <a:solidFill>
              <a:schemeClr val="tx2">
                <a:lumMod val="40000"/>
                <a:lumOff val="60000"/>
              </a:schemeClr>
            </a:solidFill>
            <a:ln w="28575">
              <a:solidFill>
                <a:srgbClr val="005072"/>
              </a:solidFill>
              <a:round/>
              <a:headEnd/>
              <a:tailEnd/>
            </a:ln>
            <a:effectLst/>
          </p:spPr>
          <p:txBody>
            <a:bodyPr wrap="none" lIns="90487" tIns="44450" rIns="90487" bIns="44450" anchor="ctr"/>
            <a:lstStyle/>
            <a:p>
              <a:pPr algn="ctr">
                <a:defRPr/>
              </a:pPr>
              <a:r>
                <a:rPr lang="en-US" sz="2000" b="1" dirty="0">
                  <a:solidFill>
                    <a:srgbClr val="005072"/>
                  </a:solidFill>
                  <a:latin typeface="Arial" charset="0"/>
                  <a:ea typeface="+mn-ea"/>
                </a:rPr>
                <a:t>=?</a:t>
              </a:r>
            </a:p>
          </p:txBody>
        </p:sp>
        <p:cxnSp>
          <p:nvCxnSpPr>
            <p:cNvPr id="84" name="Straight Arrow Connector 108"/>
            <p:cNvCxnSpPr>
              <a:cxnSpLocks noChangeShapeType="1"/>
              <a:stCxn id="106" idx="2"/>
              <a:endCxn id="83" idx="0"/>
            </p:cNvCxnSpPr>
            <p:nvPr/>
          </p:nvCxnSpPr>
          <p:spPr bwMode="auto">
            <a:xfrm>
              <a:off x="3838340" y="2862111"/>
              <a:ext cx="756" cy="299913"/>
            </a:xfrm>
            <a:prstGeom prst="straightConnector1">
              <a:avLst/>
            </a:prstGeom>
            <a:noFill/>
            <a:ln w="25400">
              <a:solidFill>
                <a:srgbClr val="005072"/>
              </a:solidFill>
              <a:round/>
              <a:headEnd type="none" w="sm" len="sm"/>
              <a:tailEnd type="arrow" w="med" len="med"/>
            </a:ln>
            <a:extLst>
              <a:ext uri="{909E8E84-426E-40dd-AFC4-6F175D3DCCD1}">
                <a14:hiddenFill xmlns="" xmlns:a14="http://schemas.microsoft.com/office/drawing/2010/main">
                  <a:noFill/>
                </a14:hiddenFill>
              </a:ext>
            </a:extLst>
          </p:spPr>
        </p:cxnSp>
      </p:grpSp>
      <p:grpSp>
        <p:nvGrpSpPr>
          <p:cNvPr id="24602" name="组合 24601"/>
          <p:cNvGrpSpPr/>
          <p:nvPr/>
        </p:nvGrpSpPr>
        <p:grpSpPr>
          <a:xfrm>
            <a:off x="5390693" y="4019275"/>
            <a:ext cx="406400" cy="777877"/>
            <a:chOff x="4397868" y="3162024"/>
            <a:chExt cx="406400" cy="777877"/>
          </a:xfrm>
        </p:grpSpPr>
        <p:cxnSp>
          <p:nvCxnSpPr>
            <p:cNvPr id="87" name="Straight Arrow Connector 117"/>
            <p:cNvCxnSpPr>
              <a:cxnSpLocks noChangeShapeType="1"/>
            </p:cNvCxnSpPr>
            <p:nvPr/>
          </p:nvCxnSpPr>
          <p:spPr bwMode="auto">
            <a:xfrm rot="16200000" flipH="1">
              <a:off x="4380405" y="3668439"/>
              <a:ext cx="492125" cy="50800"/>
            </a:xfrm>
            <a:prstGeom prst="straightConnector1">
              <a:avLst/>
            </a:prstGeom>
            <a:noFill/>
            <a:ln w="25400">
              <a:solidFill>
                <a:srgbClr val="005072"/>
              </a:solidFill>
              <a:round/>
              <a:headEnd type="none" w="sm" len="sm"/>
              <a:tailEnd type="arrow" w="med" len="med"/>
            </a:ln>
            <a:extLst>
              <a:ext uri="{909E8E84-426E-40dd-AFC4-6F175D3DCCD1}">
                <a14:hiddenFill xmlns="" xmlns:a14="http://schemas.microsoft.com/office/drawing/2010/main">
                  <a:noFill/>
                </a14:hiddenFill>
              </a:ext>
            </a:extLst>
          </p:spPr>
        </p:cxnSp>
        <p:sp>
          <p:nvSpPr>
            <p:cNvPr id="86" name="Oval 79"/>
            <p:cNvSpPr>
              <a:spLocks noChangeArrowheads="1"/>
            </p:cNvSpPr>
            <p:nvPr/>
          </p:nvSpPr>
          <p:spPr bwMode="auto">
            <a:xfrm>
              <a:off x="4397868" y="3162024"/>
              <a:ext cx="406400" cy="393700"/>
            </a:xfrm>
            <a:prstGeom prst="ellipse">
              <a:avLst/>
            </a:prstGeom>
            <a:solidFill>
              <a:schemeClr val="tx2">
                <a:lumMod val="40000"/>
                <a:lumOff val="60000"/>
              </a:schemeClr>
            </a:solidFill>
            <a:ln w="28575">
              <a:solidFill>
                <a:srgbClr val="005072"/>
              </a:solidFill>
              <a:round/>
              <a:headEnd/>
              <a:tailEnd/>
            </a:ln>
            <a:effectLst/>
          </p:spPr>
          <p:txBody>
            <a:bodyPr wrap="none" lIns="90487" tIns="44450" rIns="90487" bIns="44450" anchor="ctr"/>
            <a:lstStyle/>
            <a:p>
              <a:pPr algn="ctr">
                <a:defRPr/>
              </a:pPr>
              <a:r>
                <a:rPr lang="en-US" sz="2000" b="1" dirty="0">
                  <a:solidFill>
                    <a:srgbClr val="005072"/>
                  </a:solidFill>
                  <a:latin typeface="Arial" charset="0"/>
                  <a:ea typeface="+mn-ea"/>
                </a:rPr>
                <a:t>=?</a:t>
              </a:r>
            </a:p>
          </p:txBody>
        </p:sp>
      </p:grpSp>
      <p:cxnSp>
        <p:nvCxnSpPr>
          <p:cNvPr id="88" name="Straight Arrow Connector 121"/>
          <p:cNvCxnSpPr>
            <a:cxnSpLocks noChangeShapeType="1"/>
            <a:stCxn id="106" idx="1"/>
          </p:cNvCxnSpPr>
          <p:nvPr/>
        </p:nvCxnSpPr>
        <p:spPr bwMode="auto">
          <a:xfrm flipH="1">
            <a:off x="2783645" y="3550085"/>
            <a:ext cx="1321312" cy="694607"/>
          </a:xfrm>
          <a:prstGeom prst="straightConnector1">
            <a:avLst/>
          </a:prstGeom>
          <a:noFill/>
          <a:ln w="25400">
            <a:solidFill>
              <a:srgbClr val="005072"/>
            </a:solidFill>
            <a:round/>
            <a:headEnd type="none" w="sm" len="sm"/>
            <a:tailEnd type="arrow" w="med" len="med"/>
          </a:ln>
          <a:extLst>
            <a:ext uri="{909E8E84-426E-40dd-AFC4-6F175D3DCCD1}">
              <a14:hiddenFill xmlns="" xmlns:a14="http://schemas.microsoft.com/office/drawing/2010/main">
                <a:noFill/>
              </a14:hiddenFill>
            </a:ext>
          </a:extLst>
        </p:spPr>
      </p:cxnSp>
      <p:sp>
        <p:nvSpPr>
          <p:cNvPr id="106" name="TextBox 105"/>
          <p:cNvSpPr txBox="1"/>
          <p:nvPr/>
        </p:nvSpPr>
        <p:spPr>
          <a:xfrm>
            <a:off x="4104958" y="3380807"/>
            <a:ext cx="1452415" cy="338554"/>
          </a:xfrm>
          <a:prstGeom prst="rect">
            <a:avLst/>
          </a:prstGeom>
          <a:noFill/>
          <a:ln w="28575">
            <a:solidFill>
              <a:srgbClr val="005072"/>
            </a:solidFill>
          </a:ln>
        </p:spPr>
        <p:txBody>
          <a:bodyPr wrap="square" rtlCol="0">
            <a:spAutoFit/>
          </a:bodyPr>
          <a:lstStyle/>
          <a:p>
            <a:pPr algn="ctr"/>
            <a:r>
              <a:rPr lang="zh-CN" altLang="en-US" sz="1600" b="1" dirty="0">
                <a:solidFill>
                  <a:srgbClr val="005072"/>
                </a:solidFill>
                <a:latin typeface="微软雅黑" pitchFamily="34" charset="-122"/>
                <a:ea typeface="微软雅黑" pitchFamily="34" charset="-122"/>
              </a:rPr>
              <a:t>运行进程</a:t>
            </a:r>
            <a:r>
              <a:rPr lang="en-US" altLang="zh-CN" sz="1600" b="1" dirty="0">
                <a:solidFill>
                  <a:srgbClr val="005072"/>
                </a:solidFill>
                <a:latin typeface="微软雅黑" pitchFamily="34" charset="-122"/>
                <a:ea typeface="微软雅黑" pitchFamily="34" charset="-122"/>
              </a:rPr>
              <a:t>PID</a:t>
            </a:r>
            <a:endParaRPr lang="zh-CN" altLang="en-US" sz="1600" b="1" dirty="0">
              <a:solidFill>
                <a:srgbClr val="005072"/>
              </a:solidFill>
              <a:latin typeface="微软雅黑" pitchFamily="34" charset="-122"/>
              <a:ea typeface="微软雅黑" pitchFamily="34" charset="-122"/>
            </a:endParaRPr>
          </a:p>
        </p:txBody>
      </p:sp>
      <p:grpSp>
        <p:nvGrpSpPr>
          <p:cNvPr id="24598" name="组合 24597"/>
          <p:cNvGrpSpPr/>
          <p:nvPr/>
        </p:nvGrpSpPr>
        <p:grpSpPr>
          <a:xfrm>
            <a:off x="2089204" y="4238166"/>
            <a:ext cx="704856" cy="597335"/>
            <a:chOff x="1096379" y="3380915"/>
            <a:chExt cx="704856" cy="597335"/>
          </a:xfrm>
        </p:grpSpPr>
        <p:sp>
          <p:nvSpPr>
            <p:cNvPr id="32" name="Line 34"/>
            <p:cNvSpPr>
              <a:spLocks noChangeShapeType="1"/>
            </p:cNvSpPr>
            <p:nvPr/>
          </p:nvSpPr>
          <p:spPr bwMode="auto">
            <a:xfrm>
              <a:off x="1514673" y="3720954"/>
              <a:ext cx="0" cy="257296"/>
            </a:xfrm>
            <a:prstGeom prst="line">
              <a:avLst/>
            </a:prstGeom>
            <a:noFill/>
            <a:ln w="28575">
              <a:solidFill>
                <a:srgbClr val="00507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08" name="TextBox 107"/>
            <p:cNvSpPr txBox="1"/>
            <p:nvPr/>
          </p:nvSpPr>
          <p:spPr>
            <a:xfrm>
              <a:off x="1096379" y="3380915"/>
              <a:ext cx="704856" cy="338554"/>
            </a:xfrm>
            <a:prstGeom prst="rect">
              <a:avLst/>
            </a:prstGeom>
            <a:noFill/>
            <a:ln w="28575">
              <a:solidFill>
                <a:srgbClr val="005072"/>
              </a:solidFill>
            </a:ln>
          </p:spPr>
          <p:txBody>
            <a:bodyPr wrap="square" rtlCol="0">
              <a:spAutoFit/>
            </a:bodyPr>
            <a:lstStyle/>
            <a:p>
              <a:r>
                <a:rPr lang="en-US" altLang="zh-CN" sz="1600" b="1" dirty="0">
                  <a:solidFill>
                    <a:srgbClr val="005072"/>
                  </a:solidFill>
                  <a:latin typeface="微软雅黑" pitchFamily="34" charset="-122"/>
                  <a:ea typeface="微软雅黑" pitchFamily="34" charset="-122"/>
                </a:rPr>
                <a:t>Hash</a:t>
              </a:r>
              <a:endParaRPr lang="zh-CN" altLang="en-US" sz="1600" b="1" dirty="0">
                <a:solidFill>
                  <a:srgbClr val="005072"/>
                </a:solidFill>
                <a:latin typeface="微软雅黑" pitchFamily="34" charset="-122"/>
                <a:ea typeface="微软雅黑" pitchFamily="34" charset="-122"/>
              </a:endParaRPr>
            </a:p>
          </p:txBody>
        </p:sp>
      </p:grpSp>
      <p:grpSp>
        <p:nvGrpSpPr>
          <p:cNvPr id="110" name="组合 109"/>
          <p:cNvGrpSpPr/>
          <p:nvPr/>
        </p:nvGrpSpPr>
        <p:grpSpPr>
          <a:xfrm>
            <a:off x="4491653" y="4520538"/>
            <a:ext cx="2443182" cy="1428742"/>
            <a:chOff x="3498828" y="3663288"/>
            <a:chExt cx="2443182" cy="1428742"/>
          </a:xfrm>
        </p:grpSpPr>
        <p:sp>
          <p:nvSpPr>
            <p:cNvPr id="22" name="Line 20"/>
            <p:cNvSpPr>
              <a:spLocks noChangeShapeType="1"/>
            </p:cNvSpPr>
            <p:nvPr/>
          </p:nvSpPr>
          <p:spPr bwMode="auto">
            <a:xfrm flipH="1" flipV="1">
              <a:off x="3498828" y="4315806"/>
              <a:ext cx="0" cy="723133"/>
            </a:xfrm>
            <a:prstGeom prst="line">
              <a:avLst/>
            </a:prstGeom>
            <a:noFill/>
            <a:ln w="12700">
              <a:solidFill>
                <a:srgbClr val="005072"/>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 name="Rectangle 36"/>
            <p:cNvSpPr>
              <a:spLocks noChangeArrowheads="1"/>
            </p:cNvSpPr>
            <p:nvPr/>
          </p:nvSpPr>
          <p:spPr bwMode="auto">
            <a:xfrm>
              <a:off x="3598872" y="3949040"/>
              <a:ext cx="866775" cy="366767"/>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r>
                <a:rPr lang="en-US" altLang="zh-CN" b="1" dirty="0">
                  <a:solidFill>
                    <a:srgbClr val="005072"/>
                  </a:solidFill>
                  <a:latin typeface="微软雅黑" pitchFamily="34" charset="-122"/>
                  <a:ea typeface="微软雅黑" pitchFamily="34" charset="-122"/>
                </a:rPr>
                <a:t>PID</a:t>
              </a:r>
            </a:p>
          </p:txBody>
        </p:sp>
        <p:sp>
          <p:nvSpPr>
            <p:cNvPr id="44" name="Rectangle 47"/>
            <p:cNvSpPr>
              <a:spLocks noChangeArrowheads="1"/>
            </p:cNvSpPr>
            <p:nvPr/>
          </p:nvSpPr>
          <p:spPr bwMode="auto">
            <a:xfrm>
              <a:off x="5556258" y="3961742"/>
              <a:ext cx="177800" cy="273050"/>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endParaRPr lang="en-US" altLang="zh-CN" sz="2000" b="1" dirty="0">
                <a:solidFill>
                  <a:srgbClr val="005072"/>
                </a:solidFill>
                <a:latin typeface="微软雅黑" pitchFamily="34" charset="-122"/>
                <a:ea typeface="微软雅黑" pitchFamily="34" charset="-122"/>
              </a:endParaRPr>
            </a:p>
          </p:txBody>
        </p:sp>
        <p:sp>
          <p:nvSpPr>
            <p:cNvPr id="45" name="Rectangle 48"/>
            <p:cNvSpPr>
              <a:spLocks noChangeArrowheads="1"/>
            </p:cNvSpPr>
            <p:nvPr/>
          </p:nvSpPr>
          <p:spPr bwMode="auto">
            <a:xfrm>
              <a:off x="5376868" y="3961740"/>
              <a:ext cx="177800" cy="273050"/>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endParaRPr lang="en-US" altLang="zh-CN" sz="2000" b="1" dirty="0">
                <a:solidFill>
                  <a:srgbClr val="005072"/>
                </a:solidFill>
                <a:latin typeface="微软雅黑" pitchFamily="34" charset="-122"/>
                <a:ea typeface="微软雅黑" pitchFamily="34" charset="-122"/>
              </a:endParaRPr>
            </a:p>
          </p:txBody>
        </p:sp>
        <p:sp>
          <p:nvSpPr>
            <p:cNvPr id="46" name="Rectangle 49"/>
            <p:cNvSpPr>
              <a:spLocks noChangeArrowheads="1"/>
            </p:cNvSpPr>
            <p:nvPr/>
          </p:nvSpPr>
          <p:spPr bwMode="auto">
            <a:xfrm>
              <a:off x="4419610" y="3927218"/>
              <a:ext cx="1049337" cy="335989"/>
            </a:xfrm>
            <a:prstGeom prst="rect">
              <a:avLst/>
            </a:prstGeom>
            <a:noFill/>
            <a:ln w="28575">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7" tIns="44450" rIns="90487" bIns="44450">
              <a:spAutoFit/>
            </a:bodyPr>
            <a:lstStyle/>
            <a:p>
              <a:r>
                <a:rPr lang="zh-CN" altLang="en-US" sz="1600" b="1" dirty="0">
                  <a:solidFill>
                    <a:srgbClr val="005072"/>
                  </a:solidFill>
                  <a:latin typeface="微软雅黑" pitchFamily="34" charset="-122"/>
                  <a:ea typeface="微软雅黑" pitchFamily="34" charset="-122"/>
                </a:rPr>
                <a:t>页号</a:t>
              </a:r>
              <a:r>
                <a:rPr lang="en-US" altLang="zh-CN" sz="1600" b="1" dirty="0">
                  <a:solidFill>
                    <a:srgbClr val="005072"/>
                  </a:solidFill>
                  <a:latin typeface="微软雅黑" pitchFamily="34" charset="-122"/>
                  <a:ea typeface="微软雅黑" pitchFamily="34" charset="-122"/>
                </a:rPr>
                <a:t> </a:t>
              </a:r>
            </a:p>
          </p:txBody>
        </p:sp>
        <p:grpSp>
          <p:nvGrpSpPr>
            <p:cNvPr id="2" name="组合 108"/>
            <p:cNvGrpSpPr/>
            <p:nvPr/>
          </p:nvGrpSpPr>
          <p:grpSpPr>
            <a:xfrm>
              <a:off x="3571868" y="3949040"/>
              <a:ext cx="2370142" cy="285752"/>
              <a:chOff x="3643306" y="4286262"/>
              <a:chExt cx="2370142" cy="285752"/>
            </a:xfrm>
          </p:grpSpPr>
          <p:sp>
            <p:nvSpPr>
              <p:cNvPr id="47" name="Rectangle 51"/>
              <p:cNvSpPr>
                <a:spLocks noChangeArrowheads="1"/>
              </p:cNvSpPr>
              <p:nvPr/>
            </p:nvSpPr>
            <p:spPr bwMode="auto">
              <a:xfrm>
                <a:off x="4298948" y="4286262"/>
                <a:ext cx="1714500" cy="28575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51" name="Rectangle 55"/>
              <p:cNvSpPr>
                <a:spLocks noChangeArrowheads="1"/>
              </p:cNvSpPr>
              <p:nvPr/>
            </p:nvSpPr>
            <p:spPr bwMode="auto">
              <a:xfrm>
                <a:off x="3643306" y="4286262"/>
                <a:ext cx="649322" cy="28575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grpSp>
        <p:sp>
          <p:nvSpPr>
            <p:cNvPr id="81" name="Rectangle 47"/>
            <p:cNvSpPr>
              <a:spLocks noChangeArrowheads="1"/>
            </p:cNvSpPr>
            <p:nvPr/>
          </p:nvSpPr>
          <p:spPr bwMode="auto">
            <a:xfrm>
              <a:off x="5746758" y="3961740"/>
              <a:ext cx="177800" cy="273050"/>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algn="ctr"/>
              <a:endParaRPr lang="en-US" altLang="zh-CN" sz="2000" b="1" dirty="0">
                <a:solidFill>
                  <a:srgbClr val="005072"/>
                </a:solidFill>
                <a:latin typeface="微软雅黑" pitchFamily="34" charset="-122"/>
                <a:ea typeface="微软雅黑" pitchFamily="34" charset="-122"/>
              </a:endParaRPr>
            </a:p>
          </p:txBody>
        </p:sp>
        <p:grpSp>
          <p:nvGrpSpPr>
            <p:cNvPr id="3" name="组合 109"/>
            <p:cNvGrpSpPr/>
            <p:nvPr/>
          </p:nvGrpSpPr>
          <p:grpSpPr>
            <a:xfrm>
              <a:off x="3571868" y="4234792"/>
              <a:ext cx="2370142" cy="285752"/>
              <a:chOff x="3643306" y="4286262"/>
              <a:chExt cx="2370142" cy="285752"/>
            </a:xfrm>
          </p:grpSpPr>
          <p:sp>
            <p:nvSpPr>
              <p:cNvPr id="111" name="Rectangle 51"/>
              <p:cNvSpPr>
                <a:spLocks noChangeArrowheads="1"/>
              </p:cNvSpPr>
              <p:nvPr/>
            </p:nvSpPr>
            <p:spPr bwMode="auto">
              <a:xfrm>
                <a:off x="4298948" y="4286262"/>
                <a:ext cx="1714500" cy="28575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112" name="Rectangle 55"/>
              <p:cNvSpPr>
                <a:spLocks noChangeArrowheads="1"/>
              </p:cNvSpPr>
              <p:nvPr/>
            </p:nvSpPr>
            <p:spPr bwMode="auto">
              <a:xfrm>
                <a:off x="3643306" y="4286262"/>
                <a:ext cx="649322" cy="28575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grpSp>
        <p:grpSp>
          <p:nvGrpSpPr>
            <p:cNvPr id="4" name="组合 112"/>
            <p:cNvGrpSpPr/>
            <p:nvPr/>
          </p:nvGrpSpPr>
          <p:grpSpPr>
            <a:xfrm>
              <a:off x="3571868" y="4520544"/>
              <a:ext cx="2370142" cy="285752"/>
              <a:chOff x="3643306" y="4286262"/>
              <a:chExt cx="2370142" cy="285752"/>
            </a:xfrm>
          </p:grpSpPr>
          <p:sp>
            <p:nvSpPr>
              <p:cNvPr id="114" name="Rectangle 51"/>
              <p:cNvSpPr>
                <a:spLocks noChangeArrowheads="1"/>
              </p:cNvSpPr>
              <p:nvPr/>
            </p:nvSpPr>
            <p:spPr bwMode="auto">
              <a:xfrm>
                <a:off x="4298948" y="4286262"/>
                <a:ext cx="1714500" cy="28575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115" name="Rectangle 55"/>
              <p:cNvSpPr>
                <a:spLocks noChangeArrowheads="1"/>
              </p:cNvSpPr>
              <p:nvPr/>
            </p:nvSpPr>
            <p:spPr bwMode="auto">
              <a:xfrm>
                <a:off x="3643306" y="4286262"/>
                <a:ext cx="649322" cy="28575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grpSp>
        <p:grpSp>
          <p:nvGrpSpPr>
            <p:cNvPr id="5" name="组合 115"/>
            <p:cNvGrpSpPr/>
            <p:nvPr/>
          </p:nvGrpSpPr>
          <p:grpSpPr>
            <a:xfrm>
              <a:off x="3571868" y="4806278"/>
              <a:ext cx="2370142" cy="285752"/>
              <a:chOff x="3643306" y="4286262"/>
              <a:chExt cx="2370142" cy="285752"/>
            </a:xfrm>
          </p:grpSpPr>
          <p:sp>
            <p:nvSpPr>
              <p:cNvPr id="117" name="Rectangle 51"/>
              <p:cNvSpPr>
                <a:spLocks noChangeArrowheads="1"/>
              </p:cNvSpPr>
              <p:nvPr/>
            </p:nvSpPr>
            <p:spPr bwMode="auto">
              <a:xfrm>
                <a:off x="4298948" y="4286262"/>
                <a:ext cx="1714500" cy="28575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118" name="Rectangle 55"/>
              <p:cNvSpPr>
                <a:spLocks noChangeArrowheads="1"/>
              </p:cNvSpPr>
              <p:nvPr/>
            </p:nvSpPr>
            <p:spPr bwMode="auto">
              <a:xfrm>
                <a:off x="3643306" y="4286262"/>
                <a:ext cx="649322" cy="28575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grpSp>
        <p:grpSp>
          <p:nvGrpSpPr>
            <p:cNvPr id="6" name="组合 122"/>
            <p:cNvGrpSpPr/>
            <p:nvPr/>
          </p:nvGrpSpPr>
          <p:grpSpPr>
            <a:xfrm>
              <a:off x="3571868" y="3663288"/>
              <a:ext cx="2370142" cy="285752"/>
              <a:chOff x="3643306" y="4286262"/>
              <a:chExt cx="2370142" cy="285752"/>
            </a:xfrm>
          </p:grpSpPr>
          <p:sp>
            <p:nvSpPr>
              <p:cNvPr id="124" name="Rectangle 51"/>
              <p:cNvSpPr>
                <a:spLocks noChangeArrowheads="1"/>
              </p:cNvSpPr>
              <p:nvPr/>
            </p:nvSpPr>
            <p:spPr bwMode="auto">
              <a:xfrm>
                <a:off x="4298948" y="4286262"/>
                <a:ext cx="1714500" cy="28575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125" name="Rectangle 55"/>
              <p:cNvSpPr>
                <a:spLocks noChangeArrowheads="1"/>
              </p:cNvSpPr>
              <p:nvPr/>
            </p:nvSpPr>
            <p:spPr bwMode="auto">
              <a:xfrm>
                <a:off x="3643306" y="4286262"/>
                <a:ext cx="649322" cy="285752"/>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grpSp>
      </p:grpSp>
      <p:grpSp>
        <p:nvGrpSpPr>
          <p:cNvPr id="119" name="组合 118"/>
          <p:cNvGrpSpPr/>
          <p:nvPr/>
        </p:nvGrpSpPr>
        <p:grpSpPr>
          <a:xfrm>
            <a:off x="2415205" y="1939313"/>
            <a:ext cx="4792663" cy="384721"/>
            <a:chOff x="1422379" y="1082062"/>
            <a:chExt cx="4792663" cy="384721"/>
          </a:xfrm>
        </p:grpSpPr>
        <p:pic>
          <p:nvPicPr>
            <p:cNvPr id="95" name="图片 8" descr="小点1.png"/>
            <p:cNvPicPr>
              <a:picLocks noChangeAspect="1"/>
            </p:cNvPicPr>
            <p:nvPr/>
          </p:nvPicPr>
          <p:blipFill>
            <a:blip r:embed="rId2"/>
            <a:srcRect/>
            <a:stretch>
              <a:fillRect/>
            </a:stretch>
          </p:blipFill>
          <p:spPr bwMode="auto">
            <a:xfrm>
              <a:off x="1422379" y="1193408"/>
              <a:ext cx="149225" cy="149225"/>
            </a:xfrm>
            <a:prstGeom prst="rect">
              <a:avLst/>
            </a:prstGeom>
            <a:noFill/>
            <a:ln w="9525">
              <a:noFill/>
              <a:miter lim="800000"/>
              <a:headEnd/>
              <a:tailEnd/>
            </a:ln>
          </p:spPr>
        </p:pic>
        <p:sp>
          <p:nvSpPr>
            <p:cNvPr id="97" name="矩形 96"/>
            <p:cNvSpPr/>
            <p:nvPr/>
          </p:nvSpPr>
          <p:spPr>
            <a:xfrm>
              <a:off x="1643042" y="1082062"/>
              <a:ext cx="4572000" cy="384721"/>
            </a:xfrm>
            <a:prstGeom prst="rect">
              <a:avLst/>
            </a:prstGeom>
          </p:spPr>
          <p:txBody>
            <a:bodyPr>
              <a:spAutoFit/>
            </a:bodyPr>
            <a:lstStyle/>
            <a:p>
              <a:pPr marL="0" lvl="1" indent="-285750">
                <a:defRPr/>
              </a:pPr>
              <a:r>
                <a:rPr lang="zh-CN" altLang="en-US" sz="1900" b="1" dirty="0">
                  <a:solidFill>
                    <a:srgbClr val="11576A"/>
                  </a:solidFill>
                  <a:latin typeface="微软雅黑" pitchFamily="34" charset="-122"/>
                  <a:ea typeface="微软雅黑" pitchFamily="34" charset="-122"/>
                  <a:cs typeface="宋体" charset="0"/>
                </a:rPr>
                <a:t>进程标识与页号的</a:t>
              </a:r>
              <a:r>
                <a:rPr lang="en-US" altLang="zh-CN" sz="1900" b="1" dirty="0">
                  <a:solidFill>
                    <a:srgbClr val="11576A"/>
                  </a:solidFill>
                  <a:latin typeface="微软雅黑" pitchFamily="34" charset="-122"/>
                  <a:ea typeface="微软雅黑" pitchFamily="34" charset="-122"/>
                  <a:cs typeface="宋体" charset="0"/>
                </a:rPr>
                <a:t>Hash</a:t>
              </a:r>
              <a:r>
                <a:rPr lang="zh-CN" altLang="en-US" sz="1900" b="1" dirty="0">
                  <a:solidFill>
                    <a:srgbClr val="11576A"/>
                  </a:solidFill>
                  <a:latin typeface="微软雅黑" pitchFamily="34" charset="-122"/>
                  <a:ea typeface="微软雅黑" pitchFamily="34" charset="-122"/>
                  <a:cs typeface="宋体" charset="0"/>
                </a:rPr>
                <a:t>值可能有冲突</a:t>
              </a:r>
              <a:endParaRPr lang="en-US" altLang="zh-CN" sz="1900" b="1" dirty="0">
                <a:solidFill>
                  <a:srgbClr val="11576A"/>
                </a:solidFill>
                <a:latin typeface="微软雅黑" pitchFamily="34" charset="-122"/>
                <a:ea typeface="微软雅黑" pitchFamily="34" charset="-122"/>
                <a:cs typeface="宋体" charset="0"/>
              </a:endParaRPr>
            </a:p>
          </p:txBody>
        </p:sp>
      </p:grpSp>
      <p:grpSp>
        <p:nvGrpSpPr>
          <p:cNvPr id="120" name="组合 119"/>
          <p:cNvGrpSpPr/>
          <p:nvPr/>
        </p:nvGrpSpPr>
        <p:grpSpPr>
          <a:xfrm>
            <a:off x="2421553" y="2233443"/>
            <a:ext cx="6500858" cy="384721"/>
            <a:chOff x="1428728" y="1376192"/>
            <a:chExt cx="6500858" cy="384721"/>
          </a:xfrm>
        </p:grpSpPr>
        <p:pic>
          <p:nvPicPr>
            <p:cNvPr id="96" name="图片 8" descr="小点1.png"/>
            <p:cNvPicPr>
              <a:picLocks noChangeAspect="1"/>
            </p:cNvPicPr>
            <p:nvPr/>
          </p:nvPicPr>
          <p:blipFill>
            <a:blip r:embed="rId2"/>
            <a:srcRect/>
            <a:stretch>
              <a:fillRect/>
            </a:stretch>
          </p:blipFill>
          <p:spPr bwMode="auto">
            <a:xfrm>
              <a:off x="1428728" y="1500180"/>
              <a:ext cx="149225" cy="149225"/>
            </a:xfrm>
            <a:prstGeom prst="rect">
              <a:avLst/>
            </a:prstGeom>
            <a:noFill/>
            <a:ln w="9525">
              <a:noFill/>
              <a:miter lim="800000"/>
              <a:headEnd/>
              <a:tailEnd/>
            </a:ln>
          </p:spPr>
        </p:pic>
        <p:sp>
          <p:nvSpPr>
            <p:cNvPr id="98" name="矩形 97"/>
            <p:cNvSpPr/>
            <p:nvPr/>
          </p:nvSpPr>
          <p:spPr>
            <a:xfrm>
              <a:off x="1643042" y="1376192"/>
              <a:ext cx="6286544" cy="384721"/>
            </a:xfrm>
            <a:prstGeom prst="rect">
              <a:avLst/>
            </a:prstGeom>
          </p:spPr>
          <p:txBody>
            <a:bodyPr wrap="square">
              <a:spAutoFit/>
            </a:bodyPr>
            <a:lstStyle/>
            <a:p>
              <a:pPr marL="0" lvl="1" indent="-285750">
                <a:defRPr/>
              </a:pPr>
              <a:r>
                <a:rPr lang="zh-CN" altLang="en-US" sz="1900" b="1" dirty="0">
                  <a:solidFill>
                    <a:srgbClr val="11576A"/>
                  </a:solidFill>
                  <a:latin typeface="微软雅黑" pitchFamily="34" charset="-122"/>
                  <a:ea typeface="微软雅黑" pitchFamily="34" charset="-122"/>
                  <a:cs typeface="宋体" charset="0"/>
                </a:rPr>
                <a:t>页表项中包括保护位、修改位、访问位和存在位等标识</a:t>
              </a:r>
              <a:endParaRPr lang="en-US" altLang="zh-CN" sz="1900" b="1" dirty="0">
                <a:solidFill>
                  <a:srgbClr val="11576A"/>
                </a:solidFill>
                <a:latin typeface="微软雅黑" pitchFamily="34" charset="-122"/>
                <a:ea typeface="微软雅黑" pitchFamily="34" charset="-122"/>
                <a:cs typeface="宋体" charset="0"/>
              </a:endParaRPr>
            </a:p>
          </p:txBody>
        </p:sp>
      </p:grpSp>
      <p:grpSp>
        <p:nvGrpSpPr>
          <p:cNvPr id="104" name="组合 103"/>
          <p:cNvGrpSpPr/>
          <p:nvPr/>
        </p:nvGrpSpPr>
        <p:grpSpPr>
          <a:xfrm>
            <a:off x="1840749" y="2643183"/>
            <a:ext cx="1804987" cy="1063121"/>
            <a:chOff x="847923" y="1785932"/>
            <a:chExt cx="1804987" cy="1063121"/>
          </a:xfrm>
        </p:grpSpPr>
        <p:sp>
          <p:nvSpPr>
            <p:cNvPr id="25" name="Oval 25"/>
            <p:cNvSpPr>
              <a:spLocks noChangeArrowheads="1"/>
            </p:cNvSpPr>
            <p:nvPr/>
          </p:nvSpPr>
          <p:spPr bwMode="auto">
            <a:xfrm>
              <a:off x="1422338" y="1785932"/>
              <a:ext cx="649332" cy="554805"/>
            </a:xfrm>
            <a:prstGeom prst="ellipse">
              <a:avLst/>
            </a:prstGeom>
            <a:noFill/>
            <a:ln w="28575">
              <a:solidFill>
                <a:srgbClr val="005072"/>
              </a:solidFill>
              <a:round/>
              <a:headEnd/>
              <a:tailEnd/>
            </a:ln>
            <a:effectLst/>
          </p:spPr>
          <p:txBody>
            <a:bodyPr wrap="none" lIns="90487" tIns="44450" rIns="90487" bIns="44450" anchor="ctr"/>
            <a:lstStyle/>
            <a:p>
              <a:pPr algn="ctr">
                <a:defRPr/>
              </a:pPr>
              <a:r>
                <a:rPr lang="en-US" sz="2000" b="1" dirty="0">
                  <a:solidFill>
                    <a:srgbClr val="005072"/>
                  </a:solidFill>
                  <a:latin typeface="微软雅黑" pitchFamily="34" charset="-122"/>
                  <a:ea typeface="微软雅黑" pitchFamily="34" charset="-122"/>
                </a:rPr>
                <a:t>CPU</a:t>
              </a:r>
            </a:p>
          </p:txBody>
        </p:sp>
        <p:sp>
          <p:nvSpPr>
            <p:cNvPr id="26" name="Line 26"/>
            <p:cNvSpPr>
              <a:spLocks noChangeShapeType="1"/>
            </p:cNvSpPr>
            <p:nvPr/>
          </p:nvSpPr>
          <p:spPr bwMode="auto">
            <a:xfrm flipH="1">
              <a:off x="1734329" y="2322482"/>
              <a:ext cx="778" cy="303242"/>
            </a:xfrm>
            <a:prstGeom prst="line">
              <a:avLst/>
            </a:prstGeom>
            <a:noFill/>
            <a:ln w="28575">
              <a:solidFill>
                <a:srgbClr val="00507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64" name="Rectangle 74"/>
            <p:cNvSpPr>
              <a:spLocks noChangeArrowheads="1"/>
            </p:cNvSpPr>
            <p:nvPr/>
          </p:nvSpPr>
          <p:spPr bwMode="auto">
            <a:xfrm>
              <a:off x="1349573" y="2620453"/>
              <a:ext cx="149225" cy="228600"/>
            </a:xfrm>
            <a:prstGeom prst="rect">
              <a:avLst/>
            </a:prstGeom>
            <a:solidFill>
              <a:srgbClr val="66FF66"/>
            </a:solidFill>
            <a:ln w="25400">
              <a:solidFill>
                <a:srgbClr val="005072"/>
              </a:solidFill>
              <a:miter lim="800000"/>
              <a:headEnd/>
              <a:tailEnd/>
            </a:ln>
            <a:effectLst/>
          </p:spPr>
          <p:txBody>
            <a:bodyPr wrap="none" anchor="ctr"/>
            <a:lstStyle/>
            <a:p>
              <a:endParaRPr lang="zh-CN" altLang="en-US"/>
            </a:p>
          </p:txBody>
        </p:sp>
        <p:sp>
          <p:nvSpPr>
            <p:cNvPr id="65" name="Rectangle 75"/>
            <p:cNvSpPr>
              <a:spLocks noChangeArrowheads="1"/>
            </p:cNvSpPr>
            <p:nvPr/>
          </p:nvSpPr>
          <p:spPr bwMode="auto">
            <a:xfrm>
              <a:off x="1514673"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6" name="Rectangle 76"/>
            <p:cNvSpPr>
              <a:spLocks noChangeArrowheads="1"/>
            </p:cNvSpPr>
            <p:nvPr/>
          </p:nvSpPr>
          <p:spPr bwMode="auto">
            <a:xfrm>
              <a:off x="16781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7" name="Rectangle 77"/>
            <p:cNvSpPr>
              <a:spLocks noChangeArrowheads="1"/>
            </p:cNvSpPr>
            <p:nvPr/>
          </p:nvSpPr>
          <p:spPr bwMode="auto">
            <a:xfrm>
              <a:off x="18432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8" name="Rectangle 78"/>
            <p:cNvSpPr>
              <a:spLocks noChangeArrowheads="1"/>
            </p:cNvSpPr>
            <p:nvPr/>
          </p:nvSpPr>
          <p:spPr bwMode="auto">
            <a:xfrm>
              <a:off x="847923" y="2620453"/>
              <a:ext cx="149225" cy="228600"/>
            </a:xfrm>
            <a:prstGeom prst="rect">
              <a:avLst/>
            </a:prstGeom>
            <a:solidFill>
              <a:srgbClr val="66FF66"/>
            </a:solidFill>
            <a:ln w="25400">
              <a:solidFill>
                <a:srgbClr val="005072"/>
              </a:solidFill>
              <a:miter lim="800000"/>
              <a:headEnd/>
              <a:tailEnd/>
            </a:ln>
            <a:effectLst/>
          </p:spPr>
          <p:txBody>
            <a:bodyPr wrap="none" anchor="ctr"/>
            <a:lstStyle/>
            <a:p>
              <a:endParaRPr lang="zh-CN" altLang="en-US"/>
            </a:p>
          </p:txBody>
        </p:sp>
        <p:sp>
          <p:nvSpPr>
            <p:cNvPr id="69" name="Rectangle 79"/>
            <p:cNvSpPr>
              <a:spLocks noChangeArrowheads="1"/>
            </p:cNvSpPr>
            <p:nvPr/>
          </p:nvSpPr>
          <p:spPr bwMode="auto">
            <a:xfrm>
              <a:off x="1013023" y="2620453"/>
              <a:ext cx="149225" cy="228600"/>
            </a:xfrm>
            <a:prstGeom prst="rect">
              <a:avLst/>
            </a:prstGeom>
            <a:solidFill>
              <a:srgbClr val="66FF66"/>
            </a:solidFill>
            <a:ln w="25400">
              <a:solidFill>
                <a:srgbClr val="005072"/>
              </a:solidFill>
              <a:miter lim="800000"/>
              <a:headEnd/>
              <a:tailEnd/>
            </a:ln>
            <a:effectLst/>
          </p:spPr>
          <p:txBody>
            <a:bodyPr wrap="none" anchor="ctr"/>
            <a:lstStyle/>
            <a:p>
              <a:endParaRPr lang="zh-CN" altLang="en-US"/>
            </a:p>
          </p:txBody>
        </p:sp>
        <p:sp>
          <p:nvSpPr>
            <p:cNvPr id="70" name="Rectangle 80"/>
            <p:cNvSpPr>
              <a:spLocks noChangeArrowheads="1"/>
            </p:cNvSpPr>
            <p:nvPr/>
          </p:nvSpPr>
          <p:spPr bwMode="auto">
            <a:xfrm>
              <a:off x="1178123" y="2620453"/>
              <a:ext cx="149225" cy="228600"/>
            </a:xfrm>
            <a:prstGeom prst="rect">
              <a:avLst/>
            </a:prstGeom>
            <a:solidFill>
              <a:srgbClr val="66FF66"/>
            </a:solidFill>
            <a:ln w="25400">
              <a:solidFill>
                <a:srgbClr val="005072"/>
              </a:solidFill>
              <a:miter lim="800000"/>
              <a:headEnd/>
              <a:tailEnd/>
            </a:ln>
            <a:effectLst/>
          </p:spPr>
          <p:txBody>
            <a:bodyPr wrap="none" anchor="ctr"/>
            <a:lstStyle/>
            <a:p>
              <a:endParaRPr lang="zh-CN" altLang="en-US"/>
            </a:p>
          </p:txBody>
        </p:sp>
        <p:sp>
          <p:nvSpPr>
            <p:cNvPr id="71" name="Rectangle 81"/>
            <p:cNvSpPr>
              <a:spLocks noChangeArrowheads="1"/>
            </p:cNvSpPr>
            <p:nvPr/>
          </p:nvSpPr>
          <p:spPr bwMode="auto">
            <a:xfrm>
              <a:off x="20083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72" name="Rectangle 82"/>
            <p:cNvSpPr>
              <a:spLocks noChangeArrowheads="1"/>
            </p:cNvSpPr>
            <p:nvPr/>
          </p:nvSpPr>
          <p:spPr bwMode="auto">
            <a:xfrm>
              <a:off x="21734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73" name="Rectangle 83"/>
            <p:cNvSpPr>
              <a:spLocks noChangeArrowheads="1"/>
            </p:cNvSpPr>
            <p:nvPr/>
          </p:nvSpPr>
          <p:spPr bwMode="auto">
            <a:xfrm>
              <a:off x="23385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74" name="Rectangle 84"/>
            <p:cNvSpPr>
              <a:spLocks noChangeArrowheads="1"/>
            </p:cNvSpPr>
            <p:nvPr/>
          </p:nvSpPr>
          <p:spPr bwMode="auto">
            <a:xfrm>
              <a:off x="25036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94" name="Rectangle 15"/>
            <p:cNvSpPr>
              <a:spLocks noChangeArrowheads="1"/>
            </p:cNvSpPr>
            <p:nvPr/>
          </p:nvSpPr>
          <p:spPr bwMode="auto">
            <a:xfrm>
              <a:off x="1096379" y="2232149"/>
              <a:ext cx="469900"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r>
                <a:rPr lang="en-US" altLang="zh-CN" sz="2000" b="1" dirty="0">
                  <a:solidFill>
                    <a:srgbClr val="005072"/>
                  </a:solidFill>
                  <a:latin typeface="微软雅黑" pitchFamily="34" charset="-122"/>
                  <a:ea typeface="微软雅黑" pitchFamily="34" charset="-122"/>
                </a:rPr>
                <a:t>p</a:t>
              </a:r>
            </a:p>
          </p:txBody>
        </p:sp>
        <p:sp>
          <p:nvSpPr>
            <p:cNvPr id="99" name="Rectangle 16"/>
            <p:cNvSpPr>
              <a:spLocks noChangeArrowheads="1"/>
            </p:cNvSpPr>
            <p:nvPr/>
          </p:nvSpPr>
          <p:spPr bwMode="auto">
            <a:xfrm>
              <a:off x="1954255" y="2260966"/>
              <a:ext cx="469900"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r>
                <a:rPr lang="en-US" altLang="zh-CN" sz="2000" b="1" dirty="0">
                  <a:solidFill>
                    <a:srgbClr val="005072"/>
                  </a:solidFill>
                  <a:latin typeface="微软雅黑" pitchFamily="34" charset="-122"/>
                  <a:ea typeface="微软雅黑" pitchFamily="34" charset="-122"/>
                </a:rPr>
                <a:t>o</a:t>
              </a:r>
            </a:p>
          </p:txBody>
        </p:sp>
      </p:grpSp>
      <p:cxnSp>
        <p:nvCxnSpPr>
          <p:cNvPr id="24587" name="直接箭头连接符 24586"/>
          <p:cNvCxnSpPr/>
          <p:nvPr/>
        </p:nvCxnSpPr>
        <p:spPr>
          <a:xfrm>
            <a:off x="2169374" y="3727975"/>
            <a:ext cx="1" cy="510191"/>
          </a:xfrm>
          <a:prstGeom prst="straightConnector1">
            <a:avLst/>
          </a:prstGeom>
          <a:ln w="28575">
            <a:solidFill>
              <a:srgbClr val="0050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4604" name="组合 24603"/>
          <p:cNvGrpSpPr/>
          <p:nvPr/>
        </p:nvGrpSpPr>
        <p:grpSpPr>
          <a:xfrm>
            <a:off x="6934836" y="3789040"/>
            <a:ext cx="448943" cy="1160126"/>
            <a:chOff x="5942010" y="2931790"/>
            <a:chExt cx="448943" cy="1160126"/>
          </a:xfrm>
        </p:grpSpPr>
        <p:cxnSp>
          <p:nvCxnSpPr>
            <p:cNvPr id="101" name="直接箭头连接符 100"/>
            <p:cNvCxnSpPr>
              <a:stCxn id="146" idx="1"/>
              <a:endCxn id="55" idx="2"/>
            </p:cNvCxnSpPr>
            <p:nvPr/>
          </p:nvCxnSpPr>
          <p:spPr>
            <a:xfrm flipV="1">
              <a:off x="6384932" y="2931790"/>
              <a:ext cx="6021" cy="958697"/>
            </a:xfrm>
            <a:prstGeom prst="straightConnector1">
              <a:avLst/>
            </a:prstGeom>
            <a:ln w="28575">
              <a:solidFill>
                <a:srgbClr val="005072"/>
              </a:solidFill>
              <a:tailEnd type="arrow"/>
            </a:ln>
          </p:spPr>
          <p:style>
            <a:lnRef idx="1">
              <a:schemeClr val="accent1"/>
            </a:lnRef>
            <a:fillRef idx="0">
              <a:schemeClr val="accent1"/>
            </a:fillRef>
            <a:effectRef idx="0">
              <a:schemeClr val="accent1"/>
            </a:effectRef>
            <a:fontRef idx="minor">
              <a:schemeClr val="tx1"/>
            </a:fontRef>
          </p:style>
        </p:cxnSp>
        <p:cxnSp>
          <p:nvCxnSpPr>
            <p:cNvPr id="24592" name="直接连接符 24591"/>
            <p:cNvCxnSpPr>
              <a:stCxn id="47" idx="3"/>
            </p:cNvCxnSpPr>
            <p:nvPr/>
          </p:nvCxnSpPr>
          <p:spPr>
            <a:xfrm>
              <a:off x="5942010" y="4091916"/>
              <a:ext cx="273032"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46" name="Arc 29"/>
            <p:cNvSpPr>
              <a:spLocks/>
            </p:cNvSpPr>
            <p:nvPr/>
          </p:nvSpPr>
          <p:spPr bwMode="auto">
            <a:xfrm flipH="1">
              <a:off x="6165477" y="3890487"/>
              <a:ext cx="219455" cy="201429"/>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5072"/>
              </a:solidFill>
              <a:prstDash val="solid"/>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24601" name="组合 24600"/>
          <p:cNvGrpSpPr/>
          <p:nvPr/>
        </p:nvGrpSpPr>
        <p:grpSpPr>
          <a:xfrm>
            <a:off x="2253701" y="3735381"/>
            <a:ext cx="3303671" cy="276802"/>
            <a:chOff x="1260875" y="2878131"/>
            <a:chExt cx="3303671" cy="276802"/>
          </a:xfrm>
        </p:grpSpPr>
        <p:cxnSp>
          <p:nvCxnSpPr>
            <p:cNvPr id="152" name="直接连接符 151"/>
            <p:cNvCxnSpPr/>
            <p:nvPr/>
          </p:nvCxnSpPr>
          <p:spPr>
            <a:xfrm>
              <a:off x="1360475" y="3044087"/>
              <a:ext cx="3059135"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53" name="Arc 29"/>
            <p:cNvSpPr>
              <a:spLocks/>
            </p:cNvSpPr>
            <p:nvPr/>
          </p:nvSpPr>
          <p:spPr bwMode="auto">
            <a:xfrm>
              <a:off x="1260875" y="2878131"/>
              <a:ext cx="126017" cy="165017"/>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5072"/>
              </a:solidFill>
              <a:prstDash val="solid"/>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55" name="Arc 29"/>
            <p:cNvSpPr>
              <a:spLocks/>
            </p:cNvSpPr>
            <p:nvPr/>
          </p:nvSpPr>
          <p:spPr bwMode="auto">
            <a:xfrm flipH="1" flipV="1">
              <a:off x="4409771" y="3038337"/>
              <a:ext cx="154775" cy="116596"/>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5072"/>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1561682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left)">
                                      <p:cBhvr>
                                        <p:cTn id="7" dur="500"/>
                                        <p:tgtEl>
                                          <p:spTgt spid="116"/>
                                        </p:tgtEl>
                                      </p:cBhvr>
                                    </p:animEffect>
                                  </p:childTnLst>
                                </p:cTn>
                              </p:par>
                              <p:par>
                                <p:cTn id="8" presetID="22" presetClass="entr" presetSubtype="8" fill="hold"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wipe(left)">
                                      <p:cBhvr>
                                        <p:cTn id="10" dur="500"/>
                                        <p:tgtEl>
                                          <p:spTgt spid="104"/>
                                        </p:tgtEl>
                                      </p:cBhvr>
                                    </p:animEffect>
                                  </p:childTnLst>
                                </p:cTn>
                              </p:par>
                              <p:par>
                                <p:cTn id="11" presetID="22" presetClass="entr" presetSubtype="8"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wipe(left)">
                                      <p:cBhvr>
                                        <p:cTn id="13" dur="500"/>
                                        <p:tgtEl>
                                          <p:spTgt spid="10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wipe(left)">
                                      <p:cBhvr>
                                        <p:cTn id="16" dur="500"/>
                                        <p:tgtEl>
                                          <p:spTgt spid="10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4587"/>
                                        </p:tgtEl>
                                        <p:attrNameLst>
                                          <p:attrName>style.visibility</p:attrName>
                                        </p:attrNameLst>
                                      </p:cBhvr>
                                      <p:to>
                                        <p:strVal val="visible"/>
                                      </p:to>
                                    </p:set>
                                    <p:animEffect transition="in" filter="wipe(up)">
                                      <p:cBhvr>
                                        <p:cTn id="21" dur="500"/>
                                        <p:tgtEl>
                                          <p:spTgt spid="24587"/>
                                        </p:tgtEl>
                                      </p:cBhvr>
                                    </p:animEffect>
                                  </p:childTnLst>
                                </p:cTn>
                              </p:par>
                              <p:par>
                                <p:cTn id="22" presetID="22" presetClass="entr" presetSubtype="2"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right)">
                                      <p:cBhvr>
                                        <p:cTn id="24" dur="500"/>
                                        <p:tgtEl>
                                          <p:spTgt spid="88"/>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24598"/>
                                        </p:tgtEl>
                                        <p:attrNameLst>
                                          <p:attrName>style.visibility</p:attrName>
                                        </p:attrNameLst>
                                      </p:cBhvr>
                                      <p:to>
                                        <p:strVal val="visible"/>
                                      </p:to>
                                    </p:set>
                                    <p:animEffect transition="in" filter="wipe(up)">
                                      <p:cBhvr>
                                        <p:cTn id="28" dur="500"/>
                                        <p:tgtEl>
                                          <p:spTgt spid="24598"/>
                                        </p:tgtEl>
                                      </p:cBhvr>
                                    </p:animEffect>
                                  </p:childTnLst>
                                </p:cTn>
                              </p:par>
                              <p:par>
                                <p:cTn id="29" presetID="22" presetClass="entr" presetSubtype="8" fill="hold" nodeType="with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wipe(left)">
                                      <p:cBhvr>
                                        <p:cTn id="31" dur="500"/>
                                        <p:tgtEl>
                                          <p:spTgt spid="1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4600"/>
                                        </p:tgtEl>
                                        <p:attrNameLst>
                                          <p:attrName>style.visibility</p:attrName>
                                        </p:attrNameLst>
                                      </p:cBhvr>
                                      <p:to>
                                        <p:strVal val="visible"/>
                                      </p:to>
                                    </p:set>
                                    <p:animEffect transition="in" filter="wipe(left)">
                                      <p:cBhvr>
                                        <p:cTn id="36" dur="500"/>
                                        <p:tgtEl>
                                          <p:spTgt spid="24600"/>
                                        </p:tgtEl>
                                      </p:cBhvr>
                                    </p:animEffect>
                                  </p:childTnLst>
                                </p:cTn>
                              </p:par>
                              <p:par>
                                <p:cTn id="37" presetID="22" presetClass="entr" presetSubtype="8" fill="hold" nodeType="with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wipe(left)">
                                      <p:cBhvr>
                                        <p:cTn id="39" dur="500"/>
                                        <p:tgtEl>
                                          <p:spTgt spid="120"/>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wipe(left)">
                                      <p:cBhvr>
                                        <p:cTn id="43" dur="500"/>
                                        <p:tgtEl>
                                          <p:spTgt spid="1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24603"/>
                                        </p:tgtEl>
                                        <p:attrNameLst>
                                          <p:attrName>style.visibility</p:attrName>
                                        </p:attrNameLst>
                                      </p:cBhvr>
                                      <p:to>
                                        <p:strVal val="visible"/>
                                      </p:to>
                                    </p:set>
                                    <p:animEffect transition="in" filter="wipe(up)">
                                      <p:cBhvr>
                                        <p:cTn id="48" dur="500"/>
                                        <p:tgtEl>
                                          <p:spTgt spid="24603"/>
                                        </p:tgtEl>
                                      </p:cBhvr>
                                    </p:animEffect>
                                  </p:childTnLst>
                                </p:cTn>
                              </p:par>
                              <p:par>
                                <p:cTn id="49" presetID="22" presetClass="entr" presetSubtype="8" fill="hold" nodeType="withEffect">
                                  <p:stCondLst>
                                    <p:cond delay="0"/>
                                  </p:stCondLst>
                                  <p:childTnLst>
                                    <p:set>
                                      <p:cBhvr>
                                        <p:cTn id="50" dur="1" fill="hold">
                                          <p:stCondLst>
                                            <p:cond delay="0"/>
                                          </p:stCondLst>
                                        </p:cTn>
                                        <p:tgtEl>
                                          <p:spTgt spid="24601"/>
                                        </p:tgtEl>
                                        <p:attrNameLst>
                                          <p:attrName>style.visibility</p:attrName>
                                        </p:attrNameLst>
                                      </p:cBhvr>
                                      <p:to>
                                        <p:strVal val="visible"/>
                                      </p:to>
                                    </p:set>
                                    <p:animEffect transition="in" filter="wipe(left)">
                                      <p:cBhvr>
                                        <p:cTn id="51" dur="500"/>
                                        <p:tgtEl>
                                          <p:spTgt spid="24601"/>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24602"/>
                                        </p:tgtEl>
                                        <p:attrNameLst>
                                          <p:attrName>style.visibility</p:attrName>
                                        </p:attrNameLst>
                                      </p:cBhvr>
                                      <p:to>
                                        <p:strVal val="visible"/>
                                      </p:to>
                                    </p:set>
                                    <p:animEffect transition="in" filter="wipe(up)">
                                      <p:cBhvr>
                                        <p:cTn id="55" dur="500"/>
                                        <p:tgtEl>
                                          <p:spTgt spid="2460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4604"/>
                                        </p:tgtEl>
                                        <p:attrNameLst>
                                          <p:attrName>style.visibility</p:attrName>
                                        </p:attrNameLst>
                                      </p:cBhvr>
                                      <p:to>
                                        <p:strVal val="visible"/>
                                      </p:to>
                                    </p:set>
                                    <p:animEffect transition="in" filter="wipe(down)">
                                      <p:cBhvr>
                                        <p:cTn id="60" dur="500"/>
                                        <p:tgtEl>
                                          <p:spTgt spid="24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ea typeface="宋体" panose="02010600030101010101" pitchFamily="2" charset="-122"/>
              </a:rPr>
              <a:t>地址的形成</a:t>
            </a:r>
          </a:p>
        </p:txBody>
      </p:sp>
      <p:sp>
        <p:nvSpPr>
          <p:cNvPr id="16387" name="内容占位符 2"/>
          <p:cNvSpPr>
            <a:spLocks noGrp="1"/>
          </p:cNvSpPr>
          <p:nvPr>
            <p:ph idx="1"/>
          </p:nvPr>
        </p:nvSpPr>
        <p:spPr/>
        <p:txBody>
          <a:bodyPr/>
          <a:lstStyle/>
          <a:p>
            <a:endParaRPr lang="zh-CN" altLang="en-US" smtClean="0">
              <a:ea typeface="宋体" panose="02010600030101010101" pitchFamily="2" charset="-122"/>
            </a:endParaRPr>
          </a:p>
        </p:txBody>
      </p:sp>
      <p:sp>
        <p:nvSpPr>
          <p:cNvPr id="4" name="Rectangle 1"/>
          <p:cNvSpPr>
            <a:spLocks noChangeArrowheads="1"/>
          </p:cNvSpPr>
          <p:nvPr/>
        </p:nvSpPr>
        <p:spPr bwMode="auto">
          <a:xfrm>
            <a:off x="6264275" y="3789363"/>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内存的地址</a:t>
            </a:r>
          </a:p>
        </p:txBody>
      </p:sp>
      <p:sp>
        <p:nvSpPr>
          <p:cNvPr id="16389" name="Text Box 17"/>
          <p:cNvSpPr txBox="1">
            <a:spLocks noChangeArrowheads="1"/>
          </p:cNvSpPr>
          <p:nvPr/>
        </p:nvSpPr>
        <p:spPr bwMode="auto">
          <a:xfrm>
            <a:off x="1258888" y="3444875"/>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微软雅黑" panose="020B0503020204020204" pitchFamily="34" charset="-122"/>
                <a:ea typeface="微软雅黑" panose="020B0503020204020204" pitchFamily="34" charset="-122"/>
              </a:rPr>
              <a:t>总线</a:t>
            </a:r>
          </a:p>
        </p:txBody>
      </p:sp>
      <p:sp>
        <p:nvSpPr>
          <p:cNvPr id="16390" name="矩形 5"/>
          <p:cNvSpPr>
            <a:spLocks noChangeArrowheads="1"/>
          </p:cNvSpPr>
          <p:nvPr/>
        </p:nvSpPr>
        <p:spPr bwMode="auto">
          <a:xfrm>
            <a:off x="1281113" y="4592638"/>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b="1">
                <a:solidFill>
                  <a:srgbClr val="11576A"/>
                </a:solidFill>
                <a:latin typeface="微软雅黑" panose="020B0503020204020204" pitchFamily="34" charset="-122"/>
                <a:ea typeface="微软雅黑" panose="020B0503020204020204" pitchFamily="34" charset="-122"/>
              </a:rPr>
              <a:t>内存</a:t>
            </a:r>
          </a:p>
        </p:txBody>
      </p:sp>
      <p:cxnSp>
        <p:nvCxnSpPr>
          <p:cNvPr id="7" name="直接箭头连接符 6"/>
          <p:cNvCxnSpPr/>
          <p:nvPr/>
        </p:nvCxnSpPr>
        <p:spPr>
          <a:xfrm>
            <a:off x="1793875" y="3627438"/>
            <a:ext cx="4470400" cy="0"/>
          </a:xfrm>
          <a:prstGeom prst="straightConnector1">
            <a:avLst/>
          </a:prstGeom>
          <a:ln w="1016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489200" y="3030538"/>
            <a:ext cx="0" cy="544512"/>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895600" y="3694113"/>
            <a:ext cx="0" cy="871537"/>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151313" y="3038475"/>
            <a:ext cx="0" cy="542925"/>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395"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1887538"/>
            <a:ext cx="1563688"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矩形 12"/>
          <p:cNvSpPr>
            <a:spLocks noChangeArrowheads="1"/>
          </p:cNvSpPr>
          <p:nvPr/>
        </p:nvSpPr>
        <p:spPr bwMode="auto">
          <a:xfrm>
            <a:off x="1766888" y="1976438"/>
            <a:ext cx="5286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sym typeface="Times New Roman" panose="02020603050405020304" pitchFamily="18" charset="0"/>
              </a:rPr>
              <a:t>ALU</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16397" name="矩形 13"/>
          <p:cNvSpPr>
            <a:spLocks noChangeArrowheads="1"/>
          </p:cNvSpPr>
          <p:nvPr/>
        </p:nvSpPr>
        <p:spPr bwMode="auto">
          <a:xfrm>
            <a:off x="1846263" y="2368550"/>
            <a:ext cx="685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rPr>
              <a:t>寄存器</a:t>
            </a:r>
          </a:p>
        </p:txBody>
      </p:sp>
      <p:sp>
        <p:nvSpPr>
          <p:cNvPr id="16398" name="矩形 14"/>
          <p:cNvSpPr>
            <a:spLocks noChangeArrowheads="1"/>
          </p:cNvSpPr>
          <p:nvPr/>
        </p:nvSpPr>
        <p:spPr bwMode="auto">
          <a:xfrm>
            <a:off x="2097088" y="2720975"/>
            <a:ext cx="8509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sym typeface="Times New Roman" panose="02020603050405020304" pitchFamily="18" charset="0"/>
              </a:rPr>
              <a:t>高速缓存</a:t>
            </a:r>
          </a:p>
        </p:txBody>
      </p:sp>
      <p:sp>
        <p:nvSpPr>
          <p:cNvPr id="16399" name="矩形 16"/>
          <p:cNvSpPr>
            <a:spLocks noChangeArrowheads="1"/>
          </p:cNvSpPr>
          <p:nvPr/>
        </p:nvSpPr>
        <p:spPr bwMode="auto">
          <a:xfrm>
            <a:off x="2640013" y="2103438"/>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100" b="1">
                <a:solidFill>
                  <a:schemeClr val="bg1"/>
                </a:solidFill>
                <a:latin typeface="微软雅黑" panose="020B0503020204020204" pitchFamily="34" charset="-122"/>
                <a:ea typeface="微软雅黑" panose="020B0503020204020204" pitchFamily="34" charset="-122"/>
              </a:rPr>
              <a:t>控制器</a:t>
            </a:r>
          </a:p>
        </p:txBody>
      </p:sp>
      <p:grpSp>
        <p:nvGrpSpPr>
          <p:cNvPr id="16400" name="组合 18"/>
          <p:cNvGrpSpPr>
            <a:grpSpLocks/>
          </p:cNvGrpSpPr>
          <p:nvPr/>
        </p:nvGrpSpPr>
        <p:grpSpPr bwMode="auto">
          <a:xfrm>
            <a:off x="3703638" y="2584450"/>
            <a:ext cx="893762" cy="485775"/>
            <a:chOff x="7497779" y="2557344"/>
            <a:chExt cx="892996" cy="485244"/>
          </a:xfrm>
        </p:grpSpPr>
        <p:pic>
          <p:nvPicPr>
            <p:cNvPr id="16409" name="图片 1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97779" y="2557344"/>
              <a:ext cx="892996" cy="48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0" name="矩形 20"/>
            <p:cNvSpPr>
              <a:spLocks noChangeArrowheads="1"/>
            </p:cNvSpPr>
            <p:nvPr/>
          </p:nvSpPr>
          <p:spPr bwMode="auto">
            <a:xfrm>
              <a:off x="7764236" y="2623561"/>
              <a:ext cx="478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400"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I/O</a:t>
              </a:r>
              <a:endParaRPr lang="zh-CN" altLang="en-US" sz="1400" b="1">
                <a:solidFill>
                  <a:schemeClr val="bg1"/>
                </a:solidFill>
                <a:latin typeface="微软雅黑" panose="020B0503020204020204" pitchFamily="34" charset="-122"/>
                <a:ea typeface="微软雅黑" panose="020B0503020204020204" pitchFamily="34" charset="-122"/>
              </a:endParaRPr>
            </a:p>
          </p:txBody>
        </p:sp>
      </p:grpSp>
      <p:sp>
        <p:nvSpPr>
          <p:cNvPr id="16401" name="矩形 28"/>
          <p:cNvSpPr>
            <a:spLocks noChangeArrowheads="1"/>
          </p:cNvSpPr>
          <p:nvPr/>
        </p:nvSpPr>
        <p:spPr bwMode="auto">
          <a:xfrm>
            <a:off x="3316288" y="1844675"/>
            <a:ext cx="56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en-US" altLang="zh-CN" sz="14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CPU</a:t>
            </a:r>
            <a:endParaRPr lang="zh-CN" altLang="en-US" sz="1400" b="1">
              <a:solidFill>
                <a:srgbClr val="11576A"/>
              </a:solidFill>
              <a:latin typeface="微软雅黑" panose="020B0503020204020204" pitchFamily="34" charset="-122"/>
              <a:ea typeface="微软雅黑" panose="020B0503020204020204" pitchFamily="34" charset="-122"/>
            </a:endParaRPr>
          </a:p>
        </p:txBody>
      </p:sp>
      <p:pic>
        <p:nvPicPr>
          <p:cNvPr id="16402" name="图片 3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57463" y="4702175"/>
            <a:ext cx="2038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矩形 39"/>
          <p:cNvSpPr>
            <a:spLocks noChangeArrowheads="1"/>
          </p:cNvSpPr>
          <p:nvPr/>
        </p:nvSpPr>
        <p:spPr bwMode="auto">
          <a:xfrm>
            <a:off x="1724025" y="5087938"/>
            <a:ext cx="952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a:solidFill>
                  <a:srgbClr val="11576A"/>
                </a:solidFill>
                <a:latin typeface="微软雅黑" panose="020B0503020204020204" pitchFamily="34" charset="-122"/>
                <a:ea typeface="微软雅黑" panose="020B0503020204020204" pitchFamily="34" charset="-122"/>
              </a:rPr>
              <a:t>起始地址（</a:t>
            </a:r>
            <a:r>
              <a:rPr lang="en-US" altLang="zh-CN" sz="1400">
                <a:solidFill>
                  <a:srgbClr val="11576A"/>
                </a:solidFill>
                <a:latin typeface="微软雅黑" panose="020B0503020204020204" pitchFamily="34" charset="-122"/>
                <a:ea typeface="微软雅黑" panose="020B0503020204020204" pitchFamily="34" charset="-122"/>
              </a:rPr>
              <a:t>0x00</a:t>
            </a:r>
            <a:r>
              <a:rPr lang="zh-CN" altLang="en-US" sz="1400">
                <a:solidFill>
                  <a:srgbClr val="11576A"/>
                </a:solidFill>
                <a:latin typeface="微软雅黑" panose="020B0503020204020204" pitchFamily="34" charset="-122"/>
                <a:ea typeface="微软雅黑" panose="020B0503020204020204" pitchFamily="34" charset="-122"/>
              </a:rPr>
              <a:t>）</a:t>
            </a:r>
          </a:p>
        </p:txBody>
      </p:sp>
      <p:sp>
        <p:nvSpPr>
          <p:cNvPr id="42" name="矩形 41"/>
          <p:cNvSpPr>
            <a:spLocks noChangeArrowheads="1"/>
          </p:cNvSpPr>
          <p:nvPr/>
        </p:nvSpPr>
        <p:spPr bwMode="auto">
          <a:xfrm>
            <a:off x="4537075" y="4479925"/>
            <a:ext cx="1019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结束</a:t>
            </a:r>
            <a:r>
              <a:rPr lang="zh-CN" altLang="en-US" sz="1600">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地址</a:t>
            </a:r>
            <a:endParaRPr lang="zh-CN" altLang="en-US" sz="2000">
              <a:solidFill>
                <a:srgbClr val="11576A"/>
              </a:solidFill>
              <a:latin typeface="微软雅黑" panose="020B0503020204020204" pitchFamily="34" charset="-122"/>
              <a:ea typeface="微软雅黑" panose="020B0503020204020204" pitchFamily="34" charset="-122"/>
            </a:endParaRPr>
          </a:p>
        </p:txBody>
      </p:sp>
      <p:sp>
        <p:nvSpPr>
          <p:cNvPr id="43" name="Rectangle 1"/>
          <p:cNvSpPr>
            <a:spLocks noChangeArrowheads="1"/>
          </p:cNvSpPr>
          <p:nvPr/>
        </p:nvSpPr>
        <p:spPr bwMode="auto">
          <a:xfrm>
            <a:off x="6238875" y="4152900"/>
            <a:ext cx="1973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%AH $0x5</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%BH $0x7</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add  %AH %BH</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$0x9 %AH</a:t>
            </a:r>
            <a:endPar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4" name="矩形 43"/>
          <p:cNvSpPr/>
          <p:nvPr/>
        </p:nvSpPr>
        <p:spPr>
          <a:xfrm>
            <a:off x="3421063" y="5010150"/>
            <a:ext cx="150812" cy="13335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p:cNvSpPr/>
          <p:nvPr/>
        </p:nvSpPr>
        <p:spPr>
          <a:xfrm>
            <a:off x="3751263" y="5014913"/>
            <a:ext cx="152400" cy="131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p:cNvSpPr/>
          <p:nvPr/>
        </p:nvSpPr>
        <p:spPr>
          <a:xfrm>
            <a:off x="4094163" y="5016500"/>
            <a:ext cx="150812" cy="1285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cSld>
  <p:clrMapOvr>
    <a:masterClrMapping/>
  </p:clrMapOvr>
  <p:transition spd="slow" advTm="138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0" grpId="0"/>
      <p:bldP spid="42" grpId="0"/>
      <p:bldP spid="43" grpId="0"/>
      <p:bldP spid="44" grpId="0" animBg="1"/>
      <p:bldP spid="45" grpId="0" animBg="1"/>
      <p:bldP spid="4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957203" y="1630908"/>
            <a:ext cx="4294218" cy="775350"/>
            <a:chOff x="2143108" y="773658"/>
            <a:chExt cx="4294218" cy="775350"/>
          </a:xfrm>
        </p:grpSpPr>
        <p:sp>
          <p:nvSpPr>
            <p:cNvPr id="38" name="矩形 37"/>
            <p:cNvSpPr/>
            <p:nvPr/>
          </p:nvSpPr>
          <p:spPr>
            <a:xfrm>
              <a:off x="2722550" y="1192646"/>
              <a:ext cx="3714776" cy="332077"/>
            </a:xfrm>
            <a:prstGeom prst="rect">
              <a:avLst/>
            </a:prstGeom>
            <a:noFill/>
            <a:ln w="28575">
              <a:solidFill>
                <a:srgbClr val="0050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072"/>
                </a:solidFill>
              </a:endParaRPr>
            </a:p>
          </p:txBody>
        </p:sp>
        <p:cxnSp>
          <p:nvCxnSpPr>
            <p:cNvPr id="40" name="直接连接符 39"/>
            <p:cNvCxnSpPr>
              <a:stCxn id="38" idx="0"/>
              <a:endCxn id="38" idx="2"/>
            </p:cNvCxnSpPr>
            <p:nvPr/>
          </p:nvCxnSpPr>
          <p:spPr>
            <a:xfrm rot="16200000" flipH="1">
              <a:off x="4413899" y="1358684"/>
              <a:ext cx="332077"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65492" y="1162772"/>
              <a:ext cx="1143008" cy="369332"/>
            </a:xfrm>
            <a:prstGeom prst="rect">
              <a:avLst/>
            </a:prstGeom>
            <a:noFill/>
          </p:spPr>
          <p:txBody>
            <a:bodyPr wrap="square" rtlCol="0">
              <a:spAutoFit/>
            </a:bodyPr>
            <a:lstStyle/>
            <a:p>
              <a:r>
                <a:rPr lang="en-US" altLang="zh-CN" b="1" dirty="0" smtClean="0">
                  <a:solidFill>
                    <a:srgbClr val="005072"/>
                  </a:solidFill>
                </a:rPr>
                <a:t>0x1</a:t>
              </a:r>
              <a:endParaRPr lang="zh-CN" altLang="en-US" b="1" dirty="0">
                <a:solidFill>
                  <a:srgbClr val="005072"/>
                </a:solidFill>
              </a:endParaRPr>
            </a:p>
          </p:txBody>
        </p:sp>
        <p:sp>
          <p:nvSpPr>
            <p:cNvPr id="43" name="TextBox 42"/>
            <p:cNvSpPr txBox="1"/>
            <p:nvPr/>
          </p:nvSpPr>
          <p:spPr>
            <a:xfrm>
              <a:off x="5008566" y="1162772"/>
              <a:ext cx="928694" cy="338554"/>
            </a:xfrm>
            <a:prstGeom prst="rect">
              <a:avLst/>
            </a:prstGeom>
            <a:noFill/>
          </p:spPr>
          <p:txBody>
            <a:bodyPr wrap="square" rtlCol="0">
              <a:spAutoFit/>
            </a:bodyPr>
            <a:lstStyle/>
            <a:p>
              <a:r>
                <a:rPr lang="en-US" altLang="zh-CN" sz="1600" b="1" dirty="0" smtClean="0">
                  <a:solidFill>
                    <a:srgbClr val="005072"/>
                  </a:solidFill>
                </a:rPr>
                <a:t>0x123</a:t>
              </a:r>
              <a:endParaRPr lang="zh-CN" altLang="en-US" sz="1600" b="1" dirty="0">
                <a:solidFill>
                  <a:srgbClr val="005072"/>
                </a:solidFill>
              </a:endParaRPr>
            </a:p>
          </p:txBody>
        </p:sp>
        <p:sp>
          <p:nvSpPr>
            <p:cNvPr id="96" name="TextBox 95"/>
            <p:cNvSpPr txBox="1"/>
            <p:nvPr/>
          </p:nvSpPr>
          <p:spPr>
            <a:xfrm>
              <a:off x="2212792" y="1179676"/>
              <a:ext cx="348172" cy="369332"/>
            </a:xfrm>
            <a:prstGeom prst="rect">
              <a:avLst/>
            </a:prstGeom>
            <a:noFill/>
          </p:spPr>
          <p:txBody>
            <a:bodyPr wrap="none" rtlCol="0">
              <a:spAutoFit/>
            </a:bodyPr>
            <a:lstStyle/>
            <a:p>
              <a:r>
                <a:rPr lang="en-US" altLang="zh-CN" b="1" dirty="0" smtClean="0">
                  <a:solidFill>
                    <a:srgbClr val="11576A"/>
                  </a:solidFill>
                </a:rPr>
                <a:t>0</a:t>
              </a:r>
              <a:endParaRPr lang="zh-CN" altLang="en-US" b="1" dirty="0">
                <a:solidFill>
                  <a:srgbClr val="11576A"/>
                </a:solidFill>
              </a:endParaRPr>
            </a:p>
          </p:txBody>
        </p:sp>
        <p:sp>
          <p:nvSpPr>
            <p:cNvPr id="97" name="TextBox 96"/>
            <p:cNvSpPr txBox="1"/>
            <p:nvPr/>
          </p:nvSpPr>
          <p:spPr>
            <a:xfrm>
              <a:off x="2143108" y="773658"/>
              <a:ext cx="928694" cy="369332"/>
            </a:xfrm>
            <a:prstGeom prst="rect">
              <a:avLst/>
            </a:prstGeom>
            <a:noFill/>
          </p:spPr>
          <p:txBody>
            <a:bodyPr wrap="square" rtlCol="0">
              <a:spAutoFit/>
            </a:bodyPr>
            <a:lstStyle/>
            <a:p>
              <a:r>
                <a:rPr lang="en-US" altLang="zh-CN" b="1" dirty="0" err="1" smtClean="0">
                  <a:solidFill>
                    <a:srgbClr val="11576A"/>
                  </a:solidFill>
                  <a:latin typeface="微软雅黑" pitchFamily="34" charset="-122"/>
                  <a:ea typeface="微软雅黑" pitchFamily="34" charset="-122"/>
                </a:rPr>
                <a:t>pid</a:t>
              </a:r>
              <a:endParaRPr lang="zh-CN" altLang="en-US" b="1" dirty="0">
                <a:solidFill>
                  <a:srgbClr val="11576A"/>
                </a:solidFill>
                <a:latin typeface="微软雅黑" pitchFamily="34" charset="-122"/>
                <a:ea typeface="微软雅黑" pitchFamily="34" charset="-122"/>
              </a:endParaRPr>
            </a:p>
          </p:txBody>
        </p:sp>
        <p:sp>
          <p:nvSpPr>
            <p:cNvPr id="98" name="TextBox 97"/>
            <p:cNvSpPr txBox="1"/>
            <p:nvPr/>
          </p:nvSpPr>
          <p:spPr>
            <a:xfrm>
              <a:off x="3357554" y="773658"/>
              <a:ext cx="1071570" cy="369332"/>
            </a:xfrm>
            <a:prstGeom prst="rect">
              <a:avLst/>
            </a:prstGeom>
            <a:noFill/>
          </p:spPr>
          <p:txBody>
            <a:bodyPr wrap="square" rtlCol="0">
              <a:spAutoFit/>
            </a:bodyPr>
            <a:lstStyle/>
            <a:p>
              <a:r>
                <a:rPr lang="en-US" altLang="zh-CN" b="1" dirty="0" err="1" smtClean="0">
                  <a:solidFill>
                    <a:srgbClr val="11576A"/>
                  </a:solidFill>
                  <a:latin typeface="微软雅黑" pitchFamily="34" charset="-122"/>
                  <a:ea typeface="微软雅黑" pitchFamily="34" charset="-122"/>
                </a:rPr>
                <a:t>vpn</a:t>
              </a:r>
              <a:endParaRPr lang="zh-CN" altLang="en-US" b="1" dirty="0">
                <a:solidFill>
                  <a:srgbClr val="11576A"/>
                </a:solidFill>
                <a:latin typeface="微软雅黑" pitchFamily="34" charset="-122"/>
                <a:ea typeface="微软雅黑" pitchFamily="34" charset="-122"/>
              </a:endParaRPr>
            </a:p>
          </p:txBody>
        </p:sp>
        <p:sp>
          <p:nvSpPr>
            <p:cNvPr id="99" name="TextBox 98"/>
            <p:cNvSpPr txBox="1"/>
            <p:nvPr/>
          </p:nvSpPr>
          <p:spPr>
            <a:xfrm>
              <a:off x="5051428" y="773658"/>
              <a:ext cx="1071570"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offset</a:t>
              </a:r>
              <a:endParaRPr lang="zh-CN" altLang="en-US" b="1" dirty="0">
                <a:solidFill>
                  <a:srgbClr val="11576A"/>
                </a:solidFill>
                <a:latin typeface="微软雅黑" pitchFamily="34" charset="-122"/>
                <a:ea typeface="微软雅黑" pitchFamily="34" charset="-122"/>
              </a:endParaRPr>
            </a:p>
          </p:txBody>
        </p:sp>
      </p:grpSp>
      <p:sp>
        <p:nvSpPr>
          <p:cNvPr id="103" name="TextBox 102"/>
          <p:cNvSpPr txBox="1">
            <a:spLocks noChangeArrowheads="1"/>
          </p:cNvSpPr>
          <p:nvPr/>
        </p:nvSpPr>
        <p:spPr bwMode="auto">
          <a:xfrm>
            <a:off x="2454957" y="1073592"/>
            <a:ext cx="4786346"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反置页表的</a:t>
            </a:r>
            <a:r>
              <a:rPr lang="en-US" altLang="zh-CN" sz="3000" b="1" dirty="0">
                <a:solidFill>
                  <a:srgbClr val="11576A"/>
                </a:solidFill>
                <a:latin typeface="微软雅黑" pitchFamily="34" charset="-122"/>
                <a:ea typeface="微软雅黑" pitchFamily="34" charset="-122"/>
                <a:cs typeface="宋体" charset="0"/>
              </a:rPr>
              <a:t>Hash</a:t>
            </a:r>
            <a:r>
              <a:rPr lang="zh-CN" altLang="en-US" sz="3000" b="1" dirty="0">
                <a:solidFill>
                  <a:srgbClr val="11576A"/>
                </a:solidFill>
                <a:latin typeface="微软雅黑" pitchFamily="34" charset="-122"/>
                <a:ea typeface="微软雅黑" pitchFamily="34" charset="-122"/>
                <a:cs typeface="宋体" charset="0"/>
              </a:rPr>
              <a:t>冲突</a:t>
            </a:r>
          </a:p>
        </p:txBody>
      </p:sp>
      <p:grpSp>
        <p:nvGrpSpPr>
          <p:cNvPr id="18" name="组合 17"/>
          <p:cNvGrpSpPr/>
          <p:nvPr/>
        </p:nvGrpSpPr>
        <p:grpSpPr>
          <a:xfrm>
            <a:off x="3600145" y="4964210"/>
            <a:ext cx="3714776" cy="750806"/>
            <a:chOff x="2786050" y="4106960"/>
            <a:chExt cx="3714776" cy="750806"/>
          </a:xfrm>
        </p:grpSpPr>
        <p:sp>
          <p:nvSpPr>
            <p:cNvPr id="86" name="矩形 85"/>
            <p:cNvSpPr/>
            <p:nvPr/>
          </p:nvSpPr>
          <p:spPr>
            <a:xfrm>
              <a:off x="2786050" y="4131244"/>
              <a:ext cx="3714776" cy="369332"/>
            </a:xfrm>
            <a:prstGeom prst="rect">
              <a:avLst/>
            </a:prstGeom>
            <a:noFill/>
            <a:ln w="28575">
              <a:solidFill>
                <a:srgbClr val="0050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86" idx="0"/>
              <a:endCxn id="86" idx="2"/>
            </p:cNvCxnSpPr>
            <p:nvPr/>
          </p:nvCxnSpPr>
          <p:spPr>
            <a:xfrm rot="16200000" flipH="1">
              <a:off x="4458772" y="4315910"/>
              <a:ext cx="369332"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786050" y="4106960"/>
              <a:ext cx="1857388" cy="369332"/>
            </a:xfrm>
            <a:prstGeom prst="rect">
              <a:avLst/>
            </a:prstGeom>
            <a:noFill/>
            <a:ln>
              <a:noFill/>
            </a:ln>
          </p:spPr>
          <p:txBody>
            <a:bodyPr wrap="square" rtlCol="0">
              <a:spAutoFit/>
            </a:bodyPr>
            <a:lstStyle/>
            <a:p>
              <a:pPr algn="ctr"/>
              <a:r>
                <a:rPr lang="en-US" altLang="zh-CN" b="1" dirty="0" smtClean="0">
                  <a:solidFill>
                    <a:srgbClr val="11576A"/>
                  </a:solidFill>
                </a:rPr>
                <a:t>018F1B</a:t>
              </a:r>
              <a:endParaRPr lang="zh-CN" altLang="en-US" b="1" dirty="0">
                <a:solidFill>
                  <a:srgbClr val="11576A"/>
                </a:solidFill>
              </a:endParaRPr>
            </a:p>
          </p:txBody>
        </p:sp>
        <p:sp>
          <p:nvSpPr>
            <p:cNvPr id="93" name="TextBox 92"/>
            <p:cNvSpPr txBox="1"/>
            <p:nvPr/>
          </p:nvSpPr>
          <p:spPr>
            <a:xfrm>
              <a:off x="4643438" y="4119102"/>
              <a:ext cx="1857388" cy="369332"/>
            </a:xfrm>
            <a:prstGeom prst="rect">
              <a:avLst/>
            </a:prstGeom>
            <a:noFill/>
          </p:spPr>
          <p:txBody>
            <a:bodyPr wrap="square" rtlCol="0">
              <a:spAutoFit/>
            </a:bodyPr>
            <a:lstStyle/>
            <a:p>
              <a:pPr algn="ctr"/>
              <a:r>
                <a:rPr lang="en-US" altLang="zh-CN" b="1" dirty="0" smtClean="0">
                  <a:solidFill>
                    <a:srgbClr val="11576A"/>
                  </a:solidFill>
                </a:rPr>
                <a:t>0x123</a:t>
              </a:r>
              <a:endParaRPr lang="zh-CN" altLang="en-US" b="1" dirty="0">
                <a:solidFill>
                  <a:srgbClr val="11576A"/>
                </a:solidFill>
              </a:endParaRPr>
            </a:p>
          </p:txBody>
        </p:sp>
        <p:sp>
          <p:nvSpPr>
            <p:cNvPr id="94" name="TextBox 93"/>
            <p:cNvSpPr txBox="1"/>
            <p:nvPr/>
          </p:nvSpPr>
          <p:spPr>
            <a:xfrm>
              <a:off x="3286116" y="4463592"/>
              <a:ext cx="785818" cy="369332"/>
            </a:xfrm>
            <a:prstGeom prst="rect">
              <a:avLst/>
            </a:prstGeom>
            <a:noFill/>
          </p:spPr>
          <p:txBody>
            <a:bodyPr wrap="square" rtlCol="0">
              <a:spAutoFit/>
            </a:bodyPr>
            <a:lstStyle/>
            <a:p>
              <a:pPr algn="ctr"/>
              <a:r>
                <a:rPr lang="en-US" altLang="zh-CN" b="1" dirty="0" err="1" smtClean="0">
                  <a:solidFill>
                    <a:srgbClr val="11576A"/>
                  </a:solidFill>
                  <a:latin typeface="微软雅黑" pitchFamily="34" charset="-122"/>
                  <a:ea typeface="微软雅黑" pitchFamily="34" charset="-122"/>
                </a:rPr>
                <a:t>ppn</a:t>
              </a:r>
              <a:endParaRPr lang="zh-CN" altLang="en-US" b="1" dirty="0">
                <a:solidFill>
                  <a:srgbClr val="11576A"/>
                </a:solidFill>
                <a:latin typeface="微软雅黑" pitchFamily="34" charset="-122"/>
                <a:ea typeface="微软雅黑" pitchFamily="34" charset="-122"/>
              </a:endParaRPr>
            </a:p>
          </p:txBody>
        </p:sp>
        <p:sp>
          <p:nvSpPr>
            <p:cNvPr id="95" name="TextBox 94"/>
            <p:cNvSpPr txBox="1"/>
            <p:nvPr/>
          </p:nvSpPr>
          <p:spPr>
            <a:xfrm>
              <a:off x="5143504" y="4488434"/>
              <a:ext cx="928694" cy="369332"/>
            </a:xfrm>
            <a:prstGeom prst="rect">
              <a:avLst/>
            </a:prstGeom>
            <a:noFill/>
          </p:spPr>
          <p:txBody>
            <a:bodyPr wrap="square" rtlCol="0">
              <a:spAutoFit/>
            </a:bodyPr>
            <a:lstStyle/>
            <a:p>
              <a:pPr algn="ctr"/>
              <a:r>
                <a:rPr lang="en-US" altLang="zh-CN" b="1" dirty="0" smtClean="0">
                  <a:solidFill>
                    <a:srgbClr val="11576A"/>
                  </a:solidFill>
                  <a:latin typeface="微软雅黑" pitchFamily="34" charset="-122"/>
                  <a:ea typeface="微软雅黑" pitchFamily="34" charset="-122"/>
                </a:rPr>
                <a:t>offset</a:t>
              </a:r>
              <a:endParaRPr lang="zh-CN" altLang="en-US" b="1" dirty="0">
                <a:solidFill>
                  <a:srgbClr val="11576A"/>
                </a:solidFill>
                <a:latin typeface="微软雅黑" pitchFamily="34" charset="-122"/>
                <a:ea typeface="微软雅黑" pitchFamily="34" charset="-122"/>
              </a:endParaRPr>
            </a:p>
          </p:txBody>
        </p:sp>
      </p:grpSp>
      <p:sp>
        <p:nvSpPr>
          <p:cNvPr id="100" name="椭圆 99"/>
          <p:cNvSpPr/>
          <p:nvPr/>
        </p:nvSpPr>
        <p:spPr bwMode="auto">
          <a:xfrm>
            <a:off x="2885765" y="1927388"/>
            <a:ext cx="1928826" cy="642942"/>
          </a:xfrm>
          <a:prstGeom prst="ellipse">
            <a:avLst/>
          </a:prstGeom>
          <a:noFill/>
          <a:ln w="28575">
            <a:solidFill>
              <a:srgbClr val="C00000"/>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sp>
        <p:nvSpPr>
          <p:cNvPr id="101" name="椭圆 100"/>
          <p:cNvSpPr/>
          <p:nvPr/>
        </p:nvSpPr>
        <p:spPr bwMode="auto">
          <a:xfrm>
            <a:off x="3948721" y="3535450"/>
            <a:ext cx="1357322" cy="571504"/>
          </a:xfrm>
          <a:prstGeom prst="ellipse">
            <a:avLst/>
          </a:prstGeom>
          <a:noFill/>
          <a:ln w="28575">
            <a:solidFill>
              <a:srgbClr val="FDD000"/>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104" name="直接箭头连接符 103"/>
          <p:cNvCxnSpPr>
            <a:stCxn id="101" idx="2"/>
          </p:cNvCxnSpPr>
          <p:nvPr/>
        </p:nvCxnSpPr>
        <p:spPr>
          <a:xfrm>
            <a:off x="3948721" y="3821202"/>
            <a:ext cx="1588" cy="1142214"/>
          </a:xfrm>
          <a:prstGeom prst="straightConnector1">
            <a:avLst/>
          </a:prstGeom>
          <a:ln w="28575">
            <a:solidFill>
              <a:srgbClr val="FDD000"/>
            </a:solidFill>
            <a:tailEnd type="arrow"/>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bwMode="auto">
          <a:xfrm>
            <a:off x="2171385" y="4070528"/>
            <a:ext cx="928694" cy="357190"/>
          </a:xfrm>
          <a:prstGeom prst="ellipse">
            <a:avLst/>
          </a:prstGeom>
          <a:noFill/>
          <a:ln w="28575">
            <a:solidFill>
              <a:srgbClr val="00B0F0"/>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148" name="直接箭头连接符 147"/>
          <p:cNvCxnSpPr/>
          <p:nvPr/>
        </p:nvCxnSpPr>
        <p:spPr>
          <a:xfrm rot="16200000" flipH="1">
            <a:off x="5005531" y="3726392"/>
            <a:ext cx="2465320" cy="10320"/>
          </a:xfrm>
          <a:prstGeom prst="straightConnector1">
            <a:avLst/>
          </a:prstGeom>
          <a:ln w="28575">
            <a:solidFill>
              <a:srgbClr val="FDD000"/>
            </a:solidFill>
            <a:tailEnd type="arrow"/>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1957071" y="2558188"/>
            <a:ext cx="1695462" cy="2226720"/>
            <a:chOff x="1142976" y="1700938"/>
            <a:chExt cx="1695462" cy="2226720"/>
          </a:xfrm>
        </p:grpSpPr>
        <p:sp>
          <p:nvSpPr>
            <p:cNvPr id="31" name="TextBox 30"/>
            <p:cNvSpPr txBox="1"/>
            <p:nvPr/>
          </p:nvSpPr>
          <p:spPr>
            <a:xfrm>
              <a:off x="1409678" y="1700938"/>
              <a:ext cx="1428760" cy="369332"/>
            </a:xfrm>
            <a:prstGeom prst="rect">
              <a:avLst/>
            </a:prstGeom>
            <a:noFill/>
          </p:spPr>
          <p:txBody>
            <a:bodyPr wrap="square" rtlCol="0">
              <a:spAutoFit/>
            </a:bodyPr>
            <a:lstStyle/>
            <a:p>
              <a:r>
                <a:rPr lang="zh-CN" altLang="en-US" b="1" dirty="0" smtClean="0">
                  <a:solidFill>
                    <a:srgbClr val="11576A"/>
                  </a:solidFill>
                  <a:latin typeface="微软雅黑" panose="020B0503020204020204" pitchFamily="34" charset="-122"/>
                  <a:ea typeface="微软雅黑" panose="020B0503020204020204" pitchFamily="34" charset="-122"/>
                </a:rPr>
                <a:t>索引表</a:t>
              </a:r>
              <a:endParaRPr lang="zh-CN" altLang="en-US" b="1" dirty="0">
                <a:solidFill>
                  <a:srgbClr val="11576A"/>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142976" y="1713080"/>
              <a:ext cx="1428760" cy="2214578"/>
              <a:chOff x="1142976" y="1713080"/>
              <a:chExt cx="1428760" cy="2214578"/>
            </a:xfrm>
          </p:grpSpPr>
          <p:sp>
            <p:nvSpPr>
              <p:cNvPr id="32" name="TextBox 31"/>
              <p:cNvSpPr txBox="1"/>
              <p:nvPr/>
            </p:nvSpPr>
            <p:spPr>
              <a:xfrm>
                <a:off x="1247752" y="2070270"/>
                <a:ext cx="1143008" cy="307777"/>
              </a:xfrm>
              <a:prstGeom prst="rect">
                <a:avLst/>
              </a:prstGeom>
              <a:noFill/>
            </p:spPr>
            <p:txBody>
              <a:bodyPr wrap="square" rtlCol="0">
                <a:spAutoFit/>
              </a:bodyPr>
              <a:lstStyle/>
              <a:p>
                <a:r>
                  <a:rPr lang="en-US" altLang="zh-CN" sz="1400" b="1" dirty="0" smtClean="0">
                    <a:solidFill>
                      <a:srgbClr val="11576A"/>
                    </a:solidFill>
                  </a:rPr>
                  <a:t>0x18F1C</a:t>
                </a:r>
                <a:endParaRPr lang="zh-CN" altLang="en-US" sz="1400" b="1" dirty="0">
                  <a:solidFill>
                    <a:srgbClr val="11576A"/>
                  </a:solidFill>
                </a:endParaRPr>
              </a:p>
            </p:txBody>
          </p:sp>
          <p:sp>
            <p:nvSpPr>
              <p:cNvPr id="33" name="TextBox 32"/>
              <p:cNvSpPr txBox="1"/>
              <p:nvPr/>
            </p:nvSpPr>
            <p:spPr>
              <a:xfrm>
                <a:off x="1293790" y="2415318"/>
                <a:ext cx="1071570" cy="369332"/>
              </a:xfrm>
              <a:prstGeom prst="rect">
                <a:avLst/>
              </a:prstGeom>
              <a:noFill/>
            </p:spPr>
            <p:txBody>
              <a:bodyPr wrap="square" rtlCol="0">
                <a:spAutoFit/>
              </a:bodyPr>
              <a:lstStyle/>
              <a:p>
                <a:pPr algn="ctr"/>
                <a:r>
                  <a:rPr lang="en-US" altLang="zh-CN" b="1" dirty="0" smtClean="0">
                    <a:solidFill>
                      <a:srgbClr val="11576A"/>
                    </a:solidFill>
                  </a:rPr>
                  <a:t>…</a:t>
                </a:r>
                <a:endParaRPr lang="zh-CN" altLang="en-US" b="1" dirty="0">
                  <a:solidFill>
                    <a:srgbClr val="11576A"/>
                  </a:solidFill>
                </a:endParaRPr>
              </a:p>
            </p:txBody>
          </p:sp>
          <p:sp>
            <p:nvSpPr>
              <p:cNvPr id="35" name="TextBox 34"/>
              <p:cNvSpPr txBox="1"/>
              <p:nvPr/>
            </p:nvSpPr>
            <p:spPr>
              <a:xfrm>
                <a:off x="1214414" y="2807371"/>
                <a:ext cx="1285884" cy="338554"/>
              </a:xfrm>
              <a:prstGeom prst="rect">
                <a:avLst/>
              </a:prstGeom>
              <a:noFill/>
            </p:spPr>
            <p:txBody>
              <a:bodyPr wrap="square" rtlCol="0">
                <a:spAutoFit/>
              </a:bodyPr>
              <a:lstStyle/>
              <a:p>
                <a:pPr algn="ctr"/>
                <a:r>
                  <a:rPr lang="en-US" altLang="zh-CN" sz="1600" b="1" dirty="0" smtClean="0">
                    <a:solidFill>
                      <a:srgbClr val="11576A"/>
                    </a:solidFill>
                  </a:rPr>
                  <a:t>0xAF013</a:t>
                </a:r>
                <a:endParaRPr lang="zh-CN" altLang="en-US" sz="1600" b="1" dirty="0">
                  <a:solidFill>
                    <a:srgbClr val="11576A"/>
                  </a:solidFill>
                </a:endParaRPr>
              </a:p>
            </p:txBody>
          </p:sp>
          <p:sp>
            <p:nvSpPr>
              <p:cNvPr id="36" name="TextBox 35"/>
              <p:cNvSpPr txBox="1"/>
              <p:nvPr/>
            </p:nvSpPr>
            <p:spPr>
              <a:xfrm>
                <a:off x="1482704" y="3201136"/>
                <a:ext cx="714380" cy="369332"/>
              </a:xfrm>
              <a:prstGeom prst="rect">
                <a:avLst/>
              </a:prstGeom>
              <a:noFill/>
            </p:spPr>
            <p:txBody>
              <a:bodyPr wrap="square" rtlCol="0">
                <a:spAutoFit/>
              </a:bodyPr>
              <a:lstStyle/>
              <a:p>
                <a:pPr algn="ctr"/>
                <a:r>
                  <a:rPr lang="en-US" altLang="zh-CN" b="1" dirty="0" smtClean="0">
                    <a:solidFill>
                      <a:srgbClr val="11576A"/>
                    </a:solidFill>
                  </a:rPr>
                  <a:t>0x0</a:t>
                </a:r>
                <a:endParaRPr lang="zh-CN" altLang="en-US" b="1" dirty="0">
                  <a:solidFill>
                    <a:srgbClr val="11576A"/>
                  </a:solidFill>
                </a:endParaRPr>
              </a:p>
            </p:txBody>
          </p:sp>
          <p:sp>
            <p:nvSpPr>
              <p:cNvPr id="37" name="TextBox 36"/>
              <p:cNvSpPr txBox="1"/>
              <p:nvPr/>
            </p:nvSpPr>
            <p:spPr>
              <a:xfrm>
                <a:off x="1214414" y="3558326"/>
                <a:ext cx="1143008" cy="369332"/>
              </a:xfrm>
              <a:prstGeom prst="rect">
                <a:avLst/>
              </a:prstGeom>
              <a:noFill/>
            </p:spPr>
            <p:txBody>
              <a:bodyPr wrap="square" rtlCol="0">
                <a:spAutoFit/>
              </a:bodyPr>
              <a:lstStyle/>
              <a:p>
                <a:pPr algn="ctr"/>
                <a:r>
                  <a:rPr lang="en-US" altLang="zh-CN" b="1" dirty="0" smtClean="0">
                    <a:solidFill>
                      <a:srgbClr val="11576A"/>
                    </a:solidFill>
                  </a:rPr>
                  <a:t>…</a:t>
                </a:r>
                <a:endParaRPr lang="zh-CN" altLang="en-US" b="1" dirty="0">
                  <a:solidFill>
                    <a:srgbClr val="11576A"/>
                  </a:solidFill>
                </a:endParaRPr>
              </a:p>
            </p:txBody>
          </p:sp>
          <p:sp>
            <p:nvSpPr>
              <p:cNvPr id="160" name="矩形 159"/>
              <p:cNvSpPr/>
              <p:nvPr/>
            </p:nvSpPr>
            <p:spPr bwMode="auto">
              <a:xfrm>
                <a:off x="1142976" y="1713080"/>
                <a:ext cx="1428760" cy="2214578"/>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162" name="直接连接符 161"/>
              <p:cNvCxnSpPr/>
              <p:nvPr/>
            </p:nvCxnSpPr>
            <p:spPr>
              <a:xfrm rot="10800000" flipH="1">
                <a:off x="1142976" y="2791109"/>
                <a:ext cx="142876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1142976" y="2070270"/>
                <a:ext cx="142876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1142976" y="2427460"/>
                <a:ext cx="142876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rot="10800000" flipH="1">
                <a:off x="1142976" y="3185730"/>
                <a:ext cx="142876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rot="10800000" flipH="1">
                <a:off x="1142976" y="3570468"/>
                <a:ext cx="142876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grpSp>
      </p:grpSp>
      <p:grpSp>
        <p:nvGrpSpPr>
          <p:cNvPr id="19" name="组合 18"/>
          <p:cNvGrpSpPr/>
          <p:nvPr/>
        </p:nvGrpSpPr>
        <p:grpSpPr>
          <a:xfrm>
            <a:off x="4086205" y="2514768"/>
            <a:ext cx="4514600" cy="2282282"/>
            <a:chOff x="3272110" y="1657518"/>
            <a:chExt cx="4514600" cy="2282282"/>
          </a:xfrm>
        </p:grpSpPr>
        <p:sp>
          <p:nvSpPr>
            <p:cNvPr id="50" name="TextBox 49"/>
            <p:cNvSpPr txBox="1"/>
            <p:nvPr/>
          </p:nvSpPr>
          <p:spPr>
            <a:xfrm>
              <a:off x="4786314" y="1690856"/>
              <a:ext cx="1000132" cy="369332"/>
            </a:xfrm>
            <a:prstGeom prst="rect">
              <a:avLst/>
            </a:prstGeom>
            <a:noFill/>
          </p:spPr>
          <p:txBody>
            <a:bodyPr wrap="square" rtlCol="0">
              <a:spAutoFit/>
            </a:bodyPr>
            <a:lstStyle/>
            <a:p>
              <a:r>
                <a:rPr lang="en-US" altLang="zh-CN" b="1" dirty="0" err="1" smtClean="0">
                  <a:solidFill>
                    <a:srgbClr val="11576A"/>
                  </a:solidFill>
                </a:rPr>
                <a:t>pid</a:t>
              </a:r>
              <a:endParaRPr lang="zh-CN" altLang="en-US" b="1" dirty="0">
                <a:solidFill>
                  <a:srgbClr val="11576A"/>
                </a:solidFill>
              </a:endParaRPr>
            </a:p>
          </p:txBody>
        </p:sp>
        <p:sp>
          <p:nvSpPr>
            <p:cNvPr id="62" name="TextBox 61"/>
            <p:cNvSpPr txBox="1"/>
            <p:nvPr/>
          </p:nvSpPr>
          <p:spPr>
            <a:xfrm>
              <a:off x="4879697" y="2070270"/>
              <a:ext cx="714380" cy="369332"/>
            </a:xfrm>
            <a:prstGeom prst="rect">
              <a:avLst/>
            </a:prstGeom>
            <a:noFill/>
          </p:spPr>
          <p:txBody>
            <a:bodyPr wrap="square" rtlCol="0">
              <a:spAutoFit/>
            </a:bodyPr>
            <a:lstStyle/>
            <a:p>
              <a:r>
                <a:rPr lang="en-US" altLang="zh-CN" b="1" dirty="0" smtClean="0">
                  <a:solidFill>
                    <a:srgbClr val="11576A"/>
                  </a:solidFill>
                </a:rPr>
                <a:t>1</a:t>
              </a:r>
              <a:endParaRPr lang="zh-CN" altLang="en-US" b="1" dirty="0">
                <a:solidFill>
                  <a:srgbClr val="11576A"/>
                </a:solidFill>
              </a:endParaRPr>
            </a:p>
          </p:txBody>
        </p:sp>
        <p:sp>
          <p:nvSpPr>
            <p:cNvPr id="64" name="TextBox 63"/>
            <p:cNvSpPr txBox="1"/>
            <p:nvPr/>
          </p:nvSpPr>
          <p:spPr>
            <a:xfrm>
              <a:off x="4786314" y="2415318"/>
              <a:ext cx="500066" cy="369332"/>
            </a:xfrm>
            <a:prstGeom prst="rect">
              <a:avLst/>
            </a:prstGeom>
            <a:noFill/>
          </p:spPr>
          <p:txBody>
            <a:bodyPr wrap="square" rtlCol="0">
              <a:spAutoFit/>
            </a:bodyPr>
            <a:lstStyle/>
            <a:p>
              <a:pPr algn="ctr"/>
              <a:r>
                <a:rPr lang="en-US" altLang="zh-CN" b="1" dirty="0" smtClean="0">
                  <a:solidFill>
                    <a:srgbClr val="11576A"/>
                  </a:solidFill>
                </a:rPr>
                <a:t>…</a:t>
              </a:r>
              <a:endParaRPr lang="zh-CN" altLang="en-US" b="1" dirty="0">
                <a:solidFill>
                  <a:srgbClr val="11576A"/>
                </a:solidFill>
              </a:endParaRPr>
            </a:p>
          </p:txBody>
        </p:sp>
        <p:sp>
          <p:nvSpPr>
            <p:cNvPr id="65" name="TextBox 64"/>
            <p:cNvSpPr txBox="1"/>
            <p:nvPr/>
          </p:nvSpPr>
          <p:spPr>
            <a:xfrm>
              <a:off x="5715008" y="2415318"/>
              <a:ext cx="500066" cy="369332"/>
            </a:xfrm>
            <a:prstGeom prst="rect">
              <a:avLst/>
            </a:prstGeom>
            <a:noFill/>
          </p:spPr>
          <p:txBody>
            <a:bodyPr wrap="square" rtlCol="0">
              <a:spAutoFit/>
            </a:bodyPr>
            <a:lstStyle/>
            <a:p>
              <a:pPr algn="ctr"/>
              <a:r>
                <a:rPr lang="en-US" altLang="zh-CN" b="1" dirty="0" smtClean="0">
                  <a:solidFill>
                    <a:srgbClr val="11576A"/>
                  </a:solidFill>
                </a:rPr>
                <a:t>…</a:t>
              </a:r>
              <a:endParaRPr lang="zh-CN" altLang="en-US" b="1" dirty="0">
                <a:solidFill>
                  <a:srgbClr val="11576A"/>
                </a:solidFill>
              </a:endParaRPr>
            </a:p>
          </p:txBody>
        </p:sp>
        <p:sp>
          <p:nvSpPr>
            <p:cNvPr id="66" name="TextBox 65"/>
            <p:cNvSpPr txBox="1"/>
            <p:nvPr/>
          </p:nvSpPr>
          <p:spPr>
            <a:xfrm>
              <a:off x="6786578" y="2427460"/>
              <a:ext cx="500066" cy="369332"/>
            </a:xfrm>
            <a:prstGeom prst="rect">
              <a:avLst/>
            </a:prstGeom>
            <a:noFill/>
          </p:spPr>
          <p:txBody>
            <a:bodyPr wrap="square" rtlCol="0">
              <a:spAutoFit/>
            </a:bodyPr>
            <a:lstStyle/>
            <a:p>
              <a:pPr algn="ctr"/>
              <a:r>
                <a:rPr lang="en-US" altLang="zh-CN" b="1" dirty="0" smtClean="0">
                  <a:solidFill>
                    <a:srgbClr val="11576A"/>
                  </a:solidFill>
                </a:rPr>
                <a:t>…</a:t>
              </a:r>
              <a:endParaRPr lang="zh-CN" altLang="en-US" b="1" dirty="0">
                <a:solidFill>
                  <a:srgbClr val="11576A"/>
                </a:solidFill>
              </a:endParaRPr>
            </a:p>
          </p:txBody>
        </p:sp>
        <p:sp>
          <p:nvSpPr>
            <p:cNvPr id="67" name="TextBox 66"/>
            <p:cNvSpPr txBox="1"/>
            <p:nvPr/>
          </p:nvSpPr>
          <p:spPr>
            <a:xfrm>
              <a:off x="4793629" y="3570468"/>
              <a:ext cx="500066" cy="369332"/>
            </a:xfrm>
            <a:prstGeom prst="rect">
              <a:avLst/>
            </a:prstGeom>
            <a:noFill/>
          </p:spPr>
          <p:txBody>
            <a:bodyPr wrap="square" rtlCol="0">
              <a:spAutoFit/>
            </a:bodyPr>
            <a:lstStyle/>
            <a:p>
              <a:pPr algn="ctr"/>
              <a:r>
                <a:rPr lang="en-US" altLang="zh-CN" b="1" dirty="0" smtClean="0">
                  <a:solidFill>
                    <a:srgbClr val="11576A"/>
                  </a:solidFill>
                </a:rPr>
                <a:t>…</a:t>
              </a:r>
              <a:endParaRPr lang="zh-CN" altLang="en-US" b="1" dirty="0">
                <a:solidFill>
                  <a:srgbClr val="11576A"/>
                </a:solidFill>
              </a:endParaRPr>
            </a:p>
          </p:txBody>
        </p:sp>
        <p:sp>
          <p:nvSpPr>
            <p:cNvPr id="68" name="TextBox 67"/>
            <p:cNvSpPr txBox="1"/>
            <p:nvPr/>
          </p:nvSpPr>
          <p:spPr>
            <a:xfrm>
              <a:off x="5715008" y="3570468"/>
              <a:ext cx="500066" cy="369332"/>
            </a:xfrm>
            <a:prstGeom prst="rect">
              <a:avLst/>
            </a:prstGeom>
            <a:noFill/>
          </p:spPr>
          <p:txBody>
            <a:bodyPr wrap="square" rtlCol="0">
              <a:spAutoFit/>
            </a:bodyPr>
            <a:lstStyle/>
            <a:p>
              <a:pPr algn="ctr"/>
              <a:r>
                <a:rPr lang="en-US" altLang="zh-CN" b="1" dirty="0" smtClean="0">
                  <a:solidFill>
                    <a:srgbClr val="11576A"/>
                  </a:solidFill>
                </a:rPr>
                <a:t>…</a:t>
              </a:r>
              <a:endParaRPr lang="zh-CN" altLang="en-US" b="1" dirty="0">
                <a:solidFill>
                  <a:srgbClr val="11576A"/>
                </a:solidFill>
              </a:endParaRPr>
            </a:p>
          </p:txBody>
        </p:sp>
        <p:sp>
          <p:nvSpPr>
            <p:cNvPr id="69" name="TextBox 68"/>
            <p:cNvSpPr txBox="1"/>
            <p:nvPr/>
          </p:nvSpPr>
          <p:spPr>
            <a:xfrm>
              <a:off x="6814126" y="3558326"/>
              <a:ext cx="500066" cy="369332"/>
            </a:xfrm>
            <a:prstGeom prst="rect">
              <a:avLst/>
            </a:prstGeom>
            <a:noFill/>
          </p:spPr>
          <p:txBody>
            <a:bodyPr wrap="square" rtlCol="0">
              <a:spAutoFit/>
            </a:bodyPr>
            <a:lstStyle/>
            <a:p>
              <a:pPr algn="ctr"/>
              <a:r>
                <a:rPr lang="en-US" altLang="zh-CN" b="1" dirty="0" smtClean="0">
                  <a:solidFill>
                    <a:srgbClr val="11576A"/>
                  </a:solidFill>
                </a:rPr>
                <a:t>…</a:t>
              </a:r>
              <a:endParaRPr lang="zh-CN" altLang="en-US" b="1" dirty="0">
                <a:solidFill>
                  <a:srgbClr val="11576A"/>
                </a:solidFill>
              </a:endParaRPr>
            </a:p>
          </p:txBody>
        </p:sp>
        <p:sp>
          <p:nvSpPr>
            <p:cNvPr id="70" name="TextBox 69"/>
            <p:cNvSpPr txBox="1"/>
            <p:nvPr/>
          </p:nvSpPr>
          <p:spPr>
            <a:xfrm>
              <a:off x="3629300" y="2356022"/>
              <a:ext cx="500066" cy="369332"/>
            </a:xfrm>
            <a:prstGeom prst="rect">
              <a:avLst/>
            </a:prstGeom>
            <a:noFill/>
          </p:spPr>
          <p:txBody>
            <a:bodyPr wrap="square" rtlCol="0">
              <a:spAutoFit/>
            </a:bodyPr>
            <a:lstStyle/>
            <a:p>
              <a:pPr algn="ctr"/>
              <a:r>
                <a:rPr lang="en-US" altLang="zh-CN" b="1" dirty="0" smtClean="0">
                  <a:solidFill>
                    <a:srgbClr val="11576A"/>
                  </a:solidFill>
                </a:rPr>
                <a:t>…</a:t>
              </a:r>
              <a:endParaRPr lang="zh-CN" altLang="en-US" b="1" dirty="0">
                <a:solidFill>
                  <a:srgbClr val="11576A"/>
                </a:solidFill>
              </a:endParaRPr>
            </a:p>
          </p:txBody>
        </p:sp>
        <p:sp>
          <p:nvSpPr>
            <p:cNvPr id="71" name="TextBox 70"/>
            <p:cNvSpPr txBox="1"/>
            <p:nvPr/>
          </p:nvSpPr>
          <p:spPr>
            <a:xfrm>
              <a:off x="3629300" y="3570468"/>
              <a:ext cx="500066" cy="369332"/>
            </a:xfrm>
            <a:prstGeom prst="rect">
              <a:avLst/>
            </a:prstGeom>
            <a:noFill/>
          </p:spPr>
          <p:txBody>
            <a:bodyPr wrap="square" rtlCol="0">
              <a:spAutoFit/>
            </a:bodyPr>
            <a:lstStyle/>
            <a:p>
              <a:pPr algn="ctr"/>
              <a:r>
                <a:rPr lang="en-US" altLang="zh-CN" b="1" dirty="0" smtClean="0">
                  <a:solidFill>
                    <a:srgbClr val="11576A"/>
                  </a:solidFill>
                </a:rPr>
                <a:t>…</a:t>
              </a:r>
              <a:endParaRPr lang="zh-CN" altLang="en-US" b="1" dirty="0">
                <a:solidFill>
                  <a:srgbClr val="11576A"/>
                </a:solidFill>
              </a:endParaRPr>
            </a:p>
          </p:txBody>
        </p:sp>
        <p:sp>
          <p:nvSpPr>
            <p:cNvPr id="72" name="TextBox 71"/>
            <p:cNvSpPr txBox="1"/>
            <p:nvPr/>
          </p:nvSpPr>
          <p:spPr>
            <a:xfrm>
              <a:off x="5572132" y="1690856"/>
              <a:ext cx="714380" cy="369332"/>
            </a:xfrm>
            <a:prstGeom prst="rect">
              <a:avLst/>
            </a:prstGeom>
            <a:noFill/>
          </p:spPr>
          <p:txBody>
            <a:bodyPr wrap="square" rtlCol="0">
              <a:spAutoFit/>
            </a:bodyPr>
            <a:lstStyle/>
            <a:p>
              <a:r>
                <a:rPr lang="en-US" altLang="zh-CN" b="1" dirty="0" err="1" smtClean="0">
                  <a:solidFill>
                    <a:srgbClr val="11576A"/>
                  </a:solidFill>
                </a:rPr>
                <a:t>vpn</a:t>
              </a:r>
              <a:endParaRPr lang="zh-CN" altLang="en-US" b="1" dirty="0">
                <a:solidFill>
                  <a:srgbClr val="11576A"/>
                </a:solidFill>
              </a:endParaRPr>
            </a:p>
          </p:txBody>
        </p:sp>
        <p:sp>
          <p:nvSpPr>
            <p:cNvPr id="73" name="TextBox 72"/>
            <p:cNvSpPr txBox="1"/>
            <p:nvPr/>
          </p:nvSpPr>
          <p:spPr>
            <a:xfrm>
              <a:off x="6605602" y="1700938"/>
              <a:ext cx="928694" cy="369332"/>
            </a:xfrm>
            <a:prstGeom prst="rect">
              <a:avLst/>
            </a:prstGeom>
            <a:noFill/>
          </p:spPr>
          <p:txBody>
            <a:bodyPr wrap="square" rtlCol="0">
              <a:spAutoFit/>
            </a:bodyPr>
            <a:lstStyle/>
            <a:p>
              <a:pPr algn="ctr"/>
              <a:r>
                <a:rPr lang="en-US" altLang="zh-CN" b="1" dirty="0" smtClean="0">
                  <a:solidFill>
                    <a:srgbClr val="11576A"/>
                  </a:solidFill>
                </a:rPr>
                <a:t>next</a:t>
              </a:r>
              <a:endParaRPr lang="zh-CN" altLang="en-US" b="1" dirty="0">
                <a:solidFill>
                  <a:srgbClr val="11576A"/>
                </a:solidFill>
              </a:endParaRPr>
            </a:p>
          </p:txBody>
        </p:sp>
        <p:sp>
          <p:nvSpPr>
            <p:cNvPr id="74" name="TextBox 73"/>
            <p:cNvSpPr txBox="1"/>
            <p:nvPr/>
          </p:nvSpPr>
          <p:spPr>
            <a:xfrm>
              <a:off x="3486424" y="1657518"/>
              <a:ext cx="857256" cy="338554"/>
            </a:xfrm>
            <a:prstGeom prst="rect">
              <a:avLst/>
            </a:prstGeom>
            <a:noFill/>
          </p:spPr>
          <p:txBody>
            <a:bodyPr wrap="square" rtlCol="0">
              <a:spAutoFit/>
            </a:bodyPr>
            <a:lstStyle/>
            <a:p>
              <a:r>
                <a:rPr lang="en-US" altLang="zh-CN" sz="1600" b="1" dirty="0" smtClean="0">
                  <a:solidFill>
                    <a:srgbClr val="11576A"/>
                  </a:solidFill>
                </a:rPr>
                <a:t>Index</a:t>
              </a:r>
              <a:endParaRPr lang="zh-CN" altLang="en-US" sz="1600" b="1" dirty="0">
                <a:solidFill>
                  <a:srgbClr val="11576A"/>
                </a:solidFill>
              </a:endParaRPr>
            </a:p>
          </p:txBody>
        </p:sp>
        <p:sp>
          <p:nvSpPr>
            <p:cNvPr id="75" name="TextBox 74"/>
            <p:cNvSpPr txBox="1"/>
            <p:nvPr/>
          </p:nvSpPr>
          <p:spPr>
            <a:xfrm>
              <a:off x="3272110" y="2058128"/>
              <a:ext cx="1143008" cy="369332"/>
            </a:xfrm>
            <a:prstGeom prst="rect">
              <a:avLst/>
            </a:prstGeom>
            <a:noFill/>
          </p:spPr>
          <p:txBody>
            <a:bodyPr wrap="square" rtlCol="0">
              <a:spAutoFit/>
            </a:bodyPr>
            <a:lstStyle/>
            <a:p>
              <a:pPr algn="ctr"/>
              <a:r>
                <a:rPr lang="en-US" altLang="zh-CN" b="1" dirty="0" smtClean="0">
                  <a:solidFill>
                    <a:srgbClr val="11576A"/>
                  </a:solidFill>
                </a:rPr>
                <a:t>0x0</a:t>
              </a:r>
              <a:endParaRPr lang="zh-CN" altLang="en-US" b="1" dirty="0">
                <a:solidFill>
                  <a:srgbClr val="11576A"/>
                </a:solidFill>
              </a:endParaRPr>
            </a:p>
          </p:txBody>
        </p:sp>
        <p:sp>
          <p:nvSpPr>
            <p:cNvPr id="76" name="TextBox 75"/>
            <p:cNvSpPr txBox="1"/>
            <p:nvPr/>
          </p:nvSpPr>
          <p:spPr>
            <a:xfrm>
              <a:off x="3358694" y="2784650"/>
              <a:ext cx="1357322" cy="369332"/>
            </a:xfrm>
            <a:prstGeom prst="rect">
              <a:avLst/>
            </a:prstGeom>
            <a:noFill/>
          </p:spPr>
          <p:txBody>
            <a:bodyPr wrap="square" rtlCol="0">
              <a:spAutoFit/>
            </a:bodyPr>
            <a:lstStyle/>
            <a:p>
              <a:r>
                <a:rPr lang="en-US" altLang="zh-CN" b="1" dirty="0" smtClean="0">
                  <a:solidFill>
                    <a:srgbClr val="11576A"/>
                  </a:solidFill>
                </a:rPr>
                <a:t>0x18F1B</a:t>
              </a:r>
              <a:endParaRPr lang="zh-CN" altLang="en-US" b="1" dirty="0">
                <a:solidFill>
                  <a:srgbClr val="11576A"/>
                </a:solidFill>
              </a:endParaRPr>
            </a:p>
          </p:txBody>
        </p:sp>
        <p:sp>
          <p:nvSpPr>
            <p:cNvPr id="77" name="TextBox 76"/>
            <p:cNvSpPr txBox="1"/>
            <p:nvPr/>
          </p:nvSpPr>
          <p:spPr>
            <a:xfrm>
              <a:off x="3358694" y="3213278"/>
              <a:ext cx="1357322" cy="369332"/>
            </a:xfrm>
            <a:prstGeom prst="rect">
              <a:avLst/>
            </a:prstGeom>
            <a:noFill/>
          </p:spPr>
          <p:txBody>
            <a:bodyPr wrap="square" rtlCol="0">
              <a:spAutoFit/>
            </a:bodyPr>
            <a:lstStyle/>
            <a:p>
              <a:r>
                <a:rPr lang="en-US" altLang="zh-CN" b="1" dirty="0" smtClean="0">
                  <a:solidFill>
                    <a:srgbClr val="11576A"/>
                  </a:solidFill>
                </a:rPr>
                <a:t>0x18F1C</a:t>
              </a:r>
              <a:endParaRPr lang="zh-CN" altLang="en-US" b="1" dirty="0">
                <a:solidFill>
                  <a:srgbClr val="11576A"/>
                </a:solidFill>
              </a:endParaRPr>
            </a:p>
          </p:txBody>
        </p:sp>
        <p:sp>
          <p:nvSpPr>
            <p:cNvPr id="78" name="TextBox 77"/>
            <p:cNvSpPr txBox="1"/>
            <p:nvPr/>
          </p:nvSpPr>
          <p:spPr>
            <a:xfrm>
              <a:off x="4879697" y="2784650"/>
              <a:ext cx="428628" cy="369332"/>
            </a:xfrm>
            <a:prstGeom prst="rect">
              <a:avLst/>
            </a:prstGeom>
            <a:noFill/>
          </p:spPr>
          <p:txBody>
            <a:bodyPr wrap="square" rtlCol="0">
              <a:spAutoFit/>
            </a:bodyPr>
            <a:lstStyle/>
            <a:p>
              <a:r>
                <a:rPr lang="en-US" altLang="zh-CN" b="1" dirty="0" smtClean="0">
                  <a:solidFill>
                    <a:srgbClr val="11576A"/>
                  </a:solidFill>
                </a:rPr>
                <a:t>0</a:t>
              </a:r>
              <a:endParaRPr lang="zh-CN" altLang="en-US" b="1" dirty="0">
                <a:solidFill>
                  <a:srgbClr val="11576A"/>
                </a:solidFill>
              </a:endParaRPr>
            </a:p>
          </p:txBody>
        </p:sp>
        <p:sp>
          <p:nvSpPr>
            <p:cNvPr id="79" name="TextBox 78"/>
            <p:cNvSpPr txBox="1"/>
            <p:nvPr/>
          </p:nvSpPr>
          <p:spPr>
            <a:xfrm>
              <a:off x="4879697" y="3191333"/>
              <a:ext cx="214314" cy="369332"/>
            </a:xfrm>
            <a:prstGeom prst="rect">
              <a:avLst/>
            </a:prstGeom>
            <a:noFill/>
          </p:spPr>
          <p:txBody>
            <a:bodyPr wrap="square" rtlCol="0">
              <a:spAutoFit/>
            </a:bodyPr>
            <a:lstStyle/>
            <a:p>
              <a:r>
                <a:rPr lang="en-US" altLang="zh-CN" b="1" dirty="0" smtClean="0">
                  <a:solidFill>
                    <a:srgbClr val="11576A"/>
                  </a:solidFill>
                </a:rPr>
                <a:t>3</a:t>
              </a:r>
              <a:endParaRPr lang="zh-CN" altLang="en-US" b="1" dirty="0">
                <a:solidFill>
                  <a:srgbClr val="11576A"/>
                </a:solidFill>
              </a:endParaRPr>
            </a:p>
          </p:txBody>
        </p:sp>
        <p:sp>
          <p:nvSpPr>
            <p:cNvPr id="80" name="TextBox 79"/>
            <p:cNvSpPr txBox="1"/>
            <p:nvPr/>
          </p:nvSpPr>
          <p:spPr>
            <a:xfrm>
              <a:off x="5429256" y="2070270"/>
              <a:ext cx="1033470" cy="369332"/>
            </a:xfrm>
            <a:prstGeom prst="rect">
              <a:avLst/>
            </a:prstGeom>
            <a:noFill/>
          </p:spPr>
          <p:txBody>
            <a:bodyPr wrap="square" rtlCol="0">
              <a:spAutoFit/>
            </a:bodyPr>
            <a:lstStyle/>
            <a:p>
              <a:pPr algn="ctr"/>
              <a:r>
                <a:rPr lang="en-US" altLang="zh-CN" b="1" dirty="0" smtClean="0">
                  <a:solidFill>
                    <a:srgbClr val="11576A"/>
                  </a:solidFill>
                </a:rPr>
                <a:t>0xA63</a:t>
              </a:r>
              <a:endParaRPr lang="zh-CN" altLang="en-US" b="1" dirty="0">
                <a:solidFill>
                  <a:srgbClr val="11576A"/>
                </a:solidFill>
              </a:endParaRPr>
            </a:p>
          </p:txBody>
        </p:sp>
        <p:sp>
          <p:nvSpPr>
            <p:cNvPr id="81" name="TextBox 80"/>
            <p:cNvSpPr txBox="1"/>
            <p:nvPr/>
          </p:nvSpPr>
          <p:spPr>
            <a:xfrm>
              <a:off x="6357950" y="2070270"/>
              <a:ext cx="1428760" cy="369332"/>
            </a:xfrm>
            <a:prstGeom prst="rect">
              <a:avLst/>
            </a:prstGeom>
            <a:noFill/>
          </p:spPr>
          <p:txBody>
            <a:bodyPr wrap="square" rtlCol="0">
              <a:spAutoFit/>
            </a:bodyPr>
            <a:lstStyle/>
            <a:p>
              <a:pPr algn="ctr"/>
              <a:r>
                <a:rPr lang="en-US" altLang="zh-CN" b="1" dirty="0" smtClean="0">
                  <a:solidFill>
                    <a:srgbClr val="11576A"/>
                  </a:solidFill>
                </a:rPr>
                <a:t>0x18F1B</a:t>
              </a:r>
              <a:endParaRPr lang="zh-CN" altLang="en-US" b="1" dirty="0">
                <a:solidFill>
                  <a:srgbClr val="11576A"/>
                </a:solidFill>
              </a:endParaRPr>
            </a:p>
          </p:txBody>
        </p:sp>
        <p:sp>
          <p:nvSpPr>
            <p:cNvPr id="82" name="TextBox 81"/>
            <p:cNvSpPr txBox="1"/>
            <p:nvPr/>
          </p:nvSpPr>
          <p:spPr>
            <a:xfrm>
              <a:off x="5500694" y="2784650"/>
              <a:ext cx="1000132" cy="369332"/>
            </a:xfrm>
            <a:prstGeom prst="rect">
              <a:avLst/>
            </a:prstGeom>
            <a:noFill/>
          </p:spPr>
          <p:txBody>
            <a:bodyPr wrap="square" rtlCol="0">
              <a:spAutoFit/>
            </a:bodyPr>
            <a:lstStyle/>
            <a:p>
              <a:pPr algn="ctr"/>
              <a:r>
                <a:rPr lang="en-US" altLang="zh-CN" b="1" dirty="0" smtClean="0">
                  <a:solidFill>
                    <a:srgbClr val="11576A"/>
                  </a:solidFill>
                </a:rPr>
                <a:t>0x1</a:t>
              </a:r>
              <a:endParaRPr lang="zh-CN" altLang="en-US" b="1" dirty="0">
                <a:solidFill>
                  <a:srgbClr val="11576A"/>
                </a:solidFill>
              </a:endParaRPr>
            </a:p>
          </p:txBody>
        </p:sp>
        <p:sp>
          <p:nvSpPr>
            <p:cNvPr id="83" name="TextBox 82"/>
            <p:cNvSpPr txBox="1"/>
            <p:nvPr/>
          </p:nvSpPr>
          <p:spPr>
            <a:xfrm>
              <a:off x="6830468" y="2791965"/>
              <a:ext cx="660170" cy="369332"/>
            </a:xfrm>
            <a:prstGeom prst="rect">
              <a:avLst/>
            </a:prstGeom>
            <a:noFill/>
          </p:spPr>
          <p:txBody>
            <a:bodyPr wrap="square" rtlCol="0">
              <a:spAutoFit/>
            </a:bodyPr>
            <a:lstStyle/>
            <a:p>
              <a:r>
                <a:rPr lang="en-US" altLang="zh-CN" b="1" dirty="0" smtClean="0">
                  <a:solidFill>
                    <a:srgbClr val="11576A"/>
                  </a:solidFill>
                </a:rPr>
                <a:t>---</a:t>
              </a:r>
              <a:endParaRPr lang="zh-CN" altLang="en-US" b="1" dirty="0">
                <a:solidFill>
                  <a:srgbClr val="11576A"/>
                </a:solidFill>
              </a:endParaRPr>
            </a:p>
          </p:txBody>
        </p:sp>
        <p:sp>
          <p:nvSpPr>
            <p:cNvPr id="84" name="TextBox 83"/>
            <p:cNvSpPr txBox="1"/>
            <p:nvPr/>
          </p:nvSpPr>
          <p:spPr>
            <a:xfrm>
              <a:off x="5500694" y="3163785"/>
              <a:ext cx="1096970" cy="338554"/>
            </a:xfrm>
            <a:prstGeom prst="rect">
              <a:avLst/>
            </a:prstGeom>
            <a:noFill/>
          </p:spPr>
          <p:txBody>
            <a:bodyPr wrap="square" rtlCol="0">
              <a:spAutoFit/>
            </a:bodyPr>
            <a:lstStyle/>
            <a:p>
              <a:r>
                <a:rPr lang="en-US" altLang="zh-CN" sz="1600" b="1" dirty="0" smtClean="0">
                  <a:solidFill>
                    <a:srgbClr val="11576A"/>
                  </a:solidFill>
                </a:rPr>
                <a:t>0x31AB</a:t>
              </a:r>
              <a:endParaRPr lang="zh-CN" altLang="en-US" sz="1600" b="1" dirty="0">
                <a:solidFill>
                  <a:srgbClr val="11576A"/>
                </a:solidFill>
              </a:endParaRPr>
            </a:p>
          </p:txBody>
        </p:sp>
        <p:sp>
          <p:nvSpPr>
            <p:cNvPr id="85" name="TextBox 84"/>
            <p:cNvSpPr txBox="1"/>
            <p:nvPr/>
          </p:nvSpPr>
          <p:spPr>
            <a:xfrm>
              <a:off x="6500826" y="3163785"/>
              <a:ext cx="1143008" cy="307777"/>
            </a:xfrm>
            <a:prstGeom prst="rect">
              <a:avLst/>
            </a:prstGeom>
            <a:noFill/>
          </p:spPr>
          <p:txBody>
            <a:bodyPr wrap="square" rtlCol="0">
              <a:spAutoFit/>
            </a:bodyPr>
            <a:lstStyle/>
            <a:p>
              <a:pPr algn="ctr"/>
              <a:r>
                <a:rPr lang="en-US" altLang="zh-CN" sz="1400" b="1" dirty="0" smtClean="0">
                  <a:solidFill>
                    <a:srgbClr val="11576A"/>
                  </a:solidFill>
                </a:rPr>
                <a:t>0x0A921</a:t>
              </a:r>
              <a:endParaRPr lang="zh-CN" altLang="en-US" sz="1400" b="1" dirty="0">
                <a:solidFill>
                  <a:srgbClr val="11576A"/>
                </a:solidFill>
              </a:endParaRPr>
            </a:p>
          </p:txBody>
        </p:sp>
        <p:grpSp>
          <p:nvGrpSpPr>
            <p:cNvPr id="2" name="组合 197"/>
            <p:cNvGrpSpPr/>
            <p:nvPr/>
          </p:nvGrpSpPr>
          <p:grpSpPr>
            <a:xfrm>
              <a:off x="6500826" y="1713080"/>
              <a:ext cx="1143008" cy="2214578"/>
              <a:chOff x="6500826" y="1428742"/>
              <a:chExt cx="1143008" cy="2214578"/>
            </a:xfrm>
          </p:grpSpPr>
          <p:sp>
            <p:nvSpPr>
              <p:cNvPr id="169" name="矩形 168"/>
              <p:cNvSpPr/>
              <p:nvPr/>
            </p:nvSpPr>
            <p:spPr bwMode="auto">
              <a:xfrm>
                <a:off x="6500826" y="1428742"/>
                <a:ext cx="1143008" cy="2214578"/>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171" name="直接连接符 170"/>
              <p:cNvCxnSpPr/>
              <p:nvPr/>
            </p:nvCxnSpPr>
            <p:spPr>
              <a:xfrm>
                <a:off x="6500826" y="178593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6500826" y="214312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500826" y="250031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6500826" y="288676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6500826" y="3278815"/>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3" name="组合 198"/>
            <p:cNvGrpSpPr/>
            <p:nvPr/>
          </p:nvGrpSpPr>
          <p:grpSpPr>
            <a:xfrm>
              <a:off x="5357818" y="1713080"/>
              <a:ext cx="1143008" cy="2214578"/>
              <a:chOff x="6500826" y="1428742"/>
              <a:chExt cx="1143008" cy="2214578"/>
            </a:xfrm>
          </p:grpSpPr>
          <p:sp>
            <p:nvSpPr>
              <p:cNvPr id="200" name="矩形 199"/>
              <p:cNvSpPr/>
              <p:nvPr/>
            </p:nvSpPr>
            <p:spPr bwMode="auto">
              <a:xfrm>
                <a:off x="6500826" y="1428742"/>
                <a:ext cx="1143008" cy="2214578"/>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201" name="直接连接符 200"/>
              <p:cNvCxnSpPr/>
              <p:nvPr/>
            </p:nvCxnSpPr>
            <p:spPr>
              <a:xfrm>
                <a:off x="6500826" y="178593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6500826" y="214312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6500826" y="250031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6500826" y="288676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6500826" y="3278815"/>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4" name="组合 205"/>
            <p:cNvGrpSpPr/>
            <p:nvPr/>
          </p:nvGrpSpPr>
          <p:grpSpPr>
            <a:xfrm>
              <a:off x="4643438" y="1713080"/>
              <a:ext cx="714380" cy="2214578"/>
              <a:chOff x="6500826" y="1428742"/>
              <a:chExt cx="1143008" cy="2214578"/>
            </a:xfrm>
          </p:grpSpPr>
          <p:sp>
            <p:nvSpPr>
              <p:cNvPr id="207" name="矩形 206"/>
              <p:cNvSpPr/>
              <p:nvPr/>
            </p:nvSpPr>
            <p:spPr bwMode="auto">
              <a:xfrm>
                <a:off x="6500826" y="1428742"/>
                <a:ext cx="1143008" cy="2214578"/>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208" name="直接连接符 207"/>
              <p:cNvCxnSpPr/>
              <p:nvPr/>
            </p:nvCxnSpPr>
            <p:spPr>
              <a:xfrm>
                <a:off x="6500826" y="178593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6500826" y="214312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6500826" y="250031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6500826" y="288676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6500826" y="3278815"/>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grpSp>
      </p:grpSp>
      <p:sp>
        <p:nvSpPr>
          <p:cNvPr id="28" name="弧形 27"/>
          <p:cNvSpPr/>
          <p:nvPr/>
        </p:nvSpPr>
        <p:spPr>
          <a:xfrm rot="1425351">
            <a:off x="7832639" y="3060818"/>
            <a:ext cx="914400" cy="914400"/>
          </a:xfrm>
          <a:prstGeom prst="arc">
            <a:avLst>
              <a:gd name="adj1" fmla="val 16200000"/>
              <a:gd name="adj2" fmla="val 2511945"/>
            </a:avLst>
          </a:pr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椭圆 109"/>
          <p:cNvSpPr/>
          <p:nvPr/>
        </p:nvSpPr>
        <p:spPr bwMode="auto">
          <a:xfrm>
            <a:off x="7353621" y="2937224"/>
            <a:ext cx="1104308" cy="357190"/>
          </a:xfrm>
          <a:prstGeom prst="ellipse">
            <a:avLst/>
          </a:prstGeom>
          <a:noFill/>
          <a:ln w="28575">
            <a:solidFill>
              <a:srgbClr val="00B0F0"/>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sp>
        <p:nvSpPr>
          <p:cNvPr id="128" name="椭圆 127"/>
          <p:cNvSpPr/>
          <p:nvPr/>
        </p:nvSpPr>
        <p:spPr bwMode="auto">
          <a:xfrm>
            <a:off x="5697247" y="1927388"/>
            <a:ext cx="1071570" cy="571504"/>
          </a:xfrm>
          <a:prstGeom prst="ellipse">
            <a:avLst/>
          </a:prstGeom>
          <a:noFill/>
          <a:ln w="28575">
            <a:solidFill>
              <a:srgbClr val="FDD000"/>
            </a:solidFill>
            <a:miter lim="800000"/>
            <a:headEnd/>
            <a:tailEnd/>
          </a:ln>
          <a:extLst>
            <a:ext uri="{909E8E84-426E-40dd-AFC4-6F175D3DCCD1}">
              <a14:hiddenFill xmlns="" xmlns:a14="http://schemas.microsoft.com/office/drawing/2010/main">
                <a:solidFill>
                  <a:srgbClr val="FFFFFF"/>
                </a:solidFill>
              </a14:hiddenFill>
            </a:ext>
          </a:extLst>
        </p:spPr>
        <p:txBody>
          <a:bodyPr wrap="none" rtlCol="0" anchor="ctr"/>
          <a:lstStyle/>
          <a:p>
            <a:pPr algn="ctr"/>
            <a:endParaRPr lang="zh-CN" altLang="en-US"/>
          </a:p>
        </p:txBody>
      </p:sp>
      <p:cxnSp>
        <p:nvCxnSpPr>
          <p:cNvPr id="126" name="直接箭头连接符 125"/>
          <p:cNvCxnSpPr/>
          <p:nvPr/>
        </p:nvCxnSpPr>
        <p:spPr>
          <a:xfrm>
            <a:off x="5024679" y="3111615"/>
            <a:ext cx="1338227" cy="0"/>
          </a:xfrm>
          <a:prstGeom prst="straightConnector1">
            <a:avLst/>
          </a:prstGeom>
          <a:ln w="28575">
            <a:solidFill>
              <a:srgbClr val="00B0F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1099815" y="2243226"/>
            <a:ext cx="1764226" cy="2013198"/>
            <a:chOff x="285720" y="1385976"/>
            <a:chExt cx="1764226" cy="2013198"/>
          </a:xfrm>
        </p:grpSpPr>
        <p:sp>
          <p:nvSpPr>
            <p:cNvPr id="123" name="TextBox 122"/>
            <p:cNvSpPr txBox="1"/>
            <p:nvPr/>
          </p:nvSpPr>
          <p:spPr>
            <a:xfrm>
              <a:off x="285720" y="1998832"/>
              <a:ext cx="785818" cy="400110"/>
            </a:xfrm>
            <a:prstGeom prst="rect">
              <a:avLst/>
            </a:prstGeom>
            <a:noFill/>
          </p:spPr>
          <p:txBody>
            <a:bodyPr wrap="square" rtlCol="0">
              <a:spAutoFit/>
            </a:bodyPr>
            <a:lstStyle/>
            <a:p>
              <a:r>
                <a:rPr lang="en-US" altLang="zh-CN" sz="2000" b="1" dirty="0">
                  <a:solidFill>
                    <a:srgbClr val="11576A"/>
                  </a:solidFill>
                  <a:latin typeface="微软雅黑" pitchFamily="34" charset="-122"/>
                  <a:ea typeface="微软雅黑" pitchFamily="34" charset="-122"/>
                </a:rPr>
                <a:t>hash</a:t>
              </a:r>
              <a:endParaRPr lang="zh-CN" altLang="en-US" sz="2000" b="1" dirty="0">
                <a:solidFill>
                  <a:srgbClr val="11576A"/>
                </a:solidFill>
                <a:latin typeface="微软雅黑" pitchFamily="34" charset="-122"/>
                <a:ea typeface="微软雅黑" pitchFamily="34" charset="-122"/>
              </a:endParaRPr>
            </a:p>
          </p:txBody>
        </p:sp>
        <p:cxnSp>
          <p:nvCxnSpPr>
            <p:cNvPr id="10" name="直接连接符 9"/>
            <p:cNvCxnSpPr/>
            <p:nvPr/>
          </p:nvCxnSpPr>
          <p:spPr>
            <a:xfrm flipH="1">
              <a:off x="1024847" y="1385976"/>
              <a:ext cx="102509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53306" y="1612622"/>
              <a:ext cx="0" cy="3222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51" name="Arc 29"/>
            <p:cNvSpPr>
              <a:spLocks/>
            </p:cNvSpPr>
            <p:nvPr/>
          </p:nvSpPr>
          <p:spPr bwMode="auto">
            <a:xfrm>
              <a:off x="747034" y="3127039"/>
              <a:ext cx="277813" cy="258763"/>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C00000"/>
              </a:solidFill>
              <a:prstDash val="solid"/>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52" name="Arc 29"/>
            <p:cNvSpPr>
              <a:spLocks/>
            </p:cNvSpPr>
            <p:nvPr/>
          </p:nvSpPr>
          <p:spPr bwMode="auto">
            <a:xfrm flipV="1">
              <a:off x="756392" y="1391192"/>
              <a:ext cx="299121" cy="221429"/>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C00000"/>
              </a:solidFill>
              <a:prstDash val="solid"/>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cxnSp>
          <p:nvCxnSpPr>
            <p:cNvPr id="155" name="直接连接符 154"/>
            <p:cNvCxnSpPr/>
            <p:nvPr/>
          </p:nvCxnSpPr>
          <p:spPr>
            <a:xfrm>
              <a:off x="749517" y="2379565"/>
              <a:ext cx="0" cy="75446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flipH="1" flipV="1">
              <a:off x="990269" y="3383300"/>
              <a:ext cx="367021" cy="15874"/>
            </a:xfrm>
            <a:prstGeom prst="line">
              <a:avLst/>
            </a:prstGeom>
            <a:ln w="28575">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2" name="组合 131"/>
          <p:cNvGrpSpPr/>
          <p:nvPr/>
        </p:nvGrpSpPr>
        <p:grpSpPr>
          <a:xfrm>
            <a:off x="3087597" y="2980325"/>
            <a:ext cx="2369142" cy="1284237"/>
            <a:chOff x="2273502" y="2123074"/>
            <a:chExt cx="2369142" cy="1284237"/>
          </a:xfrm>
        </p:grpSpPr>
        <p:grpSp>
          <p:nvGrpSpPr>
            <p:cNvPr id="120" name="组合 119"/>
            <p:cNvGrpSpPr/>
            <p:nvPr/>
          </p:nvGrpSpPr>
          <p:grpSpPr>
            <a:xfrm>
              <a:off x="2273502" y="2123074"/>
              <a:ext cx="2369142" cy="1283174"/>
              <a:chOff x="2273502" y="2123074"/>
              <a:chExt cx="2369142" cy="1283174"/>
            </a:xfrm>
          </p:grpSpPr>
          <p:cxnSp>
            <p:nvCxnSpPr>
              <p:cNvPr id="159" name="直接连接符 158"/>
              <p:cNvCxnSpPr>
                <a:stCxn id="165" idx="1"/>
                <a:endCxn id="170" idx="1"/>
              </p:cNvCxnSpPr>
              <p:nvPr/>
            </p:nvCxnSpPr>
            <p:spPr>
              <a:xfrm flipH="1">
                <a:off x="2712279" y="2344503"/>
                <a:ext cx="3993" cy="86137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2273502" y="3406049"/>
                <a:ext cx="252196" cy="19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H="1">
                <a:off x="2927202" y="2128712"/>
                <a:ext cx="1715442" cy="0"/>
              </a:xfrm>
              <a:prstGeom prst="line">
                <a:avLst/>
              </a:prstGeom>
              <a:ln w="28575">
                <a:solidFill>
                  <a:srgbClr val="00B0F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5" name="Arc 29"/>
              <p:cNvSpPr>
                <a:spLocks/>
              </p:cNvSpPr>
              <p:nvPr/>
            </p:nvSpPr>
            <p:spPr bwMode="auto">
              <a:xfrm flipV="1">
                <a:off x="2716272" y="2123074"/>
                <a:ext cx="299121" cy="221429"/>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B0F0"/>
                </a:solidFill>
                <a:prstDash val="solid"/>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170" name="Arc 29"/>
            <p:cNvSpPr>
              <a:spLocks/>
            </p:cNvSpPr>
            <p:nvPr/>
          </p:nvSpPr>
          <p:spPr bwMode="auto">
            <a:xfrm flipH="1">
              <a:off x="2492824" y="3205882"/>
              <a:ext cx="219455" cy="201429"/>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B0F0"/>
              </a:solidFill>
              <a:prstDash val="solid"/>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141" name="组合 140"/>
          <p:cNvGrpSpPr/>
          <p:nvPr/>
        </p:nvGrpSpPr>
        <p:grpSpPr>
          <a:xfrm>
            <a:off x="3912533" y="2580403"/>
            <a:ext cx="1113523" cy="534442"/>
            <a:chOff x="3098437" y="1723153"/>
            <a:chExt cx="1113523" cy="534442"/>
          </a:xfrm>
        </p:grpSpPr>
        <p:cxnSp>
          <p:nvCxnSpPr>
            <p:cNvPr id="124" name="直接连接符 123"/>
            <p:cNvCxnSpPr>
              <a:endCxn id="145" idx="1"/>
            </p:cNvCxnSpPr>
            <p:nvPr/>
          </p:nvCxnSpPr>
          <p:spPr>
            <a:xfrm flipH="1">
              <a:off x="3098437" y="1723153"/>
              <a:ext cx="5640" cy="27567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45" name="Arc 29"/>
            <p:cNvSpPr>
              <a:spLocks/>
            </p:cNvSpPr>
            <p:nvPr/>
          </p:nvSpPr>
          <p:spPr bwMode="auto">
            <a:xfrm>
              <a:off x="3098437" y="1998832"/>
              <a:ext cx="277813" cy="258763"/>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B0F0"/>
              </a:solidFill>
              <a:prstDash val="solid"/>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cxnSp>
          <p:nvCxnSpPr>
            <p:cNvPr id="176" name="直接箭头连接符 175"/>
            <p:cNvCxnSpPr/>
            <p:nvPr/>
          </p:nvCxnSpPr>
          <p:spPr>
            <a:xfrm>
              <a:off x="3347234" y="2254366"/>
              <a:ext cx="864726" cy="0"/>
            </a:xfrm>
            <a:prstGeom prst="straightConnector1">
              <a:avLst/>
            </a:prstGeom>
            <a:ln w="28575">
              <a:solidFill>
                <a:srgbClr val="00B0F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4992954" y="3111616"/>
            <a:ext cx="1428993" cy="738069"/>
            <a:chOff x="4178858" y="2254365"/>
            <a:chExt cx="1428993" cy="738069"/>
          </a:xfrm>
        </p:grpSpPr>
        <p:grpSp>
          <p:nvGrpSpPr>
            <p:cNvPr id="129" name="组合 128"/>
            <p:cNvGrpSpPr/>
            <p:nvPr/>
          </p:nvGrpSpPr>
          <p:grpSpPr>
            <a:xfrm>
              <a:off x="4570317" y="2523138"/>
              <a:ext cx="1037534" cy="469296"/>
              <a:chOff x="4570317" y="2523138"/>
              <a:chExt cx="1037534" cy="469296"/>
            </a:xfrm>
          </p:grpSpPr>
          <p:cxnSp>
            <p:nvCxnSpPr>
              <p:cNvPr id="133" name="直接连接符 132"/>
              <p:cNvCxnSpPr>
                <a:stCxn id="149" idx="1"/>
              </p:cNvCxnSpPr>
              <p:nvPr/>
            </p:nvCxnSpPr>
            <p:spPr>
              <a:xfrm flipV="1">
                <a:off x="4570317" y="2523138"/>
                <a:ext cx="0" cy="2105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4793629" y="2992037"/>
                <a:ext cx="814222" cy="0"/>
              </a:xfrm>
              <a:prstGeom prst="straightConnector1">
                <a:avLst/>
              </a:pr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9" name="Arc 29"/>
              <p:cNvSpPr>
                <a:spLocks/>
              </p:cNvSpPr>
              <p:nvPr/>
            </p:nvSpPr>
            <p:spPr bwMode="auto">
              <a:xfrm>
                <a:off x="4570317" y="2733671"/>
                <a:ext cx="277813" cy="258763"/>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B0F0"/>
                </a:solidFill>
                <a:prstDash val="solid"/>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180" name="Arc 29"/>
            <p:cNvSpPr>
              <a:spLocks/>
            </p:cNvSpPr>
            <p:nvPr/>
          </p:nvSpPr>
          <p:spPr bwMode="auto">
            <a:xfrm flipH="1" flipV="1">
              <a:off x="4178858" y="2254365"/>
              <a:ext cx="387537" cy="262285"/>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B0F0"/>
              </a:solidFill>
              <a:prstDash val="solid"/>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3736500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wipe(up)">
                                      <p:cBhvr>
                                        <p:cTn id="13" dur="500"/>
                                        <p:tgtEl>
                                          <p:spTgt spid="122"/>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136"/>
                                        </p:tgtEl>
                                        <p:attrNameLst>
                                          <p:attrName>style.visibility</p:attrName>
                                        </p:attrNameLst>
                                      </p:cBhvr>
                                      <p:to>
                                        <p:strVal val="visible"/>
                                      </p:to>
                                    </p:set>
                                    <p:anim calcmode="lin" valueType="num">
                                      <p:cBhvr>
                                        <p:cTn id="26" dur="500" fill="hold"/>
                                        <p:tgtEl>
                                          <p:spTgt spid="136"/>
                                        </p:tgtEl>
                                        <p:attrNameLst>
                                          <p:attrName>ppt_w</p:attrName>
                                        </p:attrNameLst>
                                      </p:cBhvr>
                                      <p:tavLst>
                                        <p:tav tm="0">
                                          <p:val>
                                            <p:fltVal val="0"/>
                                          </p:val>
                                        </p:tav>
                                        <p:tav tm="100000">
                                          <p:val>
                                            <p:strVal val="#ppt_w"/>
                                          </p:val>
                                        </p:tav>
                                      </p:tavLst>
                                    </p:anim>
                                    <p:anim calcmode="lin" valueType="num">
                                      <p:cBhvr>
                                        <p:cTn id="27" dur="500" fill="hold"/>
                                        <p:tgtEl>
                                          <p:spTgt spid="136"/>
                                        </p:tgtEl>
                                        <p:attrNameLst>
                                          <p:attrName>ppt_h</p:attrName>
                                        </p:attrNameLst>
                                      </p:cBhvr>
                                      <p:tavLst>
                                        <p:tav tm="0">
                                          <p:val>
                                            <p:fltVal val="0"/>
                                          </p:val>
                                        </p:tav>
                                        <p:tav tm="100000">
                                          <p:val>
                                            <p:strVal val="#ppt_h"/>
                                          </p:val>
                                        </p:tav>
                                      </p:tavLst>
                                    </p:anim>
                                    <p:animEffect transition="in" filter="fade">
                                      <p:cBhvr>
                                        <p:cTn id="28" dur="500"/>
                                        <p:tgtEl>
                                          <p:spTgt spid="136"/>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wipe(left)">
                                      <p:cBhvr>
                                        <p:cTn id="32" dur="500"/>
                                        <p:tgtEl>
                                          <p:spTgt spid="1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1"/>
                                        </p:tgtEl>
                                        <p:attrNameLst>
                                          <p:attrName>style.visibility</p:attrName>
                                        </p:attrNameLst>
                                      </p:cBhvr>
                                      <p:to>
                                        <p:strVal val="visible"/>
                                      </p:to>
                                    </p:set>
                                    <p:animEffect transition="in" filter="wipe(left)">
                                      <p:cBhvr>
                                        <p:cTn id="37" dur="500"/>
                                        <p:tgtEl>
                                          <p:spTgt spid="14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26"/>
                                        </p:tgtEl>
                                        <p:attrNameLst>
                                          <p:attrName>style.visibility</p:attrName>
                                        </p:attrNameLst>
                                      </p:cBhvr>
                                      <p:to>
                                        <p:strVal val="visible"/>
                                      </p:to>
                                    </p:set>
                                    <p:animEffect transition="in" filter="wipe(left)">
                                      <p:cBhvr>
                                        <p:cTn id="41" dur="500"/>
                                        <p:tgtEl>
                                          <p:spTgt spid="126"/>
                                        </p:tgtEl>
                                      </p:cBhvr>
                                    </p:animEffect>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110"/>
                                        </p:tgtEl>
                                        <p:attrNameLst>
                                          <p:attrName>style.visibility</p:attrName>
                                        </p:attrNameLst>
                                      </p:cBhvr>
                                      <p:to>
                                        <p:strVal val="visible"/>
                                      </p:to>
                                    </p:set>
                                    <p:anim calcmode="lin" valueType="num">
                                      <p:cBhvr>
                                        <p:cTn id="45" dur="500" fill="hold"/>
                                        <p:tgtEl>
                                          <p:spTgt spid="110"/>
                                        </p:tgtEl>
                                        <p:attrNameLst>
                                          <p:attrName>ppt_w</p:attrName>
                                        </p:attrNameLst>
                                      </p:cBhvr>
                                      <p:tavLst>
                                        <p:tav tm="0">
                                          <p:val>
                                            <p:fltVal val="0"/>
                                          </p:val>
                                        </p:tav>
                                        <p:tav tm="100000">
                                          <p:val>
                                            <p:strVal val="#ppt_w"/>
                                          </p:val>
                                        </p:tav>
                                      </p:tavLst>
                                    </p:anim>
                                    <p:anim calcmode="lin" valueType="num">
                                      <p:cBhvr>
                                        <p:cTn id="46" dur="500" fill="hold"/>
                                        <p:tgtEl>
                                          <p:spTgt spid="110"/>
                                        </p:tgtEl>
                                        <p:attrNameLst>
                                          <p:attrName>ppt_h</p:attrName>
                                        </p:attrNameLst>
                                      </p:cBhvr>
                                      <p:tavLst>
                                        <p:tav tm="0">
                                          <p:val>
                                            <p:fltVal val="0"/>
                                          </p:val>
                                        </p:tav>
                                        <p:tav tm="100000">
                                          <p:val>
                                            <p:strVal val="#ppt_h"/>
                                          </p:val>
                                        </p:tav>
                                      </p:tavLst>
                                    </p:anim>
                                    <p:animEffect transition="in" filter="fade">
                                      <p:cBhvr>
                                        <p:cTn id="47" dur="500"/>
                                        <p:tgtEl>
                                          <p:spTgt spid="110"/>
                                        </p:tgtEl>
                                      </p:cBhvr>
                                    </p:animEffect>
                                  </p:childTnLst>
                                </p:cTn>
                              </p:par>
                            </p:childTnLst>
                          </p:cTn>
                        </p:par>
                        <p:par>
                          <p:cTn id="48" fill="hold">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up)">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43"/>
                                        </p:tgtEl>
                                        <p:attrNameLst>
                                          <p:attrName>style.visibility</p:attrName>
                                        </p:attrNameLst>
                                      </p:cBhvr>
                                      <p:to>
                                        <p:strVal val="visible"/>
                                      </p:to>
                                    </p:set>
                                    <p:animEffect transition="in" filter="wipe(left)">
                                      <p:cBhvr>
                                        <p:cTn id="56" dur="500"/>
                                        <p:tgtEl>
                                          <p:spTgt spid="143"/>
                                        </p:tgtEl>
                                      </p:cBhvr>
                                    </p:animEffect>
                                  </p:childTnLst>
                                </p:cTn>
                              </p:par>
                              <p:par>
                                <p:cTn id="57" presetID="10" presetClass="exit" presetSubtype="0" fill="hold" nodeType="withEffect">
                                  <p:stCondLst>
                                    <p:cond delay="0"/>
                                  </p:stCondLst>
                                  <p:childTnLst>
                                    <p:animEffect transition="out" filter="fade">
                                      <p:cBhvr>
                                        <p:cTn id="58" dur="500"/>
                                        <p:tgtEl>
                                          <p:spTgt spid="126"/>
                                        </p:tgtEl>
                                      </p:cBhvr>
                                    </p:animEffect>
                                    <p:set>
                                      <p:cBhvr>
                                        <p:cTn id="59" dur="1" fill="hold">
                                          <p:stCondLst>
                                            <p:cond delay="499"/>
                                          </p:stCondLst>
                                        </p:cTn>
                                        <p:tgtEl>
                                          <p:spTgt spid="12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01"/>
                                        </p:tgtEl>
                                        <p:attrNameLst>
                                          <p:attrName>style.visibility</p:attrName>
                                        </p:attrNameLst>
                                      </p:cBhvr>
                                      <p:to>
                                        <p:strVal val="visible"/>
                                      </p:to>
                                    </p:set>
                                    <p:anim calcmode="lin" valueType="num">
                                      <p:cBhvr>
                                        <p:cTn id="64" dur="500" fill="hold"/>
                                        <p:tgtEl>
                                          <p:spTgt spid="101"/>
                                        </p:tgtEl>
                                        <p:attrNameLst>
                                          <p:attrName>ppt_w</p:attrName>
                                        </p:attrNameLst>
                                      </p:cBhvr>
                                      <p:tavLst>
                                        <p:tav tm="0">
                                          <p:val>
                                            <p:fltVal val="0"/>
                                          </p:val>
                                        </p:tav>
                                        <p:tav tm="100000">
                                          <p:val>
                                            <p:strVal val="#ppt_w"/>
                                          </p:val>
                                        </p:tav>
                                      </p:tavLst>
                                    </p:anim>
                                    <p:anim calcmode="lin" valueType="num">
                                      <p:cBhvr>
                                        <p:cTn id="65" dur="500" fill="hold"/>
                                        <p:tgtEl>
                                          <p:spTgt spid="101"/>
                                        </p:tgtEl>
                                        <p:attrNameLst>
                                          <p:attrName>ppt_h</p:attrName>
                                        </p:attrNameLst>
                                      </p:cBhvr>
                                      <p:tavLst>
                                        <p:tav tm="0">
                                          <p:val>
                                            <p:fltVal val="0"/>
                                          </p:val>
                                        </p:tav>
                                        <p:tav tm="100000">
                                          <p:val>
                                            <p:strVal val="#ppt_h"/>
                                          </p:val>
                                        </p:tav>
                                      </p:tavLst>
                                    </p:anim>
                                    <p:animEffect transition="in" filter="fade">
                                      <p:cBhvr>
                                        <p:cTn id="66" dur="500"/>
                                        <p:tgtEl>
                                          <p:spTgt spid="101"/>
                                        </p:tgtEl>
                                      </p:cBhvr>
                                    </p:animEffect>
                                  </p:childTnLst>
                                </p:cTn>
                              </p:par>
                            </p:childTnLst>
                          </p:cTn>
                        </p:par>
                        <p:par>
                          <p:cTn id="67" fill="hold">
                            <p:stCondLst>
                              <p:cond delay="500"/>
                            </p:stCondLst>
                            <p:childTnLst>
                              <p:par>
                                <p:cTn id="68" presetID="53" presetClass="entr" presetSubtype="16" fill="hold" grpId="0" nodeType="afterEffect">
                                  <p:stCondLst>
                                    <p:cond delay="0"/>
                                  </p:stCondLst>
                                  <p:childTnLst>
                                    <p:set>
                                      <p:cBhvr>
                                        <p:cTn id="69" dur="1" fill="hold">
                                          <p:stCondLst>
                                            <p:cond delay="0"/>
                                          </p:stCondLst>
                                        </p:cTn>
                                        <p:tgtEl>
                                          <p:spTgt spid="128"/>
                                        </p:tgtEl>
                                        <p:attrNameLst>
                                          <p:attrName>style.visibility</p:attrName>
                                        </p:attrNameLst>
                                      </p:cBhvr>
                                      <p:to>
                                        <p:strVal val="visible"/>
                                      </p:to>
                                    </p:set>
                                    <p:anim calcmode="lin" valueType="num">
                                      <p:cBhvr>
                                        <p:cTn id="70" dur="500" fill="hold"/>
                                        <p:tgtEl>
                                          <p:spTgt spid="128"/>
                                        </p:tgtEl>
                                        <p:attrNameLst>
                                          <p:attrName>ppt_w</p:attrName>
                                        </p:attrNameLst>
                                      </p:cBhvr>
                                      <p:tavLst>
                                        <p:tav tm="0">
                                          <p:val>
                                            <p:fltVal val="0"/>
                                          </p:val>
                                        </p:tav>
                                        <p:tav tm="100000">
                                          <p:val>
                                            <p:strVal val="#ppt_w"/>
                                          </p:val>
                                        </p:tav>
                                      </p:tavLst>
                                    </p:anim>
                                    <p:anim calcmode="lin" valueType="num">
                                      <p:cBhvr>
                                        <p:cTn id="71" dur="500" fill="hold"/>
                                        <p:tgtEl>
                                          <p:spTgt spid="128"/>
                                        </p:tgtEl>
                                        <p:attrNameLst>
                                          <p:attrName>ppt_h</p:attrName>
                                        </p:attrNameLst>
                                      </p:cBhvr>
                                      <p:tavLst>
                                        <p:tav tm="0">
                                          <p:val>
                                            <p:fltVal val="0"/>
                                          </p:val>
                                        </p:tav>
                                        <p:tav tm="100000">
                                          <p:val>
                                            <p:strVal val="#ppt_h"/>
                                          </p:val>
                                        </p:tav>
                                      </p:tavLst>
                                    </p:anim>
                                    <p:animEffect transition="in" filter="fade">
                                      <p:cBhvr>
                                        <p:cTn id="72" dur="500"/>
                                        <p:tgtEl>
                                          <p:spTgt spid="128"/>
                                        </p:tgtEl>
                                      </p:cBhvr>
                                    </p:animEffect>
                                  </p:childTnLst>
                                </p:cTn>
                              </p:par>
                            </p:childTnLst>
                          </p:cTn>
                        </p:par>
                        <p:par>
                          <p:cTn id="73" fill="hold">
                            <p:stCondLst>
                              <p:cond delay="1000"/>
                            </p:stCondLst>
                            <p:childTnLst>
                              <p:par>
                                <p:cTn id="74" presetID="22" presetClass="entr" presetSubtype="1" fill="hold" nodeType="afterEffect">
                                  <p:stCondLst>
                                    <p:cond delay="0"/>
                                  </p:stCondLst>
                                  <p:childTnLst>
                                    <p:set>
                                      <p:cBhvr>
                                        <p:cTn id="75" dur="1" fill="hold">
                                          <p:stCondLst>
                                            <p:cond delay="0"/>
                                          </p:stCondLst>
                                        </p:cTn>
                                        <p:tgtEl>
                                          <p:spTgt spid="104"/>
                                        </p:tgtEl>
                                        <p:attrNameLst>
                                          <p:attrName>style.visibility</p:attrName>
                                        </p:attrNameLst>
                                      </p:cBhvr>
                                      <p:to>
                                        <p:strVal val="visible"/>
                                      </p:to>
                                    </p:set>
                                    <p:animEffect transition="in" filter="wipe(up)">
                                      <p:cBhvr>
                                        <p:cTn id="76" dur="500"/>
                                        <p:tgtEl>
                                          <p:spTgt spid="104"/>
                                        </p:tgtEl>
                                      </p:cBhvr>
                                    </p:animEffect>
                                  </p:childTnLst>
                                </p:cTn>
                              </p:par>
                              <p:par>
                                <p:cTn id="77" presetID="22" presetClass="entr" presetSubtype="1" fill="hold" nodeType="withEffect">
                                  <p:stCondLst>
                                    <p:cond delay="0"/>
                                  </p:stCondLst>
                                  <p:childTnLst>
                                    <p:set>
                                      <p:cBhvr>
                                        <p:cTn id="78" dur="1" fill="hold">
                                          <p:stCondLst>
                                            <p:cond delay="0"/>
                                          </p:stCondLst>
                                        </p:cTn>
                                        <p:tgtEl>
                                          <p:spTgt spid="148"/>
                                        </p:tgtEl>
                                        <p:attrNameLst>
                                          <p:attrName>style.visibility</p:attrName>
                                        </p:attrNameLst>
                                      </p:cBhvr>
                                      <p:to>
                                        <p:strVal val="visible"/>
                                      </p:to>
                                    </p:set>
                                    <p:animEffect transition="in" filter="wipe(up)">
                                      <p:cBhvr>
                                        <p:cTn id="79" dur="500"/>
                                        <p:tgtEl>
                                          <p:spTgt spid="148"/>
                                        </p:tgtEl>
                                      </p:cBhvr>
                                    </p:animEffect>
                                  </p:childTnLst>
                                </p:cTn>
                              </p:par>
                            </p:childTnLst>
                          </p:cTn>
                        </p:par>
                        <p:par>
                          <p:cTn id="80" fill="hold">
                            <p:stCondLst>
                              <p:cond delay="1500"/>
                            </p:stCondLst>
                            <p:childTnLst>
                              <p:par>
                                <p:cTn id="81" presetID="22" presetClass="entr" presetSubtype="1" fill="hold" nodeType="after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up)">
                                      <p:cBhvr>
                                        <p:cTn id="8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animBg="1"/>
      <p:bldP spid="136" grpId="0" animBg="1"/>
      <p:bldP spid="28" grpId="0" animBg="1"/>
      <p:bldP spid="110" grpId="0" animBg="1"/>
      <p:bldP spid="12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反置页表</a:t>
            </a:r>
            <a:endParaRPr lang="zh-CN" altLang="en-US" dirty="0"/>
          </a:p>
        </p:txBody>
      </p:sp>
      <p:sp>
        <p:nvSpPr>
          <p:cNvPr id="3" name="内容占位符 2"/>
          <p:cNvSpPr>
            <a:spLocks noGrp="1"/>
          </p:cNvSpPr>
          <p:nvPr>
            <p:ph idx="1"/>
          </p:nvPr>
        </p:nvSpPr>
        <p:spPr/>
        <p:txBody>
          <a:bodyPr/>
          <a:lstStyle/>
          <a:p>
            <a:r>
              <a:rPr lang="zh-CN" altLang="en-US" dirty="0" smtClean="0"/>
              <a:t>反置页表有几个？</a:t>
            </a:r>
            <a:endParaRPr lang="en-US" altLang="zh-CN" dirty="0" smtClean="0"/>
          </a:p>
          <a:p>
            <a:pPr lvl="1"/>
            <a:r>
              <a:rPr lang="zh-CN" altLang="en-US" dirty="0" smtClean="0"/>
              <a:t>全局使用一个</a:t>
            </a:r>
            <a:endParaRPr lang="en-US" altLang="zh-CN" dirty="0" smtClean="0"/>
          </a:p>
          <a:p>
            <a:r>
              <a:rPr lang="zh-CN" altLang="en-US" dirty="0" smtClean="0"/>
              <a:t>反置页表有什么问题？</a:t>
            </a:r>
            <a:endParaRPr lang="en-US" altLang="zh-CN" dirty="0" smtClean="0"/>
          </a:p>
          <a:p>
            <a:pPr lvl="1"/>
            <a:r>
              <a:rPr lang="zh-CN" altLang="en-US" dirty="0" smtClean="0"/>
              <a:t>可扩展性如何？</a:t>
            </a:r>
            <a:endParaRPr lang="en-US" altLang="zh-CN" dirty="0" smtClean="0"/>
          </a:p>
          <a:p>
            <a:pPr lvl="2"/>
            <a:r>
              <a:rPr lang="zh-CN" altLang="en-US" dirty="0" smtClean="0"/>
              <a:t>多进程？多处理器？</a:t>
            </a:r>
            <a:endParaRPr lang="en-US" altLang="zh-CN" dirty="0" smtClean="0"/>
          </a:p>
          <a:p>
            <a:pPr lvl="1"/>
            <a:r>
              <a:rPr lang="zh-CN" altLang="en-US" dirty="0" smtClean="0"/>
              <a:t>安全性如何？</a:t>
            </a:r>
            <a:endParaRPr lang="en-US" altLang="zh-CN" dirty="0" smtClean="0"/>
          </a:p>
          <a:p>
            <a:r>
              <a:rPr lang="zh-CN" altLang="en-US" dirty="0" smtClean="0"/>
              <a:t>反置页表仅在</a:t>
            </a:r>
            <a:r>
              <a:rPr lang="en-US" altLang="zh-CN" dirty="0" smtClean="0"/>
              <a:t>PowerPC</a:t>
            </a:r>
            <a:r>
              <a:rPr lang="zh-CN" altLang="en-US" dirty="0" smtClean="0"/>
              <a:t>的</a:t>
            </a:r>
            <a:r>
              <a:rPr lang="en-US" altLang="zh-CN" dirty="0" smtClean="0"/>
              <a:t>64</a:t>
            </a:r>
            <a:r>
              <a:rPr lang="zh-CN" altLang="en-US" dirty="0" smtClean="0"/>
              <a:t>位处理器中使用了一段时间</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71</a:t>
            </a:fld>
            <a:endParaRPr lang="en-US" altLang="ko-KR"/>
          </a:p>
        </p:txBody>
      </p:sp>
    </p:spTree>
    <p:extLst>
      <p:ext uri="{BB962C8B-B14F-4D97-AF65-F5344CB8AC3E}">
        <p14:creationId xmlns:p14="http://schemas.microsoft.com/office/powerpoint/2010/main" val="4392787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X64</a:t>
            </a:r>
            <a:r>
              <a:rPr lang="zh-CN" altLang="en-US" dirty="0" smtClean="0"/>
              <a:t>的页表是什么样的</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72</a:t>
            </a:fld>
            <a:endParaRPr lang="en-US" altLang="ko-KR"/>
          </a:p>
        </p:txBody>
      </p:sp>
      <p:pic>
        <p:nvPicPr>
          <p:cNvPr id="31746" name="Picture 2" descr="Four level page table for 64-bit machin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84" y="1052555"/>
            <a:ext cx="8280920" cy="5544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9373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X64</a:t>
            </a:r>
            <a:r>
              <a:rPr lang="zh-CN" altLang="en-US" dirty="0" smtClean="0"/>
              <a:t>的页表是什么样的</a:t>
            </a:r>
            <a:endParaRPr lang="zh-CN" altLang="en-US" dirty="0"/>
          </a:p>
        </p:txBody>
      </p:sp>
      <p:sp>
        <p:nvSpPr>
          <p:cNvPr id="3" name="内容占位符 2"/>
          <p:cNvSpPr>
            <a:spLocks noGrp="1"/>
          </p:cNvSpPr>
          <p:nvPr>
            <p:ph idx="1"/>
          </p:nvPr>
        </p:nvSpPr>
        <p:spPr/>
        <p:txBody>
          <a:bodyPr/>
          <a:lstStyle/>
          <a:p>
            <a:r>
              <a:rPr lang="zh-CN" altLang="en-US" dirty="0" smtClean="0"/>
              <a:t>每个页表里面有</a:t>
            </a:r>
            <a:r>
              <a:rPr lang="en-US" altLang="zh-CN" dirty="0" smtClean="0"/>
              <a:t>512</a:t>
            </a:r>
            <a:r>
              <a:rPr lang="zh-CN" altLang="en-US" dirty="0" smtClean="0"/>
              <a:t>项</a:t>
            </a:r>
            <a:endParaRPr lang="en-US" altLang="zh-CN" dirty="0" smtClean="0"/>
          </a:p>
          <a:p>
            <a:pPr lvl="1"/>
            <a:r>
              <a:rPr lang="en-US" altLang="zh-CN" dirty="0" smtClean="0"/>
              <a:t>4k/8</a:t>
            </a:r>
            <a:r>
              <a:rPr lang="zh-CN" altLang="en-US" dirty="0" smtClean="0"/>
              <a:t>字节</a:t>
            </a:r>
            <a:r>
              <a:rPr lang="en-US" altLang="zh-CN" dirty="0" smtClean="0"/>
              <a:t>(64bit)  = 512</a:t>
            </a:r>
          </a:p>
          <a:p>
            <a:pPr lvl="1"/>
            <a:r>
              <a:rPr lang="zh-CN" altLang="en-US" dirty="0" smtClean="0"/>
              <a:t>因此用于页表项的寻址部分仅有</a:t>
            </a:r>
            <a:r>
              <a:rPr lang="en-US" altLang="zh-CN" dirty="0" smtClean="0"/>
              <a:t>9</a:t>
            </a:r>
            <a:r>
              <a:rPr lang="zh-CN" altLang="en-US" dirty="0" smtClean="0"/>
              <a:t>位</a:t>
            </a:r>
            <a:endParaRPr lang="en-US" altLang="zh-CN" dirty="0" smtClean="0"/>
          </a:p>
          <a:p>
            <a:r>
              <a:rPr lang="zh-CN" altLang="en-US" dirty="0" smtClean="0"/>
              <a:t>类似的，页目录项也只有</a:t>
            </a:r>
            <a:r>
              <a:rPr lang="en-US" altLang="zh-CN" dirty="0" smtClean="0"/>
              <a:t>512</a:t>
            </a:r>
            <a:r>
              <a:rPr lang="zh-CN" altLang="en-US" dirty="0" smtClean="0"/>
              <a:t>项</a:t>
            </a:r>
            <a:endParaRPr lang="en-US" altLang="zh-CN" dirty="0" smtClean="0"/>
          </a:p>
          <a:p>
            <a:pPr lvl="1"/>
            <a:r>
              <a:rPr lang="zh-CN" altLang="en-US" dirty="0" smtClean="0"/>
              <a:t>页目录项也只有</a:t>
            </a:r>
            <a:r>
              <a:rPr lang="en-US" altLang="zh-CN" dirty="0" smtClean="0"/>
              <a:t>9</a:t>
            </a:r>
            <a:r>
              <a:rPr lang="zh-CN" altLang="en-US" dirty="0" smtClean="0"/>
              <a:t>位</a:t>
            </a:r>
            <a:endParaRPr lang="en-US" altLang="zh-CN" dirty="0" smtClean="0"/>
          </a:p>
          <a:p>
            <a:r>
              <a:rPr lang="zh-CN" altLang="en-US" dirty="0" smtClean="0"/>
              <a:t>页表扩展为</a:t>
            </a:r>
            <a:r>
              <a:rPr lang="en-US" altLang="zh-CN" dirty="0" smtClean="0"/>
              <a:t>4</a:t>
            </a:r>
            <a:r>
              <a:rPr lang="zh-CN" altLang="en-US" dirty="0" smtClean="0"/>
              <a:t>级，每级都是</a:t>
            </a:r>
            <a:r>
              <a:rPr lang="en-US" altLang="zh-CN" dirty="0" smtClean="0"/>
              <a:t>9</a:t>
            </a:r>
            <a:r>
              <a:rPr lang="zh-CN" altLang="en-US" dirty="0" smtClean="0"/>
              <a:t>位地址</a:t>
            </a:r>
            <a:endParaRPr lang="en-US" altLang="zh-CN" dirty="0" smtClean="0"/>
          </a:p>
          <a:p>
            <a:pPr lvl="1"/>
            <a:r>
              <a:rPr lang="zh-CN" altLang="en-US" dirty="0" smtClean="0"/>
              <a:t>寻址空间最大为</a:t>
            </a:r>
            <a:r>
              <a:rPr lang="en-US" altLang="zh-CN" dirty="0" smtClean="0"/>
              <a:t>256T</a:t>
            </a:r>
          </a:p>
          <a:p>
            <a:pPr lvl="1"/>
            <a:r>
              <a:rPr lang="zh-CN" altLang="en-US" dirty="0" smtClean="0"/>
              <a:t>最高的</a:t>
            </a:r>
            <a:r>
              <a:rPr lang="en-US" altLang="zh-CN" dirty="0" smtClean="0"/>
              <a:t>16</a:t>
            </a:r>
            <a:r>
              <a:rPr lang="zh-CN" altLang="en-US" dirty="0" smtClean="0"/>
              <a:t>位目前没有使用</a:t>
            </a:r>
            <a:endParaRPr lang="en-US" altLang="zh-CN" dirty="0" smtClean="0"/>
          </a:p>
          <a:p>
            <a:r>
              <a:rPr lang="zh-CN" altLang="en-US" dirty="0" smtClean="0"/>
              <a:t>实际使用的内存远没有这么多</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73</a:t>
            </a:fld>
            <a:endParaRPr lang="en-US" altLang="ko-KR"/>
          </a:p>
        </p:txBody>
      </p:sp>
    </p:spTree>
    <p:extLst>
      <p:ext uri="{BB962C8B-B14F-4D97-AF65-F5344CB8AC3E}">
        <p14:creationId xmlns:p14="http://schemas.microsoft.com/office/powerpoint/2010/main" val="23094610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X64</a:t>
            </a:r>
            <a:r>
              <a:rPr lang="zh-CN" altLang="en-US" dirty="0" smtClean="0"/>
              <a:t>的页表是什么样的（续）</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a:t>
            </a:r>
            <a:r>
              <a:rPr lang="en-US" altLang="zh-CN" dirty="0" smtClean="0"/>
              <a:t>Intel</a:t>
            </a:r>
            <a:r>
              <a:rPr lang="zh-CN" altLang="en-US" dirty="0" smtClean="0"/>
              <a:t>中使用</a:t>
            </a:r>
            <a:r>
              <a:rPr lang="en-US" altLang="zh-CN" dirty="0" smtClean="0"/>
              <a:t>MAXPHYADDR</a:t>
            </a:r>
            <a:r>
              <a:rPr lang="zh-CN" altLang="en-US" dirty="0" smtClean="0"/>
              <a:t>来表示最大的物理地址</a:t>
            </a:r>
          </a:p>
          <a:p>
            <a:r>
              <a:rPr lang="zh-CN" altLang="en-US" dirty="0" smtClean="0"/>
              <a:t>当</a:t>
            </a:r>
            <a:r>
              <a:rPr lang="en-US" altLang="zh-CN" dirty="0" smtClean="0"/>
              <a:t>MAXPHYADDR </a:t>
            </a:r>
            <a:r>
              <a:rPr lang="zh-CN" altLang="en-US" dirty="0" smtClean="0"/>
              <a:t>为</a:t>
            </a:r>
            <a:r>
              <a:rPr lang="en-US" altLang="zh-CN" dirty="0" smtClean="0"/>
              <a:t>36</a:t>
            </a:r>
            <a:r>
              <a:rPr lang="zh-CN" altLang="en-US" dirty="0" smtClean="0"/>
              <a:t>位，在</a:t>
            </a:r>
            <a:r>
              <a:rPr lang="en-US" altLang="zh-CN" dirty="0" smtClean="0"/>
              <a:t>Intel</a:t>
            </a:r>
            <a:r>
              <a:rPr lang="zh-CN" altLang="en-US" dirty="0" smtClean="0"/>
              <a:t>平台的桌面处理器上普遍实现了</a:t>
            </a:r>
            <a:r>
              <a:rPr lang="en-US" altLang="zh-CN" dirty="0" smtClean="0"/>
              <a:t>36</a:t>
            </a:r>
            <a:r>
              <a:rPr lang="zh-CN" altLang="en-US" dirty="0" smtClean="0"/>
              <a:t>位的最高物理地址值，也就是我们普通的个人计算机，可寻址</a:t>
            </a:r>
            <a:r>
              <a:rPr lang="en-US" altLang="zh-CN" dirty="0" smtClean="0"/>
              <a:t>64G</a:t>
            </a:r>
            <a:r>
              <a:rPr lang="zh-CN" altLang="en-US" dirty="0" smtClean="0"/>
              <a:t>空间；</a:t>
            </a:r>
          </a:p>
          <a:p>
            <a:endParaRPr lang="zh-CN" altLang="en-US" dirty="0" smtClean="0"/>
          </a:p>
          <a:p>
            <a:r>
              <a:rPr lang="zh-CN" altLang="en-US" dirty="0" smtClean="0"/>
              <a:t>当</a:t>
            </a:r>
            <a:r>
              <a:rPr lang="en-US" altLang="zh-CN" dirty="0" smtClean="0"/>
              <a:t>MAXPHYADDR </a:t>
            </a:r>
            <a:r>
              <a:rPr lang="zh-CN" altLang="en-US" dirty="0" smtClean="0"/>
              <a:t>为</a:t>
            </a:r>
            <a:r>
              <a:rPr lang="en-US" altLang="zh-CN" dirty="0" smtClean="0"/>
              <a:t>40</a:t>
            </a:r>
            <a:r>
              <a:rPr lang="zh-CN" altLang="en-US" dirty="0" smtClean="0"/>
              <a:t>位，在</a:t>
            </a:r>
            <a:r>
              <a:rPr lang="en-US" altLang="zh-CN" dirty="0" smtClean="0"/>
              <a:t>Inter</a:t>
            </a:r>
            <a:r>
              <a:rPr lang="zh-CN" altLang="en-US" dirty="0" smtClean="0"/>
              <a:t>的服务器产品和</a:t>
            </a:r>
            <a:r>
              <a:rPr lang="en-US" altLang="zh-CN" dirty="0" smtClean="0"/>
              <a:t>AMD </a:t>
            </a:r>
            <a:r>
              <a:rPr lang="zh-CN" altLang="en-US" dirty="0" smtClean="0"/>
              <a:t>的平台上普遍实现</a:t>
            </a:r>
            <a:r>
              <a:rPr lang="en-US" altLang="zh-CN" dirty="0" smtClean="0"/>
              <a:t>40</a:t>
            </a:r>
            <a:r>
              <a:rPr lang="zh-CN" altLang="en-US" dirty="0" smtClean="0"/>
              <a:t>位的最高物理地址，可寻址达</a:t>
            </a:r>
            <a:r>
              <a:rPr lang="en-US" altLang="zh-CN" dirty="0" smtClean="0"/>
              <a:t>1TB</a:t>
            </a:r>
            <a:r>
              <a:rPr lang="zh-CN" altLang="en-US" dirty="0" smtClean="0"/>
              <a:t>；</a:t>
            </a:r>
          </a:p>
          <a:p>
            <a:endParaRPr lang="zh-CN" altLang="en-US" dirty="0" smtClean="0"/>
          </a:p>
          <a:p>
            <a:r>
              <a:rPr lang="zh-CN" altLang="en-US" dirty="0" smtClean="0"/>
              <a:t>当</a:t>
            </a:r>
            <a:r>
              <a:rPr lang="en-US" altLang="zh-CN" dirty="0" smtClean="0"/>
              <a:t>MAXPHYADDR</a:t>
            </a:r>
            <a:r>
              <a:rPr lang="zh-CN" altLang="en-US" dirty="0" smtClean="0"/>
              <a:t>为</a:t>
            </a:r>
            <a:r>
              <a:rPr lang="en-US" altLang="zh-CN" dirty="0" smtClean="0"/>
              <a:t>52</a:t>
            </a:r>
            <a:r>
              <a:rPr lang="zh-CN" altLang="en-US" dirty="0" smtClean="0"/>
              <a:t>位，这是</a:t>
            </a:r>
            <a:r>
              <a:rPr lang="en-US" altLang="zh-CN" dirty="0" smtClean="0"/>
              <a:t>x64</a:t>
            </a:r>
            <a:r>
              <a:rPr lang="zh-CN" altLang="en-US" dirty="0" smtClean="0"/>
              <a:t>体系结构描述最高实现值，目前尚未有处理器实现。</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74</a:t>
            </a:fld>
            <a:endParaRPr lang="en-US" altLang="ko-K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2088" y="116632"/>
            <a:ext cx="4437112" cy="4437112"/>
          </a:xfrm>
          <a:prstGeom prst="rect">
            <a:avLst/>
          </a:prstGeom>
        </p:spPr>
      </p:pic>
      <p:pic>
        <p:nvPicPr>
          <p:cNvPr id="9" name="图片 8"/>
          <p:cNvPicPr>
            <a:picLocks noChangeAspect="1"/>
          </p:cNvPicPr>
          <p:nvPr/>
        </p:nvPicPr>
        <p:blipFill>
          <a:blip r:embed="rId3"/>
          <a:stretch>
            <a:fillRect/>
          </a:stretch>
        </p:blipFill>
        <p:spPr>
          <a:xfrm>
            <a:off x="1115616" y="6067425"/>
            <a:ext cx="7372350" cy="790575"/>
          </a:xfrm>
          <a:prstGeom prst="rect">
            <a:avLst/>
          </a:prstGeom>
        </p:spPr>
      </p:pic>
    </p:spTree>
    <p:extLst>
      <p:ext uri="{BB962C8B-B14F-4D97-AF65-F5344CB8AC3E}">
        <p14:creationId xmlns:p14="http://schemas.microsoft.com/office/powerpoint/2010/main" val="175032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X64</a:t>
            </a:r>
            <a:r>
              <a:rPr lang="zh-CN" altLang="en-US" dirty="0" smtClean="0"/>
              <a:t>的页表是什么样的</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75</a:t>
            </a:fld>
            <a:endParaRPr lang="en-US" altLang="ko-KR"/>
          </a:p>
        </p:txBody>
      </p:sp>
      <p:pic>
        <p:nvPicPr>
          <p:cNvPr id="31746" name="Picture 2" descr="Four level page table for 64-bit machin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84" y="1052555"/>
            <a:ext cx="8280920" cy="5544797"/>
          </a:xfrm>
          <a:prstGeom prst="rect">
            <a:avLst/>
          </a:prstGeom>
          <a:noFill/>
          <a:extLst>
            <a:ext uri="{909E8E84-426E-40DD-AFC4-6F175D3DCCD1}">
              <a14:hiddenFill xmlns:a14="http://schemas.microsoft.com/office/drawing/2010/main">
                <a:solidFill>
                  <a:srgbClr val="FFFFFF"/>
                </a:solidFill>
              </a14:hiddenFill>
            </a:ext>
          </a:extLst>
        </p:spPr>
      </p:pic>
      <p:sp>
        <p:nvSpPr>
          <p:cNvPr id="3" name="椭圆 2"/>
          <p:cNvSpPr/>
          <p:nvPr/>
        </p:nvSpPr>
        <p:spPr bwMode="auto">
          <a:xfrm>
            <a:off x="3419872" y="5157192"/>
            <a:ext cx="2376091" cy="864096"/>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3451136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X64</a:t>
            </a:r>
            <a:r>
              <a:rPr lang="zh-CN" altLang="en-US" dirty="0" smtClean="0"/>
              <a:t>的页表是什么样的（续）</a:t>
            </a:r>
            <a:endParaRPr lang="zh-CN" altLang="en-US" dirty="0"/>
          </a:p>
        </p:txBody>
      </p:sp>
      <p:sp>
        <p:nvSpPr>
          <p:cNvPr id="3" name="内容占位符 2"/>
          <p:cNvSpPr>
            <a:spLocks noGrp="1"/>
          </p:cNvSpPr>
          <p:nvPr>
            <p:ph idx="1"/>
          </p:nvPr>
        </p:nvSpPr>
        <p:spPr/>
        <p:txBody>
          <a:bodyPr>
            <a:normAutofit/>
          </a:bodyPr>
          <a:lstStyle/>
          <a:p>
            <a:r>
              <a:rPr lang="zh-CN" altLang="en-US" dirty="0" smtClean="0"/>
              <a:t>当</a:t>
            </a:r>
            <a:r>
              <a:rPr lang="en-US" altLang="zh-CN" dirty="0" smtClean="0"/>
              <a:t>MAXPHYADDR</a:t>
            </a:r>
            <a:r>
              <a:rPr lang="zh-CN" altLang="en-US" dirty="0" smtClean="0"/>
              <a:t>为</a:t>
            </a:r>
            <a:r>
              <a:rPr lang="en-US" altLang="zh-CN" dirty="0" smtClean="0"/>
              <a:t>36</a:t>
            </a:r>
            <a:r>
              <a:rPr lang="zh-CN" altLang="en-US" dirty="0" smtClean="0"/>
              <a:t>位时：</a:t>
            </a:r>
            <a:endParaRPr lang="en-US" altLang="zh-CN" dirty="0" smtClean="0"/>
          </a:p>
          <a:p>
            <a:pPr lvl="1"/>
            <a:r>
              <a:rPr lang="zh-CN" altLang="en-US" dirty="0" smtClean="0"/>
              <a:t>上一级</a:t>
            </a:r>
            <a:r>
              <a:rPr lang="en-US" altLang="zh-CN" dirty="0" smtClean="0"/>
              <a:t>table entry</a:t>
            </a:r>
            <a:r>
              <a:rPr lang="zh-CN" altLang="en-US" dirty="0" smtClean="0"/>
              <a:t>的</a:t>
            </a:r>
            <a:r>
              <a:rPr lang="en-US" altLang="zh-CN" dirty="0" smtClean="0"/>
              <a:t>12~35</a:t>
            </a:r>
            <a:r>
              <a:rPr lang="zh-CN" altLang="en-US" dirty="0" smtClean="0"/>
              <a:t>位提供下一级</a:t>
            </a:r>
            <a:r>
              <a:rPr lang="en-US" altLang="zh-CN" dirty="0" smtClean="0"/>
              <a:t>table</a:t>
            </a:r>
            <a:r>
              <a:rPr lang="zh-CN" altLang="en-US" dirty="0" smtClean="0"/>
              <a:t>物理基地址的高</a:t>
            </a:r>
            <a:r>
              <a:rPr lang="en-US" altLang="zh-CN" dirty="0" smtClean="0"/>
              <a:t>24</a:t>
            </a:r>
            <a:r>
              <a:rPr lang="zh-CN" altLang="en-US" dirty="0" smtClean="0"/>
              <a:t>位</a:t>
            </a:r>
            <a:endParaRPr lang="en-US" altLang="zh-CN" dirty="0" smtClean="0"/>
          </a:p>
          <a:p>
            <a:pPr lvl="1"/>
            <a:r>
              <a:rPr lang="en-US" altLang="zh-CN" dirty="0" smtClean="0"/>
              <a:t>36~51</a:t>
            </a:r>
            <a:r>
              <a:rPr lang="zh-CN" altLang="en-US" dirty="0" smtClean="0"/>
              <a:t>是保留位，必须置</a:t>
            </a:r>
            <a:r>
              <a:rPr lang="en-US" altLang="zh-CN" dirty="0" smtClean="0"/>
              <a:t>0</a:t>
            </a:r>
          </a:p>
          <a:p>
            <a:pPr lvl="1"/>
            <a:r>
              <a:rPr lang="zh-CN" altLang="en-US" dirty="0" smtClean="0"/>
              <a:t>低</a:t>
            </a:r>
            <a:r>
              <a:rPr lang="en-US" altLang="zh-CN" dirty="0" smtClean="0"/>
              <a:t>12</a:t>
            </a:r>
            <a:r>
              <a:rPr lang="zh-CN" altLang="en-US" dirty="0" smtClean="0"/>
              <a:t>位补零，达到基地址在</a:t>
            </a:r>
            <a:r>
              <a:rPr lang="en-US" altLang="zh-CN" dirty="0" smtClean="0"/>
              <a:t>4K</a:t>
            </a:r>
            <a:r>
              <a:rPr lang="zh-CN" altLang="en-US" dirty="0" smtClean="0"/>
              <a:t>边界对齐。</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76</a:t>
            </a:fld>
            <a:endParaRPr lang="en-US" altLang="ko-KR"/>
          </a:p>
        </p:txBody>
      </p:sp>
    </p:spTree>
    <p:extLst>
      <p:ext uri="{BB962C8B-B14F-4D97-AF65-F5344CB8AC3E}">
        <p14:creationId xmlns:p14="http://schemas.microsoft.com/office/powerpoint/2010/main" val="23924956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Working flow of paging system</a:t>
            </a:r>
            <a:endParaRPr lang="zh-CN" altLang="en-US" sz="3200" smtClean="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77500" lnSpcReduction="20000"/>
          </a:bodyPr>
          <a:lstStyle/>
          <a:p>
            <a:pPr>
              <a:lnSpc>
                <a:spcPct val="110000"/>
              </a:lnSpc>
              <a:defRPr/>
            </a:pPr>
            <a:r>
              <a:rPr lang="en-US" altLang="zh-CN" dirty="0" smtClean="0">
                <a:ea typeface="宋体" pitchFamily="2" charset="-122"/>
              </a:rPr>
              <a:t>Step 1: Global page table initialization</a:t>
            </a:r>
          </a:p>
          <a:p>
            <a:pPr lvl="1">
              <a:lnSpc>
                <a:spcPct val="110000"/>
              </a:lnSpc>
              <a:defRPr/>
            </a:pPr>
            <a:r>
              <a:rPr lang="en-US" altLang="zh-CN" dirty="0" smtClean="0">
                <a:ea typeface="宋体" pitchFamily="2" charset="-122"/>
              </a:rPr>
              <a:t>Create page table and fill frame number</a:t>
            </a:r>
          </a:p>
          <a:p>
            <a:pPr>
              <a:lnSpc>
                <a:spcPct val="110000"/>
              </a:lnSpc>
              <a:defRPr/>
            </a:pPr>
            <a:r>
              <a:rPr lang="en-US" altLang="zh-CN" dirty="0" smtClean="0">
                <a:ea typeface="宋体" pitchFamily="2" charset="-122"/>
              </a:rPr>
              <a:t>Step2: process creation</a:t>
            </a:r>
          </a:p>
          <a:p>
            <a:pPr lvl="1">
              <a:lnSpc>
                <a:spcPct val="110000"/>
              </a:lnSpc>
              <a:defRPr/>
            </a:pPr>
            <a:r>
              <a:rPr lang="en-US" altLang="zh-CN" dirty="0" smtClean="0">
                <a:ea typeface="宋体" pitchFamily="2" charset="-122"/>
              </a:rPr>
              <a:t>Create local page table for process</a:t>
            </a:r>
          </a:p>
          <a:p>
            <a:pPr lvl="1">
              <a:lnSpc>
                <a:spcPct val="110000"/>
              </a:lnSpc>
              <a:defRPr/>
            </a:pPr>
            <a:r>
              <a:rPr lang="en-US" altLang="zh-CN" dirty="0" smtClean="0">
                <a:ea typeface="宋体" pitchFamily="2" charset="-122"/>
              </a:rPr>
              <a:t>Fill page number in the local page table</a:t>
            </a:r>
          </a:p>
          <a:p>
            <a:pPr>
              <a:lnSpc>
                <a:spcPct val="110000"/>
              </a:lnSpc>
              <a:defRPr/>
            </a:pPr>
            <a:r>
              <a:rPr lang="en-US" altLang="zh-CN" dirty="0" smtClean="0">
                <a:ea typeface="宋体" pitchFamily="2" charset="-122"/>
              </a:rPr>
              <a:t>Step3: fetch the first instruction</a:t>
            </a:r>
          </a:p>
          <a:p>
            <a:pPr lvl="1">
              <a:lnSpc>
                <a:spcPct val="110000"/>
              </a:lnSpc>
              <a:defRPr/>
            </a:pPr>
            <a:r>
              <a:rPr lang="en-US" altLang="zh-CN" dirty="0" smtClean="0">
                <a:solidFill>
                  <a:srgbClr val="FF0000"/>
                </a:solidFill>
                <a:ea typeface="宋体" pitchFamily="2" charset="-122"/>
              </a:rPr>
              <a:t>Page Fault </a:t>
            </a:r>
            <a:r>
              <a:rPr lang="en-US" altLang="zh-CN" dirty="0" smtClean="0">
                <a:ea typeface="宋体" pitchFamily="2" charset="-122"/>
              </a:rPr>
              <a:t>interrupt</a:t>
            </a:r>
          </a:p>
          <a:p>
            <a:pPr lvl="1">
              <a:lnSpc>
                <a:spcPct val="110000"/>
              </a:lnSpc>
              <a:defRPr/>
            </a:pPr>
            <a:r>
              <a:rPr lang="en-US" altLang="zh-CN" dirty="0" smtClean="0">
                <a:ea typeface="宋体" pitchFamily="2" charset="-122"/>
              </a:rPr>
              <a:t>Load the page from disk to memory</a:t>
            </a:r>
          </a:p>
          <a:p>
            <a:pPr lvl="1">
              <a:lnSpc>
                <a:spcPct val="110000"/>
              </a:lnSpc>
              <a:defRPr/>
            </a:pPr>
            <a:r>
              <a:rPr lang="en-US" altLang="zh-CN" dirty="0" smtClean="0">
                <a:ea typeface="宋体" pitchFamily="2" charset="-122"/>
              </a:rPr>
              <a:t>Update the global and local page table</a:t>
            </a:r>
          </a:p>
          <a:p>
            <a:pPr lvl="1">
              <a:lnSpc>
                <a:spcPct val="110000"/>
              </a:lnSpc>
              <a:defRPr/>
            </a:pPr>
            <a:r>
              <a:rPr lang="en-US" altLang="zh-CN" dirty="0" smtClean="0">
                <a:ea typeface="宋体" pitchFamily="2" charset="-122"/>
              </a:rPr>
              <a:t>Load the page table entry into TLB</a:t>
            </a:r>
          </a:p>
          <a:p>
            <a:pPr>
              <a:lnSpc>
                <a:spcPct val="110000"/>
              </a:lnSpc>
              <a:defRPr/>
            </a:pPr>
            <a:r>
              <a:rPr lang="en-US" altLang="zh-CN" dirty="0" smtClean="0">
                <a:ea typeface="宋体" pitchFamily="2" charset="-122"/>
              </a:rPr>
              <a:t>Step 4: page replacement</a:t>
            </a:r>
          </a:p>
          <a:p>
            <a:pPr lvl="1">
              <a:lnSpc>
                <a:spcPct val="110000"/>
              </a:lnSpc>
              <a:defRPr/>
            </a:pPr>
            <a:r>
              <a:rPr lang="en-US" altLang="zh-CN" dirty="0" smtClean="0">
                <a:solidFill>
                  <a:srgbClr val="FF0000"/>
                </a:solidFill>
                <a:ea typeface="宋体" pitchFamily="2" charset="-122"/>
              </a:rPr>
              <a:t>Page Fault </a:t>
            </a:r>
            <a:r>
              <a:rPr lang="en-US" altLang="zh-CN" dirty="0" smtClean="0">
                <a:ea typeface="宋体" pitchFamily="2" charset="-122"/>
              </a:rPr>
              <a:t>interrupt</a:t>
            </a:r>
          </a:p>
          <a:p>
            <a:pPr lvl="1">
              <a:lnSpc>
                <a:spcPct val="110000"/>
              </a:lnSpc>
              <a:defRPr/>
            </a:pPr>
            <a:r>
              <a:rPr lang="en-US" altLang="zh-CN" dirty="0" smtClean="0">
                <a:ea typeface="宋体" pitchFamily="2" charset="-122"/>
              </a:rPr>
              <a:t>Select a page in page table and write it back to disk</a:t>
            </a:r>
          </a:p>
          <a:p>
            <a:pPr lvl="1">
              <a:lnSpc>
                <a:spcPct val="110000"/>
              </a:lnSpc>
              <a:defRPr/>
            </a:pPr>
            <a:r>
              <a:rPr lang="en-US" altLang="zh-CN" dirty="0" smtClean="0">
                <a:ea typeface="宋体" pitchFamily="2" charset="-122"/>
              </a:rPr>
              <a:t>Load the page to the emptied frame (Replacing)</a:t>
            </a:r>
          </a:p>
          <a:p>
            <a:pPr lvl="1">
              <a:lnSpc>
                <a:spcPct val="110000"/>
              </a:lnSpc>
              <a:defRPr/>
            </a:pPr>
            <a:r>
              <a:rPr lang="en-US" altLang="zh-CN" dirty="0" smtClean="0">
                <a:ea typeface="宋体" pitchFamily="2" charset="-122"/>
              </a:rPr>
              <a:t>Update page table and TLB</a:t>
            </a:r>
          </a:p>
          <a:p>
            <a:pPr lvl="1">
              <a:lnSpc>
                <a:spcPct val="110000"/>
              </a:lnSpc>
              <a:defRPr/>
            </a:pPr>
            <a:endParaRPr lang="en-US" altLang="zh-CN" dirty="0" smtClean="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983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69531F15-73F8-4578-BE5F-A131BAB411F7}" type="slidenum">
              <a:rPr lang="en-US" altLang="ko-KR" sz="1200" smtClean="0">
                <a:solidFill>
                  <a:schemeClr val="bg1"/>
                </a:solidFill>
              </a:rPr>
              <a:pPr>
                <a:spcBef>
                  <a:spcPct val="0"/>
                </a:spcBef>
                <a:buClrTx/>
                <a:buSzTx/>
                <a:buFontTx/>
                <a:buNone/>
              </a:pPr>
              <a:t>77</a:t>
            </a:fld>
            <a:endParaRPr lang="en-US" altLang="ko-KR" sz="1200" smtClean="0">
              <a:solidFill>
                <a:schemeClr val="bg1"/>
              </a:solidFill>
            </a:endParaRPr>
          </a:p>
        </p:txBody>
      </p:sp>
    </p:spTree>
    <p:extLst>
      <p:ext uri="{BB962C8B-B14F-4D97-AF65-F5344CB8AC3E}">
        <p14:creationId xmlns:p14="http://schemas.microsoft.com/office/powerpoint/2010/main" val="30822353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812814" y="1071547"/>
            <a:ext cx="3677454"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虚拟存储的基本特征</a:t>
            </a:r>
          </a:p>
        </p:txBody>
      </p:sp>
      <p:grpSp>
        <p:nvGrpSpPr>
          <p:cNvPr id="2" name="组合 1"/>
          <p:cNvGrpSpPr/>
          <p:nvPr/>
        </p:nvGrpSpPr>
        <p:grpSpPr>
          <a:xfrm>
            <a:off x="2420956" y="1703094"/>
            <a:ext cx="4721232" cy="1725906"/>
            <a:chOff x="1791236" y="3094477"/>
            <a:chExt cx="4721232" cy="1725906"/>
          </a:xfrm>
        </p:grpSpPr>
        <p:grpSp>
          <p:nvGrpSpPr>
            <p:cNvPr id="56" name="Group 6"/>
            <p:cNvGrpSpPr>
              <a:grpSpLocks/>
            </p:cNvGrpSpPr>
            <p:nvPr/>
          </p:nvGrpSpPr>
          <p:grpSpPr bwMode="auto">
            <a:xfrm>
              <a:off x="1791236" y="3094477"/>
              <a:ext cx="4721232" cy="1354485"/>
              <a:chOff x="0" y="0"/>
              <a:chExt cx="11959" cy="3430"/>
            </a:xfrm>
          </p:grpSpPr>
          <p:sp>
            <p:nvSpPr>
              <p:cNvPr id="57" name="Rectangle 5"/>
              <p:cNvSpPr>
                <a:spLocks noChangeArrowheads="1"/>
              </p:cNvSpPr>
              <p:nvPr/>
            </p:nvSpPr>
            <p:spPr bwMode="auto">
              <a:xfrm>
                <a:off x="2079" y="0"/>
                <a:ext cx="960" cy="1129"/>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P1</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58" name="Rectangle 8"/>
              <p:cNvSpPr>
                <a:spLocks noChangeArrowheads="1"/>
              </p:cNvSpPr>
              <p:nvPr/>
            </p:nvSpPr>
            <p:spPr bwMode="auto">
              <a:xfrm>
                <a:off x="3519" y="0"/>
                <a:ext cx="960" cy="1129"/>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P2</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59" name="Rectangle 9"/>
              <p:cNvSpPr>
                <a:spLocks noChangeArrowheads="1"/>
              </p:cNvSpPr>
              <p:nvPr/>
            </p:nvSpPr>
            <p:spPr bwMode="auto">
              <a:xfrm>
                <a:off x="4959" y="0"/>
                <a:ext cx="960" cy="1129"/>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P3</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60" name="Rectangle 10"/>
              <p:cNvSpPr>
                <a:spLocks noChangeArrowheads="1"/>
              </p:cNvSpPr>
              <p:nvPr/>
            </p:nvSpPr>
            <p:spPr bwMode="auto">
              <a:xfrm>
                <a:off x="6399" y="0"/>
                <a:ext cx="960" cy="1129"/>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chemeClr val="bg1"/>
                    </a:solidFill>
                    <a:latin typeface="微软雅黑" pitchFamily="34" charset="-122"/>
                    <a:ea typeface="微软雅黑" pitchFamily="34" charset="-122"/>
                    <a:cs typeface="MS PGothic" charset="0"/>
                    <a:sym typeface="Comic Sans MS" charset="0"/>
                  </a:rPr>
                  <a:t>P4</a:t>
                </a:r>
                <a:endParaRPr lang="zh-CN" altLang="en-US" sz="1600" b="1" dirty="0">
                  <a:solidFill>
                    <a:schemeClr val="bg1"/>
                  </a:solidFill>
                  <a:latin typeface="微软雅黑" pitchFamily="34" charset="-122"/>
                  <a:ea typeface="微软雅黑" pitchFamily="34" charset="-122"/>
                  <a:cs typeface="MS PGothic" charset="0"/>
                </a:endParaRPr>
              </a:p>
            </p:txBody>
          </p:sp>
          <p:sp>
            <p:nvSpPr>
              <p:cNvPr id="61" name="Rectangle 11"/>
              <p:cNvSpPr>
                <a:spLocks noChangeArrowheads="1"/>
              </p:cNvSpPr>
              <p:nvPr/>
            </p:nvSpPr>
            <p:spPr bwMode="auto">
              <a:xfrm>
                <a:off x="0" y="2710"/>
                <a:ext cx="1200" cy="720"/>
              </a:xfrm>
              <a:prstGeom prst="rect">
                <a:avLst/>
              </a:prstGeom>
              <a:solidFill>
                <a:srgbClr val="FF0000"/>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2" name="Rectangle 12"/>
              <p:cNvSpPr>
                <a:spLocks noChangeArrowheads="1"/>
              </p:cNvSpPr>
              <p:nvPr/>
            </p:nvSpPr>
            <p:spPr bwMode="auto">
              <a:xfrm>
                <a:off x="12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3" name="Rectangle 13"/>
              <p:cNvSpPr>
                <a:spLocks noChangeArrowheads="1"/>
              </p:cNvSpPr>
              <p:nvPr/>
            </p:nvSpPr>
            <p:spPr bwMode="auto">
              <a:xfrm>
                <a:off x="156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4" name="Rectangle 14"/>
              <p:cNvSpPr>
                <a:spLocks noChangeArrowheads="1"/>
              </p:cNvSpPr>
              <p:nvPr/>
            </p:nvSpPr>
            <p:spPr bwMode="auto">
              <a:xfrm>
                <a:off x="192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5" name="Rectangle 15"/>
              <p:cNvSpPr>
                <a:spLocks noChangeArrowheads="1"/>
              </p:cNvSpPr>
              <p:nvPr/>
            </p:nvSpPr>
            <p:spPr bwMode="auto">
              <a:xfrm>
                <a:off x="22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6" name="Rectangle 16"/>
              <p:cNvSpPr>
                <a:spLocks noChangeArrowheads="1"/>
              </p:cNvSpPr>
              <p:nvPr/>
            </p:nvSpPr>
            <p:spPr bwMode="auto">
              <a:xfrm>
                <a:off x="264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7" name="Rectangle 17"/>
              <p:cNvSpPr>
                <a:spLocks noChangeArrowheads="1"/>
              </p:cNvSpPr>
              <p:nvPr/>
            </p:nvSpPr>
            <p:spPr bwMode="auto">
              <a:xfrm>
                <a:off x="30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8" name="Rectangle 18"/>
              <p:cNvSpPr>
                <a:spLocks noChangeArrowheads="1"/>
              </p:cNvSpPr>
              <p:nvPr/>
            </p:nvSpPr>
            <p:spPr bwMode="auto">
              <a:xfrm>
                <a:off x="336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9" name="Rectangle 19"/>
              <p:cNvSpPr>
                <a:spLocks noChangeArrowheads="1"/>
              </p:cNvSpPr>
              <p:nvPr/>
            </p:nvSpPr>
            <p:spPr bwMode="auto">
              <a:xfrm>
                <a:off x="372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0" name="Rectangle 20"/>
              <p:cNvSpPr>
                <a:spLocks noChangeArrowheads="1"/>
              </p:cNvSpPr>
              <p:nvPr/>
            </p:nvSpPr>
            <p:spPr bwMode="auto">
              <a:xfrm>
                <a:off x="40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1" name="Rectangle 21"/>
              <p:cNvSpPr>
                <a:spLocks noChangeArrowheads="1"/>
              </p:cNvSpPr>
              <p:nvPr/>
            </p:nvSpPr>
            <p:spPr bwMode="auto">
              <a:xfrm>
                <a:off x="444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2" name="Rectangle 22"/>
              <p:cNvSpPr>
                <a:spLocks noChangeArrowheads="1"/>
              </p:cNvSpPr>
              <p:nvPr/>
            </p:nvSpPr>
            <p:spPr bwMode="auto">
              <a:xfrm>
                <a:off x="511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3" name="Rectangle 23"/>
              <p:cNvSpPr>
                <a:spLocks noChangeArrowheads="1"/>
              </p:cNvSpPr>
              <p:nvPr/>
            </p:nvSpPr>
            <p:spPr bwMode="auto">
              <a:xfrm>
                <a:off x="547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4" name="Rectangle 24"/>
              <p:cNvSpPr>
                <a:spLocks noChangeArrowheads="1"/>
              </p:cNvSpPr>
              <p:nvPr/>
            </p:nvSpPr>
            <p:spPr bwMode="auto">
              <a:xfrm>
                <a:off x="583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5" name="Rectangle 25"/>
              <p:cNvSpPr>
                <a:spLocks noChangeArrowheads="1"/>
              </p:cNvSpPr>
              <p:nvPr/>
            </p:nvSpPr>
            <p:spPr bwMode="auto">
              <a:xfrm>
                <a:off x="619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6" name="Rectangle 26"/>
              <p:cNvSpPr>
                <a:spLocks noChangeArrowheads="1"/>
              </p:cNvSpPr>
              <p:nvPr/>
            </p:nvSpPr>
            <p:spPr bwMode="auto">
              <a:xfrm>
                <a:off x="655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7" name="Rectangle 27"/>
              <p:cNvSpPr>
                <a:spLocks noChangeArrowheads="1"/>
              </p:cNvSpPr>
              <p:nvPr/>
            </p:nvSpPr>
            <p:spPr bwMode="auto">
              <a:xfrm>
                <a:off x="6919" y="2697"/>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8" name="Rectangle 28"/>
              <p:cNvSpPr>
                <a:spLocks noChangeArrowheads="1"/>
              </p:cNvSpPr>
              <p:nvPr/>
            </p:nvSpPr>
            <p:spPr bwMode="auto">
              <a:xfrm>
                <a:off x="727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9" name="Rectangle 29"/>
              <p:cNvSpPr>
                <a:spLocks noChangeArrowheads="1"/>
              </p:cNvSpPr>
              <p:nvPr/>
            </p:nvSpPr>
            <p:spPr bwMode="auto">
              <a:xfrm>
                <a:off x="763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0" name="Rectangle 30"/>
              <p:cNvSpPr>
                <a:spLocks noChangeArrowheads="1"/>
              </p:cNvSpPr>
              <p:nvPr/>
            </p:nvSpPr>
            <p:spPr bwMode="auto">
              <a:xfrm>
                <a:off x="799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2" name="Rectangle 31"/>
              <p:cNvSpPr>
                <a:spLocks noChangeArrowheads="1"/>
              </p:cNvSpPr>
              <p:nvPr/>
            </p:nvSpPr>
            <p:spPr bwMode="auto">
              <a:xfrm>
                <a:off x="835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3" name="Rectangle 32"/>
              <p:cNvSpPr>
                <a:spLocks noChangeArrowheads="1"/>
              </p:cNvSpPr>
              <p:nvPr/>
            </p:nvSpPr>
            <p:spPr bwMode="auto">
              <a:xfrm>
                <a:off x="87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4" name="Rectangle 33"/>
              <p:cNvSpPr>
                <a:spLocks noChangeArrowheads="1"/>
              </p:cNvSpPr>
              <p:nvPr/>
            </p:nvSpPr>
            <p:spPr bwMode="auto">
              <a:xfrm>
                <a:off x="90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5" name="Rectangle 34"/>
              <p:cNvSpPr>
                <a:spLocks noChangeArrowheads="1"/>
              </p:cNvSpPr>
              <p:nvPr/>
            </p:nvSpPr>
            <p:spPr bwMode="auto">
              <a:xfrm>
                <a:off x="94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6" name="Rectangle 35"/>
              <p:cNvSpPr>
                <a:spLocks noChangeArrowheads="1"/>
              </p:cNvSpPr>
              <p:nvPr/>
            </p:nvSpPr>
            <p:spPr bwMode="auto">
              <a:xfrm>
                <a:off x="97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7" name="Rectangle 36"/>
              <p:cNvSpPr>
                <a:spLocks noChangeArrowheads="1"/>
              </p:cNvSpPr>
              <p:nvPr/>
            </p:nvSpPr>
            <p:spPr bwMode="auto">
              <a:xfrm>
                <a:off x="1015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8" name="Rectangle 37"/>
              <p:cNvSpPr>
                <a:spLocks noChangeArrowheads="1"/>
              </p:cNvSpPr>
              <p:nvPr/>
            </p:nvSpPr>
            <p:spPr bwMode="auto">
              <a:xfrm>
                <a:off x="105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9" name="Rectangle 38"/>
              <p:cNvSpPr>
                <a:spLocks noChangeArrowheads="1"/>
              </p:cNvSpPr>
              <p:nvPr/>
            </p:nvSpPr>
            <p:spPr bwMode="auto">
              <a:xfrm>
                <a:off x="108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90" name="Rectangle 39"/>
              <p:cNvSpPr>
                <a:spLocks noChangeArrowheads="1"/>
              </p:cNvSpPr>
              <p:nvPr/>
            </p:nvSpPr>
            <p:spPr bwMode="auto">
              <a:xfrm>
                <a:off x="112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91" name="Rectangle 40"/>
              <p:cNvSpPr>
                <a:spLocks noChangeArrowheads="1"/>
              </p:cNvSpPr>
              <p:nvPr/>
            </p:nvSpPr>
            <p:spPr bwMode="auto">
              <a:xfrm>
                <a:off x="115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92" name="Rectangle 41"/>
              <p:cNvSpPr>
                <a:spLocks noChangeArrowheads="1"/>
              </p:cNvSpPr>
              <p:nvPr/>
            </p:nvSpPr>
            <p:spPr bwMode="auto">
              <a:xfrm>
                <a:off x="2838" y="1473"/>
                <a:ext cx="2761" cy="840"/>
              </a:xfrm>
              <a:prstGeom prst="rect">
                <a:avLst/>
              </a:prstGeom>
              <a:solidFill>
                <a:srgbClr val="FF0000"/>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chemeClr val="bg1"/>
                    </a:solidFill>
                    <a:latin typeface="微软雅黑" pitchFamily="34" charset="-122"/>
                    <a:ea typeface="微软雅黑" pitchFamily="34" charset="-122"/>
                    <a:cs typeface="MS PGothic" charset="0"/>
                  </a:rPr>
                  <a:t>内核</a:t>
                </a:r>
              </a:p>
            </p:txBody>
          </p:sp>
          <p:sp>
            <p:nvSpPr>
              <p:cNvPr id="93" name="Oval 46"/>
              <p:cNvSpPr>
                <a:spLocks noChangeArrowheads="1"/>
              </p:cNvSpPr>
              <p:nvPr/>
            </p:nvSpPr>
            <p:spPr bwMode="auto">
              <a:xfrm>
                <a:off x="5668" y="1324"/>
                <a:ext cx="1200" cy="1200"/>
              </a:xfrm>
              <a:prstGeom prst="ellipse">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spc="-100" dirty="0">
                    <a:solidFill>
                      <a:srgbClr val="11576A"/>
                    </a:solidFill>
                    <a:latin typeface="微软雅黑" pitchFamily="34" charset="-122"/>
                    <a:ea typeface="微软雅黑" pitchFamily="34" charset="-122"/>
                    <a:cs typeface="MS PGothic" charset="0"/>
                    <a:sym typeface="Comic Sans MS" charset="0"/>
                  </a:rPr>
                  <a:t>MMU</a:t>
                </a:r>
                <a:endParaRPr lang="zh-CN" altLang="en-US" sz="1200" b="1" spc="-100" dirty="0">
                  <a:solidFill>
                    <a:srgbClr val="11576A"/>
                  </a:solidFill>
                  <a:latin typeface="微软雅黑" pitchFamily="34" charset="-122"/>
                  <a:ea typeface="微软雅黑" pitchFamily="34" charset="-122"/>
                  <a:cs typeface="MS PGothic" charset="0"/>
                </a:endParaRPr>
              </a:p>
            </p:txBody>
          </p:sp>
        </p:grpSp>
        <p:sp>
          <p:nvSpPr>
            <p:cNvPr id="129" name="Text Box 42"/>
            <p:cNvSpPr>
              <a:spLocks noChangeArrowheads="1"/>
            </p:cNvSpPr>
            <p:nvPr/>
          </p:nvSpPr>
          <p:spPr bwMode="auto">
            <a:xfrm>
              <a:off x="2704515" y="4436628"/>
              <a:ext cx="1329508"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eaLnBrk="1" hangingPunct="1"/>
              <a:r>
                <a:rPr lang="zh-CN" altLang="en-US" b="1" spc="-100" dirty="0">
                  <a:solidFill>
                    <a:srgbClr val="11576A"/>
                  </a:solidFill>
                  <a:latin typeface="微软雅黑" pitchFamily="34" charset="-122"/>
                  <a:ea typeface="微软雅黑" pitchFamily="34" charset="-122"/>
                  <a:cs typeface="MS PGothic" charset="0"/>
                  <a:sym typeface="Comic Sans MS" charset="0"/>
                </a:rPr>
                <a:t>物理内存  +</a:t>
              </a:r>
              <a:endParaRPr lang="zh-CN" altLang="en-US" b="1" spc="-100" dirty="0">
                <a:solidFill>
                  <a:srgbClr val="11576A"/>
                </a:solidFill>
                <a:latin typeface="微软雅黑" pitchFamily="34" charset="-122"/>
                <a:ea typeface="微软雅黑" pitchFamily="34" charset="-122"/>
                <a:cs typeface="MS PGothic" charset="0"/>
              </a:endParaRPr>
            </a:p>
          </p:txBody>
        </p:sp>
        <p:sp>
          <p:nvSpPr>
            <p:cNvPr id="130" name="Text Box 43"/>
            <p:cNvSpPr>
              <a:spLocks noChangeArrowheads="1"/>
            </p:cNvSpPr>
            <p:nvPr/>
          </p:nvSpPr>
          <p:spPr bwMode="auto">
            <a:xfrm>
              <a:off x="3895191" y="4444131"/>
              <a:ext cx="643424"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eaLnBrk="1" hangingPunct="1"/>
              <a:r>
                <a:rPr lang="zh-CN" altLang="en-US" b="1" dirty="0" smtClean="0">
                  <a:solidFill>
                    <a:srgbClr val="11576A"/>
                  </a:solidFill>
                  <a:latin typeface="微软雅黑" pitchFamily="34" charset="-122"/>
                  <a:ea typeface="微软雅黑" pitchFamily="34" charset="-122"/>
                  <a:cs typeface="MS PGothic" charset="0"/>
                </a:rPr>
                <a:t>磁盘</a:t>
              </a:r>
              <a:endParaRPr lang="zh-CN" altLang="en-US" b="1" dirty="0">
                <a:solidFill>
                  <a:srgbClr val="11576A"/>
                </a:solidFill>
                <a:latin typeface="微软雅黑" pitchFamily="34" charset="-122"/>
                <a:ea typeface="微软雅黑" pitchFamily="34" charset="-122"/>
                <a:cs typeface="MS PGothic" charset="0"/>
              </a:endParaRPr>
            </a:p>
          </p:txBody>
        </p:sp>
        <p:sp>
          <p:nvSpPr>
            <p:cNvPr id="131" name="Text Box 43"/>
            <p:cNvSpPr>
              <a:spLocks noChangeArrowheads="1"/>
            </p:cNvSpPr>
            <p:nvPr/>
          </p:nvSpPr>
          <p:spPr bwMode="auto">
            <a:xfrm>
              <a:off x="4398843" y="4448870"/>
              <a:ext cx="1273403"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eaLnBrk="1" hangingPunct="1"/>
              <a:r>
                <a:rPr lang="zh-CN" altLang="en-US" b="1" spc="-100" dirty="0">
                  <a:solidFill>
                    <a:srgbClr val="11576A"/>
                  </a:solidFill>
                  <a:latin typeface="微软雅黑" pitchFamily="34" charset="-122"/>
                  <a:ea typeface="微软雅黑" pitchFamily="34" charset="-122"/>
                  <a:cs typeface="MS PGothic" charset="0"/>
                  <a:sym typeface="Comic Sans MS" charset="0"/>
                </a:rPr>
                <a:t>= 虚拟存储</a:t>
              </a:r>
              <a:endParaRPr lang="zh-CN" altLang="en-US" b="1" spc="-100" dirty="0">
                <a:solidFill>
                  <a:srgbClr val="11576A"/>
                </a:solidFill>
                <a:latin typeface="微软雅黑" pitchFamily="34" charset="-122"/>
                <a:ea typeface="微软雅黑" pitchFamily="34" charset="-122"/>
                <a:cs typeface="MS PGothic" charset="0"/>
              </a:endParaRPr>
            </a:p>
          </p:txBody>
        </p:sp>
      </p:grpSp>
      <p:grpSp>
        <p:nvGrpSpPr>
          <p:cNvPr id="3" name="组合 2"/>
          <p:cNvGrpSpPr/>
          <p:nvPr/>
        </p:nvGrpSpPr>
        <p:grpSpPr>
          <a:xfrm>
            <a:off x="1475656" y="4365479"/>
            <a:ext cx="5382521" cy="736236"/>
            <a:chOff x="845935" y="776262"/>
            <a:chExt cx="5382521" cy="736236"/>
          </a:xfrm>
        </p:grpSpPr>
        <p:sp>
          <p:nvSpPr>
            <p:cNvPr id="11" name="矩形 10"/>
            <p:cNvSpPr/>
            <p:nvPr/>
          </p:nvSpPr>
          <p:spPr>
            <a:xfrm>
              <a:off x="845935" y="776262"/>
              <a:ext cx="2011553"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大用户空间</a:t>
              </a:r>
            </a:p>
          </p:txBody>
        </p:sp>
        <p:pic>
          <p:nvPicPr>
            <p:cNvPr id="132" name="图片 131" descr="小点1.png"/>
            <p:cNvPicPr>
              <a:picLocks noChangeAspect="1"/>
            </p:cNvPicPr>
            <p:nvPr/>
          </p:nvPicPr>
          <p:blipFill>
            <a:blip r:embed="rId2" cstate="print"/>
            <a:stretch>
              <a:fillRect/>
            </a:stretch>
          </p:blipFill>
          <p:spPr>
            <a:xfrm>
              <a:off x="1182640" y="1248448"/>
              <a:ext cx="151066" cy="148997"/>
            </a:xfrm>
            <a:prstGeom prst="rect">
              <a:avLst/>
            </a:prstGeom>
            <a:effectLst/>
          </p:spPr>
        </p:pic>
        <p:sp>
          <p:nvSpPr>
            <p:cNvPr id="133" name="矩形 132"/>
            <p:cNvSpPr/>
            <p:nvPr/>
          </p:nvSpPr>
          <p:spPr>
            <a:xfrm>
              <a:off x="1285852" y="1143166"/>
              <a:ext cx="4942604" cy="369332"/>
            </a:xfrm>
            <a:prstGeom prst="rect">
              <a:avLst/>
            </a:prstGeom>
          </p:spPr>
          <p:txBody>
            <a:bodyPr wrap="square">
              <a:spAutoFit/>
            </a:bodyPr>
            <a:lstStyle/>
            <a:p>
              <a:pPr>
                <a:buSzPct val="100000"/>
              </a:pPr>
              <a:r>
                <a:rPr lang="zh-CN" altLang="en-US" b="1" dirty="0" smtClean="0">
                  <a:solidFill>
                    <a:srgbClr val="11576A"/>
                  </a:solidFill>
                  <a:latin typeface="微软雅黑" pitchFamily="34" charset="-122"/>
                  <a:ea typeface="微软雅黑" pitchFamily="34" charset="-122"/>
                </a:rPr>
                <a:t> 提供给用户的虚拟内存可大于实际的物理内存</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475656" y="5081167"/>
            <a:ext cx="6512147" cy="726522"/>
            <a:chOff x="845935" y="1428742"/>
            <a:chExt cx="6512147" cy="726522"/>
          </a:xfrm>
        </p:grpSpPr>
        <p:sp>
          <p:nvSpPr>
            <p:cNvPr id="134" name="矩形 133"/>
            <p:cNvSpPr/>
            <p:nvPr/>
          </p:nvSpPr>
          <p:spPr>
            <a:xfrm>
              <a:off x="845935" y="1428742"/>
              <a:ext cx="1725801"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部分交换</a:t>
              </a:r>
            </a:p>
          </p:txBody>
        </p:sp>
        <p:pic>
          <p:nvPicPr>
            <p:cNvPr id="135" name="图片 134" descr="小点1.png"/>
            <p:cNvPicPr>
              <a:picLocks noChangeAspect="1"/>
            </p:cNvPicPr>
            <p:nvPr/>
          </p:nvPicPr>
          <p:blipFill>
            <a:blip r:embed="rId2" cstate="print"/>
            <a:stretch>
              <a:fillRect/>
            </a:stretch>
          </p:blipFill>
          <p:spPr>
            <a:xfrm>
              <a:off x="1182640" y="1891214"/>
              <a:ext cx="151066" cy="148997"/>
            </a:xfrm>
            <a:prstGeom prst="rect">
              <a:avLst/>
            </a:prstGeom>
            <a:effectLst/>
          </p:spPr>
        </p:pic>
        <p:sp>
          <p:nvSpPr>
            <p:cNvPr id="136" name="矩形 135"/>
            <p:cNvSpPr/>
            <p:nvPr/>
          </p:nvSpPr>
          <p:spPr>
            <a:xfrm>
              <a:off x="1285852" y="1785932"/>
              <a:ext cx="6072230" cy="369332"/>
            </a:xfrm>
            <a:prstGeom prst="rect">
              <a:avLst/>
            </a:prstGeom>
          </p:spPr>
          <p:txBody>
            <a:bodyPr wrap="square">
              <a:spAutoFit/>
            </a:bodyPr>
            <a:lstStyle/>
            <a:p>
              <a:pPr>
                <a:buSzPct val="100000"/>
              </a:pPr>
              <a:r>
                <a:rPr lang="zh-CN" altLang="en-US" b="1" dirty="0" smtClean="0">
                  <a:solidFill>
                    <a:srgbClr val="11576A"/>
                  </a:solidFill>
                  <a:latin typeface="微软雅黑" pitchFamily="34" charset="-122"/>
                  <a:ea typeface="微软雅黑" pitchFamily="34" charset="-122"/>
                </a:rPr>
                <a:t> 虚拟存储只对部分虚拟地址空间进行调入和调出</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475656" y="3314800"/>
            <a:ext cx="3583189" cy="1012274"/>
            <a:chOff x="845935" y="2071684"/>
            <a:chExt cx="3583189" cy="1012274"/>
          </a:xfrm>
        </p:grpSpPr>
        <p:sp>
          <p:nvSpPr>
            <p:cNvPr id="137" name="矩形 136"/>
            <p:cNvSpPr/>
            <p:nvPr/>
          </p:nvSpPr>
          <p:spPr>
            <a:xfrm>
              <a:off x="845935" y="2071684"/>
              <a:ext cx="2212382"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不连续性</a:t>
              </a:r>
            </a:p>
          </p:txBody>
        </p:sp>
        <p:pic>
          <p:nvPicPr>
            <p:cNvPr id="138" name="图片 137" descr="小点1.png"/>
            <p:cNvPicPr>
              <a:picLocks noChangeAspect="1"/>
            </p:cNvPicPr>
            <p:nvPr/>
          </p:nvPicPr>
          <p:blipFill>
            <a:blip r:embed="rId2" cstate="print"/>
            <a:stretch>
              <a:fillRect/>
            </a:stretch>
          </p:blipFill>
          <p:spPr>
            <a:xfrm>
              <a:off x="1182640" y="2534156"/>
              <a:ext cx="151066" cy="148997"/>
            </a:xfrm>
            <a:prstGeom prst="rect">
              <a:avLst/>
            </a:prstGeom>
            <a:effectLst/>
          </p:spPr>
        </p:pic>
        <p:sp>
          <p:nvSpPr>
            <p:cNvPr id="139" name="矩形 138"/>
            <p:cNvSpPr/>
            <p:nvPr/>
          </p:nvSpPr>
          <p:spPr>
            <a:xfrm>
              <a:off x="1285852" y="2428874"/>
              <a:ext cx="2714644" cy="369332"/>
            </a:xfrm>
            <a:prstGeom prst="rect">
              <a:avLst/>
            </a:prstGeom>
          </p:spPr>
          <p:txBody>
            <a:bodyPr wrap="square">
              <a:spAutoFit/>
            </a:bodyPr>
            <a:lstStyle/>
            <a:p>
              <a:pPr>
                <a:buSzPct val="100000"/>
              </a:pPr>
              <a:r>
                <a:rPr lang="zh-CN" altLang="en-US" b="1" dirty="0" smtClean="0">
                  <a:solidFill>
                    <a:srgbClr val="11576A"/>
                  </a:solidFill>
                  <a:latin typeface="微软雅黑" pitchFamily="34" charset="-122"/>
                  <a:ea typeface="微软雅黑" pitchFamily="34" charset="-122"/>
                </a:rPr>
                <a:t> 物理内存分配非连续</a:t>
              </a:r>
              <a:endParaRPr lang="zh-CN" altLang="en-US" b="1" dirty="0">
                <a:solidFill>
                  <a:srgbClr val="11576A"/>
                </a:solidFill>
                <a:latin typeface="微软雅黑" pitchFamily="34" charset="-122"/>
                <a:ea typeface="微软雅黑" pitchFamily="34" charset="-122"/>
              </a:endParaRPr>
            </a:p>
          </p:txBody>
        </p:sp>
        <p:pic>
          <p:nvPicPr>
            <p:cNvPr id="140" name="图片 139" descr="小点1.png"/>
            <p:cNvPicPr>
              <a:picLocks noChangeAspect="1"/>
            </p:cNvPicPr>
            <p:nvPr/>
          </p:nvPicPr>
          <p:blipFill>
            <a:blip r:embed="rId2" cstate="print"/>
            <a:stretch>
              <a:fillRect/>
            </a:stretch>
          </p:blipFill>
          <p:spPr>
            <a:xfrm>
              <a:off x="1182640" y="2819908"/>
              <a:ext cx="151066" cy="148997"/>
            </a:xfrm>
            <a:prstGeom prst="rect">
              <a:avLst/>
            </a:prstGeom>
            <a:effectLst/>
          </p:spPr>
        </p:pic>
        <p:sp>
          <p:nvSpPr>
            <p:cNvPr id="141" name="矩形 140"/>
            <p:cNvSpPr/>
            <p:nvPr/>
          </p:nvSpPr>
          <p:spPr>
            <a:xfrm>
              <a:off x="1285852" y="2714626"/>
              <a:ext cx="3143272" cy="369332"/>
            </a:xfrm>
            <a:prstGeom prst="rect">
              <a:avLst/>
            </a:prstGeom>
          </p:spPr>
          <p:txBody>
            <a:bodyPr wrap="square">
              <a:spAutoFit/>
            </a:bodyPr>
            <a:lstStyle/>
            <a:p>
              <a:pPr>
                <a:buSzPct val="100000"/>
              </a:pPr>
              <a:r>
                <a:rPr lang="zh-CN" altLang="en-US" b="1" dirty="0" smtClean="0">
                  <a:solidFill>
                    <a:srgbClr val="11576A"/>
                  </a:solidFill>
                  <a:latin typeface="微软雅黑" pitchFamily="34" charset="-122"/>
                  <a:ea typeface="微软雅黑" pitchFamily="34" charset="-122"/>
                </a:rPr>
                <a:t> 虚拟地址空间使用非连续</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904714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页面置换</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3138205" y="3309504"/>
            <a:ext cx="1980806" cy="2366126"/>
            <a:chOff x="2859909" y="1989587"/>
            <a:chExt cx="1980806" cy="2366126"/>
          </a:xfrm>
        </p:grpSpPr>
        <p:sp>
          <p:nvSpPr>
            <p:cNvPr id="5" name="Line 58"/>
            <p:cNvSpPr>
              <a:spLocks noChangeShapeType="1"/>
            </p:cNvSpPr>
            <p:nvPr/>
          </p:nvSpPr>
          <p:spPr bwMode="auto">
            <a:xfrm>
              <a:off x="2859909" y="1989587"/>
              <a:ext cx="1980806" cy="817389"/>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 name="Line 59"/>
            <p:cNvSpPr>
              <a:spLocks noChangeShapeType="1"/>
            </p:cNvSpPr>
            <p:nvPr/>
          </p:nvSpPr>
          <p:spPr bwMode="auto">
            <a:xfrm>
              <a:off x="2859909" y="2419792"/>
              <a:ext cx="1980806" cy="860409"/>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 name="Line 60"/>
            <p:cNvSpPr>
              <a:spLocks noChangeShapeType="1"/>
            </p:cNvSpPr>
            <p:nvPr/>
          </p:nvSpPr>
          <p:spPr bwMode="auto">
            <a:xfrm>
              <a:off x="2859909" y="3280201"/>
              <a:ext cx="1980806" cy="430205"/>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8" name="Line 61"/>
            <p:cNvSpPr>
              <a:spLocks noChangeShapeType="1"/>
            </p:cNvSpPr>
            <p:nvPr/>
          </p:nvSpPr>
          <p:spPr bwMode="auto">
            <a:xfrm>
              <a:off x="2859909" y="3538324"/>
              <a:ext cx="1980806" cy="0"/>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9" name="Line 62"/>
            <p:cNvSpPr>
              <a:spLocks noChangeShapeType="1"/>
            </p:cNvSpPr>
            <p:nvPr/>
          </p:nvSpPr>
          <p:spPr bwMode="auto">
            <a:xfrm>
              <a:off x="2859909" y="3710406"/>
              <a:ext cx="1980806" cy="645307"/>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0" name="Line 63"/>
            <p:cNvSpPr>
              <a:spLocks noChangeShapeType="1"/>
            </p:cNvSpPr>
            <p:nvPr/>
          </p:nvSpPr>
          <p:spPr bwMode="auto">
            <a:xfrm>
              <a:off x="2859909" y="4140611"/>
              <a:ext cx="1980806" cy="0"/>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1" name="Line 64"/>
            <p:cNvSpPr>
              <a:spLocks noChangeShapeType="1"/>
            </p:cNvSpPr>
            <p:nvPr/>
          </p:nvSpPr>
          <p:spPr bwMode="auto">
            <a:xfrm flipV="1">
              <a:off x="2859909" y="3925508"/>
              <a:ext cx="1980806" cy="430205"/>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2" name="Line 65"/>
            <p:cNvSpPr>
              <a:spLocks noChangeShapeType="1"/>
            </p:cNvSpPr>
            <p:nvPr/>
          </p:nvSpPr>
          <p:spPr bwMode="auto">
            <a:xfrm flipV="1">
              <a:off x="2859909" y="3065099"/>
              <a:ext cx="1980806" cy="903430"/>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grpSp>
        <p:nvGrpSpPr>
          <p:cNvPr id="14" name="组合 13"/>
          <p:cNvGrpSpPr/>
          <p:nvPr/>
        </p:nvGrpSpPr>
        <p:grpSpPr>
          <a:xfrm>
            <a:off x="529816" y="2282903"/>
            <a:ext cx="2584673" cy="3560994"/>
            <a:chOff x="251520" y="962986"/>
            <a:chExt cx="2584673" cy="3560994"/>
          </a:xfrm>
        </p:grpSpPr>
        <p:grpSp>
          <p:nvGrpSpPr>
            <p:cNvPr id="15" name="Group 4"/>
            <p:cNvGrpSpPr>
              <a:grpSpLocks/>
            </p:cNvGrpSpPr>
            <p:nvPr/>
          </p:nvGrpSpPr>
          <p:grpSpPr bwMode="auto">
            <a:xfrm>
              <a:off x="1869862" y="1021627"/>
              <a:ext cx="966331" cy="3414751"/>
              <a:chOff x="254" y="14"/>
              <a:chExt cx="562" cy="3810"/>
            </a:xfrm>
            <a:gradFill>
              <a:gsLst>
                <a:gs pos="100000">
                  <a:srgbClr val="33FFFF"/>
                </a:gs>
                <a:gs pos="0">
                  <a:srgbClr val="99FFFF"/>
                </a:gs>
                <a:gs pos="100000">
                  <a:schemeClr val="accent1">
                    <a:tint val="23500"/>
                    <a:satMod val="160000"/>
                  </a:schemeClr>
                </a:gs>
              </a:gsLst>
              <a:lin ang="5400000" scaled="0"/>
            </a:gradFill>
          </p:grpSpPr>
          <p:sp>
            <p:nvSpPr>
              <p:cNvPr id="49" name="Rectangle 5"/>
              <p:cNvSpPr>
                <a:spLocks noChangeArrowheads="1"/>
              </p:cNvSpPr>
              <p:nvPr/>
            </p:nvSpPr>
            <p:spPr bwMode="auto">
              <a:xfrm>
                <a:off x="254" y="14"/>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0" name="Rectangle 6"/>
              <p:cNvSpPr>
                <a:spLocks noChangeArrowheads="1"/>
              </p:cNvSpPr>
              <p:nvPr/>
            </p:nvSpPr>
            <p:spPr bwMode="auto">
              <a:xfrm>
                <a:off x="254" y="256"/>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1" name="Rectangle 7"/>
              <p:cNvSpPr>
                <a:spLocks noChangeArrowheads="1"/>
              </p:cNvSpPr>
              <p:nvPr/>
            </p:nvSpPr>
            <p:spPr bwMode="auto">
              <a:xfrm>
                <a:off x="254" y="496"/>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2" name="Rectangle 8"/>
              <p:cNvSpPr>
                <a:spLocks noChangeArrowheads="1"/>
              </p:cNvSpPr>
              <p:nvPr/>
            </p:nvSpPr>
            <p:spPr bwMode="auto">
              <a:xfrm>
                <a:off x="254" y="73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3" name="Rectangle 9"/>
              <p:cNvSpPr>
                <a:spLocks noChangeArrowheads="1"/>
              </p:cNvSpPr>
              <p:nvPr/>
            </p:nvSpPr>
            <p:spPr bwMode="auto">
              <a:xfrm>
                <a:off x="254" y="96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4" name="Rectangle 10"/>
              <p:cNvSpPr>
                <a:spLocks noChangeArrowheads="1"/>
              </p:cNvSpPr>
              <p:nvPr/>
            </p:nvSpPr>
            <p:spPr bwMode="auto">
              <a:xfrm>
                <a:off x="254" y="120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5" name="Rectangle 11"/>
              <p:cNvSpPr>
                <a:spLocks noChangeArrowheads="1"/>
              </p:cNvSpPr>
              <p:nvPr/>
            </p:nvSpPr>
            <p:spPr bwMode="auto">
              <a:xfrm>
                <a:off x="254" y="144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6" name="Rectangle 12"/>
              <p:cNvSpPr>
                <a:spLocks noChangeArrowheads="1"/>
              </p:cNvSpPr>
              <p:nvPr/>
            </p:nvSpPr>
            <p:spPr bwMode="auto">
              <a:xfrm>
                <a:off x="254" y="167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7" name="Rectangle 13"/>
              <p:cNvSpPr>
                <a:spLocks noChangeArrowheads="1"/>
              </p:cNvSpPr>
              <p:nvPr/>
            </p:nvSpPr>
            <p:spPr bwMode="auto">
              <a:xfrm>
                <a:off x="254" y="1921"/>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8" name="Rectangle 14"/>
              <p:cNvSpPr>
                <a:spLocks noChangeArrowheads="1"/>
              </p:cNvSpPr>
              <p:nvPr/>
            </p:nvSpPr>
            <p:spPr bwMode="auto">
              <a:xfrm>
                <a:off x="254" y="2163"/>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9" name="Rectangle 15"/>
              <p:cNvSpPr>
                <a:spLocks noChangeArrowheads="1"/>
              </p:cNvSpPr>
              <p:nvPr/>
            </p:nvSpPr>
            <p:spPr bwMode="auto">
              <a:xfrm>
                <a:off x="254" y="2403"/>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0" name="Rectangle 16"/>
              <p:cNvSpPr>
                <a:spLocks noChangeArrowheads="1"/>
              </p:cNvSpPr>
              <p:nvPr/>
            </p:nvSpPr>
            <p:spPr bwMode="auto">
              <a:xfrm>
                <a:off x="254" y="264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1" name="Rectangle 17"/>
              <p:cNvSpPr>
                <a:spLocks noChangeArrowheads="1"/>
              </p:cNvSpPr>
              <p:nvPr/>
            </p:nvSpPr>
            <p:spPr bwMode="auto">
              <a:xfrm>
                <a:off x="254" y="287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2" name="Rectangle 18"/>
              <p:cNvSpPr>
                <a:spLocks noChangeArrowheads="1"/>
              </p:cNvSpPr>
              <p:nvPr/>
            </p:nvSpPr>
            <p:spPr bwMode="auto">
              <a:xfrm>
                <a:off x="254" y="311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3" name="Rectangle 19"/>
              <p:cNvSpPr>
                <a:spLocks noChangeArrowheads="1"/>
              </p:cNvSpPr>
              <p:nvPr/>
            </p:nvSpPr>
            <p:spPr bwMode="auto">
              <a:xfrm>
                <a:off x="254" y="335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4" name="Rectangle 20"/>
              <p:cNvSpPr>
                <a:spLocks noChangeArrowheads="1"/>
              </p:cNvSpPr>
              <p:nvPr/>
            </p:nvSpPr>
            <p:spPr bwMode="auto">
              <a:xfrm>
                <a:off x="254" y="358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sp>
          <p:nvSpPr>
            <p:cNvPr id="16" name="Text Box 22"/>
            <p:cNvSpPr txBox="1">
              <a:spLocks noChangeArrowheads="1"/>
            </p:cNvSpPr>
            <p:nvPr/>
          </p:nvSpPr>
          <p:spPr bwMode="auto">
            <a:xfrm>
              <a:off x="721060" y="962986"/>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60K-64K</a:t>
              </a:r>
            </a:p>
          </p:txBody>
        </p:sp>
        <p:sp>
          <p:nvSpPr>
            <p:cNvPr id="17" name="Text Box 23"/>
            <p:cNvSpPr txBox="1">
              <a:spLocks noChangeArrowheads="1"/>
            </p:cNvSpPr>
            <p:nvPr/>
          </p:nvSpPr>
          <p:spPr bwMode="auto">
            <a:xfrm>
              <a:off x="724499" y="1196014"/>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56K-60K</a:t>
              </a:r>
            </a:p>
          </p:txBody>
        </p:sp>
        <p:sp>
          <p:nvSpPr>
            <p:cNvPr id="18" name="Text Box 24"/>
            <p:cNvSpPr txBox="1">
              <a:spLocks noChangeArrowheads="1"/>
            </p:cNvSpPr>
            <p:nvPr/>
          </p:nvSpPr>
          <p:spPr bwMode="auto">
            <a:xfrm>
              <a:off x="721060" y="139057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52K-56K</a:t>
              </a:r>
            </a:p>
          </p:txBody>
        </p:sp>
        <p:sp>
          <p:nvSpPr>
            <p:cNvPr id="19" name="Text Box 25"/>
            <p:cNvSpPr txBox="1">
              <a:spLocks noChangeArrowheads="1"/>
            </p:cNvSpPr>
            <p:nvPr/>
          </p:nvSpPr>
          <p:spPr bwMode="auto">
            <a:xfrm>
              <a:off x="721060" y="1614643"/>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48K-52K</a:t>
              </a:r>
            </a:p>
          </p:txBody>
        </p:sp>
        <p:sp>
          <p:nvSpPr>
            <p:cNvPr id="20" name="Text Box 26"/>
            <p:cNvSpPr txBox="1">
              <a:spLocks noChangeArrowheads="1"/>
            </p:cNvSpPr>
            <p:nvPr/>
          </p:nvSpPr>
          <p:spPr bwMode="auto">
            <a:xfrm>
              <a:off x="721060" y="183235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44K-48K</a:t>
              </a:r>
            </a:p>
          </p:txBody>
        </p:sp>
        <p:sp>
          <p:nvSpPr>
            <p:cNvPr id="21" name="Text Box 27"/>
            <p:cNvSpPr txBox="1">
              <a:spLocks noChangeArrowheads="1"/>
            </p:cNvSpPr>
            <p:nvPr/>
          </p:nvSpPr>
          <p:spPr bwMode="auto">
            <a:xfrm>
              <a:off x="721060" y="2035886"/>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40K-44K</a:t>
              </a:r>
            </a:p>
          </p:txBody>
        </p:sp>
        <p:sp>
          <p:nvSpPr>
            <p:cNvPr id="22" name="Text Box 28"/>
            <p:cNvSpPr txBox="1">
              <a:spLocks noChangeArrowheads="1"/>
            </p:cNvSpPr>
            <p:nvPr/>
          </p:nvSpPr>
          <p:spPr bwMode="auto">
            <a:xfrm>
              <a:off x="721060" y="225098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36K-40K</a:t>
              </a:r>
            </a:p>
          </p:txBody>
        </p:sp>
        <p:sp>
          <p:nvSpPr>
            <p:cNvPr id="23" name="Text Box 29"/>
            <p:cNvSpPr txBox="1">
              <a:spLocks noChangeArrowheads="1"/>
            </p:cNvSpPr>
            <p:nvPr/>
          </p:nvSpPr>
          <p:spPr bwMode="auto">
            <a:xfrm>
              <a:off x="721060" y="2468703"/>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32K-36K</a:t>
              </a:r>
            </a:p>
          </p:txBody>
        </p:sp>
        <p:sp>
          <p:nvSpPr>
            <p:cNvPr id="24" name="Text Box 30"/>
            <p:cNvSpPr txBox="1">
              <a:spLocks noChangeArrowheads="1"/>
            </p:cNvSpPr>
            <p:nvPr/>
          </p:nvSpPr>
          <p:spPr bwMode="auto">
            <a:xfrm>
              <a:off x="721060" y="2681193"/>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28K-32K</a:t>
              </a:r>
            </a:p>
          </p:txBody>
        </p:sp>
        <p:sp>
          <p:nvSpPr>
            <p:cNvPr id="25" name="Text Box 31"/>
            <p:cNvSpPr txBox="1">
              <a:spLocks noChangeArrowheads="1"/>
            </p:cNvSpPr>
            <p:nvPr/>
          </p:nvSpPr>
          <p:spPr bwMode="auto">
            <a:xfrm>
              <a:off x="721060" y="2905258"/>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24K-28K</a:t>
              </a:r>
            </a:p>
          </p:txBody>
        </p:sp>
        <p:sp>
          <p:nvSpPr>
            <p:cNvPr id="26" name="Text Box 32"/>
            <p:cNvSpPr txBox="1">
              <a:spLocks noChangeArrowheads="1"/>
            </p:cNvSpPr>
            <p:nvPr/>
          </p:nvSpPr>
          <p:spPr bwMode="auto">
            <a:xfrm>
              <a:off x="721060" y="3108785"/>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20K-24K</a:t>
              </a:r>
            </a:p>
          </p:txBody>
        </p:sp>
        <p:sp>
          <p:nvSpPr>
            <p:cNvPr id="27" name="Text Box 33"/>
            <p:cNvSpPr txBox="1">
              <a:spLocks noChangeArrowheads="1"/>
            </p:cNvSpPr>
            <p:nvPr/>
          </p:nvSpPr>
          <p:spPr bwMode="auto">
            <a:xfrm>
              <a:off x="721060" y="3321275"/>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16K-20K</a:t>
              </a:r>
            </a:p>
          </p:txBody>
        </p:sp>
        <p:sp>
          <p:nvSpPr>
            <p:cNvPr id="28" name="Text Box 34"/>
            <p:cNvSpPr txBox="1">
              <a:spLocks noChangeArrowheads="1"/>
            </p:cNvSpPr>
            <p:nvPr/>
          </p:nvSpPr>
          <p:spPr bwMode="auto">
            <a:xfrm>
              <a:off x="721060" y="3527415"/>
              <a:ext cx="10660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12K-16K</a:t>
              </a:r>
            </a:p>
          </p:txBody>
        </p:sp>
        <p:sp>
          <p:nvSpPr>
            <p:cNvPr id="29" name="Text Box 35"/>
            <p:cNvSpPr txBox="1">
              <a:spLocks noChangeArrowheads="1"/>
            </p:cNvSpPr>
            <p:nvPr/>
          </p:nvSpPr>
          <p:spPr bwMode="auto">
            <a:xfrm>
              <a:off x="683568" y="3754092"/>
              <a:ext cx="10007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8K-12K</a:t>
              </a:r>
            </a:p>
          </p:txBody>
        </p:sp>
        <p:sp>
          <p:nvSpPr>
            <p:cNvPr id="30" name="Text Box 36"/>
            <p:cNvSpPr txBox="1">
              <a:spLocks noChangeArrowheads="1"/>
            </p:cNvSpPr>
            <p:nvPr/>
          </p:nvSpPr>
          <p:spPr bwMode="auto">
            <a:xfrm>
              <a:off x="683568" y="3957620"/>
              <a:ext cx="995562"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4K-8K</a:t>
              </a:r>
            </a:p>
          </p:txBody>
        </p:sp>
        <p:sp>
          <p:nvSpPr>
            <p:cNvPr id="31" name="Text Box 37"/>
            <p:cNvSpPr txBox="1">
              <a:spLocks noChangeArrowheads="1"/>
            </p:cNvSpPr>
            <p:nvPr/>
          </p:nvSpPr>
          <p:spPr bwMode="auto">
            <a:xfrm>
              <a:off x="683568" y="4175335"/>
              <a:ext cx="995562"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0K-4K</a:t>
              </a:r>
            </a:p>
          </p:txBody>
        </p:sp>
        <p:sp>
          <p:nvSpPr>
            <p:cNvPr id="33" name="Text Box 70"/>
            <p:cNvSpPr txBox="1">
              <a:spLocks noChangeArrowheads="1"/>
            </p:cNvSpPr>
            <p:nvPr/>
          </p:nvSpPr>
          <p:spPr bwMode="auto">
            <a:xfrm>
              <a:off x="251520" y="972845"/>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15</a:t>
              </a:r>
            </a:p>
          </p:txBody>
        </p:sp>
        <p:sp>
          <p:nvSpPr>
            <p:cNvPr id="34" name="Text Box 71"/>
            <p:cNvSpPr txBox="1">
              <a:spLocks noChangeArrowheads="1"/>
            </p:cNvSpPr>
            <p:nvPr/>
          </p:nvSpPr>
          <p:spPr bwMode="auto">
            <a:xfrm>
              <a:off x="251520" y="1196910"/>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14</a:t>
              </a:r>
            </a:p>
          </p:txBody>
        </p:sp>
        <p:sp>
          <p:nvSpPr>
            <p:cNvPr id="35" name="Text Box 72"/>
            <p:cNvSpPr txBox="1">
              <a:spLocks noChangeArrowheads="1"/>
            </p:cNvSpPr>
            <p:nvPr/>
          </p:nvSpPr>
          <p:spPr bwMode="auto">
            <a:xfrm>
              <a:off x="251520" y="1400437"/>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13</a:t>
              </a:r>
            </a:p>
          </p:txBody>
        </p:sp>
        <p:sp>
          <p:nvSpPr>
            <p:cNvPr id="36" name="Text Box 73"/>
            <p:cNvSpPr txBox="1">
              <a:spLocks noChangeArrowheads="1"/>
            </p:cNvSpPr>
            <p:nvPr/>
          </p:nvSpPr>
          <p:spPr bwMode="auto">
            <a:xfrm>
              <a:off x="251520" y="1624502"/>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a:t>
              </a:r>
            </a:p>
          </p:txBody>
        </p:sp>
        <p:sp>
          <p:nvSpPr>
            <p:cNvPr id="37" name="Text Box 74"/>
            <p:cNvSpPr txBox="1">
              <a:spLocks noChangeArrowheads="1"/>
            </p:cNvSpPr>
            <p:nvPr/>
          </p:nvSpPr>
          <p:spPr bwMode="auto">
            <a:xfrm>
              <a:off x="251520" y="1842217"/>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11</a:t>
              </a:r>
            </a:p>
          </p:txBody>
        </p:sp>
        <p:sp>
          <p:nvSpPr>
            <p:cNvPr id="38" name="Text Box 75"/>
            <p:cNvSpPr txBox="1">
              <a:spLocks noChangeArrowheads="1"/>
            </p:cNvSpPr>
            <p:nvPr/>
          </p:nvSpPr>
          <p:spPr bwMode="auto">
            <a:xfrm>
              <a:off x="251520" y="2045745"/>
              <a:ext cx="438459"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10</a:t>
              </a:r>
            </a:p>
          </p:txBody>
        </p:sp>
        <p:sp>
          <p:nvSpPr>
            <p:cNvPr id="39" name="Text Box 76"/>
            <p:cNvSpPr txBox="1">
              <a:spLocks noChangeArrowheads="1"/>
            </p:cNvSpPr>
            <p:nvPr/>
          </p:nvSpPr>
          <p:spPr bwMode="auto">
            <a:xfrm>
              <a:off x="320970" y="2260847"/>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9</a:t>
              </a:r>
            </a:p>
          </p:txBody>
        </p:sp>
        <p:sp>
          <p:nvSpPr>
            <p:cNvPr id="40" name="Text Box 77"/>
            <p:cNvSpPr txBox="1">
              <a:spLocks noChangeArrowheads="1"/>
            </p:cNvSpPr>
            <p:nvPr/>
          </p:nvSpPr>
          <p:spPr bwMode="auto">
            <a:xfrm>
              <a:off x="320970" y="2478562"/>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8</a:t>
              </a:r>
            </a:p>
          </p:txBody>
        </p:sp>
        <p:sp>
          <p:nvSpPr>
            <p:cNvPr id="41" name="Text Box 78"/>
            <p:cNvSpPr txBox="1">
              <a:spLocks noChangeArrowheads="1"/>
            </p:cNvSpPr>
            <p:nvPr/>
          </p:nvSpPr>
          <p:spPr bwMode="auto">
            <a:xfrm>
              <a:off x="320970" y="2691052"/>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7</a:t>
              </a:r>
            </a:p>
          </p:txBody>
        </p:sp>
        <p:sp>
          <p:nvSpPr>
            <p:cNvPr id="42" name="Text Box 79"/>
            <p:cNvSpPr txBox="1">
              <a:spLocks noChangeArrowheads="1"/>
            </p:cNvSpPr>
            <p:nvPr/>
          </p:nvSpPr>
          <p:spPr bwMode="auto">
            <a:xfrm>
              <a:off x="320970" y="2915117"/>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6</a:t>
              </a:r>
            </a:p>
          </p:txBody>
        </p:sp>
        <p:sp>
          <p:nvSpPr>
            <p:cNvPr id="43" name="Text Box 80"/>
            <p:cNvSpPr txBox="1">
              <a:spLocks noChangeArrowheads="1"/>
            </p:cNvSpPr>
            <p:nvPr/>
          </p:nvSpPr>
          <p:spPr bwMode="auto">
            <a:xfrm>
              <a:off x="320970" y="311864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5</a:t>
              </a:r>
            </a:p>
          </p:txBody>
        </p:sp>
        <p:sp>
          <p:nvSpPr>
            <p:cNvPr id="44" name="Text Box 81"/>
            <p:cNvSpPr txBox="1">
              <a:spLocks noChangeArrowheads="1"/>
            </p:cNvSpPr>
            <p:nvPr/>
          </p:nvSpPr>
          <p:spPr bwMode="auto">
            <a:xfrm>
              <a:off x="320970" y="333113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a:t>
              </a:r>
            </a:p>
          </p:txBody>
        </p:sp>
        <p:sp>
          <p:nvSpPr>
            <p:cNvPr id="45" name="Text Box 82"/>
            <p:cNvSpPr txBox="1">
              <a:spLocks noChangeArrowheads="1"/>
            </p:cNvSpPr>
            <p:nvPr/>
          </p:nvSpPr>
          <p:spPr bwMode="auto">
            <a:xfrm>
              <a:off x="320970" y="353727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a:t>
              </a:r>
            </a:p>
          </p:txBody>
        </p:sp>
        <p:sp>
          <p:nvSpPr>
            <p:cNvPr id="46" name="Text Box 83"/>
            <p:cNvSpPr txBox="1">
              <a:spLocks noChangeArrowheads="1"/>
            </p:cNvSpPr>
            <p:nvPr/>
          </p:nvSpPr>
          <p:spPr bwMode="auto">
            <a:xfrm>
              <a:off x="332545" y="3763951"/>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a:t>
              </a:r>
            </a:p>
          </p:txBody>
        </p:sp>
        <p:sp>
          <p:nvSpPr>
            <p:cNvPr id="47" name="Text Box 84"/>
            <p:cNvSpPr txBox="1">
              <a:spLocks noChangeArrowheads="1"/>
            </p:cNvSpPr>
            <p:nvPr/>
          </p:nvSpPr>
          <p:spPr bwMode="auto">
            <a:xfrm>
              <a:off x="329106" y="3967479"/>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1</a:t>
              </a:r>
            </a:p>
          </p:txBody>
        </p:sp>
        <p:sp>
          <p:nvSpPr>
            <p:cNvPr id="48" name="Text Box 85"/>
            <p:cNvSpPr txBox="1">
              <a:spLocks noChangeArrowheads="1"/>
            </p:cNvSpPr>
            <p:nvPr/>
          </p:nvSpPr>
          <p:spPr bwMode="auto">
            <a:xfrm>
              <a:off x="329106" y="4185194"/>
              <a:ext cx="311220" cy="338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0</a:t>
              </a:r>
            </a:p>
          </p:txBody>
        </p:sp>
      </p:grpSp>
      <p:grpSp>
        <p:nvGrpSpPr>
          <p:cNvPr id="65" name="组合 64"/>
          <p:cNvGrpSpPr/>
          <p:nvPr/>
        </p:nvGrpSpPr>
        <p:grpSpPr>
          <a:xfrm>
            <a:off x="5136205" y="4040852"/>
            <a:ext cx="2359958" cy="1849881"/>
            <a:chOff x="4857909" y="2720935"/>
            <a:chExt cx="2359958" cy="1849881"/>
          </a:xfrm>
        </p:grpSpPr>
        <p:grpSp>
          <p:nvGrpSpPr>
            <p:cNvPr id="66" name="Group 38"/>
            <p:cNvGrpSpPr>
              <a:grpSpLocks/>
            </p:cNvGrpSpPr>
            <p:nvPr/>
          </p:nvGrpSpPr>
          <p:grpSpPr bwMode="auto">
            <a:xfrm>
              <a:off x="4857909" y="2753201"/>
              <a:ext cx="966331" cy="1697516"/>
              <a:chOff x="0" y="26"/>
              <a:chExt cx="562" cy="1894"/>
            </a:xfrm>
          </p:grpSpPr>
          <p:sp>
            <p:nvSpPr>
              <p:cNvPr id="86" name="Rectangle 39"/>
              <p:cNvSpPr>
                <a:spLocks noChangeArrowheads="1"/>
              </p:cNvSpPr>
              <p:nvPr/>
            </p:nvSpPr>
            <p:spPr bwMode="auto">
              <a:xfrm>
                <a:off x="0" y="26"/>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7" name="Rectangle 40"/>
              <p:cNvSpPr>
                <a:spLocks noChangeArrowheads="1"/>
              </p:cNvSpPr>
              <p:nvPr/>
            </p:nvSpPr>
            <p:spPr bwMode="auto">
              <a:xfrm>
                <a:off x="0" y="25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8" name="Rectangle 41"/>
              <p:cNvSpPr>
                <a:spLocks noChangeArrowheads="1"/>
              </p:cNvSpPr>
              <p:nvPr/>
            </p:nvSpPr>
            <p:spPr bwMode="auto">
              <a:xfrm>
                <a:off x="0" y="49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9" name="Rectangle 42"/>
              <p:cNvSpPr>
                <a:spLocks noChangeArrowheads="1"/>
              </p:cNvSpPr>
              <p:nvPr/>
            </p:nvSpPr>
            <p:spPr bwMode="auto">
              <a:xfrm>
                <a:off x="0" y="74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0" name="Rectangle 43"/>
              <p:cNvSpPr>
                <a:spLocks noChangeArrowheads="1"/>
              </p:cNvSpPr>
              <p:nvPr/>
            </p:nvSpPr>
            <p:spPr bwMode="auto">
              <a:xfrm>
                <a:off x="0" y="97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1" name="Rectangle 44"/>
              <p:cNvSpPr>
                <a:spLocks noChangeArrowheads="1"/>
              </p:cNvSpPr>
              <p:nvPr/>
            </p:nvSpPr>
            <p:spPr bwMode="auto">
              <a:xfrm>
                <a:off x="0" y="121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2" name="Rectangle 45"/>
              <p:cNvSpPr>
                <a:spLocks noChangeArrowheads="1"/>
              </p:cNvSpPr>
              <p:nvPr/>
            </p:nvSpPr>
            <p:spPr bwMode="auto">
              <a:xfrm>
                <a:off x="0" y="145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3" name="Rectangle 46"/>
              <p:cNvSpPr>
                <a:spLocks noChangeArrowheads="1"/>
              </p:cNvSpPr>
              <p:nvPr/>
            </p:nvSpPr>
            <p:spPr bwMode="auto">
              <a:xfrm>
                <a:off x="0" y="168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grpSp>
        <p:grpSp>
          <p:nvGrpSpPr>
            <p:cNvPr id="67" name="Group 47"/>
            <p:cNvGrpSpPr>
              <a:grpSpLocks/>
            </p:cNvGrpSpPr>
            <p:nvPr/>
          </p:nvGrpSpPr>
          <p:grpSpPr bwMode="auto">
            <a:xfrm>
              <a:off x="5868144" y="2720935"/>
              <a:ext cx="969145" cy="1844503"/>
              <a:chOff x="-269" y="0"/>
              <a:chExt cx="620" cy="2058"/>
            </a:xfrm>
          </p:grpSpPr>
          <p:sp>
            <p:nvSpPr>
              <p:cNvPr id="78" name="Text Box 48"/>
              <p:cNvSpPr txBox="1">
                <a:spLocks noChangeArrowheads="1"/>
              </p:cNvSpPr>
              <p:nvPr/>
            </p:nvSpPr>
            <p:spPr bwMode="auto">
              <a:xfrm>
                <a:off x="-269" y="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28K-32K</a:t>
                </a:r>
              </a:p>
            </p:txBody>
          </p:sp>
          <p:sp>
            <p:nvSpPr>
              <p:cNvPr id="79" name="Text Box 49"/>
              <p:cNvSpPr txBox="1">
                <a:spLocks noChangeArrowheads="1"/>
              </p:cNvSpPr>
              <p:nvPr/>
            </p:nvSpPr>
            <p:spPr bwMode="auto">
              <a:xfrm>
                <a:off x="-269" y="25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24K-28K</a:t>
                </a:r>
              </a:p>
            </p:txBody>
          </p:sp>
          <p:sp>
            <p:nvSpPr>
              <p:cNvPr id="80" name="Text Box 50"/>
              <p:cNvSpPr txBox="1">
                <a:spLocks noChangeArrowheads="1"/>
              </p:cNvSpPr>
              <p:nvPr/>
            </p:nvSpPr>
            <p:spPr bwMode="auto">
              <a:xfrm>
                <a:off x="-269" y="49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20K-24K</a:t>
                </a:r>
              </a:p>
            </p:txBody>
          </p:sp>
          <p:sp>
            <p:nvSpPr>
              <p:cNvPr id="81" name="Text Box 51"/>
              <p:cNvSpPr txBox="1">
                <a:spLocks noChangeArrowheads="1"/>
              </p:cNvSpPr>
              <p:nvPr/>
            </p:nvSpPr>
            <p:spPr bwMode="auto">
              <a:xfrm>
                <a:off x="-269" y="74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16K-20K</a:t>
                </a:r>
              </a:p>
            </p:txBody>
          </p:sp>
          <p:sp>
            <p:nvSpPr>
              <p:cNvPr id="82" name="Text Box 52"/>
              <p:cNvSpPr txBox="1">
                <a:spLocks noChangeArrowheads="1"/>
              </p:cNvSpPr>
              <p:nvPr/>
            </p:nvSpPr>
            <p:spPr bwMode="auto">
              <a:xfrm>
                <a:off x="-269" y="970"/>
                <a:ext cx="620"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12K-16K</a:t>
                </a:r>
              </a:p>
            </p:txBody>
          </p:sp>
          <p:sp>
            <p:nvSpPr>
              <p:cNvPr id="83" name="Text Box 53"/>
              <p:cNvSpPr txBox="1">
                <a:spLocks noChangeArrowheads="1"/>
              </p:cNvSpPr>
              <p:nvPr/>
            </p:nvSpPr>
            <p:spPr bwMode="auto">
              <a:xfrm>
                <a:off x="-269" y="1210"/>
                <a:ext cx="582"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8K-12K</a:t>
                </a:r>
              </a:p>
            </p:txBody>
          </p:sp>
          <p:sp>
            <p:nvSpPr>
              <p:cNvPr id="84" name="Text Box 54"/>
              <p:cNvSpPr txBox="1">
                <a:spLocks noChangeArrowheads="1"/>
              </p:cNvSpPr>
              <p:nvPr/>
            </p:nvSpPr>
            <p:spPr bwMode="auto">
              <a:xfrm>
                <a:off x="-269" y="1450"/>
                <a:ext cx="579"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4K-8K</a:t>
                </a:r>
              </a:p>
            </p:txBody>
          </p:sp>
          <p:sp>
            <p:nvSpPr>
              <p:cNvPr id="85" name="Text Box 55"/>
              <p:cNvSpPr txBox="1">
                <a:spLocks noChangeArrowheads="1"/>
              </p:cNvSpPr>
              <p:nvPr/>
            </p:nvSpPr>
            <p:spPr bwMode="auto">
              <a:xfrm>
                <a:off x="-269" y="1680"/>
                <a:ext cx="579"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0K-4K</a:t>
                </a:r>
              </a:p>
            </p:txBody>
          </p:sp>
        </p:grpSp>
        <p:grpSp>
          <p:nvGrpSpPr>
            <p:cNvPr id="69" name="Group 86"/>
            <p:cNvGrpSpPr>
              <a:grpSpLocks/>
            </p:cNvGrpSpPr>
            <p:nvPr/>
          </p:nvGrpSpPr>
          <p:grpSpPr bwMode="auto">
            <a:xfrm>
              <a:off x="6934940" y="2726313"/>
              <a:ext cx="282927" cy="1844503"/>
              <a:chOff x="-269" y="0"/>
              <a:chExt cx="181" cy="2058"/>
            </a:xfrm>
          </p:grpSpPr>
          <p:sp>
            <p:nvSpPr>
              <p:cNvPr id="70" name="Text Box 87"/>
              <p:cNvSpPr txBox="1">
                <a:spLocks noChangeArrowheads="1"/>
              </p:cNvSpPr>
              <p:nvPr/>
            </p:nvSpPr>
            <p:spPr bwMode="auto">
              <a:xfrm>
                <a:off x="-269" y="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7</a:t>
                </a:r>
              </a:p>
            </p:txBody>
          </p:sp>
          <p:sp>
            <p:nvSpPr>
              <p:cNvPr id="71" name="Text Box 88"/>
              <p:cNvSpPr txBox="1">
                <a:spLocks noChangeArrowheads="1"/>
              </p:cNvSpPr>
              <p:nvPr/>
            </p:nvSpPr>
            <p:spPr bwMode="auto">
              <a:xfrm>
                <a:off x="-269" y="25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6</a:t>
                </a:r>
              </a:p>
            </p:txBody>
          </p:sp>
          <p:sp>
            <p:nvSpPr>
              <p:cNvPr id="72" name="Text Box 89"/>
              <p:cNvSpPr txBox="1">
                <a:spLocks noChangeArrowheads="1"/>
              </p:cNvSpPr>
              <p:nvPr/>
            </p:nvSpPr>
            <p:spPr bwMode="auto">
              <a:xfrm>
                <a:off x="-269" y="49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5</a:t>
                </a:r>
              </a:p>
            </p:txBody>
          </p:sp>
          <p:sp>
            <p:nvSpPr>
              <p:cNvPr id="73" name="Text Box 90"/>
              <p:cNvSpPr txBox="1">
                <a:spLocks noChangeArrowheads="1"/>
              </p:cNvSpPr>
              <p:nvPr/>
            </p:nvSpPr>
            <p:spPr bwMode="auto">
              <a:xfrm>
                <a:off x="-269" y="74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a:t>
                </a:r>
              </a:p>
            </p:txBody>
          </p:sp>
          <p:sp>
            <p:nvSpPr>
              <p:cNvPr id="74" name="Text Box 91"/>
              <p:cNvSpPr txBox="1">
                <a:spLocks noChangeArrowheads="1"/>
              </p:cNvSpPr>
              <p:nvPr/>
            </p:nvSpPr>
            <p:spPr bwMode="auto">
              <a:xfrm>
                <a:off x="-269" y="97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a:t>
                </a:r>
              </a:p>
            </p:txBody>
          </p:sp>
          <p:sp>
            <p:nvSpPr>
              <p:cNvPr id="75" name="Text Box 92"/>
              <p:cNvSpPr txBox="1">
                <a:spLocks noChangeArrowheads="1"/>
              </p:cNvSpPr>
              <p:nvPr/>
            </p:nvSpPr>
            <p:spPr bwMode="auto">
              <a:xfrm>
                <a:off x="-269" y="121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a:t>
                </a:r>
              </a:p>
            </p:txBody>
          </p:sp>
          <p:sp>
            <p:nvSpPr>
              <p:cNvPr id="76" name="Text Box 93"/>
              <p:cNvSpPr txBox="1">
                <a:spLocks noChangeArrowheads="1"/>
              </p:cNvSpPr>
              <p:nvPr/>
            </p:nvSpPr>
            <p:spPr bwMode="auto">
              <a:xfrm>
                <a:off x="-269" y="145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a:t>
                </a:r>
              </a:p>
            </p:txBody>
          </p:sp>
          <p:sp>
            <p:nvSpPr>
              <p:cNvPr id="77" name="Text Box 94"/>
              <p:cNvSpPr txBox="1">
                <a:spLocks noChangeArrowheads="1"/>
              </p:cNvSpPr>
              <p:nvPr/>
            </p:nvSpPr>
            <p:spPr bwMode="auto">
              <a:xfrm>
                <a:off x="-269" y="1680"/>
                <a:ext cx="181" cy="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0</a:t>
                </a:r>
              </a:p>
            </p:txBody>
          </p:sp>
        </p:grpSp>
      </p:grpSp>
      <p:sp>
        <p:nvSpPr>
          <p:cNvPr id="94" name="Text Box 98"/>
          <p:cNvSpPr txBox="1">
            <a:spLocks noChangeArrowheads="1"/>
          </p:cNvSpPr>
          <p:nvPr/>
        </p:nvSpPr>
        <p:spPr bwMode="auto">
          <a:xfrm>
            <a:off x="4994312" y="3143190"/>
            <a:ext cx="1959026" cy="338554"/>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600" b="1" dirty="0" smtClean="0">
                <a:solidFill>
                  <a:srgbClr val="11576A"/>
                </a:solidFill>
                <a:latin typeface="微软雅黑" pitchFamily="34" charset="-122"/>
                <a:ea typeface="微软雅黑" pitchFamily="34" charset="-122"/>
              </a:rPr>
              <a:t>MOV  </a:t>
            </a:r>
            <a:r>
              <a:rPr lang="zh-CN" altLang="en-US" sz="1600" b="1" dirty="0">
                <a:solidFill>
                  <a:srgbClr val="11576A"/>
                </a:solidFill>
                <a:latin typeface="微软雅黑" pitchFamily="34" charset="-122"/>
                <a:ea typeface="微软雅黑" pitchFamily="34" charset="-122"/>
              </a:rPr>
              <a:t>REG, </a:t>
            </a:r>
            <a:r>
              <a:rPr lang="zh-CN" altLang="en-US" sz="1600" b="1" dirty="0" smtClean="0">
                <a:solidFill>
                  <a:srgbClr val="11576A"/>
                </a:solidFill>
                <a:latin typeface="微软雅黑" pitchFamily="34" charset="-122"/>
                <a:ea typeface="微软雅黑" pitchFamily="34" charset="-122"/>
              </a:rPr>
              <a:t> 8192</a:t>
            </a:r>
            <a:endParaRPr lang="zh-CN" altLang="en-US" sz="1600" b="1" dirty="0">
              <a:solidFill>
                <a:srgbClr val="11576A"/>
              </a:solidFill>
              <a:latin typeface="微软雅黑" pitchFamily="34" charset="-122"/>
              <a:ea typeface="微软雅黑" pitchFamily="34" charset="-122"/>
            </a:endParaRPr>
          </a:p>
        </p:txBody>
      </p:sp>
      <p:sp>
        <p:nvSpPr>
          <p:cNvPr id="95" name="Text Box 99"/>
          <p:cNvSpPr txBox="1">
            <a:spLocks noChangeArrowheads="1"/>
          </p:cNvSpPr>
          <p:nvPr/>
        </p:nvSpPr>
        <p:spPr bwMode="auto">
          <a:xfrm>
            <a:off x="5005180" y="3391064"/>
            <a:ext cx="2064989" cy="338554"/>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rPr>
              <a:t>MOV  REG,  32780</a:t>
            </a:r>
          </a:p>
        </p:txBody>
      </p:sp>
      <p:sp>
        <p:nvSpPr>
          <p:cNvPr id="96" name="Rectangle 101"/>
          <p:cNvSpPr>
            <a:spLocks noChangeArrowheads="1"/>
          </p:cNvSpPr>
          <p:nvPr/>
        </p:nvSpPr>
        <p:spPr bwMode="auto">
          <a:xfrm>
            <a:off x="7113162" y="3377029"/>
            <a:ext cx="2092239" cy="584775"/>
          </a:xfrm>
          <a:prstGeom prst="rect">
            <a:avLst/>
          </a:prstGeom>
          <a:no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zh-CN" altLang="en-US" sz="1600" b="1" dirty="0" smtClean="0">
                <a:solidFill>
                  <a:srgbClr val="C00000"/>
                </a:solidFill>
                <a:latin typeface="微软雅黑" pitchFamily="34" charset="-122"/>
                <a:ea typeface="微软雅黑" pitchFamily="34" charset="-122"/>
              </a:rPr>
              <a:t>缺页</a:t>
            </a:r>
            <a:endParaRPr lang="en-US" altLang="zh-CN" sz="1600" b="1" dirty="0" smtClean="0">
              <a:solidFill>
                <a:srgbClr val="C00000"/>
              </a:solidFill>
              <a:latin typeface="微软雅黑" pitchFamily="34" charset="-122"/>
              <a:ea typeface="微软雅黑" pitchFamily="34" charset="-122"/>
            </a:endParaRPr>
          </a:p>
          <a:p>
            <a:r>
              <a:rPr lang="zh-CN" altLang="en-US" sz="1600" b="1" dirty="0" smtClean="0">
                <a:solidFill>
                  <a:srgbClr val="C00000"/>
                </a:solidFill>
                <a:latin typeface="微软雅黑" pitchFamily="34" charset="-122"/>
                <a:ea typeface="微软雅黑" pitchFamily="34" charset="-122"/>
              </a:rPr>
              <a:t>但已经没有空闲页帧</a:t>
            </a:r>
            <a:endParaRPr lang="zh-CN" altLang="en-US" sz="1600" b="1" dirty="0">
              <a:solidFill>
                <a:srgbClr val="C00000"/>
              </a:solidFill>
              <a:latin typeface="微软雅黑" pitchFamily="34" charset="-122"/>
              <a:ea typeface="微软雅黑" pitchFamily="34" charset="-122"/>
            </a:endParaRPr>
          </a:p>
        </p:txBody>
      </p:sp>
      <p:sp>
        <p:nvSpPr>
          <p:cNvPr id="102" name="Rectangle 18"/>
          <p:cNvSpPr>
            <a:spLocks noChangeArrowheads="1"/>
          </p:cNvSpPr>
          <p:nvPr/>
        </p:nvSpPr>
        <p:spPr bwMode="auto">
          <a:xfrm>
            <a:off x="2150360" y="5121874"/>
            <a:ext cx="966331" cy="215102"/>
          </a:xfrm>
          <a:prstGeom prst="rect">
            <a:avLst/>
          </a:prstGeom>
          <a:solidFill>
            <a:srgbClr val="FFFF00"/>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03" name="Rectangle 12"/>
          <p:cNvSpPr>
            <a:spLocks noChangeArrowheads="1"/>
          </p:cNvSpPr>
          <p:nvPr/>
        </p:nvSpPr>
        <p:spPr bwMode="auto">
          <a:xfrm>
            <a:off x="2146196" y="3830102"/>
            <a:ext cx="966331" cy="215102"/>
          </a:xfrm>
          <a:prstGeom prst="rect">
            <a:avLst/>
          </a:prstGeom>
          <a:solidFill>
            <a:schemeClr val="accent6">
              <a:lumMod val="60000"/>
              <a:lumOff val="40000"/>
            </a:schemeClr>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nvGrpSpPr>
          <p:cNvPr id="104" name="Group 4"/>
          <p:cNvGrpSpPr>
            <a:grpSpLocks/>
          </p:cNvGrpSpPr>
          <p:nvPr/>
        </p:nvGrpSpPr>
        <p:grpSpPr bwMode="auto">
          <a:xfrm>
            <a:off x="2137886" y="2349570"/>
            <a:ext cx="966331" cy="3414751"/>
            <a:chOff x="254" y="14"/>
            <a:chExt cx="562" cy="3810"/>
          </a:xfrm>
          <a:noFill/>
        </p:grpSpPr>
        <p:sp>
          <p:nvSpPr>
            <p:cNvPr id="105" name="Rectangle 5"/>
            <p:cNvSpPr>
              <a:spLocks noChangeArrowheads="1"/>
            </p:cNvSpPr>
            <p:nvPr/>
          </p:nvSpPr>
          <p:spPr bwMode="auto">
            <a:xfrm>
              <a:off x="254" y="1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06" name="Rectangle 6"/>
            <p:cNvSpPr>
              <a:spLocks noChangeArrowheads="1"/>
            </p:cNvSpPr>
            <p:nvPr/>
          </p:nvSpPr>
          <p:spPr bwMode="auto">
            <a:xfrm>
              <a:off x="254" y="256"/>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07" name="Rectangle 7"/>
            <p:cNvSpPr>
              <a:spLocks noChangeArrowheads="1"/>
            </p:cNvSpPr>
            <p:nvPr/>
          </p:nvSpPr>
          <p:spPr bwMode="auto">
            <a:xfrm>
              <a:off x="254" y="496"/>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08" name="Rectangle 8"/>
            <p:cNvSpPr>
              <a:spLocks noChangeArrowheads="1"/>
            </p:cNvSpPr>
            <p:nvPr/>
          </p:nvSpPr>
          <p:spPr bwMode="auto">
            <a:xfrm>
              <a:off x="254" y="73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09" name="Rectangle 9"/>
            <p:cNvSpPr>
              <a:spLocks noChangeArrowheads="1"/>
            </p:cNvSpPr>
            <p:nvPr/>
          </p:nvSpPr>
          <p:spPr bwMode="auto">
            <a:xfrm>
              <a:off x="254" y="96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7</a:t>
              </a:r>
            </a:p>
          </p:txBody>
        </p:sp>
        <p:sp>
          <p:nvSpPr>
            <p:cNvPr id="110" name="Rectangle 10"/>
            <p:cNvSpPr>
              <a:spLocks noChangeArrowheads="1"/>
            </p:cNvSpPr>
            <p:nvPr/>
          </p:nvSpPr>
          <p:spPr bwMode="auto">
            <a:xfrm>
              <a:off x="254" y="120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11" name="Rectangle 11"/>
            <p:cNvSpPr>
              <a:spLocks noChangeArrowheads="1"/>
            </p:cNvSpPr>
            <p:nvPr/>
          </p:nvSpPr>
          <p:spPr bwMode="auto">
            <a:xfrm>
              <a:off x="254" y="144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5</a:t>
              </a:r>
            </a:p>
          </p:txBody>
        </p:sp>
        <p:sp>
          <p:nvSpPr>
            <p:cNvPr id="112" name="Rectangle 12"/>
            <p:cNvSpPr>
              <a:spLocks noChangeArrowheads="1"/>
            </p:cNvSpPr>
            <p:nvPr/>
          </p:nvSpPr>
          <p:spPr bwMode="auto">
            <a:xfrm>
              <a:off x="254" y="167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3" name="Rectangle 13"/>
            <p:cNvSpPr>
              <a:spLocks noChangeArrowheads="1"/>
            </p:cNvSpPr>
            <p:nvPr/>
          </p:nvSpPr>
          <p:spPr bwMode="auto">
            <a:xfrm>
              <a:off x="254" y="1921"/>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4" name="Rectangle 14"/>
            <p:cNvSpPr>
              <a:spLocks noChangeArrowheads="1"/>
            </p:cNvSpPr>
            <p:nvPr/>
          </p:nvSpPr>
          <p:spPr bwMode="auto">
            <a:xfrm>
              <a:off x="254" y="2163"/>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5" name="Rectangle 15"/>
            <p:cNvSpPr>
              <a:spLocks noChangeArrowheads="1"/>
            </p:cNvSpPr>
            <p:nvPr/>
          </p:nvSpPr>
          <p:spPr bwMode="auto">
            <a:xfrm>
              <a:off x="254" y="2403"/>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3</a:t>
              </a:r>
            </a:p>
          </p:txBody>
        </p:sp>
        <p:sp>
          <p:nvSpPr>
            <p:cNvPr id="116" name="Rectangle 16"/>
            <p:cNvSpPr>
              <a:spLocks noChangeArrowheads="1"/>
            </p:cNvSpPr>
            <p:nvPr/>
          </p:nvSpPr>
          <p:spPr bwMode="auto">
            <a:xfrm>
              <a:off x="254" y="264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4</a:t>
              </a:r>
            </a:p>
          </p:txBody>
        </p:sp>
        <p:sp>
          <p:nvSpPr>
            <p:cNvPr id="117" name="Rectangle 17"/>
            <p:cNvSpPr>
              <a:spLocks noChangeArrowheads="1"/>
            </p:cNvSpPr>
            <p:nvPr/>
          </p:nvSpPr>
          <p:spPr bwMode="auto">
            <a:xfrm>
              <a:off x="254" y="287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0</a:t>
              </a:r>
            </a:p>
          </p:txBody>
        </p:sp>
        <p:sp>
          <p:nvSpPr>
            <p:cNvPr id="118" name="Rectangle 18"/>
            <p:cNvSpPr>
              <a:spLocks noChangeArrowheads="1"/>
            </p:cNvSpPr>
            <p:nvPr/>
          </p:nvSpPr>
          <p:spPr bwMode="auto">
            <a:xfrm>
              <a:off x="254" y="311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6</a:t>
              </a:r>
            </a:p>
          </p:txBody>
        </p:sp>
        <p:sp>
          <p:nvSpPr>
            <p:cNvPr id="119" name="Rectangle 19"/>
            <p:cNvSpPr>
              <a:spLocks noChangeArrowheads="1"/>
            </p:cNvSpPr>
            <p:nvPr/>
          </p:nvSpPr>
          <p:spPr bwMode="auto">
            <a:xfrm>
              <a:off x="254" y="335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1</a:t>
              </a:r>
            </a:p>
          </p:txBody>
        </p:sp>
        <p:sp>
          <p:nvSpPr>
            <p:cNvPr id="120" name="Rectangle 20"/>
            <p:cNvSpPr>
              <a:spLocks noChangeArrowheads="1"/>
            </p:cNvSpPr>
            <p:nvPr/>
          </p:nvSpPr>
          <p:spPr bwMode="auto">
            <a:xfrm>
              <a:off x="254" y="358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2</a:t>
              </a:r>
            </a:p>
          </p:txBody>
        </p:sp>
      </p:grpSp>
      <p:sp>
        <p:nvSpPr>
          <p:cNvPr id="121" name="Rectangle 40"/>
          <p:cNvSpPr>
            <a:spLocks noChangeArrowheads="1"/>
          </p:cNvSpPr>
          <p:nvPr/>
        </p:nvSpPr>
        <p:spPr bwMode="auto">
          <a:xfrm>
            <a:off x="5136205" y="4282395"/>
            <a:ext cx="966331" cy="215102"/>
          </a:xfrm>
          <a:prstGeom prst="rect">
            <a:avLst/>
          </a:prstGeom>
          <a:solidFill>
            <a:srgbClr val="FFFF00"/>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122" name="Text Box 56"/>
          <p:cNvSpPr txBox="1">
            <a:spLocks noChangeArrowheads="1"/>
          </p:cNvSpPr>
          <p:nvPr/>
        </p:nvSpPr>
        <p:spPr bwMode="auto">
          <a:xfrm>
            <a:off x="1763500" y="5924222"/>
            <a:ext cx="171510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smtClean="0">
                <a:solidFill>
                  <a:srgbClr val="11576A"/>
                </a:solidFill>
                <a:latin typeface="微软雅黑" pitchFamily="34" charset="-122"/>
                <a:ea typeface="微软雅黑" pitchFamily="34" charset="-122"/>
              </a:rPr>
              <a:t>逻辑地址空间</a:t>
            </a:r>
            <a:endParaRPr lang="zh-CN" altLang="en-US" sz="1600" b="1" dirty="0">
              <a:solidFill>
                <a:srgbClr val="11576A"/>
              </a:solidFill>
              <a:latin typeface="微软雅黑" pitchFamily="34" charset="-122"/>
              <a:ea typeface="微软雅黑" pitchFamily="34" charset="-122"/>
            </a:endParaRPr>
          </a:p>
        </p:txBody>
      </p:sp>
      <p:sp>
        <p:nvSpPr>
          <p:cNvPr id="123" name="Text Box 57"/>
          <p:cNvSpPr txBox="1">
            <a:spLocks noChangeArrowheads="1"/>
          </p:cNvSpPr>
          <p:nvPr/>
        </p:nvSpPr>
        <p:spPr bwMode="auto">
          <a:xfrm>
            <a:off x="4943620" y="5872559"/>
            <a:ext cx="141577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pPr algn="ctr"/>
            <a:r>
              <a:rPr lang="zh-CN" altLang="en-US" sz="1600" b="1" dirty="0" smtClean="0">
                <a:solidFill>
                  <a:srgbClr val="11576A"/>
                </a:solidFill>
                <a:latin typeface="微软雅黑" pitchFamily="34" charset="-122"/>
                <a:ea typeface="微软雅黑" pitchFamily="34" charset="-122"/>
              </a:rPr>
              <a:t>物理地址空间</a:t>
            </a:r>
            <a:endParaRPr lang="zh-CN" altLang="en-US" sz="1600" b="1" dirty="0">
              <a:solidFill>
                <a:srgbClr val="11576A"/>
              </a:solidFill>
              <a:latin typeface="微软雅黑" pitchFamily="34" charset="-122"/>
              <a:ea typeface="微软雅黑" pitchFamily="34" charset="-122"/>
            </a:endParaRPr>
          </a:p>
        </p:txBody>
      </p:sp>
      <p:sp>
        <p:nvSpPr>
          <p:cNvPr id="124" name="文本框 123"/>
          <p:cNvSpPr txBox="1"/>
          <p:nvPr/>
        </p:nvSpPr>
        <p:spPr>
          <a:xfrm>
            <a:off x="8702854" y="6488668"/>
            <a:ext cx="441146" cy="369332"/>
          </a:xfrm>
          <a:prstGeom prst="rect">
            <a:avLst/>
          </a:prstGeom>
          <a:noFill/>
        </p:spPr>
        <p:txBody>
          <a:bodyPr wrap="none" rtlCol="0">
            <a:spAutoFit/>
          </a:bodyPr>
          <a:lstStyle/>
          <a:p>
            <a:r>
              <a:rPr lang="en-US" altLang="zh-CN" dirty="0" smtClean="0">
                <a:solidFill>
                  <a:schemeClr val="bg1"/>
                </a:solidFill>
              </a:rPr>
              <a:t>22</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2915902975"/>
      </p:ext>
    </p:extLst>
  </p:cSld>
  <p:clrMapOvr>
    <a:masterClrMapping/>
  </p:clrMapOvr>
  <mc:AlternateContent xmlns:mc="http://schemas.openxmlformats.org/markup-compatibility/2006" xmlns:p14="http://schemas.microsoft.com/office/powerpoint/2010/main">
    <mc:Choice Requires="p14">
      <p:transition spd="slow" p14:dur="2000" advTm="149"/>
    </mc:Choice>
    <mc:Fallback xmlns="">
      <p:transition spd="slow" advTm="1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randombar(horizontal)">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500"/>
                                        <p:tgtEl>
                                          <p:spTgt spid="10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wipe(left)">
                                      <p:cBhvr>
                                        <p:cTn id="16"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10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mtClean="0">
                <a:ea typeface="宋体" panose="02010600030101010101" pitchFamily="2" charset="-122"/>
              </a:rPr>
              <a:t>Monoprogramming</a:t>
            </a:r>
            <a:endParaRPr lang="zh-CN" altLang="en-US" smtClean="0">
              <a:ea typeface="宋体" panose="02010600030101010101" pitchFamily="2" charset="-122"/>
            </a:endParaRPr>
          </a:p>
        </p:txBody>
      </p:sp>
      <p:sp>
        <p:nvSpPr>
          <p:cNvPr id="23555" name="内容占位符 2"/>
          <p:cNvSpPr>
            <a:spLocks noGrp="1"/>
          </p:cNvSpPr>
          <p:nvPr>
            <p:ph idx="1"/>
          </p:nvPr>
        </p:nvSpPr>
        <p:spPr>
          <a:xfrm>
            <a:off x="971550" y="1371600"/>
            <a:ext cx="8064500" cy="2057400"/>
          </a:xfrm>
        </p:spPr>
        <p:txBody>
          <a:bodyPr/>
          <a:lstStyle/>
          <a:p>
            <a:pPr>
              <a:lnSpc>
                <a:spcPct val="80000"/>
              </a:lnSpc>
            </a:pPr>
            <a:r>
              <a:rPr lang="en-US" altLang="zh-CN" sz="2400" smtClean="0">
                <a:ea typeface="宋体" panose="02010600030101010101" pitchFamily="2" charset="-122"/>
              </a:rPr>
              <a:t>Description</a:t>
            </a:r>
          </a:p>
          <a:p>
            <a:pPr lvl="1">
              <a:lnSpc>
                <a:spcPct val="80000"/>
              </a:lnSpc>
            </a:pPr>
            <a:r>
              <a:rPr lang="en-US" altLang="zh-CN" sz="2000" smtClean="0">
                <a:ea typeface="宋体" panose="02010600030101010101" pitchFamily="2" charset="-122"/>
              </a:rPr>
              <a:t>Only one program exists in the memory</a:t>
            </a:r>
          </a:p>
          <a:p>
            <a:pPr>
              <a:lnSpc>
                <a:spcPct val="80000"/>
              </a:lnSpc>
            </a:pPr>
            <a:r>
              <a:rPr lang="en-US" altLang="zh-CN" sz="2400" smtClean="0">
                <a:ea typeface="宋体" panose="02010600030101010101" pitchFamily="2" charset="-122"/>
              </a:rPr>
              <a:t>Analysis of this model</a:t>
            </a:r>
            <a:endParaRPr lang="en-US" altLang="zh-CN" sz="2400" smtClean="0">
              <a:solidFill>
                <a:srgbClr val="FF0000"/>
              </a:solidFill>
              <a:ea typeface="宋体" panose="02010600030101010101" pitchFamily="2" charset="-122"/>
            </a:endParaRPr>
          </a:p>
          <a:p>
            <a:pPr lvl="1">
              <a:lnSpc>
                <a:spcPct val="80000"/>
              </a:lnSpc>
            </a:pPr>
            <a:r>
              <a:rPr lang="en-US" altLang="zh-CN" sz="2000" smtClean="0">
                <a:ea typeface="宋体" panose="02010600030101010101" pitchFamily="2" charset="-122"/>
              </a:rPr>
              <a:t>Simple, but naive</a:t>
            </a:r>
          </a:p>
          <a:p>
            <a:pPr lvl="1">
              <a:lnSpc>
                <a:spcPct val="80000"/>
              </a:lnSpc>
            </a:pPr>
            <a:r>
              <a:rPr lang="en-US" altLang="zh-CN" sz="2000" smtClean="0">
                <a:ea typeface="宋体" panose="02010600030101010101" pitchFamily="2" charset="-122"/>
              </a:rPr>
              <a:t>Efficiency and reasonability: low performance</a:t>
            </a:r>
          </a:p>
          <a:p>
            <a:pPr lvl="1">
              <a:lnSpc>
                <a:spcPct val="80000"/>
              </a:lnSpc>
            </a:pPr>
            <a:r>
              <a:rPr lang="en-US" altLang="zh-CN" sz="2000" smtClean="0">
                <a:ea typeface="宋体" panose="02010600030101010101" pitchFamily="2" charset="-122"/>
              </a:rPr>
              <a:t>Recycling: embedded systems</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235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3B98140-D30C-413D-8B8B-3A8EF6B6D1DA}" type="slidenum">
              <a:rPr lang="en-US" altLang="ko-KR" sz="1200" smtClean="0">
                <a:solidFill>
                  <a:schemeClr val="bg1"/>
                </a:solidFill>
              </a:rPr>
              <a:pPr>
                <a:spcBef>
                  <a:spcPct val="0"/>
                </a:spcBef>
                <a:buClrTx/>
                <a:buSzTx/>
                <a:buFontTx/>
                <a:buNone/>
              </a:pPr>
              <a:t>8</a:t>
            </a:fld>
            <a:endParaRPr lang="en-US" altLang="ko-KR" sz="1200" smtClean="0">
              <a:solidFill>
                <a:schemeClr val="bg1"/>
              </a:solidFill>
            </a:endParaRPr>
          </a:p>
        </p:txBody>
      </p:sp>
      <p:grpSp>
        <p:nvGrpSpPr>
          <p:cNvPr id="2" name="Group 12"/>
          <p:cNvGrpSpPr>
            <a:grpSpLocks/>
          </p:cNvGrpSpPr>
          <p:nvPr/>
        </p:nvGrpSpPr>
        <p:grpSpPr bwMode="auto">
          <a:xfrm>
            <a:off x="1228725" y="3487738"/>
            <a:ext cx="1368425" cy="1728787"/>
            <a:chOff x="567" y="2024"/>
            <a:chExt cx="862" cy="1089"/>
          </a:xfrm>
        </p:grpSpPr>
        <p:sp>
          <p:nvSpPr>
            <p:cNvPr id="23571" name="Rectangle 5"/>
            <p:cNvSpPr>
              <a:spLocks noChangeArrowheads="1"/>
            </p:cNvSpPr>
            <p:nvPr/>
          </p:nvSpPr>
          <p:spPr bwMode="auto">
            <a:xfrm>
              <a:off x="567" y="2024"/>
              <a:ext cx="862" cy="816"/>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User </a:t>
              </a:r>
            </a:p>
            <a:p>
              <a:pPr algn="ctr">
                <a:lnSpc>
                  <a:spcPct val="80000"/>
                </a:lnSpc>
                <a:buClrTx/>
                <a:buFont typeface="Wingdings" panose="05000000000000000000" pitchFamily="2" charset="2"/>
                <a:buNone/>
              </a:pPr>
              <a:r>
                <a:rPr lang="en-US" altLang="zh-CN" sz="1800" b="1">
                  <a:solidFill>
                    <a:srgbClr val="FF0000"/>
                  </a:solidFill>
                </a:rPr>
                <a:t>Program</a:t>
              </a:r>
              <a:endParaRPr lang="zh-CN" altLang="en-US" sz="1800" b="1">
                <a:solidFill>
                  <a:srgbClr val="FF0000"/>
                </a:solidFill>
              </a:endParaRPr>
            </a:p>
          </p:txBody>
        </p:sp>
        <p:sp>
          <p:nvSpPr>
            <p:cNvPr id="23572" name="Rectangle 6"/>
            <p:cNvSpPr>
              <a:spLocks noChangeArrowheads="1"/>
            </p:cNvSpPr>
            <p:nvPr/>
          </p:nvSpPr>
          <p:spPr bwMode="auto">
            <a:xfrm>
              <a:off x="567" y="2840"/>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 in RAM</a:t>
              </a:r>
            </a:p>
          </p:txBody>
        </p:sp>
      </p:grpSp>
      <p:grpSp>
        <p:nvGrpSpPr>
          <p:cNvPr id="3" name="Group 13"/>
          <p:cNvGrpSpPr>
            <a:grpSpLocks/>
          </p:cNvGrpSpPr>
          <p:nvPr/>
        </p:nvGrpSpPr>
        <p:grpSpPr bwMode="auto">
          <a:xfrm>
            <a:off x="3963988" y="3487738"/>
            <a:ext cx="1368425" cy="1727200"/>
            <a:chOff x="2290" y="2024"/>
            <a:chExt cx="862" cy="1088"/>
          </a:xfrm>
        </p:grpSpPr>
        <p:sp>
          <p:nvSpPr>
            <p:cNvPr id="23569" name="Rectangle 7"/>
            <p:cNvSpPr>
              <a:spLocks noChangeArrowheads="1"/>
            </p:cNvSpPr>
            <p:nvPr/>
          </p:nvSpPr>
          <p:spPr bwMode="auto">
            <a:xfrm>
              <a:off x="2290" y="2296"/>
              <a:ext cx="862" cy="816"/>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User </a:t>
              </a:r>
            </a:p>
            <a:p>
              <a:pPr algn="ctr">
                <a:lnSpc>
                  <a:spcPct val="80000"/>
                </a:lnSpc>
                <a:buClrTx/>
                <a:buFont typeface="Wingdings" panose="05000000000000000000" pitchFamily="2" charset="2"/>
                <a:buNone/>
              </a:pPr>
              <a:r>
                <a:rPr lang="en-US" altLang="zh-CN" sz="1800" b="1">
                  <a:solidFill>
                    <a:srgbClr val="FF0000"/>
                  </a:solidFill>
                </a:rPr>
                <a:t>Program</a:t>
              </a:r>
              <a:endParaRPr lang="zh-CN" altLang="en-US" sz="1800" b="1">
                <a:solidFill>
                  <a:srgbClr val="FF0000"/>
                </a:solidFill>
              </a:endParaRPr>
            </a:p>
          </p:txBody>
        </p:sp>
        <p:sp>
          <p:nvSpPr>
            <p:cNvPr id="23570" name="Rectangle 8"/>
            <p:cNvSpPr>
              <a:spLocks noChangeArrowheads="1"/>
            </p:cNvSpPr>
            <p:nvPr/>
          </p:nvSpPr>
          <p:spPr bwMode="auto">
            <a:xfrm>
              <a:off x="2290" y="2024"/>
              <a:ext cx="862" cy="273"/>
            </a:xfrm>
            <a:prstGeom prst="rect">
              <a:avLst/>
            </a:prstGeom>
            <a:solidFill>
              <a:srgbClr val="FFFF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tx1"/>
                  </a:solidFill>
                </a:rPr>
                <a:t>OS in ROM</a:t>
              </a:r>
            </a:p>
          </p:txBody>
        </p:sp>
      </p:grpSp>
      <p:grpSp>
        <p:nvGrpSpPr>
          <p:cNvPr id="7" name="Group 14"/>
          <p:cNvGrpSpPr>
            <a:grpSpLocks/>
          </p:cNvGrpSpPr>
          <p:nvPr/>
        </p:nvGrpSpPr>
        <p:grpSpPr bwMode="auto">
          <a:xfrm>
            <a:off x="7061200" y="3416300"/>
            <a:ext cx="1368425" cy="1800225"/>
            <a:chOff x="4241" y="1979"/>
            <a:chExt cx="862" cy="1134"/>
          </a:xfrm>
        </p:grpSpPr>
        <p:sp>
          <p:nvSpPr>
            <p:cNvPr id="23566" name="Rectangle 9"/>
            <p:cNvSpPr>
              <a:spLocks noChangeArrowheads="1"/>
            </p:cNvSpPr>
            <p:nvPr/>
          </p:nvSpPr>
          <p:spPr bwMode="auto">
            <a:xfrm>
              <a:off x="4241" y="2251"/>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User </a:t>
              </a:r>
            </a:p>
            <a:p>
              <a:pPr algn="ctr">
                <a:lnSpc>
                  <a:spcPct val="80000"/>
                </a:lnSpc>
                <a:buClrTx/>
                <a:buFont typeface="Wingdings" panose="05000000000000000000" pitchFamily="2" charset="2"/>
                <a:buNone/>
              </a:pPr>
              <a:r>
                <a:rPr lang="en-US" altLang="zh-CN" sz="1800" b="1">
                  <a:solidFill>
                    <a:srgbClr val="FF0000"/>
                  </a:solidFill>
                </a:rPr>
                <a:t>Program</a:t>
              </a:r>
              <a:endParaRPr lang="zh-CN" altLang="en-US" sz="1800" b="1">
                <a:solidFill>
                  <a:srgbClr val="FF0000"/>
                </a:solidFill>
              </a:endParaRPr>
            </a:p>
          </p:txBody>
        </p:sp>
        <p:sp>
          <p:nvSpPr>
            <p:cNvPr id="23567" name="Rectangle 10"/>
            <p:cNvSpPr>
              <a:spLocks noChangeArrowheads="1"/>
            </p:cNvSpPr>
            <p:nvPr/>
          </p:nvSpPr>
          <p:spPr bwMode="auto">
            <a:xfrm>
              <a:off x="4241" y="2840"/>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 in RAM</a:t>
              </a:r>
            </a:p>
          </p:txBody>
        </p:sp>
        <p:sp>
          <p:nvSpPr>
            <p:cNvPr id="23568" name="Rectangle 11"/>
            <p:cNvSpPr>
              <a:spLocks noChangeArrowheads="1"/>
            </p:cNvSpPr>
            <p:nvPr/>
          </p:nvSpPr>
          <p:spPr bwMode="auto">
            <a:xfrm>
              <a:off x="4241" y="1979"/>
              <a:ext cx="862" cy="273"/>
            </a:xfrm>
            <a:prstGeom prst="rect">
              <a:avLst/>
            </a:prstGeom>
            <a:solidFill>
              <a:srgbClr val="FFFF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tx1"/>
                  </a:solidFill>
                </a:rPr>
                <a:t>DEV in ROM</a:t>
              </a:r>
            </a:p>
          </p:txBody>
        </p:sp>
      </p:grpSp>
      <p:sp>
        <p:nvSpPr>
          <p:cNvPr id="30" name="Text Box 15"/>
          <p:cNvSpPr txBox="1">
            <a:spLocks noChangeArrowheads="1"/>
          </p:cNvSpPr>
          <p:nvPr/>
        </p:nvSpPr>
        <p:spPr bwMode="auto">
          <a:xfrm>
            <a:off x="1143000" y="5287963"/>
            <a:ext cx="1401763" cy="288925"/>
          </a:xfrm>
          <a:prstGeom prst="rect">
            <a:avLst/>
          </a:prstGeom>
          <a:noFill/>
          <a:ln w="9525">
            <a:noFill/>
            <a:miter lim="800000"/>
            <a:headEnd/>
            <a:tailEnd/>
          </a:ln>
          <a:effectLst/>
        </p:spPr>
        <p:txBody>
          <a:bodyPr>
            <a:spAutoFit/>
          </a:bodyPr>
          <a:lstStyle/>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Mainframe</a:t>
            </a:r>
            <a:endParaRPr lang="zh-CN" altLang="en-US" sz="1600" b="1" dirty="0">
              <a:solidFill>
                <a:schemeClr val="accent5">
                  <a:lumMod val="50000"/>
                </a:schemeClr>
              </a:solidFill>
            </a:endParaRPr>
          </a:p>
        </p:txBody>
      </p:sp>
      <p:sp>
        <p:nvSpPr>
          <p:cNvPr id="31" name="Text Box 16"/>
          <p:cNvSpPr txBox="1">
            <a:spLocks noChangeArrowheads="1"/>
          </p:cNvSpPr>
          <p:nvPr/>
        </p:nvSpPr>
        <p:spPr bwMode="auto">
          <a:xfrm>
            <a:off x="3786188" y="5287963"/>
            <a:ext cx="1689100" cy="682625"/>
          </a:xfrm>
          <a:prstGeom prst="rect">
            <a:avLst/>
          </a:prstGeom>
          <a:noFill/>
          <a:ln w="9525">
            <a:noFill/>
            <a:miter lim="800000"/>
            <a:headEnd/>
            <a:tailEnd/>
          </a:ln>
          <a:effectLst/>
        </p:spPr>
        <p:txBody>
          <a:bodyPr>
            <a:spAutoFit/>
          </a:bodyPr>
          <a:lstStyle/>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Palm OS and Embedded systems</a:t>
            </a:r>
            <a:endParaRPr lang="zh-CN" altLang="en-US" sz="1600" b="1" dirty="0">
              <a:solidFill>
                <a:schemeClr val="accent5">
                  <a:lumMod val="50000"/>
                </a:schemeClr>
              </a:solidFill>
            </a:endParaRPr>
          </a:p>
        </p:txBody>
      </p:sp>
      <p:sp>
        <p:nvSpPr>
          <p:cNvPr id="32" name="Text Box 17"/>
          <p:cNvSpPr txBox="1">
            <a:spLocks noChangeArrowheads="1"/>
          </p:cNvSpPr>
          <p:nvPr/>
        </p:nvSpPr>
        <p:spPr bwMode="auto">
          <a:xfrm>
            <a:off x="7061200" y="5359400"/>
            <a:ext cx="1439863" cy="534988"/>
          </a:xfrm>
          <a:prstGeom prst="rect">
            <a:avLst/>
          </a:prstGeom>
          <a:noFill/>
          <a:ln w="9525">
            <a:noFill/>
            <a:miter lim="800000"/>
            <a:headEnd/>
            <a:tailEnd/>
          </a:ln>
          <a:effectLst/>
        </p:spPr>
        <p:txBody>
          <a:bodyPr>
            <a:spAutoFit/>
          </a:bodyPr>
          <a:lstStyle/>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Earlier PC</a:t>
            </a:r>
          </a:p>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(MS-DOS)</a:t>
            </a:r>
          </a:p>
        </p:txBody>
      </p:sp>
      <p:sp>
        <p:nvSpPr>
          <p:cNvPr id="12309" name="Text Box 21"/>
          <p:cNvSpPr txBox="1">
            <a:spLocks noChangeArrowheads="1"/>
          </p:cNvSpPr>
          <p:nvPr/>
        </p:nvSpPr>
        <p:spPr bwMode="auto">
          <a:xfrm>
            <a:off x="755650" y="5949950"/>
            <a:ext cx="838835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r>
              <a:rPr kumimoji="1" lang="zh-CN" altLang="en-US" sz="1800">
                <a:solidFill>
                  <a:schemeClr val="tx1"/>
                </a:solidFill>
              </a:rPr>
              <a:t>优点：易于管理</a:t>
            </a:r>
            <a:r>
              <a:rPr kumimoji="1" lang="en-US" altLang="zh-CN" sz="1800">
                <a:solidFill>
                  <a:schemeClr val="tx1"/>
                </a:solidFill>
              </a:rPr>
              <a:t>,</a:t>
            </a:r>
            <a:r>
              <a:rPr kumimoji="1" lang="zh-CN" altLang="en-US" sz="1800">
                <a:solidFill>
                  <a:schemeClr val="tx1"/>
                </a:solidFill>
              </a:rPr>
              <a:t>软硬件支持需要少。</a:t>
            </a:r>
          </a:p>
          <a:p>
            <a:pPr>
              <a:lnSpc>
                <a:spcPct val="80000"/>
              </a:lnSpc>
              <a:buClrTx/>
              <a:buFont typeface="Wingdings" panose="05000000000000000000" pitchFamily="2" charset="2"/>
              <a:buChar char="•"/>
            </a:pPr>
            <a:r>
              <a:rPr kumimoji="1" lang="zh-CN" altLang="en-US" sz="1800">
                <a:solidFill>
                  <a:schemeClr val="tx1"/>
                </a:solidFill>
              </a:rPr>
              <a:t>缺点：内存浪费大；不必要的内存占用</a:t>
            </a:r>
            <a:r>
              <a:rPr kumimoji="1" lang="en-US" altLang="zh-CN" sz="1800">
                <a:solidFill>
                  <a:schemeClr val="tx1"/>
                </a:solidFill>
              </a:rPr>
              <a:t>;</a:t>
            </a:r>
            <a:r>
              <a:rPr kumimoji="1" lang="zh-CN" altLang="en-US" sz="1800">
                <a:solidFill>
                  <a:schemeClr val="tx1"/>
                </a:solidFill>
              </a:rPr>
              <a:t>程序及数据共享性差</a:t>
            </a:r>
            <a:r>
              <a:rPr kumimoji="1" lang="en-US" altLang="zh-CN" sz="1800">
                <a:solidFill>
                  <a:schemeClr val="tx1"/>
                </a:solidFill>
              </a:rPr>
              <a:t>;</a:t>
            </a:r>
            <a:r>
              <a:rPr kumimoji="1" lang="zh-CN" altLang="en-US" sz="1800">
                <a:solidFill>
                  <a:schemeClr val="tx1"/>
                </a:solidFill>
              </a:rPr>
              <a:t>系统安全性差。</a:t>
            </a:r>
          </a:p>
        </p:txBody>
      </p:sp>
    </p:spTree>
    <p:extLst>
      <p:ext uri="{BB962C8B-B14F-4D97-AF65-F5344CB8AC3E}">
        <p14:creationId xmlns:p14="http://schemas.microsoft.com/office/powerpoint/2010/main" val="25655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checkerboard(across)">
                                      <p:cBhvr>
                                        <p:cTn id="11" dur="500"/>
                                        <p:tgtEl>
                                          <p:spTgt spid="30"/>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checkerboard(across)">
                                      <p:cBhvr>
                                        <p:cTn id="19" dur="500"/>
                                        <p:tgtEl>
                                          <p:spTgt spid="3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checkerboard(across)">
                                      <p:cBhvr>
                                        <p:cTn id="27" dur="500"/>
                                        <p:tgtEl>
                                          <p:spTgt spid="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309"/>
                                        </p:tgtEl>
                                        <p:attrNameLst>
                                          <p:attrName>style.visibility</p:attrName>
                                        </p:attrNameLst>
                                      </p:cBhvr>
                                      <p:to>
                                        <p:strVal val="visible"/>
                                      </p:to>
                                    </p:set>
                                    <p:anim calcmode="lin" valueType="num">
                                      <p:cBhvr additive="base">
                                        <p:cTn id="32" dur="500" fill="hold"/>
                                        <p:tgtEl>
                                          <p:spTgt spid="12309"/>
                                        </p:tgtEl>
                                        <p:attrNameLst>
                                          <p:attrName>ppt_x</p:attrName>
                                        </p:attrNameLst>
                                      </p:cBhvr>
                                      <p:tavLst>
                                        <p:tav tm="0">
                                          <p:val>
                                            <p:strVal val="#ppt_x"/>
                                          </p:val>
                                        </p:tav>
                                        <p:tav tm="100000">
                                          <p:val>
                                            <p:strVal val="#ppt_x"/>
                                          </p:val>
                                        </p:tav>
                                      </p:tavLst>
                                    </p:anim>
                                    <p:anim calcmode="lin" valueType="num">
                                      <p:cBhvr additive="base">
                                        <p:cTn id="33" dur="500" fill="hold"/>
                                        <p:tgtEl>
                                          <p:spTgt spid="123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12309" grpId="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794" y="1071563"/>
            <a:ext cx="5166336" cy="553998"/>
          </a:xfrm>
          <a:prstGeom prst="rect">
            <a:avLst/>
          </a:prstGeom>
          <a:noFill/>
          <a:ln w="9525">
            <a:noFill/>
            <a:miter lim="800000"/>
            <a:headEnd/>
            <a:tailEnd/>
          </a:ln>
        </p:spPr>
        <p:txBody>
          <a:bodyPr wrap="square">
            <a:spAutoFit/>
          </a:bodyPr>
          <a:lstStyle/>
          <a:p>
            <a:pPr algn="ctr">
              <a:spcBef>
                <a:spcPct val="50000"/>
              </a:spcBef>
              <a:buFontTx/>
              <a:buNone/>
            </a:pPr>
            <a:r>
              <a:rPr lang="zh-CN" altLang="en-US" sz="3000" b="1" dirty="0">
                <a:solidFill>
                  <a:srgbClr val="11576A"/>
                </a:solidFill>
                <a:latin typeface="微软雅黑" pitchFamily="34" charset="-122"/>
                <a:ea typeface="微软雅黑" pitchFamily="34" charset="-122"/>
                <a:cs typeface="宋体" charset="0"/>
                <a:sym typeface="MS PGothic" charset="0"/>
              </a:rPr>
              <a:t>虚拟页式存储中的外存管理</a:t>
            </a:r>
          </a:p>
        </p:txBody>
      </p:sp>
      <p:grpSp>
        <p:nvGrpSpPr>
          <p:cNvPr id="3" name="组合 2"/>
          <p:cNvGrpSpPr/>
          <p:nvPr/>
        </p:nvGrpSpPr>
        <p:grpSpPr>
          <a:xfrm>
            <a:off x="830264" y="3221671"/>
            <a:ext cx="6813571" cy="1459456"/>
            <a:chOff x="830263" y="2364421"/>
            <a:chExt cx="6813571" cy="1459456"/>
          </a:xfrm>
        </p:grpSpPr>
        <p:sp>
          <p:nvSpPr>
            <p:cNvPr id="12" name="TextBox 4"/>
            <p:cNvSpPr txBox="1">
              <a:spLocks noChangeArrowheads="1"/>
            </p:cNvSpPr>
            <p:nvPr/>
          </p:nvSpPr>
          <p:spPr bwMode="auto">
            <a:xfrm>
              <a:off x="1187451" y="2364421"/>
              <a:ext cx="4384681" cy="396875"/>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rPr>
                <a:t>虚拟页式存储中的外存选择</a:t>
              </a:r>
              <a:endParaRPr lang="en-US" altLang="zh-CN" sz="2000" b="1" dirty="0">
                <a:solidFill>
                  <a:srgbClr val="11576A"/>
                </a:solidFill>
                <a:latin typeface="微软雅黑" pitchFamily="34" charset="-122"/>
                <a:ea typeface="微软雅黑" pitchFamily="34" charset="-122"/>
              </a:endParaRPr>
            </a:p>
          </p:txBody>
        </p:sp>
        <p:sp>
          <p:nvSpPr>
            <p:cNvPr id="13" name="矩形 6"/>
            <p:cNvSpPr>
              <a:spLocks noChangeArrowheads="1"/>
            </p:cNvSpPr>
            <p:nvPr/>
          </p:nvSpPr>
          <p:spPr bwMode="auto">
            <a:xfrm>
              <a:off x="830263" y="2386646"/>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sp>
          <p:nvSpPr>
            <p:cNvPr id="16" name="TextBox 7"/>
            <p:cNvSpPr txBox="1">
              <a:spLocks noChangeArrowheads="1"/>
            </p:cNvSpPr>
            <p:nvPr/>
          </p:nvSpPr>
          <p:spPr bwMode="auto">
            <a:xfrm>
              <a:off x="1495457" y="2728914"/>
              <a:ext cx="614837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代码段：可执行二进制文件</a:t>
              </a:r>
              <a:endParaRPr lang="en-US" altLang="zh-CN" sz="2000" b="1" dirty="0">
                <a:solidFill>
                  <a:srgbClr val="11576A"/>
                </a:solidFill>
                <a:latin typeface="微软雅黑" pitchFamily="34" charset="-122"/>
                <a:ea typeface="微软雅黑" pitchFamily="34" charset="-122"/>
              </a:endParaRPr>
            </a:p>
          </p:txBody>
        </p:sp>
        <p:pic>
          <p:nvPicPr>
            <p:cNvPr id="17" name="图片 8" descr="小点1.png"/>
            <p:cNvPicPr>
              <a:picLocks noChangeAspect="1"/>
            </p:cNvPicPr>
            <p:nvPr/>
          </p:nvPicPr>
          <p:blipFill>
            <a:blip r:embed="rId2" cstate="print"/>
            <a:srcRect/>
            <a:stretch>
              <a:fillRect/>
            </a:stretch>
          </p:blipFill>
          <p:spPr bwMode="auto">
            <a:xfrm>
              <a:off x="1292225" y="2857501"/>
              <a:ext cx="149225" cy="149225"/>
            </a:xfrm>
            <a:prstGeom prst="rect">
              <a:avLst/>
            </a:prstGeom>
            <a:noFill/>
            <a:ln w="9525">
              <a:noFill/>
              <a:miter lim="800000"/>
              <a:headEnd/>
              <a:tailEnd/>
            </a:ln>
          </p:spPr>
        </p:pic>
        <p:sp>
          <p:nvSpPr>
            <p:cNvPr id="18" name="TextBox 7"/>
            <p:cNvSpPr txBox="1">
              <a:spLocks noChangeArrowheads="1"/>
            </p:cNvSpPr>
            <p:nvPr/>
          </p:nvSpPr>
          <p:spPr bwMode="auto">
            <a:xfrm>
              <a:off x="1495457" y="3068565"/>
              <a:ext cx="614837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动态加载的共享库程序段：动态调用的库文件</a:t>
              </a:r>
              <a:endParaRPr lang="en-US" altLang="zh-CN" sz="2000" b="1" dirty="0">
                <a:solidFill>
                  <a:srgbClr val="11576A"/>
                </a:solidFill>
                <a:latin typeface="微软雅黑" pitchFamily="34" charset="-122"/>
                <a:ea typeface="微软雅黑" pitchFamily="34" charset="-122"/>
              </a:endParaRPr>
            </a:p>
          </p:txBody>
        </p:sp>
        <p:pic>
          <p:nvPicPr>
            <p:cNvPr id="19" name="图片 8" descr="小点1.png"/>
            <p:cNvPicPr>
              <a:picLocks noChangeAspect="1"/>
            </p:cNvPicPr>
            <p:nvPr/>
          </p:nvPicPr>
          <p:blipFill>
            <a:blip r:embed="rId2" cstate="print"/>
            <a:srcRect/>
            <a:stretch>
              <a:fillRect/>
            </a:stretch>
          </p:blipFill>
          <p:spPr bwMode="auto">
            <a:xfrm>
              <a:off x="1292225" y="3197152"/>
              <a:ext cx="149225" cy="149225"/>
            </a:xfrm>
            <a:prstGeom prst="rect">
              <a:avLst/>
            </a:prstGeom>
            <a:noFill/>
            <a:ln w="9525">
              <a:noFill/>
              <a:miter lim="800000"/>
              <a:headEnd/>
              <a:tailEnd/>
            </a:ln>
          </p:spPr>
        </p:pic>
        <p:sp>
          <p:nvSpPr>
            <p:cNvPr id="20" name="TextBox 7"/>
            <p:cNvSpPr txBox="1">
              <a:spLocks noChangeArrowheads="1"/>
            </p:cNvSpPr>
            <p:nvPr/>
          </p:nvSpPr>
          <p:spPr bwMode="auto">
            <a:xfrm>
              <a:off x="1495457" y="3423767"/>
              <a:ext cx="614837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其它段：交换空间</a:t>
              </a:r>
            </a:p>
          </p:txBody>
        </p:sp>
        <p:pic>
          <p:nvPicPr>
            <p:cNvPr id="21" name="图片 8" descr="小点1.png"/>
            <p:cNvPicPr>
              <a:picLocks noChangeAspect="1"/>
            </p:cNvPicPr>
            <p:nvPr/>
          </p:nvPicPr>
          <p:blipFill>
            <a:blip r:embed="rId2" cstate="print"/>
            <a:srcRect/>
            <a:stretch>
              <a:fillRect/>
            </a:stretch>
          </p:blipFill>
          <p:spPr bwMode="auto">
            <a:xfrm>
              <a:off x="1292225" y="3552354"/>
              <a:ext cx="149225" cy="149225"/>
            </a:xfrm>
            <a:prstGeom prst="rect">
              <a:avLst/>
            </a:prstGeom>
            <a:noFill/>
            <a:ln w="9525">
              <a:noFill/>
              <a:miter lim="800000"/>
              <a:headEnd/>
              <a:tailEnd/>
            </a:ln>
          </p:spPr>
        </p:pic>
      </p:grpSp>
      <p:grpSp>
        <p:nvGrpSpPr>
          <p:cNvPr id="2" name="组合 1"/>
          <p:cNvGrpSpPr/>
          <p:nvPr/>
        </p:nvGrpSpPr>
        <p:grpSpPr>
          <a:xfrm>
            <a:off x="830264" y="1870437"/>
            <a:ext cx="6813571" cy="1395140"/>
            <a:chOff x="830263" y="1013187"/>
            <a:chExt cx="6813571" cy="1395140"/>
          </a:xfrm>
        </p:grpSpPr>
        <p:sp>
          <p:nvSpPr>
            <p:cNvPr id="5" name="TextBox 4"/>
            <p:cNvSpPr txBox="1">
              <a:spLocks noChangeArrowheads="1"/>
            </p:cNvSpPr>
            <p:nvPr/>
          </p:nvSpPr>
          <p:spPr bwMode="auto">
            <a:xfrm>
              <a:off x="1187451" y="1013187"/>
              <a:ext cx="3384549" cy="396875"/>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rPr>
                <a:t>在何处保存未被映射的页？</a:t>
              </a:r>
              <a:endParaRPr lang="en-US" altLang="zh-CN" sz="2000" b="1" dirty="0">
                <a:solidFill>
                  <a:srgbClr val="11576A"/>
                </a:solidFill>
                <a:latin typeface="微软雅黑" pitchFamily="34" charset="-122"/>
                <a:ea typeface="微软雅黑" pitchFamily="34" charset="-122"/>
              </a:endParaRPr>
            </a:p>
          </p:txBody>
        </p:sp>
        <p:sp>
          <p:nvSpPr>
            <p:cNvPr id="6" name="矩形 6"/>
            <p:cNvSpPr>
              <a:spLocks noChangeArrowheads="1"/>
            </p:cNvSpPr>
            <p:nvPr/>
          </p:nvSpPr>
          <p:spPr bwMode="auto">
            <a:xfrm>
              <a:off x="830263" y="1035412"/>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sp>
          <p:nvSpPr>
            <p:cNvPr id="7" name="TextBox 7"/>
            <p:cNvSpPr txBox="1">
              <a:spLocks noChangeArrowheads="1"/>
            </p:cNvSpPr>
            <p:nvPr/>
          </p:nvSpPr>
          <p:spPr bwMode="auto">
            <a:xfrm>
              <a:off x="1495457" y="1344975"/>
              <a:ext cx="437268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应能方便地找到在外存中的页面内容</a:t>
              </a:r>
              <a:endParaRPr lang="en-US" altLang="zh-CN" sz="2000" b="1" dirty="0">
                <a:solidFill>
                  <a:srgbClr val="11576A"/>
                </a:solidFill>
                <a:latin typeface="微软雅黑" pitchFamily="34" charset="-122"/>
                <a:ea typeface="微软雅黑" pitchFamily="34" charset="-122"/>
              </a:endParaRPr>
            </a:p>
          </p:txBody>
        </p:sp>
        <p:pic>
          <p:nvPicPr>
            <p:cNvPr id="8" name="图片 8" descr="小点1.png"/>
            <p:cNvPicPr>
              <a:picLocks noChangeAspect="1"/>
            </p:cNvPicPr>
            <p:nvPr/>
          </p:nvPicPr>
          <p:blipFill>
            <a:blip r:embed="rId2" cstate="print"/>
            <a:srcRect/>
            <a:stretch>
              <a:fillRect/>
            </a:stretch>
          </p:blipFill>
          <p:spPr bwMode="auto">
            <a:xfrm>
              <a:off x="1292225" y="1473562"/>
              <a:ext cx="149225" cy="149225"/>
            </a:xfrm>
            <a:prstGeom prst="rect">
              <a:avLst/>
            </a:prstGeom>
            <a:noFill/>
            <a:ln w="9525">
              <a:noFill/>
              <a:miter lim="800000"/>
              <a:headEnd/>
              <a:tailEnd/>
            </a:ln>
          </p:spPr>
        </p:pic>
        <p:sp>
          <p:nvSpPr>
            <p:cNvPr id="10" name="TextBox 7"/>
            <p:cNvSpPr txBox="1">
              <a:spLocks noChangeArrowheads="1"/>
            </p:cNvSpPr>
            <p:nvPr/>
          </p:nvSpPr>
          <p:spPr bwMode="auto">
            <a:xfrm>
              <a:off x="1495457" y="1700441"/>
              <a:ext cx="6148377" cy="707886"/>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交换空间（磁盘或者文件）</a:t>
              </a:r>
              <a:endParaRPr lang="en-US" altLang="zh-CN" sz="2000" b="1" dirty="0">
                <a:solidFill>
                  <a:srgbClr val="11576A"/>
                </a:solidFill>
                <a:latin typeface="微软雅黑" pitchFamily="34" charset="-122"/>
                <a:ea typeface="微软雅黑" pitchFamily="34" charset="-122"/>
              </a:endParaRPr>
            </a:p>
            <a:p>
              <a:pPr marL="0" lvl="1"/>
              <a:r>
                <a:rPr lang="zh-CN" altLang="zh-CN"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rPr>
                <a:t>  </a:t>
              </a:r>
              <a:r>
                <a:rPr lang="zh-CN" altLang="en-US" b="1" dirty="0" smtClean="0">
                  <a:solidFill>
                    <a:srgbClr val="0070C0"/>
                  </a:solidFill>
                  <a:latin typeface="微软雅黑" pitchFamily="34" charset="-122"/>
                  <a:ea typeface="微软雅黑" pitchFamily="34" charset="-122"/>
                </a:rPr>
                <a:t>采用特殊格式存储未被映射的页面</a:t>
              </a:r>
              <a:endParaRPr lang="en-US" altLang="zh-CN" b="1" dirty="0">
                <a:solidFill>
                  <a:srgbClr val="0070C0"/>
                </a:solidFill>
                <a:latin typeface="微软雅黑" pitchFamily="34" charset="-122"/>
                <a:ea typeface="微软雅黑" pitchFamily="34" charset="-122"/>
              </a:endParaRPr>
            </a:p>
          </p:txBody>
        </p:sp>
        <p:pic>
          <p:nvPicPr>
            <p:cNvPr id="11" name="图片 8" descr="小点1.png"/>
            <p:cNvPicPr>
              <a:picLocks noChangeAspect="1"/>
            </p:cNvPicPr>
            <p:nvPr/>
          </p:nvPicPr>
          <p:blipFill>
            <a:blip r:embed="rId2" cstate="print"/>
            <a:srcRect/>
            <a:stretch>
              <a:fillRect/>
            </a:stretch>
          </p:blipFill>
          <p:spPr bwMode="auto">
            <a:xfrm>
              <a:off x="1292225" y="1829028"/>
              <a:ext cx="149225" cy="149225"/>
            </a:xfrm>
            <a:prstGeom prst="rect">
              <a:avLst/>
            </a:prstGeom>
            <a:noFill/>
            <a:ln w="9525">
              <a:noFill/>
              <a:miter lim="800000"/>
              <a:headEnd/>
              <a:tailEnd/>
            </a:ln>
          </p:spPr>
        </p:pic>
        <p:pic>
          <p:nvPicPr>
            <p:cNvPr id="22" name="图片 8" descr="小点1.png"/>
            <p:cNvPicPr>
              <a:picLocks noChangeAspect="1"/>
            </p:cNvPicPr>
            <p:nvPr/>
          </p:nvPicPr>
          <p:blipFill>
            <a:blip r:embed="rId2" cstate="print"/>
            <a:srcRect/>
            <a:stretch>
              <a:fillRect/>
            </a:stretch>
          </p:blipFill>
          <p:spPr bwMode="auto">
            <a:xfrm>
              <a:off x="1605922" y="2138242"/>
              <a:ext cx="149225" cy="149225"/>
            </a:xfrm>
            <a:prstGeom prst="rect">
              <a:avLst/>
            </a:prstGeom>
            <a:noFill/>
            <a:ln w="9525">
              <a:noFill/>
              <a:miter lim="800000"/>
              <a:headEnd/>
              <a:tailEnd/>
            </a:ln>
          </p:spPr>
        </p:pic>
      </p:grpSp>
    </p:spTree>
    <p:extLst>
      <p:ext uri="{BB962C8B-B14F-4D97-AF65-F5344CB8AC3E}">
        <p14:creationId xmlns:p14="http://schemas.microsoft.com/office/powerpoint/2010/main" val="3041542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000232" y="1071563"/>
            <a:ext cx="5929354" cy="553998"/>
          </a:xfrm>
          <a:prstGeom prst="rect">
            <a:avLst/>
          </a:prstGeom>
          <a:noFill/>
          <a:ln w="9525">
            <a:noFill/>
            <a:miter lim="800000"/>
            <a:headEnd/>
            <a:tailEnd/>
          </a:ln>
        </p:spPr>
        <p:txBody>
          <a:bodyPr wrap="square">
            <a:spAutoFit/>
          </a:bodyPr>
          <a:lstStyle/>
          <a:p>
            <a:pPr>
              <a:spcBef>
                <a:spcPct val="50000"/>
              </a:spcBef>
              <a:buFontTx/>
              <a:buNone/>
            </a:pPr>
            <a:r>
              <a:rPr lang="zh-CN" altLang="en-US" sz="3000" b="1" dirty="0">
                <a:solidFill>
                  <a:srgbClr val="11576A"/>
                </a:solidFill>
                <a:latin typeface="微软雅黑" pitchFamily="34" charset="-122"/>
                <a:ea typeface="微软雅黑" pitchFamily="34" charset="-122"/>
                <a:sym typeface="MS PGothic" charset="0"/>
              </a:rPr>
              <a:t>虚拟页式存储管理的性能</a:t>
            </a:r>
          </a:p>
        </p:txBody>
      </p:sp>
      <p:grpSp>
        <p:nvGrpSpPr>
          <p:cNvPr id="2" name="组合 1"/>
          <p:cNvGrpSpPr/>
          <p:nvPr/>
        </p:nvGrpSpPr>
        <p:grpSpPr>
          <a:xfrm>
            <a:off x="858160" y="1785926"/>
            <a:ext cx="7818296" cy="1259484"/>
            <a:chOff x="858159" y="928676"/>
            <a:chExt cx="7385075" cy="1259484"/>
          </a:xfrm>
        </p:grpSpPr>
        <p:sp>
          <p:nvSpPr>
            <p:cNvPr id="5" name="TextBox 4"/>
            <p:cNvSpPr txBox="1">
              <a:spLocks noChangeArrowheads="1"/>
            </p:cNvSpPr>
            <p:nvPr/>
          </p:nvSpPr>
          <p:spPr bwMode="auto">
            <a:xfrm>
              <a:off x="1215347" y="928676"/>
              <a:ext cx="7027887" cy="707886"/>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rPr>
                <a:t>有效存储访问时间（effective memory access time EAT） </a:t>
              </a:r>
            </a:p>
          </p:txBody>
        </p:sp>
        <p:sp>
          <p:nvSpPr>
            <p:cNvPr id="6" name="矩形 6"/>
            <p:cNvSpPr>
              <a:spLocks noChangeArrowheads="1"/>
            </p:cNvSpPr>
            <p:nvPr/>
          </p:nvSpPr>
          <p:spPr bwMode="auto">
            <a:xfrm>
              <a:off x="858159" y="951626"/>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sp>
          <p:nvSpPr>
            <p:cNvPr id="8" name="TextBox 7"/>
            <p:cNvSpPr txBox="1">
              <a:spLocks noChangeArrowheads="1"/>
            </p:cNvSpPr>
            <p:nvPr/>
          </p:nvSpPr>
          <p:spPr bwMode="auto">
            <a:xfrm>
              <a:off x="1014388" y="1480274"/>
              <a:ext cx="6577005" cy="707886"/>
            </a:xfrm>
            <a:prstGeom prst="rect">
              <a:avLst/>
            </a:prstGeom>
            <a:noFill/>
            <a:ln w="9525">
              <a:noFill/>
              <a:miter lim="800000"/>
              <a:headEnd/>
              <a:tailEnd/>
            </a:ln>
          </p:spPr>
          <p:txBody>
            <a:bodyPr wrap="square">
              <a:spAutoFit/>
            </a:bodyPr>
            <a:lstStyle/>
            <a:p>
              <a:pPr lvl="1"/>
              <a:r>
                <a:rPr lang="zh-CN" altLang="en-US" sz="2000" b="1" dirty="0">
                  <a:solidFill>
                    <a:srgbClr val="11576A"/>
                  </a:solidFill>
                  <a:latin typeface="微软雅黑" pitchFamily="34" charset="-122"/>
                  <a:ea typeface="微软雅黑" pitchFamily="34" charset="-122"/>
                  <a:cs typeface="宋体" charset="0"/>
                </a:rPr>
                <a:t>EAT = 访存时间</a:t>
              </a:r>
              <a:r>
                <a:rPr lang="en-US" altLang="zh-CN" sz="2000" b="1" dirty="0">
                  <a:solidFill>
                    <a:srgbClr val="11576A"/>
                  </a:solidFill>
                  <a:latin typeface="微软雅黑" pitchFamily="34" charset="-122"/>
                  <a:ea typeface="微软雅黑" pitchFamily="34" charset="-122"/>
                  <a:cs typeface="宋体" charset="0"/>
                </a:rPr>
                <a:t> </a:t>
              </a:r>
              <a:r>
                <a:rPr lang="zh-CN" altLang="en-US" sz="2000" b="1" dirty="0">
                  <a:solidFill>
                    <a:srgbClr val="11576A"/>
                  </a:solidFill>
                  <a:latin typeface="微软雅黑" pitchFamily="34" charset="-122"/>
                  <a:ea typeface="微软雅黑" pitchFamily="34" charset="-122"/>
                  <a:cs typeface="宋体" charset="0"/>
                </a:rPr>
                <a:t>*</a:t>
              </a:r>
              <a:r>
                <a:rPr lang="en-US" altLang="zh-CN" sz="2000" b="1" dirty="0">
                  <a:solidFill>
                    <a:srgbClr val="11576A"/>
                  </a:solidFill>
                  <a:latin typeface="微软雅黑" pitchFamily="34" charset="-122"/>
                  <a:ea typeface="微软雅黑" pitchFamily="34" charset="-122"/>
                  <a:cs typeface="宋体" charset="0"/>
                </a:rPr>
                <a:t> (1-p)</a:t>
              </a:r>
            </a:p>
            <a:p>
              <a:pPr lvl="1"/>
              <a:r>
                <a:rPr lang="zh-CN" altLang="en-US" sz="2000" b="1" dirty="0">
                  <a:solidFill>
                    <a:srgbClr val="11576A"/>
                  </a:solidFill>
                  <a:latin typeface="微软雅黑" pitchFamily="34" charset="-122"/>
                  <a:ea typeface="微软雅黑" pitchFamily="34" charset="-122"/>
                  <a:cs typeface="宋体" charset="0"/>
                </a:rPr>
                <a:t>        + 缺页异常处理时间 * 缺页率</a:t>
              </a:r>
              <a:r>
                <a:rPr lang="en-US" altLang="zh-CN" sz="2000" b="1" dirty="0">
                  <a:solidFill>
                    <a:srgbClr val="11576A"/>
                  </a:solidFill>
                  <a:latin typeface="微软雅黑" pitchFamily="34" charset="-122"/>
                  <a:ea typeface="微软雅黑" pitchFamily="34" charset="-122"/>
                  <a:cs typeface="宋体" charset="0"/>
                </a:rPr>
                <a:t>p</a:t>
              </a:r>
              <a:endParaRPr lang="zh-CN" altLang="en-US" sz="2000" b="1" dirty="0">
                <a:solidFill>
                  <a:srgbClr val="11576A"/>
                </a:solidFill>
                <a:latin typeface="微软雅黑" pitchFamily="34" charset="-122"/>
                <a:ea typeface="微软雅黑" pitchFamily="34" charset="-122"/>
                <a:cs typeface="宋体" charset="0"/>
              </a:endParaRPr>
            </a:p>
          </p:txBody>
        </p:sp>
        <p:pic>
          <p:nvPicPr>
            <p:cNvPr id="9" name="图片 8" descr="小点1.png"/>
            <p:cNvPicPr>
              <a:picLocks noChangeAspect="1"/>
            </p:cNvPicPr>
            <p:nvPr/>
          </p:nvPicPr>
          <p:blipFill>
            <a:blip r:embed="rId2" cstate="print"/>
            <a:srcRect/>
            <a:stretch>
              <a:fillRect/>
            </a:stretch>
          </p:blipFill>
          <p:spPr bwMode="auto">
            <a:xfrm>
              <a:off x="1292225" y="1608861"/>
              <a:ext cx="149225" cy="149225"/>
            </a:xfrm>
            <a:prstGeom prst="rect">
              <a:avLst/>
            </a:prstGeom>
            <a:noFill/>
            <a:ln w="9525">
              <a:noFill/>
              <a:miter lim="800000"/>
              <a:headEnd/>
              <a:tailEnd/>
            </a:ln>
          </p:spPr>
        </p:pic>
      </p:grpSp>
      <p:grpSp>
        <p:nvGrpSpPr>
          <p:cNvPr id="3" name="组合 2"/>
          <p:cNvGrpSpPr/>
          <p:nvPr/>
        </p:nvGrpSpPr>
        <p:grpSpPr>
          <a:xfrm>
            <a:off x="1292226" y="3015975"/>
            <a:ext cx="7027887" cy="1712853"/>
            <a:chOff x="1292225" y="2158724"/>
            <a:chExt cx="7027887" cy="1712853"/>
          </a:xfrm>
        </p:grpSpPr>
        <p:sp>
          <p:nvSpPr>
            <p:cNvPr id="10" name="TextBox 7"/>
            <p:cNvSpPr txBox="1">
              <a:spLocks noChangeArrowheads="1"/>
            </p:cNvSpPr>
            <p:nvPr/>
          </p:nvSpPr>
          <p:spPr bwMode="auto">
            <a:xfrm>
              <a:off x="1495457" y="2158724"/>
              <a:ext cx="6577005" cy="338554"/>
            </a:xfrm>
            <a:prstGeom prst="rect">
              <a:avLst/>
            </a:prstGeom>
            <a:noFill/>
            <a:ln w="9525">
              <a:noFill/>
              <a:miter lim="800000"/>
              <a:headEnd/>
              <a:tailEnd/>
            </a:ln>
          </p:spPr>
          <p:txBody>
            <a:bodyPr wrap="square">
              <a:spAutoFit/>
            </a:bodyPr>
            <a:lstStyle/>
            <a:p>
              <a:pPr marL="0" lvl="1">
                <a:lnSpc>
                  <a:spcPct val="80000"/>
                </a:lnSpc>
              </a:pPr>
              <a:r>
                <a:rPr lang="zh-CN" altLang="en-US" sz="2000" b="1" dirty="0">
                  <a:solidFill>
                    <a:srgbClr val="11576A"/>
                  </a:solidFill>
                  <a:latin typeface="微软雅黑" pitchFamily="34" charset="-122"/>
                  <a:ea typeface="微软雅黑" pitchFamily="34" charset="-122"/>
                </a:rPr>
                <a:t>例子</a:t>
              </a:r>
            </a:p>
          </p:txBody>
        </p:sp>
        <p:pic>
          <p:nvPicPr>
            <p:cNvPr id="11" name="图片 8" descr="小点1.png"/>
            <p:cNvPicPr>
              <a:picLocks noChangeAspect="1"/>
            </p:cNvPicPr>
            <p:nvPr/>
          </p:nvPicPr>
          <p:blipFill>
            <a:blip r:embed="rId2" cstate="print"/>
            <a:srcRect/>
            <a:stretch>
              <a:fillRect/>
            </a:stretch>
          </p:blipFill>
          <p:spPr bwMode="auto">
            <a:xfrm>
              <a:off x="1292225" y="2211111"/>
              <a:ext cx="149225" cy="149225"/>
            </a:xfrm>
            <a:prstGeom prst="rect">
              <a:avLst/>
            </a:prstGeom>
            <a:noFill/>
            <a:ln w="9525">
              <a:noFill/>
              <a:miter lim="800000"/>
              <a:headEnd/>
              <a:tailEnd/>
            </a:ln>
          </p:spPr>
        </p:pic>
        <p:sp>
          <p:nvSpPr>
            <p:cNvPr id="12" name="TextBox 7"/>
            <p:cNvSpPr txBox="1">
              <a:spLocks noChangeArrowheads="1"/>
            </p:cNvSpPr>
            <p:nvPr/>
          </p:nvSpPr>
          <p:spPr bwMode="auto">
            <a:xfrm>
              <a:off x="1743107" y="2510488"/>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smtClean="0">
                  <a:solidFill>
                    <a:srgbClr val="11576A"/>
                  </a:solidFill>
                  <a:latin typeface="微软雅黑" pitchFamily="34" charset="-122"/>
                  <a:ea typeface="微软雅黑" pitchFamily="34" charset="-122"/>
                </a:rPr>
                <a:t>访存时间: 10 ns</a:t>
              </a:r>
              <a:endParaRPr lang="zh-CN" altLang="en-US" b="1" dirty="0">
                <a:solidFill>
                  <a:srgbClr val="11576A"/>
                </a:solidFill>
                <a:latin typeface="微软雅黑" pitchFamily="34" charset="-122"/>
                <a:ea typeface="微软雅黑" pitchFamily="34" charset="-122"/>
              </a:endParaRPr>
            </a:p>
          </p:txBody>
        </p:sp>
        <p:pic>
          <p:nvPicPr>
            <p:cNvPr id="13" name="图片 8" descr="小点1.png"/>
            <p:cNvPicPr>
              <a:picLocks noChangeAspect="1"/>
            </p:cNvPicPr>
            <p:nvPr/>
          </p:nvPicPr>
          <p:blipFill>
            <a:blip r:embed="rId2" cstate="print"/>
            <a:srcRect/>
            <a:stretch>
              <a:fillRect/>
            </a:stretch>
          </p:blipFill>
          <p:spPr bwMode="auto">
            <a:xfrm>
              <a:off x="1539875" y="2562875"/>
              <a:ext cx="149225" cy="149225"/>
            </a:xfrm>
            <a:prstGeom prst="rect">
              <a:avLst/>
            </a:prstGeom>
            <a:noFill/>
            <a:ln w="9525">
              <a:noFill/>
              <a:miter lim="800000"/>
              <a:headEnd/>
              <a:tailEnd/>
            </a:ln>
          </p:spPr>
        </p:pic>
        <p:sp>
          <p:nvSpPr>
            <p:cNvPr id="14" name="TextBox 7"/>
            <p:cNvSpPr txBox="1">
              <a:spLocks noChangeArrowheads="1"/>
            </p:cNvSpPr>
            <p:nvPr/>
          </p:nvSpPr>
          <p:spPr bwMode="auto">
            <a:xfrm>
              <a:off x="1743107" y="2858816"/>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smtClean="0">
                  <a:solidFill>
                    <a:srgbClr val="11576A"/>
                  </a:solidFill>
                  <a:latin typeface="微软雅黑" pitchFamily="34" charset="-122"/>
                  <a:ea typeface="微软雅黑" pitchFamily="34" charset="-122"/>
                </a:rPr>
                <a:t>磁盘访问时间: 5 ms</a:t>
              </a:r>
              <a:endParaRPr lang="zh-CN" altLang="en-US" b="1" dirty="0">
                <a:solidFill>
                  <a:srgbClr val="11576A"/>
                </a:solidFill>
                <a:latin typeface="微软雅黑" pitchFamily="34" charset="-122"/>
                <a:ea typeface="微软雅黑" pitchFamily="34" charset="-122"/>
              </a:endParaRPr>
            </a:p>
          </p:txBody>
        </p:sp>
        <p:pic>
          <p:nvPicPr>
            <p:cNvPr id="15" name="图片 8" descr="小点1.png"/>
            <p:cNvPicPr>
              <a:picLocks noChangeAspect="1"/>
            </p:cNvPicPr>
            <p:nvPr/>
          </p:nvPicPr>
          <p:blipFill>
            <a:blip r:embed="rId2" cstate="print"/>
            <a:srcRect/>
            <a:stretch>
              <a:fillRect/>
            </a:stretch>
          </p:blipFill>
          <p:spPr bwMode="auto">
            <a:xfrm>
              <a:off x="1539875" y="2911203"/>
              <a:ext cx="149225" cy="149225"/>
            </a:xfrm>
            <a:prstGeom prst="rect">
              <a:avLst/>
            </a:prstGeom>
            <a:noFill/>
            <a:ln w="9525">
              <a:noFill/>
              <a:miter lim="800000"/>
              <a:headEnd/>
              <a:tailEnd/>
            </a:ln>
          </p:spPr>
        </p:pic>
        <p:sp>
          <p:nvSpPr>
            <p:cNvPr id="16" name="TextBox 7"/>
            <p:cNvSpPr txBox="1">
              <a:spLocks noChangeArrowheads="1"/>
            </p:cNvSpPr>
            <p:nvPr/>
          </p:nvSpPr>
          <p:spPr bwMode="auto">
            <a:xfrm>
              <a:off x="1743107" y="3199005"/>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smtClean="0">
                  <a:solidFill>
                    <a:srgbClr val="11576A"/>
                  </a:solidFill>
                  <a:latin typeface="微软雅黑" pitchFamily="34" charset="-122"/>
                  <a:ea typeface="微软雅黑" pitchFamily="34" charset="-122"/>
                </a:rPr>
                <a:t>缺页率</a:t>
              </a:r>
              <a:r>
                <a:rPr lang="en-US" altLang="zh-CN" b="1" dirty="0" smtClean="0">
                  <a:solidFill>
                    <a:srgbClr val="11576A"/>
                  </a:solidFill>
                  <a:latin typeface="微软雅黑" pitchFamily="34" charset="-122"/>
                  <a:ea typeface="微软雅黑" pitchFamily="34" charset="-122"/>
                </a:rPr>
                <a:t>p</a:t>
              </a:r>
              <a:endParaRPr lang="zh-CN" altLang="en-US" b="1" dirty="0">
                <a:solidFill>
                  <a:srgbClr val="11576A"/>
                </a:solidFill>
                <a:latin typeface="微软雅黑" pitchFamily="34" charset="-122"/>
                <a:ea typeface="微软雅黑" pitchFamily="34" charset="-122"/>
              </a:endParaRPr>
            </a:p>
          </p:txBody>
        </p:sp>
        <p:pic>
          <p:nvPicPr>
            <p:cNvPr id="17" name="图片 8" descr="小点1.png"/>
            <p:cNvPicPr>
              <a:picLocks noChangeAspect="1"/>
            </p:cNvPicPr>
            <p:nvPr/>
          </p:nvPicPr>
          <p:blipFill>
            <a:blip r:embed="rId2" cstate="print"/>
            <a:srcRect/>
            <a:stretch>
              <a:fillRect/>
            </a:stretch>
          </p:blipFill>
          <p:spPr bwMode="auto">
            <a:xfrm>
              <a:off x="1539875" y="3251392"/>
              <a:ext cx="149225" cy="149225"/>
            </a:xfrm>
            <a:prstGeom prst="rect">
              <a:avLst/>
            </a:prstGeom>
            <a:noFill/>
            <a:ln w="9525">
              <a:noFill/>
              <a:miter lim="800000"/>
              <a:headEnd/>
              <a:tailEnd/>
            </a:ln>
          </p:spPr>
        </p:pic>
        <p:sp>
          <p:nvSpPr>
            <p:cNvPr id="18" name="TextBox 7"/>
            <p:cNvSpPr txBox="1">
              <a:spLocks noChangeArrowheads="1"/>
            </p:cNvSpPr>
            <p:nvPr/>
          </p:nvSpPr>
          <p:spPr bwMode="auto">
            <a:xfrm>
              <a:off x="1743107" y="3557645"/>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smtClean="0">
                  <a:solidFill>
                    <a:srgbClr val="11576A"/>
                  </a:solidFill>
                  <a:latin typeface="微软雅黑" pitchFamily="34" charset="-122"/>
                  <a:ea typeface="微软雅黑" pitchFamily="34" charset="-122"/>
                </a:rPr>
                <a:t>页修改概率</a:t>
              </a:r>
              <a:r>
                <a:rPr lang="en-US" altLang="zh-CN" b="1" dirty="0" smtClean="0">
                  <a:solidFill>
                    <a:srgbClr val="11576A"/>
                  </a:solidFill>
                  <a:latin typeface="微软雅黑" pitchFamily="34" charset="-122"/>
                  <a:ea typeface="微软雅黑" pitchFamily="34" charset="-122"/>
                </a:rPr>
                <a:t>q</a:t>
              </a:r>
              <a:endParaRPr lang="zh-CN" altLang="en-US" b="1" dirty="0">
                <a:solidFill>
                  <a:srgbClr val="11576A"/>
                </a:solidFill>
                <a:latin typeface="微软雅黑" pitchFamily="34" charset="-122"/>
                <a:ea typeface="微软雅黑" pitchFamily="34" charset="-122"/>
              </a:endParaRPr>
            </a:p>
          </p:txBody>
        </p:sp>
        <p:pic>
          <p:nvPicPr>
            <p:cNvPr id="19" name="图片 8" descr="小点1.png"/>
            <p:cNvPicPr>
              <a:picLocks noChangeAspect="1"/>
            </p:cNvPicPr>
            <p:nvPr/>
          </p:nvPicPr>
          <p:blipFill>
            <a:blip r:embed="rId2" cstate="print"/>
            <a:srcRect/>
            <a:stretch>
              <a:fillRect/>
            </a:stretch>
          </p:blipFill>
          <p:spPr bwMode="auto">
            <a:xfrm>
              <a:off x="1539875" y="3610032"/>
              <a:ext cx="149225" cy="149225"/>
            </a:xfrm>
            <a:prstGeom prst="rect">
              <a:avLst/>
            </a:prstGeom>
            <a:noFill/>
            <a:ln w="9525">
              <a:noFill/>
              <a:miter lim="800000"/>
              <a:headEnd/>
              <a:tailEnd/>
            </a:ln>
          </p:spPr>
        </p:pic>
      </p:grpSp>
      <p:grpSp>
        <p:nvGrpSpPr>
          <p:cNvPr id="7" name="组合 6"/>
          <p:cNvGrpSpPr/>
          <p:nvPr/>
        </p:nvGrpSpPr>
        <p:grpSpPr>
          <a:xfrm>
            <a:off x="1539876" y="4766659"/>
            <a:ext cx="6780237" cy="313932"/>
            <a:chOff x="1539875" y="3909409"/>
            <a:chExt cx="6780237" cy="313932"/>
          </a:xfrm>
        </p:grpSpPr>
        <p:sp>
          <p:nvSpPr>
            <p:cNvPr id="20" name="TextBox 7"/>
            <p:cNvSpPr txBox="1">
              <a:spLocks noChangeArrowheads="1"/>
            </p:cNvSpPr>
            <p:nvPr/>
          </p:nvSpPr>
          <p:spPr bwMode="auto">
            <a:xfrm>
              <a:off x="1743107" y="3909409"/>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smtClean="0">
                  <a:solidFill>
                    <a:srgbClr val="11576A"/>
                  </a:solidFill>
                  <a:latin typeface="微软雅黑" pitchFamily="34" charset="-122"/>
                  <a:ea typeface="微软雅黑" pitchFamily="34" charset="-122"/>
                </a:rPr>
                <a:t>EAT = 10(1–p) + 5,000,000p(1+q) </a:t>
              </a:r>
              <a:endParaRPr lang="zh-CN" altLang="en-US" b="1" dirty="0">
                <a:solidFill>
                  <a:srgbClr val="11576A"/>
                </a:solidFill>
                <a:latin typeface="微软雅黑" pitchFamily="34" charset="-122"/>
                <a:ea typeface="微软雅黑" pitchFamily="34" charset="-122"/>
              </a:endParaRPr>
            </a:p>
          </p:txBody>
        </p:sp>
        <p:pic>
          <p:nvPicPr>
            <p:cNvPr id="21" name="图片 8" descr="小点1.png"/>
            <p:cNvPicPr>
              <a:picLocks noChangeAspect="1"/>
            </p:cNvPicPr>
            <p:nvPr/>
          </p:nvPicPr>
          <p:blipFill>
            <a:blip r:embed="rId2" cstate="print"/>
            <a:srcRect/>
            <a:stretch>
              <a:fillRect/>
            </a:stretch>
          </p:blipFill>
          <p:spPr bwMode="auto">
            <a:xfrm>
              <a:off x="1539875" y="3961796"/>
              <a:ext cx="149225" cy="149225"/>
            </a:xfrm>
            <a:prstGeom prst="rect">
              <a:avLst/>
            </a:prstGeom>
            <a:noFill/>
            <a:ln w="9525">
              <a:noFill/>
              <a:miter lim="800000"/>
              <a:headEnd/>
              <a:tailEnd/>
            </a:ln>
          </p:spPr>
        </p:pic>
      </p:grpSp>
    </p:spTree>
    <p:extLst>
      <p:ext uri="{BB962C8B-B14F-4D97-AF65-F5344CB8AC3E}">
        <p14:creationId xmlns:p14="http://schemas.microsoft.com/office/powerpoint/2010/main" val="415555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Page Fault and Page Replacement</a:t>
            </a:r>
            <a:endParaRPr lang="zh-CN" altLang="en-US" sz="3200" smtClean="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85000" lnSpcReduction="10000"/>
          </a:bodyPr>
          <a:lstStyle/>
          <a:p>
            <a:pPr>
              <a:lnSpc>
                <a:spcPct val="110000"/>
              </a:lnSpc>
              <a:defRPr/>
            </a:pPr>
            <a:r>
              <a:rPr lang="en-US" altLang="zh-CN" dirty="0" smtClean="0">
                <a:ea typeface="宋体" pitchFamily="2" charset="-122"/>
              </a:rPr>
              <a:t>Page fault interrupt</a:t>
            </a:r>
          </a:p>
          <a:p>
            <a:pPr lvl="1">
              <a:lnSpc>
                <a:spcPct val="110000"/>
              </a:lnSpc>
              <a:defRPr/>
            </a:pPr>
            <a:r>
              <a:rPr lang="en-US" altLang="zh-CN" dirty="0" smtClean="0">
                <a:ea typeface="宋体" pitchFamily="2" charset="-122"/>
              </a:rPr>
              <a:t>The page is not existed in the memory</a:t>
            </a:r>
          </a:p>
          <a:p>
            <a:pPr lvl="1">
              <a:lnSpc>
                <a:spcPct val="110000"/>
              </a:lnSpc>
              <a:defRPr/>
            </a:pPr>
            <a:r>
              <a:rPr lang="en-US" altLang="zh-CN" dirty="0" smtClean="0">
                <a:ea typeface="宋体" pitchFamily="2" charset="-122"/>
              </a:rPr>
              <a:t>An empty frame is need to store the page</a:t>
            </a:r>
          </a:p>
          <a:p>
            <a:pPr>
              <a:lnSpc>
                <a:spcPct val="110000"/>
              </a:lnSpc>
              <a:defRPr/>
            </a:pPr>
            <a:r>
              <a:rPr lang="en-US" altLang="zh-CN" dirty="0" smtClean="0">
                <a:ea typeface="宋体" pitchFamily="2" charset="-122"/>
              </a:rPr>
              <a:t>Page replacement</a:t>
            </a:r>
          </a:p>
          <a:p>
            <a:pPr lvl="1">
              <a:lnSpc>
                <a:spcPct val="110000"/>
              </a:lnSpc>
              <a:defRPr/>
            </a:pPr>
            <a:r>
              <a:rPr lang="en-US" altLang="zh-CN" dirty="0" smtClean="0">
                <a:ea typeface="宋体" pitchFamily="2" charset="-122"/>
              </a:rPr>
              <a:t>All frames are occupied when page fault occurs</a:t>
            </a:r>
          </a:p>
          <a:p>
            <a:pPr lvl="1">
              <a:lnSpc>
                <a:spcPct val="110000"/>
              </a:lnSpc>
              <a:defRPr/>
            </a:pPr>
            <a:r>
              <a:rPr lang="en-US" altLang="zh-CN" dirty="0" smtClean="0">
                <a:ea typeface="宋体" pitchFamily="2" charset="-122"/>
              </a:rPr>
              <a:t>Select a frame and replace the content to be the new page</a:t>
            </a:r>
          </a:p>
          <a:p>
            <a:pPr>
              <a:lnSpc>
                <a:spcPct val="110000"/>
              </a:lnSpc>
              <a:defRPr/>
            </a:pPr>
            <a:r>
              <a:rPr lang="en-US" altLang="zh-CN" dirty="0" smtClean="0">
                <a:ea typeface="宋体" pitchFamily="2" charset="-122"/>
              </a:rPr>
              <a:t>Discussion</a:t>
            </a:r>
          </a:p>
          <a:p>
            <a:pPr lvl="1">
              <a:lnSpc>
                <a:spcPct val="110000"/>
              </a:lnSpc>
              <a:defRPr/>
            </a:pPr>
            <a:r>
              <a:rPr lang="en-US" altLang="zh-CN" dirty="0" smtClean="0">
                <a:ea typeface="宋体" pitchFamily="2" charset="-122"/>
              </a:rPr>
              <a:t>The performance of page replacement algorithm</a:t>
            </a:r>
          </a:p>
          <a:p>
            <a:pPr lvl="1">
              <a:lnSpc>
                <a:spcPct val="110000"/>
              </a:lnSpc>
              <a:defRPr/>
            </a:pPr>
            <a:r>
              <a:rPr lang="en-US" altLang="zh-CN" dirty="0" smtClean="0">
                <a:solidFill>
                  <a:srgbClr val="FF0000"/>
                </a:solidFill>
                <a:ea typeface="宋体" pitchFamily="2" charset="-122"/>
              </a:rPr>
              <a:t>Thrashing</a:t>
            </a:r>
            <a:r>
              <a:rPr lang="en-US" altLang="zh-CN" dirty="0" smtClean="0">
                <a:ea typeface="宋体" pitchFamily="2" charset="-122"/>
              </a:rPr>
              <a:t>: time-consuming and low performance</a:t>
            </a:r>
          </a:p>
          <a:p>
            <a:pPr lvl="1">
              <a:lnSpc>
                <a:spcPct val="110000"/>
              </a:lnSpc>
              <a:defRPr/>
            </a:pPr>
            <a:r>
              <a:rPr lang="en-US" altLang="zh-CN" dirty="0" smtClean="0">
                <a:solidFill>
                  <a:srgbClr val="FF0000"/>
                </a:solidFill>
                <a:ea typeface="宋体" pitchFamily="2" charset="-122"/>
              </a:rPr>
              <a:t>Forecasting</a:t>
            </a:r>
            <a:r>
              <a:rPr lang="en-US" altLang="zh-CN" dirty="0" smtClean="0">
                <a:ea typeface="宋体" pitchFamily="2" charset="-122"/>
              </a:rPr>
              <a:t>: load the page before it is needed</a:t>
            </a:r>
          </a:p>
          <a:p>
            <a:pPr lvl="1">
              <a:lnSpc>
                <a:spcPct val="110000"/>
              </a:lnSpc>
              <a:defRPr/>
            </a:pPr>
            <a:r>
              <a:rPr lang="en-US" altLang="zh-CN" dirty="0" smtClean="0">
                <a:solidFill>
                  <a:srgbClr val="FF0000"/>
                </a:solidFill>
                <a:ea typeface="宋体" pitchFamily="2" charset="-122"/>
              </a:rPr>
              <a:t>Optimal method</a:t>
            </a:r>
            <a:r>
              <a:rPr lang="en-US" altLang="zh-CN" dirty="0" smtClean="0">
                <a:ea typeface="宋体" pitchFamily="2" charset="-122"/>
              </a:rPr>
              <a:t>: replace the never used page or the page with longest-time before next referencing</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003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0C5B0AE-50F5-4452-8A1B-2B8C7E7152BE}" type="slidenum">
              <a:rPr lang="en-US" altLang="ko-KR" sz="1200" smtClean="0">
                <a:solidFill>
                  <a:schemeClr val="bg1"/>
                </a:solidFill>
              </a:rPr>
              <a:pPr>
                <a:spcBef>
                  <a:spcPct val="0"/>
                </a:spcBef>
                <a:buClrTx/>
                <a:buSzTx/>
                <a:buFontTx/>
                <a:buNone/>
              </a:pPr>
              <a:t>82</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置换算法的功能和目标</a:t>
            </a:r>
          </a:p>
        </p:txBody>
      </p:sp>
      <p:grpSp>
        <p:nvGrpSpPr>
          <p:cNvPr id="2" name="组合 1"/>
          <p:cNvGrpSpPr/>
          <p:nvPr/>
        </p:nvGrpSpPr>
        <p:grpSpPr>
          <a:xfrm>
            <a:off x="1384081" y="1957049"/>
            <a:ext cx="6572295" cy="976953"/>
            <a:chOff x="857224" y="929082"/>
            <a:chExt cx="6572295" cy="976953"/>
          </a:xfrm>
        </p:grpSpPr>
        <p:sp>
          <p:nvSpPr>
            <p:cNvPr id="10" name="TextBox 9"/>
            <p:cNvSpPr txBox="1"/>
            <p:nvPr/>
          </p:nvSpPr>
          <p:spPr>
            <a:xfrm>
              <a:off x="1188132" y="929082"/>
              <a:ext cx="3005158"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功能</a:t>
              </a:r>
            </a:p>
          </p:txBody>
        </p:sp>
        <p:sp>
          <p:nvSpPr>
            <p:cNvPr id="36" name="TextBox 35"/>
            <p:cNvSpPr txBox="1"/>
            <p:nvPr/>
          </p:nvSpPr>
          <p:spPr>
            <a:xfrm>
              <a:off x="1438534" y="1287404"/>
              <a:ext cx="5990985" cy="618631"/>
            </a:xfrm>
            <a:prstGeom prst="rect">
              <a:avLst/>
            </a:prstGeom>
            <a:noFill/>
            <a:effectLst/>
          </p:spPr>
          <p:txBody>
            <a:bodyPr wrap="square" rtlCol="0">
              <a:spAutoFit/>
            </a:bodyPr>
            <a:lstStyle/>
            <a:p>
              <a:pPr marL="0" lvl="2">
                <a:lnSpc>
                  <a:spcPct val="95000"/>
                </a:lnSpc>
                <a:tabLst>
                  <a:tab pos="715963" algn="l"/>
                </a:tabLst>
              </a:pPr>
              <a:r>
                <a:rPr lang="zh-CN" altLang="en-US" b="1" dirty="0" smtClean="0">
                  <a:solidFill>
                    <a:srgbClr val="11576A"/>
                  </a:solidFill>
                  <a:latin typeface="微软雅黑" pitchFamily="34" charset="-122"/>
                  <a:ea typeface="微软雅黑" pitchFamily="34" charset="-122"/>
                </a:rPr>
                <a:t>当出现缺页异常，需调入新页面而内存已满时，置换算法</a:t>
              </a:r>
              <a:r>
                <a:rPr lang="zh-CN" altLang="en-US" b="1" dirty="0" smtClean="0">
                  <a:solidFill>
                    <a:srgbClr val="C00000"/>
                  </a:solidFill>
                  <a:latin typeface="微软雅黑" pitchFamily="34" charset="-122"/>
                  <a:ea typeface="微软雅黑" pitchFamily="34" charset="-122"/>
                </a:rPr>
                <a:t>选择被置换的物理页面</a:t>
              </a:r>
              <a:endParaRPr lang="zh-CN" altLang="en-US" b="1" dirty="0">
                <a:solidFill>
                  <a:srgbClr val="C00000"/>
                </a:solidFill>
                <a:latin typeface="微软雅黑" pitchFamily="34" charset="-122"/>
                <a:ea typeface="微软雅黑" pitchFamily="34" charset="-122"/>
              </a:endParaRPr>
            </a:p>
          </p:txBody>
        </p:sp>
        <p:sp>
          <p:nvSpPr>
            <p:cNvPr id="49" name="TextBox 48"/>
            <p:cNvSpPr txBox="1"/>
            <p:nvPr/>
          </p:nvSpPr>
          <p:spPr>
            <a:xfrm>
              <a:off x="857224" y="92908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7" name="图片 46" descr="小点1.png"/>
            <p:cNvPicPr>
              <a:picLocks noChangeAspect="1"/>
            </p:cNvPicPr>
            <p:nvPr/>
          </p:nvPicPr>
          <p:blipFill>
            <a:blip r:embed="rId2" cstate="print"/>
            <a:stretch>
              <a:fillRect/>
            </a:stretch>
          </p:blipFill>
          <p:spPr>
            <a:xfrm>
              <a:off x="1299234" y="1358842"/>
              <a:ext cx="151066" cy="148997"/>
            </a:xfrm>
            <a:prstGeom prst="rect">
              <a:avLst/>
            </a:prstGeom>
            <a:effectLst/>
          </p:spPr>
        </p:pic>
      </p:grpSp>
      <p:grpSp>
        <p:nvGrpSpPr>
          <p:cNvPr id="3" name="组合 2"/>
          <p:cNvGrpSpPr/>
          <p:nvPr/>
        </p:nvGrpSpPr>
        <p:grpSpPr>
          <a:xfrm>
            <a:off x="1371381" y="2886874"/>
            <a:ext cx="5227673" cy="974174"/>
            <a:chOff x="844524" y="1858908"/>
            <a:chExt cx="5227673" cy="974174"/>
          </a:xfrm>
        </p:grpSpPr>
        <p:sp>
          <p:nvSpPr>
            <p:cNvPr id="18" name="TextBox 17"/>
            <p:cNvSpPr txBox="1"/>
            <p:nvPr/>
          </p:nvSpPr>
          <p:spPr>
            <a:xfrm>
              <a:off x="1175432" y="1858908"/>
              <a:ext cx="3005158"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设计目标</a:t>
              </a:r>
            </a:p>
          </p:txBody>
        </p:sp>
        <p:sp>
          <p:nvSpPr>
            <p:cNvPr id="48" name="TextBox 47"/>
            <p:cNvSpPr txBox="1"/>
            <p:nvPr/>
          </p:nvSpPr>
          <p:spPr>
            <a:xfrm>
              <a:off x="844524" y="18589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4" name="TextBox 43"/>
            <p:cNvSpPr txBox="1"/>
            <p:nvPr/>
          </p:nvSpPr>
          <p:spPr>
            <a:xfrm>
              <a:off x="1438535" y="2177998"/>
              <a:ext cx="3704970" cy="369332"/>
            </a:xfrm>
            <a:prstGeom prst="rect">
              <a:avLst/>
            </a:prstGeom>
            <a:noFill/>
            <a:effectLst/>
          </p:spPr>
          <p:txBody>
            <a:bodyPr wrap="square" rtlCol="0">
              <a:spAutoFit/>
            </a:bodyPr>
            <a:lstStyle/>
            <a:p>
              <a:pPr marL="0" lvl="1">
                <a:spcBef>
                  <a:spcPct val="40000"/>
                </a:spcBef>
              </a:pPr>
              <a:r>
                <a:rPr lang="zh-CN" altLang="en-US" b="1" dirty="0" smtClean="0">
                  <a:solidFill>
                    <a:srgbClr val="11576A"/>
                  </a:solidFill>
                  <a:latin typeface="微软雅黑" pitchFamily="34" charset="-122"/>
                  <a:ea typeface="微软雅黑" pitchFamily="34" charset="-122"/>
                  <a:sym typeface="MS PGothic" charset="0"/>
                </a:rPr>
                <a:t>尽可能</a:t>
              </a:r>
              <a:r>
                <a:rPr lang="zh-CN" altLang="en-US" b="1" dirty="0" smtClean="0">
                  <a:solidFill>
                    <a:srgbClr val="C00000"/>
                  </a:solidFill>
                  <a:latin typeface="微软雅黑" pitchFamily="34" charset="-122"/>
                  <a:ea typeface="微软雅黑" pitchFamily="34" charset="-122"/>
                  <a:sym typeface="MS PGothic" charset="0"/>
                </a:rPr>
                <a:t>减少页面的调入调出次数</a:t>
              </a:r>
              <a:endParaRPr lang="en-US" altLang="zh-CN" b="1" dirty="0" smtClean="0">
                <a:solidFill>
                  <a:srgbClr val="C00000"/>
                </a:solidFill>
                <a:latin typeface="微软雅黑" pitchFamily="34" charset="-122"/>
                <a:ea typeface="微软雅黑" pitchFamily="34" charset="-122"/>
                <a:sym typeface="MS PGothic" charset="0"/>
              </a:endParaRPr>
            </a:p>
          </p:txBody>
        </p:sp>
        <p:pic>
          <p:nvPicPr>
            <p:cNvPr id="50" name="图片 49" descr="小点1.png"/>
            <p:cNvPicPr>
              <a:picLocks noChangeAspect="1"/>
            </p:cNvPicPr>
            <p:nvPr/>
          </p:nvPicPr>
          <p:blipFill>
            <a:blip r:embed="rId2" cstate="print"/>
            <a:stretch>
              <a:fillRect/>
            </a:stretch>
          </p:blipFill>
          <p:spPr>
            <a:xfrm>
              <a:off x="1299234" y="2292299"/>
              <a:ext cx="151066" cy="148997"/>
            </a:xfrm>
            <a:prstGeom prst="rect">
              <a:avLst/>
            </a:prstGeom>
            <a:effectLst/>
          </p:spPr>
        </p:pic>
        <p:sp>
          <p:nvSpPr>
            <p:cNvPr id="51" name="TextBox 50"/>
            <p:cNvSpPr txBox="1"/>
            <p:nvPr/>
          </p:nvSpPr>
          <p:spPr>
            <a:xfrm>
              <a:off x="1438534" y="2463750"/>
              <a:ext cx="4633663" cy="369332"/>
            </a:xfrm>
            <a:prstGeom prst="rect">
              <a:avLst/>
            </a:prstGeom>
            <a:noFill/>
            <a:effectLst/>
          </p:spPr>
          <p:txBody>
            <a:bodyPr wrap="square" rtlCol="0">
              <a:spAutoFit/>
            </a:bodyPr>
            <a:lstStyle/>
            <a:p>
              <a:pPr marL="0" lvl="1">
                <a:spcBef>
                  <a:spcPct val="40000"/>
                </a:spcBef>
              </a:pPr>
              <a:r>
                <a:rPr lang="zh-CN" altLang="en-US" b="1" dirty="0" smtClean="0">
                  <a:solidFill>
                    <a:srgbClr val="11576A"/>
                  </a:solidFill>
                  <a:latin typeface="微软雅黑" pitchFamily="34" charset="-122"/>
                  <a:ea typeface="微软雅黑" pitchFamily="34" charset="-122"/>
                  <a:sym typeface="MS PGothic" charset="0"/>
                </a:rPr>
                <a:t>把未来不再访问或短期内不访问的页面调出</a:t>
              </a:r>
              <a:endParaRPr lang="en-US" altLang="zh-CN" b="1" dirty="0" smtClean="0">
                <a:solidFill>
                  <a:srgbClr val="11576A"/>
                </a:solidFill>
                <a:latin typeface="微软雅黑" pitchFamily="34" charset="-122"/>
                <a:ea typeface="微软雅黑" pitchFamily="34" charset="-122"/>
                <a:sym typeface="MS PGothic" charset="0"/>
              </a:endParaRPr>
            </a:p>
          </p:txBody>
        </p:sp>
        <p:pic>
          <p:nvPicPr>
            <p:cNvPr id="52" name="图片 51" descr="小点1.png"/>
            <p:cNvPicPr>
              <a:picLocks noChangeAspect="1"/>
            </p:cNvPicPr>
            <p:nvPr/>
          </p:nvPicPr>
          <p:blipFill>
            <a:blip r:embed="rId2" cstate="print"/>
            <a:stretch>
              <a:fillRect/>
            </a:stretch>
          </p:blipFill>
          <p:spPr>
            <a:xfrm>
              <a:off x="1299234" y="2578051"/>
              <a:ext cx="151066" cy="148997"/>
            </a:xfrm>
            <a:prstGeom prst="rect">
              <a:avLst/>
            </a:prstGeom>
            <a:effectLst/>
          </p:spPr>
        </p:pic>
      </p:grpSp>
    </p:spTree>
    <p:extLst>
      <p:ext uri="{BB962C8B-B14F-4D97-AF65-F5344CB8AC3E}">
        <p14:creationId xmlns:p14="http://schemas.microsoft.com/office/powerpoint/2010/main" val="841226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最优页面置换算法</a:t>
            </a:r>
            <a:r>
              <a:rPr lang="zh-CN" altLang="zh-CN" sz="3000" b="1" dirty="0">
                <a:solidFill>
                  <a:srgbClr val="11576A"/>
                </a:solidFill>
                <a:latin typeface="微软雅黑" pitchFamily="34" charset="-122"/>
                <a:ea typeface="微软雅黑" pitchFamily="34" charset="-122"/>
              </a:rPr>
              <a:t>(OPT, optimal)</a:t>
            </a:r>
            <a:endParaRPr lang="zh-CN" altLang="en-US" sz="3000" b="1" dirty="0">
              <a:solidFill>
                <a:srgbClr val="11576A"/>
              </a:solidFill>
              <a:latin typeface="微软雅黑" pitchFamily="34" charset="-122"/>
              <a:ea typeface="微软雅黑" pitchFamily="34" charset="-122"/>
            </a:endParaRPr>
          </a:p>
        </p:txBody>
      </p:sp>
      <p:grpSp>
        <p:nvGrpSpPr>
          <p:cNvPr id="5" name="组合 4"/>
          <p:cNvGrpSpPr/>
          <p:nvPr/>
        </p:nvGrpSpPr>
        <p:grpSpPr>
          <a:xfrm>
            <a:off x="1643196" y="3200340"/>
            <a:ext cx="5645013" cy="660708"/>
            <a:chOff x="1284441" y="1848664"/>
            <a:chExt cx="5645013" cy="660708"/>
          </a:xfrm>
        </p:grpSpPr>
        <p:sp>
          <p:nvSpPr>
            <p:cNvPr id="21" name="TextBox 20"/>
            <p:cNvSpPr txBox="1"/>
            <p:nvPr/>
          </p:nvSpPr>
          <p:spPr>
            <a:xfrm>
              <a:off x="1431020" y="1848664"/>
              <a:ext cx="5498434"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缺页时，计算内存中每个逻辑页面的下一次访问时间</a:t>
              </a:r>
              <a:endParaRPr lang="en-US" altLang="zh-CN" b="1" dirty="0" smtClean="0">
                <a:solidFill>
                  <a:srgbClr val="11576A"/>
                </a:solidFill>
                <a:latin typeface="微软雅黑" pitchFamily="34" charset="-122"/>
                <a:ea typeface="微软雅黑" pitchFamily="34" charset="-122"/>
              </a:endParaRPr>
            </a:p>
          </p:txBody>
        </p:sp>
        <p:sp>
          <p:nvSpPr>
            <p:cNvPr id="24" name="TextBox 23"/>
            <p:cNvSpPr txBox="1"/>
            <p:nvPr/>
          </p:nvSpPr>
          <p:spPr>
            <a:xfrm>
              <a:off x="1431021" y="2140040"/>
              <a:ext cx="3641045"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选择</a:t>
              </a:r>
              <a:r>
                <a:rPr lang="zh-CN" altLang="en-US" b="1" dirty="0" smtClean="0">
                  <a:solidFill>
                    <a:srgbClr val="C00000"/>
                  </a:solidFill>
                  <a:latin typeface="微软雅黑" pitchFamily="34" charset="-122"/>
                  <a:ea typeface="微软雅黑" pitchFamily="34" charset="-122"/>
                </a:rPr>
                <a:t>未来最长时间不访问的页面</a:t>
              </a:r>
              <a:endParaRPr lang="en-US" altLang="zh-CN" b="1" dirty="0" smtClean="0">
                <a:solidFill>
                  <a:srgbClr val="C00000"/>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2" cstate="print"/>
            <a:stretch>
              <a:fillRect/>
            </a:stretch>
          </p:blipFill>
          <p:spPr>
            <a:xfrm>
              <a:off x="1284441" y="2233423"/>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1957673"/>
              <a:ext cx="151066" cy="148997"/>
            </a:xfrm>
            <a:prstGeom prst="rect">
              <a:avLst/>
            </a:prstGeom>
            <a:effectLst/>
          </p:spPr>
        </p:pic>
      </p:grpSp>
      <p:grpSp>
        <p:nvGrpSpPr>
          <p:cNvPr id="3" name="组合 2"/>
          <p:cNvGrpSpPr/>
          <p:nvPr/>
        </p:nvGrpSpPr>
        <p:grpSpPr>
          <a:xfrm>
            <a:off x="1643195" y="2420888"/>
            <a:ext cx="4504298" cy="369332"/>
            <a:chOff x="1284441" y="1205722"/>
            <a:chExt cx="4504298" cy="369332"/>
          </a:xfrm>
        </p:grpSpPr>
        <p:sp>
          <p:nvSpPr>
            <p:cNvPr id="20" name="TextBox 19"/>
            <p:cNvSpPr txBox="1"/>
            <p:nvPr/>
          </p:nvSpPr>
          <p:spPr>
            <a:xfrm>
              <a:off x="1431021" y="1205722"/>
              <a:ext cx="4357718"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置换在未来最长时间不访问的页面</a:t>
              </a:r>
              <a:endParaRPr lang="en-US" altLang="zh-CN"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84441" y="1303442"/>
              <a:ext cx="151066" cy="148997"/>
            </a:xfrm>
            <a:prstGeom prst="rect">
              <a:avLst/>
            </a:prstGeom>
            <a:effectLst/>
          </p:spPr>
        </p:pic>
      </p:grpSp>
      <p:grpSp>
        <p:nvGrpSpPr>
          <p:cNvPr id="4" name="组合 3"/>
          <p:cNvGrpSpPr/>
          <p:nvPr/>
        </p:nvGrpSpPr>
        <p:grpSpPr>
          <a:xfrm>
            <a:off x="1203278" y="2780928"/>
            <a:ext cx="1727212" cy="400110"/>
            <a:chOff x="844524" y="1524812"/>
            <a:chExt cx="1727212" cy="400110"/>
          </a:xfrm>
        </p:grpSpPr>
        <p:sp>
          <p:nvSpPr>
            <p:cNvPr id="18" name="TextBox 17"/>
            <p:cNvSpPr txBox="1"/>
            <p:nvPr/>
          </p:nvSpPr>
          <p:spPr>
            <a:xfrm>
              <a:off x="1175432" y="1524812"/>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算法实现</a:t>
              </a:r>
            </a:p>
          </p:txBody>
        </p:sp>
        <p:sp>
          <p:nvSpPr>
            <p:cNvPr id="48" name="TextBox 47"/>
            <p:cNvSpPr txBox="1"/>
            <p:nvPr/>
          </p:nvSpPr>
          <p:spPr>
            <a:xfrm>
              <a:off x="844524" y="15248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03278" y="2046207"/>
            <a:ext cx="1727212" cy="400110"/>
            <a:chOff x="844524" y="855941"/>
            <a:chExt cx="1727212" cy="400110"/>
          </a:xfrm>
        </p:grpSpPr>
        <p:sp>
          <p:nvSpPr>
            <p:cNvPr id="10" name="TextBox 9"/>
            <p:cNvSpPr txBox="1"/>
            <p:nvPr/>
          </p:nvSpPr>
          <p:spPr>
            <a:xfrm>
              <a:off x="1175432" y="855941"/>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基本思路</a:t>
              </a:r>
            </a:p>
          </p:txBody>
        </p:sp>
        <p:sp>
          <p:nvSpPr>
            <p:cNvPr id="49" name="TextBox 48"/>
            <p:cNvSpPr txBox="1"/>
            <p:nvPr/>
          </p:nvSpPr>
          <p:spPr>
            <a:xfrm>
              <a:off x="844524" y="85594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80614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最优页面置换算法示例</a:t>
            </a:r>
          </a:p>
        </p:txBody>
      </p:sp>
      <p:sp>
        <p:nvSpPr>
          <p:cNvPr id="8" name="矩形 7"/>
          <p:cNvSpPr/>
          <p:nvPr/>
        </p:nvSpPr>
        <p:spPr>
          <a:xfrm>
            <a:off x="1554061" y="2000240"/>
            <a:ext cx="6429420" cy="32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a:off x="1625499" y="2357430"/>
            <a:ext cx="6286544"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4061" y="2716208"/>
            <a:ext cx="642942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554061" y="4144968"/>
            <a:ext cx="642942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554061" y="4502158"/>
            <a:ext cx="6429420" cy="0"/>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602617" y="2716208"/>
            <a:ext cx="0" cy="140653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032036" y="2000240"/>
            <a:ext cx="0" cy="214472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73656" y="1892655"/>
            <a:ext cx="745470"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2" name="TextBox 21"/>
          <p:cNvSpPr txBox="1"/>
          <p:nvPr/>
        </p:nvSpPr>
        <p:spPr>
          <a:xfrm>
            <a:off x="6989699"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3" name="TextBox 22"/>
          <p:cNvSpPr txBox="1"/>
          <p:nvPr/>
        </p:nvSpPr>
        <p:spPr>
          <a:xfrm>
            <a:off x="6490999"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sp>
        <p:nvSpPr>
          <p:cNvPr id="24" name="TextBox 23"/>
          <p:cNvSpPr txBox="1"/>
          <p:nvPr/>
        </p:nvSpPr>
        <p:spPr>
          <a:xfrm>
            <a:off x="5983217"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25" name="TextBox 24"/>
          <p:cNvSpPr txBox="1"/>
          <p:nvPr/>
        </p:nvSpPr>
        <p:spPr>
          <a:xfrm>
            <a:off x="5497217"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6" name="TextBox 25"/>
          <p:cNvSpPr txBox="1"/>
          <p:nvPr/>
        </p:nvSpPr>
        <p:spPr>
          <a:xfrm>
            <a:off x="4989435"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 name="TextBox 26"/>
          <p:cNvSpPr txBox="1"/>
          <p:nvPr/>
        </p:nvSpPr>
        <p:spPr>
          <a:xfrm>
            <a:off x="4490735"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 name="TextBox 27"/>
          <p:cNvSpPr txBox="1"/>
          <p:nvPr/>
        </p:nvSpPr>
        <p:spPr>
          <a:xfrm>
            <a:off x="3976603"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9" name="TextBox 28"/>
          <p:cNvSpPr txBox="1"/>
          <p:nvPr/>
        </p:nvSpPr>
        <p:spPr>
          <a:xfrm>
            <a:off x="3500129"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30" name="TextBox 29"/>
          <p:cNvSpPr txBox="1"/>
          <p:nvPr/>
        </p:nvSpPr>
        <p:spPr>
          <a:xfrm>
            <a:off x="3090817" y="1889907"/>
            <a:ext cx="36715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31" name="TextBox 30"/>
          <p:cNvSpPr txBox="1"/>
          <p:nvPr/>
        </p:nvSpPr>
        <p:spPr>
          <a:xfrm>
            <a:off x="7497481"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2" name="TextBox 31"/>
          <p:cNvSpPr txBox="1"/>
          <p:nvPr/>
        </p:nvSpPr>
        <p:spPr>
          <a:xfrm>
            <a:off x="6989699"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33" name="TextBox 32"/>
          <p:cNvSpPr txBox="1"/>
          <p:nvPr/>
        </p:nvSpPr>
        <p:spPr>
          <a:xfrm>
            <a:off x="6490999"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4" name="TextBox 33"/>
          <p:cNvSpPr txBox="1"/>
          <p:nvPr/>
        </p:nvSpPr>
        <p:spPr>
          <a:xfrm>
            <a:off x="5983217"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35" name="TextBox 34"/>
          <p:cNvSpPr txBox="1"/>
          <p:nvPr/>
        </p:nvSpPr>
        <p:spPr>
          <a:xfrm>
            <a:off x="5497217"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6" name="TextBox 35"/>
          <p:cNvSpPr txBox="1"/>
          <p:nvPr/>
        </p:nvSpPr>
        <p:spPr>
          <a:xfrm>
            <a:off x="4989435"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37" name="TextBox 36"/>
          <p:cNvSpPr txBox="1"/>
          <p:nvPr/>
        </p:nvSpPr>
        <p:spPr>
          <a:xfrm>
            <a:off x="4490735"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8" name="TextBox 37"/>
          <p:cNvSpPr txBox="1"/>
          <p:nvPr/>
        </p:nvSpPr>
        <p:spPr>
          <a:xfrm>
            <a:off x="3976603"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9" name="TextBox 38"/>
          <p:cNvSpPr txBox="1"/>
          <p:nvPr/>
        </p:nvSpPr>
        <p:spPr>
          <a:xfrm>
            <a:off x="3500129"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40" name="TextBox 39"/>
          <p:cNvSpPr txBox="1"/>
          <p:nvPr/>
        </p:nvSpPr>
        <p:spPr>
          <a:xfrm>
            <a:off x="2998697"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grpSp>
        <p:nvGrpSpPr>
          <p:cNvPr id="19" name="组合 18"/>
          <p:cNvGrpSpPr/>
          <p:nvPr/>
        </p:nvGrpSpPr>
        <p:grpSpPr>
          <a:xfrm>
            <a:off x="6989699" y="2574603"/>
            <a:ext cx="486000" cy="1492198"/>
            <a:chOff x="6390582" y="1717353"/>
            <a:chExt cx="486000" cy="1492198"/>
          </a:xfrm>
        </p:grpSpPr>
        <p:sp>
          <p:nvSpPr>
            <p:cNvPr id="52" name="TextBox 51"/>
            <p:cNvSpPr txBox="1"/>
            <p:nvPr/>
          </p:nvSpPr>
          <p:spPr>
            <a:xfrm>
              <a:off x="6390582"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2" name="TextBox 61"/>
            <p:cNvSpPr txBox="1"/>
            <p:nvPr/>
          </p:nvSpPr>
          <p:spPr>
            <a:xfrm>
              <a:off x="6390582"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2" name="TextBox 71"/>
            <p:cNvSpPr txBox="1"/>
            <p:nvPr/>
          </p:nvSpPr>
          <p:spPr>
            <a:xfrm>
              <a:off x="6390582"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4" name="TextBox 83"/>
            <p:cNvSpPr txBox="1"/>
            <p:nvPr/>
          </p:nvSpPr>
          <p:spPr>
            <a:xfrm>
              <a:off x="6390582"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grpSp>
      <p:grpSp>
        <p:nvGrpSpPr>
          <p:cNvPr id="17" name="组合 16"/>
          <p:cNvGrpSpPr/>
          <p:nvPr/>
        </p:nvGrpSpPr>
        <p:grpSpPr>
          <a:xfrm>
            <a:off x="6490999" y="2574603"/>
            <a:ext cx="486000" cy="1492198"/>
            <a:chOff x="5891882" y="1717353"/>
            <a:chExt cx="486000" cy="1492198"/>
          </a:xfrm>
        </p:grpSpPr>
        <p:sp>
          <p:nvSpPr>
            <p:cNvPr id="53" name="TextBox 52"/>
            <p:cNvSpPr txBox="1"/>
            <p:nvPr/>
          </p:nvSpPr>
          <p:spPr>
            <a:xfrm>
              <a:off x="5891882"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3" name="TextBox 62"/>
            <p:cNvSpPr txBox="1"/>
            <p:nvPr/>
          </p:nvSpPr>
          <p:spPr>
            <a:xfrm>
              <a:off x="5891882"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3" name="TextBox 72"/>
            <p:cNvSpPr txBox="1"/>
            <p:nvPr/>
          </p:nvSpPr>
          <p:spPr>
            <a:xfrm>
              <a:off x="5891882"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5" name="TextBox 84"/>
            <p:cNvSpPr txBox="1"/>
            <p:nvPr/>
          </p:nvSpPr>
          <p:spPr>
            <a:xfrm>
              <a:off x="5891882"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5983217" y="2574603"/>
            <a:ext cx="486000" cy="1492198"/>
            <a:chOff x="5384100" y="1717353"/>
            <a:chExt cx="486000" cy="1492198"/>
          </a:xfrm>
        </p:grpSpPr>
        <p:sp>
          <p:nvSpPr>
            <p:cNvPr id="54" name="TextBox 53"/>
            <p:cNvSpPr txBox="1"/>
            <p:nvPr/>
          </p:nvSpPr>
          <p:spPr>
            <a:xfrm>
              <a:off x="5384100"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4" name="TextBox 63"/>
            <p:cNvSpPr txBox="1"/>
            <p:nvPr/>
          </p:nvSpPr>
          <p:spPr>
            <a:xfrm>
              <a:off x="5384100"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4" name="TextBox 73"/>
            <p:cNvSpPr txBox="1"/>
            <p:nvPr/>
          </p:nvSpPr>
          <p:spPr>
            <a:xfrm>
              <a:off x="5384100"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6" name="TextBox 85"/>
            <p:cNvSpPr txBox="1"/>
            <p:nvPr/>
          </p:nvSpPr>
          <p:spPr>
            <a:xfrm>
              <a:off x="5384100"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5497217" y="2574603"/>
            <a:ext cx="486000" cy="1492198"/>
            <a:chOff x="4898100" y="1717353"/>
            <a:chExt cx="486000" cy="1492198"/>
          </a:xfrm>
        </p:grpSpPr>
        <p:sp>
          <p:nvSpPr>
            <p:cNvPr id="55" name="TextBox 54"/>
            <p:cNvSpPr txBox="1"/>
            <p:nvPr/>
          </p:nvSpPr>
          <p:spPr>
            <a:xfrm>
              <a:off x="4898100"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5" name="TextBox 64"/>
            <p:cNvSpPr txBox="1"/>
            <p:nvPr/>
          </p:nvSpPr>
          <p:spPr>
            <a:xfrm>
              <a:off x="4898100"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5" name="TextBox 74"/>
            <p:cNvSpPr txBox="1"/>
            <p:nvPr/>
          </p:nvSpPr>
          <p:spPr>
            <a:xfrm>
              <a:off x="4898100"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7" name="TextBox 86"/>
            <p:cNvSpPr txBox="1"/>
            <p:nvPr/>
          </p:nvSpPr>
          <p:spPr>
            <a:xfrm>
              <a:off x="4898100"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grpSp>
      <p:grpSp>
        <p:nvGrpSpPr>
          <p:cNvPr id="5" name="组合 4"/>
          <p:cNvGrpSpPr/>
          <p:nvPr/>
        </p:nvGrpSpPr>
        <p:grpSpPr>
          <a:xfrm>
            <a:off x="4490735" y="2574603"/>
            <a:ext cx="486000" cy="1492198"/>
            <a:chOff x="3891618" y="1717353"/>
            <a:chExt cx="486000" cy="1492198"/>
          </a:xfrm>
        </p:grpSpPr>
        <p:sp>
          <p:nvSpPr>
            <p:cNvPr id="57" name="TextBox 56"/>
            <p:cNvSpPr txBox="1"/>
            <p:nvPr/>
          </p:nvSpPr>
          <p:spPr>
            <a:xfrm>
              <a:off x="3891618"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7" name="TextBox 66"/>
            <p:cNvSpPr txBox="1"/>
            <p:nvPr/>
          </p:nvSpPr>
          <p:spPr>
            <a:xfrm>
              <a:off x="3891618"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7" name="TextBox 76"/>
            <p:cNvSpPr txBox="1"/>
            <p:nvPr/>
          </p:nvSpPr>
          <p:spPr>
            <a:xfrm>
              <a:off x="3891618"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9" name="TextBox 88"/>
            <p:cNvSpPr txBox="1"/>
            <p:nvPr/>
          </p:nvSpPr>
          <p:spPr>
            <a:xfrm>
              <a:off x="3891618"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 name="组合 3"/>
          <p:cNvGrpSpPr/>
          <p:nvPr/>
        </p:nvGrpSpPr>
        <p:grpSpPr>
          <a:xfrm>
            <a:off x="3976603" y="2574603"/>
            <a:ext cx="486000" cy="1492198"/>
            <a:chOff x="3377486" y="1717353"/>
            <a:chExt cx="486000" cy="1492198"/>
          </a:xfrm>
        </p:grpSpPr>
        <p:sp>
          <p:nvSpPr>
            <p:cNvPr id="58" name="TextBox 57"/>
            <p:cNvSpPr txBox="1"/>
            <p:nvPr/>
          </p:nvSpPr>
          <p:spPr>
            <a:xfrm>
              <a:off x="3377486"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8" name="TextBox 67"/>
            <p:cNvSpPr txBox="1"/>
            <p:nvPr/>
          </p:nvSpPr>
          <p:spPr>
            <a:xfrm>
              <a:off x="3377486"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8" name="TextBox 77"/>
            <p:cNvSpPr txBox="1"/>
            <p:nvPr/>
          </p:nvSpPr>
          <p:spPr>
            <a:xfrm>
              <a:off x="3377486"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0" name="TextBox 89"/>
            <p:cNvSpPr txBox="1"/>
            <p:nvPr/>
          </p:nvSpPr>
          <p:spPr>
            <a:xfrm>
              <a:off x="3377486"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3" name="组合 2"/>
          <p:cNvGrpSpPr/>
          <p:nvPr/>
        </p:nvGrpSpPr>
        <p:grpSpPr>
          <a:xfrm>
            <a:off x="3500129" y="2574603"/>
            <a:ext cx="486000" cy="1492198"/>
            <a:chOff x="2901012" y="1717353"/>
            <a:chExt cx="486000" cy="1492198"/>
          </a:xfrm>
        </p:grpSpPr>
        <p:sp>
          <p:nvSpPr>
            <p:cNvPr id="59" name="TextBox 58"/>
            <p:cNvSpPr txBox="1"/>
            <p:nvPr/>
          </p:nvSpPr>
          <p:spPr>
            <a:xfrm>
              <a:off x="2901012"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9" name="TextBox 68"/>
            <p:cNvSpPr txBox="1"/>
            <p:nvPr/>
          </p:nvSpPr>
          <p:spPr>
            <a:xfrm>
              <a:off x="2901012"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9" name="TextBox 78"/>
            <p:cNvSpPr txBox="1"/>
            <p:nvPr/>
          </p:nvSpPr>
          <p:spPr>
            <a:xfrm>
              <a:off x="2901012"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1" name="TextBox 90"/>
            <p:cNvSpPr txBox="1"/>
            <p:nvPr/>
          </p:nvSpPr>
          <p:spPr>
            <a:xfrm>
              <a:off x="2901012"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2" name="组合 1"/>
          <p:cNvGrpSpPr/>
          <p:nvPr/>
        </p:nvGrpSpPr>
        <p:grpSpPr>
          <a:xfrm>
            <a:off x="3034606" y="2574603"/>
            <a:ext cx="486000" cy="1492198"/>
            <a:chOff x="2399580" y="1717353"/>
            <a:chExt cx="486000" cy="1492198"/>
          </a:xfrm>
          <a:noFill/>
        </p:grpSpPr>
        <p:sp>
          <p:nvSpPr>
            <p:cNvPr id="60" name="TextBox 59"/>
            <p:cNvSpPr txBox="1"/>
            <p:nvPr/>
          </p:nvSpPr>
          <p:spPr>
            <a:xfrm>
              <a:off x="2399580" y="1717353"/>
              <a:ext cx="486000" cy="420628"/>
            </a:xfrm>
            <a:prstGeom prst="rect">
              <a:avLst/>
            </a:prstGeom>
            <a:grp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70" name="TextBox 69"/>
            <p:cNvSpPr txBox="1"/>
            <p:nvPr/>
          </p:nvSpPr>
          <p:spPr>
            <a:xfrm>
              <a:off x="2399580" y="2062778"/>
              <a:ext cx="486000" cy="420628"/>
            </a:xfrm>
            <a:prstGeom prst="rect">
              <a:avLst/>
            </a:prstGeom>
            <a:grp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80" name="TextBox 79"/>
            <p:cNvSpPr txBox="1"/>
            <p:nvPr/>
          </p:nvSpPr>
          <p:spPr>
            <a:xfrm>
              <a:off x="2399580" y="2431733"/>
              <a:ext cx="486000" cy="420628"/>
            </a:xfrm>
            <a:prstGeom prst="rect">
              <a:avLst/>
            </a:prstGeom>
            <a:grp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2" name="TextBox 91"/>
            <p:cNvSpPr txBox="1"/>
            <p:nvPr/>
          </p:nvSpPr>
          <p:spPr>
            <a:xfrm>
              <a:off x="2399580" y="2788923"/>
              <a:ext cx="486000" cy="420628"/>
            </a:xfrm>
            <a:prstGeom prst="rect">
              <a:avLst/>
            </a:prstGeom>
            <a:grp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sp>
        <p:nvSpPr>
          <p:cNvPr id="97" name="TextBox 96"/>
          <p:cNvSpPr txBox="1"/>
          <p:nvPr/>
        </p:nvSpPr>
        <p:spPr>
          <a:xfrm>
            <a:off x="2133325" y="2574603"/>
            <a:ext cx="42294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98" name="TextBox 97"/>
          <p:cNvSpPr txBox="1"/>
          <p:nvPr/>
        </p:nvSpPr>
        <p:spPr>
          <a:xfrm>
            <a:off x="2099283" y="292002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9" name="TextBox 98"/>
          <p:cNvSpPr txBox="1"/>
          <p:nvPr/>
        </p:nvSpPr>
        <p:spPr>
          <a:xfrm>
            <a:off x="2099283" y="328898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00" name="TextBox 99"/>
          <p:cNvSpPr txBox="1"/>
          <p:nvPr/>
        </p:nvSpPr>
        <p:spPr>
          <a:xfrm>
            <a:off x="2099283" y="364617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01" name="TextBox 100"/>
          <p:cNvSpPr txBox="1"/>
          <p:nvPr/>
        </p:nvSpPr>
        <p:spPr>
          <a:xfrm>
            <a:off x="2604606" y="2566902"/>
            <a:ext cx="41456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02" name="TextBox 101"/>
          <p:cNvSpPr txBox="1"/>
          <p:nvPr/>
        </p:nvSpPr>
        <p:spPr>
          <a:xfrm>
            <a:off x="2560953" y="291476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03" name="TextBox 102"/>
          <p:cNvSpPr txBox="1"/>
          <p:nvPr/>
        </p:nvSpPr>
        <p:spPr>
          <a:xfrm>
            <a:off x="2566011" y="328898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04" name="TextBox 103"/>
          <p:cNvSpPr txBox="1"/>
          <p:nvPr/>
        </p:nvSpPr>
        <p:spPr>
          <a:xfrm>
            <a:off x="2546036" y="364103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105" name="TextBox 104"/>
          <p:cNvSpPr txBox="1"/>
          <p:nvPr/>
        </p:nvSpPr>
        <p:spPr>
          <a:xfrm>
            <a:off x="2707673" y="1889907"/>
            <a:ext cx="26145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106" name="TextBox 105"/>
          <p:cNvSpPr txBox="1"/>
          <p:nvPr/>
        </p:nvSpPr>
        <p:spPr>
          <a:xfrm>
            <a:off x="1589692" y="2309805"/>
            <a:ext cx="1081095"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107" name="TextBox 106"/>
          <p:cNvSpPr txBox="1"/>
          <p:nvPr/>
        </p:nvSpPr>
        <p:spPr>
          <a:xfrm>
            <a:off x="1585413" y="1952615"/>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108" name="TextBox 107"/>
          <p:cNvSpPr txBox="1"/>
          <p:nvPr/>
        </p:nvSpPr>
        <p:spPr>
          <a:xfrm>
            <a:off x="1589692" y="4095755"/>
            <a:ext cx="1438285"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缺页状态</a:t>
            </a:r>
          </a:p>
        </p:txBody>
      </p:sp>
      <p:sp>
        <p:nvSpPr>
          <p:cNvPr id="109" name="TextBox 108"/>
          <p:cNvSpPr txBox="1"/>
          <p:nvPr/>
        </p:nvSpPr>
        <p:spPr>
          <a:xfrm>
            <a:off x="1589691" y="4524384"/>
            <a:ext cx="1295410" cy="584775"/>
          </a:xfrm>
          <a:prstGeom prst="rect">
            <a:avLst/>
          </a:prstGeom>
          <a:noFill/>
          <a:effectLst/>
        </p:spPr>
        <p:txBody>
          <a:bodyPr wrap="square" rtlCol="0">
            <a:spAutoFit/>
          </a:bodyPr>
          <a:lstStyle/>
          <a:p>
            <a:pPr>
              <a:spcBef>
                <a:spcPct val="20000"/>
              </a:spcBef>
            </a:pPr>
            <a:r>
              <a:rPr lang="zh-CN" altLang="en-US" sz="2400" b="1" baseline="-25000" dirty="0">
                <a:solidFill>
                  <a:srgbClr val="11576A"/>
                </a:solidFill>
                <a:latin typeface="微软雅黑" pitchFamily="34" charset="-122"/>
                <a:ea typeface="微软雅黑" pitchFamily="34" charset="-122"/>
              </a:rPr>
              <a:t>每页的下次访问时间</a:t>
            </a:r>
          </a:p>
        </p:txBody>
      </p:sp>
      <p:sp>
        <p:nvSpPr>
          <p:cNvPr id="111" name="TextBox 110"/>
          <p:cNvSpPr txBox="1"/>
          <p:nvPr/>
        </p:nvSpPr>
        <p:spPr>
          <a:xfrm>
            <a:off x="4989435" y="4443426"/>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a=7</a:t>
            </a:r>
            <a:endParaRPr lang="zh-CN" altLang="en-US" sz="2000" b="1" baseline="-25000" dirty="0">
              <a:solidFill>
                <a:srgbClr val="11576A"/>
              </a:solidFill>
              <a:latin typeface="微软雅黑" pitchFamily="34" charset="-122"/>
              <a:ea typeface="微软雅黑" pitchFamily="34" charset="-122"/>
            </a:endParaRPr>
          </a:p>
        </p:txBody>
      </p:sp>
      <p:sp>
        <p:nvSpPr>
          <p:cNvPr id="112" name="TextBox 111"/>
          <p:cNvSpPr txBox="1"/>
          <p:nvPr/>
        </p:nvSpPr>
        <p:spPr>
          <a:xfrm>
            <a:off x="4975146" y="462599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b=6</a:t>
            </a:r>
            <a:endParaRPr lang="zh-CN" altLang="en-US" sz="2000" b="1" baseline="-25000" dirty="0">
              <a:solidFill>
                <a:srgbClr val="11576A"/>
              </a:solidFill>
              <a:latin typeface="微软雅黑" pitchFamily="34" charset="-122"/>
              <a:ea typeface="微软雅黑" pitchFamily="34" charset="-122"/>
            </a:endParaRPr>
          </a:p>
        </p:txBody>
      </p:sp>
      <p:sp>
        <p:nvSpPr>
          <p:cNvPr id="113" name="TextBox 112"/>
          <p:cNvSpPr txBox="1"/>
          <p:nvPr/>
        </p:nvSpPr>
        <p:spPr>
          <a:xfrm>
            <a:off x="4946570" y="4805379"/>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 c=9</a:t>
            </a:r>
            <a:endParaRPr lang="zh-CN" altLang="en-US" sz="2000" b="1" baseline="-25000" dirty="0">
              <a:solidFill>
                <a:srgbClr val="11576A"/>
              </a:solidFill>
              <a:latin typeface="微软雅黑" pitchFamily="34" charset="-122"/>
              <a:ea typeface="微软雅黑" pitchFamily="34" charset="-122"/>
            </a:endParaRPr>
          </a:p>
        </p:txBody>
      </p:sp>
      <p:sp>
        <p:nvSpPr>
          <p:cNvPr id="114" name="TextBox 113"/>
          <p:cNvSpPr txBox="1"/>
          <p:nvPr/>
        </p:nvSpPr>
        <p:spPr>
          <a:xfrm>
            <a:off x="4963160" y="4983177"/>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d=10</a:t>
            </a:r>
            <a:endParaRPr lang="zh-CN" altLang="en-US" sz="2000" b="1" baseline="-25000" dirty="0">
              <a:solidFill>
                <a:srgbClr val="11576A"/>
              </a:solidFill>
              <a:latin typeface="微软雅黑" pitchFamily="34" charset="-122"/>
              <a:ea typeface="微软雅黑" pitchFamily="34" charset="-122"/>
            </a:endParaRPr>
          </a:p>
        </p:txBody>
      </p:sp>
      <p:grpSp>
        <p:nvGrpSpPr>
          <p:cNvPr id="6" name="组合 5"/>
          <p:cNvGrpSpPr/>
          <p:nvPr/>
        </p:nvGrpSpPr>
        <p:grpSpPr>
          <a:xfrm>
            <a:off x="5117154" y="2414044"/>
            <a:ext cx="234000" cy="1980775"/>
            <a:chOff x="4518037" y="1556793"/>
            <a:chExt cx="234000" cy="1980775"/>
          </a:xfrm>
        </p:grpSpPr>
        <p:sp>
          <p:nvSpPr>
            <p:cNvPr id="117"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118"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10" name="组合 9"/>
          <p:cNvGrpSpPr/>
          <p:nvPr/>
        </p:nvGrpSpPr>
        <p:grpSpPr>
          <a:xfrm>
            <a:off x="4918143" y="2574603"/>
            <a:ext cx="557293" cy="1492198"/>
            <a:chOff x="4319025" y="1717353"/>
            <a:chExt cx="557293" cy="1492198"/>
          </a:xfrm>
        </p:grpSpPr>
        <p:sp>
          <p:nvSpPr>
            <p:cNvPr id="56" name="TextBox 55"/>
            <p:cNvSpPr txBox="1"/>
            <p:nvPr/>
          </p:nvSpPr>
          <p:spPr>
            <a:xfrm>
              <a:off x="4390318"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6" name="TextBox 65"/>
            <p:cNvSpPr txBox="1"/>
            <p:nvPr/>
          </p:nvSpPr>
          <p:spPr>
            <a:xfrm>
              <a:off x="4390318"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6" name="TextBox 75"/>
            <p:cNvSpPr txBox="1"/>
            <p:nvPr/>
          </p:nvSpPr>
          <p:spPr>
            <a:xfrm>
              <a:off x="4390318"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8" name="TextBox 87"/>
            <p:cNvSpPr txBox="1"/>
            <p:nvPr/>
          </p:nvSpPr>
          <p:spPr>
            <a:xfrm>
              <a:off x="4390318"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e</a:t>
              </a:r>
              <a:endParaRPr lang="zh-CN" altLang="en-US" sz="3200" b="1" baseline="-25000" dirty="0">
                <a:solidFill>
                  <a:srgbClr val="C00000"/>
                </a:solidFill>
                <a:latin typeface="微软雅黑" pitchFamily="34" charset="-122"/>
                <a:ea typeface="微软雅黑" pitchFamily="34" charset="-122"/>
              </a:endParaRPr>
            </a:p>
          </p:txBody>
        </p:sp>
        <p:sp>
          <p:nvSpPr>
            <p:cNvPr id="119" name="AutoShape 98"/>
            <p:cNvSpPr>
              <a:spLocks/>
            </p:cNvSpPr>
            <p:nvPr/>
          </p:nvSpPr>
          <p:spPr bwMode="auto">
            <a:xfrm>
              <a:off x="4319025" y="3073967"/>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sp>
        <p:nvSpPr>
          <p:cNvPr id="120" name="TextBox 119"/>
          <p:cNvSpPr txBox="1"/>
          <p:nvPr/>
        </p:nvSpPr>
        <p:spPr>
          <a:xfrm>
            <a:off x="1616237" y="2995946"/>
            <a:ext cx="430887" cy="1075997"/>
          </a:xfrm>
          <a:prstGeom prst="rect">
            <a:avLst/>
          </a:prstGeom>
          <a:noFill/>
          <a:effectLst/>
        </p:spPr>
        <p:txBody>
          <a:bodyPr vert="eaVert" wrap="square" rtlCol="0">
            <a:spAutoFit/>
          </a:bodyPr>
          <a:lstStyle/>
          <a:p>
            <a:pPr marL="342900" indent="-342900">
              <a:spcBef>
                <a:spcPct val="20000"/>
              </a:spcBef>
            </a:pPr>
            <a:r>
              <a:rPr lang="zh-CN" altLang="en-US" sz="2400" b="1" baseline="-25000">
                <a:solidFill>
                  <a:srgbClr val="11576A"/>
                </a:solidFill>
                <a:latin typeface="微软雅黑" pitchFamily="34" charset="-122"/>
                <a:ea typeface="微软雅黑" pitchFamily="34" charset="-122"/>
              </a:rPr>
              <a:t>物理帧号</a:t>
            </a:r>
            <a:endParaRPr lang="zh-CN" altLang="en-US" sz="2400" b="1" baseline="-25000" dirty="0">
              <a:solidFill>
                <a:srgbClr val="11576A"/>
              </a:solidFill>
              <a:latin typeface="微软雅黑" pitchFamily="34" charset="-122"/>
              <a:ea typeface="微软雅黑" pitchFamily="34" charset="-122"/>
            </a:endParaRPr>
          </a:p>
        </p:txBody>
      </p:sp>
      <p:sp>
        <p:nvSpPr>
          <p:cNvPr id="95" name="TextBox 79"/>
          <p:cNvSpPr txBox="1"/>
          <p:nvPr/>
        </p:nvSpPr>
        <p:spPr>
          <a:xfrm>
            <a:off x="3034606" y="328372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116" name="TextBox 58"/>
          <p:cNvSpPr txBox="1"/>
          <p:nvPr/>
        </p:nvSpPr>
        <p:spPr>
          <a:xfrm>
            <a:off x="3498614" y="256934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121" name="TextBox 89"/>
          <p:cNvSpPr txBox="1"/>
          <p:nvPr/>
        </p:nvSpPr>
        <p:spPr>
          <a:xfrm>
            <a:off x="3976865" y="364103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122" name="TextBox 66"/>
          <p:cNvSpPr txBox="1"/>
          <p:nvPr/>
        </p:nvSpPr>
        <p:spPr>
          <a:xfrm>
            <a:off x="4490735" y="292164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24" name="TextBox 23"/>
          <p:cNvSpPr txBox="1"/>
          <p:nvPr/>
        </p:nvSpPr>
        <p:spPr>
          <a:xfrm>
            <a:off x="5984495" y="189429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7</a:t>
            </a:r>
            <a:endParaRPr lang="zh-CN" altLang="en-US" sz="3200" b="1" baseline="-25000" dirty="0">
              <a:solidFill>
                <a:srgbClr val="C00000"/>
              </a:solidFill>
              <a:latin typeface="微软雅黑" pitchFamily="34" charset="-122"/>
              <a:ea typeface="微软雅黑" pitchFamily="34" charset="-122"/>
            </a:endParaRPr>
          </a:p>
        </p:txBody>
      </p:sp>
      <p:sp>
        <p:nvSpPr>
          <p:cNvPr id="125" name="TextBox 23"/>
          <p:cNvSpPr txBox="1"/>
          <p:nvPr/>
        </p:nvSpPr>
        <p:spPr>
          <a:xfrm>
            <a:off x="5496692" y="189381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6</a:t>
            </a:r>
            <a:endParaRPr lang="zh-CN" altLang="en-US" sz="3200" b="1" baseline="-25000" dirty="0">
              <a:solidFill>
                <a:srgbClr val="C00000"/>
              </a:solidFill>
              <a:latin typeface="微软雅黑" pitchFamily="34" charset="-122"/>
              <a:ea typeface="微软雅黑" pitchFamily="34" charset="-122"/>
            </a:endParaRPr>
          </a:p>
        </p:txBody>
      </p:sp>
      <p:sp>
        <p:nvSpPr>
          <p:cNvPr id="126" name="TextBox 23"/>
          <p:cNvSpPr txBox="1"/>
          <p:nvPr/>
        </p:nvSpPr>
        <p:spPr>
          <a:xfrm>
            <a:off x="6989699" y="188851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9</a:t>
            </a:r>
            <a:endParaRPr lang="zh-CN" altLang="en-US" sz="3200" b="1" baseline="-25000" dirty="0">
              <a:solidFill>
                <a:srgbClr val="C00000"/>
              </a:solidFill>
              <a:latin typeface="微软雅黑" pitchFamily="34" charset="-122"/>
              <a:ea typeface="微软雅黑" pitchFamily="34" charset="-122"/>
            </a:endParaRPr>
          </a:p>
        </p:txBody>
      </p:sp>
      <p:sp>
        <p:nvSpPr>
          <p:cNvPr id="127" name="TextBox 113"/>
          <p:cNvSpPr txBox="1"/>
          <p:nvPr/>
        </p:nvSpPr>
        <p:spPr>
          <a:xfrm>
            <a:off x="4963160" y="4983309"/>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C00000"/>
                </a:solidFill>
                <a:latin typeface="微软雅黑" pitchFamily="34" charset="-122"/>
                <a:ea typeface="微软雅黑" pitchFamily="34" charset="-122"/>
              </a:rPr>
              <a:t>d=10</a:t>
            </a:r>
            <a:endParaRPr lang="zh-CN" altLang="en-US" sz="2000" b="1" baseline="-25000" dirty="0">
              <a:solidFill>
                <a:srgbClr val="C00000"/>
              </a:solidFill>
              <a:latin typeface="微软雅黑" pitchFamily="34" charset="-122"/>
              <a:ea typeface="微软雅黑" pitchFamily="34" charset="-122"/>
            </a:endParaRPr>
          </a:p>
        </p:txBody>
      </p:sp>
      <p:sp>
        <p:nvSpPr>
          <p:cNvPr id="128" name="TextBox 23"/>
          <p:cNvSpPr txBox="1"/>
          <p:nvPr/>
        </p:nvSpPr>
        <p:spPr>
          <a:xfrm>
            <a:off x="7473048" y="1895386"/>
            <a:ext cx="54929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10</a:t>
            </a:r>
            <a:endParaRPr lang="zh-CN" altLang="en-US" sz="3200" b="1" baseline="-25000" dirty="0">
              <a:solidFill>
                <a:srgbClr val="C00000"/>
              </a:solidFill>
              <a:latin typeface="微软雅黑" pitchFamily="34" charset="-122"/>
              <a:ea typeface="微软雅黑" pitchFamily="34" charset="-122"/>
            </a:endParaRPr>
          </a:p>
        </p:txBody>
      </p:sp>
      <p:sp>
        <p:nvSpPr>
          <p:cNvPr id="130" name="TextBox 66"/>
          <p:cNvSpPr txBox="1"/>
          <p:nvPr/>
        </p:nvSpPr>
        <p:spPr>
          <a:xfrm>
            <a:off x="5496692" y="292164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31" name="TextBox 66"/>
          <p:cNvSpPr txBox="1"/>
          <p:nvPr/>
        </p:nvSpPr>
        <p:spPr>
          <a:xfrm>
            <a:off x="5982692" y="257189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132" name="TextBox 66"/>
          <p:cNvSpPr txBox="1"/>
          <p:nvPr/>
        </p:nvSpPr>
        <p:spPr>
          <a:xfrm>
            <a:off x="6494711" y="292164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33" name="TextBox 66"/>
          <p:cNvSpPr txBox="1"/>
          <p:nvPr/>
        </p:nvSpPr>
        <p:spPr>
          <a:xfrm>
            <a:off x="6991602" y="3284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grpSp>
        <p:nvGrpSpPr>
          <p:cNvPr id="134" name="组合 133"/>
          <p:cNvGrpSpPr/>
          <p:nvPr/>
        </p:nvGrpSpPr>
        <p:grpSpPr>
          <a:xfrm>
            <a:off x="7625607" y="2420869"/>
            <a:ext cx="234000" cy="1980775"/>
            <a:chOff x="4518037" y="1556793"/>
            <a:chExt cx="234000" cy="1980775"/>
          </a:xfrm>
        </p:grpSpPr>
        <p:sp>
          <p:nvSpPr>
            <p:cNvPr id="135"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136"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sp>
        <p:nvSpPr>
          <p:cNvPr id="137" name="TextBox 110"/>
          <p:cNvSpPr txBox="1"/>
          <p:nvPr/>
        </p:nvSpPr>
        <p:spPr>
          <a:xfrm>
            <a:off x="7491792" y="4472236"/>
            <a:ext cx="824624" cy="787075"/>
          </a:xfrm>
          <a:prstGeom prst="rect">
            <a:avLst/>
          </a:prstGeom>
          <a:noFill/>
          <a:effectLst/>
        </p:spPr>
        <p:txBody>
          <a:bodyPr wrap="square" tIns="0" rtlCol="0">
            <a:spAutoFit/>
          </a:bodyPr>
          <a:lstStyle/>
          <a:p>
            <a:pPr marL="342900" indent="-342900">
              <a:lnSpc>
                <a:spcPts val="1200"/>
              </a:lnSpc>
              <a:spcBef>
                <a:spcPct val="20000"/>
              </a:spcBef>
            </a:pPr>
            <a:r>
              <a:rPr lang="en-US" altLang="zh-CN" sz="2000" b="1" baseline="-25000" dirty="0">
                <a:solidFill>
                  <a:srgbClr val="11576A"/>
                </a:solidFill>
                <a:latin typeface="微软雅黑" pitchFamily="34" charset="-122"/>
                <a:ea typeface="微软雅黑" pitchFamily="34" charset="-122"/>
              </a:rPr>
              <a:t>a=?</a:t>
            </a:r>
          </a:p>
          <a:p>
            <a:pPr marL="342900" indent="-342900">
              <a:lnSpc>
                <a:spcPts val="1200"/>
              </a:lnSpc>
              <a:spcBef>
                <a:spcPct val="20000"/>
              </a:spcBef>
            </a:pPr>
            <a:r>
              <a:rPr lang="en-US" altLang="zh-CN" sz="2000" b="1" baseline="-25000" dirty="0">
                <a:solidFill>
                  <a:srgbClr val="11576A"/>
                </a:solidFill>
                <a:latin typeface="微软雅黑" pitchFamily="34" charset="-122"/>
                <a:ea typeface="微软雅黑" pitchFamily="34" charset="-122"/>
              </a:rPr>
              <a:t>b=?</a:t>
            </a:r>
            <a:endParaRPr lang="zh-CN" altLang="en-US" sz="2000" b="1" baseline="-25000" dirty="0">
              <a:solidFill>
                <a:srgbClr val="11576A"/>
              </a:solidFill>
              <a:latin typeface="微软雅黑" pitchFamily="34" charset="-122"/>
              <a:ea typeface="微软雅黑" pitchFamily="34" charset="-122"/>
            </a:endParaRPr>
          </a:p>
          <a:p>
            <a:pPr marL="342900" indent="-342900">
              <a:lnSpc>
                <a:spcPts val="1200"/>
              </a:lnSpc>
              <a:spcBef>
                <a:spcPct val="20000"/>
              </a:spcBef>
            </a:pPr>
            <a:r>
              <a:rPr lang="en-US" altLang="zh-CN" sz="2000" b="1" baseline="-25000" dirty="0">
                <a:solidFill>
                  <a:srgbClr val="11576A"/>
                </a:solidFill>
                <a:latin typeface="微软雅黑" pitchFamily="34" charset="-122"/>
                <a:ea typeface="微软雅黑" pitchFamily="34" charset="-122"/>
              </a:rPr>
              <a:t>c=?</a:t>
            </a:r>
            <a:endParaRPr lang="zh-CN" altLang="en-US" sz="2000" b="1" baseline="-25000" dirty="0">
              <a:solidFill>
                <a:srgbClr val="11576A"/>
              </a:solidFill>
              <a:latin typeface="微软雅黑" pitchFamily="34" charset="-122"/>
              <a:ea typeface="微软雅黑" pitchFamily="34" charset="-122"/>
            </a:endParaRPr>
          </a:p>
          <a:p>
            <a:pPr marL="342900" indent="-342900">
              <a:lnSpc>
                <a:spcPts val="1200"/>
              </a:lnSpc>
              <a:spcBef>
                <a:spcPct val="20000"/>
              </a:spcBef>
            </a:pPr>
            <a:r>
              <a:rPr lang="en-US" altLang="zh-CN" sz="2000" b="1" baseline="-25000" dirty="0">
                <a:solidFill>
                  <a:srgbClr val="11576A"/>
                </a:solidFill>
                <a:latin typeface="微软雅黑" pitchFamily="34" charset="-122"/>
                <a:ea typeface="微软雅黑" pitchFamily="34" charset="-122"/>
              </a:rPr>
              <a:t>d=?</a:t>
            </a:r>
            <a:endParaRPr lang="zh-CN" altLang="en-US" sz="2000" b="1" baseline="-25000"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194888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par>
                                <p:cTn id="11" presetID="35" presetClass="emph" presetSubtype="0" repeatCount="indefinite" fill="hold" grpId="1" nodeType="withEffect">
                                  <p:stCondLst>
                                    <p:cond delay="0"/>
                                  </p:stCondLst>
                                  <p:childTnLst>
                                    <p:anim calcmode="discrete" valueType="str">
                                      <p:cBhvr>
                                        <p:cTn id="12" dur="5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95"/>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childTnLst>
                          </p:cTn>
                        </p:par>
                        <p:par>
                          <p:cTn id="23" fill="hold">
                            <p:stCondLst>
                              <p:cond delay="50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500" fill="hold"/>
                                        <p:tgtEl>
                                          <p:spTgt spid="116"/>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2" nodeType="clickEffect">
                                  <p:stCondLst>
                                    <p:cond delay="0"/>
                                  </p:stCondLst>
                                  <p:childTnLst>
                                    <p:set>
                                      <p:cBhvr>
                                        <p:cTn id="29" dur="1" fill="hold">
                                          <p:stCondLst>
                                            <p:cond delay="0"/>
                                          </p:stCondLst>
                                        </p:cTn>
                                        <p:tgtEl>
                                          <p:spTgt spid="116"/>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121"/>
                                        </p:tgtEl>
                                        <p:attrNameLst>
                                          <p:attrName>style.visibility</p:attrName>
                                        </p:attrNameLst>
                                      </p:cBhvr>
                                      <p:to>
                                        <p:strVal val="visible"/>
                                      </p:to>
                                    </p:set>
                                  </p:childTnLst>
                                </p:cTn>
                              </p:par>
                              <p:par>
                                <p:cTn id="36" presetID="35" presetClass="emph" presetSubtype="0" repeatCount="indefinite" fill="hold" grpId="1" nodeType="withEffect">
                                  <p:stCondLst>
                                    <p:cond delay="0"/>
                                  </p:stCondLst>
                                  <p:endCondLst>
                                    <p:cond evt="onNext" delay="0">
                                      <p:tgtEl>
                                        <p:sldTgt/>
                                      </p:tgtEl>
                                    </p:cond>
                                  </p:endCondLst>
                                  <p:childTnLst>
                                    <p:anim calcmode="discrete" valueType="str">
                                      <p:cBhvr>
                                        <p:cTn id="37" dur="500" fill="hold"/>
                                        <p:tgtEl>
                                          <p:spTgt spid="121"/>
                                        </p:tgtEl>
                                        <p:attrNameLst>
                                          <p:attrName>style.visibility</p:attrName>
                                        </p:attrNameLst>
                                      </p:cBhvr>
                                      <p:tavLst>
                                        <p:tav tm="0">
                                          <p:val>
                                            <p:strVal val="hidden"/>
                                          </p:val>
                                        </p:tav>
                                        <p:tav tm="50000">
                                          <p:val>
                                            <p:strVal val="visible"/>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2" nodeType="clickEffect">
                                  <p:stCondLst>
                                    <p:cond delay="0"/>
                                  </p:stCondLst>
                                  <p:childTnLst>
                                    <p:set>
                                      <p:cBhvr>
                                        <p:cTn id="41" dur="1" fill="hold">
                                          <p:stCondLst>
                                            <p:cond delay="0"/>
                                          </p:stCondLst>
                                        </p:cTn>
                                        <p:tgtEl>
                                          <p:spTgt spid="121"/>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22"/>
                                        </p:tgtEl>
                                        <p:attrNameLst>
                                          <p:attrName>style.visibility</p:attrName>
                                        </p:attrNameLst>
                                      </p:cBhvr>
                                      <p:to>
                                        <p:strVal val="visible"/>
                                      </p:to>
                                    </p:set>
                                  </p:childTnLst>
                                </p:cTn>
                              </p:par>
                              <p:par>
                                <p:cTn id="48" presetID="35" presetClass="emph" presetSubtype="0" repeatCount="indefinite" fill="hold" grpId="1" nodeType="withEffect">
                                  <p:stCondLst>
                                    <p:cond delay="0"/>
                                  </p:stCondLst>
                                  <p:endCondLst>
                                    <p:cond evt="onNext" delay="0">
                                      <p:tgtEl>
                                        <p:sldTgt/>
                                      </p:tgtEl>
                                    </p:cond>
                                  </p:endCondLst>
                                  <p:childTnLst>
                                    <p:anim calcmode="discrete" valueType="str">
                                      <p:cBhvr>
                                        <p:cTn id="49" dur="500" fill="hold"/>
                                        <p:tgtEl>
                                          <p:spTgt spid="122"/>
                                        </p:tgtEl>
                                        <p:attrNameLst>
                                          <p:attrName>style.visibility</p:attrName>
                                        </p:attrNameLst>
                                      </p:cBhvr>
                                      <p:tavLst>
                                        <p:tav tm="0">
                                          <p:val>
                                            <p:strVal val="hidden"/>
                                          </p:val>
                                        </p:tav>
                                        <p:tav tm="50000">
                                          <p:val>
                                            <p:strVal val="visible"/>
                                          </p:val>
                                        </p:tav>
                                      </p:tavLst>
                                    </p:anim>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2" nodeType="clickEffect">
                                  <p:stCondLst>
                                    <p:cond delay="0"/>
                                  </p:stCondLst>
                                  <p:childTnLst>
                                    <p:set>
                                      <p:cBhvr>
                                        <p:cTn id="53" dur="1" fill="hold">
                                          <p:stCondLst>
                                            <p:cond delay="0"/>
                                          </p:stCondLst>
                                        </p:cTn>
                                        <p:tgtEl>
                                          <p:spTgt spid="122"/>
                                        </p:tgtEl>
                                        <p:attrNameLst>
                                          <p:attrName>style.visibility</p:attrName>
                                        </p:attrNameLst>
                                      </p:cBhvr>
                                      <p:to>
                                        <p:strVal val="hidden"/>
                                      </p:to>
                                    </p:set>
                                  </p:childTnLst>
                                </p:cTn>
                              </p:par>
                            </p:childTnLst>
                          </p:cTn>
                        </p:par>
                        <p:par>
                          <p:cTn id="54" fill="hold">
                            <p:stCondLst>
                              <p:cond delay="0"/>
                            </p:stCondLst>
                            <p:childTnLst>
                              <p:par>
                                <p:cTn id="55" presetID="10" presetClass="entr" presetSubtype="0"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1"/>
                                        </p:tgtEl>
                                        <p:attrNameLst>
                                          <p:attrName>style.visibility</p:attrName>
                                        </p:attrNameLst>
                                      </p:cBhvr>
                                      <p:to>
                                        <p:strVal val="visible"/>
                                      </p:to>
                                    </p:set>
                                    <p:animEffect transition="in" filter="wipe(left)">
                                      <p:cBhvr>
                                        <p:cTn id="62" dur="500"/>
                                        <p:tgtEl>
                                          <p:spTgt spid="111"/>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24"/>
                                        </p:tgtEl>
                                        <p:attrNameLst>
                                          <p:attrName>style.visibility</p:attrName>
                                        </p:attrNameLst>
                                      </p:cBhvr>
                                      <p:to>
                                        <p:strVal val="visible"/>
                                      </p:to>
                                    </p:set>
                                  </p:childTnLst>
                                </p:cTn>
                              </p:par>
                              <p:par>
                                <p:cTn id="66" presetID="35" presetClass="emph" presetSubtype="0" repeatCount="indefinite" fill="hold" grpId="1" nodeType="withEffect">
                                  <p:stCondLst>
                                    <p:cond delay="0"/>
                                  </p:stCondLst>
                                  <p:endCondLst>
                                    <p:cond evt="onNext" delay="0">
                                      <p:tgtEl>
                                        <p:sldTgt/>
                                      </p:tgtEl>
                                    </p:cond>
                                  </p:endCondLst>
                                  <p:childTnLst>
                                    <p:anim calcmode="discrete" valueType="str">
                                      <p:cBhvr>
                                        <p:cTn id="67" dur="500" fill="hold"/>
                                        <p:tgtEl>
                                          <p:spTgt spid="124"/>
                                        </p:tgtEl>
                                        <p:attrNameLst>
                                          <p:attrName>style.visibility</p:attrName>
                                        </p:attrNameLst>
                                      </p:cBhvr>
                                      <p:tavLst>
                                        <p:tav tm="0">
                                          <p:val>
                                            <p:strVal val="hidden"/>
                                          </p:val>
                                        </p:tav>
                                        <p:tav tm="50000">
                                          <p:val>
                                            <p:strVal val="visible"/>
                                          </p:val>
                                        </p:tav>
                                      </p:tavLst>
                                    </p:anim>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2" nodeType="clickEffect">
                                  <p:stCondLst>
                                    <p:cond delay="0"/>
                                  </p:stCondLst>
                                  <p:childTnLst>
                                    <p:set>
                                      <p:cBhvr>
                                        <p:cTn id="71" dur="1" fill="hold">
                                          <p:stCondLst>
                                            <p:cond delay="0"/>
                                          </p:stCondLst>
                                        </p:cTn>
                                        <p:tgtEl>
                                          <p:spTgt spid="124"/>
                                        </p:tgtEl>
                                        <p:attrNameLst>
                                          <p:attrName>style.visibility</p:attrName>
                                        </p:attrNameLst>
                                      </p:cBhvr>
                                      <p:to>
                                        <p:strVal val="hidden"/>
                                      </p:to>
                                    </p:set>
                                  </p:childTnLst>
                                </p:cTn>
                              </p:par>
                              <p:par>
                                <p:cTn id="72" presetID="22" presetClass="entr" presetSubtype="8" fill="hold" grpId="0" nodeType="withEffect">
                                  <p:stCondLst>
                                    <p:cond delay="0"/>
                                  </p:stCondLst>
                                  <p:childTnLst>
                                    <p:set>
                                      <p:cBhvr>
                                        <p:cTn id="73" dur="1" fill="hold">
                                          <p:stCondLst>
                                            <p:cond delay="0"/>
                                          </p:stCondLst>
                                        </p:cTn>
                                        <p:tgtEl>
                                          <p:spTgt spid="112"/>
                                        </p:tgtEl>
                                        <p:attrNameLst>
                                          <p:attrName>style.visibility</p:attrName>
                                        </p:attrNameLst>
                                      </p:cBhvr>
                                      <p:to>
                                        <p:strVal val="visible"/>
                                      </p:to>
                                    </p:set>
                                    <p:animEffect transition="in" filter="wipe(left)">
                                      <p:cBhvr>
                                        <p:cTn id="74" dur="500"/>
                                        <p:tgtEl>
                                          <p:spTgt spid="112"/>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25"/>
                                        </p:tgtEl>
                                        <p:attrNameLst>
                                          <p:attrName>style.visibility</p:attrName>
                                        </p:attrNameLst>
                                      </p:cBhvr>
                                      <p:to>
                                        <p:strVal val="visible"/>
                                      </p:to>
                                    </p:set>
                                  </p:childTnLst>
                                </p:cTn>
                              </p:par>
                              <p:par>
                                <p:cTn id="78" presetID="35" presetClass="emph" presetSubtype="0" repeatCount="indefinite" fill="hold" grpId="1" nodeType="withEffect">
                                  <p:stCondLst>
                                    <p:cond delay="0"/>
                                  </p:stCondLst>
                                  <p:endCondLst>
                                    <p:cond evt="onNext" delay="0">
                                      <p:tgtEl>
                                        <p:sldTgt/>
                                      </p:tgtEl>
                                    </p:cond>
                                  </p:endCondLst>
                                  <p:childTnLst>
                                    <p:anim calcmode="discrete" valueType="str">
                                      <p:cBhvr>
                                        <p:cTn id="79" dur="500" fill="hold"/>
                                        <p:tgtEl>
                                          <p:spTgt spid="125"/>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2" nodeType="clickEffect">
                                  <p:stCondLst>
                                    <p:cond delay="0"/>
                                  </p:stCondLst>
                                  <p:childTnLst>
                                    <p:set>
                                      <p:cBhvr>
                                        <p:cTn id="83" dur="1" fill="hold">
                                          <p:stCondLst>
                                            <p:cond delay="0"/>
                                          </p:stCondLst>
                                        </p:cTn>
                                        <p:tgtEl>
                                          <p:spTgt spid="125"/>
                                        </p:tgtEl>
                                        <p:attrNameLst>
                                          <p:attrName>style.visibility</p:attrName>
                                        </p:attrNameLst>
                                      </p:cBhvr>
                                      <p:to>
                                        <p:strVal val="hidden"/>
                                      </p:to>
                                    </p:set>
                                  </p:childTnLst>
                                </p:cTn>
                              </p:par>
                              <p:par>
                                <p:cTn id="84" presetID="22" presetClass="entr" presetSubtype="8" fill="hold" grpId="0" nodeType="with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wipe(left)">
                                      <p:cBhvr>
                                        <p:cTn id="86" dur="500"/>
                                        <p:tgtEl>
                                          <p:spTgt spid="113"/>
                                        </p:tgtEl>
                                      </p:cBhvr>
                                    </p:animEffec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0"/>
                                          </p:stCondLst>
                                        </p:cTn>
                                        <p:tgtEl>
                                          <p:spTgt spid="126"/>
                                        </p:tgtEl>
                                        <p:attrNameLst>
                                          <p:attrName>style.visibility</p:attrName>
                                        </p:attrNameLst>
                                      </p:cBhvr>
                                      <p:to>
                                        <p:strVal val="visible"/>
                                      </p:to>
                                    </p:set>
                                  </p:childTnLst>
                                </p:cTn>
                              </p:par>
                              <p:par>
                                <p:cTn id="90" presetID="35" presetClass="emph" presetSubtype="0" repeatCount="indefinite" fill="hold" grpId="1" nodeType="withEffect">
                                  <p:stCondLst>
                                    <p:cond delay="0"/>
                                  </p:stCondLst>
                                  <p:endCondLst>
                                    <p:cond evt="onNext" delay="0">
                                      <p:tgtEl>
                                        <p:sldTgt/>
                                      </p:tgtEl>
                                    </p:cond>
                                  </p:endCondLst>
                                  <p:childTnLst>
                                    <p:anim calcmode="discrete" valueType="str">
                                      <p:cBhvr>
                                        <p:cTn id="91" dur="500" fill="hold"/>
                                        <p:tgtEl>
                                          <p:spTgt spid="126"/>
                                        </p:tgtEl>
                                        <p:attrNameLst>
                                          <p:attrName>style.visibility</p:attrName>
                                        </p:attrNameLst>
                                      </p:cBhvr>
                                      <p:tavLst>
                                        <p:tav tm="0">
                                          <p:val>
                                            <p:strVal val="hidden"/>
                                          </p:val>
                                        </p:tav>
                                        <p:tav tm="50000">
                                          <p:val>
                                            <p:strVal val="visible"/>
                                          </p:val>
                                        </p:tav>
                                      </p:tavLst>
                                    </p:anim>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126"/>
                                        </p:tgtEl>
                                        <p:attrNameLst>
                                          <p:attrName>style.visibility</p:attrName>
                                        </p:attrNameLst>
                                      </p:cBhvr>
                                      <p:to>
                                        <p:strVal val="hidden"/>
                                      </p:to>
                                    </p:set>
                                  </p:childTnLst>
                                </p:cTn>
                              </p:par>
                              <p:par>
                                <p:cTn id="96" presetID="22" presetClass="entr" presetSubtype="8" fill="hold" grpId="0" nodeType="withEffect">
                                  <p:stCondLst>
                                    <p:cond delay="0"/>
                                  </p:stCondLst>
                                  <p:childTnLst>
                                    <p:set>
                                      <p:cBhvr>
                                        <p:cTn id="97" dur="1" fill="hold">
                                          <p:stCondLst>
                                            <p:cond delay="0"/>
                                          </p:stCondLst>
                                        </p:cTn>
                                        <p:tgtEl>
                                          <p:spTgt spid="114"/>
                                        </p:tgtEl>
                                        <p:attrNameLst>
                                          <p:attrName>style.visibility</p:attrName>
                                        </p:attrNameLst>
                                      </p:cBhvr>
                                      <p:to>
                                        <p:strVal val="visible"/>
                                      </p:to>
                                    </p:set>
                                    <p:animEffect transition="in" filter="wipe(left)">
                                      <p:cBhvr>
                                        <p:cTn id="98" dur="500"/>
                                        <p:tgtEl>
                                          <p:spTgt spid="114"/>
                                        </p:tgtEl>
                                      </p:cBhvr>
                                    </p:animEffec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128"/>
                                        </p:tgtEl>
                                        <p:attrNameLst>
                                          <p:attrName>style.visibility</p:attrName>
                                        </p:attrNameLst>
                                      </p:cBhvr>
                                      <p:to>
                                        <p:strVal val="visible"/>
                                      </p:to>
                                    </p:set>
                                  </p:childTnLst>
                                </p:cTn>
                              </p:par>
                              <p:par>
                                <p:cTn id="102" presetID="35" presetClass="emph" presetSubtype="0" repeatCount="indefinite" fill="hold" grpId="1" nodeType="withEffect">
                                  <p:stCondLst>
                                    <p:cond delay="0"/>
                                  </p:stCondLst>
                                  <p:endCondLst>
                                    <p:cond evt="onNext" delay="0">
                                      <p:tgtEl>
                                        <p:sldTgt/>
                                      </p:tgtEl>
                                    </p:cond>
                                  </p:endCondLst>
                                  <p:childTnLst>
                                    <p:anim calcmode="discrete" valueType="str">
                                      <p:cBhvr>
                                        <p:cTn id="103" dur="500" fill="hold"/>
                                        <p:tgtEl>
                                          <p:spTgt spid="128"/>
                                        </p:tgtEl>
                                        <p:attrNameLst>
                                          <p:attrName>style.visibility</p:attrName>
                                        </p:attrNameLst>
                                      </p:cBhvr>
                                      <p:tavLst>
                                        <p:tav tm="0">
                                          <p:val>
                                            <p:strVal val="hidden"/>
                                          </p:val>
                                        </p:tav>
                                        <p:tav tm="50000">
                                          <p:val>
                                            <p:strVal val="visible"/>
                                          </p:val>
                                        </p:tav>
                                      </p:tavLst>
                                    </p:anim>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128"/>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127"/>
                                        </p:tgtEl>
                                        <p:attrNameLst>
                                          <p:attrName>style.visibility</p:attrName>
                                        </p:attrNameLst>
                                      </p:cBhvr>
                                      <p:to>
                                        <p:strVal val="visible"/>
                                      </p:to>
                                    </p:set>
                                    <p:animEffect transition="in" filter="fade">
                                      <p:cBhvr>
                                        <p:cTn id="110" dur="500"/>
                                        <p:tgtEl>
                                          <p:spTgt spid="127"/>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0"/>
                                        </p:tgtEl>
                                        <p:attrNameLst>
                                          <p:attrName>style.visibility</p:attrName>
                                        </p:attrNameLst>
                                      </p:cBhvr>
                                      <p:to>
                                        <p:strVal val="visible"/>
                                      </p:to>
                                    </p:set>
                                    <p:animEffect transition="in" filter="fade">
                                      <p:cBhvr>
                                        <p:cTn id="115" dur="500"/>
                                        <p:tgtEl>
                                          <p:spTgt spid="1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1"/>
                                        </p:tgtEl>
                                        <p:attrNameLst>
                                          <p:attrName>style.visibility</p:attrName>
                                        </p:attrNameLst>
                                      </p:cBhvr>
                                      <p:to>
                                        <p:strVal val="visible"/>
                                      </p:to>
                                    </p:set>
                                    <p:animEffect transition="in" filter="fade">
                                      <p:cBhvr>
                                        <p:cTn id="120" dur="500"/>
                                        <p:tgtEl>
                                          <p:spTgt spid="11"/>
                                        </p:tgtEl>
                                      </p:cBhvr>
                                    </p:animEffect>
                                  </p:childTnLst>
                                </p:cTn>
                              </p:par>
                            </p:childTnLst>
                          </p:cTn>
                        </p:par>
                        <p:par>
                          <p:cTn id="121" fill="hold">
                            <p:stCondLst>
                              <p:cond delay="500"/>
                            </p:stCondLst>
                            <p:childTnLst>
                              <p:par>
                                <p:cTn id="122" presetID="1" presetClass="entr" presetSubtype="0" fill="hold" grpId="0" nodeType="afterEffect">
                                  <p:stCondLst>
                                    <p:cond delay="0"/>
                                  </p:stCondLst>
                                  <p:childTnLst>
                                    <p:set>
                                      <p:cBhvr>
                                        <p:cTn id="123" dur="1" fill="hold">
                                          <p:stCondLst>
                                            <p:cond delay="0"/>
                                          </p:stCondLst>
                                        </p:cTn>
                                        <p:tgtEl>
                                          <p:spTgt spid="130"/>
                                        </p:tgtEl>
                                        <p:attrNameLst>
                                          <p:attrName>style.visibility</p:attrName>
                                        </p:attrNameLst>
                                      </p:cBhvr>
                                      <p:to>
                                        <p:strVal val="visible"/>
                                      </p:to>
                                    </p:set>
                                  </p:childTnLst>
                                </p:cTn>
                              </p:par>
                              <p:par>
                                <p:cTn id="124" presetID="35" presetClass="emph" presetSubtype="0" repeatCount="indefinite" fill="hold" grpId="1" nodeType="withEffect">
                                  <p:stCondLst>
                                    <p:cond delay="0"/>
                                  </p:stCondLst>
                                  <p:endCondLst>
                                    <p:cond evt="onNext" delay="0">
                                      <p:tgtEl>
                                        <p:sldTgt/>
                                      </p:tgtEl>
                                    </p:cond>
                                  </p:endCondLst>
                                  <p:childTnLst>
                                    <p:anim calcmode="discrete" valueType="str">
                                      <p:cBhvr>
                                        <p:cTn id="125" dur="500" fill="hold"/>
                                        <p:tgtEl>
                                          <p:spTgt spid="130"/>
                                        </p:tgtEl>
                                        <p:attrNameLst>
                                          <p:attrName>style.visibility</p:attrName>
                                        </p:attrNameLst>
                                      </p:cBhvr>
                                      <p:tavLst>
                                        <p:tav tm="0">
                                          <p:val>
                                            <p:strVal val="hidden"/>
                                          </p:val>
                                        </p:tav>
                                        <p:tav tm="50000">
                                          <p:val>
                                            <p:strVal val="visible"/>
                                          </p:val>
                                        </p:tav>
                                      </p:tavLst>
                                    </p:anim>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2" nodeType="clickEffect">
                                  <p:stCondLst>
                                    <p:cond delay="0"/>
                                  </p:stCondLst>
                                  <p:childTnLst>
                                    <p:set>
                                      <p:cBhvr>
                                        <p:cTn id="129" dur="1" fill="hold">
                                          <p:stCondLst>
                                            <p:cond delay="0"/>
                                          </p:stCondLst>
                                        </p:cTn>
                                        <p:tgtEl>
                                          <p:spTgt spid="130"/>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12"/>
                                        </p:tgtEl>
                                        <p:attrNameLst>
                                          <p:attrName>style.visibility</p:attrName>
                                        </p:attrNameLst>
                                      </p:cBhvr>
                                      <p:to>
                                        <p:strVal val="visible"/>
                                      </p:to>
                                    </p:set>
                                    <p:animEffect transition="in" filter="fade">
                                      <p:cBhvr>
                                        <p:cTn id="132" dur="500"/>
                                        <p:tgtEl>
                                          <p:spTgt spid="12"/>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131"/>
                                        </p:tgtEl>
                                        <p:attrNameLst>
                                          <p:attrName>style.visibility</p:attrName>
                                        </p:attrNameLst>
                                      </p:cBhvr>
                                      <p:to>
                                        <p:strVal val="visible"/>
                                      </p:to>
                                    </p:set>
                                  </p:childTnLst>
                                </p:cTn>
                              </p:par>
                              <p:par>
                                <p:cTn id="136" presetID="35" presetClass="emph" presetSubtype="0" repeatCount="indefinite" fill="hold" grpId="1" nodeType="withEffect">
                                  <p:stCondLst>
                                    <p:cond delay="0"/>
                                  </p:stCondLst>
                                  <p:endCondLst>
                                    <p:cond evt="onNext" delay="0">
                                      <p:tgtEl>
                                        <p:sldTgt/>
                                      </p:tgtEl>
                                    </p:cond>
                                  </p:endCondLst>
                                  <p:childTnLst>
                                    <p:anim calcmode="discrete" valueType="str">
                                      <p:cBhvr>
                                        <p:cTn id="137" dur="5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131"/>
                                        </p:tgtEl>
                                        <p:attrNameLst>
                                          <p:attrName>style.visibility</p:attrName>
                                        </p:attrNameLst>
                                      </p:cBhvr>
                                      <p:to>
                                        <p:strVal val="hidden"/>
                                      </p:to>
                                    </p:set>
                                  </p:childTnLst>
                                </p:cTn>
                              </p:par>
                              <p:par>
                                <p:cTn id="142" presetID="10" presetClass="entr" presetSubtype="0" fill="hold" nodeType="withEffect">
                                  <p:stCondLst>
                                    <p:cond delay="0"/>
                                  </p:stCondLst>
                                  <p:childTnLst>
                                    <p:set>
                                      <p:cBhvr>
                                        <p:cTn id="143" dur="1" fill="hold">
                                          <p:stCondLst>
                                            <p:cond delay="0"/>
                                          </p:stCondLst>
                                        </p:cTn>
                                        <p:tgtEl>
                                          <p:spTgt spid="17"/>
                                        </p:tgtEl>
                                        <p:attrNameLst>
                                          <p:attrName>style.visibility</p:attrName>
                                        </p:attrNameLst>
                                      </p:cBhvr>
                                      <p:to>
                                        <p:strVal val="visible"/>
                                      </p:to>
                                    </p:set>
                                    <p:animEffect transition="in" filter="fade">
                                      <p:cBhvr>
                                        <p:cTn id="144" dur="500"/>
                                        <p:tgtEl>
                                          <p:spTgt spid="17"/>
                                        </p:tgtEl>
                                      </p:cBhvr>
                                    </p:animEffec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0"/>
                                          </p:stCondLst>
                                        </p:cTn>
                                        <p:tgtEl>
                                          <p:spTgt spid="132"/>
                                        </p:tgtEl>
                                        <p:attrNameLst>
                                          <p:attrName>style.visibility</p:attrName>
                                        </p:attrNameLst>
                                      </p:cBhvr>
                                      <p:to>
                                        <p:strVal val="visible"/>
                                      </p:to>
                                    </p:set>
                                  </p:childTnLst>
                                </p:cTn>
                              </p:par>
                              <p:par>
                                <p:cTn id="148" presetID="35" presetClass="emph" presetSubtype="0" repeatCount="indefinite" fill="hold" grpId="1" nodeType="withEffect">
                                  <p:stCondLst>
                                    <p:cond delay="0"/>
                                  </p:stCondLst>
                                  <p:endCondLst>
                                    <p:cond evt="onNext" delay="0">
                                      <p:tgtEl>
                                        <p:sldTgt/>
                                      </p:tgtEl>
                                    </p:cond>
                                  </p:endCondLst>
                                  <p:childTnLst>
                                    <p:anim calcmode="discrete" valueType="str">
                                      <p:cBhvr>
                                        <p:cTn id="149" dur="500" fill="hold"/>
                                        <p:tgtEl>
                                          <p:spTgt spid="132"/>
                                        </p:tgtEl>
                                        <p:attrNameLst>
                                          <p:attrName>style.visibility</p:attrName>
                                        </p:attrNameLst>
                                      </p:cBhvr>
                                      <p:tavLst>
                                        <p:tav tm="0">
                                          <p:val>
                                            <p:strVal val="hidden"/>
                                          </p:val>
                                        </p:tav>
                                        <p:tav tm="50000">
                                          <p:val>
                                            <p:strVal val="visible"/>
                                          </p:val>
                                        </p:tav>
                                      </p:tavLst>
                                    </p:anim>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2" nodeType="clickEffect">
                                  <p:stCondLst>
                                    <p:cond delay="0"/>
                                  </p:stCondLst>
                                  <p:childTnLst>
                                    <p:set>
                                      <p:cBhvr>
                                        <p:cTn id="153" dur="1" fill="hold">
                                          <p:stCondLst>
                                            <p:cond delay="0"/>
                                          </p:stCondLst>
                                        </p:cTn>
                                        <p:tgtEl>
                                          <p:spTgt spid="132"/>
                                        </p:tgtEl>
                                        <p:attrNameLst>
                                          <p:attrName>style.visibility</p:attrName>
                                        </p:attrNameLst>
                                      </p:cBhvr>
                                      <p:to>
                                        <p:strVal val="hidden"/>
                                      </p:to>
                                    </p:set>
                                  </p:childTnLst>
                                </p:cTn>
                              </p:par>
                              <p:par>
                                <p:cTn id="154" presetID="10" presetClass="entr" presetSubtype="0" fill="hold" nodeType="withEffect">
                                  <p:stCondLst>
                                    <p:cond delay="0"/>
                                  </p:stCondLst>
                                  <p:childTnLst>
                                    <p:set>
                                      <p:cBhvr>
                                        <p:cTn id="155" dur="1" fill="hold">
                                          <p:stCondLst>
                                            <p:cond delay="0"/>
                                          </p:stCondLst>
                                        </p:cTn>
                                        <p:tgtEl>
                                          <p:spTgt spid="19"/>
                                        </p:tgtEl>
                                        <p:attrNameLst>
                                          <p:attrName>style.visibility</p:attrName>
                                        </p:attrNameLst>
                                      </p:cBhvr>
                                      <p:to>
                                        <p:strVal val="visible"/>
                                      </p:to>
                                    </p:set>
                                    <p:animEffect transition="in" filter="fade">
                                      <p:cBhvr>
                                        <p:cTn id="156" dur="500"/>
                                        <p:tgtEl>
                                          <p:spTgt spid="19"/>
                                        </p:tgtEl>
                                      </p:cBhvr>
                                    </p:animEffect>
                                  </p:childTnLst>
                                </p:cTn>
                              </p:par>
                            </p:childTnLst>
                          </p:cTn>
                        </p:par>
                        <p:par>
                          <p:cTn id="157" fill="hold">
                            <p:stCondLst>
                              <p:cond delay="500"/>
                            </p:stCondLst>
                            <p:childTnLst>
                              <p:par>
                                <p:cTn id="158" presetID="1" presetClass="entr" presetSubtype="0" fill="hold" grpId="0" nodeType="afterEffect">
                                  <p:stCondLst>
                                    <p:cond delay="0"/>
                                  </p:stCondLst>
                                  <p:childTnLst>
                                    <p:set>
                                      <p:cBhvr>
                                        <p:cTn id="159" dur="1" fill="hold">
                                          <p:stCondLst>
                                            <p:cond delay="0"/>
                                          </p:stCondLst>
                                        </p:cTn>
                                        <p:tgtEl>
                                          <p:spTgt spid="133"/>
                                        </p:tgtEl>
                                        <p:attrNameLst>
                                          <p:attrName>style.visibility</p:attrName>
                                        </p:attrNameLst>
                                      </p:cBhvr>
                                      <p:to>
                                        <p:strVal val="visible"/>
                                      </p:to>
                                    </p:set>
                                  </p:childTnLst>
                                </p:cTn>
                              </p:par>
                              <p:par>
                                <p:cTn id="160" presetID="35" presetClass="emph" presetSubtype="0" repeatCount="indefinite" fill="hold" grpId="1" nodeType="withEffect">
                                  <p:stCondLst>
                                    <p:cond delay="0"/>
                                  </p:stCondLst>
                                  <p:endCondLst>
                                    <p:cond evt="onNext" delay="0">
                                      <p:tgtEl>
                                        <p:sldTgt/>
                                      </p:tgtEl>
                                    </p:cond>
                                  </p:endCondLst>
                                  <p:childTnLst>
                                    <p:anim calcmode="discrete" valueType="str">
                                      <p:cBhvr>
                                        <p:cTn id="161" dur="500" fill="hold"/>
                                        <p:tgtEl>
                                          <p:spTgt spid="133"/>
                                        </p:tgtEl>
                                        <p:attrNameLst>
                                          <p:attrName>style.visibility</p:attrName>
                                        </p:attrNameLst>
                                      </p:cBhvr>
                                      <p:tavLst>
                                        <p:tav tm="0">
                                          <p:val>
                                            <p:strVal val="hidden"/>
                                          </p:val>
                                        </p:tav>
                                        <p:tav tm="50000">
                                          <p:val>
                                            <p:strVal val="visible"/>
                                          </p:val>
                                        </p:tav>
                                      </p:tavLst>
                                    </p:anim>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2" nodeType="clickEffect">
                                  <p:stCondLst>
                                    <p:cond delay="0"/>
                                  </p:stCondLst>
                                  <p:childTnLst>
                                    <p:set>
                                      <p:cBhvr>
                                        <p:cTn id="165" dur="1" fill="hold">
                                          <p:stCondLst>
                                            <p:cond delay="0"/>
                                          </p:stCondLst>
                                        </p:cTn>
                                        <p:tgtEl>
                                          <p:spTgt spid="133"/>
                                        </p:tgtEl>
                                        <p:attrNameLst>
                                          <p:attrName>style.visibility</p:attrName>
                                        </p:attrNameLst>
                                      </p:cBhvr>
                                      <p:to>
                                        <p:strVal val="hidden"/>
                                      </p:to>
                                    </p:set>
                                  </p:childTnLst>
                                </p:cTn>
                              </p:par>
                            </p:childTnLst>
                          </p:cTn>
                        </p:par>
                        <p:par>
                          <p:cTn id="166" fill="hold">
                            <p:stCondLst>
                              <p:cond delay="0"/>
                            </p:stCondLst>
                            <p:childTnLst>
                              <p:par>
                                <p:cTn id="167" presetID="10" presetClass="entr" presetSubtype="0" fill="hold" nodeType="afterEffect">
                                  <p:stCondLst>
                                    <p:cond delay="0"/>
                                  </p:stCondLst>
                                  <p:childTnLst>
                                    <p:set>
                                      <p:cBhvr>
                                        <p:cTn id="168" dur="1" fill="hold">
                                          <p:stCondLst>
                                            <p:cond delay="0"/>
                                          </p:stCondLst>
                                        </p:cTn>
                                        <p:tgtEl>
                                          <p:spTgt spid="134"/>
                                        </p:tgtEl>
                                        <p:attrNameLst>
                                          <p:attrName>style.visibility</p:attrName>
                                        </p:attrNameLst>
                                      </p:cBhvr>
                                      <p:to>
                                        <p:strVal val="visible"/>
                                      </p:to>
                                    </p:set>
                                    <p:animEffect transition="in" filter="fade">
                                      <p:cBhvr>
                                        <p:cTn id="169" dur="500"/>
                                        <p:tgtEl>
                                          <p:spTgt spid="134"/>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137"/>
                                        </p:tgtEl>
                                        <p:attrNameLst>
                                          <p:attrName>style.visibility</p:attrName>
                                        </p:attrNameLst>
                                      </p:cBhvr>
                                      <p:to>
                                        <p:strVal val="visible"/>
                                      </p:to>
                                    </p:set>
                                    <p:animEffect transition="in" filter="wipe(left)">
                                      <p:cBhvr>
                                        <p:cTn id="174"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95" grpId="0"/>
      <p:bldP spid="95" grpId="1"/>
      <p:bldP spid="95" grpId="2"/>
      <p:bldP spid="116" grpId="0"/>
      <p:bldP spid="116" grpId="1"/>
      <p:bldP spid="116" grpId="2"/>
      <p:bldP spid="121" grpId="0"/>
      <p:bldP spid="121" grpId="1"/>
      <p:bldP spid="121" grpId="2"/>
      <p:bldP spid="122" grpId="0"/>
      <p:bldP spid="122" grpId="1"/>
      <p:bldP spid="122" grpId="2"/>
      <p:bldP spid="124" grpId="0"/>
      <p:bldP spid="124" grpId="1"/>
      <p:bldP spid="124" grpId="2"/>
      <p:bldP spid="125" grpId="0"/>
      <p:bldP spid="125" grpId="1"/>
      <p:bldP spid="125" grpId="2"/>
      <p:bldP spid="126" grpId="0"/>
      <p:bldP spid="126" grpId="1"/>
      <p:bldP spid="126" grpId="2"/>
      <p:bldP spid="127" grpId="0"/>
      <p:bldP spid="128" grpId="0"/>
      <p:bldP spid="128" grpId="1"/>
      <p:bldP spid="128" grpId="2"/>
      <p:bldP spid="130" grpId="0"/>
      <p:bldP spid="130" grpId="1"/>
      <p:bldP spid="130" grpId="2"/>
      <p:bldP spid="131" grpId="0"/>
      <p:bldP spid="131" grpId="1"/>
      <p:bldP spid="131" grpId="2"/>
      <p:bldP spid="132" grpId="0"/>
      <p:bldP spid="132" grpId="1"/>
      <p:bldP spid="132" grpId="2"/>
      <p:bldP spid="133" grpId="0"/>
      <p:bldP spid="133" grpId="1"/>
      <p:bldP spid="133" grpId="2"/>
      <p:bldP spid="137" grpId="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最优页面置换算法</a:t>
            </a:r>
            <a:r>
              <a:rPr lang="zh-CN" altLang="zh-CN" sz="3000" b="1" dirty="0">
                <a:solidFill>
                  <a:srgbClr val="11576A"/>
                </a:solidFill>
                <a:latin typeface="微软雅黑" pitchFamily="34" charset="-122"/>
                <a:ea typeface="微软雅黑" pitchFamily="34" charset="-122"/>
              </a:rPr>
              <a:t>(OPT, optimal)</a:t>
            </a:r>
            <a:endParaRPr lang="zh-CN" altLang="en-US" sz="3000" b="1" dirty="0">
              <a:solidFill>
                <a:srgbClr val="11576A"/>
              </a:solidFill>
              <a:latin typeface="微软雅黑" pitchFamily="34" charset="-122"/>
              <a:ea typeface="微软雅黑" pitchFamily="34" charset="-122"/>
            </a:endParaRPr>
          </a:p>
        </p:txBody>
      </p:sp>
      <p:grpSp>
        <p:nvGrpSpPr>
          <p:cNvPr id="7" name="组合 6"/>
          <p:cNvGrpSpPr/>
          <p:nvPr/>
        </p:nvGrpSpPr>
        <p:grpSpPr>
          <a:xfrm>
            <a:off x="1643195" y="4060486"/>
            <a:ext cx="4787758" cy="925666"/>
            <a:chOff x="1284441" y="2751958"/>
            <a:chExt cx="4787758" cy="925666"/>
          </a:xfrm>
        </p:grpSpPr>
        <p:sp>
          <p:nvSpPr>
            <p:cNvPr id="25" name="TextBox 24"/>
            <p:cNvSpPr txBox="1"/>
            <p:nvPr/>
          </p:nvSpPr>
          <p:spPr>
            <a:xfrm>
              <a:off x="1431021" y="2751958"/>
              <a:ext cx="2712351"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缺页最少，是理想情况</a:t>
              </a:r>
              <a:endParaRPr lang="en-US" altLang="zh-CN" b="1" dirty="0" smtClean="0">
                <a:solidFill>
                  <a:srgbClr val="11576A"/>
                </a:solidFill>
                <a:latin typeface="微软雅黑" pitchFamily="34" charset="-122"/>
                <a:ea typeface="微软雅黑" pitchFamily="34" charset="-122"/>
              </a:endParaRPr>
            </a:p>
          </p:txBody>
        </p:sp>
        <p:sp>
          <p:nvSpPr>
            <p:cNvPr id="26" name="TextBox 25"/>
            <p:cNvSpPr txBox="1"/>
            <p:nvPr/>
          </p:nvSpPr>
          <p:spPr>
            <a:xfrm>
              <a:off x="1431021" y="3041414"/>
              <a:ext cx="2426599"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实际系统中</a:t>
              </a:r>
              <a:r>
                <a:rPr lang="zh-CN" altLang="en-US" b="1" dirty="0" smtClean="0">
                  <a:solidFill>
                    <a:srgbClr val="C00000"/>
                  </a:solidFill>
                  <a:latin typeface="微软雅黑" pitchFamily="34" charset="-122"/>
                  <a:ea typeface="微软雅黑" pitchFamily="34" charset="-122"/>
                </a:rPr>
                <a:t>无法实现</a:t>
              </a:r>
              <a:endParaRPr lang="en-US" altLang="zh-CN" b="1" dirty="0" smtClean="0">
                <a:solidFill>
                  <a:srgbClr val="C00000"/>
                </a:solidFill>
                <a:latin typeface="微软雅黑" pitchFamily="34" charset="-122"/>
                <a:ea typeface="微软雅黑" pitchFamily="34" charset="-122"/>
              </a:endParaRPr>
            </a:p>
          </p:txBody>
        </p:sp>
        <p:sp>
          <p:nvSpPr>
            <p:cNvPr id="27" name="TextBox 26"/>
            <p:cNvSpPr txBox="1"/>
            <p:nvPr/>
          </p:nvSpPr>
          <p:spPr>
            <a:xfrm>
              <a:off x="1431021" y="3308292"/>
              <a:ext cx="4641178"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无法预知每个页面在下次访问前的等待时间</a:t>
              </a:r>
              <a:endParaRPr lang="en-US" altLang="zh-CN" b="1" dirty="0">
                <a:solidFill>
                  <a:srgbClr val="11576A"/>
                </a:solidFill>
                <a:latin typeface="微软雅黑" pitchFamily="34" charset="-122"/>
                <a:ea typeface="微软雅黑" pitchFamily="34" charset="-122"/>
              </a:endParaRPr>
            </a:p>
          </p:txBody>
        </p:sp>
        <p:pic>
          <p:nvPicPr>
            <p:cNvPr id="38" name="图片 37" descr="小点1.png"/>
            <p:cNvPicPr>
              <a:picLocks noChangeAspect="1"/>
            </p:cNvPicPr>
            <p:nvPr/>
          </p:nvPicPr>
          <p:blipFill>
            <a:blip r:embed="rId2" cstate="print"/>
            <a:stretch>
              <a:fillRect/>
            </a:stretch>
          </p:blipFill>
          <p:spPr>
            <a:xfrm>
              <a:off x="1284441" y="3391019"/>
              <a:ext cx="151066" cy="148997"/>
            </a:xfrm>
            <a:prstGeom prst="rect">
              <a:avLst/>
            </a:prstGeom>
            <a:effectLst/>
          </p:spPr>
        </p:pic>
        <p:pic>
          <p:nvPicPr>
            <p:cNvPr id="39" name="图片 38" descr="小点1.png"/>
            <p:cNvPicPr>
              <a:picLocks noChangeAspect="1"/>
            </p:cNvPicPr>
            <p:nvPr/>
          </p:nvPicPr>
          <p:blipFill>
            <a:blip r:embed="rId2" cstate="print"/>
            <a:stretch>
              <a:fillRect/>
            </a:stretch>
          </p:blipFill>
          <p:spPr>
            <a:xfrm>
              <a:off x="1284441" y="3135430"/>
              <a:ext cx="151066" cy="148997"/>
            </a:xfrm>
            <a:prstGeom prst="rect">
              <a:avLst/>
            </a:prstGeom>
            <a:effectLst/>
          </p:spPr>
        </p:pic>
        <p:pic>
          <p:nvPicPr>
            <p:cNvPr id="40" name="图片 39" descr="小点1.png"/>
            <p:cNvPicPr>
              <a:picLocks noChangeAspect="1"/>
            </p:cNvPicPr>
            <p:nvPr/>
          </p:nvPicPr>
          <p:blipFill>
            <a:blip r:embed="rId2" cstate="print"/>
            <a:stretch>
              <a:fillRect/>
            </a:stretch>
          </p:blipFill>
          <p:spPr>
            <a:xfrm>
              <a:off x="1284441" y="2853559"/>
              <a:ext cx="151066" cy="148997"/>
            </a:xfrm>
            <a:prstGeom prst="rect">
              <a:avLst/>
            </a:prstGeom>
            <a:effectLst/>
          </p:spPr>
        </p:pic>
      </p:grpSp>
      <p:grpSp>
        <p:nvGrpSpPr>
          <p:cNvPr id="5" name="组合 4"/>
          <p:cNvGrpSpPr/>
          <p:nvPr/>
        </p:nvGrpSpPr>
        <p:grpSpPr>
          <a:xfrm>
            <a:off x="1643196" y="3068960"/>
            <a:ext cx="5645013" cy="660708"/>
            <a:chOff x="1284441" y="1848664"/>
            <a:chExt cx="5645013" cy="660708"/>
          </a:xfrm>
        </p:grpSpPr>
        <p:sp>
          <p:nvSpPr>
            <p:cNvPr id="21" name="TextBox 20"/>
            <p:cNvSpPr txBox="1"/>
            <p:nvPr/>
          </p:nvSpPr>
          <p:spPr>
            <a:xfrm>
              <a:off x="1431020" y="1848664"/>
              <a:ext cx="5498434"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缺页时，计算内存中每个逻辑页面的下一次访问时间</a:t>
              </a:r>
              <a:endParaRPr lang="en-US" altLang="zh-CN" b="1" dirty="0" smtClean="0">
                <a:solidFill>
                  <a:srgbClr val="11576A"/>
                </a:solidFill>
                <a:latin typeface="微软雅黑" pitchFamily="34" charset="-122"/>
                <a:ea typeface="微软雅黑" pitchFamily="34" charset="-122"/>
              </a:endParaRPr>
            </a:p>
          </p:txBody>
        </p:sp>
        <p:sp>
          <p:nvSpPr>
            <p:cNvPr id="24" name="TextBox 23"/>
            <p:cNvSpPr txBox="1"/>
            <p:nvPr/>
          </p:nvSpPr>
          <p:spPr>
            <a:xfrm>
              <a:off x="1431021" y="2140040"/>
              <a:ext cx="3641045"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选择</a:t>
              </a:r>
              <a:r>
                <a:rPr lang="zh-CN" altLang="en-US" b="1" dirty="0" smtClean="0">
                  <a:solidFill>
                    <a:srgbClr val="C00000"/>
                  </a:solidFill>
                  <a:latin typeface="微软雅黑" pitchFamily="34" charset="-122"/>
                  <a:ea typeface="微软雅黑" pitchFamily="34" charset="-122"/>
                </a:rPr>
                <a:t>未来最长时间不访问的页面</a:t>
              </a:r>
              <a:endParaRPr lang="en-US" altLang="zh-CN" b="1" dirty="0" smtClean="0">
                <a:solidFill>
                  <a:srgbClr val="C00000"/>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2" cstate="print"/>
            <a:stretch>
              <a:fillRect/>
            </a:stretch>
          </p:blipFill>
          <p:spPr>
            <a:xfrm>
              <a:off x="1284441" y="2233423"/>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1957673"/>
              <a:ext cx="151066" cy="148997"/>
            </a:xfrm>
            <a:prstGeom prst="rect">
              <a:avLst/>
            </a:prstGeom>
            <a:effectLst/>
          </p:spPr>
        </p:pic>
      </p:grpSp>
      <p:grpSp>
        <p:nvGrpSpPr>
          <p:cNvPr id="3" name="组合 2"/>
          <p:cNvGrpSpPr/>
          <p:nvPr/>
        </p:nvGrpSpPr>
        <p:grpSpPr>
          <a:xfrm>
            <a:off x="1643195" y="2420888"/>
            <a:ext cx="4504298" cy="369332"/>
            <a:chOff x="1284441" y="1205722"/>
            <a:chExt cx="4504298" cy="369332"/>
          </a:xfrm>
        </p:grpSpPr>
        <p:sp>
          <p:nvSpPr>
            <p:cNvPr id="20" name="TextBox 19"/>
            <p:cNvSpPr txBox="1"/>
            <p:nvPr/>
          </p:nvSpPr>
          <p:spPr>
            <a:xfrm>
              <a:off x="1431021" y="1205722"/>
              <a:ext cx="4357718"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置换在未来最长时间不访问的页面</a:t>
              </a:r>
              <a:endParaRPr lang="en-US" altLang="zh-CN"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84441" y="1303442"/>
              <a:ext cx="151066" cy="148997"/>
            </a:xfrm>
            <a:prstGeom prst="rect">
              <a:avLst/>
            </a:prstGeom>
            <a:effectLst/>
          </p:spPr>
        </p:pic>
      </p:grpSp>
      <p:grpSp>
        <p:nvGrpSpPr>
          <p:cNvPr id="6" name="组合 5"/>
          <p:cNvGrpSpPr/>
          <p:nvPr/>
        </p:nvGrpSpPr>
        <p:grpSpPr>
          <a:xfrm>
            <a:off x="1217918" y="3752174"/>
            <a:ext cx="1784011" cy="400110"/>
            <a:chOff x="859163" y="2443646"/>
            <a:chExt cx="1784011" cy="400110"/>
          </a:xfrm>
        </p:grpSpPr>
        <p:sp>
          <p:nvSpPr>
            <p:cNvPr id="19" name="TextBox 18"/>
            <p:cNvSpPr txBox="1"/>
            <p:nvPr/>
          </p:nvSpPr>
          <p:spPr>
            <a:xfrm>
              <a:off x="1177724" y="2443646"/>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算法特征</a:t>
              </a:r>
            </a:p>
          </p:txBody>
        </p:sp>
        <p:sp>
          <p:nvSpPr>
            <p:cNvPr id="45" name="TextBox 44"/>
            <p:cNvSpPr txBox="1"/>
            <p:nvPr/>
          </p:nvSpPr>
          <p:spPr>
            <a:xfrm>
              <a:off x="859163" y="24436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187624" y="2708920"/>
            <a:ext cx="1727212" cy="400110"/>
            <a:chOff x="844524" y="1524812"/>
            <a:chExt cx="1727212" cy="400110"/>
          </a:xfrm>
        </p:grpSpPr>
        <p:sp>
          <p:nvSpPr>
            <p:cNvPr id="18" name="TextBox 17"/>
            <p:cNvSpPr txBox="1"/>
            <p:nvPr/>
          </p:nvSpPr>
          <p:spPr>
            <a:xfrm>
              <a:off x="1175432" y="1524812"/>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算法实现</a:t>
              </a:r>
            </a:p>
          </p:txBody>
        </p:sp>
        <p:sp>
          <p:nvSpPr>
            <p:cNvPr id="48" name="TextBox 47"/>
            <p:cNvSpPr txBox="1"/>
            <p:nvPr/>
          </p:nvSpPr>
          <p:spPr>
            <a:xfrm>
              <a:off x="844524" y="15248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03278" y="2046207"/>
            <a:ext cx="1727212" cy="400110"/>
            <a:chOff x="844524" y="855941"/>
            <a:chExt cx="1727212" cy="400110"/>
          </a:xfrm>
        </p:grpSpPr>
        <p:sp>
          <p:nvSpPr>
            <p:cNvPr id="10" name="TextBox 9"/>
            <p:cNvSpPr txBox="1"/>
            <p:nvPr/>
          </p:nvSpPr>
          <p:spPr>
            <a:xfrm>
              <a:off x="1175432" y="855941"/>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基本思路</a:t>
              </a:r>
            </a:p>
          </p:txBody>
        </p:sp>
        <p:sp>
          <p:nvSpPr>
            <p:cNvPr id="49" name="TextBox 48"/>
            <p:cNvSpPr txBox="1"/>
            <p:nvPr/>
          </p:nvSpPr>
          <p:spPr>
            <a:xfrm>
              <a:off x="844524" y="85594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1880198" y="5249262"/>
            <a:ext cx="6580234" cy="628010"/>
            <a:chOff x="1277914" y="3929186"/>
            <a:chExt cx="6580234" cy="628010"/>
          </a:xfrm>
        </p:grpSpPr>
        <p:sp>
          <p:nvSpPr>
            <p:cNvPr id="30" name="TextBox 29"/>
            <p:cNvSpPr txBox="1"/>
            <p:nvPr/>
          </p:nvSpPr>
          <p:spPr>
            <a:xfrm>
              <a:off x="1435782" y="3929186"/>
              <a:ext cx="6422366" cy="338554"/>
            </a:xfrm>
            <a:prstGeom prst="rect">
              <a:avLst/>
            </a:prstGeom>
            <a:noFill/>
            <a:effectLst/>
          </p:spPr>
          <p:txBody>
            <a:bodyPr wrap="square" rtlCol="0">
              <a:spAutoFit/>
            </a:bodyPr>
            <a:lstStyle/>
            <a:p>
              <a:pPr marL="0" lvl="1"/>
              <a:r>
                <a:rPr lang="zh-CN" altLang="en-US" sz="1600" b="1" dirty="0">
                  <a:solidFill>
                    <a:srgbClr val="0070C0"/>
                  </a:solidFill>
                  <a:latin typeface="微软雅黑" pitchFamily="34" charset="-122"/>
                  <a:ea typeface="微软雅黑" pitchFamily="34" charset="-122"/>
                </a:rPr>
                <a:t>在模拟器上运行某个程序，并记录每一次的页面访问情况</a:t>
              </a:r>
              <a:endParaRPr lang="en-US" altLang="zh-CN" sz="1600" b="1" dirty="0">
                <a:solidFill>
                  <a:srgbClr val="0070C0"/>
                </a:solidFill>
                <a:latin typeface="微软雅黑" pitchFamily="34" charset="-122"/>
                <a:ea typeface="微软雅黑" pitchFamily="34" charset="-122"/>
              </a:endParaRPr>
            </a:p>
          </p:txBody>
        </p:sp>
        <p:sp>
          <p:nvSpPr>
            <p:cNvPr id="31" name="TextBox 30"/>
            <p:cNvSpPr txBox="1"/>
            <p:nvPr/>
          </p:nvSpPr>
          <p:spPr>
            <a:xfrm>
              <a:off x="1435783" y="4218642"/>
              <a:ext cx="3136217" cy="338554"/>
            </a:xfrm>
            <a:prstGeom prst="rect">
              <a:avLst/>
            </a:prstGeom>
            <a:noFill/>
            <a:effectLst/>
          </p:spPr>
          <p:txBody>
            <a:bodyPr wrap="square" rtlCol="0">
              <a:spAutoFit/>
            </a:bodyPr>
            <a:lstStyle/>
            <a:p>
              <a:pPr marL="0" lvl="1"/>
              <a:r>
                <a:rPr lang="zh-CN" altLang="en-US" sz="1600" b="1" dirty="0">
                  <a:solidFill>
                    <a:srgbClr val="0070C0"/>
                  </a:solidFill>
                  <a:latin typeface="微软雅黑" pitchFamily="34" charset="-122"/>
                  <a:ea typeface="微软雅黑" pitchFamily="34" charset="-122"/>
                </a:rPr>
                <a:t>第二遍运行时使用最优算法</a:t>
              </a:r>
            </a:p>
          </p:txBody>
        </p:sp>
        <p:pic>
          <p:nvPicPr>
            <p:cNvPr id="33" name="图片 32" descr="小点1.png"/>
            <p:cNvPicPr>
              <a:picLocks noChangeAspect="1"/>
            </p:cNvPicPr>
            <p:nvPr/>
          </p:nvPicPr>
          <p:blipFill>
            <a:blip r:embed="rId2" cstate="print"/>
            <a:stretch>
              <a:fillRect/>
            </a:stretch>
          </p:blipFill>
          <p:spPr>
            <a:xfrm>
              <a:off x="1277914" y="4012684"/>
              <a:ext cx="151066" cy="148997"/>
            </a:xfrm>
            <a:prstGeom prst="rect">
              <a:avLst/>
            </a:prstGeom>
            <a:effectLst/>
          </p:spPr>
        </p:pic>
        <p:pic>
          <p:nvPicPr>
            <p:cNvPr id="34" name="图片 33" descr="小点1.png"/>
            <p:cNvPicPr>
              <a:picLocks noChangeAspect="1"/>
            </p:cNvPicPr>
            <p:nvPr/>
          </p:nvPicPr>
          <p:blipFill>
            <a:blip r:embed="rId2" cstate="print"/>
            <a:stretch>
              <a:fillRect/>
            </a:stretch>
          </p:blipFill>
          <p:spPr>
            <a:xfrm>
              <a:off x="1277914" y="4302140"/>
              <a:ext cx="151066" cy="148997"/>
            </a:xfrm>
            <a:prstGeom prst="rect">
              <a:avLst/>
            </a:prstGeom>
            <a:effectLst/>
          </p:spPr>
        </p:pic>
      </p:grpSp>
      <p:grpSp>
        <p:nvGrpSpPr>
          <p:cNvPr id="12" name="组合 11"/>
          <p:cNvGrpSpPr/>
          <p:nvPr/>
        </p:nvGrpSpPr>
        <p:grpSpPr>
          <a:xfrm>
            <a:off x="1651308" y="4936874"/>
            <a:ext cx="3613267" cy="355482"/>
            <a:chOff x="1390781" y="3014145"/>
            <a:chExt cx="3613267" cy="355482"/>
          </a:xfrm>
        </p:grpSpPr>
        <p:sp>
          <p:nvSpPr>
            <p:cNvPr id="29" name="TextBox 28"/>
            <p:cNvSpPr txBox="1"/>
            <p:nvPr/>
          </p:nvSpPr>
          <p:spPr>
            <a:xfrm>
              <a:off x="1529248" y="3014145"/>
              <a:ext cx="3474800" cy="355482"/>
            </a:xfrm>
            <a:prstGeom prst="rect">
              <a:avLst/>
            </a:prstGeom>
            <a:noFill/>
            <a:effectLst/>
          </p:spPr>
          <p:txBody>
            <a:bodyPr wrap="square" rtlCol="0">
              <a:spAutoFit/>
            </a:bodyPr>
            <a:lstStyle/>
            <a:p>
              <a:pPr indent="1588">
                <a:lnSpc>
                  <a:spcPct val="95000"/>
                </a:lnSpc>
                <a:tabLst>
                  <a:tab pos="715963" algn="l"/>
                </a:tabLst>
              </a:pPr>
              <a:r>
                <a:rPr lang="zh-CN" altLang="en-US" b="1" dirty="0" smtClean="0">
                  <a:solidFill>
                    <a:srgbClr val="11576A"/>
                  </a:solidFill>
                  <a:latin typeface="微软雅黑" pitchFamily="34" charset="-122"/>
                  <a:ea typeface="微软雅黑" pitchFamily="34" charset="-122"/>
                </a:rPr>
                <a:t>作为置换算法的性能评价依据</a:t>
              </a:r>
              <a:endParaRPr lang="zh-CN" altLang="en-US"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390781" y="3118170"/>
              <a:ext cx="151066" cy="148997"/>
            </a:xfrm>
            <a:prstGeom prst="rect">
              <a:avLst/>
            </a:prstGeom>
            <a:effectLst/>
          </p:spPr>
        </p:pic>
      </p:grpSp>
    </p:spTree>
    <p:extLst>
      <p:ext uri="{BB962C8B-B14F-4D97-AF65-F5344CB8AC3E}">
        <p14:creationId xmlns:p14="http://schemas.microsoft.com/office/powerpoint/2010/main" val="3717572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Page Replacement algorithm (by time)</a:t>
            </a:r>
            <a:endParaRPr lang="zh-CN" altLang="en-US" sz="3200" smtClean="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smtClean="0">
                <a:ea typeface="宋体" pitchFamily="2" charset="-122"/>
              </a:rPr>
              <a:t>Analysis  of the algorithm</a:t>
            </a:r>
          </a:p>
          <a:p>
            <a:pPr lvl="1">
              <a:lnSpc>
                <a:spcPct val="110000"/>
              </a:lnSpc>
              <a:defRPr/>
            </a:pPr>
            <a:r>
              <a:rPr lang="en-US" altLang="zh-CN" dirty="0" smtClean="0">
                <a:ea typeface="宋体" pitchFamily="2" charset="-122"/>
              </a:rPr>
              <a:t>Sort all pages in a chain</a:t>
            </a:r>
          </a:p>
          <a:p>
            <a:pPr lvl="1">
              <a:lnSpc>
                <a:spcPct val="110000"/>
              </a:lnSpc>
              <a:defRPr/>
            </a:pPr>
            <a:r>
              <a:rPr lang="en-US" altLang="zh-CN" dirty="0" smtClean="0">
                <a:ea typeface="宋体" pitchFamily="2" charset="-122"/>
              </a:rPr>
              <a:t>The head of the chain is “oldest” page</a:t>
            </a:r>
          </a:p>
          <a:p>
            <a:pPr>
              <a:lnSpc>
                <a:spcPct val="110000"/>
              </a:lnSpc>
              <a:defRPr/>
            </a:pPr>
            <a:r>
              <a:rPr lang="en-US" altLang="zh-CN" dirty="0" smtClean="0">
                <a:ea typeface="宋体" pitchFamily="2" charset="-122"/>
              </a:rPr>
              <a:t>Page replacement</a:t>
            </a:r>
          </a:p>
          <a:p>
            <a:pPr lvl="1">
              <a:lnSpc>
                <a:spcPct val="110000"/>
              </a:lnSpc>
              <a:defRPr/>
            </a:pPr>
            <a:r>
              <a:rPr lang="en-US" altLang="zh-CN" dirty="0" smtClean="0">
                <a:ea typeface="宋体" pitchFamily="2" charset="-122"/>
              </a:rPr>
              <a:t>FIFO: replace the oldest page (Head of the chain)</a:t>
            </a:r>
          </a:p>
          <a:p>
            <a:pPr lvl="1">
              <a:lnSpc>
                <a:spcPct val="110000"/>
              </a:lnSpc>
              <a:defRPr/>
            </a:pPr>
            <a:r>
              <a:rPr lang="en-US" altLang="zh-CN" dirty="0" smtClean="0">
                <a:ea typeface="宋体" pitchFamily="2" charset="-122"/>
              </a:rPr>
              <a:t>Second chance: replace the not-referenced and oldest page</a:t>
            </a:r>
          </a:p>
          <a:p>
            <a:pPr lvl="1">
              <a:lnSpc>
                <a:spcPct val="110000"/>
              </a:lnSpc>
              <a:defRPr/>
            </a:pPr>
            <a:r>
              <a:rPr lang="en-US" altLang="zh-CN" dirty="0" smtClean="0">
                <a:ea typeface="宋体" pitchFamily="2" charset="-122"/>
              </a:rPr>
              <a:t>Clock :using a circular list in second chance algorithm</a:t>
            </a:r>
          </a:p>
          <a:p>
            <a:pPr>
              <a:lnSpc>
                <a:spcPct val="110000"/>
              </a:lnSpc>
              <a:defRPr/>
            </a:pPr>
            <a:r>
              <a:rPr lang="en-US" altLang="zh-CN" dirty="0" smtClean="0">
                <a:ea typeface="宋体" pitchFamily="2" charset="-122"/>
              </a:rPr>
              <a:t>Discussion</a:t>
            </a:r>
          </a:p>
          <a:p>
            <a:pPr lvl="1">
              <a:lnSpc>
                <a:spcPct val="110000"/>
              </a:lnSpc>
              <a:defRPr/>
            </a:pPr>
            <a:r>
              <a:rPr lang="en-US" altLang="zh-CN" dirty="0" smtClean="0">
                <a:solidFill>
                  <a:srgbClr val="FF0000"/>
                </a:solidFill>
                <a:ea typeface="宋体" pitchFamily="2" charset="-122"/>
              </a:rPr>
              <a:t>Disadvantage</a:t>
            </a:r>
            <a:r>
              <a:rPr lang="en-US" altLang="zh-CN" dirty="0" smtClean="0">
                <a:ea typeface="宋体" pitchFamily="2" charset="-122"/>
              </a:rPr>
              <a:t>: the oldest page is not the “unused” page</a:t>
            </a:r>
          </a:p>
          <a:p>
            <a:pPr lvl="1">
              <a:lnSpc>
                <a:spcPct val="110000"/>
              </a:lnSpc>
              <a:defRPr/>
            </a:pPr>
            <a:endParaRPr lang="en-US" altLang="zh-CN" dirty="0" smtClean="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013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6DA9B1D3-B2D9-4230-8B82-A89B8A278CEF}" type="slidenum">
              <a:rPr lang="en-US" altLang="ko-KR" sz="1200" smtClean="0">
                <a:solidFill>
                  <a:schemeClr val="bg1"/>
                </a:solidFill>
              </a:rPr>
              <a:pPr>
                <a:spcBef>
                  <a:spcPct val="0"/>
                </a:spcBef>
                <a:buClrTx/>
                <a:buSzTx/>
                <a:buFontTx/>
                <a:buNone/>
              </a:pPr>
              <a:t>87</a:t>
            </a:fld>
            <a:endParaRPr lang="en-US" altLang="ko-KR" sz="1200" smtClean="0">
              <a:solidFill>
                <a:schemeClr val="bg1"/>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131"/>
          <p:cNvSpPr txBox="1"/>
          <p:nvPr/>
        </p:nvSpPr>
        <p:spPr>
          <a:xfrm>
            <a:off x="1568890" y="2057976"/>
            <a:ext cx="2395207" cy="400110"/>
          </a:xfrm>
          <a:prstGeom prst="rect">
            <a:avLst/>
          </a:prstGeom>
          <a:noFill/>
        </p:spPr>
        <p:txBody>
          <a:bodyPr wrap="none" rtlCol="0">
            <a:spAutoFit/>
          </a:bodyPr>
          <a:lstStyle/>
          <a:p>
            <a:r>
              <a:rPr lang="zh-CN" altLang="en-US" sz="2000" b="1" dirty="0">
                <a:solidFill>
                  <a:srgbClr val="11576A"/>
                </a:solidFill>
                <a:latin typeface="微软雅黑" pitchFamily="34" charset="-122"/>
                <a:ea typeface="微软雅黑" pitchFamily="34" charset="-122"/>
              </a:rPr>
              <a:t>在</a:t>
            </a:r>
            <a:r>
              <a:rPr lang="en-US" altLang="zh-CN" sz="2000" b="1" dirty="0">
                <a:solidFill>
                  <a:srgbClr val="11576A"/>
                </a:solidFill>
                <a:latin typeface="微软雅黑" pitchFamily="34" charset="-122"/>
                <a:ea typeface="微软雅黑" pitchFamily="34" charset="-122"/>
              </a:rPr>
              <a:t>4</a:t>
            </a:r>
            <a:r>
              <a:rPr lang="zh-CN" altLang="en-US" sz="2000" b="1" dirty="0">
                <a:solidFill>
                  <a:srgbClr val="11576A"/>
                </a:solidFill>
                <a:latin typeface="微软雅黑" pitchFamily="34" charset="-122"/>
                <a:ea typeface="微软雅黑" pitchFamily="34" charset="-122"/>
              </a:rPr>
              <a:t>个页帧中执行：</a:t>
            </a:r>
          </a:p>
        </p:txBody>
      </p:sp>
      <p:grpSp>
        <p:nvGrpSpPr>
          <p:cNvPr id="23" name="组合 22"/>
          <p:cNvGrpSpPr/>
          <p:nvPr/>
        </p:nvGrpSpPr>
        <p:grpSpPr>
          <a:xfrm>
            <a:off x="1674195" y="2385003"/>
            <a:ext cx="3583189" cy="369332"/>
            <a:chOff x="988811" y="1447439"/>
            <a:chExt cx="3583189" cy="369332"/>
          </a:xfrm>
        </p:grpSpPr>
        <p:sp>
          <p:nvSpPr>
            <p:cNvPr id="133" name="TextBox 132"/>
            <p:cNvSpPr txBox="1"/>
            <p:nvPr/>
          </p:nvSpPr>
          <p:spPr>
            <a:xfrm>
              <a:off x="1123274" y="1447439"/>
              <a:ext cx="3448726" cy="369332"/>
            </a:xfrm>
            <a:prstGeom prst="rect">
              <a:avLst/>
            </a:prstGeom>
            <a:noFill/>
          </p:spPr>
          <p:txBody>
            <a:bodyPr wrap="square" rtlCol="0">
              <a:spAutoFit/>
            </a:bodyPr>
            <a:lstStyle/>
            <a:p>
              <a:r>
                <a:rPr lang="zh-CN" altLang="en-US" b="1" dirty="0" smtClean="0">
                  <a:solidFill>
                    <a:srgbClr val="11576A"/>
                  </a:solidFill>
                  <a:latin typeface="微软雅黑" pitchFamily="34" charset="-122"/>
                  <a:ea typeface="微软雅黑" pitchFamily="34" charset="-122"/>
                </a:rPr>
                <a:t>假定初始</a:t>
              </a:r>
              <a:r>
                <a:rPr lang="en-US" altLang="zh-CN" b="1" dirty="0" smtClean="0">
                  <a:solidFill>
                    <a:srgbClr val="11576A"/>
                  </a:solidFill>
                  <a:latin typeface="微软雅黑" pitchFamily="34" charset="-122"/>
                  <a:ea typeface="微软雅黑" pitchFamily="34" charset="-122"/>
                </a:rPr>
                <a:t>a-</a:t>
              </a:r>
              <a:r>
                <a:rPr lang="zh-CN" altLang="en-US" b="1" dirty="0" smtClean="0">
                  <a:solidFill>
                    <a:srgbClr val="11576A"/>
                  </a:solidFill>
                  <a:latin typeface="微软雅黑" pitchFamily="34" charset="-122"/>
                  <a:ea typeface="微软雅黑" pitchFamily="34" charset="-122"/>
                </a:rPr>
                <a:t>＞</a:t>
              </a:r>
              <a:r>
                <a:rPr lang="en-US" altLang="zh-CN" b="1" dirty="0" smtClean="0">
                  <a:solidFill>
                    <a:srgbClr val="11576A"/>
                  </a:solidFill>
                  <a:latin typeface="微软雅黑" pitchFamily="34" charset="-122"/>
                  <a:ea typeface="微软雅黑" pitchFamily="34" charset="-122"/>
                </a:rPr>
                <a:t>b-</a:t>
              </a:r>
              <a:r>
                <a:rPr lang="zh-CN" altLang="en-US" b="1" dirty="0" smtClean="0">
                  <a:solidFill>
                    <a:srgbClr val="11576A"/>
                  </a:solidFill>
                  <a:latin typeface="微软雅黑" pitchFamily="34" charset="-122"/>
                  <a:ea typeface="微软雅黑" pitchFamily="34" charset="-122"/>
                </a:rPr>
                <a:t>＞</a:t>
              </a:r>
              <a:r>
                <a:rPr lang="en-US" altLang="zh-CN" b="1" dirty="0" smtClean="0">
                  <a:solidFill>
                    <a:srgbClr val="11576A"/>
                  </a:solidFill>
                  <a:latin typeface="微软雅黑" pitchFamily="34" charset="-122"/>
                  <a:ea typeface="微软雅黑" pitchFamily="34" charset="-122"/>
                </a:rPr>
                <a:t>c-</a:t>
              </a:r>
              <a:r>
                <a:rPr lang="zh-CN" altLang="en-US" b="1" dirty="0" smtClean="0">
                  <a:solidFill>
                    <a:srgbClr val="11576A"/>
                  </a:solidFill>
                  <a:latin typeface="微软雅黑" pitchFamily="34" charset="-122"/>
                  <a:ea typeface="微软雅黑" pitchFamily="34" charset="-122"/>
                </a:rPr>
                <a:t>＞</a:t>
              </a:r>
              <a:r>
                <a:rPr lang="en-US" altLang="zh-CN" b="1" dirty="0" smtClean="0">
                  <a:solidFill>
                    <a:srgbClr val="11576A"/>
                  </a:solidFill>
                  <a:latin typeface="微软雅黑" pitchFamily="34" charset="-122"/>
                  <a:ea typeface="微软雅黑" pitchFamily="34" charset="-122"/>
                </a:rPr>
                <a:t>d</a:t>
              </a:r>
              <a:r>
                <a:rPr lang="zh-CN" altLang="en-US" b="1" dirty="0" smtClean="0">
                  <a:solidFill>
                    <a:srgbClr val="11576A"/>
                  </a:solidFill>
                  <a:latin typeface="微软雅黑" pitchFamily="34" charset="-122"/>
                  <a:ea typeface="微软雅黑" pitchFamily="34" charset="-122"/>
                </a:rPr>
                <a:t>顺序</a:t>
              </a:r>
              <a:endParaRPr lang="zh-CN" altLang="en-US" b="1" dirty="0">
                <a:solidFill>
                  <a:srgbClr val="11576A"/>
                </a:solidFill>
                <a:latin typeface="微软雅黑" pitchFamily="34" charset="-122"/>
                <a:ea typeface="微软雅黑" pitchFamily="34" charset="-122"/>
              </a:endParaRPr>
            </a:p>
          </p:txBody>
        </p:sp>
        <p:pic>
          <p:nvPicPr>
            <p:cNvPr id="134" name="图片 133" descr="小点1.png"/>
            <p:cNvPicPr>
              <a:picLocks noChangeAspect="1"/>
            </p:cNvPicPr>
            <p:nvPr/>
          </p:nvPicPr>
          <p:blipFill>
            <a:blip r:embed="rId3" cstate="print"/>
            <a:stretch>
              <a:fillRect/>
            </a:stretch>
          </p:blipFill>
          <p:spPr>
            <a:xfrm>
              <a:off x="988811" y="1556448"/>
              <a:ext cx="151066" cy="148997"/>
            </a:xfrm>
            <a:prstGeom prst="rect">
              <a:avLst/>
            </a:prstGeom>
            <a:effectLst/>
          </p:spPr>
        </p:pic>
      </p:grpSp>
      <p:grpSp>
        <p:nvGrpSpPr>
          <p:cNvPr id="2" name="组合 1"/>
          <p:cNvGrpSpPr/>
          <p:nvPr/>
        </p:nvGrpSpPr>
        <p:grpSpPr>
          <a:xfrm>
            <a:off x="5245622" y="1817189"/>
            <a:ext cx="1836384" cy="1302789"/>
            <a:chOff x="4560239" y="879624"/>
            <a:chExt cx="1836384" cy="1302789"/>
          </a:xfrm>
        </p:grpSpPr>
        <p:sp>
          <p:nvSpPr>
            <p:cNvPr id="24" name="TextBox 23"/>
            <p:cNvSpPr txBox="1"/>
            <p:nvPr/>
          </p:nvSpPr>
          <p:spPr>
            <a:xfrm>
              <a:off x="5322023" y="879624"/>
              <a:ext cx="486000" cy="297517"/>
            </a:xfrm>
            <a:prstGeom prst="rect">
              <a:avLst/>
            </a:prstGeom>
            <a:noFill/>
            <a:effectLst/>
          </p:spPr>
          <p:txBody>
            <a:bodyPr wrap="square" rtlCol="0">
              <a:spAutoFit/>
            </a:bodyPr>
            <a:lstStyle/>
            <a:p>
              <a:pPr marL="342900" indent="-342900" algn="ctr">
                <a:spcBef>
                  <a:spcPct val="20000"/>
                </a:spcBef>
              </a:pPr>
              <a:r>
                <a:rPr lang="en-US" altLang="zh-CN" sz="2000" b="1" baseline="-25000" dirty="0">
                  <a:solidFill>
                    <a:srgbClr val="11576A"/>
                  </a:solidFill>
                  <a:latin typeface="微软雅黑" pitchFamily="34" charset="-122"/>
                  <a:ea typeface="微软雅黑" pitchFamily="34" charset="-122"/>
                </a:rPr>
                <a:t>b</a:t>
              </a:r>
              <a:endParaRPr lang="zh-CN" altLang="en-US" sz="2000" b="1" baseline="-25000" dirty="0">
                <a:solidFill>
                  <a:srgbClr val="11576A"/>
                </a:solidFill>
                <a:latin typeface="微软雅黑" pitchFamily="34" charset="-122"/>
                <a:ea typeface="微软雅黑" pitchFamily="34" charset="-122"/>
              </a:endParaRPr>
            </a:p>
          </p:txBody>
        </p:sp>
        <p:sp>
          <p:nvSpPr>
            <p:cNvPr id="166" name="矩形 165"/>
            <p:cNvSpPr/>
            <p:nvPr/>
          </p:nvSpPr>
          <p:spPr>
            <a:xfrm>
              <a:off x="5197561" y="965349"/>
              <a:ext cx="720000" cy="864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8" name="直接连接符 167"/>
            <p:cNvCxnSpPr>
              <a:stCxn id="166" idx="1"/>
              <a:endCxn id="166" idx="3"/>
            </p:cNvCxnSpPr>
            <p:nvPr/>
          </p:nvCxnSpPr>
          <p:spPr>
            <a:xfrm rot="10800000" flipH="1">
              <a:off x="5197561" y="1397349"/>
              <a:ext cx="72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10800000" flipH="1">
              <a:off x="5197561" y="1179663"/>
              <a:ext cx="72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10800000" flipH="1">
              <a:off x="5197561" y="1608291"/>
              <a:ext cx="72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4560239" y="1070125"/>
              <a:ext cx="500066"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5322023" y="1103463"/>
              <a:ext cx="486000" cy="297517"/>
            </a:xfrm>
            <a:prstGeom prst="rect">
              <a:avLst/>
            </a:prstGeom>
            <a:noFill/>
            <a:effectLst/>
          </p:spPr>
          <p:txBody>
            <a:bodyPr wrap="square" rtlCol="0">
              <a:spAutoFit/>
            </a:bodyPr>
            <a:lstStyle/>
            <a:p>
              <a:pPr marL="342900" indent="-342900" algn="ctr">
                <a:spcBef>
                  <a:spcPct val="20000"/>
                </a:spcBef>
              </a:pPr>
              <a:r>
                <a:rPr lang="en-US" altLang="zh-CN" sz="2000" b="1" baseline="-25000" dirty="0">
                  <a:solidFill>
                    <a:srgbClr val="11576A"/>
                  </a:solidFill>
                  <a:latin typeface="微软雅黑" pitchFamily="34" charset="-122"/>
                  <a:ea typeface="微软雅黑" pitchFamily="34" charset="-122"/>
                </a:rPr>
                <a:t>a</a:t>
              </a:r>
              <a:endParaRPr lang="zh-CN" altLang="en-US" sz="2000" b="1" baseline="-25000" dirty="0">
                <a:solidFill>
                  <a:srgbClr val="11576A"/>
                </a:solidFill>
                <a:latin typeface="微软雅黑" pitchFamily="34" charset="-122"/>
                <a:ea typeface="微软雅黑" pitchFamily="34" charset="-122"/>
              </a:endParaRPr>
            </a:p>
          </p:txBody>
        </p:sp>
        <p:sp>
          <p:nvSpPr>
            <p:cNvPr id="174" name="TextBox 173"/>
            <p:cNvSpPr txBox="1"/>
            <p:nvPr/>
          </p:nvSpPr>
          <p:spPr>
            <a:xfrm>
              <a:off x="5322023" y="1308252"/>
              <a:ext cx="486000" cy="297517"/>
            </a:xfrm>
            <a:prstGeom prst="rect">
              <a:avLst/>
            </a:prstGeom>
            <a:noFill/>
            <a:effectLst/>
          </p:spPr>
          <p:txBody>
            <a:bodyPr wrap="square" rtlCol="0">
              <a:spAutoFit/>
            </a:bodyPr>
            <a:lstStyle/>
            <a:p>
              <a:pPr marL="342900" indent="-342900" algn="ctr">
                <a:spcBef>
                  <a:spcPct val="20000"/>
                </a:spcBef>
              </a:pPr>
              <a:r>
                <a:rPr lang="en-US" altLang="zh-CN" sz="2000" b="1" baseline="-25000" dirty="0">
                  <a:solidFill>
                    <a:srgbClr val="11576A"/>
                  </a:solidFill>
                  <a:latin typeface="微软雅黑" pitchFamily="34" charset="-122"/>
                  <a:ea typeface="微软雅黑" pitchFamily="34" charset="-122"/>
                </a:rPr>
                <a:t>c</a:t>
              </a:r>
              <a:endParaRPr lang="zh-CN" altLang="en-US" sz="2000" b="1" baseline="-25000" dirty="0">
                <a:solidFill>
                  <a:srgbClr val="11576A"/>
                </a:solidFill>
                <a:latin typeface="微软雅黑" pitchFamily="34" charset="-122"/>
                <a:ea typeface="微软雅黑" pitchFamily="34" charset="-122"/>
              </a:endParaRPr>
            </a:p>
          </p:txBody>
        </p:sp>
        <p:sp>
          <p:nvSpPr>
            <p:cNvPr id="175" name="TextBox 174"/>
            <p:cNvSpPr txBox="1"/>
            <p:nvPr/>
          </p:nvSpPr>
          <p:spPr>
            <a:xfrm>
              <a:off x="4891083" y="1813081"/>
              <a:ext cx="1505540" cy="369332"/>
            </a:xfrm>
            <a:prstGeom prst="rect">
              <a:avLst/>
            </a:prstGeom>
            <a:noFill/>
          </p:spPr>
          <p:txBody>
            <a:bodyPr wrap="none" rtlCol="0">
              <a:spAutoFit/>
            </a:bodyPr>
            <a:lstStyle/>
            <a:p>
              <a:r>
                <a:rPr lang="zh-CN" altLang="en-US" b="1" spc="-100" dirty="0">
                  <a:solidFill>
                    <a:srgbClr val="11576A"/>
                  </a:solidFill>
                  <a:latin typeface="微软雅黑" pitchFamily="34" charset="-122"/>
                  <a:ea typeface="微软雅黑" pitchFamily="34" charset="-122"/>
                </a:rPr>
                <a:t>访问页面链表</a:t>
              </a:r>
            </a:p>
          </p:txBody>
        </p:sp>
      </p:grpSp>
      <p:grpSp>
        <p:nvGrpSpPr>
          <p:cNvPr id="42" name="组合 41"/>
          <p:cNvGrpSpPr/>
          <p:nvPr/>
        </p:nvGrpSpPr>
        <p:grpSpPr>
          <a:xfrm>
            <a:off x="1043608" y="3206254"/>
            <a:ext cx="6491829" cy="2599010"/>
            <a:chOff x="358224" y="2268690"/>
            <a:chExt cx="6491829" cy="2599010"/>
          </a:xfrm>
        </p:grpSpPr>
        <p:sp>
          <p:nvSpPr>
            <p:cNvPr id="8" name="矩形 7"/>
            <p:cNvSpPr/>
            <p:nvPr/>
          </p:nvSpPr>
          <p:spPr>
            <a:xfrm>
              <a:off x="358224" y="2347700"/>
              <a:ext cx="6429420" cy="25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cxnSp>
          <p:nvCxnSpPr>
            <p:cNvPr id="13" name="直接连接符 12"/>
            <p:cNvCxnSpPr/>
            <p:nvPr/>
          </p:nvCxnSpPr>
          <p:spPr>
            <a:xfrm>
              <a:off x="429662" y="2704890"/>
              <a:ext cx="6286544"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29662" y="3062080"/>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29662" y="4490840"/>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763044" y="3756622"/>
              <a:ext cx="128588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835273" y="3400226"/>
              <a:ext cx="200026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15226" y="2268690"/>
              <a:ext cx="734827"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2" name="TextBox 21"/>
            <p:cNvSpPr txBox="1"/>
            <p:nvPr/>
          </p:nvSpPr>
          <p:spPr>
            <a:xfrm>
              <a:off x="5774812"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5" name="TextBox 24"/>
            <p:cNvSpPr txBox="1"/>
            <p:nvPr/>
          </p:nvSpPr>
          <p:spPr>
            <a:xfrm>
              <a:off x="4301380"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6" name="TextBox 25"/>
            <p:cNvSpPr txBox="1"/>
            <p:nvPr/>
          </p:nvSpPr>
          <p:spPr>
            <a:xfrm>
              <a:off x="3793598"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 name="TextBox 26"/>
            <p:cNvSpPr txBox="1"/>
            <p:nvPr/>
          </p:nvSpPr>
          <p:spPr>
            <a:xfrm>
              <a:off x="3294898"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 name="TextBox 27"/>
            <p:cNvSpPr txBox="1"/>
            <p:nvPr/>
          </p:nvSpPr>
          <p:spPr>
            <a:xfrm>
              <a:off x="2780766"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9" name="TextBox 28"/>
            <p:cNvSpPr txBox="1"/>
            <p:nvPr/>
          </p:nvSpPr>
          <p:spPr>
            <a:xfrm>
              <a:off x="2304292"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30" name="TextBox 29"/>
            <p:cNvSpPr txBox="1"/>
            <p:nvPr/>
          </p:nvSpPr>
          <p:spPr>
            <a:xfrm>
              <a:off x="1802860"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31" name="TextBox 30"/>
            <p:cNvSpPr txBox="1"/>
            <p:nvPr/>
          </p:nvSpPr>
          <p:spPr>
            <a:xfrm>
              <a:off x="6258102"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2" name="TextBox 31"/>
            <p:cNvSpPr txBox="1"/>
            <p:nvPr/>
          </p:nvSpPr>
          <p:spPr>
            <a:xfrm>
              <a:off x="5793862"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33" name="TextBox 32"/>
            <p:cNvSpPr txBox="1"/>
            <p:nvPr/>
          </p:nvSpPr>
          <p:spPr>
            <a:xfrm>
              <a:off x="5295162"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4" name="TextBox 33"/>
            <p:cNvSpPr txBox="1"/>
            <p:nvPr/>
          </p:nvSpPr>
          <p:spPr>
            <a:xfrm>
              <a:off x="4787380"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35" name="TextBox 34"/>
            <p:cNvSpPr txBox="1"/>
            <p:nvPr/>
          </p:nvSpPr>
          <p:spPr>
            <a:xfrm>
              <a:off x="4301380"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6" name="TextBox 35"/>
            <p:cNvSpPr txBox="1"/>
            <p:nvPr/>
          </p:nvSpPr>
          <p:spPr>
            <a:xfrm>
              <a:off x="3793598"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37" name="TextBox 36"/>
            <p:cNvSpPr txBox="1"/>
            <p:nvPr/>
          </p:nvSpPr>
          <p:spPr>
            <a:xfrm>
              <a:off x="3294898"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8" name="TextBox 37"/>
            <p:cNvSpPr txBox="1"/>
            <p:nvPr/>
          </p:nvSpPr>
          <p:spPr>
            <a:xfrm>
              <a:off x="2780766"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9" name="TextBox 38"/>
            <p:cNvSpPr txBox="1"/>
            <p:nvPr/>
          </p:nvSpPr>
          <p:spPr>
            <a:xfrm>
              <a:off x="2304292"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40" name="TextBox 39"/>
            <p:cNvSpPr txBox="1"/>
            <p:nvPr/>
          </p:nvSpPr>
          <p:spPr>
            <a:xfrm>
              <a:off x="1802860"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7" name="TextBox 96"/>
            <p:cNvSpPr txBox="1"/>
            <p:nvPr/>
          </p:nvSpPr>
          <p:spPr>
            <a:xfrm>
              <a:off x="903446"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98" name="TextBox 97"/>
            <p:cNvSpPr txBox="1"/>
            <p:nvPr/>
          </p:nvSpPr>
          <p:spPr>
            <a:xfrm>
              <a:off x="903446"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9" name="TextBox 98"/>
            <p:cNvSpPr txBox="1"/>
            <p:nvPr/>
          </p:nvSpPr>
          <p:spPr>
            <a:xfrm>
              <a:off x="903446"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00" name="TextBox 99"/>
            <p:cNvSpPr txBox="1"/>
            <p:nvPr/>
          </p:nvSpPr>
          <p:spPr>
            <a:xfrm>
              <a:off x="903446"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01" name="TextBox 100"/>
            <p:cNvSpPr txBox="1"/>
            <p:nvPr/>
          </p:nvSpPr>
          <p:spPr>
            <a:xfrm>
              <a:off x="1370174"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02" name="TextBox 101"/>
            <p:cNvSpPr txBox="1"/>
            <p:nvPr/>
          </p:nvSpPr>
          <p:spPr>
            <a:xfrm>
              <a:off x="1370174"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03" name="TextBox 102"/>
            <p:cNvSpPr txBox="1"/>
            <p:nvPr/>
          </p:nvSpPr>
          <p:spPr>
            <a:xfrm>
              <a:off x="1370174"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04" name="TextBox 103"/>
            <p:cNvSpPr txBox="1"/>
            <p:nvPr/>
          </p:nvSpPr>
          <p:spPr>
            <a:xfrm>
              <a:off x="1370174"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105" name="TextBox 104"/>
            <p:cNvSpPr txBox="1"/>
            <p:nvPr/>
          </p:nvSpPr>
          <p:spPr>
            <a:xfrm>
              <a:off x="1360428" y="227150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106" name="TextBox 105"/>
            <p:cNvSpPr txBox="1"/>
            <p:nvPr/>
          </p:nvSpPr>
          <p:spPr>
            <a:xfrm>
              <a:off x="393855" y="2666790"/>
              <a:ext cx="1098348"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107" name="TextBox 106"/>
            <p:cNvSpPr txBox="1"/>
            <p:nvPr/>
          </p:nvSpPr>
          <p:spPr>
            <a:xfrm>
              <a:off x="389576" y="2309600"/>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108" name="TextBox 107"/>
            <p:cNvSpPr txBox="1"/>
            <p:nvPr/>
          </p:nvSpPr>
          <p:spPr>
            <a:xfrm>
              <a:off x="393855" y="4452740"/>
              <a:ext cx="1169786"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缺页状态</a:t>
              </a:r>
            </a:p>
          </p:txBody>
        </p:sp>
        <p:sp>
          <p:nvSpPr>
            <p:cNvPr id="120" name="TextBox 119"/>
            <p:cNvSpPr txBox="1"/>
            <p:nvPr/>
          </p:nvSpPr>
          <p:spPr>
            <a:xfrm>
              <a:off x="429924" y="3352930"/>
              <a:ext cx="430887" cy="1063587"/>
            </a:xfrm>
            <a:prstGeom prst="rect">
              <a:avLst/>
            </a:prstGeom>
            <a:noFill/>
            <a:effectLst/>
          </p:spPr>
          <p:txBody>
            <a:bodyPr vert="eaVert" wrap="square" rtlCol="0">
              <a:spAutoFit/>
            </a:bodyPr>
            <a:lstStyle/>
            <a:p>
              <a:pPr marL="342900" indent="-342900">
                <a:spcBef>
                  <a:spcPct val="20000"/>
                </a:spcBef>
              </a:pPr>
              <a:r>
                <a:rPr lang="zh-CN" altLang="en-US" sz="2400" b="1" baseline="-25000">
                  <a:solidFill>
                    <a:srgbClr val="11576A"/>
                  </a:solidFill>
                  <a:latin typeface="微软雅黑" pitchFamily="34" charset="-122"/>
                  <a:ea typeface="微软雅黑" pitchFamily="34" charset="-122"/>
                </a:rPr>
                <a:t>物理帧号</a:t>
              </a:r>
              <a:endParaRPr lang="zh-CN" altLang="en-US" sz="2400" b="1" baseline="-25000" dirty="0">
                <a:solidFill>
                  <a:srgbClr val="11576A"/>
                </a:solidFill>
                <a:latin typeface="微软雅黑" pitchFamily="34" charset="-122"/>
                <a:ea typeface="微软雅黑" pitchFamily="34" charset="-122"/>
              </a:endParaRPr>
            </a:p>
          </p:txBody>
        </p:sp>
        <p:sp>
          <p:nvSpPr>
            <p:cNvPr id="176" name="TextBox 175"/>
            <p:cNvSpPr txBox="1"/>
            <p:nvPr/>
          </p:nvSpPr>
          <p:spPr>
            <a:xfrm>
              <a:off x="4778351"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177" name="TextBox 176"/>
            <p:cNvSpPr txBox="1"/>
            <p:nvPr/>
          </p:nvSpPr>
          <p:spPr>
            <a:xfrm>
              <a:off x="5254604"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7520469" y="1733584"/>
            <a:ext cx="900542" cy="1991755"/>
            <a:chOff x="6835086" y="796019"/>
            <a:chExt cx="900542" cy="1991755"/>
          </a:xfrm>
        </p:grpSpPr>
        <p:sp>
          <p:nvSpPr>
            <p:cNvPr id="135" name="矩形 134"/>
            <p:cNvSpPr/>
            <p:nvPr/>
          </p:nvSpPr>
          <p:spPr>
            <a:xfrm>
              <a:off x="6865860" y="796019"/>
              <a:ext cx="739460" cy="369730"/>
            </a:xfrm>
            <a:prstGeom prst="rect">
              <a:avLst/>
            </a:prstGeom>
            <a:gradFill>
              <a:gsLst>
                <a:gs pos="100000">
                  <a:srgbClr val="33FFFF"/>
                </a:gs>
                <a:gs pos="0">
                  <a:srgbClr val="99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6" name="矩形 135"/>
            <p:cNvSpPr/>
            <p:nvPr/>
          </p:nvSpPr>
          <p:spPr>
            <a:xfrm>
              <a:off x="6865860" y="1153209"/>
              <a:ext cx="739460" cy="36973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矩形 136"/>
            <p:cNvSpPr/>
            <p:nvPr/>
          </p:nvSpPr>
          <p:spPr>
            <a:xfrm>
              <a:off x="6865860" y="1510399"/>
              <a:ext cx="739460" cy="36973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8" name="矩形 137"/>
            <p:cNvSpPr/>
            <p:nvPr/>
          </p:nvSpPr>
          <p:spPr>
            <a:xfrm>
              <a:off x="6865860" y="1867589"/>
              <a:ext cx="739460" cy="369730"/>
            </a:xfrm>
            <a:prstGeom prst="rect">
              <a:avLst/>
            </a:prstGeom>
            <a:gradFill>
              <a:gsLst>
                <a:gs pos="100000">
                  <a:srgbClr val="33FFFF"/>
                </a:gs>
                <a:gs pos="0">
                  <a:srgbClr val="99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45" name="组合 144"/>
            <p:cNvGrpSpPr/>
            <p:nvPr/>
          </p:nvGrpSpPr>
          <p:grpSpPr>
            <a:xfrm>
              <a:off x="6865860" y="862688"/>
              <a:ext cx="739460" cy="224190"/>
              <a:chOff x="7000892" y="495279"/>
              <a:chExt cx="720000" cy="218290"/>
            </a:xfrm>
          </p:grpSpPr>
          <p:cxnSp>
            <p:nvCxnSpPr>
              <p:cNvPr id="141" name="直接连接符 140"/>
              <p:cNvCxnSpPr/>
              <p:nvPr/>
            </p:nvCxnSpPr>
            <p:spPr>
              <a:xfrm rot="10800000" flipH="1">
                <a:off x="7000892" y="495279"/>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rot="10800000" flipH="1">
                <a:off x="7000892" y="564343"/>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10800000" flipH="1">
                <a:off x="7000892" y="640544"/>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flipH="1">
                <a:off x="7000892" y="711981"/>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46" name="组合 145"/>
            <p:cNvGrpSpPr/>
            <p:nvPr/>
          </p:nvGrpSpPr>
          <p:grpSpPr>
            <a:xfrm>
              <a:off x="6865860" y="1224647"/>
              <a:ext cx="739460" cy="224190"/>
              <a:chOff x="7000892" y="495279"/>
              <a:chExt cx="720000" cy="218290"/>
            </a:xfrm>
          </p:grpSpPr>
          <p:cxnSp>
            <p:nvCxnSpPr>
              <p:cNvPr id="147" name="直接连接符 146"/>
              <p:cNvCxnSpPr/>
              <p:nvPr/>
            </p:nvCxnSpPr>
            <p:spPr>
              <a:xfrm rot="10800000" flipH="1">
                <a:off x="7000892" y="495279"/>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10800000" flipH="1">
                <a:off x="7000892" y="564343"/>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10800000" flipH="1">
                <a:off x="7000892" y="640544"/>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10800000" flipH="1">
                <a:off x="7000892" y="711981"/>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51" name="组合 150"/>
            <p:cNvGrpSpPr/>
            <p:nvPr/>
          </p:nvGrpSpPr>
          <p:grpSpPr>
            <a:xfrm>
              <a:off x="6865860" y="1581837"/>
              <a:ext cx="739460" cy="224190"/>
              <a:chOff x="7000892" y="495279"/>
              <a:chExt cx="720000" cy="218290"/>
            </a:xfrm>
          </p:grpSpPr>
          <p:cxnSp>
            <p:nvCxnSpPr>
              <p:cNvPr id="152" name="直接连接符 151"/>
              <p:cNvCxnSpPr/>
              <p:nvPr/>
            </p:nvCxnSpPr>
            <p:spPr>
              <a:xfrm rot="10800000" flipH="1">
                <a:off x="7000892" y="495279"/>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flipH="1">
                <a:off x="7000892" y="564343"/>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rot="10800000" flipH="1">
                <a:off x="7000892" y="640544"/>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rot="10800000" flipH="1">
                <a:off x="7000892" y="711981"/>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56" name="组合 155"/>
            <p:cNvGrpSpPr/>
            <p:nvPr/>
          </p:nvGrpSpPr>
          <p:grpSpPr>
            <a:xfrm>
              <a:off x="6865860" y="1939027"/>
              <a:ext cx="739460" cy="224190"/>
              <a:chOff x="7000892" y="495279"/>
              <a:chExt cx="720000" cy="218290"/>
            </a:xfrm>
          </p:grpSpPr>
          <p:cxnSp>
            <p:nvCxnSpPr>
              <p:cNvPr id="157" name="直接连接符 156"/>
              <p:cNvCxnSpPr/>
              <p:nvPr/>
            </p:nvCxnSpPr>
            <p:spPr>
              <a:xfrm rot="10800000" flipH="1">
                <a:off x="7000892" y="495279"/>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10800000" flipH="1">
                <a:off x="7000892" y="564343"/>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0800000" flipH="1">
                <a:off x="7000892" y="640544"/>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0800000" flipH="1">
                <a:off x="7000892" y="711981"/>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79" name="TextBox 178"/>
            <p:cNvSpPr txBox="1"/>
            <p:nvPr/>
          </p:nvSpPr>
          <p:spPr>
            <a:xfrm>
              <a:off x="6835086" y="2264554"/>
              <a:ext cx="900542" cy="523220"/>
            </a:xfrm>
            <a:prstGeom prst="rect">
              <a:avLst/>
            </a:prstGeom>
            <a:noFill/>
          </p:spPr>
          <p:txBody>
            <a:bodyPr wrap="square" rtlCol="0">
              <a:spAutoFit/>
            </a:bodyPr>
            <a:lstStyle/>
            <a:p>
              <a:r>
                <a:rPr lang="zh-CN" altLang="en-US" sz="1400" b="1" spc="-100" dirty="0">
                  <a:solidFill>
                    <a:srgbClr val="11576A"/>
                  </a:solidFill>
                  <a:latin typeface="微软雅黑" pitchFamily="34" charset="-122"/>
                  <a:ea typeface="微软雅黑" pitchFamily="34" charset="-122"/>
                </a:rPr>
                <a:t>进程占用物理内存</a:t>
              </a:r>
            </a:p>
          </p:txBody>
        </p:sp>
      </p:grpSp>
      <p:grpSp>
        <p:nvGrpSpPr>
          <p:cNvPr id="43" name="组合 42"/>
          <p:cNvGrpSpPr/>
          <p:nvPr/>
        </p:nvGrpSpPr>
        <p:grpSpPr>
          <a:xfrm>
            <a:off x="2488243" y="3888202"/>
            <a:ext cx="486000" cy="1492198"/>
            <a:chOff x="1802860" y="2950638"/>
            <a:chExt cx="486000" cy="1492198"/>
          </a:xfrm>
        </p:grpSpPr>
        <p:sp>
          <p:nvSpPr>
            <p:cNvPr id="161" name="TextBox 59"/>
            <p:cNvSpPr txBox="1"/>
            <p:nvPr/>
          </p:nvSpPr>
          <p:spPr>
            <a:xfrm>
              <a:off x="1802860"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62" name="TextBox 69"/>
            <p:cNvSpPr txBox="1"/>
            <p:nvPr/>
          </p:nvSpPr>
          <p:spPr>
            <a:xfrm>
              <a:off x="1802860"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63" name="TextBox 79"/>
            <p:cNvSpPr txBox="1"/>
            <p:nvPr/>
          </p:nvSpPr>
          <p:spPr>
            <a:xfrm>
              <a:off x="1802860"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64" name="TextBox 91"/>
            <p:cNvSpPr txBox="1"/>
            <p:nvPr/>
          </p:nvSpPr>
          <p:spPr>
            <a:xfrm>
              <a:off x="1802860"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4" name="组合 43"/>
          <p:cNvGrpSpPr/>
          <p:nvPr/>
        </p:nvGrpSpPr>
        <p:grpSpPr>
          <a:xfrm>
            <a:off x="2989675" y="3888202"/>
            <a:ext cx="486000" cy="1492198"/>
            <a:chOff x="2304292" y="2950638"/>
            <a:chExt cx="486000" cy="1492198"/>
          </a:xfrm>
        </p:grpSpPr>
        <p:sp>
          <p:nvSpPr>
            <p:cNvPr id="165" name="TextBox 58"/>
            <p:cNvSpPr txBox="1"/>
            <p:nvPr/>
          </p:nvSpPr>
          <p:spPr>
            <a:xfrm>
              <a:off x="2304292"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67" name="TextBox 68"/>
            <p:cNvSpPr txBox="1"/>
            <p:nvPr/>
          </p:nvSpPr>
          <p:spPr>
            <a:xfrm>
              <a:off x="2304292"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71" name="TextBox 78"/>
            <p:cNvSpPr txBox="1"/>
            <p:nvPr/>
          </p:nvSpPr>
          <p:spPr>
            <a:xfrm>
              <a:off x="2304292"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78" name="TextBox 90"/>
            <p:cNvSpPr txBox="1"/>
            <p:nvPr/>
          </p:nvSpPr>
          <p:spPr>
            <a:xfrm>
              <a:off x="2304292"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5" name="组合 44"/>
          <p:cNvGrpSpPr/>
          <p:nvPr/>
        </p:nvGrpSpPr>
        <p:grpSpPr>
          <a:xfrm>
            <a:off x="3466149" y="3888202"/>
            <a:ext cx="486000" cy="1492198"/>
            <a:chOff x="2780766" y="2950638"/>
            <a:chExt cx="486000" cy="1492198"/>
          </a:xfrm>
        </p:grpSpPr>
        <p:sp>
          <p:nvSpPr>
            <p:cNvPr id="180" name="TextBox 57"/>
            <p:cNvSpPr txBox="1"/>
            <p:nvPr/>
          </p:nvSpPr>
          <p:spPr>
            <a:xfrm>
              <a:off x="2780766"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81" name="TextBox 67"/>
            <p:cNvSpPr txBox="1"/>
            <p:nvPr/>
          </p:nvSpPr>
          <p:spPr>
            <a:xfrm>
              <a:off x="2780766"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82" name="TextBox 77"/>
            <p:cNvSpPr txBox="1"/>
            <p:nvPr/>
          </p:nvSpPr>
          <p:spPr>
            <a:xfrm>
              <a:off x="2780766"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83" name="TextBox 89"/>
            <p:cNvSpPr txBox="1"/>
            <p:nvPr/>
          </p:nvSpPr>
          <p:spPr>
            <a:xfrm>
              <a:off x="2780766"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6" name="组合 45"/>
          <p:cNvGrpSpPr/>
          <p:nvPr/>
        </p:nvGrpSpPr>
        <p:grpSpPr>
          <a:xfrm>
            <a:off x="3980281" y="3888202"/>
            <a:ext cx="486000" cy="1492198"/>
            <a:chOff x="3294898" y="2950638"/>
            <a:chExt cx="486000" cy="1492198"/>
          </a:xfrm>
        </p:grpSpPr>
        <p:sp>
          <p:nvSpPr>
            <p:cNvPr id="184" name="TextBox 56"/>
            <p:cNvSpPr txBox="1"/>
            <p:nvPr/>
          </p:nvSpPr>
          <p:spPr>
            <a:xfrm>
              <a:off x="3294898"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85" name="TextBox 66"/>
            <p:cNvSpPr txBox="1"/>
            <p:nvPr/>
          </p:nvSpPr>
          <p:spPr>
            <a:xfrm>
              <a:off x="3294898"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86" name="TextBox 76"/>
            <p:cNvSpPr txBox="1"/>
            <p:nvPr/>
          </p:nvSpPr>
          <p:spPr>
            <a:xfrm>
              <a:off x="3294898"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87" name="TextBox 88"/>
            <p:cNvSpPr txBox="1"/>
            <p:nvPr/>
          </p:nvSpPr>
          <p:spPr>
            <a:xfrm>
              <a:off x="3294898"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7" name="组合 46"/>
          <p:cNvGrpSpPr/>
          <p:nvPr/>
        </p:nvGrpSpPr>
        <p:grpSpPr>
          <a:xfrm>
            <a:off x="4613575" y="3724992"/>
            <a:ext cx="234000" cy="1985000"/>
            <a:chOff x="3928192" y="2787428"/>
            <a:chExt cx="234000" cy="1985000"/>
          </a:xfrm>
        </p:grpSpPr>
        <p:sp>
          <p:nvSpPr>
            <p:cNvPr id="188" name="AutoShape 100"/>
            <p:cNvSpPr>
              <a:spLocks noChangeArrowheads="1"/>
            </p:cNvSpPr>
            <p:nvPr/>
          </p:nvSpPr>
          <p:spPr bwMode="auto">
            <a:xfrm>
              <a:off x="3966292" y="4592428"/>
              <a:ext cx="180000" cy="180000"/>
            </a:xfrm>
            <a:prstGeom prst="octagon">
              <a:avLst>
                <a:gd name="adj" fmla="val 29282"/>
              </a:avLst>
            </a:prstGeom>
            <a:solidFill>
              <a:srgbClr val="7030A0"/>
            </a:solidFill>
            <a:ln>
              <a:solidFill>
                <a:srgbClr val="7030A0"/>
              </a:solid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189" name="Oval 101"/>
            <p:cNvSpPr>
              <a:spLocks/>
            </p:cNvSpPr>
            <p:nvPr/>
          </p:nvSpPr>
          <p:spPr bwMode="auto">
            <a:xfrm>
              <a:off x="3928192" y="2787428"/>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48" name="组合 47"/>
          <p:cNvGrpSpPr/>
          <p:nvPr/>
        </p:nvGrpSpPr>
        <p:grpSpPr>
          <a:xfrm>
            <a:off x="5603107" y="3724992"/>
            <a:ext cx="236924" cy="1985000"/>
            <a:chOff x="4917724" y="2787428"/>
            <a:chExt cx="236924" cy="1985000"/>
          </a:xfrm>
        </p:grpSpPr>
        <p:sp>
          <p:nvSpPr>
            <p:cNvPr id="190" name="Oval 101"/>
            <p:cNvSpPr>
              <a:spLocks/>
            </p:cNvSpPr>
            <p:nvPr/>
          </p:nvSpPr>
          <p:spPr bwMode="auto">
            <a:xfrm>
              <a:off x="4917724" y="2787428"/>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sp>
          <p:nvSpPr>
            <p:cNvPr id="191" name="AutoShape 100"/>
            <p:cNvSpPr>
              <a:spLocks noChangeArrowheads="1"/>
            </p:cNvSpPr>
            <p:nvPr/>
          </p:nvSpPr>
          <p:spPr bwMode="auto">
            <a:xfrm>
              <a:off x="4974648" y="459242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49" name="组合 48"/>
          <p:cNvGrpSpPr/>
          <p:nvPr/>
        </p:nvGrpSpPr>
        <p:grpSpPr>
          <a:xfrm>
            <a:off x="6096298" y="3711242"/>
            <a:ext cx="236924" cy="1985000"/>
            <a:chOff x="5410915" y="2773678"/>
            <a:chExt cx="236924" cy="1985000"/>
          </a:xfrm>
        </p:grpSpPr>
        <p:sp>
          <p:nvSpPr>
            <p:cNvPr id="192" name="Oval 101"/>
            <p:cNvSpPr>
              <a:spLocks/>
            </p:cNvSpPr>
            <p:nvPr/>
          </p:nvSpPr>
          <p:spPr bwMode="auto">
            <a:xfrm>
              <a:off x="5410915" y="2773678"/>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sp>
          <p:nvSpPr>
            <p:cNvPr id="193" name="AutoShape 100"/>
            <p:cNvSpPr>
              <a:spLocks noChangeArrowheads="1"/>
            </p:cNvSpPr>
            <p:nvPr/>
          </p:nvSpPr>
          <p:spPr bwMode="auto">
            <a:xfrm>
              <a:off x="5467839" y="4578678"/>
              <a:ext cx="180000" cy="180000"/>
            </a:xfrm>
            <a:prstGeom prst="octagon">
              <a:avLst>
                <a:gd name="adj" fmla="val 29282"/>
              </a:avLst>
            </a:prstGeom>
            <a:solidFill>
              <a:srgbClr val="7030A0"/>
            </a:solidFill>
            <a:ln>
              <a:solidFill>
                <a:srgbClr val="7030A0"/>
              </a:solid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50" name="组合 49"/>
          <p:cNvGrpSpPr/>
          <p:nvPr/>
        </p:nvGrpSpPr>
        <p:grpSpPr>
          <a:xfrm>
            <a:off x="6610114" y="3724992"/>
            <a:ext cx="234000" cy="1985000"/>
            <a:chOff x="5924731" y="2787428"/>
            <a:chExt cx="234000" cy="1985000"/>
          </a:xfrm>
        </p:grpSpPr>
        <p:sp>
          <p:nvSpPr>
            <p:cNvPr id="194" name="Oval 101"/>
            <p:cNvSpPr>
              <a:spLocks/>
            </p:cNvSpPr>
            <p:nvPr/>
          </p:nvSpPr>
          <p:spPr bwMode="auto">
            <a:xfrm>
              <a:off x="5924731" y="2787428"/>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sp>
          <p:nvSpPr>
            <p:cNvPr id="195" name="AutoShape 100"/>
            <p:cNvSpPr>
              <a:spLocks noChangeArrowheads="1"/>
            </p:cNvSpPr>
            <p:nvPr/>
          </p:nvSpPr>
          <p:spPr bwMode="auto">
            <a:xfrm>
              <a:off x="5968273" y="459242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51" name="组合 50"/>
          <p:cNvGrpSpPr/>
          <p:nvPr/>
        </p:nvGrpSpPr>
        <p:grpSpPr>
          <a:xfrm>
            <a:off x="7073513" y="3711242"/>
            <a:ext cx="234000" cy="1985000"/>
            <a:chOff x="6388130" y="2773678"/>
            <a:chExt cx="234000" cy="1985000"/>
          </a:xfrm>
        </p:grpSpPr>
        <p:sp>
          <p:nvSpPr>
            <p:cNvPr id="196" name="Oval 101"/>
            <p:cNvSpPr>
              <a:spLocks/>
            </p:cNvSpPr>
            <p:nvPr/>
          </p:nvSpPr>
          <p:spPr bwMode="auto">
            <a:xfrm>
              <a:off x="6388130" y="2773678"/>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sp>
          <p:nvSpPr>
            <p:cNvPr id="197" name="AutoShape 100"/>
            <p:cNvSpPr>
              <a:spLocks noChangeArrowheads="1"/>
            </p:cNvSpPr>
            <p:nvPr/>
          </p:nvSpPr>
          <p:spPr bwMode="auto">
            <a:xfrm>
              <a:off x="6431672" y="457867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61" name="组合 60"/>
          <p:cNvGrpSpPr/>
          <p:nvPr/>
        </p:nvGrpSpPr>
        <p:grpSpPr>
          <a:xfrm>
            <a:off x="4374911" y="3888202"/>
            <a:ext cx="590070" cy="1492198"/>
            <a:chOff x="3689528" y="2950638"/>
            <a:chExt cx="590070" cy="1492198"/>
          </a:xfrm>
        </p:grpSpPr>
        <p:sp>
          <p:nvSpPr>
            <p:cNvPr id="198" name="TextBox 55"/>
            <p:cNvSpPr txBox="1"/>
            <p:nvPr/>
          </p:nvSpPr>
          <p:spPr>
            <a:xfrm>
              <a:off x="3793598"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e</a:t>
              </a:r>
              <a:endParaRPr lang="zh-CN" altLang="en-US" sz="3200" b="1" baseline="-25000" dirty="0">
                <a:solidFill>
                  <a:srgbClr val="C00000"/>
                </a:solidFill>
                <a:latin typeface="微软雅黑" pitchFamily="34" charset="-122"/>
                <a:ea typeface="微软雅黑" pitchFamily="34" charset="-122"/>
              </a:endParaRPr>
            </a:p>
          </p:txBody>
        </p:sp>
        <p:sp>
          <p:nvSpPr>
            <p:cNvPr id="199" name="TextBox 65"/>
            <p:cNvSpPr txBox="1"/>
            <p:nvPr/>
          </p:nvSpPr>
          <p:spPr>
            <a:xfrm>
              <a:off x="3793598"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00" name="TextBox 75"/>
            <p:cNvSpPr txBox="1"/>
            <p:nvPr/>
          </p:nvSpPr>
          <p:spPr>
            <a:xfrm>
              <a:off x="3793598"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01" name="TextBox 87"/>
            <p:cNvSpPr txBox="1"/>
            <p:nvPr/>
          </p:nvSpPr>
          <p:spPr>
            <a:xfrm>
              <a:off x="3793598"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02" name="AutoShape 98"/>
            <p:cNvSpPr>
              <a:spLocks/>
            </p:cNvSpPr>
            <p:nvPr/>
          </p:nvSpPr>
          <p:spPr bwMode="auto">
            <a:xfrm>
              <a:off x="3689528" y="3247322"/>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71" name="组合 70"/>
          <p:cNvGrpSpPr/>
          <p:nvPr/>
        </p:nvGrpSpPr>
        <p:grpSpPr>
          <a:xfrm>
            <a:off x="4986763" y="3888202"/>
            <a:ext cx="486000" cy="1492198"/>
            <a:chOff x="4301380" y="2950638"/>
            <a:chExt cx="486000" cy="1492198"/>
          </a:xfrm>
        </p:grpSpPr>
        <p:sp>
          <p:nvSpPr>
            <p:cNvPr id="203" name="TextBox 54"/>
            <p:cNvSpPr txBox="1"/>
            <p:nvPr/>
          </p:nvSpPr>
          <p:spPr>
            <a:xfrm>
              <a:off x="4301380"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04" name="TextBox 64"/>
            <p:cNvSpPr txBox="1"/>
            <p:nvPr/>
          </p:nvSpPr>
          <p:spPr>
            <a:xfrm>
              <a:off x="4301380"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05" name="TextBox 74"/>
            <p:cNvSpPr txBox="1"/>
            <p:nvPr/>
          </p:nvSpPr>
          <p:spPr>
            <a:xfrm>
              <a:off x="4301380"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06" name="TextBox 86"/>
            <p:cNvSpPr txBox="1"/>
            <p:nvPr/>
          </p:nvSpPr>
          <p:spPr>
            <a:xfrm>
              <a:off x="4301380"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82" name="组合 81"/>
          <p:cNvGrpSpPr/>
          <p:nvPr/>
        </p:nvGrpSpPr>
        <p:grpSpPr>
          <a:xfrm>
            <a:off x="5375043" y="3888202"/>
            <a:ext cx="583720" cy="1492198"/>
            <a:chOff x="4689660" y="2950638"/>
            <a:chExt cx="583720" cy="1492198"/>
          </a:xfrm>
        </p:grpSpPr>
        <p:sp>
          <p:nvSpPr>
            <p:cNvPr id="207" name="TextBox 53"/>
            <p:cNvSpPr txBox="1"/>
            <p:nvPr/>
          </p:nvSpPr>
          <p:spPr>
            <a:xfrm>
              <a:off x="4787380"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08" name="TextBox 63"/>
            <p:cNvSpPr txBox="1"/>
            <p:nvPr/>
          </p:nvSpPr>
          <p:spPr>
            <a:xfrm>
              <a:off x="4787380"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209" name="TextBox 73"/>
            <p:cNvSpPr txBox="1"/>
            <p:nvPr/>
          </p:nvSpPr>
          <p:spPr>
            <a:xfrm>
              <a:off x="4787380"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10" name="TextBox 85"/>
            <p:cNvSpPr txBox="1"/>
            <p:nvPr/>
          </p:nvSpPr>
          <p:spPr>
            <a:xfrm>
              <a:off x="4787380"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11" name="AutoShape 98"/>
            <p:cNvSpPr>
              <a:spLocks/>
            </p:cNvSpPr>
            <p:nvPr/>
          </p:nvSpPr>
          <p:spPr bwMode="auto">
            <a:xfrm>
              <a:off x="4689660" y="3591562"/>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109" name="组合 108"/>
          <p:cNvGrpSpPr/>
          <p:nvPr/>
        </p:nvGrpSpPr>
        <p:grpSpPr>
          <a:xfrm>
            <a:off x="6858511" y="3888202"/>
            <a:ext cx="575300" cy="1492198"/>
            <a:chOff x="6173128" y="2950638"/>
            <a:chExt cx="575300" cy="1492198"/>
          </a:xfrm>
        </p:grpSpPr>
        <p:sp>
          <p:nvSpPr>
            <p:cNvPr id="212" name="TextBox 123"/>
            <p:cNvSpPr txBox="1"/>
            <p:nvPr/>
          </p:nvSpPr>
          <p:spPr>
            <a:xfrm>
              <a:off x="6262428"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213" name="TextBox 124"/>
            <p:cNvSpPr txBox="1"/>
            <p:nvPr/>
          </p:nvSpPr>
          <p:spPr>
            <a:xfrm>
              <a:off x="6262428"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4" name="TextBox 125"/>
            <p:cNvSpPr txBox="1"/>
            <p:nvPr/>
          </p:nvSpPr>
          <p:spPr>
            <a:xfrm>
              <a:off x="6262428"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15" name="TextBox 126"/>
            <p:cNvSpPr txBox="1"/>
            <p:nvPr/>
          </p:nvSpPr>
          <p:spPr>
            <a:xfrm>
              <a:off x="6262428"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16" name="AutoShape 98"/>
            <p:cNvSpPr>
              <a:spLocks/>
            </p:cNvSpPr>
            <p:nvPr/>
          </p:nvSpPr>
          <p:spPr bwMode="auto">
            <a:xfrm>
              <a:off x="6173128" y="3241643"/>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83" name="组合 82"/>
          <p:cNvGrpSpPr/>
          <p:nvPr/>
        </p:nvGrpSpPr>
        <p:grpSpPr>
          <a:xfrm>
            <a:off x="5875401" y="3888202"/>
            <a:ext cx="591144" cy="1492198"/>
            <a:chOff x="5190018" y="2950638"/>
            <a:chExt cx="591144" cy="1492198"/>
          </a:xfrm>
        </p:grpSpPr>
        <p:sp>
          <p:nvSpPr>
            <p:cNvPr id="217" name="TextBox 52"/>
            <p:cNvSpPr txBox="1"/>
            <p:nvPr/>
          </p:nvSpPr>
          <p:spPr>
            <a:xfrm>
              <a:off x="5295162"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18" name="TextBox 62"/>
            <p:cNvSpPr txBox="1"/>
            <p:nvPr/>
          </p:nvSpPr>
          <p:spPr>
            <a:xfrm>
              <a:off x="5295162"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9" name="TextBox 72"/>
            <p:cNvSpPr txBox="1"/>
            <p:nvPr/>
          </p:nvSpPr>
          <p:spPr>
            <a:xfrm>
              <a:off x="5295162"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220" name="TextBox 84"/>
            <p:cNvSpPr txBox="1"/>
            <p:nvPr/>
          </p:nvSpPr>
          <p:spPr>
            <a:xfrm>
              <a:off x="5295162"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21" name="AutoShape 98"/>
            <p:cNvSpPr>
              <a:spLocks/>
            </p:cNvSpPr>
            <p:nvPr/>
          </p:nvSpPr>
          <p:spPr bwMode="auto">
            <a:xfrm>
              <a:off x="5190018" y="3948752"/>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94" name="组合 93"/>
          <p:cNvGrpSpPr/>
          <p:nvPr/>
        </p:nvGrpSpPr>
        <p:grpSpPr>
          <a:xfrm>
            <a:off x="6395801" y="3888202"/>
            <a:ext cx="569445" cy="1492198"/>
            <a:chOff x="5710417" y="2950638"/>
            <a:chExt cx="569445" cy="1492198"/>
          </a:xfrm>
        </p:grpSpPr>
        <p:sp>
          <p:nvSpPr>
            <p:cNvPr id="222" name="TextBox 51"/>
            <p:cNvSpPr txBox="1"/>
            <p:nvPr/>
          </p:nvSpPr>
          <p:spPr>
            <a:xfrm>
              <a:off x="5793862"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23" name="TextBox 61"/>
            <p:cNvSpPr txBox="1"/>
            <p:nvPr/>
          </p:nvSpPr>
          <p:spPr>
            <a:xfrm>
              <a:off x="5793862"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24" name="TextBox 71"/>
            <p:cNvSpPr txBox="1"/>
            <p:nvPr/>
          </p:nvSpPr>
          <p:spPr>
            <a:xfrm>
              <a:off x="5793862"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5" name="TextBox 83"/>
            <p:cNvSpPr txBox="1"/>
            <p:nvPr/>
          </p:nvSpPr>
          <p:spPr>
            <a:xfrm>
              <a:off x="5793862"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226" name="AutoShape 98"/>
            <p:cNvSpPr>
              <a:spLocks/>
            </p:cNvSpPr>
            <p:nvPr/>
          </p:nvSpPr>
          <p:spPr bwMode="auto">
            <a:xfrm>
              <a:off x="5710417" y="4319692"/>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227" name="TextBox 79"/>
          <p:cNvSpPr txBox="1"/>
          <p:nvPr/>
        </p:nvSpPr>
        <p:spPr>
          <a:xfrm>
            <a:off x="2488243" y="460129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228" name="TextBox 79"/>
          <p:cNvSpPr txBox="1"/>
          <p:nvPr/>
        </p:nvSpPr>
        <p:spPr>
          <a:xfrm>
            <a:off x="2989675" y="38864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229" name="TextBox 79"/>
          <p:cNvSpPr txBox="1"/>
          <p:nvPr/>
        </p:nvSpPr>
        <p:spPr>
          <a:xfrm>
            <a:off x="3466149" y="496302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230" name="TextBox 79"/>
          <p:cNvSpPr txBox="1"/>
          <p:nvPr/>
        </p:nvSpPr>
        <p:spPr>
          <a:xfrm>
            <a:off x="3975587" y="42351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231" name="TextBox 79"/>
          <p:cNvSpPr txBox="1"/>
          <p:nvPr/>
        </p:nvSpPr>
        <p:spPr>
          <a:xfrm>
            <a:off x="4991791" y="424314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232" name="TextBox 80"/>
          <p:cNvSpPr txBox="1"/>
          <p:nvPr/>
        </p:nvSpPr>
        <p:spPr>
          <a:xfrm>
            <a:off x="36512" y="908720"/>
            <a:ext cx="9144000" cy="553998"/>
          </a:xfrm>
          <a:prstGeom prst="rect">
            <a:avLst/>
          </a:prstGeom>
          <a:noFill/>
          <a:effectLst/>
        </p:spPr>
        <p:txBody>
          <a:bodyPr wrap="square" rtlCol="0">
            <a:spAutoFit/>
          </a:bodyPr>
          <a:lstStyle/>
          <a:p>
            <a:pPr algn="ctr"/>
            <a:r>
              <a:rPr lang="zh-TW" altLang="en-US" sz="3000" b="1" dirty="0">
                <a:solidFill>
                  <a:srgbClr val="11576A"/>
                </a:solidFill>
                <a:latin typeface="微软雅黑" pitchFamily="34" charset="-122"/>
                <a:ea typeface="微软雅黑" pitchFamily="34" charset="-122"/>
              </a:rPr>
              <a:t>先进先出算法</a:t>
            </a:r>
            <a:r>
              <a:rPr lang="zh-TW" altLang="en-US" sz="2400" b="1" dirty="0">
                <a:solidFill>
                  <a:srgbClr val="11576A"/>
                </a:solidFill>
                <a:latin typeface="微软雅黑" pitchFamily="34" charset="-122"/>
                <a:ea typeface="微软雅黑" pitchFamily="34" charset="-122"/>
              </a:rPr>
              <a:t>（</a:t>
            </a:r>
            <a:r>
              <a:rPr lang="en-US" altLang="zh-TW" sz="2400" b="1" dirty="0">
                <a:solidFill>
                  <a:srgbClr val="11576A"/>
                </a:solidFill>
                <a:latin typeface="微软雅黑" pitchFamily="34" charset="-122"/>
                <a:ea typeface="微软雅黑" pitchFamily="34" charset="-122"/>
              </a:rPr>
              <a:t>First-In First-Out, FIFO</a:t>
            </a:r>
            <a:r>
              <a:rPr lang="zh-TW" altLang="en-US" sz="2400" b="1" dirty="0">
                <a:solidFill>
                  <a:srgbClr val="11576A"/>
                </a:solidFill>
                <a:latin typeface="微软雅黑" pitchFamily="34" charset="-122"/>
                <a:ea typeface="微软雅黑" pitchFamily="34" charset="-122"/>
              </a:rPr>
              <a:t>）</a:t>
            </a:r>
            <a:endParaRPr lang="zh-CN" altLang="en-US" sz="24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231460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22" presetClass="entr" presetSubtype="8"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27"/>
                                        </p:tgtEl>
                                        <p:attrNameLst>
                                          <p:attrName>style.visibility</p:attrName>
                                        </p:attrNameLst>
                                      </p:cBhvr>
                                      <p:to>
                                        <p:strVal val="visible"/>
                                      </p:to>
                                    </p:set>
                                  </p:childTnLst>
                                </p:cTn>
                              </p:par>
                              <p:par>
                                <p:cTn id="30" presetID="35" presetClass="emph" presetSubtype="0" repeatCount="indefinite" fill="hold" grpId="1" nodeType="withEffect">
                                  <p:stCondLst>
                                    <p:cond delay="0"/>
                                  </p:stCondLst>
                                  <p:childTnLst>
                                    <p:anim calcmode="discrete" valueType="str">
                                      <p:cBhvr>
                                        <p:cTn id="31" dur="500" fill="hold"/>
                                        <p:tgtEl>
                                          <p:spTgt spid="227"/>
                                        </p:tgtEl>
                                        <p:attrNameLst>
                                          <p:attrName>style.visibility</p:attrName>
                                        </p:attrNameLst>
                                      </p:cBhvr>
                                      <p:tavLst>
                                        <p:tav tm="0">
                                          <p:val>
                                            <p:strVal val="hidden"/>
                                          </p:val>
                                        </p:tav>
                                        <p:tav tm="50000">
                                          <p:val>
                                            <p:strVal val="visible"/>
                                          </p:val>
                                        </p:tav>
                                      </p:tavLst>
                                    </p:anim>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2" nodeType="clickEffect">
                                  <p:stCondLst>
                                    <p:cond delay="0"/>
                                  </p:stCondLst>
                                  <p:childTnLst>
                                    <p:set>
                                      <p:cBhvr>
                                        <p:cTn id="35" dur="1" fill="hold">
                                          <p:stCondLst>
                                            <p:cond delay="0"/>
                                          </p:stCondLst>
                                        </p:cTn>
                                        <p:tgtEl>
                                          <p:spTgt spid="227"/>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228"/>
                                        </p:tgtEl>
                                        <p:attrNameLst>
                                          <p:attrName>style.visibility</p:attrName>
                                        </p:attrNameLst>
                                      </p:cBhvr>
                                      <p:to>
                                        <p:strVal val="visible"/>
                                      </p:to>
                                    </p:set>
                                  </p:childTnLst>
                                </p:cTn>
                              </p:par>
                              <p:par>
                                <p:cTn id="42" presetID="35" presetClass="emph" presetSubtype="0" repeatCount="indefinite" fill="hold" grpId="1" nodeType="withEffect">
                                  <p:stCondLst>
                                    <p:cond delay="0"/>
                                  </p:stCondLst>
                                  <p:childTnLst>
                                    <p:anim calcmode="discrete" valueType="str">
                                      <p:cBhvr>
                                        <p:cTn id="43" dur="500" fill="hold"/>
                                        <p:tgtEl>
                                          <p:spTgt spid="228"/>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2" nodeType="clickEffect">
                                  <p:stCondLst>
                                    <p:cond delay="0"/>
                                  </p:stCondLst>
                                  <p:childTnLst>
                                    <p:set>
                                      <p:cBhvr>
                                        <p:cTn id="47" dur="1" fill="hold">
                                          <p:stCondLst>
                                            <p:cond delay="0"/>
                                          </p:stCondLst>
                                        </p:cTn>
                                        <p:tgtEl>
                                          <p:spTgt spid="22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229"/>
                                        </p:tgtEl>
                                        <p:attrNameLst>
                                          <p:attrName>style.visibility</p:attrName>
                                        </p:attrNameLst>
                                      </p:cBhvr>
                                      <p:to>
                                        <p:strVal val="visible"/>
                                      </p:to>
                                    </p:set>
                                  </p:childTnLst>
                                </p:cTn>
                              </p:par>
                              <p:par>
                                <p:cTn id="54" presetID="35" presetClass="emph" presetSubtype="0" repeatCount="indefinite" fill="hold" grpId="1" nodeType="withEffect">
                                  <p:stCondLst>
                                    <p:cond delay="0"/>
                                  </p:stCondLst>
                                  <p:childTnLst>
                                    <p:anim calcmode="discrete" valueType="str">
                                      <p:cBhvr>
                                        <p:cTn id="55" dur="500" fill="hold"/>
                                        <p:tgtEl>
                                          <p:spTgt spid="229"/>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2" nodeType="clickEffect">
                                  <p:stCondLst>
                                    <p:cond delay="0"/>
                                  </p:stCondLst>
                                  <p:childTnLst>
                                    <p:set>
                                      <p:cBhvr>
                                        <p:cTn id="59" dur="1" fill="hold">
                                          <p:stCondLst>
                                            <p:cond delay="0"/>
                                          </p:stCondLst>
                                        </p:cTn>
                                        <p:tgtEl>
                                          <p:spTgt spid="229"/>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230"/>
                                        </p:tgtEl>
                                        <p:attrNameLst>
                                          <p:attrName>style.visibility</p:attrName>
                                        </p:attrNameLst>
                                      </p:cBhvr>
                                      <p:to>
                                        <p:strVal val="visible"/>
                                      </p:to>
                                    </p:set>
                                  </p:childTnLst>
                                </p:cTn>
                              </p:par>
                              <p:par>
                                <p:cTn id="66" presetID="35" presetClass="emph" presetSubtype="0" repeatCount="indefinite" fill="hold" grpId="1" nodeType="withEffect">
                                  <p:stCondLst>
                                    <p:cond delay="0"/>
                                  </p:stCondLst>
                                  <p:childTnLst>
                                    <p:anim calcmode="discrete" valueType="str">
                                      <p:cBhvr>
                                        <p:cTn id="67" dur="500" fill="hold"/>
                                        <p:tgtEl>
                                          <p:spTgt spid="230"/>
                                        </p:tgtEl>
                                        <p:attrNameLst>
                                          <p:attrName>style.visibility</p:attrName>
                                        </p:attrNameLst>
                                      </p:cBhvr>
                                      <p:tavLst>
                                        <p:tav tm="0">
                                          <p:val>
                                            <p:strVal val="hidden"/>
                                          </p:val>
                                        </p:tav>
                                        <p:tav tm="50000">
                                          <p:val>
                                            <p:strVal val="visible"/>
                                          </p:val>
                                        </p:tav>
                                      </p:tavLst>
                                    </p:anim>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2" nodeType="clickEffect">
                                  <p:stCondLst>
                                    <p:cond delay="0"/>
                                  </p:stCondLst>
                                  <p:childTnLst>
                                    <p:set>
                                      <p:cBhvr>
                                        <p:cTn id="71" dur="1" fill="hold">
                                          <p:stCondLst>
                                            <p:cond delay="0"/>
                                          </p:stCondLst>
                                        </p:cTn>
                                        <p:tgtEl>
                                          <p:spTgt spid="230"/>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fade">
                                      <p:cBhvr>
                                        <p:cTn id="84" dur="500"/>
                                        <p:tgtEl>
                                          <p:spTgt spid="71"/>
                                        </p:tgtEl>
                                      </p:cBhvr>
                                    </p:animEffect>
                                  </p:child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0"/>
                                          </p:stCondLst>
                                        </p:cTn>
                                        <p:tgtEl>
                                          <p:spTgt spid="231"/>
                                        </p:tgtEl>
                                        <p:attrNameLst>
                                          <p:attrName>style.visibility</p:attrName>
                                        </p:attrNameLst>
                                      </p:cBhvr>
                                      <p:to>
                                        <p:strVal val="visible"/>
                                      </p:to>
                                    </p:set>
                                  </p:childTnLst>
                                </p:cTn>
                              </p:par>
                              <p:par>
                                <p:cTn id="88" presetID="35" presetClass="emph" presetSubtype="0" repeatCount="indefinite" fill="hold" grpId="1" nodeType="withEffect">
                                  <p:stCondLst>
                                    <p:cond delay="0"/>
                                  </p:stCondLst>
                                  <p:childTnLst>
                                    <p:anim calcmode="discrete" valueType="str">
                                      <p:cBhvr>
                                        <p:cTn id="89" dur="500" fill="hold"/>
                                        <p:tgtEl>
                                          <p:spTgt spid="231"/>
                                        </p:tgtEl>
                                        <p:attrNameLst>
                                          <p:attrName>style.visibility</p:attrName>
                                        </p:attrNameLst>
                                      </p:cBhvr>
                                      <p:tavLst>
                                        <p:tav tm="0">
                                          <p:val>
                                            <p:strVal val="hidden"/>
                                          </p:val>
                                        </p:tav>
                                        <p:tav tm="50000">
                                          <p:val>
                                            <p:strVal val="visible"/>
                                          </p:val>
                                        </p:tav>
                                      </p:tavLst>
                                    </p:anim>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31"/>
                                        </p:tgtEl>
                                        <p:attrNameLst>
                                          <p:attrName>style.visibility</p:attrName>
                                        </p:attrNameLst>
                                      </p:cBhvr>
                                      <p:to>
                                        <p:strVal val="hidden"/>
                                      </p:to>
                                    </p:set>
                                  </p:childTnLst>
                                </p:cTn>
                              </p:par>
                              <p:par>
                                <p:cTn id="94" presetID="10" presetClass="entr" presetSubtype="0" fill="hold"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fade">
                                      <p:cBhvr>
                                        <p:cTn id="96" dur="500"/>
                                        <p:tgtEl>
                                          <p:spTgt spid="48"/>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82"/>
                                        </p:tgtEl>
                                        <p:attrNameLst>
                                          <p:attrName>style.visibility</p:attrName>
                                        </p:attrNameLst>
                                      </p:cBhvr>
                                      <p:to>
                                        <p:strVal val="visible"/>
                                      </p:to>
                                    </p:set>
                                    <p:animEffect transition="in" filter="fade">
                                      <p:cBhvr>
                                        <p:cTn id="101" dur="500"/>
                                        <p:tgtEl>
                                          <p:spTgt spid="8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fade">
                                      <p:cBhvr>
                                        <p:cTn id="116" dur="500"/>
                                        <p:tgtEl>
                                          <p:spTgt spid="5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94"/>
                                        </p:tgtEl>
                                        <p:attrNameLst>
                                          <p:attrName>style.visibility</p:attrName>
                                        </p:attrNameLst>
                                      </p:cBhvr>
                                      <p:to>
                                        <p:strVal val="visible"/>
                                      </p:to>
                                    </p:set>
                                    <p:animEffect transition="in" filter="fade">
                                      <p:cBhvr>
                                        <p:cTn id="121" dur="500"/>
                                        <p:tgtEl>
                                          <p:spTgt spid="94"/>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fade">
                                      <p:cBhvr>
                                        <p:cTn id="126" dur="500"/>
                                        <p:tgtEl>
                                          <p:spTgt spid="51"/>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09"/>
                                        </p:tgtEl>
                                        <p:attrNameLst>
                                          <p:attrName>style.visibility</p:attrName>
                                        </p:attrNameLst>
                                      </p:cBhvr>
                                      <p:to>
                                        <p:strVal val="visible"/>
                                      </p:to>
                                    </p:set>
                                    <p:animEffect transition="in" filter="fade">
                                      <p:cBhvr>
                                        <p:cTn id="131"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227" grpId="0"/>
      <p:bldP spid="227" grpId="1"/>
      <p:bldP spid="227" grpId="2"/>
      <p:bldP spid="228" grpId="0"/>
      <p:bldP spid="228" grpId="1"/>
      <p:bldP spid="228" grpId="2"/>
      <p:bldP spid="229" grpId="0"/>
      <p:bldP spid="229" grpId="1"/>
      <p:bldP spid="229" grpId="2"/>
      <p:bldP spid="230" grpId="0"/>
      <p:bldP spid="230" grpId="1"/>
      <p:bldP spid="230" grpId="2"/>
      <p:bldP spid="231" grpId="0"/>
      <p:bldP spid="231" grpId="1"/>
      <p:bldP spid="231" grpId="2"/>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TW" altLang="en-US" sz="3000" b="1" dirty="0">
                <a:solidFill>
                  <a:srgbClr val="11576A"/>
                </a:solidFill>
                <a:latin typeface="微软雅黑" pitchFamily="34" charset="-122"/>
                <a:ea typeface="微软雅黑" pitchFamily="34" charset="-122"/>
              </a:rPr>
              <a:t>先进先出算法</a:t>
            </a:r>
            <a:r>
              <a:rPr lang="zh-TW" altLang="en-US" sz="2400" b="1" dirty="0">
                <a:solidFill>
                  <a:srgbClr val="11576A"/>
                </a:solidFill>
                <a:latin typeface="微软雅黑" pitchFamily="34" charset="-122"/>
                <a:ea typeface="微软雅黑" pitchFamily="34" charset="-122"/>
              </a:rPr>
              <a:t>（</a:t>
            </a:r>
            <a:r>
              <a:rPr lang="en-US" altLang="zh-TW" sz="2400" b="1" dirty="0">
                <a:solidFill>
                  <a:srgbClr val="11576A"/>
                </a:solidFill>
                <a:latin typeface="微软雅黑" pitchFamily="34" charset="-122"/>
                <a:ea typeface="微软雅黑" pitchFamily="34" charset="-122"/>
              </a:rPr>
              <a:t>First-In First-Out, FIFO</a:t>
            </a:r>
            <a:r>
              <a:rPr lang="zh-TW" altLang="en-US" sz="2400" b="1" dirty="0">
                <a:solidFill>
                  <a:srgbClr val="11576A"/>
                </a:solidFill>
                <a:latin typeface="微软雅黑" pitchFamily="34" charset="-122"/>
                <a:ea typeface="微软雅黑" pitchFamily="34" charset="-122"/>
              </a:rPr>
              <a:t>）</a:t>
            </a:r>
            <a:endParaRPr lang="zh-CN" altLang="en-US" sz="2400" b="1" dirty="0">
              <a:solidFill>
                <a:srgbClr val="11576A"/>
              </a:solidFill>
              <a:latin typeface="微软雅黑" pitchFamily="34" charset="-122"/>
              <a:ea typeface="微软雅黑" pitchFamily="34" charset="-122"/>
            </a:endParaRPr>
          </a:p>
        </p:txBody>
      </p:sp>
      <p:grpSp>
        <p:nvGrpSpPr>
          <p:cNvPr id="2" name="组合 1"/>
          <p:cNvGrpSpPr/>
          <p:nvPr/>
        </p:nvGrpSpPr>
        <p:grpSpPr>
          <a:xfrm>
            <a:off x="899593" y="1850971"/>
            <a:ext cx="4944215" cy="719113"/>
            <a:chOff x="844524" y="747700"/>
            <a:chExt cx="4944215" cy="719113"/>
          </a:xfrm>
        </p:grpSpPr>
        <p:sp>
          <p:nvSpPr>
            <p:cNvPr id="10" name="TextBox 9"/>
            <p:cNvSpPr txBox="1"/>
            <p:nvPr/>
          </p:nvSpPr>
          <p:spPr>
            <a:xfrm>
              <a:off x="1175432" y="74770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思路</a:t>
              </a:r>
            </a:p>
          </p:txBody>
        </p:sp>
        <p:sp>
          <p:nvSpPr>
            <p:cNvPr id="20" name="TextBox 19"/>
            <p:cNvSpPr txBox="1"/>
            <p:nvPr/>
          </p:nvSpPr>
          <p:spPr>
            <a:xfrm>
              <a:off x="1431021" y="1097481"/>
              <a:ext cx="4357718"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选择</a:t>
              </a:r>
              <a:r>
                <a:rPr lang="zh-CN" altLang="en-US" b="1" dirty="0" smtClean="0">
                  <a:solidFill>
                    <a:srgbClr val="C00000"/>
                  </a:solidFill>
                  <a:latin typeface="微软雅黑" pitchFamily="34" charset="-122"/>
                  <a:ea typeface="微软雅黑" pitchFamily="34" charset="-122"/>
                </a:rPr>
                <a:t>在内存驻留时间最长</a:t>
              </a:r>
              <a:r>
                <a:rPr lang="zh-CN" altLang="en-US" b="1" dirty="0" smtClean="0">
                  <a:solidFill>
                    <a:srgbClr val="11576A"/>
                  </a:solidFill>
                  <a:latin typeface="微软雅黑" pitchFamily="34" charset="-122"/>
                  <a:ea typeface="微软雅黑" pitchFamily="34" charset="-122"/>
                </a:rPr>
                <a:t>的页面进行置换</a:t>
              </a:r>
              <a:endParaRPr lang="en-US" altLang="zh-CN"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84441" y="1195201"/>
              <a:ext cx="151066" cy="148997"/>
            </a:xfrm>
            <a:prstGeom prst="rect">
              <a:avLst/>
            </a:prstGeom>
            <a:effectLst/>
          </p:spPr>
        </p:pic>
        <p:sp>
          <p:nvSpPr>
            <p:cNvPr id="49" name="TextBox 48"/>
            <p:cNvSpPr txBox="1"/>
            <p:nvPr/>
          </p:nvSpPr>
          <p:spPr>
            <a:xfrm>
              <a:off x="844524" y="7477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99592" y="2519842"/>
            <a:ext cx="6584996" cy="1296303"/>
            <a:chOff x="844524" y="1416571"/>
            <a:chExt cx="6584996" cy="1296303"/>
          </a:xfrm>
        </p:grpSpPr>
        <p:sp>
          <p:nvSpPr>
            <p:cNvPr id="18" name="TextBox 17"/>
            <p:cNvSpPr txBox="1"/>
            <p:nvPr/>
          </p:nvSpPr>
          <p:spPr>
            <a:xfrm>
              <a:off x="1175432" y="1416571"/>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实现</a:t>
              </a:r>
            </a:p>
          </p:txBody>
        </p:sp>
        <p:sp>
          <p:nvSpPr>
            <p:cNvPr id="21" name="TextBox 20"/>
            <p:cNvSpPr txBox="1"/>
            <p:nvPr/>
          </p:nvSpPr>
          <p:spPr>
            <a:xfrm>
              <a:off x="1431020" y="1740423"/>
              <a:ext cx="5498434"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维护一个记录所有位于内存中的逻辑页面链表</a:t>
              </a:r>
            </a:p>
          </p:txBody>
        </p:sp>
        <p:sp>
          <p:nvSpPr>
            <p:cNvPr id="24" name="TextBox 23"/>
            <p:cNvSpPr txBox="1"/>
            <p:nvPr/>
          </p:nvSpPr>
          <p:spPr>
            <a:xfrm>
              <a:off x="1431021" y="2031799"/>
              <a:ext cx="5998499"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链表元素</a:t>
              </a:r>
              <a:r>
                <a:rPr lang="zh-CN" altLang="en-US" b="1" dirty="0" smtClean="0">
                  <a:solidFill>
                    <a:srgbClr val="C00000"/>
                  </a:solidFill>
                  <a:latin typeface="微软雅黑" pitchFamily="34" charset="-122"/>
                  <a:ea typeface="微软雅黑" pitchFamily="34" charset="-122"/>
                </a:rPr>
                <a:t>按驻留内存的时间排序</a:t>
              </a:r>
              <a:r>
                <a:rPr lang="zh-CN" altLang="en-US" b="1" dirty="0" smtClean="0">
                  <a:solidFill>
                    <a:srgbClr val="11576A"/>
                  </a:solidFill>
                  <a:latin typeface="微软雅黑" pitchFamily="34" charset="-122"/>
                  <a:ea typeface="微软雅黑" pitchFamily="34" charset="-122"/>
                </a:rPr>
                <a:t>，链首最长，链尾最短</a:t>
              </a:r>
              <a:endParaRPr lang="en-US" altLang="zh-CN" b="1" dirty="0" smtClean="0">
                <a:solidFill>
                  <a:srgbClr val="11576A"/>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2" cstate="print"/>
            <a:stretch>
              <a:fillRect/>
            </a:stretch>
          </p:blipFill>
          <p:spPr>
            <a:xfrm>
              <a:off x="1284441" y="2125182"/>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1849432"/>
              <a:ext cx="151066" cy="148997"/>
            </a:xfrm>
            <a:prstGeom prst="rect">
              <a:avLst/>
            </a:prstGeom>
            <a:effectLst/>
          </p:spPr>
        </p:pic>
        <p:sp>
          <p:nvSpPr>
            <p:cNvPr id="48" name="TextBox 47"/>
            <p:cNvSpPr txBox="1"/>
            <p:nvPr/>
          </p:nvSpPr>
          <p:spPr>
            <a:xfrm>
              <a:off x="844524" y="141657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2" name="TextBox 31"/>
            <p:cNvSpPr txBox="1"/>
            <p:nvPr/>
          </p:nvSpPr>
          <p:spPr>
            <a:xfrm>
              <a:off x="1431020" y="2343542"/>
              <a:ext cx="5855624"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出现缺页时，选择链首页面进行置换，新页面加到链尾</a:t>
              </a:r>
              <a:endParaRPr lang="en-US" altLang="zh-CN" b="1" dirty="0" smtClean="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84441" y="2452551"/>
              <a:ext cx="151066" cy="148997"/>
            </a:xfrm>
            <a:prstGeom prst="rect">
              <a:avLst/>
            </a:prstGeom>
            <a:effectLst/>
          </p:spPr>
        </p:pic>
      </p:grpSp>
      <p:grpSp>
        <p:nvGrpSpPr>
          <p:cNvPr id="4" name="组合 3"/>
          <p:cNvGrpSpPr/>
          <p:nvPr/>
        </p:nvGrpSpPr>
        <p:grpSpPr>
          <a:xfrm>
            <a:off x="914232" y="3757984"/>
            <a:ext cx="7070423" cy="1543225"/>
            <a:chOff x="859163" y="2654713"/>
            <a:chExt cx="7070423" cy="1543225"/>
          </a:xfrm>
        </p:grpSpPr>
        <p:sp>
          <p:nvSpPr>
            <p:cNvPr id="31" name="TextBox 30"/>
            <p:cNvSpPr txBox="1"/>
            <p:nvPr/>
          </p:nvSpPr>
          <p:spPr>
            <a:xfrm>
              <a:off x="1435783" y="3828606"/>
              <a:ext cx="2921903"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很少单独使用</a:t>
              </a:r>
              <a:endParaRPr lang="zh-CN" altLang="en-US" b="1" dirty="0">
                <a:solidFill>
                  <a:srgbClr val="11576A"/>
                </a:solidFill>
                <a:latin typeface="微软雅黑" pitchFamily="34" charset="-122"/>
                <a:ea typeface="微软雅黑" pitchFamily="34" charset="-122"/>
              </a:endParaRPr>
            </a:p>
          </p:txBody>
        </p:sp>
        <p:pic>
          <p:nvPicPr>
            <p:cNvPr id="34" name="图片 33" descr="小点1.png"/>
            <p:cNvPicPr>
              <a:picLocks noChangeAspect="1"/>
            </p:cNvPicPr>
            <p:nvPr/>
          </p:nvPicPr>
          <p:blipFill>
            <a:blip r:embed="rId2" cstate="print"/>
            <a:stretch>
              <a:fillRect/>
            </a:stretch>
          </p:blipFill>
          <p:spPr>
            <a:xfrm>
              <a:off x="1277914" y="3898354"/>
              <a:ext cx="151066" cy="148997"/>
            </a:xfrm>
            <a:prstGeom prst="rect">
              <a:avLst/>
            </a:prstGeom>
            <a:effectLst/>
          </p:spPr>
        </p:pic>
        <p:sp>
          <p:nvSpPr>
            <p:cNvPr id="19" name="TextBox 18"/>
            <p:cNvSpPr txBox="1"/>
            <p:nvPr/>
          </p:nvSpPr>
          <p:spPr>
            <a:xfrm>
              <a:off x="1177724" y="2654713"/>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特征</a:t>
              </a:r>
            </a:p>
          </p:txBody>
        </p:sp>
        <p:sp>
          <p:nvSpPr>
            <p:cNvPr id="25" name="TextBox 24"/>
            <p:cNvSpPr txBox="1"/>
            <p:nvPr/>
          </p:nvSpPr>
          <p:spPr>
            <a:xfrm>
              <a:off x="1431021" y="2963025"/>
              <a:ext cx="2712351"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实现简单</a:t>
              </a:r>
              <a:endParaRPr lang="en-US" altLang="zh-CN" b="1" dirty="0" smtClean="0">
                <a:solidFill>
                  <a:srgbClr val="11576A"/>
                </a:solidFill>
                <a:latin typeface="微软雅黑" pitchFamily="34" charset="-122"/>
                <a:ea typeface="微软雅黑" pitchFamily="34" charset="-122"/>
              </a:endParaRPr>
            </a:p>
          </p:txBody>
        </p:sp>
        <p:sp>
          <p:nvSpPr>
            <p:cNvPr id="26" name="TextBox 25"/>
            <p:cNvSpPr txBox="1"/>
            <p:nvPr/>
          </p:nvSpPr>
          <p:spPr>
            <a:xfrm>
              <a:off x="1431021" y="3252481"/>
              <a:ext cx="4426863"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性能较差，调出的页面可能是经常访问的</a:t>
              </a:r>
              <a:endParaRPr lang="en-US" altLang="zh-CN" b="1" dirty="0" smtClean="0">
                <a:solidFill>
                  <a:srgbClr val="11576A"/>
                </a:solidFill>
                <a:latin typeface="微软雅黑" pitchFamily="34" charset="-122"/>
                <a:ea typeface="微软雅黑" pitchFamily="34" charset="-122"/>
              </a:endParaRPr>
            </a:p>
          </p:txBody>
        </p:sp>
        <p:pic>
          <p:nvPicPr>
            <p:cNvPr id="39" name="图片 38" descr="小点1.png"/>
            <p:cNvPicPr>
              <a:picLocks noChangeAspect="1"/>
            </p:cNvPicPr>
            <p:nvPr/>
          </p:nvPicPr>
          <p:blipFill>
            <a:blip r:embed="rId2" cstate="print"/>
            <a:stretch>
              <a:fillRect/>
            </a:stretch>
          </p:blipFill>
          <p:spPr>
            <a:xfrm>
              <a:off x="1284441" y="3346497"/>
              <a:ext cx="151066" cy="148997"/>
            </a:xfrm>
            <a:prstGeom prst="rect">
              <a:avLst/>
            </a:prstGeom>
            <a:effectLst/>
          </p:spPr>
        </p:pic>
        <p:pic>
          <p:nvPicPr>
            <p:cNvPr id="40" name="图片 39" descr="小点1.png"/>
            <p:cNvPicPr>
              <a:picLocks noChangeAspect="1"/>
            </p:cNvPicPr>
            <p:nvPr/>
          </p:nvPicPr>
          <p:blipFill>
            <a:blip r:embed="rId2" cstate="print"/>
            <a:stretch>
              <a:fillRect/>
            </a:stretch>
          </p:blipFill>
          <p:spPr>
            <a:xfrm>
              <a:off x="1284441" y="3064626"/>
              <a:ext cx="151066" cy="148997"/>
            </a:xfrm>
            <a:prstGeom prst="rect">
              <a:avLst/>
            </a:prstGeom>
            <a:effectLst/>
          </p:spPr>
        </p:pic>
        <p:sp>
          <p:nvSpPr>
            <p:cNvPr id="45" name="TextBox 44"/>
            <p:cNvSpPr txBox="1"/>
            <p:nvPr/>
          </p:nvSpPr>
          <p:spPr>
            <a:xfrm>
              <a:off x="859163" y="265471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6" name="TextBox 35"/>
            <p:cNvSpPr txBox="1"/>
            <p:nvPr/>
          </p:nvSpPr>
          <p:spPr>
            <a:xfrm>
              <a:off x="1431021" y="3529472"/>
              <a:ext cx="6498565" cy="369332"/>
            </a:xfrm>
            <a:prstGeom prst="rect">
              <a:avLst/>
            </a:prstGeom>
            <a:noFill/>
            <a:effectLst/>
          </p:spPr>
          <p:txBody>
            <a:bodyPr wrap="square" rtlCol="0">
              <a:noAutofit/>
            </a:bodyPr>
            <a:lstStyle/>
            <a:p>
              <a:pPr marL="0" lvl="1"/>
              <a:r>
                <a:rPr lang="zh-CN" altLang="en-US" b="1" dirty="0" smtClean="0">
                  <a:solidFill>
                    <a:srgbClr val="11576A"/>
                  </a:solidFill>
                  <a:latin typeface="微软雅黑" pitchFamily="34" charset="-122"/>
                  <a:ea typeface="微软雅黑" pitchFamily="34" charset="-122"/>
                </a:rPr>
                <a:t>进程分配物理页面数增加时，缺页并不一定减少</a:t>
              </a:r>
              <a:r>
                <a:rPr lang="en-US" altLang="zh-CN" b="1" dirty="0" smtClean="0">
                  <a:solidFill>
                    <a:srgbClr val="11576A"/>
                  </a:solidFill>
                  <a:latin typeface="微软雅黑" pitchFamily="34" charset="-122"/>
                  <a:ea typeface="微软雅黑" pitchFamily="34" charset="-122"/>
                </a:rPr>
                <a:t>(</a:t>
              </a:r>
              <a:r>
                <a:rPr lang="en-US" altLang="zh-CN" b="1" dirty="0" err="1" smtClean="0">
                  <a:solidFill>
                    <a:srgbClr val="11576A"/>
                  </a:solidFill>
                  <a:latin typeface="微软雅黑" pitchFamily="34" charset="-122"/>
                  <a:ea typeface="微软雅黑" pitchFamily="34" charset="-122"/>
                </a:rPr>
                <a:t>Belady</a:t>
              </a:r>
              <a:r>
                <a:rPr lang="zh-CN" altLang="en-US" b="1" dirty="0" smtClean="0">
                  <a:solidFill>
                    <a:srgbClr val="11576A"/>
                  </a:solidFill>
                  <a:latin typeface="微软雅黑" pitchFamily="34" charset="-122"/>
                  <a:ea typeface="微软雅黑" pitchFamily="34" charset="-122"/>
                </a:rPr>
                <a:t>现象</a:t>
              </a:r>
              <a:r>
                <a:rPr lang="en-US" altLang="zh-CN" b="1" dirty="0" smtClean="0">
                  <a:solidFill>
                    <a:srgbClr val="11576A"/>
                  </a:solidFill>
                  <a:latin typeface="微软雅黑" pitchFamily="34" charset="-122"/>
                  <a:ea typeface="微软雅黑" pitchFamily="34" charset="-122"/>
                </a:rPr>
                <a:t>)</a:t>
              </a:r>
            </a:p>
          </p:txBody>
        </p:sp>
        <p:pic>
          <p:nvPicPr>
            <p:cNvPr id="37" name="图片 36" descr="小点1.png"/>
            <p:cNvPicPr>
              <a:picLocks noChangeAspect="1"/>
            </p:cNvPicPr>
            <p:nvPr/>
          </p:nvPicPr>
          <p:blipFill>
            <a:blip r:embed="rId2" cstate="print"/>
            <a:stretch>
              <a:fillRect/>
            </a:stretch>
          </p:blipFill>
          <p:spPr>
            <a:xfrm>
              <a:off x="1284441" y="3623488"/>
              <a:ext cx="151066" cy="148997"/>
            </a:xfrm>
            <a:prstGeom prst="rect">
              <a:avLst/>
            </a:prstGeom>
            <a:effectLst/>
          </p:spPr>
        </p:pic>
      </p:grpSp>
    </p:spTree>
    <p:extLst>
      <p:ext uri="{BB962C8B-B14F-4D97-AF65-F5344CB8AC3E}">
        <p14:creationId xmlns:p14="http://schemas.microsoft.com/office/powerpoint/2010/main" val="3629675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z="3600" smtClean="0">
                <a:ea typeface="宋体" panose="02010600030101010101" pitchFamily="2" charset="-122"/>
              </a:rPr>
              <a:t>Multiprogramming (Fixed Partitions)</a:t>
            </a:r>
            <a:endParaRPr lang="zh-CN" altLang="en-US" sz="3600" smtClean="0">
              <a:ea typeface="宋体" panose="02010600030101010101" pitchFamily="2" charset="-122"/>
            </a:endParaRPr>
          </a:p>
        </p:txBody>
      </p:sp>
      <p:sp>
        <p:nvSpPr>
          <p:cNvPr id="25603" name="内容占位符 2"/>
          <p:cNvSpPr>
            <a:spLocks noGrp="1"/>
          </p:cNvSpPr>
          <p:nvPr>
            <p:ph idx="1"/>
          </p:nvPr>
        </p:nvSpPr>
        <p:spPr>
          <a:xfrm>
            <a:off x="971550" y="1371600"/>
            <a:ext cx="8064500" cy="1700213"/>
          </a:xfrm>
        </p:spPr>
        <p:txBody>
          <a:bodyPr/>
          <a:lstStyle/>
          <a:p>
            <a:pPr>
              <a:lnSpc>
                <a:spcPct val="80000"/>
              </a:lnSpc>
            </a:pPr>
            <a:r>
              <a:rPr lang="en-US" altLang="zh-CN" sz="2400" smtClean="0">
                <a:ea typeface="宋体" panose="02010600030101010101" pitchFamily="2" charset="-122"/>
              </a:rPr>
              <a:t>Description</a:t>
            </a:r>
          </a:p>
          <a:p>
            <a:pPr lvl="1">
              <a:lnSpc>
                <a:spcPct val="80000"/>
              </a:lnSpc>
            </a:pPr>
            <a:r>
              <a:rPr lang="en-US" altLang="zh-CN" sz="2000" smtClean="0">
                <a:ea typeface="宋体" panose="02010600030101010101" pitchFamily="2" charset="-122"/>
              </a:rPr>
              <a:t>Segment the memory to several fixed partitions</a:t>
            </a:r>
          </a:p>
          <a:p>
            <a:pPr>
              <a:lnSpc>
                <a:spcPct val="80000"/>
              </a:lnSpc>
            </a:pPr>
            <a:r>
              <a:rPr lang="en-US" altLang="zh-CN" sz="2400" smtClean="0">
                <a:ea typeface="宋体" panose="02010600030101010101" pitchFamily="2" charset="-122"/>
              </a:rPr>
              <a:t>Analysis of this model</a:t>
            </a:r>
            <a:endParaRPr lang="en-US" altLang="zh-CN" sz="2400" smtClean="0">
              <a:solidFill>
                <a:srgbClr val="FF0000"/>
              </a:solidFill>
              <a:ea typeface="宋体" panose="02010600030101010101" pitchFamily="2" charset="-122"/>
            </a:endParaRPr>
          </a:p>
          <a:p>
            <a:pPr lvl="1">
              <a:lnSpc>
                <a:spcPct val="80000"/>
              </a:lnSpc>
            </a:pPr>
            <a:r>
              <a:rPr lang="en-US" altLang="zh-CN" sz="2000" smtClean="0">
                <a:ea typeface="宋体" panose="02010600030101010101" pitchFamily="2" charset="-122"/>
              </a:rPr>
              <a:t>Basement of multiprogramming</a:t>
            </a:r>
          </a:p>
          <a:p>
            <a:pPr lvl="1">
              <a:lnSpc>
                <a:spcPct val="80000"/>
              </a:lnSpc>
            </a:pPr>
            <a:r>
              <a:rPr lang="en-US" altLang="zh-CN" sz="2000" smtClean="0">
                <a:ea typeface="宋体" panose="02010600030101010101" pitchFamily="2" charset="-122"/>
              </a:rPr>
              <a:t>serious performance problems</a:t>
            </a:r>
          </a:p>
        </p:txBody>
      </p:sp>
      <p:sp>
        <p:nvSpPr>
          <p:cNvPr id="4" name="日期占位符 3"/>
          <p:cNvSpPr>
            <a:spLocks noGrp="1"/>
          </p:cNvSpPr>
          <p:nvPr>
            <p:ph type="dt" sz="quarter"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256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FF41B18-0A04-4FFB-BE6C-A35E0DB199CE}" type="slidenum">
              <a:rPr lang="en-US" altLang="ko-KR" sz="1200" smtClean="0">
                <a:solidFill>
                  <a:schemeClr val="bg1"/>
                </a:solidFill>
              </a:rPr>
              <a:pPr>
                <a:spcBef>
                  <a:spcPct val="0"/>
                </a:spcBef>
                <a:buClrTx/>
                <a:buSzTx/>
                <a:buFontTx/>
                <a:buNone/>
              </a:pPr>
              <a:t>9</a:t>
            </a:fld>
            <a:endParaRPr lang="en-US" altLang="ko-KR" sz="1200" smtClean="0">
              <a:solidFill>
                <a:schemeClr val="bg1"/>
              </a:solidFill>
            </a:endParaRPr>
          </a:p>
        </p:txBody>
      </p:sp>
      <p:graphicFrame>
        <p:nvGraphicFramePr>
          <p:cNvPr id="20" name="Group 128"/>
          <p:cNvGraphicFramePr>
            <a:graphicFrameLocks/>
          </p:cNvGraphicFramePr>
          <p:nvPr/>
        </p:nvGraphicFramePr>
        <p:xfrm>
          <a:off x="5857875" y="3716338"/>
          <a:ext cx="3111500" cy="1096968"/>
        </p:xfrm>
        <a:graphic>
          <a:graphicData uri="http://schemas.openxmlformats.org/drawingml/2006/table">
            <a:tbl>
              <a:tblPr/>
              <a:tblGrid>
                <a:gridCol w="894117">
                  <a:extLst>
                    <a:ext uri="{9D8B030D-6E8A-4147-A177-3AD203B41FA5}">
                      <a16:colId xmlns:a16="http://schemas.microsoft.com/office/drawing/2014/main" val="20000"/>
                    </a:ext>
                  </a:extLst>
                </a:gridCol>
                <a:gridCol w="738569">
                  <a:extLst>
                    <a:ext uri="{9D8B030D-6E8A-4147-A177-3AD203B41FA5}">
                      <a16:colId xmlns:a16="http://schemas.microsoft.com/office/drawing/2014/main" val="20001"/>
                    </a:ext>
                  </a:extLst>
                </a:gridCol>
                <a:gridCol w="740244">
                  <a:extLst>
                    <a:ext uri="{9D8B030D-6E8A-4147-A177-3AD203B41FA5}">
                      <a16:colId xmlns:a16="http://schemas.microsoft.com/office/drawing/2014/main" val="20002"/>
                    </a:ext>
                  </a:extLst>
                </a:gridCol>
                <a:gridCol w="738570">
                  <a:extLst>
                    <a:ext uri="{9D8B030D-6E8A-4147-A177-3AD203B41FA5}">
                      <a16:colId xmlns:a16="http://schemas.microsoft.com/office/drawing/2014/main" val="20003"/>
                    </a:ext>
                  </a:extLst>
                </a:gridCol>
              </a:tblGrid>
              <a:tr h="274241">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Partition</a:t>
                      </a:r>
                      <a:endParaRPr kumimoji="0" lang="zh-CN" altLang="en-US" sz="12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BA</a:t>
                      </a:r>
                      <a:endParaRPr kumimoji="0" lang="zh-CN" altLang="en-US" sz="12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EA</a:t>
                      </a:r>
                      <a:endParaRPr kumimoji="0" lang="zh-CN" altLang="en-US" sz="12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Size</a:t>
                      </a:r>
                      <a:endParaRPr kumimoji="0" lang="zh-CN" altLang="en-US" sz="1200" b="1" i="0" u="none" strike="noStrike" cap="none" normalizeH="0" baseline="0" dirty="0" smtClean="0">
                        <a:ln>
                          <a:noFill/>
                        </a:ln>
                        <a:solidFill>
                          <a:schemeClr val="accent5">
                            <a:lumMod val="50000"/>
                          </a:schemeClr>
                        </a:solidFill>
                        <a:effectLst/>
                        <a:latin typeface="Tahoma" pitchFamily="34" charset="0"/>
                        <a:ea typeface="宋体" pitchFamily="2" charset="-122"/>
                      </a:endParaRP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41">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Part 1</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100K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200K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smtClean="0">
                          <a:ln>
                            <a:noFill/>
                          </a:ln>
                          <a:solidFill>
                            <a:schemeClr val="accent5">
                              <a:lumMod val="50000"/>
                            </a:schemeClr>
                          </a:solidFill>
                          <a:effectLst/>
                          <a:latin typeface="Tahoma" pitchFamily="34" charset="0"/>
                          <a:ea typeface="宋体" pitchFamily="2" charset="-122"/>
                        </a:rPr>
                        <a:t>100K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41">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Part 2</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smtClean="0">
                          <a:ln>
                            <a:noFill/>
                          </a:ln>
                          <a:solidFill>
                            <a:schemeClr val="accent5">
                              <a:lumMod val="50000"/>
                            </a:schemeClr>
                          </a:solidFill>
                          <a:effectLst/>
                          <a:latin typeface="Tahoma" pitchFamily="34" charset="0"/>
                          <a:ea typeface="宋体" pitchFamily="2" charset="-122"/>
                        </a:rPr>
                        <a:t>200K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400K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200K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41">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Part 3</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smtClean="0">
                          <a:ln>
                            <a:noFill/>
                          </a:ln>
                          <a:solidFill>
                            <a:schemeClr val="accent5">
                              <a:lumMod val="50000"/>
                            </a:schemeClr>
                          </a:solidFill>
                          <a:effectLst/>
                          <a:latin typeface="Tahoma" pitchFamily="34" charset="0"/>
                          <a:ea typeface="宋体" pitchFamily="2" charset="-122"/>
                        </a:rPr>
                        <a:t>400K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smtClean="0">
                          <a:ln>
                            <a:noFill/>
                          </a:ln>
                          <a:solidFill>
                            <a:schemeClr val="accent5">
                              <a:lumMod val="50000"/>
                            </a:schemeClr>
                          </a:solidFill>
                          <a:effectLst/>
                          <a:latin typeface="Tahoma" pitchFamily="34" charset="0"/>
                          <a:ea typeface="宋体" pitchFamily="2" charset="-122"/>
                        </a:rPr>
                        <a:t>700K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smtClean="0">
                          <a:ln>
                            <a:noFill/>
                          </a:ln>
                          <a:solidFill>
                            <a:schemeClr val="accent5">
                              <a:lumMod val="50000"/>
                            </a:schemeClr>
                          </a:solidFill>
                          <a:effectLst/>
                          <a:latin typeface="Tahoma" pitchFamily="34" charset="0"/>
                          <a:ea typeface="宋体" pitchFamily="2" charset="-122"/>
                        </a:rPr>
                        <a:t>300K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 name="Text Box 15"/>
          <p:cNvSpPr txBox="1">
            <a:spLocks noChangeArrowheads="1"/>
          </p:cNvSpPr>
          <p:nvPr/>
        </p:nvSpPr>
        <p:spPr bwMode="auto">
          <a:xfrm>
            <a:off x="3636963" y="5734050"/>
            <a:ext cx="1244600" cy="288925"/>
          </a:xfrm>
          <a:prstGeom prst="rect">
            <a:avLst/>
          </a:prstGeom>
          <a:noFill/>
          <a:ln w="9525">
            <a:noFill/>
            <a:miter lim="800000"/>
            <a:headEnd/>
            <a:tailEnd/>
          </a:ln>
          <a:effectLst/>
        </p:spPr>
        <p:txBody>
          <a:bodyPr>
            <a:spAutoFit/>
          </a:bodyPr>
          <a:lstStyle/>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Memory</a:t>
            </a:r>
            <a:endParaRPr lang="zh-CN" altLang="en-US" sz="1600" b="1" dirty="0">
              <a:solidFill>
                <a:schemeClr val="accent5">
                  <a:lumMod val="50000"/>
                </a:schemeClr>
              </a:solidFill>
            </a:endParaRPr>
          </a:p>
        </p:txBody>
      </p:sp>
      <p:sp>
        <p:nvSpPr>
          <p:cNvPr id="22" name="Text Box 17"/>
          <p:cNvSpPr txBox="1">
            <a:spLocks noChangeArrowheads="1"/>
          </p:cNvSpPr>
          <p:nvPr/>
        </p:nvSpPr>
        <p:spPr bwMode="auto">
          <a:xfrm>
            <a:off x="6156325" y="5013325"/>
            <a:ext cx="2232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r>
              <a:rPr lang="en-US" altLang="zh-CN" sz="1600" b="1">
                <a:solidFill>
                  <a:schemeClr val="bg1"/>
                </a:solidFill>
              </a:rPr>
              <a:t>OS</a:t>
            </a:r>
            <a:r>
              <a:rPr lang="zh-CN" altLang="en-US" sz="1600" b="1">
                <a:solidFill>
                  <a:schemeClr val="bg1"/>
                </a:solidFill>
              </a:rPr>
              <a:t>维护的固定分区表</a:t>
            </a:r>
          </a:p>
        </p:txBody>
      </p:sp>
      <p:grpSp>
        <p:nvGrpSpPr>
          <p:cNvPr id="2" name="Group 20"/>
          <p:cNvGrpSpPr>
            <a:grpSpLocks/>
          </p:cNvGrpSpPr>
          <p:nvPr/>
        </p:nvGrpSpPr>
        <p:grpSpPr bwMode="auto">
          <a:xfrm>
            <a:off x="3563938" y="3284538"/>
            <a:ext cx="1368425" cy="2233612"/>
            <a:chOff x="748" y="2069"/>
            <a:chExt cx="862" cy="1407"/>
          </a:xfrm>
        </p:grpSpPr>
        <p:sp>
          <p:nvSpPr>
            <p:cNvPr id="25649" name="Rectangle 6"/>
            <p:cNvSpPr>
              <a:spLocks noChangeArrowheads="1"/>
            </p:cNvSpPr>
            <p:nvPr/>
          </p:nvSpPr>
          <p:spPr bwMode="auto">
            <a:xfrm>
              <a:off x="748" y="2931"/>
              <a:ext cx="862" cy="27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Partition1</a:t>
              </a:r>
            </a:p>
          </p:txBody>
        </p:sp>
        <p:sp>
          <p:nvSpPr>
            <p:cNvPr id="25650" name="Rectangle 7"/>
            <p:cNvSpPr>
              <a:spLocks noChangeArrowheads="1"/>
            </p:cNvSpPr>
            <p:nvPr/>
          </p:nvSpPr>
          <p:spPr bwMode="auto">
            <a:xfrm>
              <a:off x="748" y="3203"/>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 in RAM</a:t>
              </a:r>
            </a:p>
          </p:txBody>
        </p:sp>
        <p:sp>
          <p:nvSpPr>
            <p:cNvPr id="25651" name="Rectangle 18"/>
            <p:cNvSpPr>
              <a:spLocks noChangeArrowheads="1"/>
            </p:cNvSpPr>
            <p:nvPr/>
          </p:nvSpPr>
          <p:spPr bwMode="auto">
            <a:xfrm>
              <a:off x="748" y="2523"/>
              <a:ext cx="862" cy="40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Partition 2</a:t>
              </a:r>
            </a:p>
          </p:txBody>
        </p:sp>
        <p:sp>
          <p:nvSpPr>
            <p:cNvPr id="25652" name="Rectangle 19"/>
            <p:cNvSpPr>
              <a:spLocks noChangeArrowheads="1"/>
            </p:cNvSpPr>
            <p:nvPr/>
          </p:nvSpPr>
          <p:spPr bwMode="auto">
            <a:xfrm>
              <a:off x="748" y="2069"/>
              <a:ext cx="862" cy="454"/>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Partition 3</a:t>
              </a:r>
            </a:p>
          </p:txBody>
        </p:sp>
      </p:grpSp>
      <p:grpSp>
        <p:nvGrpSpPr>
          <p:cNvPr id="3" name="Group 136"/>
          <p:cNvGrpSpPr>
            <a:grpSpLocks/>
          </p:cNvGrpSpPr>
          <p:nvPr/>
        </p:nvGrpSpPr>
        <p:grpSpPr bwMode="auto">
          <a:xfrm>
            <a:off x="1187450" y="3716338"/>
            <a:ext cx="590550" cy="1598612"/>
            <a:chOff x="748" y="2341"/>
            <a:chExt cx="372" cy="1007"/>
          </a:xfrm>
        </p:grpSpPr>
        <p:graphicFrame>
          <p:nvGraphicFramePr>
            <p:cNvPr id="25641" name="Object 2"/>
            <p:cNvGraphicFramePr>
              <a:graphicFrameLocks noChangeAspect="1"/>
            </p:cNvGraphicFramePr>
            <p:nvPr/>
          </p:nvGraphicFramePr>
          <p:xfrm>
            <a:off x="748" y="2341"/>
            <a:ext cx="145" cy="145"/>
          </p:xfrm>
          <a:graphic>
            <a:graphicData uri="http://schemas.openxmlformats.org/presentationml/2006/ole">
              <mc:AlternateContent xmlns:mc="http://schemas.openxmlformats.org/markup-compatibility/2006">
                <mc:Choice xmlns:v="urn:schemas-microsoft-com:vml" Requires="v">
                  <p:oleObj spid="_x0000_s159074" name="Visio" r:id="rId4" imgW="229743" imgH="229616" progId="Visio.Drawing.11">
                    <p:embed/>
                  </p:oleObj>
                </mc:Choice>
                <mc:Fallback>
                  <p:oleObj name="Visio" r:id="rId4" imgW="229743" imgH="229616" progId="Visio.Drawing.11">
                    <p:embed/>
                    <p:pic>
                      <p:nvPicPr>
                        <p:cNvPr id="2564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341"/>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2" name="Object 3"/>
            <p:cNvGraphicFramePr>
              <a:graphicFrameLocks noChangeAspect="1"/>
            </p:cNvGraphicFramePr>
            <p:nvPr/>
          </p:nvGraphicFramePr>
          <p:xfrm>
            <a:off x="748" y="2659"/>
            <a:ext cx="145" cy="145"/>
          </p:xfrm>
          <a:graphic>
            <a:graphicData uri="http://schemas.openxmlformats.org/presentationml/2006/ole">
              <mc:AlternateContent xmlns:mc="http://schemas.openxmlformats.org/markup-compatibility/2006">
                <mc:Choice xmlns:v="urn:schemas-microsoft-com:vml" Requires="v">
                  <p:oleObj spid="_x0000_s159075" name="Visio" r:id="rId6" imgW="229743" imgH="229616" progId="Visio.Drawing.11">
                    <p:embed/>
                  </p:oleObj>
                </mc:Choice>
                <mc:Fallback>
                  <p:oleObj name="Visio" r:id="rId6" imgW="229743" imgH="229616" progId="Visio.Drawing.11">
                    <p:embed/>
                    <p:pic>
                      <p:nvPicPr>
                        <p:cNvPr id="2564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659"/>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3" name="Object 4"/>
            <p:cNvGraphicFramePr>
              <a:graphicFrameLocks noChangeAspect="1"/>
            </p:cNvGraphicFramePr>
            <p:nvPr/>
          </p:nvGraphicFramePr>
          <p:xfrm>
            <a:off x="748" y="2931"/>
            <a:ext cx="145" cy="145"/>
          </p:xfrm>
          <a:graphic>
            <a:graphicData uri="http://schemas.openxmlformats.org/presentationml/2006/ole">
              <mc:AlternateContent xmlns:mc="http://schemas.openxmlformats.org/markup-compatibility/2006">
                <mc:Choice xmlns:v="urn:schemas-microsoft-com:vml" Requires="v">
                  <p:oleObj spid="_x0000_s159076" name="Visio" r:id="rId7" imgW="229743" imgH="229616" progId="Visio.Drawing.11">
                    <p:embed/>
                  </p:oleObj>
                </mc:Choice>
                <mc:Fallback>
                  <p:oleObj name="Visio" r:id="rId7" imgW="229743" imgH="229616" progId="Visio.Drawing.11">
                    <p:embed/>
                    <p:pic>
                      <p:nvPicPr>
                        <p:cNvPr id="256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931"/>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4" name="Object 5"/>
            <p:cNvGraphicFramePr>
              <a:graphicFrameLocks noChangeAspect="1"/>
            </p:cNvGraphicFramePr>
            <p:nvPr/>
          </p:nvGraphicFramePr>
          <p:xfrm>
            <a:off x="748" y="3203"/>
            <a:ext cx="145" cy="145"/>
          </p:xfrm>
          <a:graphic>
            <a:graphicData uri="http://schemas.openxmlformats.org/presentationml/2006/ole">
              <mc:AlternateContent xmlns:mc="http://schemas.openxmlformats.org/markup-compatibility/2006">
                <mc:Choice xmlns:v="urn:schemas-microsoft-com:vml" Requires="v">
                  <p:oleObj spid="_x0000_s159077" name="Visio" r:id="rId8" imgW="229743" imgH="229616" progId="Visio.Drawing.11">
                    <p:embed/>
                  </p:oleObj>
                </mc:Choice>
                <mc:Fallback>
                  <p:oleObj name="Visio" r:id="rId8" imgW="229743" imgH="229616" progId="Visio.Drawing.11">
                    <p:embed/>
                    <p:pic>
                      <p:nvPicPr>
                        <p:cNvPr id="2564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3203"/>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5" name="Object 6"/>
            <p:cNvGraphicFramePr>
              <a:graphicFrameLocks noChangeAspect="1"/>
            </p:cNvGraphicFramePr>
            <p:nvPr/>
          </p:nvGraphicFramePr>
          <p:xfrm>
            <a:off x="975" y="2931"/>
            <a:ext cx="145" cy="145"/>
          </p:xfrm>
          <a:graphic>
            <a:graphicData uri="http://schemas.openxmlformats.org/presentationml/2006/ole">
              <mc:AlternateContent xmlns:mc="http://schemas.openxmlformats.org/markup-compatibility/2006">
                <mc:Choice xmlns:v="urn:schemas-microsoft-com:vml" Requires="v">
                  <p:oleObj spid="_x0000_s159078" name="Visio" r:id="rId9" imgW="229743" imgH="229616" progId="Visio.Drawing.11">
                    <p:embed/>
                  </p:oleObj>
                </mc:Choice>
                <mc:Fallback>
                  <p:oleObj name="Visio" r:id="rId9" imgW="229743" imgH="229616" progId="Visio.Drawing.11">
                    <p:embed/>
                    <p:pic>
                      <p:nvPicPr>
                        <p:cNvPr id="2564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 y="2931"/>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6" name="Object 7"/>
            <p:cNvGraphicFramePr>
              <a:graphicFrameLocks noChangeAspect="1"/>
            </p:cNvGraphicFramePr>
            <p:nvPr/>
          </p:nvGraphicFramePr>
          <p:xfrm>
            <a:off x="975" y="3203"/>
            <a:ext cx="145" cy="145"/>
          </p:xfrm>
          <a:graphic>
            <a:graphicData uri="http://schemas.openxmlformats.org/presentationml/2006/ole">
              <mc:AlternateContent xmlns:mc="http://schemas.openxmlformats.org/markup-compatibility/2006">
                <mc:Choice xmlns:v="urn:schemas-microsoft-com:vml" Requires="v">
                  <p:oleObj spid="_x0000_s159079" name="Visio" r:id="rId10" imgW="229743" imgH="229616" progId="Visio.Drawing.11">
                    <p:embed/>
                  </p:oleObj>
                </mc:Choice>
                <mc:Fallback>
                  <p:oleObj name="Visio" r:id="rId10" imgW="229743" imgH="229616" progId="Visio.Drawing.11">
                    <p:embed/>
                    <p:pic>
                      <p:nvPicPr>
                        <p:cNvPr id="25646"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 y="3203"/>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7" name="Object 8"/>
            <p:cNvGraphicFramePr>
              <a:graphicFrameLocks noChangeAspect="1"/>
            </p:cNvGraphicFramePr>
            <p:nvPr/>
          </p:nvGraphicFramePr>
          <p:xfrm>
            <a:off x="975" y="2659"/>
            <a:ext cx="145" cy="145"/>
          </p:xfrm>
          <a:graphic>
            <a:graphicData uri="http://schemas.openxmlformats.org/presentationml/2006/ole">
              <mc:AlternateContent xmlns:mc="http://schemas.openxmlformats.org/markup-compatibility/2006">
                <mc:Choice xmlns:v="urn:schemas-microsoft-com:vml" Requires="v">
                  <p:oleObj spid="_x0000_s159080" name="Visio" r:id="rId11" imgW="229743" imgH="229616" progId="Visio.Drawing.11">
                    <p:embed/>
                  </p:oleObj>
                </mc:Choice>
                <mc:Fallback>
                  <p:oleObj name="Visio" r:id="rId11" imgW="229743" imgH="229616" progId="Visio.Drawing.11">
                    <p:embed/>
                    <p:pic>
                      <p:nvPicPr>
                        <p:cNvPr id="25647"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 y="2659"/>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8" name="Object 9"/>
            <p:cNvGraphicFramePr>
              <a:graphicFrameLocks noChangeAspect="1"/>
            </p:cNvGraphicFramePr>
            <p:nvPr/>
          </p:nvGraphicFramePr>
          <p:xfrm>
            <a:off x="975" y="2341"/>
            <a:ext cx="145" cy="145"/>
          </p:xfrm>
          <a:graphic>
            <a:graphicData uri="http://schemas.openxmlformats.org/presentationml/2006/ole">
              <mc:AlternateContent xmlns:mc="http://schemas.openxmlformats.org/markup-compatibility/2006">
                <mc:Choice xmlns:v="urn:schemas-microsoft-com:vml" Requires="v">
                  <p:oleObj spid="_x0000_s159081" name="Visio" r:id="rId12" imgW="229743" imgH="229616" progId="Visio.Drawing.11">
                    <p:embed/>
                  </p:oleObj>
                </mc:Choice>
                <mc:Fallback>
                  <p:oleObj name="Visio" r:id="rId12" imgW="229743" imgH="229616" progId="Visio.Drawing.11">
                    <p:embed/>
                    <p:pic>
                      <p:nvPicPr>
                        <p:cNvPr id="25648"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 y="2341"/>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 name="Text Box 137"/>
          <p:cNvSpPr txBox="1">
            <a:spLocks noChangeArrowheads="1"/>
          </p:cNvSpPr>
          <p:nvPr/>
        </p:nvSpPr>
        <p:spPr bwMode="auto">
          <a:xfrm>
            <a:off x="785813" y="5445125"/>
            <a:ext cx="1409700" cy="534988"/>
          </a:xfrm>
          <a:prstGeom prst="rect">
            <a:avLst/>
          </a:prstGeom>
          <a:noFill/>
          <a:ln w="9525">
            <a:noFill/>
            <a:miter lim="800000"/>
            <a:headEnd/>
            <a:tailEnd/>
          </a:ln>
          <a:effectLst/>
        </p:spPr>
        <p:txBody>
          <a:bodyPr>
            <a:spAutoFit/>
          </a:bodyPr>
          <a:lstStyle/>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Process</a:t>
            </a:r>
          </a:p>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sequence</a:t>
            </a:r>
            <a:endParaRPr lang="zh-CN" altLang="en-US" sz="1600" b="1" dirty="0">
              <a:solidFill>
                <a:schemeClr val="accent5">
                  <a:lumMod val="50000"/>
                </a:schemeClr>
              </a:solidFill>
            </a:endParaRPr>
          </a:p>
        </p:txBody>
      </p:sp>
      <p:sp>
        <p:nvSpPr>
          <p:cNvPr id="41" name="AutoShape 138"/>
          <p:cNvSpPr>
            <a:spLocks noChangeArrowheads="1"/>
          </p:cNvSpPr>
          <p:nvPr/>
        </p:nvSpPr>
        <p:spPr bwMode="auto">
          <a:xfrm>
            <a:off x="2339975" y="4365625"/>
            <a:ext cx="647700" cy="358775"/>
          </a:xfrm>
          <a:prstGeom prst="rightArrow">
            <a:avLst>
              <a:gd name="adj1" fmla="val 50000"/>
              <a:gd name="adj2" fmla="val 45133"/>
            </a:avLst>
          </a:prstGeom>
          <a:solidFill>
            <a:schemeClr val="hlink"/>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42" name="AutoShape 139"/>
          <p:cNvSpPr>
            <a:spLocks noChangeArrowheads="1"/>
          </p:cNvSpPr>
          <p:nvPr/>
        </p:nvSpPr>
        <p:spPr bwMode="auto">
          <a:xfrm>
            <a:off x="5148263" y="4149725"/>
            <a:ext cx="576262" cy="358775"/>
          </a:xfrm>
          <a:prstGeom prst="leftArrow">
            <a:avLst>
              <a:gd name="adj1" fmla="val 50000"/>
              <a:gd name="adj2" fmla="val 40155"/>
            </a:avLst>
          </a:prstGeom>
          <a:solidFill>
            <a:schemeClr val="hlink"/>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Tree>
    <p:extLst>
      <p:ext uri="{BB962C8B-B14F-4D97-AF65-F5344CB8AC3E}">
        <p14:creationId xmlns:p14="http://schemas.microsoft.com/office/powerpoint/2010/main" val="2962055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checkerboard(across)">
                                      <p:cBhvr>
                                        <p:cTn id="11" dur="500"/>
                                        <p:tgtEl>
                                          <p:spTgt spid="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nodeType="afterGroup">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checkerboard(across)">
                                      <p:cBhvr>
                                        <p:cTn id="20" dur="500"/>
                                        <p:tgtEl>
                                          <p:spTgt spid="40"/>
                                        </p:tgtEl>
                                      </p:cBhvr>
                                    </p:animEffect>
                                  </p:childTnLst>
                                </p:cTn>
                              </p:par>
                            </p:childTnLst>
                          </p:cTn>
                        </p:par>
                        <p:par>
                          <p:cTn id="21" fill="hold" nodeType="afterGroup">
                            <p:stCondLst>
                              <p:cond delay="1000"/>
                            </p:stCondLst>
                            <p:childTnLst>
                              <p:par>
                                <p:cTn id="22" presetID="18" presetClass="entr" presetSubtype="3"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strips(upRight)">
                                      <p:cBhvr>
                                        <p:cTn id="24" dur="500"/>
                                        <p:tgtEl>
                                          <p:spTgt spid="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childTnLst>
                          </p:cTn>
                        </p:par>
                        <p:par>
                          <p:cTn id="30" fill="hold" nodeType="afterGroup">
                            <p:stCondLst>
                              <p:cond delay="500"/>
                            </p:stCondLst>
                            <p:childTnLst>
                              <p:par>
                                <p:cTn id="31" presetID="5" presetClass="entr" presetSubtype="1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heckerboard(across)">
                                      <p:cBhvr>
                                        <p:cTn id="33" dur="500"/>
                                        <p:tgtEl>
                                          <p:spTgt spid="22"/>
                                        </p:tgtEl>
                                      </p:cBhvr>
                                    </p:animEffect>
                                  </p:childTnLst>
                                </p:cTn>
                              </p:par>
                            </p:childTnLst>
                          </p:cTn>
                        </p:par>
                        <p:par>
                          <p:cTn id="34" fill="hold" nodeType="afterGroup">
                            <p:stCondLst>
                              <p:cond delay="1000"/>
                            </p:stCondLst>
                            <p:childTnLst>
                              <p:par>
                                <p:cTn id="35" presetID="18" presetClass="entr" presetSubtype="12"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strips(downLeft)">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40" grpId="0"/>
      <p:bldP spid="41" grpId="0" animBg="1"/>
      <p:bldP spid="4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1403648" y="2948337"/>
            <a:ext cx="6429420" cy="234599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TextBox 80"/>
          <p:cNvSpPr txBox="1"/>
          <p:nvPr/>
        </p:nvSpPr>
        <p:spPr>
          <a:xfrm>
            <a:off x="0" y="1071547"/>
            <a:ext cx="9144000" cy="584775"/>
          </a:xfrm>
          <a:prstGeom prst="rect">
            <a:avLst/>
          </a:prstGeom>
          <a:noFill/>
          <a:effectLst/>
        </p:spPr>
        <p:txBody>
          <a:bodyPr wrap="square" rtlCol="0">
            <a:spAutoFit/>
          </a:bodyPr>
          <a:lstStyle/>
          <a:p>
            <a:pPr algn="ctr"/>
            <a:r>
              <a:rPr lang="en-US" altLang="zh-CN" sz="3200" b="1" dirty="0">
                <a:solidFill>
                  <a:srgbClr val="11576A"/>
                </a:solidFill>
                <a:latin typeface="微软雅黑" pitchFamily="34" charset="-122"/>
                <a:ea typeface="微软雅黑" pitchFamily="34" charset="-122"/>
              </a:rPr>
              <a:t>FIFO</a:t>
            </a:r>
            <a:r>
              <a:rPr lang="zh-CN" altLang="en-US" sz="3000" b="1" dirty="0" smtClean="0">
                <a:solidFill>
                  <a:srgbClr val="11576A"/>
                </a:solidFill>
                <a:latin typeface="微软雅黑" pitchFamily="34" charset="-122"/>
                <a:ea typeface="微软雅黑" pitchFamily="34" charset="-122"/>
              </a:rPr>
              <a:t>算法的异常现象</a:t>
            </a:r>
            <a:endParaRPr lang="zh-CN" altLang="en-US" sz="3000" b="1" dirty="0">
              <a:solidFill>
                <a:srgbClr val="11576A"/>
              </a:solidFill>
              <a:latin typeface="微软雅黑" pitchFamily="34" charset="-122"/>
              <a:ea typeface="微软雅黑" pitchFamily="34" charset="-122"/>
            </a:endParaRPr>
          </a:p>
        </p:txBody>
      </p:sp>
      <p:cxnSp>
        <p:nvCxnSpPr>
          <p:cNvPr id="155" name="直接连接符 154"/>
          <p:cNvCxnSpPr/>
          <p:nvPr/>
        </p:nvCxnSpPr>
        <p:spPr>
          <a:xfrm rot="10800000" flipH="1">
            <a:off x="1423359" y="3395018"/>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rot="10800000" flipH="1">
            <a:off x="1423359" y="4840287"/>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10800000" flipH="1">
            <a:off x="1423359" y="4375148"/>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0800000" flipH="1">
            <a:off x="1423359" y="3908420"/>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flipH="1">
            <a:off x="7442446"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H="1">
            <a:off x="7013818"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a:off x="6585190"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a:off x="6164500"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5727934"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5299306"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4870678"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4449988"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H="1">
            <a:off x="4013421"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H="1">
            <a:off x="3584793"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3156166"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2722550" y="2962087"/>
            <a:ext cx="8164" cy="233224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1586118" y="2986775"/>
            <a:ext cx="714380"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FIFO</a:t>
            </a:r>
            <a:endParaRPr lang="zh-CN" altLang="en-US" b="1" dirty="0">
              <a:solidFill>
                <a:srgbClr val="11576A"/>
              </a:solidFill>
              <a:latin typeface="微软雅黑" pitchFamily="34" charset="-122"/>
              <a:ea typeface="微软雅黑" pitchFamily="34" charset="-122"/>
            </a:endParaRPr>
          </a:p>
        </p:txBody>
      </p:sp>
      <p:sp>
        <p:nvSpPr>
          <p:cNvPr id="187" name="TextBox 186"/>
          <p:cNvSpPr txBox="1"/>
          <p:nvPr/>
        </p:nvSpPr>
        <p:spPr>
          <a:xfrm>
            <a:off x="3198713"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88" name="TextBox 187"/>
          <p:cNvSpPr txBox="1"/>
          <p:nvPr/>
        </p:nvSpPr>
        <p:spPr>
          <a:xfrm>
            <a:off x="3634064"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89" name="TextBox 188"/>
          <p:cNvSpPr txBox="1"/>
          <p:nvPr/>
        </p:nvSpPr>
        <p:spPr>
          <a:xfrm>
            <a:off x="4055969"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90" name="TextBox 189"/>
          <p:cNvSpPr txBox="1"/>
          <p:nvPr/>
        </p:nvSpPr>
        <p:spPr>
          <a:xfrm>
            <a:off x="4491320"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91" name="TextBox 190"/>
          <p:cNvSpPr txBox="1"/>
          <p:nvPr/>
        </p:nvSpPr>
        <p:spPr>
          <a:xfrm>
            <a:off x="4913225"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92" name="TextBox 191"/>
          <p:cNvSpPr txBox="1"/>
          <p:nvPr/>
        </p:nvSpPr>
        <p:spPr>
          <a:xfrm>
            <a:off x="5348576"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193" name="TextBox 192"/>
          <p:cNvSpPr txBox="1"/>
          <p:nvPr/>
        </p:nvSpPr>
        <p:spPr>
          <a:xfrm>
            <a:off x="5770481"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94" name="TextBox 193"/>
          <p:cNvSpPr txBox="1"/>
          <p:nvPr/>
        </p:nvSpPr>
        <p:spPr>
          <a:xfrm>
            <a:off x="6187734"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95" name="TextBox 194"/>
          <p:cNvSpPr txBox="1"/>
          <p:nvPr/>
        </p:nvSpPr>
        <p:spPr>
          <a:xfrm>
            <a:off x="6609639"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96" name="TextBox 195"/>
          <p:cNvSpPr txBox="1"/>
          <p:nvPr/>
        </p:nvSpPr>
        <p:spPr>
          <a:xfrm>
            <a:off x="7044990"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97" name="TextBox 196"/>
          <p:cNvSpPr txBox="1"/>
          <p:nvPr/>
        </p:nvSpPr>
        <p:spPr>
          <a:xfrm>
            <a:off x="7466895"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grpSp>
        <p:nvGrpSpPr>
          <p:cNvPr id="33" name="组合 32"/>
          <p:cNvGrpSpPr/>
          <p:nvPr/>
        </p:nvGrpSpPr>
        <p:grpSpPr>
          <a:xfrm>
            <a:off x="5770481" y="3464813"/>
            <a:ext cx="327607" cy="1339816"/>
            <a:chOff x="5327338" y="2607563"/>
            <a:chExt cx="327607" cy="1339816"/>
          </a:xfrm>
        </p:grpSpPr>
        <p:sp>
          <p:nvSpPr>
            <p:cNvPr id="205" name="TextBox 204"/>
            <p:cNvSpPr txBox="1"/>
            <p:nvPr/>
          </p:nvSpPr>
          <p:spPr>
            <a:xfrm>
              <a:off x="5327338" y="260756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17" name="TextBox 216"/>
            <p:cNvSpPr txBox="1"/>
            <p:nvPr/>
          </p:nvSpPr>
          <p:spPr>
            <a:xfrm>
              <a:off x="5327338" y="3111319"/>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29" name="TextBox 228"/>
            <p:cNvSpPr txBox="1"/>
            <p:nvPr/>
          </p:nvSpPr>
          <p:spPr>
            <a:xfrm>
              <a:off x="5327338" y="3578047"/>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grpSp>
      <p:grpSp>
        <p:nvGrpSpPr>
          <p:cNvPr id="34" name="组合 33"/>
          <p:cNvGrpSpPr/>
          <p:nvPr/>
        </p:nvGrpSpPr>
        <p:grpSpPr>
          <a:xfrm>
            <a:off x="6187734" y="3464813"/>
            <a:ext cx="327607" cy="1339816"/>
            <a:chOff x="5744591" y="2607563"/>
            <a:chExt cx="327607" cy="1339816"/>
          </a:xfrm>
        </p:grpSpPr>
        <p:sp>
          <p:nvSpPr>
            <p:cNvPr id="206" name="TextBox 205"/>
            <p:cNvSpPr txBox="1"/>
            <p:nvPr/>
          </p:nvSpPr>
          <p:spPr>
            <a:xfrm>
              <a:off x="5744591" y="260756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18" name="TextBox 217"/>
            <p:cNvSpPr txBox="1"/>
            <p:nvPr/>
          </p:nvSpPr>
          <p:spPr>
            <a:xfrm>
              <a:off x="5744591" y="3111319"/>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30" name="TextBox 229"/>
            <p:cNvSpPr txBox="1"/>
            <p:nvPr/>
          </p:nvSpPr>
          <p:spPr>
            <a:xfrm>
              <a:off x="5744591" y="357804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grpSp>
      <p:grpSp>
        <p:nvGrpSpPr>
          <p:cNvPr id="37" name="组合 36"/>
          <p:cNvGrpSpPr/>
          <p:nvPr/>
        </p:nvGrpSpPr>
        <p:grpSpPr>
          <a:xfrm>
            <a:off x="7466895" y="3464813"/>
            <a:ext cx="327607" cy="1339816"/>
            <a:chOff x="7023752" y="2607563"/>
            <a:chExt cx="327607" cy="1339816"/>
          </a:xfrm>
        </p:grpSpPr>
        <p:sp>
          <p:nvSpPr>
            <p:cNvPr id="209" name="TextBox 208"/>
            <p:cNvSpPr txBox="1"/>
            <p:nvPr/>
          </p:nvSpPr>
          <p:spPr>
            <a:xfrm>
              <a:off x="7023752" y="260756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21" name="TextBox 220"/>
            <p:cNvSpPr txBox="1"/>
            <p:nvPr/>
          </p:nvSpPr>
          <p:spPr>
            <a:xfrm>
              <a:off x="7023752" y="3111319"/>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33" name="TextBox 232"/>
            <p:cNvSpPr txBox="1"/>
            <p:nvPr/>
          </p:nvSpPr>
          <p:spPr>
            <a:xfrm>
              <a:off x="7023752" y="3578047"/>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5</a:t>
              </a:r>
              <a:endParaRPr lang="zh-CN" altLang="en-US" b="1" dirty="0">
                <a:solidFill>
                  <a:srgbClr val="C00000"/>
                </a:solidFill>
                <a:latin typeface="微软雅黑" pitchFamily="34" charset="-122"/>
                <a:ea typeface="微软雅黑" pitchFamily="34" charset="-122"/>
              </a:endParaRPr>
            </a:p>
          </p:txBody>
        </p:sp>
      </p:grpSp>
      <p:sp>
        <p:nvSpPr>
          <p:cNvPr id="248" name="TextBox 247"/>
          <p:cNvSpPr txBox="1"/>
          <p:nvPr/>
        </p:nvSpPr>
        <p:spPr>
          <a:xfrm>
            <a:off x="1764639" y="4408580"/>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sp>
        <p:nvSpPr>
          <p:cNvPr id="249" name="TextBox 248"/>
          <p:cNvSpPr txBox="1"/>
          <p:nvPr/>
        </p:nvSpPr>
        <p:spPr>
          <a:xfrm>
            <a:off x="1486750" y="4863925"/>
            <a:ext cx="1124768" cy="369332"/>
          </a:xfrm>
          <a:prstGeom prst="rect">
            <a:avLst/>
          </a:prstGeom>
          <a:noFill/>
        </p:spPr>
        <p:txBody>
          <a:bodyPr wrap="square" rtlCol="0">
            <a:spAutoFit/>
          </a:bodyPr>
          <a:lstStyle/>
          <a:p>
            <a:pPr algn="ctr"/>
            <a:r>
              <a:rPr lang="zh-CN" altLang="en-US" b="1" dirty="0" smtClean="0">
                <a:solidFill>
                  <a:srgbClr val="11576A"/>
                </a:solidFill>
                <a:latin typeface="微软雅黑" pitchFamily="34" charset="-122"/>
                <a:ea typeface="微软雅黑" pitchFamily="34" charset="-122"/>
              </a:rPr>
              <a:t>缺页状态</a:t>
            </a:r>
            <a:endParaRPr lang="zh-CN" altLang="en-US" b="1" dirty="0">
              <a:solidFill>
                <a:srgbClr val="11576A"/>
              </a:solidFill>
              <a:latin typeface="微软雅黑" pitchFamily="34" charset="-122"/>
              <a:ea typeface="微软雅黑" pitchFamily="34" charset="-122"/>
            </a:endParaRPr>
          </a:p>
        </p:txBody>
      </p:sp>
      <p:sp>
        <p:nvSpPr>
          <p:cNvPr id="250" name="TextBox 249"/>
          <p:cNvSpPr txBox="1"/>
          <p:nvPr/>
        </p:nvSpPr>
        <p:spPr>
          <a:xfrm>
            <a:off x="2800565" y="298677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4" name="TextBox 83"/>
          <p:cNvSpPr txBox="1"/>
          <p:nvPr/>
        </p:nvSpPr>
        <p:spPr>
          <a:xfrm>
            <a:off x="1514680" y="2060848"/>
            <a:ext cx="5505488"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访问顺序 : 1, 2, 3, 4, 1, 2, 5, 1, 2, 3, 4, 5</a:t>
            </a:r>
          </a:p>
        </p:txBody>
      </p:sp>
      <p:sp>
        <p:nvSpPr>
          <p:cNvPr id="85" name="TextBox 84"/>
          <p:cNvSpPr txBox="1"/>
          <p:nvPr/>
        </p:nvSpPr>
        <p:spPr>
          <a:xfrm>
            <a:off x="1514680" y="2529984"/>
            <a:ext cx="4436566"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物理页面数: 3</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247" name="TextBox 246"/>
          <p:cNvSpPr txBox="1"/>
          <p:nvPr/>
        </p:nvSpPr>
        <p:spPr>
          <a:xfrm>
            <a:off x="1586118" y="3464813"/>
            <a:ext cx="785818" cy="369332"/>
          </a:xfrm>
          <a:prstGeom prst="rect">
            <a:avLst/>
          </a:prstGeom>
          <a:noFill/>
        </p:spPr>
        <p:txBody>
          <a:bodyPr wrap="square" rtlCol="0">
            <a:spAutoFit/>
          </a:bodyPr>
          <a:lstStyle/>
          <a:p>
            <a:pPr algn="ctr"/>
            <a:r>
              <a:rPr lang="zh-CN" altLang="en-US" b="1" dirty="0" smtClean="0">
                <a:solidFill>
                  <a:srgbClr val="11576A"/>
                </a:solidFill>
                <a:latin typeface="微软雅黑" pitchFamily="34" charset="-122"/>
                <a:ea typeface="微软雅黑" pitchFamily="34" charset="-122"/>
              </a:rPr>
              <a:t>尾</a:t>
            </a:r>
            <a:endParaRPr lang="zh-CN" altLang="en-US" b="1" dirty="0">
              <a:solidFill>
                <a:srgbClr val="11576A"/>
              </a:solidFill>
              <a:latin typeface="微软雅黑" pitchFamily="34" charset="-122"/>
              <a:ea typeface="微软雅黑" pitchFamily="34" charset="-122"/>
            </a:endParaRPr>
          </a:p>
        </p:txBody>
      </p:sp>
      <p:sp>
        <p:nvSpPr>
          <p:cNvPr id="87" name="TextBox 247"/>
          <p:cNvSpPr txBox="1"/>
          <p:nvPr/>
        </p:nvSpPr>
        <p:spPr>
          <a:xfrm>
            <a:off x="1766300" y="3943441"/>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sp>
        <p:nvSpPr>
          <p:cNvPr id="88" name="TextBox 247"/>
          <p:cNvSpPr txBox="1"/>
          <p:nvPr/>
        </p:nvSpPr>
        <p:spPr>
          <a:xfrm>
            <a:off x="1770781" y="3471668"/>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grpSp>
        <p:nvGrpSpPr>
          <p:cNvPr id="26" name="组合 25"/>
          <p:cNvGrpSpPr/>
          <p:nvPr/>
        </p:nvGrpSpPr>
        <p:grpSpPr>
          <a:xfrm>
            <a:off x="2776808" y="3464813"/>
            <a:ext cx="327607" cy="1673778"/>
            <a:chOff x="2333665" y="2607563"/>
            <a:chExt cx="327607" cy="1673778"/>
          </a:xfrm>
        </p:grpSpPr>
        <p:sp>
          <p:nvSpPr>
            <p:cNvPr id="198" name="TextBox 197"/>
            <p:cNvSpPr txBox="1"/>
            <p:nvPr/>
          </p:nvSpPr>
          <p:spPr>
            <a:xfrm>
              <a:off x="2333665" y="2607563"/>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sp>
          <p:nvSpPr>
            <p:cNvPr id="109" name="AutoShape 100"/>
            <p:cNvSpPr>
              <a:spLocks noChangeArrowheads="1"/>
            </p:cNvSpPr>
            <p:nvPr/>
          </p:nvSpPr>
          <p:spPr bwMode="auto">
            <a:xfrm>
              <a:off x="2404738" y="4101341"/>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7" name="组合 26"/>
          <p:cNvGrpSpPr/>
          <p:nvPr/>
        </p:nvGrpSpPr>
        <p:grpSpPr>
          <a:xfrm>
            <a:off x="3198713" y="3464813"/>
            <a:ext cx="327607" cy="1678130"/>
            <a:chOff x="2755570" y="2607563"/>
            <a:chExt cx="327607" cy="1678130"/>
          </a:xfrm>
        </p:grpSpPr>
        <p:sp>
          <p:nvSpPr>
            <p:cNvPr id="199" name="TextBox 198"/>
            <p:cNvSpPr txBox="1"/>
            <p:nvPr/>
          </p:nvSpPr>
          <p:spPr>
            <a:xfrm>
              <a:off x="2755570" y="2607563"/>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11" name="TextBox 210"/>
            <p:cNvSpPr txBox="1"/>
            <p:nvPr/>
          </p:nvSpPr>
          <p:spPr>
            <a:xfrm>
              <a:off x="2755570" y="3111319"/>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0" name="AutoShape 100"/>
            <p:cNvSpPr>
              <a:spLocks noChangeArrowheads="1"/>
            </p:cNvSpPr>
            <p:nvPr/>
          </p:nvSpPr>
          <p:spPr bwMode="auto">
            <a:xfrm>
              <a:off x="2838840" y="4105693"/>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8" name="组合 27"/>
          <p:cNvGrpSpPr/>
          <p:nvPr/>
        </p:nvGrpSpPr>
        <p:grpSpPr>
          <a:xfrm>
            <a:off x="3634064" y="3464813"/>
            <a:ext cx="327607" cy="1678130"/>
            <a:chOff x="3190921" y="2607563"/>
            <a:chExt cx="327607" cy="1678130"/>
          </a:xfrm>
        </p:grpSpPr>
        <p:sp>
          <p:nvSpPr>
            <p:cNvPr id="200" name="TextBox 199"/>
            <p:cNvSpPr txBox="1"/>
            <p:nvPr/>
          </p:nvSpPr>
          <p:spPr>
            <a:xfrm>
              <a:off x="3190921" y="2607563"/>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3</a:t>
              </a:r>
              <a:endParaRPr lang="zh-CN" altLang="en-US" b="1" dirty="0">
                <a:solidFill>
                  <a:srgbClr val="C00000"/>
                </a:solidFill>
                <a:latin typeface="微软雅黑" pitchFamily="34" charset="-122"/>
                <a:ea typeface="微软雅黑" pitchFamily="34" charset="-122"/>
              </a:endParaRPr>
            </a:p>
          </p:txBody>
        </p:sp>
        <p:sp>
          <p:nvSpPr>
            <p:cNvPr id="212" name="TextBox 211"/>
            <p:cNvSpPr txBox="1"/>
            <p:nvPr/>
          </p:nvSpPr>
          <p:spPr>
            <a:xfrm>
              <a:off x="3190921" y="3111319"/>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24" name="TextBox 223"/>
            <p:cNvSpPr txBox="1"/>
            <p:nvPr/>
          </p:nvSpPr>
          <p:spPr>
            <a:xfrm>
              <a:off x="3190921" y="357804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1" name="AutoShape 100"/>
            <p:cNvSpPr>
              <a:spLocks noChangeArrowheads="1"/>
            </p:cNvSpPr>
            <p:nvPr/>
          </p:nvSpPr>
          <p:spPr bwMode="auto">
            <a:xfrm>
              <a:off x="3257942" y="4105693"/>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9" name="组合 28"/>
          <p:cNvGrpSpPr/>
          <p:nvPr/>
        </p:nvGrpSpPr>
        <p:grpSpPr>
          <a:xfrm>
            <a:off x="4055969" y="3464813"/>
            <a:ext cx="327607" cy="1678130"/>
            <a:chOff x="3612826" y="2607563"/>
            <a:chExt cx="327607" cy="1678130"/>
          </a:xfrm>
        </p:grpSpPr>
        <p:sp>
          <p:nvSpPr>
            <p:cNvPr id="201" name="TextBox 200"/>
            <p:cNvSpPr txBox="1"/>
            <p:nvPr/>
          </p:nvSpPr>
          <p:spPr>
            <a:xfrm>
              <a:off x="3612826" y="2607563"/>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4</a:t>
              </a:r>
              <a:endParaRPr lang="zh-CN" altLang="en-US" b="1" dirty="0">
                <a:solidFill>
                  <a:srgbClr val="C00000"/>
                </a:solidFill>
                <a:latin typeface="微软雅黑" pitchFamily="34" charset="-122"/>
                <a:ea typeface="微软雅黑" pitchFamily="34" charset="-122"/>
              </a:endParaRPr>
            </a:p>
          </p:txBody>
        </p:sp>
        <p:sp>
          <p:nvSpPr>
            <p:cNvPr id="213" name="TextBox 212"/>
            <p:cNvSpPr txBox="1"/>
            <p:nvPr/>
          </p:nvSpPr>
          <p:spPr>
            <a:xfrm>
              <a:off x="3612826" y="3111319"/>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25" name="TextBox 224"/>
            <p:cNvSpPr txBox="1"/>
            <p:nvPr/>
          </p:nvSpPr>
          <p:spPr>
            <a:xfrm>
              <a:off x="3612826" y="357804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12" name="AutoShape 100"/>
            <p:cNvSpPr>
              <a:spLocks noChangeArrowheads="1"/>
            </p:cNvSpPr>
            <p:nvPr/>
          </p:nvSpPr>
          <p:spPr bwMode="auto">
            <a:xfrm>
              <a:off x="3691418" y="4105693"/>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30" name="组合 29"/>
          <p:cNvGrpSpPr/>
          <p:nvPr/>
        </p:nvGrpSpPr>
        <p:grpSpPr>
          <a:xfrm>
            <a:off x="4491320" y="3464813"/>
            <a:ext cx="327607" cy="1671254"/>
            <a:chOff x="4048177" y="2607563"/>
            <a:chExt cx="327607" cy="1671254"/>
          </a:xfrm>
        </p:grpSpPr>
        <p:sp>
          <p:nvSpPr>
            <p:cNvPr id="202" name="TextBox 201"/>
            <p:cNvSpPr txBox="1"/>
            <p:nvPr/>
          </p:nvSpPr>
          <p:spPr>
            <a:xfrm>
              <a:off x="4048177" y="2607563"/>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sp>
          <p:nvSpPr>
            <p:cNvPr id="214" name="TextBox 213"/>
            <p:cNvSpPr txBox="1"/>
            <p:nvPr/>
          </p:nvSpPr>
          <p:spPr>
            <a:xfrm>
              <a:off x="4048177" y="3111319"/>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26" name="TextBox 225"/>
            <p:cNvSpPr txBox="1"/>
            <p:nvPr/>
          </p:nvSpPr>
          <p:spPr>
            <a:xfrm>
              <a:off x="4048177" y="357804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13" name="AutoShape 100"/>
            <p:cNvSpPr>
              <a:spLocks noChangeArrowheads="1"/>
            </p:cNvSpPr>
            <p:nvPr/>
          </p:nvSpPr>
          <p:spPr bwMode="auto">
            <a:xfrm>
              <a:off x="4110520" y="4098817"/>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31" name="组合 30"/>
          <p:cNvGrpSpPr/>
          <p:nvPr/>
        </p:nvGrpSpPr>
        <p:grpSpPr>
          <a:xfrm>
            <a:off x="4913225" y="3464814"/>
            <a:ext cx="327607" cy="1667505"/>
            <a:chOff x="4470082" y="2607563"/>
            <a:chExt cx="327607" cy="1667505"/>
          </a:xfrm>
        </p:grpSpPr>
        <p:sp>
          <p:nvSpPr>
            <p:cNvPr id="203" name="TextBox 202"/>
            <p:cNvSpPr txBox="1"/>
            <p:nvPr/>
          </p:nvSpPr>
          <p:spPr>
            <a:xfrm>
              <a:off x="4470082" y="2607563"/>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15" name="TextBox 214"/>
            <p:cNvSpPr txBox="1"/>
            <p:nvPr/>
          </p:nvSpPr>
          <p:spPr>
            <a:xfrm>
              <a:off x="4470082" y="3111319"/>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227" name="TextBox 226"/>
            <p:cNvSpPr txBox="1"/>
            <p:nvPr/>
          </p:nvSpPr>
          <p:spPr>
            <a:xfrm>
              <a:off x="4470082" y="357804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14" name="AutoShape 100"/>
            <p:cNvSpPr>
              <a:spLocks noChangeArrowheads="1"/>
            </p:cNvSpPr>
            <p:nvPr/>
          </p:nvSpPr>
          <p:spPr bwMode="auto">
            <a:xfrm>
              <a:off x="4529622" y="40950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32" name="组合 31"/>
          <p:cNvGrpSpPr/>
          <p:nvPr/>
        </p:nvGrpSpPr>
        <p:grpSpPr>
          <a:xfrm>
            <a:off x="5348576" y="3464814"/>
            <a:ext cx="327607" cy="1667505"/>
            <a:chOff x="4905433" y="2607563"/>
            <a:chExt cx="327607" cy="1667505"/>
          </a:xfrm>
        </p:grpSpPr>
        <p:sp>
          <p:nvSpPr>
            <p:cNvPr id="204" name="TextBox 203"/>
            <p:cNvSpPr txBox="1"/>
            <p:nvPr/>
          </p:nvSpPr>
          <p:spPr>
            <a:xfrm>
              <a:off x="4905433" y="2607563"/>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5</a:t>
              </a:r>
              <a:endParaRPr lang="zh-CN" altLang="en-US" b="1" dirty="0">
                <a:solidFill>
                  <a:srgbClr val="C00000"/>
                </a:solidFill>
                <a:latin typeface="微软雅黑" pitchFamily="34" charset="-122"/>
                <a:ea typeface="微软雅黑" pitchFamily="34" charset="-122"/>
              </a:endParaRPr>
            </a:p>
          </p:txBody>
        </p:sp>
        <p:sp>
          <p:nvSpPr>
            <p:cNvPr id="216" name="TextBox 215"/>
            <p:cNvSpPr txBox="1"/>
            <p:nvPr/>
          </p:nvSpPr>
          <p:spPr>
            <a:xfrm>
              <a:off x="4905433" y="3111319"/>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28" name="TextBox 227"/>
            <p:cNvSpPr txBox="1"/>
            <p:nvPr/>
          </p:nvSpPr>
          <p:spPr>
            <a:xfrm>
              <a:off x="4905433" y="357804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5" name="AutoShape 100"/>
            <p:cNvSpPr>
              <a:spLocks noChangeArrowheads="1"/>
            </p:cNvSpPr>
            <p:nvPr/>
          </p:nvSpPr>
          <p:spPr bwMode="auto">
            <a:xfrm>
              <a:off x="4956662" y="40950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35" name="组合 34"/>
          <p:cNvGrpSpPr/>
          <p:nvPr/>
        </p:nvGrpSpPr>
        <p:grpSpPr>
          <a:xfrm>
            <a:off x="6609639" y="3464814"/>
            <a:ext cx="327607" cy="1667505"/>
            <a:chOff x="6166496" y="2607563"/>
            <a:chExt cx="327607" cy="1667505"/>
          </a:xfrm>
        </p:grpSpPr>
        <p:sp>
          <p:nvSpPr>
            <p:cNvPr id="207" name="TextBox 206"/>
            <p:cNvSpPr txBox="1"/>
            <p:nvPr/>
          </p:nvSpPr>
          <p:spPr>
            <a:xfrm>
              <a:off x="6166496" y="2607563"/>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3</a:t>
              </a:r>
              <a:endParaRPr lang="zh-CN" altLang="en-US" b="1" dirty="0">
                <a:solidFill>
                  <a:srgbClr val="C00000"/>
                </a:solidFill>
                <a:latin typeface="微软雅黑" pitchFamily="34" charset="-122"/>
                <a:ea typeface="微软雅黑" pitchFamily="34" charset="-122"/>
              </a:endParaRPr>
            </a:p>
          </p:txBody>
        </p:sp>
        <p:sp>
          <p:nvSpPr>
            <p:cNvPr id="219" name="TextBox 218"/>
            <p:cNvSpPr txBox="1"/>
            <p:nvPr/>
          </p:nvSpPr>
          <p:spPr>
            <a:xfrm>
              <a:off x="6166496" y="3111319"/>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31" name="TextBox 230"/>
            <p:cNvSpPr txBox="1"/>
            <p:nvPr/>
          </p:nvSpPr>
          <p:spPr>
            <a:xfrm>
              <a:off x="6166496" y="357804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16" name="AutoShape 100"/>
            <p:cNvSpPr>
              <a:spLocks noChangeArrowheads="1"/>
            </p:cNvSpPr>
            <p:nvPr/>
          </p:nvSpPr>
          <p:spPr bwMode="auto">
            <a:xfrm>
              <a:off x="6248153" y="40950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36" name="组合 35"/>
          <p:cNvGrpSpPr/>
          <p:nvPr/>
        </p:nvGrpSpPr>
        <p:grpSpPr>
          <a:xfrm>
            <a:off x="7044990" y="3464814"/>
            <a:ext cx="327607" cy="1667505"/>
            <a:chOff x="6601847" y="2607563"/>
            <a:chExt cx="327607" cy="1667505"/>
          </a:xfrm>
        </p:grpSpPr>
        <p:sp>
          <p:nvSpPr>
            <p:cNvPr id="208" name="TextBox 207"/>
            <p:cNvSpPr txBox="1"/>
            <p:nvPr/>
          </p:nvSpPr>
          <p:spPr>
            <a:xfrm>
              <a:off x="6601847" y="2607563"/>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4</a:t>
              </a:r>
              <a:endParaRPr lang="zh-CN" altLang="en-US" b="1" dirty="0">
                <a:solidFill>
                  <a:srgbClr val="C00000"/>
                </a:solidFill>
                <a:latin typeface="微软雅黑" pitchFamily="34" charset="-122"/>
                <a:ea typeface="微软雅黑" pitchFamily="34" charset="-122"/>
              </a:endParaRPr>
            </a:p>
          </p:txBody>
        </p:sp>
        <p:sp>
          <p:nvSpPr>
            <p:cNvPr id="220" name="TextBox 219"/>
            <p:cNvSpPr txBox="1"/>
            <p:nvPr/>
          </p:nvSpPr>
          <p:spPr>
            <a:xfrm>
              <a:off x="6601847" y="3111319"/>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32" name="TextBox 231"/>
            <p:cNvSpPr txBox="1"/>
            <p:nvPr/>
          </p:nvSpPr>
          <p:spPr>
            <a:xfrm>
              <a:off x="6601847" y="357804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117" name="AutoShape 100"/>
            <p:cNvSpPr>
              <a:spLocks noChangeArrowheads="1"/>
            </p:cNvSpPr>
            <p:nvPr/>
          </p:nvSpPr>
          <p:spPr bwMode="auto">
            <a:xfrm>
              <a:off x="6675032" y="40950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sp>
        <p:nvSpPr>
          <p:cNvPr id="130" name="TextBox 84"/>
          <p:cNvSpPr txBox="1"/>
          <p:nvPr/>
        </p:nvSpPr>
        <p:spPr>
          <a:xfrm>
            <a:off x="3732963" y="2536050"/>
            <a:ext cx="4436566" cy="400110"/>
          </a:xfrm>
          <a:prstGeom prst="rect">
            <a:avLst/>
          </a:prstGeom>
          <a:noFill/>
          <a:effectLst/>
        </p:spPr>
        <p:txBody>
          <a:bodyPr wrap="square" rtlCol="0">
            <a:spAutoFit/>
          </a:bodyPr>
          <a:lstStyle/>
          <a:p>
            <a:r>
              <a:rPr lang="zh-CN" altLang="en-US" sz="2000" b="1" dirty="0">
                <a:solidFill>
                  <a:srgbClr val="C00000"/>
                </a:solidFill>
                <a:latin typeface="微软雅黑" pitchFamily="34" charset="-122"/>
                <a:ea typeface="微软雅黑" pitchFamily="34" charset="-122"/>
                <a:sym typeface="Times New Roman" charset="0"/>
              </a:rPr>
              <a:t>缺页次数: 9</a:t>
            </a:r>
            <a:endParaRPr lang="zh-CN" altLang="en-US" sz="2000" b="1" dirty="0">
              <a:solidFill>
                <a:srgbClr val="C00000"/>
              </a:solidFill>
              <a:latin typeface="微软雅黑" pitchFamily="34" charset="-122"/>
              <a:ea typeface="微软雅黑" pitchFamily="34" charset="-122"/>
              <a:sym typeface="MS PGothic" charset="0"/>
            </a:endParaRPr>
          </a:p>
        </p:txBody>
      </p:sp>
    </p:spTree>
    <p:extLst>
      <p:ext uri="{BB962C8B-B14F-4D97-AF65-F5344CB8AC3E}">
        <p14:creationId xmlns:p14="http://schemas.microsoft.com/office/powerpoint/2010/main" val="241956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8"/>
                                        </p:tgtEl>
                                      </p:cBhvr>
                                    </p:animEffect>
                                    <p:set>
                                      <p:cBhvr>
                                        <p:cTn id="15" dur="1" fill="hold">
                                          <p:stCondLst>
                                            <p:cond delay="499"/>
                                          </p:stCondLst>
                                        </p:cTn>
                                        <p:tgtEl>
                                          <p:spTgt spid="88"/>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47"/>
                                        </p:tgtEl>
                                        <p:attrNameLst>
                                          <p:attrName>style.visibility</p:attrName>
                                        </p:attrNameLst>
                                      </p:cBhvr>
                                      <p:to>
                                        <p:strVal val="visible"/>
                                      </p:to>
                                    </p:set>
                                    <p:animEffect transition="in" filter="fade">
                                      <p:cBhvr>
                                        <p:cTn id="18" dur="500"/>
                                        <p:tgtEl>
                                          <p:spTgt spid="2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fade">
                                      <p:cBhvr>
                                        <p:cTn id="21" dur="500"/>
                                        <p:tgtEl>
                                          <p:spTgt spid="87"/>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87"/>
                                        </p:tgtEl>
                                      </p:cBhvr>
                                    </p:animEffect>
                                    <p:set>
                                      <p:cBhvr>
                                        <p:cTn id="29" dur="1" fill="hold">
                                          <p:stCondLst>
                                            <p:cond delay="499"/>
                                          </p:stCondLst>
                                        </p:cTn>
                                        <p:tgtEl>
                                          <p:spTgt spid="8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248"/>
                                        </p:tgtEl>
                                        <p:attrNameLst>
                                          <p:attrName>style.visibility</p:attrName>
                                        </p:attrNameLst>
                                      </p:cBhvr>
                                      <p:to>
                                        <p:strVal val="visible"/>
                                      </p:to>
                                    </p:set>
                                    <p:animEffect transition="in" filter="fade">
                                      <p:cBhvr>
                                        <p:cTn id="32" dur="500"/>
                                        <p:tgtEl>
                                          <p:spTgt spid="248"/>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30"/>
                                        </p:tgtEl>
                                        <p:attrNameLst>
                                          <p:attrName>style.visibility</p:attrName>
                                        </p:attrNameLst>
                                      </p:cBhvr>
                                      <p:to>
                                        <p:strVal val="visible"/>
                                      </p:to>
                                    </p:set>
                                    <p:animEffect transition="in" filter="wipe(left)">
                                      <p:cBhvr>
                                        <p:cTn id="85"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247" grpId="0"/>
      <p:bldP spid="87" grpId="0"/>
      <p:bldP spid="87" grpId="1"/>
      <p:bldP spid="88" grpId="0"/>
      <p:bldP spid="88" grpId="1"/>
      <p:bldP spid="13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1454948" y="2759656"/>
            <a:ext cx="6429420" cy="279411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rot="10800000" flipH="1">
            <a:off x="1474659" y="3206336"/>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rot="10800000" flipH="1">
            <a:off x="1474659" y="4651605"/>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10800000" flipH="1">
            <a:off x="1474659" y="4186466"/>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0800000" flipH="1">
            <a:off x="1474659" y="3719738"/>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rot="5400000">
            <a:off x="6115740"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rot="5400000">
            <a:off x="5687112"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rot="5400000">
            <a:off x="5258484"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rot="5400000">
            <a:off x="4837794"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rot="5400000">
            <a:off x="4401228"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rot="5400000">
            <a:off x="3972600"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rot="5400000">
            <a:off x="3543972"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rot="5400000">
            <a:off x="3123282"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rot="5400000">
            <a:off x="2686715"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rot="5400000">
            <a:off x="2258087"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rot="5400000">
            <a:off x="1829460"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rot="5400000">
            <a:off x="1402420"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1637418" y="2798093"/>
            <a:ext cx="714380"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FIFO</a:t>
            </a:r>
            <a:endParaRPr lang="zh-CN" altLang="en-US" b="1" dirty="0">
              <a:solidFill>
                <a:srgbClr val="11576A"/>
              </a:solidFill>
              <a:latin typeface="微软雅黑" pitchFamily="34" charset="-122"/>
              <a:ea typeface="微软雅黑" pitchFamily="34" charset="-122"/>
            </a:endParaRPr>
          </a:p>
        </p:txBody>
      </p:sp>
      <p:sp>
        <p:nvSpPr>
          <p:cNvPr id="187" name="TextBox 186"/>
          <p:cNvSpPr txBox="1"/>
          <p:nvPr/>
        </p:nvSpPr>
        <p:spPr>
          <a:xfrm>
            <a:off x="3250013"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88" name="TextBox 187"/>
          <p:cNvSpPr txBox="1"/>
          <p:nvPr/>
        </p:nvSpPr>
        <p:spPr>
          <a:xfrm>
            <a:off x="3685364"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89" name="TextBox 188"/>
          <p:cNvSpPr txBox="1"/>
          <p:nvPr/>
        </p:nvSpPr>
        <p:spPr>
          <a:xfrm>
            <a:off x="4107269"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90" name="TextBox 189"/>
          <p:cNvSpPr txBox="1"/>
          <p:nvPr/>
        </p:nvSpPr>
        <p:spPr>
          <a:xfrm>
            <a:off x="4542620"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91" name="TextBox 190"/>
          <p:cNvSpPr txBox="1"/>
          <p:nvPr/>
        </p:nvSpPr>
        <p:spPr>
          <a:xfrm>
            <a:off x="4964525"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92" name="TextBox 191"/>
          <p:cNvSpPr txBox="1"/>
          <p:nvPr/>
        </p:nvSpPr>
        <p:spPr>
          <a:xfrm>
            <a:off x="5399876"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193" name="TextBox 192"/>
          <p:cNvSpPr txBox="1"/>
          <p:nvPr/>
        </p:nvSpPr>
        <p:spPr>
          <a:xfrm>
            <a:off x="5821781"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94" name="TextBox 193"/>
          <p:cNvSpPr txBox="1"/>
          <p:nvPr/>
        </p:nvSpPr>
        <p:spPr>
          <a:xfrm>
            <a:off x="6239034"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95" name="TextBox 194"/>
          <p:cNvSpPr txBox="1"/>
          <p:nvPr/>
        </p:nvSpPr>
        <p:spPr>
          <a:xfrm>
            <a:off x="6660939"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96" name="TextBox 195"/>
          <p:cNvSpPr txBox="1"/>
          <p:nvPr/>
        </p:nvSpPr>
        <p:spPr>
          <a:xfrm>
            <a:off x="7096290"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97" name="TextBox 196"/>
          <p:cNvSpPr txBox="1"/>
          <p:nvPr/>
        </p:nvSpPr>
        <p:spPr>
          <a:xfrm>
            <a:off x="7518195"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47" name="TextBox 246"/>
          <p:cNvSpPr txBox="1"/>
          <p:nvPr/>
        </p:nvSpPr>
        <p:spPr>
          <a:xfrm>
            <a:off x="1637418" y="3276131"/>
            <a:ext cx="785818" cy="369332"/>
          </a:xfrm>
          <a:prstGeom prst="rect">
            <a:avLst/>
          </a:prstGeom>
          <a:noFill/>
        </p:spPr>
        <p:txBody>
          <a:bodyPr wrap="square" rtlCol="0">
            <a:spAutoFit/>
          </a:bodyPr>
          <a:lstStyle/>
          <a:p>
            <a:pPr algn="ctr"/>
            <a:r>
              <a:rPr lang="zh-CN" altLang="en-US" b="1" dirty="0" smtClean="0">
                <a:solidFill>
                  <a:srgbClr val="11576A"/>
                </a:solidFill>
                <a:latin typeface="微软雅黑" pitchFamily="34" charset="-122"/>
                <a:ea typeface="微软雅黑" pitchFamily="34" charset="-122"/>
              </a:rPr>
              <a:t>尾</a:t>
            </a:r>
            <a:endParaRPr lang="zh-CN" altLang="en-US" b="1" dirty="0">
              <a:solidFill>
                <a:srgbClr val="11576A"/>
              </a:solidFill>
              <a:latin typeface="微软雅黑" pitchFamily="34" charset="-122"/>
              <a:ea typeface="微软雅黑" pitchFamily="34" charset="-122"/>
            </a:endParaRPr>
          </a:p>
        </p:txBody>
      </p:sp>
      <p:sp>
        <p:nvSpPr>
          <p:cNvPr id="249" name="TextBox 248"/>
          <p:cNvSpPr txBox="1"/>
          <p:nvPr/>
        </p:nvSpPr>
        <p:spPr>
          <a:xfrm>
            <a:off x="1466042" y="5142605"/>
            <a:ext cx="1224136" cy="369332"/>
          </a:xfrm>
          <a:prstGeom prst="rect">
            <a:avLst/>
          </a:prstGeom>
          <a:noFill/>
        </p:spPr>
        <p:txBody>
          <a:bodyPr wrap="square" rtlCol="0">
            <a:spAutoFit/>
          </a:bodyPr>
          <a:lstStyle/>
          <a:p>
            <a:pPr algn="ctr"/>
            <a:r>
              <a:rPr lang="zh-CN" altLang="en-US" b="1" dirty="0" smtClean="0">
                <a:solidFill>
                  <a:srgbClr val="11576A"/>
                </a:solidFill>
                <a:latin typeface="微软雅黑" pitchFamily="34" charset="-122"/>
                <a:ea typeface="微软雅黑" pitchFamily="34" charset="-122"/>
              </a:rPr>
              <a:t>缺页状态</a:t>
            </a:r>
            <a:endParaRPr lang="zh-CN" altLang="en-US" b="1" dirty="0">
              <a:solidFill>
                <a:srgbClr val="11576A"/>
              </a:solidFill>
              <a:latin typeface="微软雅黑" pitchFamily="34" charset="-122"/>
              <a:ea typeface="微软雅黑" pitchFamily="34" charset="-122"/>
            </a:endParaRPr>
          </a:p>
        </p:txBody>
      </p:sp>
      <p:sp>
        <p:nvSpPr>
          <p:cNvPr id="250" name="TextBox 249"/>
          <p:cNvSpPr txBox="1"/>
          <p:nvPr/>
        </p:nvSpPr>
        <p:spPr>
          <a:xfrm>
            <a:off x="2851865" y="2798093"/>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257" name="TextBox 256"/>
          <p:cNvSpPr txBox="1"/>
          <p:nvPr/>
        </p:nvSpPr>
        <p:spPr>
          <a:xfrm>
            <a:off x="1565980" y="1916832"/>
            <a:ext cx="5505488"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访问顺序 : 1, 2, 3, 4, 1, 2, 5, 1, 2, 3, 4, 5</a:t>
            </a:r>
          </a:p>
        </p:txBody>
      </p:sp>
      <p:sp>
        <p:nvSpPr>
          <p:cNvPr id="258" name="TextBox 257"/>
          <p:cNvSpPr txBox="1"/>
          <p:nvPr/>
        </p:nvSpPr>
        <p:spPr>
          <a:xfrm>
            <a:off x="1565980" y="2371208"/>
            <a:ext cx="2649032"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物理页面数: </a:t>
            </a:r>
            <a:r>
              <a:rPr lang="en-US" altLang="zh-CN" sz="2000" b="1" dirty="0">
                <a:solidFill>
                  <a:srgbClr val="11576A"/>
                </a:solidFill>
                <a:latin typeface="微软雅黑" pitchFamily="34" charset="-122"/>
                <a:ea typeface="微软雅黑" pitchFamily="34" charset="-122"/>
                <a:sym typeface="Times New Roman" charset="0"/>
              </a:rPr>
              <a:t>4</a:t>
            </a:r>
            <a:endParaRPr lang="zh-CN" altLang="en-US" sz="2000" b="1" dirty="0">
              <a:solidFill>
                <a:srgbClr val="11576A"/>
              </a:solidFill>
              <a:latin typeface="微软雅黑" pitchFamily="34" charset="-122"/>
              <a:ea typeface="微软雅黑" pitchFamily="34" charset="-122"/>
              <a:sym typeface="Times New Roman" charset="0"/>
            </a:endParaRPr>
          </a:p>
        </p:txBody>
      </p:sp>
      <p:cxnSp>
        <p:nvCxnSpPr>
          <p:cNvPr id="260" name="直接连接符 259"/>
          <p:cNvCxnSpPr/>
          <p:nvPr/>
        </p:nvCxnSpPr>
        <p:spPr>
          <a:xfrm rot="10800000" flipH="1">
            <a:off x="1474659" y="5128316"/>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71" name="TextBox 270"/>
          <p:cNvSpPr txBox="1"/>
          <p:nvPr/>
        </p:nvSpPr>
        <p:spPr>
          <a:xfrm>
            <a:off x="1810854" y="4705406"/>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grpSp>
        <p:nvGrpSpPr>
          <p:cNvPr id="19" name="组合 18"/>
          <p:cNvGrpSpPr/>
          <p:nvPr/>
        </p:nvGrpSpPr>
        <p:grpSpPr>
          <a:xfrm>
            <a:off x="4542620" y="3276132"/>
            <a:ext cx="327607" cy="1798607"/>
            <a:chOff x="4048177" y="2418881"/>
            <a:chExt cx="327607" cy="1798607"/>
          </a:xfrm>
        </p:grpSpPr>
        <p:sp>
          <p:nvSpPr>
            <p:cNvPr id="202" name="TextBox 201"/>
            <p:cNvSpPr txBox="1"/>
            <p:nvPr/>
          </p:nvSpPr>
          <p:spPr>
            <a:xfrm>
              <a:off x="4048177" y="2418881"/>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14" name="TextBox 213"/>
            <p:cNvSpPr txBox="1"/>
            <p:nvPr/>
          </p:nvSpPr>
          <p:spPr>
            <a:xfrm>
              <a:off x="4048177" y="292263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26" name="TextBox 225"/>
            <p:cNvSpPr txBox="1"/>
            <p:nvPr/>
          </p:nvSpPr>
          <p:spPr>
            <a:xfrm>
              <a:off x="4048177" y="338936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63" name="TextBox 262"/>
            <p:cNvSpPr txBox="1"/>
            <p:nvPr/>
          </p:nvSpPr>
          <p:spPr>
            <a:xfrm>
              <a:off x="4048177" y="3848156"/>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grpSp>
      <p:grpSp>
        <p:nvGrpSpPr>
          <p:cNvPr id="18" name="组合 17"/>
          <p:cNvGrpSpPr/>
          <p:nvPr/>
        </p:nvGrpSpPr>
        <p:grpSpPr>
          <a:xfrm>
            <a:off x="4964525" y="3276132"/>
            <a:ext cx="327607" cy="1798607"/>
            <a:chOff x="4470082" y="2418881"/>
            <a:chExt cx="327607" cy="1798607"/>
          </a:xfrm>
        </p:grpSpPr>
        <p:sp>
          <p:nvSpPr>
            <p:cNvPr id="203" name="TextBox 202"/>
            <p:cNvSpPr txBox="1"/>
            <p:nvPr/>
          </p:nvSpPr>
          <p:spPr>
            <a:xfrm>
              <a:off x="4470082" y="2418881"/>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15" name="TextBox 214"/>
            <p:cNvSpPr txBox="1"/>
            <p:nvPr/>
          </p:nvSpPr>
          <p:spPr>
            <a:xfrm>
              <a:off x="4470082" y="292263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27" name="TextBox 226"/>
            <p:cNvSpPr txBox="1"/>
            <p:nvPr/>
          </p:nvSpPr>
          <p:spPr>
            <a:xfrm>
              <a:off x="4470082" y="3389365"/>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64" name="TextBox 263"/>
            <p:cNvSpPr txBox="1"/>
            <p:nvPr/>
          </p:nvSpPr>
          <p:spPr>
            <a:xfrm>
              <a:off x="4470082" y="3848156"/>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grpSp>
      <p:sp>
        <p:nvSpPr>
          <p:cNvPr id="108" name="TextBox 270"/>
          <p:cNvSpPr txBox="1"/>
          <p:nvPr/>
        </p:nvSpPr>
        <p:spPr>
          <a:xfrm>
            <a:off x="1805939" y="4245582"/>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sp>
        <p:nvSpPr>
          <p:cNvPr id="109" name="TextBox 270"/>
          <p:cNvSpPr txBox="1"/>
          <p:nvPr/>
        </p:nvSpPr>
        <p:spPr>
          <a:xfrm>
            <a:off x="1811250" y="3748716"/>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sp>
        <p:nvSpPr>
          <p:cNvPr id="110" name="TextBox 270"/>
          <p:cNvSpPr txBox="1"/>
          <p:nvPr/>
        </p:nvSpPr>
        <p:spPr>
          <a:xfrm>
            <a:off x="1828769" y="3282481"/>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sp>
        <p:nvSpPr>
          <p:cNvPr id="112" name="TextBox 257"/>
          <p:cNvSpPr txBox="1"/>
          <p:nvPr/>
        </p:nvSpPr>
        <p:spPr>
          <a:xfrm>
            <a:off x="3822179" y="2371208"/>
            <a:ext cx="2253404" cy="400110"/>
          </a:xfrm>
          <a:prstGeom prst="rect">
            <a:avLst/>
          </a:prstGeom>
          <a:noFill/>
          <a:effectLst/>
        </p:spPr>
        <p:txBody>
          <a:bodyPr wrap="square" rtlCol="0">
            <a:spAutoFit/>
          </a:bodyPr>
          <a:lstStyle/>
          <a:p>
            <a:r>
              <a:rPr lang="zh-CN" altLang="en-US" sz="2000" b="1" dirty="0">
                <a:solidFill>
                  <a:srgbClr val="C00000"/>
                </a:solidFill>
                <a:latin typeface="微软雅黑" pitchFamily="34" charset="-122"/>
                <a:ea typeface="微软雅黑" pitchFamily="34" charset="-122"/>
                <a:sym typeface="Times New Roman" charset="0"/>
              </a:rPr>
              <a:t>缺页次数: </a:t>
            </a:r>
            <a:r>
              <a:rPr lang="en-US" altLang="zh-CN" sz="2000" b="1" dirty="0">
                <a:solidFill>
                  <a:srgbClr val="C00000"/>
                </a:solidFill>
                <a:latin typeface="微软雅黑" pitchFamily="34" charset="-122"/>
                <a:ea typeface="微软雅黑" pitchFamily="34" charset="-122"/>
                <a:sym typeface="Times New Roman" charset="0"/>
              </a:rPr>
              <a:t>10</a:t>
            </a:r>
            <a:endParaRPr lang="zh-CN" altLang="en-US" sz="2000" b="1" dirty="0">
              <a:solidFill>
                <a:srgbClr val="C00000"/>
              </a:solidFill>
              <a:latin typeface="微软雅黑" pitchFamily="34" charset="-122"/>
              <a:ea typeface="微软雅黑" pitchFamily="34" charset="-122"/>
              <a:sym typeface="Times New Roman" charset="0"/>
            </a:endParaRPr>
          </a:p>
        </p:txBody>
      </p:sp>
      <p:grpSp>
        <p:nvGrpSpPr>
          <p:cNvPr id="8" name="组合 7"/>
          <p:cNvGrpSpPr/>
          <p:nvPr/>
        </p:nvGrpSpPr>
        <p:grpSpPr>
          <a:xfrm>
            <a:off x="2828108" y="3276131"/>
            <a:ext cx="327607" cy="2144324"/>
            <a:chOff x="2333665" y="2418881"/>
            <a:chExt cx="327607" cy="2144324"/>
          </a:xfrm>
        </p:grpSpPr>
        <p:sp>
          <p:nvSpPr>
            <p:cNvPr id="198" name="TextBox 197"/>
            <p:cNvSpPr txBox="1"/>
            <p:nvPr/>
          </p:nvSpPr>
          <p:spPr>
            <a:xfrm>
              <a:off x="2333665" y="2418881"/>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sp>
          <p:nvSpPr>
            <p:cNvPr id="113" name="AutoShape 100"/>
            <p:cNvSpPr>
              <a:spLocks noChangeArrowheads="1"/>
            </p:cNvSpPr>
            <p:nvPr/>
          </p:nvSpPr>
          <p:spPr bwMode="auto">
            <a:xfrm>
              <a:off x="2384322" y="4383205"/>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5" name="组合 14"/>
          <p:cNvGrpSpPr/>
          <p:nvPr/>
        </p:nvGrpSpPr>
        <p:grpSpPr>
          <a:xfrm>
            <a:off x="3250013" y="3276131"/>
            <a:ext cx="327607" cy="2136036"/>
            <a:chOff x="2755570" y="2418881"/>
            <a:chExt cx="327607" cy="2136036"/>
          </a:xfrm>
        </p:grpSpPr>
        <p:sp>
          <p:nvSpPr>
            <p:cNvPr id="199" name="TextBox 198"/>
            <p:cNvSpPr txBox="1"/>
            <p:nvPr/>
          </p:nvSpPr>
          <p:spPr>
            <a:xfrm>
              <a:off x="2755570" y="2418881"/>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11" name="TextBox 210"/>
            <p:cNvSpPr txBox="1"/>
            <p:nvPr/>
          </p:nvSpPr>
          <p:spPr>
            <a:xfrm>
              <a:off x="2755570" y="292263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4" name="AutoShape 100"/>
            <p:cNvSpPr>
              <a:spLocks noChangeArrowheads="1"/>
            </p:cNvSpPr>
            <p:nvPr/>
          </p:nvSpPr>
          <p:spPr bwMode="auto">
            <a:xfrm>
              <a:off x="2829373" y="4374917"/>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6" name="组合 15"/>
          <p:cNvGrpSpPr/>
          <p:nvPr/>
        </p:nvGrpSpPr>
        <p:grpSpPr>
          <a:xfrm>
            <a:off x="3685364" y="3276131"/>
            <a:ext cx="327607" cy="2136036"/>
            <a:chOff x="3190921" y="2418881"/>
            <a:chExt cx="327607" cy="2136036"/>
          </a:xfrm>
        </p:grpSpPr>
        <p:sp>
          <p:nvSpPr>
            <p:cNvPr id="200" name="TextBox 199"/>
            <p:cNvSpPr txBox="1"/>
            <p:nvPr/>
          </p:nvSpPr>
          <p:spPr>
            <a:xfrm>
              <a:off x="3190921" y="2418881"/>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3</a:t>
              </a:r>
              <a:endParaRPr lang="zh-CN" altLang="en-US" b="1" dirty="0">
                <a:solidFill>
                  <a:srgbClr val="C00000"/>
                </a:solidFill>
                <a:latin typeface="微软雅黑" pitchFamily="34" charset="-122"/>
                <a:ea typeface="微软雅黑" pitchFamily="34" charset="-122"/>
              </a:endParaRPr>
            </a:p>
          </p:txBody>
        </p:sp>
        <p:sp>
          <p:nvSpPr>
            <p:cNvPr id="212" name="TextBox 211"/>
            <p:cNvSpPr txBox="1"/>
            <p:nvPr/>
          </p:nvSpPr>
          <p:spPr>
            <a:xfrm>
              <a:off x="3190921" y="292263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24" name="TextBox 223"/>
            <p:cNvSpPr txBox="1"/>
            <p:nvPr/>
          </p:nvSpPr>
          <p:spPr>
            <a:xfrm>
              <a:off x="3190921" y="338936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5" name="AutoShape 100"/>
            <p:cNvSpPr>
              <a:spLocks noChangeArrowheads="1"/>
            </p:cNvSpPr>
            <p:nvPr/>
          </p:nvSpPr>
          <p:spPr bwMode="auto">
            <a:xfrm>
              <a:off x="3255456" y="4374917"/>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7" name="组合 16"/>
          <p:cNvGrpSpPr/>
          <p:nvPr/>
        </p:nvGrpSpPr>
        <p:grpSpPr>
          <a:xfrm>
            <a:off x="4107269" y="3276131"/>
            <a:ext cx="358087" cy="2136036"/>
            <a:chOff x="3612826" y="2418881"/>
            <a:chExt cx="358087" cy="2136036"/>
          </a:xfrm>
        </p:grpSpPr>
        <p:sp>
          <p:nvSpPr>
            <p:cNvPr id="201" name="TextBox 200"/>
            <p:cNvSpPr txBox="1"/>
            <p:nvPr/>
          </p:nvSpPr>
          <p:spPr>
            <a:xfrm>
              <a:off x="3612826" y="2418881"/>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4</a:t>
              </a:r>
              <a:endParaRPr lang="zh-CN" altLang="en-US" b="1" dirty="0">
                <a:solidFill>
                  <a:srgbClr val="C00000"/>
                </a:solidFill>
                <a:latin typeface="微软雅黑" pitchFamily="34" charset="-122"/>
                <a:ea typeface="微软雅黑" pitchFamily="34" charset="-122"/>
              </a:endParaRPr>
            </a:p>
          </p:txBody>
        </p:sp>
        <p:sp>
          <p:nvSpPr>
            <p:cNvPr id="213" name="TextBox 212"/>
            <p:cNvSpPr txBox="1"/>
            <p:nvPr/>
          </p:nvSpPr>
          <p:spPr>
            <a:xfrm>
              <a:off x="3612826" y="292263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25" name="TextBox 224"/>
            <p:cNvSpPr txBox="1"/>
            <p:nvPr/>
          </p:nvSpPr>
          <p:spPr>
            <a:xfrm>
              <a:off x="3612826" y="338936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61" name="TextBox 260"/>
            <p:cNvSpPr txBox="1"/>
            <p:nvPr/>
          </p:nvSpPr>
          <p:spPr>
            <a:xfrm>
              <a:off x="3643306" y="3848156"/>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6" name="AutoShape 100"/>
            <p:cNvSpPr>
              <a:spLocks noChangeArrowheads="1"/>
            </p:cNvSpPr>
            <p:nvPr/>
          </p:nvSpPr>
          <p:spPr bwMode="auto">
            <a:xfrm>
              <a:off x="3707843" y="4374917"/>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0" name="组合 19"/>
          <p:cNvGrpSpPr/>
          <p:nvPr/>
        </p:nvGrpSpPr>
        <p:grpSpPr>
          <a:xfrm>
            <a:off x="5399876" y="3276131"/>
            <a:ext cx="327607" cy="2136036"/>
            <a:chOff x="4905433" y="2418881"/>
            <a:chExt cx="327607" cy="2136036"/>
          </a:xfrm>
        </p:grpSpPr>
        <p:sp>
          <p:nvSpPr>
            <p:cNvPr id="204" name="TextBox 203"/>
            <p:cNvSpPr txBox="1"/>
            <p:nvPr/>
          </p:nvSpPr>
          <p:spPr>
            <a:xfrm>
              <a:off x="4905433" y="2418881"/>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5</a:t>
              </a:r>
              <a:endParaRPr lang="zh-CN" altLang="en-US" b="1" dirty="0">
                <a:solidFill>
                  <a:srgbClr val="C00000"/>
                </a:solidFill>
                <a:latin typeface="微软雅黑" pitchFamily="34" charset="-122"/>
                <a:ea typeface="微软雅黑" pitchFamily="34" charset="-122"/>
              </a:endParaRPr>
            </a:p>
          </p:txBody>
        </p:sp>
        <p:sp>
          <p:nvSpPr>
            <p:cNvPr id="216" name="TextBox 215"/>
            <p:cNvSpPr txBox="1"/>
            <p:nvPr/>
          </p:nvSpPr>
          <p:spPr>
            <a:xfrm>
              <a:off x="4905433" y="292263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28" name="TextBox 227"/>
            <p:cNvSpPr txBox="1"/>
            <p:nvPr/>
          </p:nvSpPr>
          <p:spPr>
            <a:xfrm>
              <a:off x="4905433" y="338936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65" name="TextBox 264"/>
            <p:cNvSpPr txBox="1"/>
            <p:nvPr/>
          </p:nvSpPr>
          <p:spPr>
            <a:xfrm>
              <a:off x="4905433" y="3848156"/>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17" name="AutoShape 100"/>
            <p:cNvSpPr>
              <a:spLocks noChangeArrowheads="1"/>
            </p:cNvSpPr>
            <p:nvPr/>
          </p:nvSpPr>
          <p:spPr bwMode="auto">
            <a:xfrm>
              <a:off x="4974981" y="4374917"/>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1" name="组合 20"/>
          <p:cNvGrpSpPr/>
          <p:nvPr/>
        </p:nvGrpSpPr>
        <p:grpSpPr>
          <a:xfrm>
            <a:off x="5821781" y="3276131"/>
            <a:ext cx="327607" cy="2136036"/>
            <a:chOff x="5327338" y="2418881"/>
            <a:chExt cx="327607" cy="2136036"/>
          </a:xfrm>
        </p:grpSpPr>
        <p:sp>
          <p:nvSpPr>
            <p:cNvPr id="205" name="TextBox 204"/>
            <p:cNvSpPr txBox="1"/>
            <p:nvPr/>
          </p:nvSpPr>
          <p:spPr>
            <a:xfrm>
              <a:off x="5327338" y="2418881"/>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sp>
          <p:nvSpPr>
            <p:cNvPr id="217" name="TextBox 216"/>
            <p:cNvSpPr txBox="1"/>
            <p:nvPr/>
          </p:nvSpPr>
          <p:spPr>
            <a:xfrm>
              <a:off x="5327338" y="292263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29" name="TextBox 228"/>
            <p:cNvSpPr txBox="1"/>
            <p:nvPr/>
          </p:nvSpPr>
          <p:spPr>
            <a:xfrm>
              <a:off x="5327338" y="338936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66" name="TextBox 265"/>
            <p:cNvSpPr txBox="1"/>
            <p:nvPr/>
          </p:nvSpPr>
          <p:spPr>
            <a:xfrm>
              <a:off x="5327338" y="3848156"/>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18" name="AutoShape 100"/>
            <p:cNvSpPr>
              <a:spLocks noChangeArrowheads="1"/>
            </p:cNvSpPr>
            <p:nvPr/>
          </p:nvSpPr>
          <p:spPr bwMode="auto">
            <a:xfrm>
              <a:off x="5401141" y="4374917"/>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2" name="组合 21"/>
          <p:cNvGrpSpPr/>
          <p:nvPr/>
        </p:nvGrpSpPr>
        <p:grpSpPr>
          <a:xfrm>
            <a:off x="6239034" y="3276131"/>
            <a:ext cx="327607" cy="2144324"/>
            <a:chOff x="5744591" y="2418881"/>
            <a:chExt cx="327607" cy="2144324"/>
          </a:xfrm>
        </p:grpSpPr>
        <p:sp>
          <p:nvSpPr>
            <p:cNvPr id="206" name="TextBox 205"/>
            <p:cNvSpPr txBox="1"/>
            <p:nvPr/>
          </p:nvSpPr>
          <p:spPr>
            <a:xfrm>
              <a:off x="5744591" y="2418881"/>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18" name="TextBox 217"/>
            <p:cNvSpPr txBox="1"/>
            <p:nvPr/>
          </p:nvSpPr>
          <p:spPr>
            <a:xfrm>
              <a:off x="5744591" y="292263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230" name="TextBox 229"/>
            <p:cNvSpPr txBox="1"/>
            <p:nvPr/>
          </p:nvSpPr>
          <p:spPr>
            <a:xfrm>
              <a:off x="5744591" y="338936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67" name="TextBox 266"/>
            <p:cNvSpPr txBox="1"/>
            <p:nvPr/>
          </p:nvSpPr>
          <p:spPr>
            <a:xfrm>
              <a:off x="5744591" y="3848156"/>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19" name="AutoShape 100"/>
            <p:cNvSpPr>
              <a:spLocks noChangeArrowheads="1"/>
            </p:cNvSpPr>
            <p:nvPr/>
          </p:nvSpPr>
          <p:spPr bwMode="auto">
            <a:xfrm>
              <a:off x="5820243" y="4383205"/>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3" name="组合 22"/>
          <p:cNvGrpSpPr/>
          <p:nvPr/>
        </p:nvGrpSpPr>
        <p:grpSpPr>
          <a:xfrm>
            <a:off x="6660939" y="3276131"/>
            <a:ext cx="327607" cy="2144324"/>
            <a:chOff x="6166496" y="2418881"/>
            <a:chExt cx="327607" cy="2144324"/>
          </a:xfrm>
        </p:grpSpPr>
        <p:sp>
          <p:nvSpPr>
            <p:cNvPr id="207" name="TextBox 206"/>
            <p:cNvSpPr txBox="1"/>
            <p:nvPr/>
          </p:nvSpPr>
          <p:spPr>
            <a:xfrm>
              <a:off x="6166496" y="2418881"/>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3</a:t>
              </a:r>
              <a:endParaRPr lang="zh-CN" altLang="en-US" b="1" dirty="0">
                <a:solidFill>
                  <a:srgbClr val="C00000"/>
                </a:solidFill>
                <a:latin typeface="微软雅黑" pitchFamily="34" charset="-122"/>
                <a:ea typeface="微软雅黑" pitchFamily="34" charset="-122"/>
              </a:endParaRPr>
            </a:p>
          </p:txBody>
        </p:sp>
        <p:sp>
          <p:nvSpPr>
            <p:cNvPr id="219" name="TextBox 218"/>
            <p:cNvSpPr txBox="1"/>
            <p:nvPr/>
          </p:nvSpPr>
          <p:spPr>
            <a:xfrm>
              <a:off x="6166496" y="292263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31" name="TextBox 230"/>
            <p:cNvSpPr txBox="1"/>
            <p:nvPr/>
          </p:nvSpPr>
          <p:spPr>
            <a:xfrm>
              <a:off x="6166496" y="338936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268" name="TextBox 267"/>
            <p:cNvSpPr txBox="1"/>
            <p:nvPr/>
          </p:nvSpPr>
          <p:spPr>
            <a:xfrm>
              <a:off x="6166496" y="3848156"/>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120" name="AutoShape 100"/>
            <p:cNvSpPr>
              <a:spLocks noChangeArrowheads="1"/>
            </p:cNvSpPr>
            <p:nvPr/>
          </p:nvSpPr>
          <p:spPr bwMode="auto">
            <a:xfrm>
              <a:off x="6239345" y="4383205"/>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4" name="组合 23"/>
          <p:cNvGrpSpPr/>
          <p:nvPr/>
        </p:nvGrpSpPr>
        <p:grpSpPr>
          <a:xfrm>
            <a:off x="7096290" y="3276131"/>
            <a:ext cx="327607" cy="2147244"/>
            <a:chOff x="6601847" y="2418881"/>
            <a:chExt cx="327607" cy="2147244"/>
          </a:xfrm>
        </p:grpSpPr>
        <p:sp>
          <p:nvSpPr>
            <p:cNvPr id="208" name="TextBox 207"/>
            <p:cNvSpPr txBox="1"/>
            <p:nvPr/>
          </p:nvSpPr>
          <p:spPr>
            <a:xfrm>
              <a:off x="6601847" y="2418881"/>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4</a:t>
              </a:r>
              <a:endParaRPr lang="zh-CN" altLang="en-US" b="1" dirty="0">
                <a:solidFill>
                  <a:srgbClr val="C00000"/>
                </a:solidFill>
                <a:latin typeface="微软雅黑" pitchFamily="34" charset="-122"/>
                <a:ea typeface="微软雅黑" pitchFamily="34" charset="-122"/>
              </a:endParaRPr>
            </a:p>
          </p:txBody>
        </p:sp>
        <p:sp>
          <p:nvSpPr>
            <p:cNvPr id="220" name="TextBox 219"/>
            <p:cNvSpPr txBox="1"/>
            <p:nvPr/>
          </p:nvSpPr>
          <p:spPr>
            <a:xfrm>
              <a:off x="6601847" y="292263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32" name="TextBox 231"/>
            <p:cNvSpPr txBox="1"/>
            <p:nvPr/>
          </p:nvSpPr>
          <p:spPr>
            <a:xfrm>
              <a:off x="6601847" y="338936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69" name="TextBox 268"/>
            <p:cNvSpPr txBox="1"/>
            <p:nvPr/>
          </p:nvSpPr>
          <p:spPr>
            <a:xfrm>
              <a:off x="6601847" y="3848156"/>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21" name="AutoShape 100"/>
            <p:cNvSpPr>
              <a:spLocks noChangeArrowheads="1"/>
            </p:cNvSpPr>
            <p:nvPr/>
          </p:nvSpPr>
          <p:spPr bwMode="auto">
            <a:xfrm>
              <a:off x="6675650" y="4386125"/>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5" name="组合 24"/>
          <p:cNvGrpSpPr/>
          <p:nvPr/>
        </p:nvGrpSpPr>
        <p:grpSpPr>
          <a:xfrm>
            <a:off x="7518195" y="3276132"/>
            <a:ext cx="327607" cy="2140369"/>
            <a:chOff x="7023752" y="2418881"/>
            <a:chExt cx="327607" cy="2140369"/>
          </a:xfrm>
        </p:grpSpPr>
        <p:sp>
          <p:nvSpPr>
            <p:cNvPr id="209" name="TextBox 208"/>
            <p:cNvSpPr txBox="1"/>
            <p:nvPr/>
          </p:nvSpPr>
          <p:spPr>
            <a:xfrm>
              <a:off x="7023752" y="2418881"/>
              <a:ext cx="327607" cy="369332"/>
            </a:xfrm>
            <a:prstGeom prst="rect">
              <a:avLst/>
            </a:prstGeom>
            <a:noFill/>
          </p:spPr>
          <p:txBody>
            <a:bodyPr wrap="square" rtlCol="0">
              <a:spAutoFit/>
            </a:bodyPr>
            <a:lstStyle/>
            <a:p>
              <a:r>
                <a:rPr lang="en-US" altLang="zh-CN" b="1" dirty="0" smtClean="0">
                  <a:solidFill>
                    <a:srgbClr val="C00000"/>
                  </a:solidFill>
                  <a:latin typeface="微软雅黑" pitchFamily="34" charset="-122"/>
                  <a:ea typeface="微软雅黑" pitchFamily="34" charset="-122"/>
                </a:rPr>
                <a:t>5</a:t>
              </a:r>
              <a:endParaRPr lang="zh-CN" altLang="en-US" b="1" dirty="0">
                <a:solidFill>
                  <a:srgbClr val="C00000"/>
                </a:solidFill>
                <a:latin typeface="微软雅黑" pitchFamily="34" charset="-122"/>
                <a:ea typeface="微软雅黑" pitchFamily="34" charset="-122"/>
              </a:endParaRPr>
            </a:p>
          </p:txBody>
        </p:sp>
        <p:sp>
          <p:nvSpPr>
            <p:cNvPr id="221" name="TextBox 220"/>
            <p:cNvSpPr txBox="1"/>
            <p:nvPr/>
          </p:nvSpPr>
          <p:spPr>
            <a:xfrm>
              <a:off x="7023752" y="2922637"/>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33" name="TextBox 232"/>
            <p:cNvSpPr txBox="1"/>
            <p:nvPr/>
          </p:nvSpPr>
          <p:spPr>
            <a:xfrm>
              <a:off x="7023752" y="3389365"/>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70" name="TextBox 269"/>
            <p:cNvSpPr txBox="1"/>
            <p:nvPr/>
          </p:nvSpPr>
          <p:spPr>
            <a:xfrm>
              <a:off x="7023752" y="3848156"/>
              <a:ext cx="327607" cy="369332"/>
            </a:xfrm>
            <a:prstGeom prst="rect">
              <a:avLst/>
            </a:prstGeom>
            <a:noFill/>
          </p:spPr>
          <p:txBody>
            <a:bodyPr wrap="square" rtlCol="0">
              <a:spAutoFit/>
            </a:bodyPr>
            <a:lstStyle/>
            <a:p>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22" name="AutoShape 100"/>
            <p:cNvSpPr>
              <a:spLocks noChangeArrowheads="1"/>
            </p:cNvSpPr>
            <p:nvPr/>
          </p:nvSpPr>
          <p:spPr bwMode="auto">
            <a:xfrm>
              <a:off x="7088601" y="4379250"/>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sp>
        <p:nvSpPr>
          <p:cNvPr id="107" name="TextBox 80"/>
          <p:cNvSpPr txBox="1"/>
          <p:nvPr/>
        </p:nvSpPr>
        <p:spPr>
          <a:xfrm>
            <a:off x="0" y="1071547"/>
            <a:ext cx="9144000" cy="584775"/>
          </a:xfrm>
          <a:prstGeom prst="rect">
            <a:avLst/>
          </a:prstGeom>
          <a:noFill/>
          <a:effectLst/>
        </p:spPr>
        <p:txBody>
          <a:bodyPr wrap="square" rtlCol="0">
            <a:spAutoFit/>
          </a:bodyPr>
          <a:lstStyle/>
          <a:p>
            <a:pPr algn="ctr"/>
            <a:r>
              <a:rPr lang="en-US" altLang="zh-CN" sz="3200" b="1" dirty="0">
                <a:solidFill>
                  <a:srgbClr val="11576A"/>
                </a:solidFill>
                <a:latin typeface="微软雅黑" pitchFamily="34" charset="-122"/>
                <a:ea typeface="微软雅黑" pitchFamily="34" charset="-122"/>
              </a:rPr>
              <a:t>FIFO</a:t>
            </a:r>
            <a:r>
              <a:rPr lang="zh-CN" altLang="en-US" sz="3000" b="1" dirty="0" smtClean="0">
                <a:solidFill>
                  <a:srgbClr val="11576A"/>
                </a:solidFill>
                <a:latin typeface="微软雅黑" pitchFamily="34" charset="-122"/>
                <a:ea typeface="微软雅黑" pitchFamily="34" charset="-122"/>
              </a:rPr>
              <a:t>算法的异常现象</a:t>
            </a:r>
            <a:endParaRPr lang="zh-CN" altLang="en-US" sz="30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766106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0"/>
                                        </p:tgtEl>
                                      </p:cBhvr>
                                    </p:animEffect>
                                    <p:set>
                                      <p:cBhvr>
                                        <p:cTn id="15" dur="1" fill="hold">
                                          <p:stCondLst>
                                            <p:cond delay="499"/>
                                          </p:stCondLst>
                                        </p:cTn>
                                        <p:tgtEl>
                                          <p:spTgt spid="110"/>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47"/>
                                        </p:tgtEl>
                                        <p:attrNameLst>
                                          <p:attrName>style.visibility</p:attrName>
                                        </p:attrNameLst>
                                      </p:cBhvr>
                                      <p:to>
                                        <p:strVal val="visible"/>
                                      </p:to>
                                    </p:set>
                                    <p:animEffect transition="in" filter="fade">
                                      <p:cBhvr>
                                        <p:cTn id="18" dur="500"/>
                                        <p:tgtEl>
                                          <p:spTgt spid="2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fade">
                                      <p:cBhvr>
                                        <p:cTn id="21" dur="500"/>
                                        <p:tgtEl>
                                          <p:spTgt spid="109"/>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9"/>
                                        </p:tgtEl>
                                      </p:cBhvr>
                                    </p:animEffect>
                                    <p:set>
                                      <p:cBhvr>
                                        <p:cTn id="29" dur="1" fill="hold">
                                          <p:stCondLst>
                                            <p:cond delay="499"/>
                                          </p:stCondLst>
                                        </p:cTn>
                                        <p:tgtEl>
                                          <p:spTgt spid="10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fade">
                                      <p:cBhvr>
                                        <p:cTn id="32" dur="500"/>
                                        <p:tgtEl>
                                          <p:spTgt spid="108"/>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08"/>
                                        </p:tgtEl>
                                      </p:cBhvr>
                                    </p:animEffect>
                                    <p:set>
                                      <p:cBhvr>
                                        <p:cTn id="40" dur="1" fill="hold">
                                          <p:stCondLst>
                                            <p:cond delay="499"/>
                                          </p:stCondLst>
                                        </p:cTn>
                                        <p:tgtEl>
                                          <p:spTgt spid="108"/>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71"/>
                                        </p:tgtEl>
                                        <p:attrNameLst>
                                          <p:attrName>style.visibility</p:attrName>
                                        </p:attrNameLst>
                                      </p:cBhvr>
                                      <p:to>
                                        <p:strVal val="visible"/>
                                      </p:to>
                                    </p:set>
                                    <p:animEffect transition="in" filter="fade">
                                      <p:cBhvr>
                                        <p:cTn id="43" dur="500"/>
                                        <p:tgtEl>
                                          <p:spTgt spid="271"/>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2"/>
                                        </p:tgtEl>
                                        <p:attrNameLst>
                                          <p:attrName>style.visibility</p:attrName>
                                        </p:attrNameLst>
                                      </p:cBhvr>
                                      <p:to>
                                        <p:strVal val="visible"/>
                                      </p:to>
                                    </p:set>
                                    <p:animEffect transition="in" filter="wipe(left)">
                                      <p:cBhvr>
                                        <p:cTn id="9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p:bldP spid="271" grpId="0"/>
      <p:bldP spid="108" grpId="0"/>
      <p:bldP spid="108" grpId="1"/>
      <p:bldP spid="109" grpId="0"/>
      <p:bldP spid="109" grpId="1"/>
      <p:bldP spid="110" grpId="0"/>
      <p:bldP spid="110" grpId="1"/>
      <p:bldP spid="11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en-US" altLang="zh-TW" sz="3000" b="1" spc="-100" dirty="0" err="1">
                <a:solidFill>
                  <a:srgbClr val="11576A"/>
                </a:solidFill>
                <a:latin typeface="微软雅黑" pitchFamily="34" charset="-122"/>
                <a:ea typeface="微软雅黑" pitchFamily="34" charset="-122"/>
              </a:rPr>
              <a:t>Belady</a:t>
            </a:r>
            <a:r>
              <a:rPr lang="zh-TW" altLang="en-US" sz="3000" b="1" spc="-100" dirty="0">
                <a:solidFill>
                  <a:srgbClr val="11576A"/>
                </a:solidFill>
                <a:latin typeface="微软雅黑" pitchFamily="34" charset="-122"/>
                <a:ea typeface="微软雅黑" pitchFamily="34" charset="-122"/>
              </a:rPr>
              <a:t>现象</a:t>
            </a:r>
            <a:endParaRPr lang="zh-CN" altLang="en-US" sz="3000" b="1" spc="-100" dirty="0">
              <a:solidFill>
                <a:srgbClr val="11576A"/>
              </a:solidFill>
              <a:latin typeface="微软雅黑" pitchFamily="34" charset="-122"/>
              <a:ea typeface="微软雅黑" pitchFamily="34" charset="-122"/>
            </a:endParaRPr>
          </a:p>
        </p:txBody>
      </p:sp>
      <p:grpSp>
        <p:nvGrpSpPr>
          <p:cNvPr id="3" name="组合 2"/>
          <p:cNvGrpSpPr/>
          <p:nvPr/>
        </p:nvGrpSpPr>
        <p:grpSpPr>
          <a:xfrm>
            <a:off x="844524" y="2783140"/>
            <a:ext cx="6513558" cy="984560"/>
            <a:chOff x="844524" y="1925890"/>
            <a:chExt cx="6513558" cy="984560"/>
          </a:xfrm>
        </p:grpSpPr>
        <p:sp>
          <p:nvSpPr>
            <p:cNvPr id="18" name="TextBox 17"/>
            <p:cNvSpPr txBox="1"/>
            <p:nvPr/>
          </p:nvSpPr>
          <p:spPr>
            <a:xfrm>
              <a:off x="1175432" y="192589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原因</a:t>
              </a:r>
            </a:p>
          </p:txBody>
        </p:sp>
        <p:sp>
          <p:nvSpPr>
            <p:cNvPr id="21" name="TextBox 20"/>
            <p:cNvSpPr txBox="1"/>
            <p:nvPr/>
          </p:nvSpPr>
          <p:spPr>
            <a:xfrm>
              <a:off x="1431020" y="2249742"/>
              <a:ext cx="5927062" cy="369332"/>
            </a:xfrm>
            <a:prstGeom prst="rect">
              <a:avLst/>
            </a:prstGeom>
            <a:noFill/>
            <a:effectLst/>
          </p:spPr>
          <p:txBody>
            <a:bodyPr wrap="square" rtlCol="0">
              <a:spAutoFit/>
            </a:bodyPr>
            <a:lstStyle/>
            <a:p>
              <a:pPr marL="0" lvl="1"/>
              <a:r>
                <a:rPr lang="en-US" altLang="zh-CN" b="1" dirty="0" smtClean="0">
                  <a:solidFill>
                    <a:srgbClr val="11576A"/>
                  </a:solidFill>
                  <a:latin typeface="微软雅黑" pitchFamily="34" charset="-122"/>
                  <a:ea typeface="微软雅黑" pitchFamily="34" charset="-122"/>
                </a:rPr>
                <a:t>FIFO</a:t>
              </a:r>
              <a:r>
                <a:rPr lang="zh-CN" altLang="en-US" b="1" dirty="0" smtClean="0">
                  <a:solidFill>
                    <a:srgbClr val="11576A"/>
                  </a:solidFill>
                  <a:latin typeface="微软雅黑" pitchFamily="34" charset="-122"/>
                  <a:ea typeface="微软雅黑" pitchFamily="34" charset="-122"/>
                </a:rPr>
                <a:t>算法的置换特征与进程访问内存的动态特征矛盾</a:t>
              </a:r>
              <a:endParaRPr lang="zh-CN" altLang="en-US" b="1" dirty="0">
                <a:solidFill>
                  <a:srgbClr val="11576A"/>
                </a:solidFill>
                <a:latin typeface="微软雅黑" pitchFamily="34" charset="-122"/>
                <a:ea typeface="微软雅黑" pitchFamily="34" charset="-122"/>
              </a:endParaRPr>
            </a:p>
          </p:txBody>
        </p:sp>
        <p:sp>
          <p:nvSpPr>
            <p:cNvPr id="24" name="TextBox 23"/>
            <p:cNvSpPr txBox="1"/>
            <p:nvPr/>
          </p:nvSpPr>
          <p:spPr>
            <a:xfrm>
              <a:off x="1431021" y="2541118"/>
              <a:ext cx="5661259" cy="369332"/>
            </a:xfrm>
            <a:prstGeom prst="rect">
              <a:avLst/>
            </a:prstGeom>
            <a:noFill/>
            <a:effectLst/>
          </p:spPr>
          <p:txBody>
            <a:bodyPr wrap="square" rtlCol="0">
              <a:spAutoFit/>
            </a:bodyPr>
            <a:lstStyle/>
            <a:p>
              <a:pPr marL="6350" lvl="1"/>
              <a:r>
                <a:rPr lang="zh-CN" altLang="zh-CN" b="1" dirty="0" smtClean="0">
                  <a:solidFill>
                    <a:srgbClr val="11576A"/>
                  </a:solidFill>
                  <a:latin typeface="微软雅黑" pitchFamily="34" charset="-122"/>
                  <a:ea typeface="微软雅黑" pitchFamily="34" charset="-122"/>
                </a:rPr>
                <a:t>被它置换出去的页面并不一定是进程</a:t>
              </a:r>
              <a:r>
                <a:rPr lang="zh-CN" altLang="en-US" b="1" dirty="0" smtClean="0">
                  <a:solidFill>
                    <a:srgbClr val="11576A"/>
                  </a:solidFill>
                  <a:latin typeface="微软雅黑" pitchFamily="34" charset="-122"/>
                  <a:ea typeface="微软雅黑" pitchFamily="34" charset="-122"/>
                </a:rPr>
                <a:t>近期</a:t>
              </a:r>
              <a:r>
                <a:rPr lang="zh-CN" altLang="zh-CN" b="1" dirty="0" smtClean="0">
                  <a:solidFill>
                    <a:srgbClr val="11576A"/>
                  </a:solidFill>
                  <a:latin typeface="微软雅黑" pitchFamily="34" charset="-122"/>
                  <a:ea typeface="微软雅黑" pitchFamily="34" charset="-122"/>
                </a:rPr>
                <a:t>不会访问的</a:t>
              </a:r>
              <a:endParaRPr lang="en-US" altLang="zh-CN" b="1" dirty="0">
                <a:solidFill>
                  <a:srgbClr val="11576A"/>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3" cstate="print"/>
            <a:stretch>
              <a:fillRect/>
            </a:stretch>
          </p:blipFill>
          <p:spPr>
            <a:xfrm>
              <a:off x="1284441" y="2634501"/>
              <a:ext cx="151066" cy="148997"/>
            </a:xfrm>
            <a:prstGeom prst="rect">
              <a:avLst/>
            </a:prstGeom>
            <a:effectLst/>
          </p:spPr>
        </p:pic>
        <p:pic>
          <p:nvPicPr>
            <p:cNvPr id="42" name="图片 41" descr="小点1.png"/>
            <p:cNvPicPr>
              <a:picLocks noChangeAspect="1"/>
            </p:cNvPicPr>
            <p:nvPr/>
          </p:nvPicPr>
          <p:blipFill>
            <a:blip r:embed="rId3" cstate="print"/>
            <a:stretch>
              <a:fillRect/>
            </a:stretch>
          </p:blipFill>
          <p:spPr>
            <a:xfrm>
              <a:off x="1284441" y="2358751"/>
              <a:ext cx="151066" cy="148997"/>
            </a:xfrm>
            <a:prstGeom prst="rect">
              <a:avLst/>
            </a:prstGeom>
            <a:effectLst/>
          </p:spPr>
        </p:pic>
        <p:sp>
          <p:nvSpPr>
            <p:cNvPr id="48" name="TextBox 47"/>
            <p:cNvSpPr txBox="1"/>
            <p:nvPr/>
          </p:nvSpPr>
          <p:spPr>
            <a:xfrm>
              <a:off x="844524" y="192589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525" y="1858803"/>
            <a:ext cx="6584995" cy="996112"/>
            <a:chOff x="844524" y="1001553"/>
            <a:chExt cx="6584995" cy="996112"/>
          </a:xfrm>
        </p:grpSpPr>
        <p:sp>
          <p:nvSpPr>
            <p:cNvPr id="10" name="TextBox 9"/>
            <p:cNvSpPr txBox="1"/>
            <p:nvPr/>
          </p:nvSpPr>
          <p:spPr>
            <a:xfrm>
              <a:off x="1175432" y="1001553"/>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现象</a:t>
              </a:r>
            </a:p>
          </p:txBody>
        </p:sp>
        <p:sp>
          <p:nvSpPr>
            <p:cNvPr id="20" name="TextBox 19"/>
            <p:cNvSpPr txBox="1"/>
            <p:nvPr/>
          </p:nvSpPr>
          <p:spPr>
            <a:xfrm>
              <a:off x="1431020" y="1351334"/>
              <a:ext cx="5998499" cy="646331"/>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采用</a:t>
              </a:r>
              <a:r>
                <a:rPr lang="en-US" altLang="zh-CN" b="1" dirty="0" smtClean="0">
                  <a:solidFill>
                    <a:srgbClr val="11576A"/>
                  </a:solidFill>
                  <a:latin typeface="微软雅黑" pitchFamily="34" charset="-122"/>
                  <a:ea typeface="微软雅黑" pitchFamily="34" charset="-122"/>
                </a:rPr>
                <a:t>FIFO</a:t>
              </a:r>
              <a:r>
                <a:rPr lang="zh-CN" altLang="en-US" b="1" dirty="0" smtClean="0">
                  <a:solidFill>
                    <a:srgbClr val="11576A"/>
                  </a:solidFill>
                  <a:latin typeface="微软雅黑" pitchFamily="34" charset="-122"/>
                  <a:ea typeface="微软雅黑" pitchFamily="34" charset="-122"/>
                </a:rPr>
                <a:t>等算法时，可能出现分配的物理页面数增加，缺页次数反而升高的异常现象</a:t>
              </a:r>
              <a:endParaRPr lang="en-US" altLang="zh-CN" b="1" dirty="0" smtClean="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3" cstate="print"/>
            <a:stretch>
              <a:fillRect/>
            </a:stretch>
          </p:blipFill>
          <p:spPr>
            <a:xfrm>
              <a:off x="1284441" y="1510526"/>
              <a:ext cx="151066" cy="148997"/>
            </a:xfrm>
            <a:prstGeom prst="rect">
              <a:avLst/>
            </a:prstGeom>
            <a:effectLst/>
          </p:spPr>
        </p:pic>
        <p:sp>
          <p:nvSpPr>
            <p:cNvPr id="49" name="TextBox 48"/>
            <p:cNvSpPr txBox="1"/>
            <p:nvPr/>
          </p:nvSpPr>
          <p:spPr>
            <a:xfrm>
              <a:off x="844524" y="100155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2" name="矩形 21"/>
          <p:cNvSpPr/>
          <p:nvPr/>
        </p:nvSpPr>
        <p:spPr>
          <a:xfrm>
            <a:off x="1619672" y="4725144"/>
            <a:ext cx="6785966" cy="1477328"/>
          </a:xfrm>
          <a:prstGeom prst="rect">
            <a:avLst/>
          </a:prstGeom>
        </p:spPr>
        <p:txBody>
          <a:bodyPr wrap="square">
            <a:spAutoFit/>
          </a:bodyPr>
          <a:lstStyle/>
          <a:p>
            <a:r>
              <a:rPr lang="en-US" altLang="zh-CN" dirty="0">
                <a:solidFill>
                  <a:srgbClr val="000000"/>
                </a:solidFill>
              </a:rPr>
              <a:t>L. A. </a:t>
            </a:r>
            <a:r>
              <a:rPr lang="en-US" altLang="zh-CN" dirty="0" err="1">
                <a:solidFill>
                  <a:srgbClr val="000000"/>
                </a:solidFill>
              </a:rPr>
              <a:t>Belady</a:t>
            </a:r>
            <a:r>
              <a:rPr lang="en-US" altLang="zh-CN" dirty="0">
                <a:solidFill>
                  <a:srgbClr val="000000"/>
                </a:solidFill>
              </a:rPr>
              <a:t>, R. A. Nelson, and G. S. </a:t>
            </a:r>
            <a:r>
              <a:rPr lang="en-US" altLang="zh-CN" dirty="0" err="1">
                <a:solidFill>
                  <a:srgbClr val="000000"/>
                </a:solidFill>
              </a:rPr>
              <a:t>Shedler</a:t>
            </a:r>
            <a:r>
              <a:rPr lang="en-US" altLang="zh-CN" dirty="0">
                <a:solidFill>
                  <a:srgbClr val="000000"/>
                </a:solidFill>
              </a:rPr>
              <a:t>. 1969. An anomaly in space-time characteristics of certain programs running in a paging machine. </a:t>
            </a:r>
            <a:r>
              <a:rPr lang="en-US" altLang="zh-CN" i="1" dirty="0" err="1">
                <a:solidFill>
                  <a:srgbClr val="000000"/>
                </a:solidFill>
              </a:rPr>
              <a:t>Commun</a:t>
            </a:r>
            <a:r>
              <a:rPr lang="en-US" altLang="zh-CN" i="1" dirty="0">
                <a:solidFill>
                  <a:srgbClr val="000000"/>
                </a:solidFill>
              </a:rPr>
              <a:t>. ACM</a:t>
            </a:r>
            <a:r>
              <a:rPr lang="en-US" altLang="zh-CN" dirty="0">
                <a:solidFill>
                  <a:srgbClr val="000000"/>
                </a:solidFill>
              </a:rPr>
              <a:t> 12, 6 (June 1969), 349-353. DOI=http://dx.doi.org/10.1145/363011.363155</a:t>
            </a:r>
            <a:endParaRPr lang="zh-CN" altLang="en-US" dirty="0"/>
          </a:p>
        </p:txBody>
      </p:sp>
    </p:spTree>
    <p:extLst>
      <p:ext uri="{BB962C8B-B14F-4D97-AF65-F5344CB8AC3E}">
        <p14:creationId xmlns:p14="http://schemas.microsoft.com/office/powerpoint/2010/main" val="2575148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79512" y="1079976"/>
            <a:ext cx="9144000" cy="553998"/>
          </a:xfrm>
          <a:prstGeom prst="rect">
            <a:avLst/>
          </a:prstGeom>
          <a:noFill/>
          <a:effectLst/>
        </p:spPr>
        <p:txBody>
          <a:bodyPr wrap="square" rtlCol="0">
            <a:spAutoFit/>
          </a:bodyPr>
          <a:lstStyle/>
          <a:p>
            <a:pPr algn="ctr"/>
            <a:r>
              <a:rPr lang="zh-TW" altLang="en-US" sz="3000" b="1" dirty="0">
                <a:solidFill>
                  <a:srgbClr val="11576A"/>
                </a:solidFill>
                <a:latin typeface="微软雅黑" pitchFamily="34" charset="-122"/>
                <a:ea typeface="微软雅黑" pitchFamily="34" charset="-122"/>
              </a:rPr>
              <a:t>最近最久未使用算法 </a:t>
            </a:r>
            <a:r>
              <a:rPr lang="en-US" altLang="zh-TW" sz="2400" b="1" dirty="0">
                <a:solidFill>
                  <a:srgbClr val="11576A"/>
                </a:solidFill>
                <a:latin typeface="微软雅黑" pitchFamily="34" charset="-122"/>
                <a:ea typeface="微软雅黑" pitchFamily="34" charset="-122"/>
              </a:rPr>
              <a:t>(Least Recently Used, LRU)</a:t>
            </a:r>
            <a:endParaRPr lang="zh-CN" altLang="en-US" sz="2400" b="1" dirty="0">
              <a:solidFill>
                <a:srgbClr val="11576A"/>
              </a:solidFill>
              <a:latin typeface="微软雅黑" pitchFamily="34" charset="-122"/>
              <a:ea typeface="微软雅黑" pitchFamily="34" charset="-122"/>
            </a:endParaRPr>
          </a:p>
        </p:txBody>
      </p:sp>
      <p:grpSp>
        <p:nvGrpSpPr>
          <p:cNvPr id="4" name="组合 3"/>
          <p:cNvGrpSpPr/>
          <p:nvPr/>
        </p:nvGrpSpPr>
        <p:grpSpPr>
          <a:xfrm>
            <a:off x="1458028" y="4191516"/>
            <a:ext cx="4070027" cy="677644"/>
            <a:chOff x="859163" y="3334266"/>
            <a:chExt cx="4070027" cy="677644"/>
          </a:xfrm>
        </p:grpSpPr>
        <p:sp>
          <p:nvSpPr>
            <p:cNvPr id="19" name="TextBox 18"/>
            <p:cNvSpPr txBox="1"/>
            <p:nvPr/>
          </p:nvSpPr>
          <p:spPr>
            <a:xfrm>
              <a:off x="1177724" y="3334266"/>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特征</a:t>
              </a:r>
            </a:p>
          </p:txBody>
        </p:sp>
        <p:sp>
          <p:nvSpPr>
            <p:cNvPr id="25" name="TextBox 24"/>
            <p:cNvSpPr txBox="1"/>
            <p:nvPr/>
          </p:nvSpPr>
          <p:spPr>
            <a:xfrm>
              <a:off x="1431021" y="3642578"/>
              <a:ext cx="3498169"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最优置换算法的一种近似</a:t>
              </a:r>
              <a:endParaRPr lang="en-US" altLang="zh-CN" b="1" dirty="0" smtClean="0">
                <a:solidFill>
                  <a:srgbClr val="11576A"/>
                </a:solidFill>
                <a:latin typeface="微软雅黑" pitchFamily="34" charset="-122"/>
                <a:ea typeface="微软雅黑" pitchFamily="34" charset="-122"/>
              </a:endParaRPr>
            </a:p>
          </p:txBody>
        </p:sp>
        <p:pic>
          <p:nvPicPr>
            <p:cNvPr id="40" name="图片 39" descr="小点1.png"/>
            <p:cNvPicPr>
              <a:picLocks noChangeAspect="1"/>
            </p:cNvPicPr>
            <p:nvPr/>
          </p:nvPicPr>
          <p:blipFill>
            <a:blip r:embed="rId2" cstate="print"/>
            <a:stretch>
              <a:fillRect/>
            </a:stretch>
          </p:blipFill>
          <p:spPr>
            <a:xfrm>
              <a:off x="1284441" y="3744179"/>
              <a:ext cx="151066" cy="148997"/>
            </a:xfrm>
            <a:prstGeom prst="rect">
              <a:avLst/>
            </a:prstGeom>
            <a:effectLst/>
          </p:spPr>
        </p:pic>
        <p:sp>
          <p:nvSpPr>
            <p:cNvPr id="45" name="TextBox 44"/>
            <p:cNvSpPr txBox="1"/>
            <p:nvPr/>
          </p:nvSpPr>
          <p:spPr>
            <a:xfrm>
              <a:off x="859163" y="33342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443388" y="1995763"/>
            <a:ext cx="6584996" cy="1327373"/>
            <a:chOff x="844524" y="1138512"/>
            <a:chExt cx="6584996" cy="1327373"/>
          </a:xfrm>
        </p:grpSpPr>
        <p:sp>
          <p:nvSpPr>
            <p:cNvPr id="10" name="TextBox 9"/>
            <p:cNvSpPr txBox="1"/>
            <p:nvPr/>
          </p:nvSpPr>
          <p:spPr>
            <a:xfrm>
              <a:off x="1175432" y="1138512"/>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思路</a:t>
              </a:r>
            </a:p>
          </p:txBody>
        </p:sp>
        <p:sp>
          <p:nvSpPr>
            <p:cNvPr id="20" name="TextBox 19"/>
            <p:cNvSpPr txBox="1"/>
            <p:nvPr/>
          </p:nvSpPr>
          <p:spPr>
            <a:xfrm>
              <a:off x="1431021" y="1488293"/>
              <a:ext cx="4357718"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选择</a:t>
              </a:r>
              <a:r>
                <a:rPr lang="zh-CN" altLang="en-US" b="1" dirty="0" smtClean="0">
                  <a:solidFill>
                    <a:srgbClr val="C00000"/>
                  </a:solidFill>
                  <a:latin typeface="微软雅黑" pitchFamily="34" charset="-122"/>
                  <a:ea typeface="微软雅黑" pitchFamily="34" charset="-122"/>
                </a:rPr>
                <a:t>最长时间没有被引用</a:t>
              </a:r>
              <a:r>
                <a:rPr lang="zh-CN" altLang="en-US" b="1" dirty="0" smtClean="0">
                  <a:solidFill>
                    <a:srgbClr val="11576A"/>
                  </a:solidFill>
                  <a:latin typeface="微软雅黑" pitchFamily="34" charset="-122"/>
                  <a:ea typeface="微软雅黑" pitchFamily="34" charset="-122"/>
                </a:rPr>
                <a:t>的页面进行置换</a:t>
              </a:r>
              <a:endParaRPr lang="en-US" altLang="zh-CN" b="1" dirty="0">
                <a:solidFill>
                  <a:srgbClr val="11576A"/>
                </a:solidFill>
                <a:latin typeface="微软雅黑" pitchFamily="34" charset="-122"/>
                <a:ea typeface="微软雅黑" pitchFamily="34" charset="-122"/>
              </a:endParaRPr>
            </a:p>
          </p:txBody>
        </p:sp>
        <p:pic>
          <p:nvPicPr>
            <p:cNvPr id="42" name="图片 41" descr="小点1.png"/>
            <p:cNvPicPr>
              <a:picLocks noChangeAspect="1"/>
            </p:cNvPicPr>
            <p:nvPr/>
          </p:nvPicPr>
          <p:blipFill>
            <a:blip r:embed="rId2" cstate="print"/>
            <a:stretch>
              <a:fillRect/>
            </a:stretch>
          </p:blipFill>
          <p:spPr>
            <a:xfrm>
              <a:off x="1284441" y="1885021"/>
              <a:ext cx="151066" cy="148997"/>
            </a:xfrm>
            <a:prstGeom prst="rect">
              <a:avLst/>
            </a:prstGeom>
            <a:effectLst/>
          </p:spPr>
        </p:pic>
        <p:pic>
          <p:nvPicPr>
            <p:cNvPr id="43" name="图片 42" descr="小点1.png"/>
            <p:cNvPicPr>
              <a:picLocks noChangeAspect="1"/>
            </p:cNvPicPr>
            <p:nvPr/>
          </p:nvPicPr>
          <p:blipFill>
            <a:blip r:embed="rId2" cstate="print"/>
            <a:stretch>
              <a:fillRect/>
            </a:stretch>
          </p:blipFill>
          <p:spPr>
            <a:xfrm>
              <a:off x="1284441" y="1586013"/>
              <a:ext cx="151066" cy="148997"/>
            </a:xfrm>
            <a:prstGeom prst="rect">
              <a:avLst/>
            </a:prstGeom>
            <a:effectLst/>
          </p:spPr>
        </p:pic>
        <p:sp>
          <p:nvSpPr>
            <p:cNvPr id="49" name="TextBox 48"/>
            <p:cNvSpPr txBox="1"/>
            <p:nvPr/>
          </p:nvSpPr>
          <p:spPr>
            <a:xfrm>
              <a:off x="844524" y="11385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7" name="TextBox 26"/>
            <p:cNvSpPr txBox="1"/>
            <p:nvPr/>
          </p:nvSpPr>
          <p:spPr>
            <a:xfrm>
              <a:off x="1431020" y="1819554"/>
              <a:ext cx="5998500" cy="646331"/>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如某些页面长时间未被访问，则它们在将来还可能会长时间不会访问</a:t>
              </a:r>
              <a:endParaRPr lang="en-US" altLang="zh-CN"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443388" y="3261690"/>
            <a:ext cx="6584996" cy="1011142"/>
            <a:chOff x="844524" y="2404440"/>
            <a:chExt cx="6584996" cy="1011142"/>
          </a:xfrm>
        </p:grpSpPr>
        <p:sp>
          <p:nvSpPr>
            <p:cNvPr id="18" name="TextBox 17"/>
            <p:cNvSpPr txBox="1"/>
            <p:nvPr/>
          </p:nvSpPr>
          <p:spPr>
            <a:xfrm>
              <a:off x="1175432" y="240444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实现</a:t>
              </a:r>
            </a:p>
          </p:txBody>
        </p:sp>
        <p:sp>
          <p:nvSpPr>
            <p:cNvPr id="48" name="TextBox 47"/>
            <p:cNvSpPr txBox="1"/>
            <p:nvPr/>
          </p:nvSpPr>
          <p:spPr>
            <a:xfrm>
              <a:off x="844524" y="240444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8" name="TextBox 27"/>
            <p:cNvSpPr txBox="1"/>
            <p:nvPr/>
          </p:nvSpPr>
          <p:spPr>
            <a:xfrm>
              <a:off x="1431021" y="2734354"/>
              <a:ext cx="5998499"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缺页时，计算内存中每个逻辑页面的</a:t>
              </a:r>
              <a:r>
                <a:rPr lang="zh-CN" altLang="en-US" b="1" dirty="0" smtClean="0">
                  <a:solidFill>
                    <a:srgbClr val="C00000"/>
                  </a:solidFill>
                  <a:latin typeface="微软雅黑" pitchFamily="34" charset="-122"/>
                  <a:ea typeface="微软雅黑" pitchFamily="34" charset="-122"/>
                </a:rPr>
                <a:t>上一次</a:t>
              </a:r>
              <a:r>
                <a:rPr lang="zh-CN" altLang="en-US" b="1" dirty="0" smtClean="0">
                  <a:solidFill>
                    <a:srgbClr val="11576A"/>
                  </a:solidFill>
                  <a:latin typeface="微软雅黑" pitchFamily="34" charset="-122"/>
                  <a:ea typeface="微软雅黑" pitchFamily="34" charset="-122"/>
                </a:rPr>
                <a:t>访问时间</a:t>
              </a:r>
              <a:endParaRPr lang="en-US" altLang="zh-CN" b="1" dirty="0" smtClean="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84441" y="2828370"/>
              <a:ext cx="151066" cy="148997"/>
            </a:xfrm>
            <a:prstGeom prst="rect">
              <a:avLst/>
            </a:prstGeom>
            <a:effectLst/>
          </p:spPr>
        </p:pic>
        <p:sp>
          <p:nvSpPr>
            <p:cNvPr id="30" name="TextBox 29"/>
            <p:cNvSpPr txBox="1"/>
            <p:nvPr/>
          </p:nvSpPr>
          <p:spPr>
            <a:xfrm>
              <a:off x="1431021" y="3046250"/>
              <a:ext cx="4426863"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选择</a:t>
              </a:r>
              <a:r>
                <a:rPr lang="zh-CN" altLang="en-US" b="1" dirty="0" smtClean="0">
                  <a:solidFill>
                    <a:srgbClr val="C00000"/>
                  </a:solidFill>
                  <a:latin typeface="微软雅黑" pitchFamily="34" charset="-122"/>
                  <a:ea typeface="微软雅黑" pitchFamily="34" charset="-122"/>
                </a:rPr>
                <a:t>上一次使用到当前时间最长的页面</a:t>
              </a:r>
              <a:endParaRPr lang="en-US" altLang="zh-CN" b="1" dirty="0" smtClean="0">
                <a:solidFill>
                  <a:srgbClr val="C00000"/>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2" cstate="print"/>
            <a:stretch>
              <a:fillRect/>
            </a:stretch>
          </p:blipFill>
          <p:spPr>
            <a:xfrm>
              <a:off x="1284441" y="3140266"/>
              <a:ext cx="151066" cy="148997"/>
            </a:xfrm>
            <a:prstGeom prst="rect">
              <a:avLst/>
            </a:prstGeom>
            <a:effectLst/>
          </p:spPr>
        </p:pic>
      </p:grpSp>
    </p:spTree>
    <p:extLst>
      <p:ext uri="{BB962C8B-B14F-4D97-AF65-F5344CB8AC3E}">
        <p14:creationId xmlns:p14="http://schemas.microsoft.com/office/powerpoint/2010/main" val="278268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最近最未被使用算法</a:t>
            </a:r>
            <a:r>
              <a:rPr lang="zh-CN" altLang="zh-CN" sz="3000" b="1" dirty="0">
                <a:solidFill>
                  <a:srgbClr val="11576A"/>
                </a:solidFill>
                <a:latin typeface="微软雅黑" pitchFamily="34" charset="-122"/>
                <a:ea typeface="微软雅黑" pitchFamily="34" charset="-122"/>
              </a:rPr>
              <a:t>(LRU) </a:t>
            </a:r>
            <a:endParaRPr lang="zh-CN" altLang="en-US" sz="3000" b="1" dirty="0">
              <a:solidFill>
                <a:srgbClr val="11576A"/>
              </a:solidFill>
              <a:latin typeface="微软雅黑" pitchFamily="34" charset="-122"/>
              <a:ea typeface="微软雅黑" pitchFamily="34" charset="-122"/>
            </a:endParaRPr>
          </a:p>
        </p:txBody>
      </p:sp>
      <p:sp>
        <p:nvSpPr>
          <p:cNvPr id="132" name="TextBox 131"/>
          <p:cNvSpPr txBox="1"/>
          <p:nvPr/>
        </p:nvSpPr>
        <p:spPr>
          <a:xfrm>
            <a:off x="1335166" y="1639050"/>
            <a:ext cx="4617188" cy="400110"/>
          </a:xfrm>
          <a:prstGeom prst="rect">
            <a:avLst/>
          </a:prstGeom>
          <a:noFill/>
        </p:spPr>
        <p:txBody>
          <a:bodyPr wrap="square" rtlCol="0">
            <a:spAutoFit/>
          </a:bodyPr>
          <a:lstStyle/>
          <a:p>
            <a:r>
              <a:rPr lang="zh-CN" altLang="en-US" sz="2000" b="1" dirty="0">
                <a:solidFill>
                  <a:srgbClr val="11576A"/>
                </a:solidFill>
                <a:latin typeface="微软雅黑" pitchFamily="34" charset="-122"/>
                <a:ea typeface="微软雅黑" pitchFamily="34" charset="-122"/>
              </a:rPr>
              <a:t>置换的页面是最长时间没有被引用的</a:t>
            </a:r>
          </a:p>
        </p:txBody>
      </p:sp>
      <p:sp>
        <p:nvSpPr>
          <p:cNvPr id="161" name="矩形 160"/>
          <p:cNvSpPr/>
          <p:nvPr/>
        </p:nvSpPr>
        <p:spPr>
          <a:xfrm>
            <a:off x="1437956" y="2205224"/>
            <a:ext cx="6429420" cy="32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连接符 166"/>
          <p:cNvCxnSpPr/>
          <p:nvPr/>
        </p:nvCxnSpPr>
        <p:spPr>
          <a:xfrm>
            <a:off x="1478042" y="2561481"/>
            <a:ext cx="6286544"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1478042" y="2918671"/>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478042" y="4347431"/>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1478042" y="4704621"/>
            <a:ext cx="6286544"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rot="5400000">
            <a:off x="1802600" y="3623375"/>
            <a:ext cx="128588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rot="5400000">
            <a:off x="1884338" y="3266185"/>
            <a:ext cx="200026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7226199" y="2096706"/>
            <a:ext cx="745470"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185" name="TextBox 184"/>
          <p:cNvSpPr txBox="1"/>
          <p:nvPr/>
        </p:nvSpPr>
        <p:spPr>
          <a:xfrm>
            <a:off x="6842242"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186" name="TextBox 185"/>
          <p:cNvSpPr txBox="1"/>
          <p:nvPr/>
        </p:nvSpPr>
        <p:spPr>
          <a:xfrm>
            <a:off x="6343542"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sp>
        <p:nvSpPr>
          <p:cNvPr id="187" name="TextBox 186"/>
          <p:cNvSpPr txBox="1"/>
          <p:nvPr/>
        </p:nvSpPr>
        <p:spPr>
          <a:xfrm>
            <a:off x="5835760"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188" name="TextBox 187"/>
          <p:cNvSpPr txBox="1"/>
          <p:nvPr/>
        </p:nvSpPr>
        <p:spPr>
          <a:xfrm>
            <a:off x="5349760"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189" name="TextBox 188"/>
          <p:cNvSpPr txBox="1"/>
          <p:nvPr/>
        </p:nvSpPr>
        <p:spPr>
          <a:xfrm>
            <a:off x="4841978"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190" name="TextBox 189"/>
          <p:cNvSpPr txBox="1"/>
          <p:nvPr/>
        </p:nvSpPr>
        <p:spPr>
          <a:xfrm>
            <a:off x="4343278"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191" name="TextBox 190"/>
          <p:cNvSpPr txBox="1"/>
          <p:nvPr/>
        </p:nvSpPr>
        <p:spPr>
          <a:xfrm>
            <a:off x="3829146"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92" name="TextBox 191"/>
          <p:cNvSpPr txBox="1"/>
          <p:nvPr/>
        </p:nvSpPr>
        <p:spPr>
          <a:xfrm>
            <a:off x="3352672"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93" name="TextBox 192"/>
          <p:cNvSpPr txBox="1"/>
          <p:nvPr/>
        </p:nvSpPr>
        <p:spPr>
          <a:xfrm>
            <a:off x="2851240"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194" name="TextBox 193"/>
          <p:cNvSpPr txBox="1"/>
          <p:nvPr/>
        </p:nvSpPr>
        <p:spPr>
          <a:xfrm>
            <a:off x="7350024"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195" name="TextBox 194"/>
          <p:cNvSpPr txBox="1"/>
          <p:nvPr/>
        </p:nvSpPr>
        <p:spPr>
          <a:xfrm>
            <a:off x="6842242"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96" name="TextBox 195"/>
          <p:cNvSpPr txBox="1"/>
          <p:nvPr/>
        </p:nvSpPr>
        <p:spPr>
          <a:xfrm>
            <a:off x="6343542"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97" name="TextBox 196"/>
          <p:cNvSpPr txBox="1"/>
          <p:nvPr/>
        </p:nvSpPr>
        <p:spPr>
          <a:xfrm>
            <a:off x="5835760"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98" name="TextBox 197"/>
          <p:cNvSpPr txBox="1"/>
          <p:nvPr/>
        </p:nvSpPr>
        <p:spPr>
          <a:xfrm>
            <a:off x="5349760"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99" name="TextBox 198"/>
          <p:cNvSpPr txBox="1"/>
          <p:nvPr/>
        </p:nvSpPr>
        <p:spPr>
          <a:xfrm>
            <a:off x="4841978"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00" name="TextBox 199"/>
          <p:cNvSpPr txBox="1"/>
          <p:nvPr/>
        </p:nvSpPr>
        <p:spPr>
          <a:xfrm>
            <a:off x="4343278"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01" name="TextBox 200"/>
          <p:cNvSpPr txBox="1"/>
          <p:nvPr/>
        </p:nvSpPr>
        <p:spPr>
          <a:xfrm>
            <a:off x="3829146"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02" name="TextBox 201"/>
          <p:cNvSpPr txBox="1"/>
          <p:nvPr/>
        </p:nvSpPr>
        <p:spPr>
          <a:xfrm>
            <a:off x="3352672"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03" name="TextBox 202"/>
          <p:cNvSpPr txBox="1"/>
          <p:nvPr/>
        </p:nvSpPr>
        <p:spPr>
          <a:xfrm>
            <a:off x="2851240"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grpSp>
        <p:nvGrpSpPr>
          <p:cNvPr id="19" name="组合 18"/>
          <p:cNvGrpSpPr/>
          <p:nvPr/>
        </p:nvGrpSpPr>
        <p:grpSpPr>
          <a:xfrm>
            <a:off x="6343542" y="2778654"/>
            <a:ext cx="486000" cy="1492198"/>
            <a:chOff x="5891882" y="1896376"/>
            <a:chExt cx="486000" cy="1492198"/>
          </a:xfrm>
        </p:grpSpPr>
        <p:sp>
          <p:nvSpPr>
            <p:cNvPr id="205" name="TextBox 204"/>
            <p:cNvSpPr txBox="1"/>
            <p:nvPr/>
          </p:nvSpPr>
          <p:spPr>
            <a:xfrm>
              <a:off x="5891882"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4" name="TextBox 213"/>
            <p:cNvSpPr txBox="1"/>
            <p:nvPr/>
          </p:nvSpPr>
          <p:spPr>
            <a:xfrm>
              <a:off x="5891882"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3" name="TextBox 222"/>
            <p:cNvSpPr txBox="1"/>
            <p:nvPr/>
          </p:nvSpPr>
          <p:spPr>
            <a:xfrm>
              <a:off x="5891882"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32" name="TextBox 231"/>
            <p:cNvSpPr txBox="1"/>
            <p:nvPr/>
          </p:nvSpPr>
          <p:spPr>
            <a:xfrm>
              <a:off x="5891882"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8" name="组合 17"/>
          <p:cNvGrpSpPr/>
          <p:nvPr/>
        </p:nvGrpSpPr>
        <p:grpSpPr>
          <a:xfrm>
            <a:off x="5835760" y="2778654"/>
            <a:ext cx="486000" cy="1492198"/>
            <a:chOff x="5384100" y="1896376"/>
            <a:chExt cx="486000" cy="1492198"/>
          </a:xfrm>
        </p:grpSpPr>
        <p:sp>
          <p:nvSpPr>
            <p:cNvPr id="206" name="TextBox 205"/>
            <p:cNvSpPr txBox="1"/>
            <p:nvPr/>
          </p:nvSpPr>
          <p:spPr>
            <a:xfrm>
              <a:off x="5384100"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5" name="TextBox 214"/>
            <p:cNvSpPr txBox="1"/>
            <p:nvPr/>
          </p:nvSpPr>
          <p:spPr>
            <a:xfrm>
              <a:off x="5384100"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4" name="TextBox 223"/>
            <p:cNvSpPr txBox="1"/>
            <p:nvPr/>
          </p:nvSpPr>
          <p:spPr>
            <a:xfrm>
              <a:off x="5384100"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33" name="TextBox 232"/>
            <p:cNvSpPr txBox="1"/>
            <p:nvPr/>
          </p:nvSpPr>
          <p:spPr>
            <a:xfrm>
              <a:off x="5384100"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7" name="组合 16"/>
          <p:cNvGrpSpPr/>
          <p:nvPr/>
        </p:nvGrpSpPr>
        <p:grpSpPr>
          <a:xfrm>
            <a:off x="5349760" y="2778654"/>
            <a:ext cx="486000" cy="1492198"/>
            <a:chOff x="4898100" y="1896376"/>
            <a:chExt cx="486000" cy="1492198"/>
          </a:xfrm>
        </p:grpSpPr>
        <p:sp>
          <p:nvSpPr>
            <p:cNvPr id="207" name="TextBox 206"/>
            <p:cNvSpPr txBox="1"/>
            <p:nvPr/>
          </p:nvSpPr>
          <p:spPr>
            <a:xfrm>
              <a:off x="4898100"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6" name="TextBox 215"/>
            <p:cNvSpPr txBox="1"/>
            <p:nvPr/>
          </p:nvSpPr>
          <p:spPr>
            <a:xfrm>
              <a:off x="4898100"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5" name="TextBox 224"/>
            <p:cNvSpPr txBox="1"/>
            <p:nvPr/>
          </p:nvSpPr>
          <p:spPr>
            <a:xfrm>
              <a:off x="4898100"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34" name="TextBox 233"/>
            <p:cNvSpPr txBox="1"/>
            <p:nvPr/>
          </p:nvSpPr>
          <p:spPr>
            <a:xfrm>
              <a:off x="4898100"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4343278" y="2778654"/>
            <a:ext cx="486000" cy="1492198"/>
            <a:chOff x="3891618" y="1896376"/>
            <a:chExt cx="486000" cy="1492198"/>
          </a:xfrm>
        </p:grpSpPr>
        <p:sp>
          <p:nvSpPr>
            <p:cNvPr id="209" name="TextBox 208"/>
            <p:cNvSpPr txBox="1"/>
            <p:nvPr/>
          </p:nvSpPr>
          <p:spPr>
            <a:xfrm>
              <a:off x="3891618"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8" name="TextBox 217"/>
            <p:cNvSpPr txBox="1"/>
            <p:nvPr/>
          </p:nvSpPr>
          <p:spPr>
            <a:xfrm>
              <a:off x="3891618"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7" name="TextBox 226"/>
            <p:cNvSpPr txBox="1"/>
            <p:nvPr/>
          </p:nvSpPr>
          <p:spPr>
            <a:xfrm>
              <a:off x="3891618"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36" name="TextBox 235"/>
            <p:cNvSpPr txBox="1"/>
            <p:nvPr/>
          </p:nvSpPr>
          <p:spPr>
            <a:xfrm>
              <a:off x="3891618"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3829146" y="2778654"/>
            <a:ext cx="486000" cy="1492198"/>
            <a:chOff x="3377486" y="1896376"/>
            <a:chExt cx="486000" cy="1492198"/>
          </a:xfrm>
        </p:grpSpPr>
        <p:sp>
          <p:nvSpPr>
            <p:cNvPr id="210" name="TextBox 209"/>
            <p:cNvSpPr txBox="1"/>
            <p:nvPr/>
          </p:nvSpPr>
          <p:spPr>
            <a:xfrm>
              <a:off x="3377486"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9" name="TextBox 218"/>
            <p:cNvSpPr txBox="1"/>
            <p:nvPr/>
          </p:nvSpPr>
          <p:spPr>
            <a:xfrm>
              <a:off x="3377486"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8" name="TextBox 227"/>
            <p:cNvSpPr txBox="1"/>
            <p:nvPr/>
          </p:nvSpPr>
          <p:spPr>
            <a:xfrm>
              <a:off x="3377486"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37" name="TextBox 236"/>
            <p:cNvSpPr txBox="1"/>
            <p:nvPr/>
          </p:nvSpPr>
          <p:spPr>
            <a:xfrm>
              <a:off x="3377486"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3352672" y="2778654"/>
            <a:ext cx="486000" cy="1492198"/>
            <a:chOff x="2901012" y="1896376"/>
            <a:chExt cx="486000" cy="1492198"/>
          </a:xfrm>
        </p:grpSpPr>
        <p:sp>
          <p:nvSpPr>
            <p:cNvPr id="211" name="TextBox 210"/>
            <p:cNvSpPr txBox="1"/>
            <p:nvPr/>
          </p:nvSpPr>
          <p:spPr>
            <a:xfrm>
              <a:off x="2901012"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20" name="TextBox 219"/>
            <p:cNvSpPr txBox="1"/>
            <p:nvPr/>
          </p:nvSpPr>
          <p:spPr>
            <a:xfrm>
              <a:off x="2901012"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9" name="TextBox 228"/>
            <p:cNvSpPr txBox="1"/>
            <p:nvPr/>
          </p:nvSpPr>
          <p:spPr>
            <a:xfrm>
              <a:off x="2901012"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38" name="TextBox 237"/>
            <p:cNvSpPr txBox="1"/>
            <p:nvPr/>
          </p:nvSpPr>
          <p:spPr>
            <a:xfrm>
              <a:off x="2901012"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2851241" y="2778655"/>
            <a:ext cx="497171" cy="1484607"/>
            <a:chOff x="2399580" y="1896376"/>
            <a:chExt cx="497171" cy="1484607"/>
          </a:xfrm>
        </p:grpSpPr>
        <p:sp>
          <p:nvSpPr>
            <p:cNvPr id="212" name="TextBox 211"/>
            <p:cNvSpPr txBox="1"/>
            <p:nvPr/>
          </p:nvSpPr>
          <p:spPr>
            <a:xfrm>
              <a:off x="2399580"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21" name="TextBox 220"/>
            <p:cNvSpPr txBox="1"/>
            <p:nvPr/>
          </p:nvSpPr>
          <p:spPr>
            <a:xfrm>
              <a:off x="2399580"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30" name="TextBox 229"/>
            <p:cNvSpPr txBox="1"/>
            <p:nvPr/>
          </p:nvSpPr>
          <p:spPr>
            <a:xfrm>
              <a:off x="2399580"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39" name="TextBox 238"/>
            <p:cNvSpPr txBox="1"/>
            <p:nvPr/>
          </p:nvSpPr>
          <p:spPr>
            <a:xfrm>
              <a:off x="2410751" y="29603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sp>
        <p:nvSpPr>
          <p:cNvPr id="240" name="TextBox 239"/>
          <p:cNvSpPr txBox="1"/>
          <p:nvPr/>
        </p:nvSpPr>
        <p:spPr>
          <a:xfrm>
            <a:off x="1961698" y="27865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241" name="TextBox 240"/>
          <p:cNvSpPr txBox="1"/>
          <p:nvPr/>
        </p:nvSpPr>
        <p:spPr>
          <a:xfrm>
            <a:off x="1951826" y="312407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242" name="TextBox 241"/>
          <p:cNvSpPr txBox="1"/>
          <p:nvPr/>
        </p:nvSpPr>
        <p:spPr>
          <a:xfrm>
            <a:off x="1951826" y="349303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243" name="TextBox 242"/>
          <p:cNvSpPr txBox="1"/>
          <p:nvPr/>
        </p:nvSpPr>
        <p:spPr>
          <a:xfrm>
            <a:off x="1950231" y="381338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44" name="TextBox 243"/>
          <p:cNvSpPr txBox="1"/>
          <p:nvPr/>
        </p:nvSpPr>
        <p:spPr>
          <a:xfrm>
            <a:off x="2427216" y="278528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45" name="TextBox 244"/>
          <p:cNvSpPr txBox="1"/>
          <p:nvPr/>
        </p:nvSpPr>
        <p:spPr>
          <a:xfrm>
            <a:off x="2418554" y="312407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46" name="TextBox 245"/>
          <p:cNvSpPr txBox="1"/>
          <p:nvPr/>
        </p:nvSpPr>
        <p:spPr>
          <a:xfrm>
            <a:off x="2418554" y="349303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47" name="TextBox 246"/>
          <p:cNvSpPr txBox="1"/>
          <p:nvPr/>
        </p:nvSpPr>
        <p:spPr>
          <a:xfrm>
            <a:off x="2416959" y="381321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48" name="TextBox 247"/>
          <p:cNvSpPr txBox="1"/>
          <p:nvPr/>
        </p:nvSpPr>
        <p:spPr>
          <a:xfrm>
            <a:off x="2408808" y="209951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249" name="TextBox 248"/>
          <p:cNvSpPr txBox="1"/>
          <p:nvPr/>
        </p:nvSpPr>
        <p:spPr>
          <a:xfrm>
            <a:off x="1442235" y="2513856"/>
            <a:ext cx="1081095"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250" name="TextBox 249"/>
          <p:cNvSpPr txBox="1"/>
          <p:nvPr/>
        </p:nvSpPr>
        <p:spPr>
          <a:xfrm>
            <a:off x="1437956" y="2156666"/>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251" name="TextBox 250"/>
          <p:cNvSpPr txBox="1"/>
          <p:nvPr/>
        </p:nvSpPr>
        <p:spPr>
          <a:xfrm>
            <a:off x="1442235" y="4299806"/>
            <a:ext cx="1438285"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缺页状态</a:t>
            </a:r>
          </a:p>
        </p:txBody>
      </p:sp>
      <p:sp>
        <p:nvSpPr>
          <p:cNvPr id="252" name="TextBox 251"/>
          <p:cNvSpPr txBox="1"/>
          <p:nvPr/>
        </p:nvSpPr>
        <p:spPr>
          <a:xfrm>
            <a:off x="1442234" y="4728435"/>
            <a:ext cx="1295410" cy="584775"/>
          </a:xfrm>
          <a:prstGeom prst="rect">
            <a:avLst/>
          </a:prstGeom>
          <a:noFill/>
          <a:effectLst/>
        </p:spPr>
        <p:txBody>
          <a:bodyPr wrap="square" rtlCol="0">
            <a:spAutoFit/>
          </a:bodyPr>
          <a:lstStyle/>
          <a:p>
            <a:pPr>
              <a:spcBef>
                <a:spcPct val="20000"/>
              </a:spcBef>
            </a:pPr>
            <a:r>
              <a:rPr lang="zh-CN" altLang="en-US" sz="2400" b="1" baseline="-25000" dirty="0">
                <a:solidFill>
                  <a:srgbClr val="11576A"/>
                </a:solidFill>
                <a:latin typeface="微软雅黑" pitchFamily="34" charset="-122"/>
                <a:ea typeface="微软雅黑" pitchFamily="34" charset="-122"/>
              </a:rPr>
              <a:t>每页</a:t>
            </a:r>
            <a:r>
              <a:rPr lang="zh-CN" altLang="en-US" sz="2400" b="1" baseline="-25000" dirty="0" smtClean="0">
                <a:solidFill>
                  <a:srgbClr val="11576A"/>
                </a:solidFill>
                <a:latin typeface="微软雅黑" pitchFamily="34" charset="-122"/>
                <a:ea typeface="微软雅黑" pitchFamily="34" charset="-122"/>
              </a:rPr>
              <a:t>的上次</a:t>
            </a:r>
            <a:r>
              <a:rPr lang="zh-CN" altLang="en-US" sz="2400" b="1" baseline="-25000" dirty="0">
                <a:solidFill>
                  <a:srgbClr val="11576A"/>
                </a:solidFill>
                <a:latin typeface="微软雅黑" pitchFamily="34" charset="-122"/>
                <a:ea typeface="微软雅黑" pitchFamily="34" charset="-122"/>
              </a:rPr>
              <a:t>访问时间</a:t>
            </a:r>
          </a:p>
        </p:txBody>
      </p:sp>
      <p:sp>
        <p:nvSpPr>
          <p:cNvPr id="253" name="TextBox 252"/>
          <p:cNvSpPr txBox="1"/>
          <p:nvPr/>
        </p:nvSpPr>
        <p:spPr>
          <a:xfrm>
            <a:off x="4841978" y="4647477"/>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a=2</a:t>
            </a:r>
            <a:endParaRPr lang="zh-CN" altLang="en-US" sz="2000" b="1" baseline="-25000" dirty="0">
              <a:solidFill>
                <a:srgbClr val="11576A"/>
              </a:solidFill>
              <a:latin typeface="微软雅黑" pitchFamily="34" charset="-122"/>
              <a:ea typeface="微软雅黑" pitchFamily="34" charset="-122"/>
            </a:endParaRPr>
          </a:p>
        </p:txBody>
      </p:sp>
      <p:sp>
        <p:nvSpPr>
          <p:cNvPr id="254" name="TextBox 253"/>
          <p:cNvSpPr txBox="1"/>
          <p:nvPr/>
        </p:nvSpPr>
        <p:spPr>
          <a:xfrm>
            <a:off x="4827689" y="4830041"/>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b=4</a:t>
            </a:r>
            <a:endParaRPr lang="zh-CN" altLang="en-US" sz="2000" b="1" baseline="-25000" dirty="0">
              <a:solidFill>
                <a:srgbClr val="11576A"/>
              </a:solidFill>
              <a:latin typeface="微软雅黑" pitchFamily="34" charset="-122"/>
              <a:ea typeface="微软雅黑" pitchFamily="34" charset="-122"/>
            </a:endParaRPr>
          </a:p>
        </p:txBody>
      </p:sp>
      <p:sp>
        <p:nvSpPr>
          <p:cNvPr id="255" name="TextBox 254"/>
          <p:cNvSpPr txBox="1"/>
          <p:nvPr/>
        </p:nvSpPr>
        <p:spPr>
          <a:xfrm>
            <a:off x="4799113" y="500943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 c=1</a:t>
            </a:r>
            <a:endParaRPr lang="zh-CN" altLang="en-US" sz="2000" b="1" baseline="-25000" dirty="0">
              <a:solidFill>
                <a:srgbClr val="11576A"/>
              </a:solidFill>
              <a:latin typeface="微软雅黑" pitchFamily="34" charset="-122"/>
              <a:ea typeface="微软雅黑" pitchFamily="34" charset="-122"/>
            </a:endParaRPr>
          </a:p>
        </p:txBody>
      </p:sp>
      <p:sp>
        <p:nvSpPr>
          <p:cNvPr id="256" name="TextBox 255"/>
          <p:cNvSpPr txBox="1"/>
          <p:nvPr/>
        </p:nvSpPr>
        <p:spPr>
          <a:xfrm>
            <a:off x="4815703" y="5187228"/>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d=3</a:t>
            </a:r>
            <a:endParaRPr lang="zh-CN" altLang="en-US" sz="2000" b="1" baseline="-25000" dirty="0">
              <a:solidFill>
                <a:srgbClr val="11576A"/>
              </a:solidFill>
              <a:latin typeface="微软雅黑" pitchFamily="34" charset="-122"/>
              <a:ea typeface="微软雅黑" pitchFamily="34" charset="-122"/>
            </a:endParaRPr>
          </a:p>
        </p:txBody>
      </p:sp>
      <p:grpSp>
        <p:nvGrpSpPr>
          <p:cNvPr id="3" name="组合 2"/>
          <p:cNvGrpSpPr/>
          <p:nvPr/>
        </p:nvGrpSpPr>
        <p:grpSpPr>
          <a:xfrm>
            <a:off x="4976572" y="2611220"/>
            <a:ext cx="234000" cy="1994525"/>
            <a:chOff x="4524912" y="1728941"/>
            <a:chExt cx="234000" cy="1994525"/>
          </a:xfrm>
        </p:grpSpPr>
        <p:sp>
          <p:nvSpPr>
            <p:cNvPr id="257" name="AutoShape 100"/>
            <p:cNvSpPr>
              <a:spLocks noChangeArrowheads="1"/>
            </p:cNvSpPr>
            <p:nvPr/>
          </p:nvSpPr>
          <p:spPr bwMode="auto">
            <a:xfrm>
              <a:off x="4563012" y="3543466"/>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58" name="Oval 101"/>
            <p:cNvSpPr>
              <a:spLocks/>
            </p:cNvSpPr>
            <p:nvPr/>
          </p:nvSpPr>
          <p:spPr bwMode="auto">
            <a:xfrm>
              <a:off x="4524912" y="1728941"/>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5" name="组合 4"/>
          <p:cNvGrpSpPr/>
          <p:nvPr/>
        </p:nvGrpSpPr>
        <p:grpSpPr>
          <a:xfrm>
            <a:off x="4743186" y="2778654"/>
            <a:ext cx="584793" cy="1492198"/>
            <a:chOff x="4291525" y="1896376"/>
            <a:chExt cx="584793" cy="1492198"/>
          </a:xfrm>
        </p:grpSpPr>
        <p:sp>
          <p:nvSpPr>
            <p:cNvPr id="208" name="TextBox 207"/>
            <p:cNvSpPr txBox="1"/>
            <p:nvPr/>
          </p:nvSpPr>
          <p:spPr>
            <a:xfrm>
              <a:off x="4390318"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7" name="TextBox 216"/>
            <p:cNvSpPr txBox="1"/>
            <p:nvPr/>
          </p:nvSpPr>
          <p:spPr>
            <a:xfrm>
              <a:off x="4390318"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6" name="TextBox 225"/>
            <p:cNvSpPr txBox="1"/>
            <p:nvPr/>
          </p:nvSpPr>
          <p:spPr>
            <a:xfrm>
              <a:off x="4390318"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e</a:t>
              </a:r>
              <a:endParaRPr lang="zh-CN" altLang="en-US" sz="3200" b="1" baseline="-25000" dirty="0">
                <a:solidFill>
                  <a:srgbClr val="C00000"/>
                </a:solidFill>
                <a:latin typeface="微软雅黑" pitchFamily="34" charset="-122"/>
                <a:ea typeface="微软雅黑" pitchFamily="34" charset="-122"/>
              </a:endParaRPr>
            </a:p>
          </p:txBody>
        </p:sp>
        <p:sp>
          <p:nvSpPr>
            <p:cNvPr id="235" name="TextBox 234"/>
            <p:cNvSpPr txBox="1"/>
            <p:nvPr/>
          </p:nvSpPr>
          <p:spPr>
            <a:xfrm>
              <a:off x="4390318"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59" name="AutoShape 98"/>
            <p:cNvSpPr>
              <a:spLocks/>
            </p:cNvSpPr>
            <p:nvPr/>
          </p:nvSpPr>
          <p:spPr bwMode="auto">
            <a:xfrm>
              <a:off x="4291525" y="2895725"/>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260" name="TextBox 259"/>
          <p:cNvSpPr txBox="1"/>
          <p:nvPr/>
        </p:nvSpPr>
        <p:spPr>
          <a:xfrm>
            <a:off x="1468780" y="3199997"/>
            <a:ext cx="430887" cy="1075997"/>
          </a:xfrm>
          <a:prstGeom prst="rect">
            <a:avLst/>
          </a:prstGeom>
          <a:noFill/>
          <a:effectLst/>
        </p:spPr>
        <p:txBody>
          <a:bodyPr vert="eaVert" wrap="square" rtlCol="0">
            <a:spAutoFit/>
          </a:bodyPr>
          <a:lstStyle/>
          <a:p>
            <a:pPr marL="342900" indent="-342900">
              <a:spcBef>
                <a:spcPct val="20000"/>
              </a:spcBef>
            </a:pPr>
            <a:r>
              <a:rPr lang="zh-CN" altLang="en-US" sz="2400" b="1" baseline="-25000">
                <a:solidFill>
                  <a:srgbClr val="11576A"/>
                </a:solidFill>
                <a:latin typeface="微软雅黑" pitchFamily="34" charset="-122"/>
                <a:ea typeface="微软雅黑" pitchFamily="34" charset="-122"/>
              </a:rPr>
              <a:t>物理帧号</a:t>
            </a:r>
            <a:endParaRPr lang="zh-CN" altLang="en-US" sz="2400" b="1" baseline="-25000" dirty="0">
              <a:solidFill>
                <a:srgbClr val="11576A"/>
              </a:solidFill>
              <a:latin typeface="微软雅黑" pitchFamily="34" charset="-122"/>
              <a:ea typeface="微软雅黑" pitchFamily="34" charset="-122"/>
            </a:endParaRPr>
          </a:p>
        </p:txBody>
      </p:sp>
      <p:grpSp>
        <p:nvGrpSpPr>
          <p:cNvPr id="10" name="组合 9"/>
          <p:cNvGrpSpPr/>
          <p:nvPr/>
        </p:nvGrpSpPr>
        <p:grpSpPr>
          <a:xfrm>
            <a:off x="7245114" y="2778654"/>
            <a:ext cx="580723" cy="1492198"/>
            <a:chOff x="6793453" y="1896376"/>
            <a:chExt cx="580723" cy="1492198"/>
          </a:xfrm>
        </p:grpSpPr>
        <p:sp>
          <p:nvSpPr>
            <p:cNvPr id="261" name="TextBox 260"/>
            <p:cNvSpPr txBox="1"/>
            <p:nvPr/>
          </p:nvSpPr>
          <p:spPr>
            <a:xfrm>
              <a:off x="6888176"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62" name="TextBox 261"/>
            <p:cNvSpPr txBox="1"/>
            <p:nvPr/>
          </p:nvSpPr>
          <p:spPr>
            <a:xfrm>
              <a:off x="6888176"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63" name="TextBox 262"/>
            <p:cNvSpPr txBox="1"/>
            <p:nvPr/>
          </p:nvSpPr>
          <p:spPr>
            <a:xfrm>
              <a:off x="6888176"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264" name="TextBox 263"/>
            <p:cNvSpPr txBox="1"/>
            <p:nvPr/>
          </p:nvSpPr>
          <p:spPr>
            <a:xfrm>
              <a:off x="6888176"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65" name="AutoShape 98"/>
            <p:cNvSpPr>
              <a:spLocks/>
            </p:cNvSpPr>
            <p:nvPr/>
          </p:nvSpPr>
          <p:spPr bwMode="auto">
            <a:xfrm>
              <a:off x="6793453" y="2888850"/>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7" name="组合 6"/>
          <p:cNvGrpSpPr/>
          <p:nvPr/>
        </p:nvGrpSpPr>
        <p:grpSpPr>
          <a:xfrm>
            <a:off x="6758262" y="2778654"/>
            <a:ext cx="569981" cy="1492198"/>
            <a:chOff x="6306601" y="1896376"/>
            <a:chExt cx="569981" cy="1492198"/>
          </a:xfrm>
        </p:grpSpPr>
        <p:sp>
          <p:nvSpPr>
            <p:cNvPr id="204" name="TextBox 203"/>
            <p:cNvSpPr txBox="1"/>
            <p:nvPr/>
          </p:nvSpPr>
          <p:spPr>
            <a:xfrm>
              <a:off x="6390582"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3" name="TextBox 212"/>
            <p:cNvSpPr txBox="1"/>
            <p:nvPr/>
          </p:nvSpPr>
          <p:spPr>
            <a:xfrm>
              <a:off x="6390582"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2" name="TextBox 221"/>
            <p:cNvSpPr txBox="1"/>
            <p:nvPr/>
          </p:nvSpPr>
          <p:spPr>
            <a:xfrm>
              <a:off x="6390582"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31" name="TextBox 230"/>
            <p:cNvSpPr txBox="1"/>
            <p:nvPr/>
          </p:nvSpPr>
          <p:spPr>
            <a:xfrm>
              <a:off x="6390582"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266" name="AutoShape 98"/>
            <p:cNvSpPr>
              <a:spLocks/>
            </p:cNvSpPr>
            <p:nvPr/>
          </p:nvSpPr>
          <p:spPr bwMode="auto">
            <a:xfrm>
              <a:off x="6306601" y="3251755"/>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267" name="TextBox 266"/>
          <p:cNvSpPr txBox="1"/>
          <p:nvPr/>
        </p:nvSpPr>
        <p:spPr>
          <a:xfrm>
            <a:off x="6862326" y="4647477"/>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a=7</a:t>
            </a:r>
            <a:endParaRPr lang="zh-CN" altLang="en-US" sz="2000" b="1" baseline="-25000" dirty="0">
              <a:solidFill>
                <a:srgbClr val="11576A"/>
              </a:solidFill>
              <a:latin typeface="微软雅黑" pitchFamily="34" charset="-122"/>
              <a:ea typeface="微软雅黑" pitchFamily="34" charset="-122"/>
            </a:endParaRPr>
          </a:p>
        </p:txBody>
      </p:sp>
      <p:sp>
        <p:nvSpPr>
          <p:cNvPr id="268" name="TextBox 267"/>
          <p:cNvSpPr txBox="1"/>
          <p:nvPr/>
        </p:nvSpPr>
        <p:spPr>
          <a:xfrm>
            <a:off x="6854912" y="4830041"/>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b=8</a:t>
            </a:r>
            <a:endParaRPr lang="zh-CN" altLang="en-US" sz="2000" b="1" baseline="-25000" dirty="0">
              <a:solidFill>
                <a:srgbClr val="11576A"/>
              </a:solidFill>
              <a:latin typeface="微软雅黑" pitchFamily="34" charset="-122"/>
              <a:ea typeface="微软雅黑" pitchFamily="34" charset="-122"/>
            </a:endParaRPr>
          </a:p>
        </p:txBody>
      </p:sp>
      <p:sp>
        <p:nvSpPr>
          <p:cNvPr id="269" name="TextBox 268"/>
          <p:cNvSpPr txBox="1"/>
          <p:nvPr/>
        </p:nvSpPr>
        <p:spPr>
          <a:xfrm>
            <a:off x="6819461" y="500943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 e=5</a:t>
            </a:r>
            <a:endParaRPr lang="zh-CN" altLang="en-US" sz="2000" b="1" baseline="-25000" dirty="0">
              <a:solidFill>
                <a:srgbClr val="11576A"/>
              </a:solidFill>
              <a:latin typeface="微软雅黑" pitchFamily="34" charset="-122"/>
              <a:ea typeface="微软雅黑" pitchFamily="34" charset="-122"/>
            </a:endParaRPr>
          </a:p>
        </p:txBody>
      </p:sp>
      <p:sp>
        <p:nvSpPr>
          <p:cNvPr id="270" name="TextBox 269"/>
          <p:cNvSpPr txBox="1"/>
          <p:nvPr/>
        </p:nvSpPr>
        <p:spPr>
          <a:xfrm>
            <a:off x="6856676" y="5187228"/>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d=3</a:t>
            </a:r>
            <a:endParaRPr lang="zh-CN" altLang="en-US" sz="2000" b="1" baseline="-25000" dirty="0">
              <a:solidFill>
                <a:srgbClr val="11576A"/>
              </a:solidFill>
              <a:latin typeface="微软雅黑" pitchFamily="34" charset="-122"/>
              <a:ea typeface="微软雅黑" pitchFamily="34" charset="-122"/>
            </a:endParaRPr>
          </a:p>
        </p:txBody>
      </p:sp>
      <p:sp>
        <p:nvSpPr>
          <p:cNvPr id="271" name="TextBox 270"/>
          <p:cNvSpPr txBox="1"/>
          <p:nvPr/>
        </p:nvSpPr>
        <p:spPr>
          <a:xfrm>
            <a:off x="7335951" y="4647477"/>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a=7</a:t>
            </a:r>
            <a:endParaRPr lang="zh-CN" altLang="en-US" sz="2000" b="1" baseline="-25000" dirty="0">
              <a:solidFill>
                <a:srgbClr val="11576A"/>
              </a:solidFill>
              <a:latin typeface="微软雅黑" pitchFamily="34" charset="-122"/>
              <a:ea typeface="微软雅黑" pitchFamily="34" charset="-122"/>
            </a:endParaRPr>
          </a:p>
        </p:txBody>
      </p:sp>
      <p:sp>
        <p:nvSpPr>
          <p:cNvPr id="272" name="TextBox 271"/>
          <p:cNvSpPr txBox="1"/>
          <p:nvPr/>
        </p:nvSpPr>
        <p:spPr>
          <a:xfrm>
            <a:off x="7321662" y="4830041"/>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b=8</a:t>
            </a:r>
            <a:endParaRPr lang="zh-CN" altLang="en-US" sz="2000" b="1" baseline="-25000" dirty="0">
              <a:solidFill>
                <a:srgbClr val="11576A"/>
              </a:solidFill>
              <a:latin typeface="微软雅黑" pitchFamily="34" charset="-122"/>
              <a:ea typeface="微软雅黑" pitchFamily="34" charset="-122"/>
            </a:endParaRPr>
          </a:p>
        </p:txBody>
      </p:sp>
      <p:sp>
        <p:nvSpPr>
          <p:cNvPr id="273" name="TextBox 272"/>
          <p:cNvSpPr txBox="1"/>
          <p:nvPr/>
        </p:nvSpPr>
        <p:spPr>
          <a:xfrm>
            <a:off x="7293086" y="500943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 e=5</a:t>
            </a:r>
            <a:endParaRPr lang="zh-CN" altLang="en-US" sz="2000" b="1" baseline="-25000" dirty="0">
              <a:solidFill>
                <a:srgbClr val="11576A"/>
              </a:solidFill>
              <a:latin typeface="微软雅黑" pitchFamily="34" charset="-122"/>
              <a:ea typeface="微软雅黑" pitchFamily="34" charset="-122"/>
            </a:endParaRPr>
          </a:p>
        </p:txBody>
      </p:sp>
      <p:sp>
        <p:nvSpPr>
          <p:cNvPr id="274" name="TextBox 273"/>
          <p:cNvSpPr txBox="1"/>
          <p:nvPr/>
        </p:nvSpPr>
        <p:spPr>
          <a:xfrm>
            <a:off x="7347776" y="5187228"/>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c=9</a:t>
            </a:r>
            <a:endParaRPr lang="zh-CN" altLang="en-US" sz="2000" b="1" baseline="-25000" dirty="0">
              <a:solidFill>
                <a:srgbClr val="11576A"/>
              </a:solidFill>
              <a:latin typeface="微软雅黑" pitchFamily="34" charset="-122"/>
              <a:ea typeface="微软雅黑" pitchFamily="34" charset="-122"/>
            </a:endParaRPr>
          </a:p>
        </p:txBody>
      </p:sp>
      <p:grpSp>
        <p:nvGrpSpPr>
          <p:cNvPr id="6" name="组合 5"/>
          <p:cNvGrpSpPr/>
          <p:nvPr/>
        </p:nvGrpSpPr>
        <p:grpSpPr>
          <a:xfrm>
            <a:off x="6973111" y="2611220"/>
            <a:ext cx="234000" cy="1994525"/>
            <a:chOff x="6521451" y="1728941"/>
            <a:chExt cx="234000" cy="1994525"/>
          </a:xfrm>
        </p:grpSpPr>
        <p:sp>
          <p:nvSpPr>
            <p:cNvPr id="275" name="AutoShape 100"/>
            <p:cNvSpPr>
              <a:spLocks noChangeArrowheads="1"/>
            </p:cNvSpPr>
            <p:nvPr/>
          </p:nvSpPr>
          <p:spPr bwMode="auto">
            <a:xfrm>
              <a:off x="6565389" y="3543466"/>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77" name="Oval 101"/>
            <p:cNvSpPr>
              <a:spLocks/>
            </p:cNvSpPr>
            <p:nvPr/>
          </p:nvSpPr>
          <p:spPr bwMode="auto">
            <a:xfrm>
              <a:off x="6521451" y="1728941"/>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9" name="组合 8"/>
          <p:cNvGrpSpPr/>
          <p:nvPr/>
        </p:nvGrpSpPr>
        <p:grpSpPr>
          <a:xfrm>
            <a:off x="7473177" y="2611220"/>
            <a:ext cx="234000" cy="1994525"/>
            <a:chOff x="7021517" y="1728941"/>
            <a:chExt cx="234000" cy="1994525"/>
          </a:xfrm>
        </p:grpSpPr>
        <p:sp>
          <p:nvSpPr>
            <p:cNvPr id="276" name="AutoShape 100"/>
            <p:cNvSpPr>
              <a:spLocks noChangeArrowheads="1"/>
            </p:cNvSpPr>
            <p:nvPr/>
          </p:nvSpPr>
          <p:spPr bwMode="auto">
            <a:xfrm>
              <a:off x="7071071" y="3543466"/>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78" name="Oval 101"/>
            <p:cNvSpPr>
              <a:spLocks/>
            </p:cNvSpPr>
            <p:nvPr/>
          </p:nvSpPr>
          <p:spPr bwMode="auto">
            <a:xfrm>
              <a:off x="7021517" y="1728941"/>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sp>
        <p:nvSpPr>
          <p:cNvPr id="124" name="TextBox 79"/>
          <p:cNvSpPr txBox="1"/>
          <p:nvPr/>
        </p:nvSpPr>
        <p:spPr>
          <a:xfrm>
            <a:off x="2853914" y="348882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125" name="TextBox 79"/>
          <p:cNvSpPr txBox="1"/>
          <p:nvPr/>
        </p:nvSpPr>
        <p:spPr>
          <a:xfrm>
            <a:off x="3355648" y="277394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126" name="TextBox 79"/>
          <p:cNvSpPr txBox="1"/>
          <p:nvPr/>
        </p:nvSpPr>
        <p:spPr>
          <a:xfrm>
            <a:off x="3832489" y="384598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127" name="TextBox 79"/>
          <p:cNvSpPr txBox="1"/>
          <p:nvPr/>
        </p:nvSpPr>
        <p:spPr>
          <a:xfrm>
            <a:off x="4349628" y="312361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28" name="TextBox 23"/>
          <p:cNvSpPr txBox="1"/>
          <p:nvPr/>
        </p:nvSpPr>
        <p:spPr>
          <a:xfrm>
            <a:off x="3355648" y="209120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2</a:t>
            </a:r>
            <a:endParaRPr lang="zh-CN" altLang="en-US" sz="3200" b="1" baseline="-25000" dirty="0">
              <a:solidFill>
                <a:srgbClr val="C00000"/>
              </a:solidFill>
              <a:latin typeface="微软雅黑" pitchFamily="34" charset="-122"/>
              <a:ea typeface="微软雅黑" pitchFamily="34" charset="-122"/>
            </a:endParaRPr>
          </a:p>
        </p:txBody>
      </p:sp>
      <p:sp>
        <p:nvSpPr>
          <p:cNvPr id="129" name="TextBox 23"/>
          <p:cNvSpPr txBox="1"/>
          <p:nvPr/>
        </p:nvSpPr>
        <p:spPr>
          <a:xfrm>
            <a:off x="4346043" y="209120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4</a:t>
            </a:r>
            <a:endParaRPr lang="zh-CN" altLang="en-US" sz="3200" b="1" baseline="-25000" dirty="0">
              <a:solidFill>
                <a:srgbClr val="C00000"/>
              </a:solidFill>
              <a:latin typeface="微软雅黑" pitchFamily="34" charset="-122"/>
              <a:ea typeface="微软雅黑" pitchFamily="34" charset="-122"/>
            </a:endParaRPr>
          </a:p>
        </p:txBody>
      </p:sp>
      <p:sp>
        <p:nvSpPr>
          <p:cNvPr id="130" name="TextBox 254"/>
          <p:cNvSpPr txBox="1"/>
          <p:nvPr/>
        </p:nvSpPr>
        <p:spPr>
          <a:xfrm>
            <a:off x="4799113" y="500943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C00000"/>
                </a:solidFill>
                <a:latin typeface="微软雅黑" pitchFamily="34" charset="-122"/>
                <a:ea typeface="微软雅黑" pitchFamily="34" charset="-122"/>
              </a:rPr>
              <a:t> c=1</a:t>
            </a:r>
            <a:endParaRPr lang="zh-CN" altLang="en-US" sz="2000" b="1" baseline="-25000" dirty="0">
              <a:solidFill>
                <a:srgbClr val="C00000"/>
              </a:solidFill>
              <a:latin typeface="微软雅黑" pitchFamily="34" charset="-122"/>
              <a:ea typeface="微软雅黑" pitchFamily="34" charset="-122"/>
            </a:endParaRPr>
          </a:p>
        </p:txBody>
      </p:sp>
      <p:sp>
        <p:nvSpPr>
          <p:cNvPr id="131" name="TextBox 23"/>
          <p:cNvSpPr txBox="1"/>
          <p:nvPr/>
        </p:nvSpPr>
        <p:spPr>
          <a:xfrm>
            <a:off x="2853732" y="209733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1</a:t>
            </a:r>
            <a:endParaRPr lang="zh-CN" altLang="en-US" sz="3200" b="1" baseline="-25000" dirty="0">
              <a:solidFill>
                <a:srgbClr val="C00000"/>
              </a:solidFill>
              <a:latin typeface="微软雅黑" pitchFamily="34" charset="-122"/>
              <a:ea typeface="微软雅黑" pitchFamily="34" charset="-122"/>
            </a:endParaRPr>
          </a:p>
        </p:txBody>
      </p:sp>
      <p:sp>
        <p:nvSpPr>
          <p:cNvPr id="133" name="TextBox 23"/>
          <p:cNvSpPr txBox="1"/>
          <p:nvPr/>
        </p:nvSpPr>
        <p:spPr>
          <a:xfrm>
            <a:off x="3833704" y="20966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3</a:t>
            </a:r>
            <a:endParaRPr lang="zh-CN" altLang="en-US" sz="3200" b="1" baseline="-25000" dirty="0">
              <a:solidFill>
                <a:srgbClr val="C00000"/>
              </a:solidFill>
              <a:latin typeface="微软雅黑" pitchFamily="34" charset="-122"/>
              <a:ea typeface="微软雅黑" pitchFamily="34" charset="-122"/>
            </a:endParaRPr>
          </a:p>
        </p:txBody>
      </p:sp>
      <p:sp>
        <p:nvSpPr>
          <p:cNvPr id="134" name="TextBox 79"/>
          <p:cNvSpPr txBox="1"/>
          <p:nvPr/>
        </p:nvSpPr>
        <p:spPr>
          <a:xfrm>
            <a:off x="5349760" y="312361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35" name="TextBox 79"/>
          <p:cNvSpPr txBox="1"/>
          <p:nvPr/>
        </p:nvSpPr>
        <p:spPr>
          <a:xfrm>
            <a:off x="5835423" y="277394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136" name="TextBox 79"/>
          <p:cNvSpPr txBox="1"/>
          <p:nvPr/>
        </p:nvSpPr>
        <p:spPr>
          <a:xfrm>
            <a:off x="6343542" y="312407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37" name="TextBox 23"/>
          <p:cNvSpPr txBox="1"/>
          <p:nvPr/>
        </p:nvSpPr>
        <p:spPr>
          <a:xfrm>
            <a:off x="5835423" y="20977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7</a:t>
            </a:r>
            <a:endParaRPr lang="zh-CN" altLang="en-US" sz="3200" b="1" baseline="-25000" dirty="0">
              <a:solidFill>
                <a:srgbClr val="C00000"/>
              </a:solidFill>
              <a:latin typeface="微软雅黑" pitchFamily="34" charset="-122"/>
              <a:ea typeface="微软雅黑" pitchFamily="34" charset="-122"/>
            </a:endParaRPr>
          </a:p>
        </p:txBody>
      </p:sp>
      <p:sp>
        <p:nvSpPr>
          <p:cNvPr id="138" name="TextBox 23"/>
          <p:cNvSpPr txBox="1"/>
          <p:nvPr/>
        </p:nvSpPr>
        <p:spPr>
          <a:xfrm>
            <a:off x="6343205" y="20980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8</a:t>
            </a:r>
            <a:endParaRPr lang="zh-CN" altLang="en-US" sz="3200" b="1" baseline="-25000" dirty="0">
              <a:solidFill>
                <a:srgbClr val="C00000"/>
              </a:solidFill>
              <a:latin typeface="微软雅黑" pitchFamily="34" charset="-122"/>
              <a:ea typeface="微软雅黑" pitchFamily="34" charset="-122"/>
            </a:endParaRPr>
          </a:p>
        </p:txBody>
      </p:sp>
      <p:sp>
        <p:nvSpPr>
          <p:cNvPr id="139" name="TextBox 269"/>
          <p:cNvSpPr txBox="1"/>
          <p:nvPr/>
        </p:nvSpPr>
        <p:spPr>
          <a:xfrm>
            <a:off x="6854912" y="5187100"/>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C00000"/>
                </a:solidFill>
                <a:latin typeface="微软雅黑" pitchFamily="34" charset="-122"/>
                <a:ea typeface="微软雅黑" pitchFamily="34" charset="-122"/>
              </a:rPr>
              <a:t>d=3</a:t>
            </a:r>
            <a:endParaRPr lang="zh-CN" altLang="en-US" sz="2000" b="1" baseline="-25000" dirty="0">
              <a:solidFill>
                <a:srgbClr val="C00000"/>
              </a:solidFill>
              <a:latin typeface="微软雅黑" pitchFamily="34" charset="-122"/>
              <a:ea typeface="微软雅黑" pitchFamily="34" charset="-122"/>
            </a:endParaRPr>
          </a:p>
        </p:txBody>
      </p:sp>
      <p:sp>
        <p:nvSpPr>
          <p:cNvPr id="140" name="TextBox 23"/>
          <p:cNvSpPr txBox="1"/>
          <p:nvPr/>
        </p:nvSpPr>
        <p:spPr>
          <a:xfrm>
            <a:off x="4845615" y="209731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5</a:t>
            </a:r>
            <a:endParaRPr lang="zh-CN" altLang="en-US" sz="3200" b="1" baseline="-25000" dirty="0">
              <a:solidFill>
                <a:srgbClr val="C00000"/>
              </a:solidFill>
              <a:latin typeface="微软雅黑" pitchFamily="34" charset="-122"/>
              <a:ea typeface="微软雅黑" pitchFamily="34" charset="-122"/>
            </a:endParaRPr>
          </a:p>
        </p:txBody>
      </p:sp>
      <p:sp>
        <p:nvSpPr>
          <p:cNvPr id="141" name="TextBox 23"/>
          <p:cNvSpPr txBox="1"/>
          <p:nvPr/>
        </p:nvSpPr>
        <p:spPr>
          <a:xfrm>
            <a:off x="3830939" y="20977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3</a:t>
            </a:r>
            <a:endParaRPr lang="zh-CN" altLang="en-US" sz="3200" b="1" baseline="-25000" dirty="0">
              <a:solidFill>
                <a:srgbClr val="C00000"/>
              </a:solidFill>
              <a:latin typeface="微软雅黑" pitchFamily="34" charset="-122"/>
              <a:ea typeface="微软雅黑" pitchFamily="34" charset="-122"/>
            </a:endParaRPr>
          </a:p>
        </p:txBody>
      </p:sp>
      <p:sp>
        <p:nvSpPr>
          <p:cNvPr id="142" name="TextBox 23"/>
          <p:cNvSpPr txBox="1"/>
          <p:nvPr/>
        </p:nvSpPr>
        <p:spPr>
          <a:xfrm>
            <a:off x="5831017" y="20966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7</a:t>
            </a:r>
            <a:endParaRPr lang="zh-CN" altLang="en-US" sz="3200" b="1" baseline="-25000" dirty="0">
              <a:solidFill>
                <a:srgbClr val="C00000"/>
              </a:solidFill>
              <a:latin typeface="微软雅黑" pitchFamily="34" charset="-122"/>
              <a:ea typeface="微软雅黑" pitchFamily="34" charset="-122"/>
            </a:endParaRPr>
          </a:p>
        </p:txBody>
      </p:sp>
      <p:sp>
        <p:nvSpPr>
          <p:cNvPr id="143" name="TextBox 272"/>
          <p:cNvSpPr txBox="1"/>
          <p:nvPr/>
        </p:nvSpPr>
        <p:spPr>
          <a:xfrm>
            <a:off x="7293086" y="500944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C00000"/>
                </a:solidFill>
                <a:latin typeface="微软雅黑" pitchFamily="34" charset="-122"/>
                <a:ea typeface="微软雅黑" pitchFamily="34" charset="-122"/>
              </a:rPr>
              <a:t> e=5</a:t>
            </a:r>
            <a:endParaRPr lang="zh-CN" altLang="en-US" sz="2000" b="1" baseline="-25000" dirty="0">
              <a:solidFill>
                <a:srgbClr val="C00000"/>
              </a:solidFill>
              <a:latin typeface="微软雅黑" pitchFamily="34" charset="-122"/>
              <a:ea typeface="微软雅黑" pitchFamily="34" charset="-122"/>
            </a:endParaRPr>
          </a:p>
        </p:txBody>
      </p:sp>
      <p:sp>
        <p:nvSpPr>
          <p:cNvPr id="144" name="TextBox 23"/>
          <p:cNvSpPr txBox="1"/>
          <p:nvPr/>
        </p:nvSpPr>
        <p:spPr>
          <a:xfrm>
            <a:off x="6340974" y="20977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8</a:t>
            </a:r>
            <a:endParaRPr lang="zh-CN" altLang="en-US" sz="3200" b="1" baseline="-25000" dirty="0">
              <a:solidFill>
                <a:srgbClr val="C00000"/>
              </a:solidFill>
              <a:latin typeface="微软雅黑" pitchFamily="34" charset="-122"/>
              <a:ea typeface="微软雅黑" pitchFamily="34" charset="-122"/>
            </a:endParaRPr>
          </a:p>
        </p:txBody>
      </p:sp>
      <p:sp>
        <p:nvSpPr>
          <p:cNvPr id="145" name="TextBox 23"/>
          <p:cNvSpPr txBox="1"/>
          <p:nvPr/>
        </p:nvSpPr>
        <p:spPr>
          <a:xfrm>
            <a:off x="4845972" y="209666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5</a:t>
            </a:r>
            <a:endParaRPr lang="zh-CN" altLang="en-US" sz="3200" b="1" baseline="-25000" dirty="0">
              <a:solidFill>
                <a:srgbClr val="C00000"/>
              </a:solidFill>
              <a:latin typeface="微软雅黑" pitchFamily="34" charset="-122"/>
              <a:ea typeface="微软雅黑" pitchFamily="34" charset="-122"/>
            </a:endParaRPr>
          </a:p>
        </p:txBody>
      </p:sp>
      <p:sp>
        <p:nvSpPr>
          <p:cNvPr id="146" name="TextBox 23"/>
          <p:cNvSpPr txBox="1"/>
          <p:nvPr/>
        </p:nvSpPr>
        <p:spPr>
          <a:xfrm>
            <a:off x="6840634" y="20977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9</a:t>
            </a:r>
            <a:endParaRPr lang="zh-CN" altLang="en-US" sz="3200" b="1" baseline="-250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4215555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par>
                                <p:cTn id="11" presetID="35" presetClass="emph" presetSubtype="0" repeatCount="indefinite" fill="hold" grpId="1" nodeType="withEffect">
                                  <p:stCondLst>
                                    <p:cond delay="0"/>
                                  </p:stCondLst>
                                  <p:childTnLst>
                                    <p:anim calcmode="discrete" valueType="str">
                                      <p:cBhvr>
                                        <p:cTn id="12" dur="500" fill="hold"/>
                                        <p:tgtEl>
                                          <p:spTgt spid="124"/>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124"/>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presetID="35" presetClass="emph" presetSubtype="0" repeatCount="indefinite" fill="hold" grpId="1" nodeType="withEffect">
                                  <p:stCondLst>
                                    <p:cond delay="0"/>
                                  </p:stCondLst>
                                  <p:childTnLst>
                                    <p:anim calcmode="discrete" valueType="str">
                                      <p:cBhvr>
                                        <p:cTn id="24" dur="500" fill="hold"/>
                                        <p:tgtEl>
                                          <p:spTgt spid="125"/>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2" nodeType="clickEffect">
                                  <p:stCondLst>
                                    <p:cond delay="0"/>
                                  </p:stCondLst>
                                  <p:childTnLst>
                                    <p:set>
                                      <p:cBhvr>
                                        <p:cTn id="28" dur="1" fill="hold">
                                          <p:stCondLst>
                                            <p:cond delay="0"/>
                                          </p:stCondLst>
                                        </p:cTn>
                                        <p:tgtEl>
                                          <p:spTgt spid="125"/>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par>
                                <p:cTn id="35" presetID="35" presetClass="emph" presetSubtype="0" repeatCount="indefinite" fill="hold" grpId="1" nodeType="withEffect">
                                  <p:stCondLst>
                                    <p:cond delay="0"/>
                                  </p:stCondLst>
                                  <p:childTnLst>
                                    <p:anim calcmode="discrete" valueType="str">
                                      <p:cBhvr>
                                        <p:cTn id="36" dur="500" fill="hold"/>
                                        <p:tgtEl>
                                          <p:spTgt spid="126"/>
                                        </p:tgtEl>
                                        <p:attrNameLst>
                                          <p:attrName>style.visibility</p:attrName>
                                        </p:attrNameLst>
                                      </p:cBhvr>
                                      <p:tavLst>
                                        <p:tav tm="0">
                                          <p:val>
                                            <p:strVal val="hidden"/>
                                          </p:val>
                                        </p:tav>
                                        <p:tav tm="50000">
                                          <p:val>
                                            <p:strVal val="visible"/>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126"/>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35" presetClass="emph" presetSubtype="0" repeatCount="indefinite" fill="hold" grpId="1" nodeType="withEffect">
                                  <p:stCondLst>
                                    <p:cond delay="0"/>
                                  </p:stCondLst>
                                  <p:childTnLst>
                                    <p:anim calcmode="discrete" valueType="str">
                                      <p:cBhvr>
                                        <p:cTn id="48" dur="500" fill="hold"/>
                                        <p:tgtEl>
                                          <p:spTgt spid="127"/>
                                        </p:tgtEl>
                                        <p:attrNameLst>
                                          <p:attrName>style.visibility</p:attrName>
                                        </p:attrNameLst>
                                      </p:cBhvr>
                                      <p:tavLst>
                                        <p:tav tm="0">
                                          <p:val>
                                            <p:strVal val="hidden"/>
                                          </p:val>
                                        </p:tav>
                                        <p:tav tm="50000">
                                          <p:val>
                                            <p:strVal val="visible"/>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2" nodeType="clickEffect">
                                  <p:stCondLst>
                                    <p:cond delay="0"/>
                                  </p:stCondLst>
                                  <p:childTnLst>
                                    <p:set>
                                      <p:cBhvr>
                                        <p:cTn id="52" dur="1" fill="hold">
                                          <p:stCondLst>
                                            <p:cond delay="0"/>
                                          </p:stCondLst>
                                        </p:cTn>
                                        <p:tgtEl>
                                          <p:spTgt spid="127"/>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53"/>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28"/>
                                        </p:tgtEl>
                                        <p:attrNameLst>
                                          <p:attrName>style.visibility</p:attrName>
                                        </p:attrNameLst>
                                      </p:cBhvr>
                                      <p:to>
                                        <p:strVal val="visible"/>
                                      </p:to>
                                    </p:set>
                                  </p:childTnLst>
                                </p:cTn>
                              </p:par>
                              <p:par>
                                <p:cTn id="63" presetID="35" presetClass="emph" presetSubtype="0" repeatCount="indefinite" fill="hold" grpId="1" nodeType="withEffect">
                                  <p:stCondLst>
                                    <p:cond delay="0"/>
                                  </p:stCondLst>
                                  <p:endCondLst>
                                    <p:cond evt="onNext" delay="0">
                                      <p:tgtEl>
                                        <p:sldTgt/>
                                      </p:tgtEl>
                                    </p:cond>
                                  </p:endCondLst>
                                  <p:childTnLst>
                                    <p:anim calcmode="discrete" valueType="str">
                                      <p:cBhvr>
                                        <p:cTn id="64" dur="500" fill="hold"/>
                                        <p:tgtEl>
                                          <p:spTgt spid="128"/>
                                        </p:tgtEl>
                                        <p:attrNameLst>
                                          <p:attrName>style.visibility</p:attrName>
                                        </p:attrNameLst>
                                      </p:cBhvr>
                                      <p:tavLst>
                                        <p:tav tm="0">
                                          <p:val>
                                            <p:strVal val="hidden"/>
                                          </p:val>
                                        </p:tav>
                                        <p:tav tm="50000">
                                          <p:val>
                                            <p:strVal val="visible"/>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2" nodeType="clickEffect">
                                  <p:stCondLst>
                                    <p:cond delay="0"/>
                                  </p:stCondLst>
                                  <p:childTnLst>
                                    <p:set>
                                      <p:cBhvr>
                                        <p:cTn id="68" dur="1" fill="hold">
                                          <p:stCondLst>
                                            <p:cond delay="0"/>
                                          </p:stCondLst>
                                        </p:cTn>
                                        <p:tgtEl>
                                          <p:spTgt spid="128"/>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254"/>
                                        </p:tgtEl>
                                        <p:attrNameLst>
                                          <p:attrName>style.visibility</p:attrName>
                                        </p:attrNameLst>
                                      </p:cBhvr>
                                      <p:to>
                                        <p:strVal val="visible"/>
                                      </p:to>
                                    </p:set>
                                    <p:animEffect transition="in" filter="fade">
                                      <p:cBhvr>
                                        <p:cTn id="71" dur="500"/>
                                        <p:tgtEl>
                                          <p:spTgt spid="254"/>
                                        </p:tgtEl>
                                      </p:cBhvr>
                                    </p:animEffec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129"/>
                                        </p:tgtEl>
                                        <p:attrNameLst>
                                          <p:attrName>style.visibility</p:attrName>
                                        </p:attrNameLst>
                                      </p:cBhvr>
                                      <p:to>
                                        <p:strVal val="visible"/>
                                      </p:to>
                                    </p:set>
                                  </p:childTnLst>
                                </p:cTn>
                              </p:par>
                              <p:par>
                                <p:cTn id="75" presetID="35" presetClass="emph" presetSubtype="0" repeatCount="indefinite" fill="hold" grpId="1" nodeType="withEffect">
                                  <p:stCondLst>
                                    <p:cond delay="0"/>
                                  </p:stCondLst>
                                  <p:endCondLst>
                                    <p:cond evt="onNext" delay="0">
                                      <p:tgtEl>
                                        <p:sldTgt/>
                                      </p:tgtEl>
                                    </p:cond>
                                  </p:endCondLst>
                                  <p:childTnLst>
                                    <p:anim calcmode="discrete" valueType="str">
                                      <p:cBhvr>
                                        <p:cTn id="76" dur="500" fill="hold"/>
                                        <p:tgtEl>
                                          <p:spTgt spid="129"/>
                                        </p:tgtEl>
                                        <p:attrNameLst>
                                          <p:attrName>style.visibility</p:attrName>
                                        </p:attrNameLst>
                                      </p:cBhvr>
                                      <p:tavLst>
                                        <p:tav tm="0">
                                          <p:val>
                                            <p:strVal val="hidden"/>
                                          </p:val>
                                        </p:tav>
                                        <p:tav tm="50000">
                                          <p:val>
                                            <p:strVal val="visible"/>
                                          </p:val>
                                        </p:tav>
                                      </p:tavLst>
                                    </p:anim>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2" nodeType="clickEffect">
                                  <p:stCondLst>
                                    <p:cond delay="0"/>
                                  </p:stCondLst>
                                  <p:childTnLst>
                                    <p:set>
                                      <p:cBhvr>
                                        <p:cTn id="80" dur="1" fill="hold">
                                          <p:stCondLst>
                                            <p:cond delay="0"/>
                                          </p:stCondLst>
                                        </p:cTn>
                                        <p:tgtEl>
                                          <p:spTgt spid="129"/>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255"/>
                                        </p:tgtEl>
                                        <p:attrNameLst>
                                          <p:attrName>style.visibility</p:attrName>
                                        </p:attrNameLst>
                                      </p:cBhvr>
                                      <p:to>
                                        <p:strVal val="visible"/>
                                      </p:to>
                                    </p:set>
                                    <p:animEffect transition="in" filter="fade">
                                      <p:cBhvr>
                                        <p:cTn id="83" dur="500"/>
                                        <p:tgtEl>
                                          <p:spTgt spid="255"/>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131"/>
                                        </p:tgtEl>
                                        <p:attrNameLst>
                                          <p:attrName>style.visibility</p:attrName>
                                        </p:attrNameLst>
                                      </p:cBhvr>
                                      <p:to>
                                        <p:strVal val="visible"/>
                                      </p:to>
                                    </p:set>
                                  </p:childTnLst>
                                </p:cTn>
                              </p:par>
                              <p:par>
                                <p:cTn id="87" presetID="35" presetClass="emph" presetSubtype="0" repeatCount="indefinite" fill="hold" grpId="1" nodeType="withEffect">
                                  <p:stCondLst>
                                    <p:cond delay="0"/>
                                  </p:stCondLst>
                                  <p:endCondLst>
                                    <p:cond evt="onNext" delay="0">
                                      <p:tgtEl>
                                        <p:sldTgt/>
                                      </p:tgtEl>
                                    </p:cond>
                                  </p:endCondLst>
                                  <p:childTnLst>
                                    <p:anim calcmode="discrete" valueType="str">
                                      <p:cBhvr>
                                        <p:cTn id="88" dur="5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131"/>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256"/>
                                        </p:tgtEl>
                                        <p:attrNameLst>
                                          <p:attrName>style.visibility</p:attrName>
                                        </p:attrNameLst>
                                      </p:cBhvr>
                                      <p:to>
                                        <p:strVal val="visible"/>
                                      </p:to>
                                    </p:set>
                                    <p:animEffect transition="in" filter="fade">
                                      <p:cBhvr>
                                        <p:cTn id="95" dur="500"/>
                                        <p:tgtEl>
                                          <p:spTgt spid="25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133"/>
                                        </p:tgtEl>
                                        <p:attrNameLst>
                                          <p:attrName>style.visibility</p:attrName>
                                        </p:attrNameLst>
                                      </p:cBhvr>
                                      <p:to>
                                        <p:strVal val="visible"/>
                                      </p:to>
                                    </p:set>
                                  </p:childTnLst>
                                </p:cTn>
                              </p:par>
                              <p:par>
                                <p:cTn id="99" presetID="35" presetClass="emph" presetSubtype="0" repeatCount="indefinite" fill="hold" grpId="1" nodeType="withEffect">
                                  <p:stCondLst>
                                    <p:cond delay="0"/>
                                  </p:stCondLst>
                                  <p:endCondLst>
                                    <p:cond evt="onNext" delay="0">
                                      <p:tgtEl>
                                        <p:sldTgt/>
                                      </p:tgtEl>
                                    </p:cond>
                                  </p:endCondLst>
                                  <p:childTnLst>
                                    <p:anim calcmode="discrete" valueType="str">
                                      <p:cBhvr>
                                        <p:cTn id="100" dur="500" fill="hold"/>
                                        <p:tgtEl>
                                          <p:spTgt spid="133"/>
                                        </p:tgtEl>
                                        <p:attrNameLst>
                                          <p:attrName>style.visibility</p:attrName>
                                        </p:attrNameLst>
                                      </p:cBhvr>
                                      <p:tavLst>
                                        <p:tav tm="0">
                                          <p:val>
                                            <p:strVal val="hidden"/>
                                          </p:val>
                                        </p:tav>
                                        <p:tav tm="50000">
                                          <p:val>
                                            <p:strVal val="visible"/>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2" nodeType="clickEffect">
                                  <p:stCondLst>
                                    <p:cond delay="0"/>
                                  </p:stCondLst>
                                  <p:childTnLst>
                                    <p:set>
                                      <p:cBhvr>
                                        <p:cTn id="104" dur="1" fill="hold">
                                          <p:stCondLst>
                                            <p:cond delay="0"/>
                                          </p:stCondLst>
                                        </p:cTn>
                                        <p:tgtEl>
                                          <p:spTgt spid="133"/>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130"/>
                                        </p:tgtEl>
                                        <p:attrNameLst>
                                          <p:attrName>style.visibility</p:attrName>
                                        </p:attrNameLst>
                                      </p:cBhvr>
                                      <p:to>
                                        <p:strVal val="visible"/>
                                      </p:to>
                                    </p:set>
                                    <p:animEffect transition="in" filter="fade">
                                      <p:cBhvr>
                                        <p:cTn id="107" dur="500"/>
                                        <p:tgtEl>
                                          <p:spTgt spid="13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
                                        </p:tgtEl>
                                        <p:attrNameLst>
                                          <p:attrName>style.visibility</p:attrName>
                                        </p:attrNameLst>
                                      </p:cBhvr>
                                      <p:to>
                                        <p:strVal val="visible"/>
                                      </p:to>
                                    </p:set>
                                    <p:animEffect transition="in" filter="fade">
                                      <p:cBhvr>
                                        <p:cTn id="112" dur="500"/>
                                        <p:tgtEl>
                                          <p:spTgt spid="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fade">
                                      <p:cBhvr>
                                        <p:cTn id="117" dur="500"/>
                                        <p:tgtEl>
                                          <p:spTgt spid="17"/>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134"/>
                                        </p:tgtEl>
                                        <p:attrNameLst>
                                          <p:attrName>style.visibility</p:attrName>
                                        </p:attrNameLst>
                                      </p:cBhvr>
                                      <p:to>
                                        <p:strVal val="visible"/>
                                      </p:to>
                                    </p:set>
                                  </p:childTnLst>
                                </p:cTn>
                              </p:par>
                              <p:par>
                                <p:cTn id="121" presetID="35" presetClass="emph" presetSubtype="0" repeatCount="indefinite" fill="hold" grpId="1" nodeType="withEffect">
                                  <p:stCondLst>
                                    <p:cond delay="0"/>
                                  </p:stCondLst>
                                  <p:childTnLst>
                                    <p:anim calcmode="discrete" valueType="str">
                                      <p:cBhvr>
                                        <p:cTn id="122" dur="500" fill="hold"/>
                                        <p:tgtEl>
                                          <p:spTgt spid="134"/>
                                        </p:tgtEl>
                                        <p:attrNameLst>
                                          <p:attrName>style.visibility</p:attrName>
                                        </p:attrNameLst>
                                      </p:cBhvr>
                                      <p:tavLst>
                                        <p:tav tm="0">
                                          <p:val>
                                            <p:strVal val="hidden"/>
                                          </p:val>
                                        </p:tav>
                                        <p:tav tm="50000">
                                          <p:val>
                                            <p:strVal val="visible"/>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2" nodeType="clickEffect">
                                  <p:stCondLst>
                                    <p:cond delay="0"/>
                                  </p:stCondLst>
                                  <p:childTnLst>
                                    <p:set>
                                      <p:cBhvr>
                                        <p:cTn id="126" dur="1" fill="hold">
                                          <p:stCondLst>
                                            <p:cond delay="0"/>
                                          </p:stCondLst>
                                        </p:cTn>
                                        <p:tgtEl>
                                          <p:spTgt spid="134"/>
                                        </p:tgtEl>
                                        <p:attrNameLst>
                                          <p:attrName>style.visibility</p:attrName>
                                        </p:attrNameLst>
                                      </p:cBhvr>
                                      <p:to>
                                        <p:strVal val="hidden"/>
                                      </p:to>
                                    </p:set>
                                  </p:childTnLst>
                                </p:cTn>
                              </p:par>
                              <p:par>
                                <p:cTn id="127" presetID="10" presetClass="entr" presetSubtype="0" fill="hold" nodeType="withEffect">
                                  <p:stCondLst>
                                    <p:cond delay="0"/>
                                  </p:stCondLst>
                                  <p:childTnLst>
                                    <p:set>
                                      <p:cBhvr>
                                        <p:cTn id="128" dur="1" fill="hold">
                                          <p:stCondLst>
                                            <p:cond delay="0"/>
                                          </p:stCondLst>
                                        </p:cTn>
                                        <p:tgtEl>
                                          <p:spTgt spid="18"/>
                                        </p:tgtEl>
                                        <p:attrNameLst>
                                          <p:attrName>style.visibility</p:attrName>
                                        </p:attrNameLst>
                                      </p:cBhvr>
                                      <p:to>
                                        <p:strVal val="visible"/>
                                      </p:to>
                                    </p:set>
                                    <p:animEffect transition="in" filter="fade">
                                      <p:cBhvr>
                                        <p:cTn id="129" dur="500"/>
                                        <p:tgtEl>
                                          <p:spTgt spid="18"/>
                                        </p:tgtEl>
                                      </p:cBhvr>
                                    </p:animEffect>
                                  </p:childTnLst>
                                </p:cTn>
                              </p:par>
                            </p:childTnLst>
                          </p:cTn>
                        </p:par>
                        <p:par>
                          <p:cTn id="130" fill="hold">
                            <p:stCondLst>
                              <p:cond delay="500"/>
                            </p:stCondLst>
                            <p:childTnLst>
                              <p:par>
                                <p:cTn id="131" presetID="1" presetClass="entr" presetSubtype="0" fill="hold" grpId="0" nodeType="afterEffect">
                                  <p:stCondLst>
                                    <p:cond delay="0"/>
                                  </p:stCondLst>
                                  <p:childTnLst>
                                    <p:set>
                                      <p:cBhvr>
                                        <p:cTn id="132" dur="1" fill="hold">
                                          <p:stCondLst>
                                            <p:cond delay="0"/>
                                          </p:stCondLst>
                                        </p:cTn>
                                        <p:tgtEl>
                                          <p:spTgt spid="135"/>
                                        </p:tgtEl>
                                        <p:attrNameLst>
                                          <p:attrName>style.visibility</p:attrName>
                                        </p:attrNameLst>
                                      </p:cBhvr>
                                      <p:to>
                                        <p:strVal val="visible"/>
                                      </p:to>
                                    </p:set>
                                  </p:childTnLst>
                                </p:cTn>
                              </p:par>
                              <p:par>
                                <p:cTn id="133" presetID="35" presetClass="emph" presetSubtype="0" repeatCount="indefinite" fill="hold" grpId="1" nodeType="withEffect">
                                  <p:stCondLst>
                                    <p:cond delay="0"/>
                                  </p:stCondLst>
                                  <p:childTnLst>
                                    <p:anim calcmode="discrete" valueType="str">
                                      <p:cBhvr>
                                        <p:cTn id="134" dur="500" fill="hold"/>
                                        <p:tgtEl>
                                          <p:spTgt spid="135"/>
                                        </p:tgtEl>
                                        <p:attrNameLst>
                                          <p:attrName>style.visibility</p:attrName>
                                        </p:attrNameLst>
                                      </p:cBhvr>
                                      <p:tavLst>
                                        <p:tav tm="0">
                                          <p:val>
                                            <p:strVal val="hidden"/>
                                          </p:val>
                                        </p:tav>
                                        <p:tav tm="50000">
                                          <p:val>
                                            <p:strVal val="visible"/>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2" nodeType="clickEffect">
                                  <p:stCondLst>
                                    <p:cond delay="0"/>
                                  </p:stCondLst>
                                  <p:childTnLst>
                                    <p:set>
                                      <p:cBhvr>
                                        <p:cTn id="138" dur="1" fill="hold">
                                          <p:stCondLst>
                                            <p:cond delay="0"/>
                                          </p:stCondLst>
                                        </p:cTn>
                                        <p:tgtEl>
                                          <p:spTgt spid="135"/>
                                        </p:tgtEl>
                                        <p:attrNameLst>
                                          <p:attrName>style.visibility</p:attrName>
                                        </p:attrNameLst>
                                      </p:cBhvr>
                                      <p:to>
                                        <p:strVal val="hidden"/>
                                      </p:to>
                                    </p:set>
                                  </p:childTnLst>
                                </p:cTn>
                              </p:par>
                              <p:par>
                                <p:cTn id="139" presetID="10" presetClass="entr" presetSubtype="0" fill="hold" nodeType="with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fade">
                                      <p:cBhvr>
                                        <p:cTn id="141" dur="500"/>
                                        <p:tgtEl>
                                          <p:spTgt spid="19"/>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136"/>
                                        </p:tgtEl>
                                        <p:attrNameLst>
                                          <p:attrName>style.visibility</p:attrName>
                                        </p:attrNameLst>
                                      </p:cBhvr>
                                      <p:to>
                                        <p:strVal val="visible"/>
                                      </p:to>
                                    </p:set>
                                  </p:childTnLst>
                                </p:cTn>
                              </p:par>
                              <p:par>
                                <p:cTn id="145" presetID="35" presetClass="emph" presetSubtype="0" repeatCount="indefinite" fill="hold" grpId="1" nodeType="withEffect">
                                  <p:stCondLst>
                                    <p:cond delay="0"/>
                                  </p:stCondLst>
                                  <p:childTnLst>
                                    <p:anim calcmode="discrete" valueType="str">
                                      <p:cBhvr>
                                        <p:cTn id="146" dur="500" fill="hold"/>
                                        <p:tgtEl>
                                          <p:spTgt spid="136"/>
                                        </p:tgtEl>
                                        <p:attrNameLst>
                                          <p:attrName>style.visibility</p:attrName>
                                        </p:attrNameLst>
                                      </p:cBhvr>
                                      <p:tavLst>
                                        <p:tav tm="0">
                                          <p:val>
                                            <p:strVal val="hidden"/>
                                          </p:val>
                                        </p:tav>
                                        <p:tav tm="50000">
                                          <p:val>
                                            <p:strVal val="visible"/>
                                          </p:val>
                                        </p:tav>
                                      </p:tavLst>
                                    </p:anim>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2" nodeType="clickEffect">
                                  <p:stCondLst>
                                    <p:cond delay="0"/>
                                  </p:stCondLst>
                                  <p:childTnLst>
                                    <p:set>
                                      <p:cBhvr>
                                        <p:cTn id="150" dur="1" fill="hold">
                                          <p:stCondLst>
                                            <p:cond delay="0"/>
                                          </p:stCondLst>
                                        </p:cTn>
                                        <p:tgtEl>
                                          <p:spTgt spid="136"/>
                                        </p:tgtEl>
                                        <p:attrNameLst>
                                          <p:attrName>style.visibility</p:attrName>
                                        </p:attrNameLst>
                                      </p:cBhvr>
                                      <p:to>
                                        <p:strVal val="hidden"/>
                                      </p:to>
                                    </p:set>
                                  </p:childTnLst>
                                </p:cTn>
                              </p:par>
                              <p:par>
                                <p:cTn id="151" presetID="10" presetClass="entr" presetSubtype="0" fill="hold" nodeType="withEffect">
                                  <p:stCondLst>
                                    <p:cond delay="0"/>
                                  </p:stCondLst>
                                  <p:childTnLst>
                                    <p:set>
                                      <p:cBhvr>
                                        <p:cTn id="152" dur="1" fill="hold">
                                          <p:stCondLst>
                                            <p:cond delay="0"/>
                                          </p:stCondLst>
                                        </p:cTn>
                                        <p:tgtEl>
                                          <p:spTgt spid="6"/>
                                        </p:tgtEl>
                                        <p:attrNameLst>
                                          <p:attrName>style.visibility</p:attrName>
                                        </p:attrNameLst>
                                      </p:cBhvr>
                                      <p:to>
                                        <p:strVal val="visible"/>
                                      </p:to>
                                    </p:set>
                                    <p:animEffect transition="in" filter="fade">
                                      <p:cBhvr>
                                        <p:cTn id="153" dur="500"/>
                                        <p:tgtEl>
                                          <p:spTgt spid="6"/>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267"/>
                                        </p:tgtEl>
                                        <p:attrNameLst>
                                          <p:attrName>style.visibility</p:attrName>
                                        </p:attrNameLst>
                                      </p:cBhvr>
                                      <p:to>
                                        <p:strVal val="visible"/>
                                      </p:to>
                                    </p:set>
                                    <p:animEffect transition="in" filter="fade">
                                      <p:cBhvr>
                                        <p:cTn id="158" dur="500"/>
                                        <p:tgtEl>
                                          <p:spTgt spid="267"/>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137"/>
                                        </p:tgtEl>
                                        <p:attrNameLst>
                                          <p:attrName>style.visibility</p:attrName>
                                        </p:attrNameLst>
                                      </p:cBhvr>
                                      <p:to>
                                        <p:strVal val="visible"/>
                                      </p:to>
                                    </p:set>
                                  </p:childTnLst>
                                </p:cTn>
                              </p:par>
                              <p:par>
                                <p:cTn id="162" presetID="35" presetClass="emph" presetSubtype="0" repeatCount="indefinite" fill="hold" grpId="1" nodeType="withEffect">
                                  <p:stCondLst>
                                    <p:cond delay="0"/>
                                  </p:stCondLst>
                                  <p:endCondLst>
                                    <p:cond evt="onNext" delay="0">
                                      <p:tgtEl>
                                        <p:sldTgt/>
                                      </p:tgtEl>
                                    </p:cond>
                                  </p:endCondLst>
                                  <p:childTnLst>
                                    <p:anim calcmode="discrete" valueType="str">
                                      <p:cBhvr>
                                        <p:cTn id="163" dur="500" fill="hold"/>
                                        <p:tgtEl>
                                          <p:spTgt spid="137"/>
                                        </p:tgtEl>
                                        <p:attrNameLst>
                                          <p:attrName>style.visibility</p:attrName>
                                        </p:attrNameLst>
                                      </p:cBhvr>
                                      <p:tavLst>
                                        <p:tav tm="0">
                                          <p:val>
                                            <p:strVal val="hidden"/>
                                          </p:val>
                                        </p:tav>
                                        <p:tav tm="50000">
                                          <p:val>
                                            <p:strVal val="visible"/>
                                          </p:val>
                                        </p:tav>
                                      </p:tavLst>
                                    </p:anim>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2" nodeType="clickEffect">
                                  <p:stCondLst>
                                    <p:cond delay="0"/>
                                  </p:stCondLst>
                                  <p:childTnLst>
                                    <p:set>
                                      <p:cBhvr>
                                        <p:cTn id="167" dur="1" fill="hold">
                                          <p:stCondLst>
                                            <p:cond delay="0"/>
                                          </p:stCondLst>
                                        </p:cTn>
                                        <p:tgtEl>
                                          <p:spTgt spid="137"/>
                                        </p:tgtEl>
                                        <p:attrNameLst>
                                          <p:attrName>style.visibility</p:attrName>
                                        </p:attrNameLst>
                                      </p:cBhvr>
                                      <p:to>
                                        <p:strVal val="hidden"/>
                                      </p:to>
                                    </p:set>
                                  </p:childTnLst>
                                </p:cTn>
                              </p:par>
                              <p:par>
                                <p:cTn id="168" presetID="10" presetClass="entr" presetSubtype="0" fill="hold" grpId="0" nodeType="withEffect">
                                  <p:stCondLst>
                                    <p:cond delay="0"/>
                                  </p:stCondLst>
                                  <p:childTnLst>
                                    <p:set>
                                      <p:cBhvr>
                                        <p:cTn id="169" dur="1" fill="hold">
                                          <p:stCondLst>
                                            <p:cond delay="0"/>
                                          </p:stCondLst>
                                        </p:cTn>
                                        <p:tgtEl>
                                          <p:spTgt spid="268"/>
                                        </p:tgtEl>
                                        <p:attrNameLst>
                                          <p:attrName>style.visibility</p:attrName>
                                        </p:attrNameLst>
                                      </p:cBhvr>
                                      <p:to>
                                        <p:strVal val="visible"/>
                                      </p:to>
                                    </p:set>
                                    <p:animEffect transition="in" filter="fade">
                                      <p:cBhvr>
                                        <p:cTn id="170" dur="500"/>
                                        <p:tgtEl>
                                          <p:spTgt spid="268"/>
                                        </p:tgtEl>
                                      </p:cBhvr>
                                    </p:animEffect>
                                  </p:childTnLst>
                                </p:cTn>
                              </p:par>
                            </p:childTnLst>
                          </p:cTn>
                        </p:par>
                        <p:par>
                          <p:cTn id="171" fill="hold">
                            <p:stCondLst>
                              <p:cond delay="500"/>
                            </p:stCondLst>
                            <p:childTnLst>
                              <p:par>
                                <p:cTn id="172" presetID="1" presetClass="entr" presetSubtype="0" fill="hold" grpId="0" nodeType="afterEffect">
                                  <p:stCondLst>
                                    <p:cond delay="0"/>
                                  </p:stCondLst>
                                  <p:childTnLst>
                                    <p:set>
                                      <p:cBhvr>
                                        <p:cTn id="173" dur="1" fill="hold">
                                          <p:stCondLst>
                                            <p:cond delay="0"/>
                                          </p:stCondLst>
                                        </p:cTn>
                                        <p:tgtEl>
                                          <p:spTgt spid="138"/>
                                        </p:tgtEl>
                                        <p:attrNameLst>
                                          <p:attrName>style.visibility</p:attrName>
                                        </p:attrNameLst>
                                      </p:cBhvr>
                                      <p:to>
                                        <p:strVal val="visible"/>
                                      </p:to>
                                    </p:set>
                                  </p:childTnLst>
                                </p:cTn>
                              </p:par>
                              <p:par>
                                <p:cTn id="174" presetID="35" presetClass="emph" presetSubtype="0" repeatCount="indefinite" fill="hold" grpId="1" nodeType="withEffect">
                                  <p:stCondLst>
                                    <p:cond delay="0"/>
                                  </p:stCondLst>
                                  <p:endCondLst>
                                    <p:cond evt="onNext" delay="0">
                                      <p:tgtEl>
                                        <p:sldTgt/>
                                      </p:tgtEl>
                                    </p:cond>
                                  </p:endCondLst>
                                  <p:childTnLst>
                                    <p:anim calcmode="discrete" valueType="str">
                                      <p:cBhvr>
                                        <p:cTn id="175" dur="500" fill="hold"/>
                                        <p:tgtEl>
                                          <p:spTgt spid="138"/>
                                        </p:tgtEl>
                                        <p:attrNameLst>
                                          <p:attrName>style.visibility</p:attrName>
                                        </p:attrNameLst>
                                      </p:cBhvr>
                                      <p:tavLst>
                                        <p:tav tm="0">
                                          <p:val>
                                            <p:strVal val="hidden"/>
                                          </p:val>
                                        </p:tav>
                                        <p:tav tm="50000">
                                          <p:val>
                                            <p:strVal val="visible"/>
                                          </p:val>
                                        </p:tav>
                                      </p:tavLst>
                                    </p:anim>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2" nodeType="clickEffect">
                                  <p:stCondLst>
                                    <p:cond delay="0"/>
                                  </p:stCondLst>
                                  <p:childTnLst>
                                    <p:set>
                                      <p:cBhvr>
                                        <p:cTn id="179" dur="1" fill="hold">
                                          <p:stCondLst>
                                            <p:cond delay="0"/>
                                          </p:stCondLst>
                                        </p:cTn>
                                        <p:tgtEl>
                                          <p:spTgt spid="138"/>
                                        </p:tgtEl>
                                        <p:attrNameLst>
                                          <p:attrName>style.visibility</p:attrName>
                                        </p:attrNameLst>
                                      </p:cBhvr>
                                      <p:to>
                                        <p:strVal val="hidden"/>
                                      </p:to>
                                    </p:set>
                                  </p:childTnLst>
                                </p:cTn>
                              </p:par>
                              <p:par>
                                <p:cTn id="180" presetID="10" presetClass="entr" presetSubtype="0" fill="hold" grpId="0" nodeType="withEffect">
                                  <p:stCondLst>
                                    <p:cond delay="0"/>
                                  </p:stCondLst>
                                  <p:childTnLst>
                                    <p:set>
                                      <p:cBhvr>
                                        <p:cTn id="181" dur="1" fill="hold">
                                          <p:stCondLst>
                                            <p:cond delay="0"/>
                                          </p:stCondLst>
                                        </p:cTn>
                                        <p:tgtEl>
                                          <p:spTgt spid="269"/>
                                        </p:tgtEl>
                                        <p:attrNameLst>
                                          <p:attrName>style.visibility</p:attrName>
                                        </p:attrNameLst>
                                      </p:cBhvr>
                                      <p:to>
                                        <p:strVal val="visible"/>
                                      </p:to>
                                    </p:set>
                                    <p:animEffect transition="in" filter="fade">
                                      <p:cBhvr>
                                        <p:cTn id="182" dur="500"/>
                                        <p:tgtEl>
                                          <p:spTgt spid="269"/>
                                        </p:tgtEl>
                                      </p:cBhvr>
                                    </p:animEffect>
                                  </p:childTnLst>
                                </p:cTn>
                              </p:par>
                            </p:childTnLst>
                          </p:cTn>
                        </p:par>
                        <p:par>
                          <p:cTn id="183" fill="hold">
                            <p:stCondLst>
                              <p:cond delay="500"/>
                            </p:stCondLst>
                            <p:childTnLst>
                              <p:par>
                                <p:cTn id="184" presetID="1" presetClass="entr" presetSubtype="0" fill="hold" grpId="0" nodeType="afterEffect">
                                  <p:stCondLst>
                                    <p:cond delay="0"/>
                                  </p:stCondLst>
                                  <p:childTnLst>
                                    <p:set>
                                      <p:cBhvr>
                                        <p:cTn id="185" dur="1" fill="hold">
                                          <p:stCondLst>
                                            <p:cond delay="0"/>
                                          </p:stCondLst>
                                        </p:cTn>
                                        <p:tgtEl>
                                          <p:spTgt spid="140"/>
                                        </p:tgtEl>
                                        <p:attrNameLst>
                                          <p:attrName>style.visibility</p:attrName>
                                        </p:attrNameLst>
                                      </p:cBhvr>
                                      <p:to>
                                        <p:strVal val="visible"/>
                                      </p:to>
                                    </p:set>
                                  </p:childTnLst>
                                </p:cTn>
                              </p:par>
                              <p:par>
                                <p:cTn id="186" presetID="35" presetClass="emph" presetSubtype="0" repeatCount="indefinite" fill="hold" grpId="1" nodeType="withEffect">
                                  <p:stCondLst>
                                    <p:cond delay="0"/>
                                  </p:stCondLst>
                                  <p:endCondLst>
                                    <p:cond evt="onNext" delay="0">
                                      <p:tgtEl>
                                        <p:sldTgt/>
                                      </p:tgtEl>
                                    </p:cond>
                                  </p:endCondLst>
                                  <p:childTnLst>
                                    <p:anim calcmode="discrete" valueType="str">
                                      <p:cBhvr>
                                        <p:cTn id="187" dur="500" fill="hold"/>
                                        <p:tgtEl>
                                          <p:spTgt spid="140"/>
                                        </p:tgtEl>
                                        <p:attrNameLst>
                                          <p:attrName>style.visibility</p:attrName>
                                        </p:attrNameLst>
                                      </p:cBhvr>
                                      <p:tavLst>
                                        <p:tav tm="0">
                                          <p:val>
                                            <p:strVal val="hidden"/>
                                          </p:val>
                                        </p:tav>
                                        <p:tav tm="50000">
                                          <p:val>
                                            <p:strVal val="visible"/>
                                          </p:val>
                                        </p:tav>
                                      </p:tavLst>
                                    </p:anim>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2" nodeType="clickEffect">
                                  <p:stCondLst>
                                    <p:cond delay="0"/>
                                  </p:stCondLst>
                                  <p:childTnLst>
                                    <p:set>
                                      <p:cBhvr>
                                        <p:cTn id="191" dur="1" fill="hold">
                                          <p:stCondLst>
                                            <p:cond delay="0"/>
                                          </p:stCondLst>
                                        </p:cTn>
                                        <p:tgtEl>
                                          <p:spTgt spid="140"/>
                                        </p:tgtEl>
                                        <p:attrNameLst>
                                          <p:attrName>style.visibility</p:attrName>
                                        </p:attrNameLst>
                                      </p:cBhvr>
                                      <p:to>
                                        <p:strVal val="hidden"/>
                                      </p:to>
                                    </p:set>
                                  </p:childTnLst>
                                </p:cTn>
                              </p:par>
                              <p:par>
                                <p:cTn id="192" presetID="1" presetClass="entr" presetSubtype="0" fill="hold" grpId="0" nodeType="withEffect">
                                  <p:stCondLst>
                                    <p:cond delay="0"/>
                                  </p:stCondLst>
                                  <p:childTnLst>
                                    <p:set>
                                      <p:cBhvr>
                                        <p:cTn id="193" dur="1" fill="hold">
                                          <p:stCondLst>
                                            <p:cond delay="0"/>
                                          </p:stCondLst>
                                        </p:cTn>
                                        <p:tgtEl>
                                          <p:spTgt spid="270"/>
                                        </p:tgtEl>
                                        <p:attrNameLst>
                                          <p:attrName>style.visibility</p:attrName>
                                        </p:attrNameLst>
                                      </p:cBhvr>
                                      <p:to>
                                        <p:strVal val="visible"/>
                                      </p:to>
                                    </p:set>
                                  </p:childTnLst>
                                </p:cTn>
                              </p:par>
                            </p:childTnLst>
                          </p:cTn>
                        </p:par>
                        <p:par>
                          <p:cTn id="194" fill="hold">
                            <p:stCondLst>
                              <p:cond delay="0"/>
                            </p:stCondLst>
                            <p:childTnLst>
                              <p:par>
                                <p:cTn id="195" presetID="1" presetClass="entr" presetSubtype="0" fill="hold" grpId="0" nodeType="afterEffect">
                                  <p:stCondLst>
                                    <p:cond delay="0"/>
                                  </p:stCondLst>
                                  <p:childTnLst>
                                    <p:set>
                                      <p:cBhvr>
                                        <p:cTn id="196" dur="1" fill="hold">
                                          <p:stCondLst>
                                            <p:cond delay="0"/>
                                          </p:stCondLst>
                                        </p:cTn>
                                        <p:tgtEl>
                                          <p:spTgt spid="141"/>
                                        </p:tgtEl>
                                        <p:attrNameLst>
                                          <p:attrName>style.visibility</p:attrName>
                                        </p:attrNameLst>
                                      </p:cBhvr>
                                      <p:to>
                                        <p:strVal val="visible"/>
                                      </p:to>
                                    </p:set>
                                  </p:childTnLst>
                                </p:cTn>
                              </p:par>
                              <p:par>
                                <p:cTn id="197" presetID="35" presetClass="emph" presetSubtype="0" repeatCount="indefinite" fill="hold" grpId="1" nodeType="withEffect">
                                  <p:stCondLst>
                                    <p:cond delay="0"/>
                                  </p:stCondLst>
                                  <p:endCondLst>
                                    <p:cond evt="onNext" delay="0">
                                      <p:tgtEl>
                                        <p:sldTgt/>
                                      </p:tgtEl>
                                    </p:cond>
                                  </p:endCondLst>
                                  <p:childTnLst>
                                    <p:anim calcmode="discrete" valueType="str">
                                      <p:cBhvr>
                                        <p:cTn id="198" dur="500" fill="hold"/>
                                        <p:tgtEl>
                                          <p:spTgt spid="141"/>
                                        </p:tgtEl>
                                        <p:attrNameLst>
                                          <p:attrName>style.visibility</p:attrName>
                                        </p:attrNameLst>
                                      </p:cBhvr>
                                      <p:tavLst>
                                        <p:tav tm="0">
                                          <p:val>
                                            <p:strVal val="hidden"/>
                                          </p:val>
                                        </p:tav>
                                        <p:tav tm="50000">
                                          <p:val>
                                            <p:strVal val="visible"/>
                                          </p:val>
                                        </p:tav>
                                      </p:tavLst>
                                    </p:anim>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grpId="2" nodeType="clickEffect">
                                  <p:stCondLst>
                                    <p:cond delay="0"/>
                                  </p:stCondLst>
                                  <p:childTnLst>
                                    <p:set>
                                      <p:cBhvr>
                                        <p:cTn id="202" dur="1" fill="hold">
                                          <p:stCondLst>
                                            <p:cond delay="0"/>
                                          </p:stCondLst>
                                        </p:cTn>
                                        <p:tgtEl>
                                          <p:spTgt spid="141"/>
                                        </p:tgtEl>
                                        <p:attrNameLst>
                                          <p:attrName>style.visibility</p:attrName>
                                        </p:attrNameLst>
                                      </p:cBhvr>
                                      <p:to>
                                        <p:strVal val="hidden"/>
                                      </p:to>
                                    </p:set>
                                  </p:childTnLst>
                                </p:cTn>
                              </p:par>
                              <p:par>
                                <p:cTn id="203" presetID="10" presetClass="entr" presetSubtype="0" fill="hold" grpId="0" nodeType="withEffect">
                                  <p:stCondLst>
                                    <p:cond delay="0"/>
                                  </p:stCondLst>
                                  <p:childTnLst>
                                    <p:set>
                                      <p:cBhvr>
                                        <p:cTn id="204" dur="1" fill="hold">
                                          <p:stCondLst>
                                            <p:cond delay="0"/>
                                          </p:stCondLst>
                                        </p:cTn>
                                        <p:tgtEl>
                                          <p:spTgt spid="139"/>
                                        </p:tgtEl>
                                        <p:attrNameLst>
                                          <p:attrName>style.visibility</p:attrName>
                                        </p:attrNameLst>
                                      </p:cBhvr>
                                      <p:to>
                                        <p:strVal val="visible"/>
                                      </p:to>
                                    </p:set>
                                    <p:animEffect transition="in" filter="fade">
                                      <p:cBhvr>
                                        <p:cTn id="205" dur="500"/>
                                        <p:tgtEl>
                                          <p:spTgt spid="139"/>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7"/>
                                        </p:tgtEl>
                                        <p:attrNameLst>
                                          <p:attrName>style.visibility</p:attrName>
                                        </p:attrNameLst>
                                      </p:cBhvr>
                                      <p:to>
                                        <p:strVal val="visible"/>
                                      </p:to>
                                    </p:set>
                                    <p:animEffect transition="in" filter="fade">
                                      <p:cBhvr>
                                        <p:cTn id="210" dur="500"/>
                                        <p:tgtEl>
                                          <p:spTgt spid="7"/>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9"/>
                                        </p:tgtEl>
                                        <p:attrNameLst>
                                          <p:attrName>style.visibility</p:attrName>
                                        </p:attrNameLst>
                                      </p:cBhvr>
                                      <p:to>
                                        <p:strVal val="visible"/>
                                      </p:to>
                                    </p:set>
                                    <p:animEffect transition="in" filter="fade">
                                      <p:cBhvr>
                                        <p:cTn id="215" dur="500"/>
                                        <p:tgtEl>
                                          <p:spTgt spid="9"/>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grpId="0" nodeType="clickEffect">
                                  <p:stCondLst>
                                    <p:cond delay="0"/>
                                  </p:stCondLst>
                                  <p:childTnLst>
                                    <p:set>
                                      <p:cBhvr>
                                        <p:cTn id="219" dur="1" fill="hold">
                                          <p:stCondLst>
                                            <p:cond delay="0"/>
                                          </p:stCondLst>
                                        </p:cTn>
                                        <p:tgtEl>
                                          <p:spTgt spid="271"/>
                                        </p:tgtEl>
                                        <p:attrNameLst>
                                          <p:attrName>style.visibility</p:attrName>
                                        </p:attrNameLst>
                                      </p:cBhvr>
                                      <p:to>
                                        <p:strVal val="visible"/>
                                      </p:to>
                                    </p:set>
                                    <p:animEffect transition="in" filter="fade">
                                      <p:cBhvr>
                                        <p:cTn id="220" dur="500"/>
                                        <p:tgtEl>
                                          <p:spTgt spid="271"/>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142"/>
                                        </p:tgtEl>
                                        <p:attrNameLst>
                                          <p:attrName>style.visibility</p:attrName>
                                        </p:attrNameLst>
                                      </p:cBhvr>
                                      <p:to>
                                        <p:strVal val="visible"/>
                                      </p:to>
                                    </p:set>
                                  </p:childTnLst>
                                </p:cTn>
                              </p:par>
                              <p:par>
                                <p:cTn id="224" presetID="35" presetClass="emph" presetSubtype="0" repeatCount="indefinite" fill="hold" grpId="1" nodeType="withEffect">
                                  <p:stCondLst>
                                    <p:cond delay="0"/>
                                  </p:stCondLst>
                                  <p:endCondLst>
                                    <p:cond evt="onNext" delay="0">
                                      <p:tgtEl>
                                        <p:sldTgt/>
                                      </p:tgtEl>
                                    </p:cond>
                                  </p:endCondLst>
                                  <p:childTnLst>
                                    <p:anim calcmode="discrete" valueType="str">
                                      <p:cBhvr>
                                        <p:cTn id="225" dur="500" fill="hold"/>
                                        <p:tgtEl>
                                          <p:spTgt spid="142"/>
                                        </p:tgtEl>
                                        <p:attrNameLst>
                                          <p:attrName>style.visibility</p:attrName>
                                        </p:attrNameLst>
                                      </p:cBhvr>
                                      <p:tavLst>
                                        <p:tav tm="0">
                                          <p:val>
                                            <p:strVal val="hidden"/>
                                          </p:val>
                                        </p:tav>
                                        <p:tav tm="50000">
                                          <p:val>
                                            <p:strVal val="visible"/>
                                          </p:val>
                                        </p:tav>
                                      </p:tavLst>
                                    </p:anim>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142"/>
                                        </p:tgtEl>
                                        <p:attrNameLst>
                                          <p:attrName>style.visibility</p:attrName>
                                        </p:attrNameLst>
                                      </p:cBhvr>
                                      <p:to>
                                        <p:strVal val="hidden"/>
                                      </p:to>
                                    </p:set>
                                  </p:childTnLst>
                                </p:cTn>
                              </p:par>
                              <p:par>
                                <p:cTn id="230" presetID="10" presetClass="entr" presetSubtype="0" fill="hold" grpId="0" nodeType="withEffect">
                                  <p:stCondLst>
                                    <p:cond delay="0"/>
                                  </p:stCondLst>
                                  <p:childTnLst>
                                    <p:set>
                                      <p:cBhvr>
                                        <p:cTn id="231" dur="1" fill="hold">
                                          <p:stCondLst>
                                            <p:cond delay="0"/>
                                          </p:stCondLst>
                                        </p:cTn>
                                        <p:tgtEl>
                                          <p:spTgt spid="272"/>
                                        </p:tgtEl>
                                        <p:attrNameLst>
                                          <p:attrName>style.visibility</p:attrName>
                                        </p:attrNameLst>
                                      </p:cBhvr>
                                      <p:to>
                                        <p:strVal val="visible"/>
                                      </p:to>
                                    </p:set>
                                    <p:animEffect transition="in" filter="fade">
                                      <p:cBhvr>
                                        <p:cTn id="232" dur="500"/>
                                        <p:tgtEl>
                                          <p:spTgt spid="272"/>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144"/>
                                        </p:tgtEl>
                                        <p:attrNameLst>
                                          <p:attrName>style.visibility</p:attrName>
                                        </p:attrNameLst>
                                      </p:cBhvr>
                                      <p:to>
                                        <p:strVal val="visible"/>
                                      </p:to>
                                    </p:set>
                                  </p:childTnLst>
                                </p:cTn>
                              </p:par>
                              <p:par>
                                <p:cTn id="236" presetID="35" presetClass="emph" presetSubtype="0" repeatCount="indefinite" fill="hold" grpId="1" nodeType="withEffect">
                                  <p:stCondLst>
                                    <p:cond delay="0"/>
                                  </p:stCondLst>
                                  <p:endCondLst>
                                    <p:cond evt="onNext" delay="0">
                                      <p:tgtEl>
                                        <p:sldTgt/>
                                      </p:tgtEl>
                                    </p:cond>
                                  </p:endCondLst>
                                  <p:childTnLst>
                                    <p:anim calcmode="discrete" valueType="str">
                                      <p:cBhvr>
                                        <p:cTn id="237" dur="5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par>
                    <p:cTn id="238" fill="hold">
                      <p:stCondLst>
                        <p:cond delay="indefinite"/>
                      </p:stCondLst>
                      <p:childTnLst>
                        <p:par>
                          <p:cTn id="239" fill="hold">
                            <p:stCondLst>
                              <p:cond delay="0"/>
                            </p:stCondLst>
                            <p:childTnLst>
                              <p:par>
                                <p:cTn id="240" presetID="1" presetClass="exit" presetSubtype="0" fill="hold" grpId="2" nodeType="clickEffect">
                                  <p:stCondLst>
                                    <p:cond delay="0"/>
                                  </p:stCondLst>
                                  <p:childTnLst>
                                    <p:set>
                                      <p:cBhvr>
                                        <p:cTn id="241" dur="1" fill="hold">
                                          <p:stCondLst>
                                            <p:cond delay="0"/>
                                          </p:stCondLst>
                                        </p:cTn>
                                        <p:tgtEl>
                                          <p:spTgt spid="144"/>
                                        </p:tgtEl>
                                        <p:attrNameLst>
                                          <p:attrName>style.visibility</p:attrName>
                                        </p:attrNameLst>
                                      </p:cBhvr>
                                      <p:to>
                                        <p:strVal val="hidden"/>
                                      </p:to>
                                    </p:set>
                                  </p:childTnLst>
                                </p:cTn>
                              </p:par>
                              <p:par>
                                <p:cTn id="242" presetID="10" presetClass="entr" presetSubtype="0" fill="hold" grpId="0" nodeType="withEffect">
                                  <p:stCondLst>
                                    <p:cond delay="0"/>
                                  </p:stCondLst>
                                  <p:childTnLst>
                                    <p:set>
                                      <p:cBhvr>
                                        <p:cTn id="243" dur="1" fill="hold">
                                          <p:stCondLst>
                                            <p:cond delay="0"/>
                                          </p:stCondLst>
                                        </p:cTn>
                                        <p:tgtEl>
                                          <p:spTgt spid="273"/>
                                        </p:tgtEl>
                                        <p:attrNameLst>
                                          <p:attrName>style.visibility</p:attrName>
                                        </p:attrNameLst>
                                      </p:cBhvr>
                                      <p:to>
                                        <p:strVal val="visible"/>
                                      </p:to>
                                    </p:set>
                                    <p:animEffect transition="in" filter="fade">
                                      <p:cBhvr>
                                        <p:cTn id="244" dur="500"/>
                                        <p:tgtEl>
                                          <p:spTgt spid="273"/>
                                        </p:tgtEl>
                                      </p:cBhvr>
                                    </p:animEffect>
                                  </p:childTnLst>
                                </p:cTn>
                              </p:par>
                            </p:childTnLst>
                          </p:cTn>
                        </p:par>
                        <p:par>
                          <p:cTn id="245" fill="hold">
                            <p:stCondLst>
                              <p:cond delay="500"/>
                            </p:stCondLst>
                            <p:childTnLst>
                              <p:par>
                                <p:cTn id="246" presetID="1" presetClass="entr" presetSubtype="0" fill="hold" grpId="0" nodeType="afterEffect">
                                  <p:stCondLst>
                                    <p:cond delay="0"/>
                                  </p:stCondLst>
                                  <p:childTnLst>
                                    <p:set>
                                      <p:cBhvr>
                                        <p:cTn id="247" dur="1" fill="hold">
                                          <p:stCondLst>
                                            <p:cond delay="0"/>
                                          </p:stCondLst>
                                        </p:cTn>
                                        <p:tgtEl>
                                          <p:spTgt spid="145"/>
                                        </p:tgtEl>
                                        <p:attrNameLst>
                                          <p:attrName>style.visibility</p:attrName>
                                        </p:attrNameLst>
                                      </p:cBhvr>
                                      <p:to>
                                        <p:strVal val="visible"/>
                                      </p:to>
                                    </p:set>
                                  </p:childTnLst>
                                </p:cTn>
                              </p:par>
                              <p:par>
                                <p:cTn id="248" presetID="35" presetClass="emph" presetSubtype="0" repeatCount="indefinite" fill="hold" grpId="1" nodeType="withEffect">
                                  <p:stCondLst>
                                    <p:cond delay="0"/>
                                  </p:stCondLst>
                                  <p:endCondLst>
                                    <p:cond evt="onNext" delay="0">
                                      <p:tgtEl>
                                        <p:sldTgt/>
                                      </p:tgtEl>
                                    </p:cond>
                                  </p:endCondLst>
                                  <p:childTnLst>
                                    <p:anim calcmode="discrete" valueType="str">
                                      <p:cBhvr>
                                        <p:cTn id="249" dur="500" fill="hold"/>
                                        <p:tgtEl>
                                          <p:spTgt spid="145"/>
                                        </p:tgtEl>
                                        <p:attrNameLst>
                                          <p:attrName>style.visibility</p:attrName>
                                        </p:attrNameLst>
                                      </p:cBhvr>
                                      <p:tavLst>
                                        <p:tav tm="0">
                                          <p:val>
                                            <p:strVal val="hidden"/>
                                          </p:val>
                                        </p:tav>
                                        <p:tav tm="50000">
                                          <p:val>
                                            <p:strVal val="visible"/>
                                          </p:val>
                                        </p:tav>
                                      </p:tavLst>
                                    </p:anim>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2" nodeType="clickEffect">
                                  <p:stCondLst>
                                    <p:cond delay="0"/>
                                  </p:stCondLst>
                                  <p:childTnLst>
                                    <p:set>
                                      <p:cBhvr>
                                        <p:cTn id="253" dur="1" fill="hold">
                                          <p:stCondLst>
                                            <p:cond delay="0"/>
                                          </p:stCondLst>
                                        </p:cTn>
                                        <p:tgtEl>
                                          <p:spTgt spid="145"/>
                                        </p:tgtEl>
                                        <p:attrNameLst>
                                          <p:attrName>style.visibility</p:attrName>
                                        </p:attrNameLst>
                                      </p:cBhvr>
                                      <p:to>
                                        <p:strVal val="hidden"/>
                                      </p:to>
                                    </p:set>
                                  </p:childTnLst>
                                </p:cTn>
                              </p:par>
                              <p:par>
                                <p:cTn id="254" presetID="10" presetClass="entr" presetSubtype="0" fill="hold" grpId="0" nodeType="withEffect">
                                  <p:stCondLst>
                                    <p:cond delay="0"/>
                                  </p:stCondLst>
                                  <p:childTnLst>
                                    <p:set>
                                      <p:cBhvr>
                                        <p:cTn id="255" dur="1" fill="hold">
                                          <p:stCondLst>
                                            <p:cond delay="0"/>
                                          </p:stCondLst>
                                        </p:cTn>
                                        <p:tgtEl>
                                          <p:spTgt spid="274"/>
                                        </p:tgtEl>
                                        <p:attrNameLst>
                                          <p:attrName>style.visibility</p:attrName>
                                        </p:attrNameLst>
                                      </p:cBhvr>
                                      <p:to>
                                        <p:strVal val="visible"/>
                                      </p:to>
                                    </p:set>
                                    <p:animEffect transition="in" filter="fade">
                                      <p:cBhvr>
                                        <p:cTn id="256" dur="500"/>
                                        <p:tgtEl>
                                          <p:spTgt spid="274"/>
                                        </p:tgtEl>
                                      </p:cBhvr>
                                    </p:animEffect>
                                  </p:childTnLst>
                                </p:cTn>
                              </p:par>
                            </p:childTnLst>
                          </p:cTn>
                        </p:par>
                        <p:par>
                          <p:cTn id="257" fill="hold">
                            <p:stCondLst>
                              <p:cond delay="500"/>
                            </p:stCondLst>
                            <p:childTnLst>
                              <p:par>
                                <p:cTn id="258" presetID="1" presetClass="entr" presetSubtype="0" fill="hold" grpId="0" nodeType="afterEffect">
                                  <p:stCondLst>
                                    <p:cond delay="0"/>
                                  </p:stCondLst>
                                  <p:childTnLst>
                                    <p:set>
                                      <p:cBhvr>
                                        <p:cTn id="259" dur="1" fill="hold">
                                          <p:stCondLst>
                                            <p:cond delay="0"/>
                                          </p:stCondLst>
                                        </p:cTn>
                                        <p:tgtEl>
                                          <p:spTgt spid="146"/>
                                        </p:tgtEl>
                                        <p:attrNameLst>
                                          <p:attrName>style.visibility</p:attrName>
                                        </p:attrNameLst>
                                      </p:cBhvr>
                                      <p:to>
                                        <p:strVal val="visible"/>
                                      </p:to>
                                    </p:set>
                                  </p:childTnLst>
                                </p:cTn>
                              </p:par>
                              <p:par>
                                <p:cTn id="260" presetID="35" presetClass="emph" presetSubtype="0" repeatCount="indefinite" fill="hold" grpId="1" nodeType="withEffect">
                                  <p:stCondLst>
                                    <p:cond delay="0"/>
                                  </p:stCondLst>
                                  <p:endCondLst>
                                    <p:cond evt="onNext" delay="0">
                                      <p:tgtEl>
                                        <p:sldTgt/>
                                      </p:tgtEl>
                                    </p:cond>
                                  </p:endCondLst>
                                  <p:childTnLst>
                                    <p:anim calcmode="discrete" valueType="str">
                                      <p:cBhvr>
                                        <p:cTn id="261" dur="500" fill="hold"/>
                                        <p:tgtEl>
                                          <p:spTgt spid="146"/>
                                        </p:tgtEl>
                                        <p:attrNameLst>
                                          <p:attrName>style.visibility</p:attrName>
                                        </p:attrNameLst>
                                      </p:cBhvr>
                                      <p:tavLst>
                                        <p:tav tm="0">
                                          <p:val>
                                            <p:strVal val="hidden"/>
                                          </p:val>
                                        </p:tav>
                                        <p:tav tm="50000">
                                          <p:val>
                                            <p:strVal val="visible"/>
                                          </p:val>
                                        </p:tav>
                                      </p:tavLst>
                                    </p:anim>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2" nodeType="clickEffect">
                                  <p:stCondLst>
                                    <p:cond delay="0"/>
                                  </p:stCondLst>
                                  <p:childTnLst>
                                    <p:set>
                                      <p:cBhvr>
                                        <p:cTn id="265" dur="1" fill="hold">
                                          <p:stCondLst>
                                            <p:cond delay="0"/>
                                          </p:stCondLst>
                                        </p:cTn>
                                        <p:tgtEl>
                                          <p:spTgt spid="146"/>
                                        </p:tgtEl>
                                        <p:attrNameLst>
                                          <p:attrName>style.visibility</p:attrName>
                                        </p:attrNameLst>
                                      </p:cBhvr>
                                      <p:to>
                                        <p:strVal val="hidden"/>
                                      </p:to>
                                    </p:set>
                                  </p:childTnLst>
                                </p:cTn>
                              </p:par>
                              <p:par>
                                <p:cTn id="266" presetID="10" presetClass="entr" presetSubtype="0" fill="hold" grpId="0" nodeType="withEffect">
                                  <p:stCondLst>
                                    <p:cond delay="0"/>
                                  </p:stCondLst>
                                  <p:childTnLst>
                                    <p:set>
                                      <p:cBhvr>
                                        <p:cTn id="267" dur="1" fill="hold">
                                          <p:stCondLst>
                                            <p:cond delay="0"/>
                                          </p:stCondLst>
                                        </p:cTn>
                                        <p:tgtEl>
                                          <p:spTgt spid="143"/>
                                        </p:tgtEl>
                                        <p:attrNameLst>
                                          <p:attrName>style.visibility</p:attrName>
                                        </p:attrNameLst>
                                      </p:cBhvr>
                                      <p:to>
                                        <p:strVal val="visible"/>
                                      </p:to>
                                    </p:set>
                                    <p:animEffect transition="in" filter="fade">
                                      <p:cBhvr>
                                        <p:cTn id="268" dur="500"/>
                                        <p:tgtEl>
                                          <p:spTgt spid="143"/>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nodeType="clickEffect">
                                  <p:stCondLst>
                                    <p:cond delay="0"/>
                                  </p:stCondLst>
                                  <p:childTnLst>
                                    <p:set>
                                      <p:cBhvr>
                                        <p:cTn id="272" dur="1" fill="hold">
                                          <p:stCondLst>
                                            <p:cond delay="0"/>
                                          </p:stCondLst>
                                        </p:cTn>
                                        <p:tgtEl>
                                          <p:spTgt spid="10"/>
                                        </p:tgtEl>
                                        <p:attrNameLst>
                                          <p:attrName>style.visibility</p:attrName>
                                        </p:attrNameLst>
                                      </p:cBhvr>
                                      <p:to>
                                        <p:strVal val="visible"/>
                                      </p:to>
                                    </p:set>
                                    <p:animEffect transition="in" filter="fade">
                                      <p:cBhvr>
                                        <p:cTn id="27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254" grpId="0"/>
      <p:bldP spid="255" grpId="0"/>
      <p:bldP spid="256" grpId="0"/>
      <p:bldP spid="267" grpId="0"/>
      <p:bldP spid="268" grpId="0"/>
      <p:bldP spid="269" grpId="0"/>
      <p:bldP spid="270" grpId="0"/>
      <p:bldP spid="271" grpId="0"/>
      <p:bldP spid="272" grpId="0"/>
      <p:bldP spid="273" grpId="0"/>
      <p:bldP spid="274" grpId="0"/>
      <p:bldP spid="124" grpId="0"/>
      <p:bldP spid="124" grpId="1"/>
      <p:bldP spid="124" grpId="2"/>
      <p:bldP spid="125" grpId="0"/>
      <p:bldP spid="125" grpId="1"/>
      <p:bldP spid="125" grpId="2"/>
      <p:bldP spid="126" grpId="0"/>
      <p:bldP spid="126" grpId="1"/>
      <p:bldP spid="126" grpId="2"/>
      <p:bldP spid="127" grpId="0"/>
      <p:bldP spid="127" grpId="1"/>
      <p:bldP spid="127" grpId="2"/>
      <p:bldP spid="128" grpId="0"/>
      <p:bldP spid="128" grpId="1"/>
      <p:bldP spid="128" grpId="2"/>
      <p:bldP spid="129" grpId="0"/>
      <p:bldP spid="129" grpId="1"/>
      <p:bldP spid="129" grpId="2"/>
      <p:bldP spid="130" grpId="0"/>
      <p:bldP spid="131" grpId="0"/>
      <p:bldP spid="131" grpId="1"/>
      <p:bldP spid="131" grpId="2"/>
      <p:bldP spid="133" grpId="0"/>
      <p:bldP spid="133" grpId="1"/>
      <p:bldP spid="133" grpId="2"/>
      <p:bldP spid="134" grpId="0"/>
      <p:bldP spid="134" grpId="1"/>
      <p:bldP spid="134" grpId="2"/>
      <p:bldP spid="135" grpId="0"/>
      <p:bldP spid="135" grpId="1"/>
      <p:bldP spid="135" grpId="2"/>
      <p:bldP spid="136" grpId="0"/>
      <p:bldP spid="136" grpId="1"/>
      <p:bldP spid="136" grpId="2"/>
      <p:bldP spid="137" grpId="0"/>
      <p:bldP spid="137" grpId="1"/>
      <p:bldP spid="137" grpId="2"/>
      <p:bldP spid="138" grpId="0"/>
      <p:bldP spid="138" grpId="1"/>
      <p:bldP spid="138" grpId="2"/>
      <p:bldP spid="139" grpId="0"/>
      <p:bldP spid="140" grpId="0"/>
      <p:bldP spid="140" grpId="1"/>
      <p:bldP spid="140" grpId="2"/>
      <p:bldP spid="141" grpId="0"/>
      <p:bldP spid="141" grpId="1"/>
      <p:bldP spid="141" grpId="2"/>
      <p:bldP spid="142" grpId="0"/>
      <p:bldP spid="142" grpId="1"/>
      <p:bldP spid="142" grpId="2"/>
      <p:bldP spid="143" grpId="0"/>
      <p:bldP spid="144" grpId="0"/>
      <p:bldP spid="144" grpId="1"/>
      <p:bldP spid="144" grpId="2"/>
      <p:bldP spid="145" grpId="0"/>
      <p:bldP spid="145" grpId="1"/>
      <p:bldP spid="145" grpId="2"/>
      <p:bldP spid="146" grpId="0"/>
      <p:bldP spid="146" grpId="1"/>
      <p:bldP spid="146" grpId="2"/>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en-US" altLang="zh-CN" sz="3000" b="1" dirty="0">
                <a:solidFill>
                  <a:srgbClr val="11576A"/>
                </a:solidFill>
                <a:latin typeface="微软雅黑" pitchFamily="34" charset="-122"/>
                <a:ea typeface="微软雅黑" pitchFamily="34" charset="-122"/>
              </a:rPr>
              <a:t>LRU</a:t>
            </a:r>
            <a:r>
              <a:rPr lang="zh-CN" altLang="en-US" sz="3000" b="1" dirty="0">
                <a:solidFill>
                  <a:srgbClr val="11576A"/>
                </a:solidFill>
                <a:latin typeface="微软雅黑" pitchFamily="34" charset="-122"/>
                <a:ea typeface="微软雅黑" pitchFamily="34" charset="-122"/>
              </a:rPr>
              <a:t>算法的可能实现方法</a:t>
            </a:r>
          </a:p>
        </p:txBody>
      </p:sp>
      <p:grpSp>
        <p:nvGrpSpPr>
          <p:cNvPr id="3" name="组合 2"/>
          <p:cNvGrpSpPr/>
          <p:nvPr/>
        </p:nvGrpSpPr>
        <p:grpSpPr>
          <a:xfrm>
            <a:off x="1445098" y="3773066"/>
            <a:ext cx="6799310" cy="984560"/>
            <a:chOff x="844524" y="2557236"/>
            <a:chExt cx="6799310" cy="984560"/>
          </a:xfrm>
        </p:grpSpPr>
        <p:sp>
          <p:nvSpPr>
            <p:cNvPr id="18" name="TextBox 17"/>
            <p:cNvSpPr txBox="1"/>
            <p:nvPr/>
          </p:nvSpPr>
          <p:spPr>
            <a:xfrm>
              <a:off x="1175432" y="2557236"/>
              <a:ext cx="1896370"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活动页面栈</a:t>
              </a:r>
            </a:p>
          </p:txBody>
        </p:sp>
        <p:sp>
          <p:nvSpPr>
            <p:cNvPr id="21" name="TextBox 20"/>
            <p:cNvSpPr txBox="1"/>
            <p:nvPr/>
          </p:nvSpPr>
          <p:spPr>
            <a:xfrm>
              <a:off x="1431020" y="2881088"/>
              <a:ext cx="6212814"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访问页面时，将此页号压入栈顶，并栈内相同的页号抽出</a:t>
              </a:r>
              <a:endParaRPr lang="zh-CN" altLang="en-US" b="1" dirty="0">
                <a:solidFill>
                  <a:srgbClr val="11576A"/>
                </a:solidFill>
                <a:latin typeface="微软雅黑" pitchFamily="34" charset="-122"/>
                <a:ea typeface="微软雅黑" pitchFamily="34" charset="-122"/>
              </a:endParaRPr>
            </a:p>
          </p:txBody>
        </p:sp>
        <p:sp>
          <p:nvSpPr>
            <p:cNvPr id="24" name="TextBox 23"/>
            <p:cNvSpPr txBox="1"/>
            <p:nvPr/>
          </p:nvSpPr>
          <p:spPr>
            <a:xfrm>
              <a:off x="1431021" y="3172464"/>
              <a:ext cx="2783789"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缺页时，置换栈底的页面</a:t>
              </a:r>
              <a:endParaRPr lang="en-US" altLang="zh-CN" b="1" dirty="0" smtClean="0">
                <a:solidFill>
                  <a:srgbClr val="11576A"/>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2" cstate="print"/>
            <a:stretch>
              <a:fillRect/>
            </a:stretch>
          </p:blipFill>
          <p:spPr>
            <a:xfrm>
              <a:off x="1284441" y="3265847"/>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2990097"/>
              <a:ext cx="151066" cy="148997"/>
            </a:xfrm>
            <a:prstGeom prst="rect">
              <a:avLst/>
            </a:prstGeom>
            <a:effectLst/>
          </p:spPr>
        </p:pic>
        <p:sp>
          <p:nvSpPr>
            <p:cNvPr id="48" name="TextBox 47"/>
            <p:cNvSpPr txBox="1"/>
            <p:nvPr/>
          </p:nvSpPr>
          <p:spPr>
            <a:xfrm>
              <a:off x="844524" y="255723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459738" y="4687247"/>
            <a:ext cx="1998325" cy="685969"/>
            <a:chOff x="859163" y="3471416"/>
            <a:chExt cx="1998325" cy="685969"/>
          </a:xfrm>
        </p:grpSpPr>
        <p:sp>
          <p:nvSpPr>
            <p:cNvPr id="19" name="TextBox 18"/>
            <p:cNvSpPr txBox="1"/>
            <p:nvPr/>
          </p:nvSpPr>
          <p:spPr>
            <a:xfrm>
              <a:off x="1177724" y="3471416"/>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特征</a:t>
              </a:r>
            </a:p>
          </p:txBody>
        </p:sp>
        <p:sp>
          <p:nvSpPr>
            <p:cNvPr id="45" name="TextBox 44"/>
            <p:cNvSpPr txBox="1"/>
            <p:nvPr/>
          </p:nvSpPr>
          <p:spPr>
            <a:xfrm>
              <a:off x="859163" y="34714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2" name="TextBox 31"/>
            <p:cNvSpPr txBox="1"/>
            <p:nvPr/>
          </p:nvSpPr>
          <p:spPr>
            <a:xfrm>
              <a:off x="1431020" y="3788053"/>
              <a:ext cx="1426468"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开销比较大</a:t>
              </a:r>
              <a:endParaRPr lang="zh-CN" altLang="en-US"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84441" y="3897062"/>
              <a:ext cx="151066" cy="148997"/>
            </a:xfrm>
            <a:prstGeom prst="rect">
              <a:avLst/>
            </a:prstGeom>
            <a:effectLst/>
          </p:spPr>
        </p:pic>
      </p:grpSp>
      <p:grpSp>
        <p:nvGrpSpPr>
          <p:cNvPr id="2" name="组合 1"/>
          <p:cNvGrpSpPr/>
          <p:nvPr/>
        </p:nvGrpSpPr>
        <p:grpSpPr>
          <a:xfrm>
            <a:off x="1445099" y="1963531"/>
            <a:ext cx="6013493" cy="1882091"/>
            <a:chOff x="844524" y="747700"/>
            <a:chExt cx="6013493" cy="1882091"/>
          </a:xfrm>
        </p:grpSpPr>
        <p:sp>
          <p:nvSpPr>
            <p:cNvPr id="10" name="TextBox 9"/>
            <p:cNvSpPr txBox="1"/>
            <p:nvPr/>
          </p:nvSpPr>
          <p:spPr>
            <a:xfrm>
              <a:off x="1175432" y="747700"/>
              <a:ext cx="1396304"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页面链表</a:t>
              </a:r>
            </a:p>
          </p:txBody>
        </p:sp>
        <p:sp>
          <p:nvSpPr>
            <p:cNvPr id="31" name="TextBox 30"/>
            <p:cNvSpPr txBox="1"/>
            <p:nvPr/>
          </p:nvSpPr>
          <p:spPr>
            <a:xfrm>
              <a:off x="1433490" y="2260459"/>
              <a:ext cx="3638576" cy="369332"/>
            </a:xfrm>
            <a:prstGeom prst="rect">
              <a:avLst/>
            </a:prstGeom>
            <a:noFill/>
            <a:effectLst/>
          </p:spPr>
          <p:txBody>
            <a:bodyPr wrap="square" rtlCol="0">
              <a:spAutoFit/>
            </a:bodyPr>
            <a:lstStyle/>
            <a:p>
              <a:pPr marL="6350" lvl="1"/>
              <a:r>
                <a:rPr lang="zh-CN" altLang="en-US" b="1" dirty="0" smtClean="0">
                  <a:solidFill>
                    <a:srgbClr val="11576A"/>
                  </a:solidFill>
                  <a:latin typeface="微软雅黑" pitchFamily="34" charset="-122"/>
                  <a:ea typeface="微软雅黑" pitchFamily="34" charset="-122"/>
                </a:rPr>
                <a:t>缺页时，置换链表尾节点的页面</a:t>
              </a:r>
              <a:endParaRPr lang="zh-CN" altLang="en-US" b="1" dirty="0">
                <a:solidFill>
                  <a:srgbClr val="11576A"/>
                </a:solidFill>
                <a:latin typeface="微软雅黑" pitchFamily="34" charset="-122"/>
                <a:ea typeface="微软雅黑" pitchFamily="34" charset="-122"/>
              </a:endParaRPr>
            </a:p>
          </p:txBody>
        </p:sp>
        <p:pic>
          <p:nvPicPr>
            <p:cNvPr id="34" name="图片 33" descr="小点1.png"/>
            <p:cNvPicPr>
              <a:picLocks noChangeAspect="1"/>
            </p:cNvPicPr>
            <p:nvPr/>
          </p:nvPicPr>
          <p:blipFill>
            <a:blip r:embed="rId2" cstate="print"/>
            <a:stretch>
              <a:fillRect/>
            </a:stretch>
          </p:blipFill>
          <p:spPr>
            <a:xfrm>
              <a:off x="1275621" y="2330207"/>
              <a:ext cx="151066" cy="148997"/>
            </a:xfrm>
            <a:prstGeom prst="rect">
              <a:avLst/>
            </a:prstGeom>
            <a:effectLst/>
          </p:spPr>
        </p:pic>
        <p:sp>
          <p:nvSpPr>
            <p:cNvPr id="20" name="TextBox 19"/>
            <p:cNvSpPr txBox="1"/>
            <p:nvPr/>
          </p:nvSpPr>
          <p:spPr>
            <a:xfrm>
              <a:off x="1431020" y="1097481"/>
              <a:ext cx="5212681"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系统维护一个按最近一次访问时间排序的页面链表</a:t>
              </a:r>
              <a:endParaRPr lang="zh-CN" altLang="en-US" b="1" dirty="0">
                <a:solidFill>
                  <a:srgbClr val="11576A"/>
                </a:solidFill>
                <a:latin typeface="微软雅黑" pitchFamily="34" charset="-122"/>
                <a:ea typeface="微软雅黑" pitchFamily="34" charset="-122"/>
              </a:endParaRPr>
            </a:p>
          </p:txBody>
        </p:sp>
        <p:sp>
          <p:nvSpPr>
            <p:cNvPr id="25" name="TextBox 24"/>
            <p:cNvSpPr txBox="1"/>
            <p:nvPr/>
          </p:nvSpPr>
          <p:spPr>
            <a:xfrm>
              <a:off x="1659849" y="1394878"/>
              <a:ext cx="4286280" cy="338554"/>
            </a:xfrm>
            <a:prstGeom prst="rect">
              <a:avLst/>
            </a:prstGeom>
            <a:noFill/>
            <a:effectLst/>
          </p:spPr>
          <p:txBody>
            <a:bodyPr wrap="square" rtlCol="0">
              <a:spAutoFit/>
            </a:bodyPr>
            <a:lstStyle/>
            <a:p>
              <a:pPr marL="0" lvl="2"/>
              <a:r>
                <a:rPr lang="zh-CN" altLang="en-US" sz="1600" b="1" dirty="0">
                  <a:solidFill>
                    <a:srgbClr val="0070C0"/>
                  </a:solidFill>
                  <a:latin typeface="微软雅黑" pitchFamily="34" charset="-122"/>
                  <a:ea typeface="微软雅黑" pitchFamily="34" charset="-122"/>
                </a:rPr>
                <a:t>链表首节点是最近刚刚使用过的页面</a:t>
              </a:r>
            </a:p>
          </p:txBody>
        </p:sp>
        <p:sp>
          <p:nvSpPr>
            <p:cNvPr id="26" name="TextBox 25"/>
            <p:cNvSpPr txBox="1"/>
            <p:nvPr/>
          </p:nvSpPr>
          <p:spPr>
            <a:xfrm>
              <a:off x="1659849" y="1684334"/>
              <a:ext cx="4426863" cy="338554"/>
            </a:xfrm>
            <a:prstGeom prst="rect">
              <a:avLst/>
            </a:prstGeom>
            <a:noFill/>
            <a:effectLst/>
          </p:spPr>
          <p:txBody>
            <a:bodyPr wrap="square" rtlCol="0">
              <a:spAutoFit/>
            </a:bodyPr>
            <a:lstStyle/>
            <a:p>
              <a:pPr marL="0" lvl="2"/>
              <a:r>
                <a:rPr lang="zh-CN" altLang="en-US" sz="1600" b="1" dirty="0">
                  <a:solidFill>
                    <a:srgbClr val="0070C0"/>
                  </a:solidFill>
                  <a:latin typeface="微软雅黑" pitchFamily="34" charset="-122"/>
                  <a:ea typeface="微软雅黑" pitchFamily="34" charset="-122"/>
                </a:rPr>
                <a:t>链表尾节点是最久未使用的页面</a:t>
              </a:r>
            </a:p>
          </p:txBody>
        </p:sp>
        <p:pic>
          <p:nvPicPr>
            <p:cNvPr id="39" name="图片 38" descr="小点1.png"/>
            <p:cNvPicPr>
              <a:picLocks noChangeAspect="1"/>
            </p:cNvPicPr>
            <p:nvPr/>
          </p:nvPicPr>
          <p:blipFill>
            <a:blip r:embed="rId2" cstate="print"/>
            <a:stretch>
              <a:fillRect/>
            </a:stretch>
          </p:blipFill>
          <p:spPr>
            <a:xfrm>
              <a:off x="1513269" y="1778350"/>
              <a:ext cx="151066" cy="148997"/>
            </a:xfrm>
            <a:prstGeom prst="rect">
              <a:avLst/>
            </a:prstGeom>
            <a:effectLst/>
          </p:spPr>
        </p:pic>
        <p:pic>
          <p:nvPicPr>
            <p:cNvPr id="40" name="图片 39" descr="小点1.png"/>
            <p:cNvPicPr>
              <a:picLocks noChangeAspect="1"/>
            </p:cNvPicPr>
            <p:nvPr/>
          </p:nvPicPr>
          <p:blipFill>
            <a:blip r:embed="rId2" cstate="print"/>
            <a:stretch>
              <a:fillRect/>
            </a:stretch>
          </p:blipFill>
          <p:spPr>
            <a:xfrm>
              <a:off x="1513269" y="1496479"/>
              <a:ext cx="151066" cy="148997"/>
            </a:xfrm>
            <a:prstGeom prst="rect">
              <a:avLst/>
            </a:prstGeom>
            <a:effectLst/>
          </p:spPr>
        </p:pic>
        <p:pic>
          <p:nvPicPr>
            <p:cNvPr id="43" name="图片 42" descr="小点1.png"/>
            <p:cNvPicPr>
              <a:picLocks noChangeAspect="1"/>
            </p:cNvPicPr>
            <p:nvPr/>
          </p:nvPicPr>
          <p:blipFill>
            <a:blip r:embed="rId2" cstate="print"/>
            <a:stretch>
              <a:fillRect/>
            </a:stretch>
          </p:blipFill>
          <p:spPr>
            <a:xfrm>
              <a:off x="1284441" y="1195201"/>
              <a:ext cx="151066" cy="148997"/>
            </a:xfrm>
            <a:prstGeom prst="rect">
              <a:avLst/>
            </a:prstGeom>
            <a:effectLst/>
          </p:spPr>
        </p:pic>
        <p:sp>
          <p:nvSpPr>
            <p:cNvPr id="49" name="TextBox 48"/>
            <p:cNvSpPr txBox="1"/>
            <p:nvPr/>
          </p:nvSpPr>
          <p:spPr>
            <a:xfrm>
              <a:off x="844524" y="7477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6" name="TextBox 35"/>
            <p:cNvSpPr txBox="1"/>
            <p:nvPr/>
          </p:nvSpPr>
          <p:spPr>
            <a:xfrm>
              <a:off x="1428729" y="1961325"/>
              <a:ext cx="5429288" cy="369332"/>
            </a:xfrm>
            <a:prstGeom prst="rect">
              <a:avLst/>
            </a:prstGeom>
            <a:noFill/>
            <a:effectLst/>
          </p:spPr>
          <p:txBody>
            <a:bodyPr wrap="square" rtlCol="0">
              <a:noAutofit/>
            </a:bodyPr>
            <a:lstStyle/>
            <a:p>
              <a:pPr marL="0" lvl="1"/>
              <a:r>
                <a:rPr lang="zh-CN" altLang="en-US" b="1" dirty="0" smtClean="0">
                  <a:solidFill>
                    <a:srgbClr val="11576A"/>
                  </a:solidFill>
                  <a:latin typeface="微软雅黑" pitchFamily="34" charset="-122"/>
                  <a:ea typeface="微软雅黑" pitchFamily="34" charset="-122"/>
                </a:rPr>
                <a:t>访问内存时，找到相应页面，并把它移到链表之首</a:t>
              </a:r>
              <a:endParaRPr lang="zh-CN" altLang="en-US" b="1" dirty="0">
                <a:solidFill>
                  <a:srgbClr val="11576A"/>
                </a:solidFill>
                <a:latin typeface="微软雅黑" pitchFamily="34" charset="-122"/>
                <a:ea typeface="微软雅黑" pitchFamily="34" charset="-122"/>
              </a:endParaRPr>
            </a:p>
          </p:txBody>
        </p:sp>
        <p:pic>
          <p:nvPicPr>
            <p:cNvPr id="37" name="图片 36" descr="小点1.png"/>
            <p:cNvPicPr>
              <a:picLocks noChangeAspect="1"/>
            </p:cNvPicPr>
            <p:nvPr/>
          </p:nvPicPr>
          <p:blipFill>
            <a:blip r:embed="rId2" cstate="print"/>
            <a:stretch>
              <a:fillRect/>
            </a:stretch>
          </p:blipFill>
          <p:spPr>
            <a:xfrm>
              <a:off x="1282148" y="2055341"/>
              <a:ext cx="151066" cy="148997"/>
            </a:xfrm>
            <a:prstGeom prst="rect">
              <a:avLst/>
            </a:prstGeom>
            <a:effectLst/>
          </p:spPr>
        </p:pic>
      </p:grpSp>
    </p:spTree>
    <p:extLst>
      <p:ext uri="{BB962C8B-B14F-4D97-AF65-F5344CB8AC3E}">
        <p14:creationId xmlns:p14="http://schemas.microsoft.com/office/powerpoint/2010/main" val="66109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 name="矩形 224"/>
          <p:cNvSpPr/>
          <p:nvPr/>
        </p:nvSpPr>
        <p:spPr>
          <a:xfrm>
            <a:off x="1385825" y="4430555"/>
            <a:ext cx="6429420" cy="1374709"/>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用栈实现</a:t>
            </a:r>
            <a:r>
              <a:rPr lang="en-US" altLang="zh-CN" sz="3000" b="1" dirty="0">
                <a:solidFill>
                  <a:srgbClr val="11576A"/>
                </a:solidFill>
                <a:latin typeface="微软雅黑" pitchFamily="34" charset="-122"/>
                <a:ea typeface="微软雅黑" pitchFamily="34" charset="-122"/>
              </a:rPr>
              <a:t>LRU</a:t>
            </a:r>
            <a:r>
              <a:rPr lang="zh-CN" altLang="en-US" sz="3000" b="1" dirty="0">
                <a:solidFill>
                  <a:srgbClr val="11576A"/>
                </a:solidFill>
                <a:latin typeface="微软雅黑" pitchFamily="34" charset="-122"/>
                <a:ea typeface="微软雅黑" pitchFamily="34" charset="-122"/>
              </a:rPr>
              <a:t>算法</a:t>
            </a:r>
            <a:endParaRPr lang="zh-CN" altLang="zh-CN" sz="3000" b="1" dirty="0">
              <a:solidFill>
                <a:srgbClr val="11576A"/>
              </a:solidFill>
              <a:latin typeface="微软雅黑" pitchFamily="34" charset="-122"/>
              <a:ea typeface="微软雅黑" pitchFamily="34" charset="-122"/>
            </a:endParaRPr>
          </a:p>
        </p:txBody>
      </p:sp>
      <p:sp>
        <p:nvSpPr>
          <p:cNvPr id="8" name="矩形 7"/>
          <p:cNvSpPr/>
          <p:nvPr/>
        </p:nvSpPr>
        <p:spPr>
          <a:xfrm>
            <a:off x="1385825" y="2057329"/>
            <a:ext cx="6429420" cy="222949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cxnSp>
        <p:nvCxnSpPr>
          <p:cNvPr id="13" name="直接连接符 12"/>
          <p:cNvCxnSpPr/>
          <p:nvPr/>
        </p:nvCxnSpPr>
        <p:spPr>
          <a:xfrm>
            <a:off x="1457263" y="2373343"/>
            <a:ext cx="6286544" cy="1405"/>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57263" y="2751232"/>
            <a:ext cx="6286544" cy="1405"/>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57263" y="4001535"/>
            <a:ext cx="6286544" cy="1405"/>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1864763" y="3303740"/>
            <a:ext cx="113764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1978169" y="2988429"/>
            <a:ext cx="1769675"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42828" y="1915057"/>
            <a:ext cx="734827"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2" name="TextBox 21"/>
          <p:cNvSpPr txBox="1"/>
          <p:nvPr/>
        </p:nvSpPr>
        <p:spPr>
          <a:xfrm>
            <a:off x="6802413"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5" name="TextBox 24"/>
          <p:cNvSpPr txBox="1"/>
          <p:nvPr/>
        </p:nvSpPr>
        <p:spPr>
          <a:xfrm>
            <a:off x="5328981"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6" name="TextBox 25"/>
          <p:cNvSpPr txBox="1"/>
          <p:nvPr/>
        </p:nvSpPr>
        <p:spPr>
          <a:xfrm>
            <a:off x="4821199"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 name="TextBox 26"/>
          <p:cNvSpPr txBox="1"/>
          <p:nvPr/>
        </p:nvSpPr>
        <p:spPr>
          <a:xfrm>
            <a:off x="4322499"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 name="TextBox 27"/>
          <p:cNvSpPr txBox="1"/>
          <p:nvPr/>
        </p:nvSpPr>
        <p:spPr>
          <a:xfrm>
            <a:off x="3808367"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9" name="TextBox 28"/>
          <p:cNvSpPr txBox="1"/>
          <p:nvPr/>
        </p:nvSpPr>
        <p:spPr>
          <a:xfrm>
            <a:off x="3331893"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30" name="TextBox 29"/>
          <p:cNvSpPr txBox="1"/>
          <p:nvPr/>
        </p:nvSpPr>
        <p:spPr>
          <a:xfrm>
            <a:off x="2830461"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31" name="TextBox 30"/>
          <p:cNvSpPr txBox="1"/>
          <p:nvPr/>
        </p:nvSpPr>
        <p:spPr>
          <a:xfrm>
            <a:off x="7285703"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2" name="TextBox 31"/>
          <p:cNvSpPr txBox="1"/>
          <p:nvPr/>
        </p:nvSpPr>
        <p:spPr>
          <a:xfrm>
            <a:off x="6821463"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33" name="TextBox 32"/>
          <p:cNvSpPr txBox="1"/>
          <p:nvPr/>
        </p:nvSpPr>
        <p:spPr>
          <a:xfrm>
            <a:off x="6322763"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4" name="TextBox 33"/>
          <p:cNvSpPr txBox="1"/>
          <p:nvPr/>
        </p:nvSpPr>
        <p:spPr>
          <a:xfrm>
            <a:off x="5814981"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35" name="TextBox 34"/>
          <p:cNvSpPr txBox="1"/>
          <p:nvPr/>
        </p:nvSpPr>
        <p:spPr>
          <a:xfrm>
            <a:off x="5328981"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6" name="TextBox 35"/>
          <p:cNvSpPr txBox="1"/>
          <p:nvPr/>
        </p:nvSpPr>
        <p:spPr>
          <a:xfrm>
            <a:off x="4821199"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37" name="TextBox 36"/>
          <p:cNvSpPr txBox="1"/>
          <p:nvPr/>
        </p:nvSpPr>
        <p:spPr>
          <a:xfrm>
            <a:off x="4322499"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8" name="TextBox 37"/>
          <p:cNvSpPr txBox="1"/>
          <p:nvPr/>
        </p:nvSpPr>
        <p:spPr>
          <a:xfrm>
            <a:off x="3808367"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9" name="TextBox 38"/>
          <p:cNvSpPr txBox="1"/>
          <p:nvPr/>
        </p:nvSpPr>
        <p:spPr>
          <a:xfrm>
            <a:off x="3331893"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40" name="TextBox 39"/>
          <p:cNvSpPr txBox="1"/>
          <p:nvPr/>
        </p:nvSpPr>
        <p:spPr>
          <a:xfrm>
            <a:off x="2830461"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grpSp>
        <p:nvGrpSpPr>
          <p:cNvPr id="7" name="组合 6"/>
          <p:cNvGrpSpPr/>
          <p:nvPr/>
        </p:nvGrpSpPr>
        <p:grpSpPr>
          <a:xfrm>
            <a:off x="6322763" y="2589145"/>
            <a:ext cx="486000" cy="1377062"/>
            <a:chOff x="5874629" y="1748190"/>
            <a:chExt cx="486000" cy="1240167"/>
          </a:xfrm>
        </p:grpSpPr>
        <p:sp>
          <p:nvSpPr>
            <p:cNvPr id="53" name="TextBox 52"/>
            <p:cNvSpPr txBox="1"/>
            <p:nvPr/>
          </p:nvSpPr>
          <p:spPr>
            <a:xfrm>
              <a:off x="5874629" y="1748190"/>
              <a:ext cx="486000" cy="378813"/>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3" name="TextBox 62"/>
            <p:cNvSpPr txBox="1"/>
            <p:nvPr/>
          </p:nvSpPr>
          <p:spPr>
            <a:xfrm>
              <a:off x="5874629" y="2030409"/>
              <a:ext cx="486000" cy="378813"/>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3" name="TextBox 72"/>
            <p:cNvSpPr txBox="1"/>
            <p:nvPr/>
          </p:nvSpPr>
          <p:spPr>
            <a:xfrm>
              <a:off x="5874629" y="2318296"/>
              <a:ext cx="486000" cy="378813"/>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85" name="TextBox 84"/>
            <p:cNvSpPr txBox="1"/>
            <p:nvPr/>
          </p:nvSpPr>
          <p:spPr>
            <a:xfrm>
              <a:off x="5874629" y="2609544"/>
              <a:ext cx="486000" cy="378813"/>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6" name="组合 5"/>
          <p:cNvGrpSpPr/>
          <p:nvPr/>
        </p:nvGrpSpPr>
        <p:grpSpPr>
          <a:xfrm>
            <a:off x="5814981" y="2580423"/>
            <a:ext cx="486000" cy="1376662"/>
            <a:chOff x="5366847" y="1742559"/>
            <a:chExt cx="486000" cy="1248434"/>
          </a:xfrm>
        </p:grpSpPr>
        <p:sp>
          <p:nvSpPr>
            <p:cNvPr id="54" name="TextBox 53"/>
            <p:cNvSpPr txBox="1"/>
            <p:nvPr/>
          </p:nvSpPr>
          <p:spPr>
            <a:xfrm>
              <a:off x="5366847" y="1742559"/>
              <a:ext cx="486000" cy="381449"/>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4" name="TextBox 63"/>
            <p:cNvSpPr txBox="1"/>
            <p:nvPr/>
          </p:nvSpPr>
          <p:spPr>
            <a:xfrm>
              <a:off x="5366847" y="2035690"/>
              <a:ext cx="486000" cy="381449"/>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4" name="TextBox 73"/>
            <p:cNvSpPr txBox="1"/>
            <p:nvPr/>
          </p:nvSpPr>
          <p:spPr>
            <a:xfrm>
              <a:off x="5366847" y="2318469"/>
              <a:ext cx="486000" cy="381449"/>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86" name="TextBox 85"/>
            <p:cNvSpPr txBox="1"/>
            <p:nvPr/>
          </p:nvSpPr>
          <p:spPr>
            <a:xfrm>
              <a:off x="5366847" y="2609544"/>
              <a:ext cx="486000" cy="381449"/>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5" name="组合 4"/>
          <p:cNvGrpSpPr/>
          <p:nvPr/>
        </p:nvGrpSpPr>
        <p:grpSpPr>
          <a:xfrm>
            <a:off x="5328981" y="2574702"/>
            <a:ext cx="486000" cy="1382274"/>
            <a:chOff x="4880847" y="1782969"/>
            <a:chExt cx="486000" cy="1198713"/>
          </a:xfrm>
        </p:grpSpPr>
        <p:sp>
          <p:nvSpPr>
            <p:cNvPr id="55" name="TextBox 54"/>
            <p:cNvSpPr txBox="1"/>
            <p:nvPr/>
          </p:nvSpPr>
          <p:spPr>
            <a:xfrm>
              <a:off x="4880847" y="1782969"/>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5" name="TextBox 64"/>
            <p:cNvSpPr txBox="1"/>
            <p:nvPr/>
          </p:nvSpPr>
          <p:spPr>
            <a:xfrm>
              <a:off x="4880847" y="2062561"/>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5" name="TextBox 74"/>
            <p:cNvSpPr txBox="1"/>
            <p:nvPr/>
          </p:nvSpPr>
          <p:spPr>
            <a:xfrm>
              <a:off x="4880847" y="2341226"/>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87" name="TextBox 86"/>
            <p:cNvSpPr txBox="1"/>
            <p:nvPr/>
          </p:nvSpPr>
          <p:spPr>
            <a:xfrm>
              <a:off x="4880847" y="260954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8" name="组合 47"/>
          <p:cNvGrpSpPr/>
          <p:nvPr/>
        </p:nvGrpSpPr>
        <p:grpSpPr>
          <a:xfrm>
            <a:off x="4322499" y="2585528"/>
            <a:ext cx="486000" cy="1387289"/>
            <a:chOff x="3874365" y="1846945"/>
            <a:chExt cx="486000" cy="1187711"/>
          </a:xfrm>
        </p:grpSpPr>
        <p:sp>
          <p:nvSpPr>
            <p:cNvPr id="57" name="TextBox 56"/>
            <p:cNvSpPr txBox="1"/>
            <p:nvPr/>
          </p:nvSpPr>
          <p:spPr>
            <a:xfrm>
              <a:off x="3874365" y="1846945"/>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7" name="TextBox 66"/>
            <p:cNvSpPr txBox="1"/>
            <p:nvPr/>
          </p:nvSpPr>
          <p:spPr>
            <a:xfrm>
              <a:off x="3874365" y="2114259"/>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7" name="TextBox 76"/>
            <p:cNvSpPr txBox="1"/>
            <p:nvPr/>
          </p:nvSpPr>
          <p:spPr>
            <a:xfrm>
              <a:off x="3874365" y="2399478"/>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9" name="TextBox 88"/>
            <p:cNvSpPr txBox="1"/>
            <p:nvPr/>
          </p:nvSpPr>
          <p:spPr>
            <a:xfrm>
              <a:off x="3874365" y="2662518"/>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7" name="组合 46"/>
          <p:cNvGrpSpPr/>
          <p:nvPr/>
        </p:nvGrpSpPr>
        <p:grpSpPr>
          <a:xfrm>
            <a:off x="3808367" y="2573970"/>
            <a:ext cx="486000" cy="1391711"/>
            <a:chOff x="3360233" y="1780212"/>
            <a:chExt cx="486000" cy="1201470"/>
          </a:xfrm>
        </p:grpSpPr>
        <p:sp>
          <p:nvSpPr>
            <p:cNvPr id="58" name="TextBox 57"/>
            <p:cNvSpPr txBox="1"/>
            <p:nvPr/>
          </p:nvSpPr>
          <p:spPr>
            <a:xfrm>
              <a:off x="3360233" y="1780212"/>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8" name="TextBox 67"/>
            <p:cNvSpPr txBox="1"/>
            <p:nvPr/>
          </p:nvSpPr>
          <p:spPr>
            <a:xfrm>
              <a:off x="3360233" y="2073945"/>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8" name="TextBox 77"/>
            <p:cNvSpPr txBox="1"/>
            <p:nvPr/>
          </p:nvSpPr>
          <p:spPr>
            <a:xfrm>
              <a:off x="3360233" y="2352880"/>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0" name="TextBox 89"/>
            <p:cNvSpPr txBox="1"/>
            <p:nvPr/>
          </p:nvSpPr>
          <p:spPr>
            <a:xfrm>
              <a:off x="3360233" y="260954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6" name="组合 45"/>
          <p:cNvGrpSpPr/>
          <p:nvPr/>
        </p:nvGrpSpPr>
        <p:grpSpPr>
          <a:xfrm>
            <a:off x="3331893" y="2586226"/>
            <a:ext cx="486000" cy="1385581"/>
            <a:chOff x="2883759" y="1707914"/>
            <a:chExt cx="486000" cy="1234735"/>
          </a:xfrm>
        </p:grpSpPr>
        <p:sp>
          <p:nvSpPr>
            <p:cNvPr id="59" name="TextBox 58"/>
            <p:cNvSpPr txBox="1"/>
            <p:nvPr/>
          </p:nvSpPr>
          <p:spPr>
            <a:xfrm>
              <a:off x="2883759" y="170791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9" name="TextBox 68"/>
            <p:cNvSpPr txBox="1"/>
            <p:nvPr/>
          </p:nvSpPr>
          <p:spPr>
            <a:xfrm>
              <a:off x="2883759" y="199161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9" name="TextBox 78"/>
            <p:cNvSpPr txBox="1"/>
            <p:nvPr/>
          </p:nvSpPr>
          <p:spPr>
            <a:xfrm>
              <a:off x="2883759" y="2304645"/>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1" name="TextBox 90"/>
            <p:cNvSpPr txBox="1"/>
            <p:nvPr/>
          </p:nvSpPr>
          <p:spPr>
            <a:xfrm>
              <a:off x="2883759" y="2570511"/>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5" name="组合 44"/>
          <p:cNvGrpSpPr/>
          <p:nvPr/>
        </p:nvGrpSpPr>
        <p:grpSpPr>
          <a:xfrm>
            <a:off x="2830461" y="2577011"/>
            <a:ext cx="486000" cy="1385710"/>
            <a:chOff x="2382327" y="1661504"/>
            <a:chExt cx="486000" cy="1292141"/>
          </a:xfrm>
        </p:grpSpPr>
        <p:sp>
          <p:nvSpPr>
            <p:cNvPr id="60" name="TextBox 59"/>
            <p:cNvSpPr txBox="1"/>
            <p:nvPr/>
          </p:nvSpPr>
          <p:spPr>
            <a:xfrm>
              <a:off x="2382327" y="1661504"/>
              <a:ext cx="486000" cy="392226"/>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70" name="TextBox 69"/>
            <p:cNvSpPr txBox="1"/>
            <p:nvPr/>
          </p:nvSpPr>
          <p:spPr>
            <a:xfrm>
              <a:off x="2382327" y="1967108"/>
              <a:ext cx="486000" cy="392226"/>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80" name="TextBox 79"/>
            <p:cNvSpPr txBox="1"/>
            <p:nvPr/>
          </p:nvSpPr>
          <p:spPr>
            <a:xfrm>
              <a:off x="2382327" y="2293530"/>
              <a:ext cx="486000" cy="392226"/>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2" name="TextBox 91"/>
            <p:cNvSpPr txBox="1"/>
            <p:nvPr/>
          </p:nvSpPr>
          <p:spPr>
            <a:xfrm>
              <a:off x="2382327" y="2561419"/>
              <a:ext cx="486000" cy="392226"/>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sp>
        <p:nvSpPr>
          <p:cNvPr id="97" name="TextBox 96"/>
          <p:cNvSpPr txBox="1"/>
          <p:nvPr/>
        </p:nvSpPr>
        <p:spPr>
          <a:xfrm>
            <a:off x="1931047" y="261826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98" name="TextBox 97"/>
          <p:cNvSpPr txBox="1"/>
          <p:nvPr/>
        </p:nvSpPr>
        <p:spPr>
          <a:xfrm>
            <a:off x="1931047" y="289636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9" name="TextBox 98"/>
          <p:cNvSpPr txBox="1"/>
          <p:nvPr/>
        </p:nvSpPr>
        <p:spPr>
          <a:xfrm>
            <a:off x="1931047" y="322278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00" name="TextBox 99"/>
          <p:cNvSpPr txBox="1"/>
          <p:nvPr/>
        </p:nvSpPr>
        <p:spPr>
          <a:xfrm>
            <a:off x="1931047" y="3538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01" name="TextBox 100"/>
          <p:cNvSpPr txBox="1"/>
          <p:nvPr/>
        </p:nvSpPr>
        <p:spPr>
          <a:xfrm>
            <a:off x="2397775" y="259076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02" name="TextBox 101"/>
          <p:cNvSpPr txBox="1"/>
          <p:nvPr/>
        </p:nvSpPr>
        <p:spPr>
          <a:xfrm>
            <a:off x="2397775" y="289636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03" name="TextBox 102"/>
          <p:cNvSpPr txBox="1"/>
          <p:nvPr/>
        </p:nvSpPr>
        <p:spPr>
          <a:xfrm>
            <a:off x="2397775" y="322278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04" name="TextBox 103"/>
          <p:cNvSpPr txBox="1"/>
          <p:nvPr/>
        </p:nvSpPr>
        <p:spPr>
          <a:xfrm>
            <a:off x="2397775" y="3538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105" name="TextBox 104"/>
          <p:cNvSpPr txBox="1"/>
          <p:nvPr/>
        </p:nvSpPr>
        <p:spPr>
          <a:xfrm>
            <a:off x="2388029" y="19417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106" name="TextBox 105"/>
          <p:cNvSpPr txBox="1"/>
          <p:nvPr/>
        </p:nvSpPr>
        <p:spPr>
          <a:xfrm>
            <a:off x="1421456" y="2339634"/>
            <a:ext cx="1098348"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107" name="TextBox 106"/>
          <p:cNvSpPr txBox="1"/>
          <p:nvPr/>
        </p:nvSpPr>
        <p:spPr>
          <a:xfrm>
            <a:off x="1417177" y="2009871"/>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108" name="TextBox 107"/>
          <p:cNvSpPr txBox="1"/>
          <p:nvPr/>
        </p:nvSpPr>
        <p:spPr>
          <a:xfrm>
            <a:off x="1421456" y="3919701"/>
            <a:ext cx="1169786"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缺页状态</a:t>
            </a:r>
          </a:p>
        </p:txBody>
      </p:sp>
      <p:grpSp>
        <p:nvGrpSpPr>
          <p:cNvPr id="3" name="组合 2"/>
          <p:cNvGrpSpPr/>
          <p:nvPr/>
        </p:nvGrpSpPr>
        <p:grpSpPr>
          <a:xfrm>
            <a:off x="4955793" y="2486843"/>
            <a:ext cx="234000" cy="1711196"/>
            <a:chOff x="4507659" y="1557586"/>
            <a:chExt cx="234000" cy="1711196"/>
          </a:xfrm>
        </p:grpSpPr>
        <p:sp>
          <p:nvSpPr>
            <p:cNvPr id="117" name="AutoShape 100"/>
            <p:cNvSpPr>
              <a:spLocks noChangeArrowheads="1"/>
            </p:cNvSpPr>
            <p:nvPr/>
          </p:nvSpPr>
          <p:spPr bwMode="auto">
            <a:xfrm>
              <a:off x="4545759" y="3109532"/>
              <a:ext cx="180000" cy="15925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118" name="Oval 101"/>
            <p:cNvSpPr>
              <a:spLocks/>
            </p:cNvSpPr>
            <p:nvPr/>
          </p:nvSpPr>
          <p:spPr bwMode="auto">
            <a:xfrm>
              <a:off x="4507659" y="1557586"/>
              <a:ext cx="234000" cy="207025"/>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4" name="组合 3"/>
          <p:cNvGrpSpPr/>
          <p:nvPr/>
        </p:nvGrpSpPr>
        <p:grpSpPr>
          <a:xfrm>
            <a:off x="4747737" y="2578490"/>
            <a:ext cx="559463" cy="1385678"/>
            <a:chOff x="4299602" y="1769318"/>
            <a:chExt cx="559463" cy="1212364"/>
          </a:xfrm>
        </p:grpSpPr>
        <p:sp>
          <p:nvSpPr>
            <p:cNvPr id="56" name="TextBox 55"/>
            <p:cNvSpPr txBox="1"/>
            <p:nvPr/>
          </p:nvSpPr>
          <p:spPr>
            <a:xfrm>
              <a:off x="4373065" y="1769318"/>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6" name="TextBox 65"/>
            <p:cNvSpPr txBox="1"/>
            <p:nvPr/>
          </p:nvSpPr>
          <p:spPr>
            <a:xfrm>
              <a:off x="4373065" y="2054251"/>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6" name="TextBox 75"/>
            <p:cNvSpPr txBox="1"/>
            <p:nvPr/>
          </p:nvSpPr>
          <p:spPr>
            <a:xfrm>
              <a:off x="4373065" y="2335635"/>
              <a:ext cx="486000" cy="36801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e</a:t>
              </a:r>
              <a:endParaRPr lang="zh-CN" altLang="en-US" sz="3200" b="1" baseline="-25000" dirty="0">
                <a:solidFill>
                  <a:srgbClr val="C00000"/>
                </a:solidFill>
                <a:latin typeface="微软雅黑" pitchFamily="34" charset="-122"/>
                <a:ea typeface="微软雅黑" pitchFamily="34" charset="-122"/>
              </a:endParaRPr>
            </a:p>
          </p:txBody>
        </p:sp>
        <p:sp>
          <p:nvSpPr>
            <p:cNvPr id="88" name="TextBox 87"/>
            <p:cNvSpPr txBox="1"/>
            <p:nvPr/>
          </p:nvSpPr>
          <p:spPr>
            <a:xfrm>
              <a:off x="4373065" y="260954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119" name="AutoShape 98"/>
            <p:cNvSpPr>
              <a:spLocks/>
            </p:cNvSpPr>
            <p:nvPr/>
          </p:nvSpPr>
          <p:spPr bwMode="auto">
            <a:xfrm>
              <a:off x="4299602" y="2595984"/>
              <a:ext cx="228600" cy="67416"/>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120" name="TextBox 119"/>
          <p:cNvSpPr txBox="1"/>
          <p:nvPr/>
        </p:nvSpPr>
        <p:spPr>
          <a:xfrm>
            <a:off x="1457526" y="2946678"/>
            <a:ext cx="430887" cy="940977"/>
          </a:xfrm>
          <a:prstGeom prst="rect">
            <a:avLst/>
          </a:prstGeom>
          <a:noFill/>
          <a:effectLst/>
        </p:spPr>
        <p:txBody>
          <a:bodyPr vert="eaVert"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物理帧号</a:t>
            </a:r>
          </a:p>
        </p:txBody>
      </p:sp>
      <p:grpSp>
        <p:nvGrpSpPr>
          <p:cNvPr id="9" name="组合 8"/>
          <p:cNvGrpSpPr/>
          <p:nvPr/>
        </p:nvGrpSpPr>
        <p:grpSpPr>
          <a:xfrm>
            <a:off x="6959207" y="2486843"/>
            <a:ext cx="234000" cy="1711196"/>
            <a:chOff x="6511073" y="1557586"/>
            <a:chExt cx="234000" cy="1711196"/>
          </a:xfrm>
        </p:grpSpPr>
        <p:sp>
          <p:nvSpPr>
            <p:cNvPr id="110" name="Oval 101"/>
            <p:cNvSpPr>
              <a:spLocks/>
            </p:cNvSpPr>
            <p:nvPr/>
          </p:nvSpPr>
          <p:spPr bwMode="auto">
            <a:xfrm>
              <a:off x="6511073" y="1557586"/>
              <a:ext cx="234000" cy="207025"/>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sp>
          <p:nvSpPr>
            <p:cNvPr id="122" name="AutoShape 100"/>
            <p:cNvSpPr>
              <a:spLocks noChangeArrowheads="1"/>
            </p:cNvSpPr>
            <p:nvPr/>
          </p:nvSpPr>
          <p:spPr bwMode="auto">
            <a:xfrm>
              <a:off x="6547740" y="3109532"/>
              <a:ext cx="180000" cy="15925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0" name="组合 9"/>
          <p:cNvGrpSpPr/>
          <p:nvPr/>
        </p:nvGrpSpPr>
        <p:grpSpPr>
          <a:xfrm>
            <a:off x="7415731" y="2486843"/>
            <a:ext cx="234000" cy="1711196"/>
            <a:chOff x="6967597" y="1557586"/>
            <a:chExt cx="234000" cy="1711196"/>
          </a:xfrm>
        </p:grpSpPr>
        <p:sp>
          <p:nvSpPr>
            <p:cNvPr id="115" name="Oval 101"/>
            <p:cNvSpPr>
              <a:spLocks/>
            </p:cNvSpPr>
            <p:nvPr/>
          </p:nvSpPr>
          <p:spPr bwMode="auto">
            <a:xfrm>
              <a:off x="6967597" y="1557586"/>
              <a:ext cx="234000" cy="207025"/>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sp>
          <p:nvSpPr>
            <p:cNvPr id="123" name="AutoShape 100"/>
            <p:cNvSpPr>
              <a:spLocks noChangeArrowheads="1"/>
            </p:cNvSpPr>
            <p:nvPr/>
          </p:nvSpPr>
          <p:spPr bwMode="auto">
            <a:xfrm>
              <a:off x="7004264" y="3109532"/>
              <a:ext cx="180000" cy="15925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2" name="组合 11"/>
          <p:cNvGrpSpPr/>
          <p:nvPr/>
        </p:nvGrpSpPr>
        <p:grpSpPr>
          <a:xfrm>
            <a:off x="7204525" y="2584176"/>
            <a:ext cx="571505" cy="1373577"/>
            <a:chOff x="6756390" y="1763625"/>
            <a:chExt cx="571505" cy="1218057"/>
          </a:xfrm>
        </p:grpSpPr>
        <p:sp>
          <p:nvSpPr>
            <p:cNvPr id="124" name="TextBox 123"/>
            <p:cNvSpPr txBox="1"/>
            <p:nvPr/>
          </p:nvSpPr>
          <p:spPr>
            <a:xfrm>
              <a:off x="6841895" y="1763625"/>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25" name="TextBox 124"/>
            <p:cNvSpPr txBox="1"/>
            <p:nvPr/>
          </p:nvSpPr>
          <p:spPr>
            <a:xfrm>
              <a:off x="6841895" y="2046363"/>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26" name="TextBox 125"/>
            <p:cNvSpPr txBox="1"/>
            <p:nvPr/>
          </p:nvSpPr>
          <p:spPr>
            <a:xfrm>
              <a:off x="6841895" y="2354496"/>
              <a:ext cx="486000" cy="373003"/>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27" name="TextBox 126"/>
            <p:cNvSpPr txBox="1"/>
            <p:nvPr/>
          </p:nvSpPr>
          <p:spPr>
            <a:xfrm>
              <a:off x="6841895" y="260954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28" name="AutoShape 98"/>
            <p:cNvSpPr>
              <a:spLocks/>
            </p:cNvSpPr>
            <p:nvPr/>
          </p:nvSpPr>
          <p:spPr bwMode="auto">
            <a:xfrm>
              <a:off x="6756390" y="2595984"/>
              <a:ext cx="228600" cy="67416"/>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11" name="组合 10"/>
          <p:cNvGrpSpPr/>
          <p:nvPr/>
        </p:nvGrpSpPr>
        <p:grpSpPr>
          <a:xfrm>
            <a:off x="6758643" y="2578491"/>
            <a:ext cx="548820" cy="1380939"/>
            <a:chOff x="6310509" y="1661504"/>
            <a:chExt cx="548820" cy="1368668"/>
          </a:xfrm>
        </p:grpSpPr>
        <p:sp>
          <p:nvSpPr>
            <p:cNvPr id="52" name="TextBox 51"/>
            <p:cNvSpPr txBox="1"/>
            <p:nvPr/>
          </p:nvSpPr>
          <p:spPr>
            <a:xfrm>
              <a:off x="6373329" y="1661504"/>
              <a:ext cx="486000" cy="416890"/>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2" name="TextBox 61"/>
            <p:cNvSpPr txBox="1"/>
            <p:nvPr/>
          </p:nvSpPr>
          <p:spPr>
            <a:xfrm>
              <a:off x="6373329" y="1980736"/>
              <a:ext cx="486000" cy="416890"/>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2" name="TextBox 71"/>
            <p:cNvSpPr txBox="1"/>
            <p:nvPr/>
          </p:nvSpPr>
          <p:spPr>
            <a:xfrm>
              <a:off x="6373329" y="2293530"/>
              <a:ext cx="486000" cy="416890"/>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84" name="TextBox 83"/>
            <p:cNvSpPr txBox="1"/>
            <p:nvPr/>
          </p:nvSpPr>
          <p:spPr>
            <a:xfrm>
              <a:off x="6373329" y="260954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131" name="AutoShape 98"/>
            <p:cNvSpPr>
              <a:spLocks/>
            </p:cNvSpPr>
            <p:nvPr/>
          </p:nvSpPr>
          <p:spPr bwMode="auto">
            <a:xfrm>
              <a:off x="6310509" y="2907711"/>
              <a:ext cx="228600" cy="67416"/>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176" name="TextBox 175"/>
          <p:cNvSpPr txBox="1"/>
          <p:nvPr/>
        </p:nvSpPr>
        <p:spPr>
          <a:xfrm>
            <a:off x="5805952"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177" name="TextBox 176"/>
          <p:cNvSpPr txBox="1"/>
          <p:nvPr/>
        </p:nvSpPr>
        <p:spPr>
          <a:xfrm>
            <a:off x="6282205"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sp>
        <p:nvSpPr>
          <p:cNvPr id="146" name="TextBox 145"/>
          <p:cNvSpPr txBox="1"/>
          <p:nvPr/>
        </p:nvSpPr>
        <p:spPr>
          <a:xfrm>
            <a:off x="1331640" y="1686029"/>
            <a:ext cx="4617188" cy="400110"/>
          </a:xfrm>
          <a:prstGeom prst="rect">
            <a:avLst/>
          </a:prstGeom>
          <a:noFill/>
        </p:spPr>
        <p:txBody>
          <a:bodyPr wrap="square" rtlCol="0">
            <a:spAutoFit/>
          </a:bodyPr>
          <a:lstStyle/>
          <a:p>
            <a:r>
              <a:rPr lang="zh-CN" altLang="en-US" sz="2000" b="1" dirty="0">
                <a:solidFill>
                  <a:srgbClr val="11576A"/>
                </a:solidFill>
                <a:latin typeface="微软雅黑" pitchFamily="34" charset="-122"/>
                <a:ea typeface="微软雅黑" pitchFamily="34" charset="-122"/>
              </a:rPr>
              <a:t>保持一个最近使用页面的“栈”</a:t>
            </a:r>
          </a:p>
        </p:txBody>
      </p:sp>
      <p:sp>
        <p:nvSpPr>
          <p:cNvPr id="283" name="TextBox 282"/>
          <p:cNvSpPr txBox="1"/>
          <p:nvPr/>
        </p:nvSpPr>
        <p:spPr>
          <a:xfrm>
            <a:off x="1361556" y="4820160"/>
            <a:ext cx="1285884" cy="323165"/>
          </a:xfrm>
          <a:prstGeom prst="rect">
            <a:avLst/>
          </a:prstGeom>
          <a:noFill/>
        </p:spPr>
        <p:txBody>
          <a:bodyPr wrap="square" rtlCol="0">
            <a:spAutoFit/>
          </a:bodyPr>
          <a:lstStyle/>
          <a:p>
            <a:r>
              <a:rPr lang="zh-CN" altLang="en-US" sz="1500" b="1" spc="-100" dirty="0">
                <a:solidFill>
                  <a:srgbClr val="11576A"/>
                </a:solidFill>
                <a:latin typeface="微软雅黑" pitchFamily="34" charset="-122"/>
                <a:ea typeface="微软雅黑" pitchFamily="34" charset="-122"/>
              </a:rPr>
              <a:t>访问页面栈</a:t>
            </a:r>
          </a:p>
        </p:txBody>
      </p:sp>
      <p:sp>
        <p:nvSpPr>
          <p:cNvPr id="284" name="TextBox 283"/>
          <p:cNvSpPr txBox="1"/>
          <p:nvPr/>
        </p:nvSpPr>
        <p:spPr>
          <a:xfrm>
            <a:off x="1361556" y="5370687"/>
            <a:ext cx="1729752" cy="323165"/>
          </a:xfrm>
          <a:prstGeom prst="rect">
            <a:avLst/>
          </a:prstGeom>
          <a:noFill/>
        </p:spPr>
        <p:txBody>
          <a:bodyPr wrap="square" rtlCol="0">
            <a:spAutoFit/>
          </a:bodyPr>
          <a:lstStyle/>
          <a:p>
            <a:r>
              <a:rPr lang="zh-CN" altLang="en-US" sz="1500" b="1" spc="-100" dirty="0">
                <a:solidFill>
                  <a:srgbClr val="11576A"/>
                </a:solidFill>
                <a:latin typeface="微软雅黑" pitchFamily="34" charset="-122"/>
                <a:ea typeface="微软雅黑" pitchFamily="34" charset="-122"/>
              </a:rPr>
              <a:t>被置换页面</a:t>
            </a:r>
          </a:p>
        </p:txBody>
      </p:sp>
      <p:cxnSp>
        <p:nvCxnSpPr>
          <p:cNvPr id="286" name="直接连接符 285"/>
          <p:cNvCxnSpPr/>
          <p:nvPr/>
        </p:nvCxnSpPr>
        <p:spPr>
          <a:xfrm rot="10800000">
            <a:off x="2805556" y="5358395"/>
            <a:ext cx="500066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8" name="直接箭头连接符 287"/>
          <p:cNvCxnSpPr/>
          <p:nvPr/>
        </p:nvCxnSpPr>
        <p:spPr>
          <a:xfrm flipV="1">
            <a:off x="5173894" y="4670417"/>
            <a:ext cx="259629" cy="165053"/>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9" name="直接箭头连接符 288"/>
          <p:cNvCxnSpPr/>
          <p:nvPr/>
        </p:nvCxnSpPr>
        <p:spPr>
          <a:xfrm flipV="1">
            <a:off x="6234581" y="4670416"/>
            <a:ext cx="202127" cy="176752"/>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1" name="直接箭头连接符 290"/>
          <p:cNvCxnSpPr/>
          <p:nvPr/>
        </p:nvCxnSpPr>
        <p:spPr>
          <a:xfrm flipV="1">
            <a:off x="5718712" y="4644016"/>
            <a:ext cx="230116" cy="544565"/>
          </a:xfrm>
          <a:prstGeom prst="straightConnector1">
            <a:avLst/>
          </a:prstGeom>
          <a:ln w="2857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3" name="矩形 292"/>
          <p:cNvSpPr/>
          <p:nvPr/>
        </p:nvSpPr>
        <p:spPr>
          <a:xfrm>
            <a:off x="2946919" y="4568791"/>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295" name="TextBox 79"/>
          <p:cNvSpPr txBox="1"/>
          <p:nvPr/>
        </p:nvSpPr>
        <p:spPr>
          <a:xfrm>
            <a:off x="2830017" y="325450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297" name="TextBox 79"/>
          <p:cNvSpPr txBox="1"/>
          <p:nvPr/>
        </p:nvSpPr>
        <p:spPr>
          <a:xfrm>
            <a:off x="3331893" y="25881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298" name="矩形 297"/>
          <p:cNvSpPr/>
          <p:nvPr/>
        </p:nvSpPr>
        <p:spPr>
          <a:xfrm>
            <a:off x="3441997" y="457640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441754" y="4571611"/>
            <a:ext cx="216988" cy="356752"/>
            <a:chOff x="2993489" y="3642584"/>
            <a:chExt cx="216988" cy="356752"/>
          </a:xfrm>
        </p:grpSpPr>
        <p:sp>
          <p:nvSpPr>
            <p:cNvPr id="299" name="矩形 298"/>
            <p:cNvSpPr/>
            <p:nvPr/>
          </p:nvSpPr>
          <p:spPr>
            <a:xfrm>
              <a:off x="2994477" y="38193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231" name="矩形 230"/>
            <p:cNvSpPr/>
            <p:nvPr/>
          </p:nvSpPr>
          <p:spPr>
            <a:xfrm>
              <a:off x="2993489" y="364258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302" name="组合 301"/>
          <p:cNvGrpSpPr/>
          <p:nvPr/>
        </p:nvGrpSpPr>
        <p:grpSpPr>
          <a:xfrm>
            <a:off x="3948543" y="4567654"/>
            <a:ext cx="216988" cy="356752"/>
            <a:chOff x="2993489" y="3642584"/>
            <a:chExt cx="216988" cy="356752"/>
          </a:xfrm>
        </p:grpSpPr>
        <p:sp>
          <p:nvSpPr>
            <p:cNvPr id="303" name="矩形 302"/>
            <p:cNvSpPr/>
            <p:nvPr/>
          </p:nvSpPr>
          <p:spPr>
            <a:xfrm>
              <a:off x="2994477" y="38193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4" name="矩形 303"/>
            <p:cNvSpPr/>
            <p:nvPr/>
          </p:nvSpPr>
          <p:spPr>
            <a:xfrm>
              <a:off x="2993489" y="364258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3943801" y="4567580"/>
            <a:ext cx="216000" cy="531287"/>
            <a:chOff x="8041095" y="3452236"/>
            <a:chExt cx="216000" cy="531287"/>
          </a:xfrm>
        </p:grpSpPr>
        <p:sp>
          <p:nvSpPr>
            <p:cNvPr id="294" name="矩形 293"/>
            <p:cNvSpPr/>
            <p:nvPr/>
          </p:nvSpPr>
          <p:spPr>
            <a:xfrm>
              <a:off x="8041095" y="34522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0" name="矩形 299"/>
            <p:cNvSpPr/>
            <p:nvPr/>
          </p:nvSpPr>
          <p:spPr>
            <a:xfrm>
              <a:off x="8041095" y="36240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1" name="矩形 300"/>
            <p:cNvSpPr/>
            <p:nvPr/>
          </p:nvSpPr>
          <p:spPr>
            <a:xfrm>
              <a:off x="8041095" y="3803523"/>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05" name="TextBox 79"/>
          <p:cNvSpPr txBox="1"/>
          <p:nvPr/>
        </p:nvSpPr>
        <p:spPr>
          <a:xfrm>
            <a:off x="3808367" y="35355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310" name="TextBox 79"/>
          <p:cNvSpPr txBox="1"/>
          <p:nvPr/>
        </p:nvSpPr>
        <p:spPr>
          <a:xfrm>
            <a:off x="4322499" y="289592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grpSp>
        <p:nvGrpSpPr>
          <p:cNvPr id="311" name="组合 310"/>
          <p:cNvGrpSpPr/>
          <p:nvPr/>
        </p:nvGrpSpPr>
        <p:grpSpPr>
          <a:xfrm>
            <a:off x="4455145" y="4571309"/>
            <a:ext cx="216000" cy="531287"/>
            <a:chOff x="8041095" y="3452236"/>
            <a:chExt cx="216000" cy="531287"/>
          </a:xfrm>
        </p:grpSpPr>
        <p:sp>
          <p:nvSpPr>
            <p:cNvPr id="312" name="矩形 311"/>
            <p:cNvSpPr/>
            <p:nvPr/>
          </p:nvSpPr>
          <p:spPr>
            <a:xfrm>
              <a:off x="8041095" y="34522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13" name="矩形 312"/>
            <p:cNvSpPr/>
            <p:nvPr/>
          </p:nvSpPr>
          <p:spPr>
            <a:xfrm>
              <a:off x="8041095" y="36240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14" name="矩形 313"/>
            <p:cNvSpPr/>
            <p:nvPr/>
          </p:nvSpPr>
          <p:spPr>
            <a:xfrm>
              <a:off x="8041095" y="3803523"/>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4450634" y="4571062"/>
            <a:ext cx="216000" cy="706467"/>
            <a:chOff x="7881111" y="3357568"/>
            <a:chExt cx="216000" cy="706467"/>
          </a:xfrm>
        </p:grpSpPr>
        <p:sp>
          <p:nvSpPr>
            <p:cNvPr id="292" name="矩形 291"/>
            <p:cNvSpPr/>
            <p:nvPr/>
          </p:nvSpPr>
          <p:spPr>
            <a:xfrm>
              <a:off x="7881111" y="335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6" name="矩形 305"/>
            <p:cNvSpPr/>
            <p:nvPr/>
          </p:nvSpPr>
          <p:spPr>
            <a:xfrm>
              <a:off x="7881111" y="3534033"/>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7" name="矩形 306"/>
            <p:cNvSpPr/>
            <p:nvPr/>
          </p:nvSpPr>
          <p:spPr>
            <a:xfrm>
              <a:off x="7881111" y="371192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8" name="矩形 307"/>
            <p:cNvSpPr/>
            <p:nvPr/>
          </p:nvSpPr>
          <p:spPr>
            <a:xfrm>
              <a:off x="7881111" y="388403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320" name="组合 319"/>
          <p:cNvGrpSpPr/>
          <p:nvPr/>
        </p:nvGrpSpPr>
        <p:grpSpPr>
          <a:xfrm>
            <a:off x="4924489" y="4566883"/>
            <a:ext cx="216000" cy="706467"/>
            <a:chOff x="7881111" y="3357568"/>
            <a:chExt cx="216000" cy="706467"/>
          </a:xfrm>
        </p:grpSpPr>
        <p:sp>
          <p:nvSpPr>
            <p:cNvPr id="321" name="矩形 320"/>
            <p:cNvSpPr/>
            <p:nvPr/>
          </p:nvSpPr>
          <p:spPr>
            <a:xfrm>
              <a:off x="7881111" y="335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2" name="矩形 321"/>
            <p:cNvSpPr/>
            <p:nvPr/>
          </p:nvSpPr>
          <p:spPr>
            <a:xfrm>
              <a:off x="7881111" y="3534033"/>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3" name="矩形 322"/>
            <p:cNvSpPr/>
            <p:nvPr/>
          </p:nvSpPr>
          <p:spPr>
            <a:xfrm>
              <a:off x="7881111" y="371192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4" name="矩形 323"/>
            <p:cNvSpPr/>
            <p:nvPr/>
          </p:nvSpPr>
          <p:spPr>
            <a:xfrm>
              <a:off x="7881111" y="388403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4929744" y="4557124"/>
            <a:ext cx="221747" cy="1095297"/>
            <a:chOff x="4495431" y="3624114"/>
            <a:chExt cx="221747" cy="1095297"/>
          </a:xfrm>
        </p:grpSpPr>
        <p:grpSp>
          <p:nvGrpSpPr>
            <p:cNvPr id="82" name="组合 81"/>
            <p:cNvGrpSpPr/>
            <p:nvPr/>
          </p:nvGrpSpPr>
          <p:grpSpPr>
            <a:xfrm>
              <a:off x="4495431" y="3624114"/>
              <a:ext cx="219376" cy="730990"/>
              <a:chOff x="8503111" y="2978635"/>
              <a:chExt cx="219376" cy="730990"/>
            </a:xfrm>
          </p:grpSpPr>
          <p:sp>
            <p:nvSpPr>
              <p:cNvPr id="309" name="矩形 308"/>
              <p:cNvSpPr/>
              <p:nvPr/>
            </p:nvSpPr>
            <p:spPr>
              <a:xfrm>
                <a:off x="8503111" y="352962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15" name="矩形 314"/>
              <p:cNvSpPr/>
              <p:nvPr/>
            </p:nvSpPr>
            <p:spPr>
              <a:xfrm>
                <a:off x="8503111" y="334457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16" name="矩形 315"/>
              <p:cNvSpPr/>
              <p:nvPr/>
            </p:nvSpPr>
            <p:spPr>
              <a:xfrm>
                <a:off x="8506487" y="316458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17" name="矩形 316"/>
              <p:cNvSpPr/>
              <p:nvPr/>
            </p:nvSpPr>
            <p:spPr>
              <a:xfrm>
                <a:off x="8505409" y="297863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18" name="矩形 317"/>
            <p:cNvSpPr/>
            <p:nvPr/>
          </p:nvSpPr>
          <p:spPr>
            <a:xfrm>
              <a:off x="4501178" y="4539411"/>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C00000"/>
                  </a:solidFill>
                  <a:latin typeface="微软雅黑" panose="020B0503020204020204" pitchFamily="34" charset="-122"/>
                  <a:ea typeface="微软雅黑" panose="020B0503020204020204" pitchFamily="34" charset="-122"/>
                </a:rPr>
                <a:t>c</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5472814" y="4553549"/>
            <a:ext cx="219376" cy="730990"/>
            <a:chOff x="5024680" y="3624292"/>
            <a:chExt cx="219376" cy="730990"/>
          </a:xfrm>
        </p:grpSpPr>
        <p:sp>
          <p:nvSpPr>
            <p:cNvPr id="325" name="矩形 324"/>
            <p:cNvSpPr/>
            <p:nvPr/>
          </p:nvSpPr>
          <p:spPr>
            <a:xfrm>
              <a:off x="5024680" y="417528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6" name="矩形 325"/>
            <p:cNvSpPr/>
            <p:nvPr/>
          </p:nvSpPr>
          <p:spPr>
            <a:xfrm>
              <a:off x="5024680" y="3990233"/>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7" name="矩形 326"/>
            <p:cNvSpPr/>
            <p:nvPr/>
          </p:nvSpPr>
          <p:spPr>
            <a:xfrm>
              <a:off x="5028056" y="381024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8" name="矩形 327"/>
            <p:cNvSpPr/>
            <p:nvPr/>
          </p:nvSpPr>
          <p:spPr>
            <a:xfrm>
              <a:off x="5026978" y="362429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36" name="矩形 335"/>
          <p:cNvSpPr/>
          <p:nvPr/>
        </p:nvSpPr>
        <p:spPr>
          <a:xfrm>
            <a:off x="5474582" y="5104960"/>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37" name="矩形 336"/>
          <p:cNvSpPr/>
          <p:nvPr/>
        </p:nvSpPr>
        <p:spPr>
          <a:xfrm>
            <a:off x="5474582" y="4919911"/>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38" name="矩形 337"/>
          <p:cNvSpPr/>
          <p:nvPr/>
        </p:nvSpPr>
        <p:spPr>
          <a:xfrm>
            <a:off x="5473550" y="4739924"/>
            <a:ext cx="220408" cy="174591"/>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39" name="矩形 338"/>
          <p:cNvSpPr/>
          <p:nvPr/>
        </p:nvSpPr>
        <p:spPr>
          <a:xfrm>
            <a:off x="5476880" y="4553970"/>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40" name="TextBox 79"/>
          <p:cNvSpPr txBox="1"/>
          <p:nvPr/>
        </p:nvSpPr>
        <p:spPr>
          <a:xfrm>
            <a:off x="5332924" y="2897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grpSp>
        <p:nvGrpSpPr>
          <p:cNvPr id="344" name="组合 343"/>
          <p:cNvGrpSpPr/>
          <p:nvPr/>
        </p:nvGrpSpPr>
        <p:grpSpPr>
          <a:xfrm>
            <a:off x="5978903" y="4558017"/>
            <a:ext cx="216000" cy="706467"/>
            <a:chOff x="8170101" y="3267568"/>
            <a:chExt cx="216000" cy="706467"/>
          </a:xfrm>
        </p:grpSpPr>
        <p:sp>
          <p:nvSpPr>
            <p:cNvPr id="345" name="矩形 344"/>
            <p:cNvSpPr/>
            <p:nvPr/>
          </p:nvSpPr>
          <p:spPr>
            <a:xfrm>
              <a:off x="8170101" y="326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46" name="矩形 345"/>
            <p:cNvSpPr/>
            <p:nvPr/>
          </p:nvSpPr>
          <p:spPr>
            <a:xfrm>
              <a:off x="8170101" y="344900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47" name="矩形 346"/>
            <p:cNvSpPr/>
            <p:nvPr/>
          </p:nvSpPr>
          <p:spPr>
            <a:xfrm>
              <a:off x="8170101" y="362485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48" name="矩形 347"/>
            <p:cNvSpPr/>
            <p:nvPr/>
          </p:nvSpPr>
          <p:spPr>
            <a:xfrm>
              <a:off x="8170101" y="379403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49" name="矩形 348"/>
          <p:cNvSpPr/>
          <p:nvPr/>
        </p:nvSpPr>
        <p:spPr>
          <a:xfrm>
            <a:off x="6483224" y="47322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0" name="矩形 349"/>
          <p:cNvSpPr/>
          <p:nvPr/>
        </p:nvSpPr>
        <p:spPr>
          <a:xfrm>
            <a:off x="6483224" y="454801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1" name="矩形 350"/>
          <p:cNvSpPr/>
          <p:nvPr/>
        </p:nvSpPr>
        <p:spPr>
          <a:xfrm>
            <a:off x="6485188" y="4916517"/>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2" name="矩形 351"/>
          <p:cNvSpPr/>
          <p:nvPr/>
        </p:nvSpPr>
        <p:spPr>
          <a:xfrm>
            <a:off x="6485188" y="508899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nvGrpSpPr>
          <p:cNvPr id="353" name="组合 352"/>
          <p:cNvGrpSpPr/>
          <p:nvPr/>
        </p:nvGrpSpPr>
        <p:grpSpPr>
          <a:xfrm>
            <a:off x="6486991" y="4556583"/>
            <a:ext cx="216000" cy="706467"/>
            <a:chOff x="8170101" y="3267568"/>
            <a:chExt cx="216000" cy="706467"/>
          </a:xfrm>
        </p:grpSpPr>
        <p:sp>
          <p:nvSpPr>
            <p:cNvPr id="354" name="矩形 353"/>
            <p:cNvSpPr/>
            <p:nvPr/>
          </p:nvSpPr>
          <p:spPr>
            <a:xfrm>
              <a:off x="8170101" y="326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5" name="矩形 354"/>
            <p:cNvSpPr/>
            <p:nvPr/>
          </p:nvSpPr>
          <p:spPr>
            <a:xfrm>
              <a:off x="8170101" y="344900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6" name="矩形 355"/>
            <p:cNvSpPr/>
            <p:nvPr/>
          </p:nvSpPr>
          <p:spPr>
            <a:xfrm>
              <a:off x="8170101" y="362485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7" name="矩形 356"/>
            <p:cNvSpPr/>
            <p:nvPr/>
          </p:nvSpPr>
          <p:spPr>
            <a:xfrm>
              <a:off x="8170101" y="379403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58" name="TextBox 79"/>
          <p:cNvSpPr txBox="1"/>
          <p:nvPr/>
        </p:nvSpPr>
        <p:spPr>
          <a:xfrm>
            <a:off x="5818924" y="25786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grpSp>
        <p:nvGrpSpPr>
          <p:cNvPr id="96" name="组合 95"/>
          <p:cNvGrpSpPr/>
          <p:nvPr/>
        </p:nvGrpSpPr>
        <p:grpSpPr>
          <a:xfrm>
            <a:off x="6947603" y="4557885"/>
            <a:ext cx="216000" cy="708766"/>
            <a:chOff x="7954101" y="3178782"/>
            <a:chExt cx="216000" cy="708766"/>
          </a:xfrm>
        </p:grpSpPr>
        <p:sp>
          <p:nvSpPr>
            <p:cNvPr id="359" name="矩形 358"/>
            <p:cNvSpPr/>
            <p:nvPr/>
          </p:nvSpPr>
          <p:spPr>
            <a:xfrm>
              <a:off x="7954101" y="317878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0" name="矩形 359"/>
            <p:cNvSpPr/>
            <p:nvPr/>
          </p:nvSpPr>
          <p:spPr>
            <a:xfrm>
              <a:off x="7954101" y="335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1" name="矩形 360"/>
            <p:cNvSpPr/>
            <p:nvPr/>
          </p:nvSpPr>
          <p:spPr>
            <a:xfrm>
              <a:off x="7954101" y="352876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2" name="矩形 361"/>
            <p:cNvSpPr/>
            <p:nvPr/>
          </p:nvSpPr>
          <p:spPr>
            <a:xfrm>
              <a:off x="7954101" y="370754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109" name="组合 108"/>
          <p:cNvGrpSpPr/>
          <p:nvPr/>
        </p:nvGrpSpPr>
        <p:grpSpPr>
          <a:xfrm>
            <a:off x="6945362" y="4554284"/>
            <a:ext cx="230512" cy="1092943"/>
            <a:chOff x="6497228" y="3625026"/>
            <a:chExt cx="230512" cy="1092943"/>
          </a:xfrm>
        </p:grpSpPr>
        <p:grpSp>
          <p:nvGrpSpPr>
            <p:cNvPr id="363" name="组合 362"/>
            <p:cNvGrpSpPr/>
            <p:nvPr/>
          </p:nvGrpSpPr>
          <p:grpSpPr>
            <a:xfrm>
              <a:off x="6497228" y="3625026"/>
              <a:ext cx="216000" cy="708766"/>
              <a:chOff x="7954101" y="3178782"/>
              <a:chExt cx="216000" cy="708766"/>
            </a:xfrm>
          </p:grpSpPr>
          <p:sp>
            <p:nvSpPr>
              <p:cNvPr id="364" name="矩形 363"/>
              <p:cNvSpPr/>
              <p:nvPr/>
            </p:nvSpPr>
            <p:spPr>
              <a:xfrm>
                <a:off x="7954101" y="317878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5" name="矩形 364"/>
              <p:cNvSpPr/>
              <p:nvPr/>
            </p:nvSpPr>
            <p:spPr>
              <a:xfrm>
                <a:off x="7954101" y="335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6" name="矩形 365"/>
              <p:cNvSpPr/>
              <p:nvPr/>
            </p:nvSpPr>
            <p:spPr>
              <a:xfrm>
                <a:off x="7954101" y="352876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7" name="矩形 366"/>
              <p:cNvSpPr/>
              <p:nvPr/>
            </p:nvSpPr>
            <p:spPr>
              <a:xfrm>
                <a:off x="7954101" y="370754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68" name="矩形 367"/>
            <p:cNvSpPr/>
            <p:nvPr/>
          </p:nvSpPr>
          <p:spPr>
            <a:xfrm>
              <a:off x="6511740" y="453796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C00000"/>
                  </a:solidFill>
                  <a:latin typeface="微软雅黑" panose="020B0503020204020204" pitchFamily="34" charset="-122"/>
                  <a:ea typeface="微软雅黑" panose="020B0503020204020204" pitchFamily="34" charset="-122"/>
                </a:rPr>
                <a:t>d</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7389919" y="4558908"/>
            <a:ext cx="216000" cy="708766"/>
            <a:chOff x="7783634" y="2955238"/>
            <a:chExt cx="216000" cy="708766"/>
          </a:xfrm>
        </p:grpSpPr>
        <p:sp>
          <p:nvSpPr>
            <p:cNvPr id="369" name="矩形 368"/>
            <p:cNvSpPr/>
            <p:nvPr/>
          </p:nvSpPr>
          <p:spPr>
            <a:xfrm>
              <a:off x="7783634" y="295523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0" name="矩形 369"/>
            <p:cNvSpPr/>
            <p:nvPr/>
          </p:nvSpPr>
          <p:spPr>
            <a:xfrm>
              <a:off x="7783634" y="313402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1" name="矩形 370"/>
            <p:cNvSpPr/>
            <p:nvPr/>
          </p:nvSpPr>
          <p:spPr>
            <a:xfrm>
              <a:off x="7783634" y="330521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2" name="矩形 371"/>
            <p:cNvSpPr/>
            <p:nvPr/>
          </p:nvSpPr>
          <p:spPr>
            <a:xfrm>
              <a:off x="7783634" y="348400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112" name="组合 111"/>
          <p:cNvGrpSpPr/>
          <p:nvPr/>
        </p:nvGrpSpPr>
        <p:grpSpPr>
          <a:xfrm>
            <a:off x="7388664" y="4553550"/>
            <a:ext cx="217069" cy="1089751"/>
            <a:chOff x="6960722" y="3620067"/>
            <a:chExt cx="217069" cy="1089751"/>
          </a:xfrm>
        </p:grpSpPr>
        <p:grpSp>
          <p:nvGrpSpPr>
            <p:cNvPr id="373" name="组合 372"/>
            <p:cNvGrpSpPr/>
            <p:nvPr/>
          </p:nvGrpSpPr>
          <p:grpSpPr>
            <a:xfrm>
              <a:off x="6961791" y="3620067"/>
              <a:ext cx="216000" cy="708766"/>
              <a:chOff x="7783634" y="2955238"/>
              <a:chExt cx="216000" cy="708766"/>
            </a:xfrm>
          </p:grpSpPr>
          <p:sp>
            <p:nvSpPr>
              <p:cNvPr id="374" name="矩形 373"/>
              <p:cNvSpPr/>
              <p:nvPr/>
            </p:nvSpPr>
            <p:spPr>
              <a:xfrm>
                <a:off x="7783634" y="295523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5" name="矩形 374"/>
              <p:cNvSpPr/>
              <p:nvPr/>
            </p:nvSpPr>
            <p:spPr>
              <a:xfrm>
                <a:off x="7783634" y="313402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6" name="矩形 375"/>
              <p:cNvSpPr/>
              <p:nvPr/>
            </p:nvSpPr>
            <p:spPr>
              <a:xfrm>
                <a:off x="7783634" y="330521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7" name="矩形 376"/>
              <p:cNvSpPr/>
              <p:nvPr/>
            </p:nvSpPr>
            <p:spPr>
              <a:xfrm>
                <a:off x="7783634" y="348400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78" name="矩形 377"/>
            <p:cNvSpPr/>
            <p:nvPr/>
          </p:nvSpPr>
          <p:spPr>
            <a:xfrm>
              <a:off x="6960722" y="452981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C00000"/>
                  </a:solidFill>
                  <a:latin typeface="微软雅黑" panose="020B0503020204020204" pitchFamily="34" charset="-122"/>
                  <a:ea typeface="微软雅黑" panose="020B0503020204020204" pitchFamily="34" charset="-122"/>
                </a:rPr>
                <a:t>e</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sp>
        <p:nvSpPr>
          <p:cNvPr id="379" name="TextBox 79"/>
          <p:cNvSpPr txBox="1"/>
          <p:nvPr/>
        </p:nvSpPr>
        <p:spPr>
          <a:xfrm>
            <a:off x="6326706" y="290360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grpSp>
        <p:nvGrpSpPr>
          <p:cNvPr id="113" name="组合 112"/>
          <p:cNvGrpSpPr/>
          <p:nvPr/>
        </p:nvGrpSpPr>
        <p:grpSpPr>
          <a:xfrm>
            <a:off x="5978997" y="4562219"/>
            <a:ext cx="216000" cy="537291"/>
            <a:chOff x="8166578" y="3199745"/>
            <a:chExt cx="216000" cy="537291"/>
          </a:xfrm>
        </p:grpSpPr>
        <p:sp>
          <p:nvSpPr>
            <p:cNvPr id="387" name="矩形 386"/>
            <p:cNvSpPr/>
            <p:nvPr/>
          </p:nvSpPr>
          <p:spPr>
            <a:xfrm>
              <a:off x="8166578" y="319974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88" name="矩形 387"/>
            <p:cNvSpPr/>
            <p:nvPr/>
          </p:nvSpPr>
          <p:spPr>
            <a:xfrm>
              <a:off x="8166578" y="338117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89" name="矩形 388"/>
            <p:cNvSpPr/>
            <p:nvPr/>
          </p:nvSpPr>
          <p:spPr>
            <a:xfrm>
              <a:off x="8166578" y="35570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90" name="矩形 389"/>
          <p:cNvSpPr/>
          <p:nvPr/>
        </p:nvSpPr>
        <p:spPr>
          <a:xfrm>
            <a:off x="5978997" y="508868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4699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95"/>
                                        </p:tgtEl>
                                        <p:attrNameLst>
                                          <p:attrName>style.visibility</p:attrName>
                                        </p:attrNameLst>
                                      </p:cBhvr>
                                      <p:to>
                                        <p:strVal val="visible"/>
                                      </p:to>
                                    </p:set>
                                  </p:childTnLst>
                                </p:cTn>
                              </p:par>
                              <p:par>
                                <p:cTn id="11" presetID="35" presetClass="emph" presetSubtype="0" repeatCount="indefinite" fill="hold" grpId="1" nodeType="withEffect">
                                  <p:stCondLst>
                                    <p:cond delay="0"/>
                                  </p:stCondLst>
                                  <p:childTnLst>
                                    <p:anim calcmode="discrete" valueType="str">
                                      <p:cBhvr>
                                        <p:cTn id="12" dur="500" fill="hold"/>
                                        <p:tgtEl>
                                          <p:spTgt spid="295"/>
                                        </p:tgtEl>
                                        <p:attrNameLst>
                                          <p:attrName>style.visibility</p:attrName>
                                        </p:attrNameLst>
                                      </p:cBhvr>
                                      <p:tavLst>
                                        <p:tav tm="0">
                                          <p:val>
                                            <p:strVal val="hidden"/>
                                          </p:val>
                                        </p:tav>
                                        <p:tav tm="50000">
                                          <p:val>
                                            <p:strVal val="visible"/>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93"/>
                                        </p:tgtEl>
                                        <p:attrNameLst>
                                          <p:attrName>style.visibility</p:attrName>
                                        </p:attrNameLst>
                                      </p:cBhvr>
                                      <p:to>
                                        <p:strVal val="visible"/>
                                      </p:to>
                                    </p:set>
                                    <p:animEffect transition="in" filter="fade">
                                      <p:cBhvr>
                                        <p:cTn id="15" dur="500"/>
                                        <p:tgtEl>
                                          <p:spTgt spid="29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2" nodeType="clickEffect">
                                  <p:stCondLst>
                                    <p:cond delay="0"/>
                                  </p:stCondLst>
                                  <p:childTnLst>
                                    <p:set>
                                      <p:cBhvr>
                                        <p:cTn id="19" dur="1" fill="hold">
                                          <p:stCondLst>
                                            <p:cond delay="0"/>
                                          </p:stCondLst>
                                        </p:cTn>
                                        <p:tgtEl>
                                          <p:spTgt spid="295"/>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97"/>
                                        </p:tgtEl>
                                        <p:attrNameLst>
                                          <p:attrName>style.visibility</p:attrName>
                                        </p:attrNameLst>
                                      </p:cBhvr>
                                      <p:to>
                                        <p:strVal val="visible"/>
                                      </p:to>
                                    </p:set>
                                  </p:childTnLst>
                                </p:cTn>
                              </p:par>
                              <p:par>
                                <p:cTn id="26" presetID="35" presetClass="emph" presetSubtype="0" repeatCount="indefinite" fill="hold" grpId="1" nodeType="withEffect">
                                  <p:stCondLst>
                                    <p:cond delay="0"/>
                                  </p:stCondLst>
                                  <p:childTnLst>
                                    <p:anim calcmode="discrete" valueType="str">
                                      <p:cBhvr>
                                        <p:cTn id="27" dur="500" fill="hold"/>
                                        <p:tgtEl>
                                          <p:spTgt spid="297"/>
                                        </p:tgtEl>
                                        <p:attrNameLst>
                                          <p:attrName>style.visibility</p:attrName>
                                        </p:attrNameLst>
                                      </p:cBhvr>
                                      <p:tavLst>
                                        <p:tav tm="0">
                                          <p:val>
                                            <p:strVal val="hidden"/>
                                          </p:val>
                                        </p:tav>
                                        <p:tav tm="50000">
                                          <p:val>
                                            <p:strVal val="visible"/>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298"/>
                                        </p:tgtEl>
                                        <p:attrNameLst>
                                          <p:attrName>style.visibility</p:attrName>
                                        </p:attrNameLst>
                                      </p:cBhvr>
                                      <p:to>
                                        <p:strVal val="visible"/>
                                      </p:to>
                                    </p:set>
                                    <p:animEffect transition="in" filter="fade">
                                      <p:cBhvr>
                                        <p:cTn id="30" dur="500"/>
                                        <p:tgtEl>
                                          <p:spTgt spid="298"/>
                                        </p:tgtEl>
                                      </p:cBhvr>
                                    </p:animEffect>
                                  </p:childTnLst>
                                </p:cTn>
                              </p:par>
                              <p:par>
                                <p:cTn id="31" presetID="42" presetClass="path" presetSubtype="0" accel="50000" decel="50000" fill="hold" grpId="1" nodeType="withEffect">
                                  <p:stCondLst>
                                    <p:cond delay="0"/>
                                  </p:stCondLst>
                                  <p:childTnLst>
                                    <p:animMotion origin="layout" path="M -4.44444E-6 -4.07407E-6 L -0.0526 0.00093 " pathEditMode="relative" rAng="0" ptsTypes="AA">
                                      <p:cBhvr>
                                        <p:cTn id="32" dur="1000" spd="-100000" fill="hold"/>
                                        <p:tgtEl>
                                          <p:spTgt spid="298"/>
                                        </p:tgtEl>
                                        <p:attrNameLst>
                                          <p:attrName>ppt_x</p:attrName>
                                          <p:attrName>ppt_y</p:attrName>
                                        </p:attrNameLst>
                                      </p:cBhvr>
                                      <p:rCtr x="-2639" y="46"/>
                                    </p:animMotion>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childTnLst>
                                </p:cTn>
                              </p:par>
                              <p:par>
                                <p:cTn id="37" presetID="10" presetClass="exit" presetSubtype="0" fill="hold" grpId="2" nodeType="withEffect">
                                  <p:stCondLst>
                                    <p:cond delay="0"/>
                                  </p:stCondLst>
                                  <p:childTnLst>
                                    <p:animEffect transition="out" filter="fade">
                                      <p:cBhvr>
                                        <p:cTn id="38" dur="500"/>
                                        <p:tgtEl>
                                          <p:spTgt spid="298"/>
                                        </p:tgtEl>
                                      </p:cBhvr>
                                    </p:animEffect>
                                    <p:set>
                                      <p:cBhvr>
                                        <p:cTn id="39" dur="1" fill="hold">
                                          <p:stCondLst>
                                            <p:cond delay="499"/>
                                          </p:stCondLst>
                                        </p:cTn>
                                        <p:tgtEl>
                                          <p:spTgt spid="29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297"/>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305"/>
                                        </p:tgtEl>
                                        <p:attrNameLst>
                                          <p:attrName>style.visibility</p:attrName>
                                        </p:attrNameLst>
                                      </p:cBhvr>
                                      <p:to>
                                        <p:strVal val="visible"/>
                                      </p:to>
                                    </p:set>
                                  </p:childTnLst>
                                </p:cTn>
                              </p:par>
                              <p:par>
                                <p:cTn id="50" presetID="35" presetClass="emph" presetSubtype="0" repeatCount="indefinite" fill="hold" grpId="1" nodeType="withEffect">
                                  <p:stCondLst>
                                    <p:cond delay="0"/>
                                  </p:stCondLst>
                                  <p:childTnLst>
                                    <p:anim calcmode="discrete" valueType="str">
                                      <p:cBhvr>
                                        <p:cTn id="51" dur="500" fill="hold"/>
                                        <p:tgtEl>
                                          <p:spTgt spid="305"/>
                                        </p:tgtEl>
                                        <p:attrNameLst>
                                          <p:attrName>style.visibility</p:attrName>
                                        </p:attrNameLst>
                                      </p:cBhvr>
                                      <p:tavLst>
                                        <p:tav tm="0">
                                          <p:val>
                                            <p:strVal val="hidden"/>
                                          </p:val>
                                        </p:tav>
                                        <p:tav tm="50000">
                                          <p:val>
                                            <p:strVal val="visible"/>
                                          </p:val>
                                        </p:tav>
                                      </p:tavLst>
                                    </p:anim>
                                  </p:childTnLst>
                                </p:cTn>
                              </p:par>
                              <p:par>
                                <p:cTn id="52" presetID="10" presetClass="entr" presetSubtype="0" fill="hold" nodeType="withEffect">
                                  <p:stCondLst>
                                    <p:cond delay="0"/>
                                  </p:stCondLst>
                                  <p:childTnLst>
                                    <p:set>
                                      <p:cBhvr>
                                        <p:cTn id="53" dur="1" fill="hold">
                                          <p:stCondLst>
                                            <p:cond delay="0"/>
                                          </p:stCondLst>
                                        </p:cTn>
                                        <p:tgtEl>
                                          <p:spTgt spid="302"/>
                                        </p:tgtEl>
                                        <p:attrNameLst>
                                          <p:attrName>style.visibility</p:attrName>
                                        </p:attrNameLst>
                                      </p:cBhvr>
                                      <p:to>
                                        <p:strVal val="visible"/>
                                      </p:to>
                                    </p:set>
                                    <p:animEffect transition="in" filter="fade">
                                      <p:cBhvr>
                                        <p:cTn id="54" dur="500"/>
                                        <p:tgtEl>
                                          <p:spTgt spid="302"/>
                                        </p:tgtEl>
                                      </p:cBhvr>
                                    </p:animEffect>
                                  </p:childTnLst>
                                </p:cTn>
                              </p:par>
                              <p:par>
                                <p:cTn id="55" presetID="42" presetClass="path" presetSubtype="0" accel="50000" decel="50000" fill="hold" nodeType="withEffect">
                                  <p:stCondLst>
                                    <p:cond delay="0"/>
                                  </p:stCondLst>
                                  <p:childTnLst>
                                    <p:animMotion origin="layout" path="M 3.61111E-6 1.85185E-6 L -0.05539 -0.01551 " pathEditMode="relative" rAng="0" ptsTypes="AA">
                                      <p:cBhvr>
                                        <p:cTn id="56" dur="1000" spd="-100000" fill="hold"/>
                                        <p:tgtEl>
                                          <p:spTgt spid="302"/>
                                        </p:tgtEl>
                                        <p:attrNameLst>
                                          <p:attrName>ppt_x</p:attrName>
                                          <p:attrName>ppt_y</p:attrName>
                                        </p:attrNameLst>
                                      </p:cBhvr>
                                      <p:rCtr x="-2778" y="-787"/>
                                    </p:animMotion>
                                  </p:childTnLst>
                                </p:cTn>
                              </p:par>
                            </p:childTnLst>
                          </p:cTn>
                        </p:par>
                        <p:par>
                          <p:cTn id="57" fill="hold">
                            <p:stCondLst>
                              <p:cond delay="1500"/>
                            </p:stCondLst>
                            <p:childTnLst>
                              <p:par>
                                <p:cTn id="58" presetID="10" presetClass="exit" presetSubtype="0" fill="hold" nodeType="afterEffect">
                                  <p:stCondLst>
                                    <p:cond delay="0"/>
                                  </p:stCondLst>
                                  <p:childTnLst>
                                    <p:animEffect transition="out" filter="fade">
                                      <p:cBhvr>
                                        <p:cTn id="59" dur="500"/>
                                        <p:tgtEl>
                                          <p:spTgt spid="302"/>
                                        </p:tgtEl>
                                      </p:cBhvr>
                                    </p:animEffect>
                                    <p:set>
                                      <p:cBhvr>
                                        <p:cTn id="60" dur="1" fill="hold">
                                          <p:stCondLst>
                                            <p:cond delay="499"/>
                                          </p:stCondLst>
                                        </p:cTn>
                                        <p:tgtEl>
                                          <p:spTgt spid="302"/>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1000"/>
                                        <p:tgtEl>
                                          <p:spTgt spid="6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305"/>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310"/>
                                        </p:tgtEl>
                                        <p:attrNameLst>
                                          <p:attrName>style.visibility</p:attrName>
                                        </p:attrNameLst>
                                      </p:cBhvr>
                                      <p:to>
                                        <p:strVal val="visible"/>
                                      </p:to>
                                    </p:set>
                                  </p:childTnLst>
                                </p:cTn>
                              </p:par>
                              <p:par>
                                <p:cTn id="74" presetID="35" presetClass="emph" presetSubtype="0" repeatCount="indefinite" fill="hold" grpId="1" nodeType="withEffect">
                                  <p:stCondLst>
                                    <p:cond delay="0"/>
                                  </p:stCondLst>
                                  <p:childTnLst>
                                    <p:anim calcmode="discrete" valueType="str">
                                      <p:cBhvr>
                                        <p:cTn id="75" dur="500" fill="hold"/>
                                        <p:tgtEl>
                                          <p:spTgt spid="310"/>
                                        </p:tgtEl>
                                        <p:attrNameLst>
                                          <p:attrName>style.visibility</p:attrName>
                                        </p:attrNameLst>
                                      </p:cBhvr>
                                      <p:tavLst>
                                        <p:tav tm="0">
                                          <p:val>
                                            <p:strVal val="hidden"/>
                                          </p:val>
                                        </p:tav>
                                        <p:tav tm="50000">
                                          <p:val>
                                            <p:strVal val="visible"/>
                                          </p:val>
                                        </p:tav>
                                      </p:tavLst>
                                    </p:anim>
                                  </p:childTnLst>
                                </p:cTn>
                              </p:par>
                              <p:par>
                                <p:cTn id="76" presetID="10" presetClass="entr" presetSubtype="0" fill="hold" nodeType="withEffect">
                                  <p:stCondLst>
                                    <p:cond delay="0"/>
                                  </p:stCondLst>
                                  <p:childTnLst>
                                    <p:set>
                                      <p:cBhvr>
                                        <p:cTn id="77" dur="1" fill="hold">
                                          <p:stCondLst>
                                            <p:cond delay="0"/>
                                          </p:stCondLst>
                                        </p:cTn>
                                        <p:tgtEl>
                                          <p:spTgt spid="311"/>
                                        </p:tgtEl>
                                        <p:attrNameLst>
                                          <p:attrName>style.visibility</p:attrName>
                                        </p:attrNameLst>
                                      </p:cBhvr>
                                      <p:to>
                                        <p:strVal val="visible"/>
                                      </p:to>
                                    </p:set>
                                    <p:animEffect transition="in" filter="fade">
                                      <p:cBhvr>
                                        <p:cTn id="78" dur="500"/>
                                        <p:tgtEl>
                                          <p:spTgt spid="311"/>
                                        </p:tgtEl>
                                      </p:cBhvr>
                                    </p:animEffect>
                                  </p:childTnLst>
                                </p:cTn>
                              </p:par>
                              <p:par>
                                <p:cTn id="79" presetID="42" presetClass="path" presetSubtype="0" accel="50000" decel="50000" fill="hold" nodeType="withEffect">
                                  <p:stCondLst>
                                    <p:cond delay="0"/>
                                  </p:stCondLst>
                                  <p:childTnLst>
                                    <p:animMotion origin="layout" path="M 1.66667E-6 -4.07407E-6 L -0.05538 -0.01759 " pathEditMode="relative" rAng="0" ptsTypes="AA">
                                      <p:cBhvr>
                                        <p:cTn id="80" dur="1000" spd="-100000" fill="hold"/>
                                        <p:tgtEl>
                                          <p:spTgt spid="311"/>
                                        </p:tgtEl>
                                        <p:attrNameLst>
                                          <p:attrName>ppt_x</p:attrName>
                                          <p:attrName>ppt_y</p:attrName>
                                        </p:attrNameLst>
                                      </p:cBhvr>
                                      <p:rCtr x="-2778" y="-880"/>
                                    </p:animMotion>
                                  </p:childTnLst>
                                </p:cTn>
                              </p:par>
                            </p:childTnLst>
                          </p:cTn>
                        </p:par>
                        <p:par>
                          <p:cTn id="81" fill="hold">
                            <p:stCondLst>
                              <p:cond delay="1500"/>
                            </p:stCondLst>
                            <p:childTnLst>
                              <p:par>
                                <p:cTn id="82" presetID="10" presetClass="exit" presetSubtype="0" fill="hold" nodeType="afterEffect">
                                  <p:stCondLst>
                                    <p:cond delay="0"/>
                                  </p:stCondLst>
                                  <p:childTnLst>
                                    <p:animEffect transition="out" filter="fade">
                                      <p:cBhvr>
                                        <p:cTn id="83" dur="500"/>
                                        <p:tgtEl>
                                          <p:spTgt spid="311"/>
                                        </p:tgtEl>
                                      </p:cBhvr>
                                    </p:animEffect>
                                    <p:set>
                                      <p:cBhvr>
                                        <p:cTn id="84" dur="1" fill="hold">
                                          <p:stCondLst>
                                            <p:cond delay="499"/>
                                          </p:stCondLst>
                                        </p:cTn>
                                        <p:tgtEl>
                                          <p:spTgt spid="311"/>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71"/>
                                        </p:tgtEl>
                                        <p:attrNameLst>
                                          <p:attrName>style.visibility</p:attrName>
                                        </p:attrNameLst>
                                      </p:cBhvr>
                                      <p:to>
                                        <p:strVal val="visible"/>
                                      </p:to>
                                    </p:set>
                                    <p:animEffect transition="in" filter="fade">
                                      <p:cBhvr>
                                        <p:cTn id="87" dur="1000"/>
                                        <p:tgtEl>
                                          <p:spTgt spid="7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2" nodeType="clickEffect">
                                  <p:stCondLst>
                                    <p:cond delay="0"/>
                                  </p:stCondLst>
                                  <p:childTnLst>
                                    <p:set>
                                      <p:cBhvr>
                                        <p:cTn id="91" dur="1" fill="hold">
                                          <p:stCondLst>
                                            <p:cond delay="0"/>
                                          </p:stCondLst>
                                        </p:cTn>
                                        <p:tgtEl>
                                          <p:spTgt spid="310"/>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20"/>
                                        </p:tgtEl>
                                        <p:attrNameLst>
                                          <p:attrName>style.visibility</p:attrName>
                                        </p:attrNameLst>
                                      </p:cBhvr>
                                      <p:to>
                                        <p:strVal val="visible"/>
                                      </p:to>
                                    </p:set>
                                    <p:animEffect transition="in" filter="fade">
                                      <p:cBhvr>
                                        <p:cTn id="99" dur="500"/>
                                        <p:tgtEl>
                                          <p:spTgt spid="320"/>
                                        </p:tgtEl>
                                      </p:cBhvr>
                                    </p:animEffect>
                                  </p:childTnLst>
                                </p:cTn>
                              </p:par>
                              <p:par>
                                <p:cTn id="100" presetID="42" presetClass="path" presetSubtype="0" accel="50000" decel="50000" fill="hold" nodeType="withEffect">
                                  <p:stCondLst>
                                    <p:cond delay="0"/>
                                  </p:stCondLst>
                                  <p:childTnLst>
                                    <p:animMotion origin="layout" path="M 2.77778E-6 -1.11111E-6 L -0.05139 -0.01597 " pathEditMode="relative" rAng="0" ptsTypes="AA">
                                      <p:cBhvr>
                                        <p:cTn id="101" dur="1000" spd="-100000" fill="hold"/>
                                        <p:tgtEl>
                                          <p:spTgt spid="320"/>
                                        </p:tgtEl>
                                        <p:attrNameLst>
                                          <p:attrName>ppt_x</p:attrName>
                                          <p:attrName>ppt_y</p:attrName>
                                        </p:attrNameLst>
                                      </p:cBhvr>
                                      <p:rCtr x="-2569" y="-810"/>
                                    </p:animMotion>
                                  </p:childTnLst>
                                </p:cTn>
                              </p:par>
                            </p:childTnLst>
                          </p:cTn>
                        </p:par>
                        <p:par>
                          <p:cTn id="102" fill="hold">
                            <p:stCondLst>
                              <p:cond delay="1000"/>
                            </p:stCondLst>
                            <p:childTnLst>
                              <p:par>
                                <p:cTn id="103" presetID="10" presetClass="exit" presetSubtype="0" fill="hold" nodeType="afterEffect">
                                  <p:stCondLst>
                                    <p:cond delay="0"/>
                                  </p:stCondLst>
                                  <p:childTnLst>
                                    <p:animEffect transition="out" filter="fade">
                                      <p:cBhvr>
                                        <p:cTn id="104" dur="500"/>
                                        <p:tgtEl>
                                          <p:spTgt spid="320"/>
                                        </p:tgtEl>
                                      </p:cBhvr>
                                    </p:animEffect>
                                    <p:set>
                                      <p:cBhvr>
                                        <p:cTn id="105" dur="1" fill="hold">
                                          <p:stCondLst>
                                            <p:cond delay="499"/>
                                          </p:stCondLst>
                                        </p:cTn>
                                        <p:tgtEl>
                                          <p:spTgt spid="320"/>
                                        </p:tgtEl>
                                        <p:attrNameLst>
                                          <p:attrName>style.visibility</p:attrName>
                                        </p:attrNameLst>
                                      </p:cBhvr>
                                      <p:to>
                                        <p:strVal val="hidden"/>
                                      </p:to>
                                    </p:set>
                                  </p:childTnLst>
                                </p:cTn>
                              </p:par>
                              <p:par>
                                <p:cTn id="106" presetID="10" presetClass="entr" presetSubtype="0" fill="hold" nodeType="withEffect">
                                  <p:stCondLst>
                                    <p:cond delay="0"/>
                                  </p:stCondLst>
                                  <p:childTnLst>
                                    <p:set>
                                      <p:cBhvr>
                                        <p:cTn id="107" dur="1" fill="hold">
                                          <p:stCondLst>
                                            <p:cond delay="0"/>
                                          </p:stCondLst>
                                        </p:cTn>
                                        <p:tgtEl>
                                          <p:spTgt spid="83"/>
                                        </p:tgtEl>
                                        <p:attrNameLst>
                                          <p:attrName>style.visibility</p:attrName>
                                        </p:attrNameLst>
                                      </p:cBhvr>
                                      <p:to>
                                        <p:strVal val="visible"/>
                                      </p:to>
                                    </p:set>
                                    <p:animEffect transition="in" filter="fade">
                                      <p:cBhvr>
                                        <p:cTn id="108" dur="1000"/>
                                        <p:tgtEl>
                                          <p:spTgt spid="8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fade">
                                      <p:cBhvr>
                                        <p:cTn id="113" dur="500"/>
                                        <p:tgtEl>
                                          <p:spTgt spid="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fade">
                                      <p:cBhvr>
                                        <p:cTn id="118" dur="500"/>
                                        <p:tgtEl>
                                          <p:spTgt spid="5"/>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340"/>
                                        </p:tgtEl>
                                        <p:attrNameLst>
                                          <p:attrName>style.visibility</p:attrName>
                                        </p:attrNameLst>
                                      </p:cBhvr>
                                      <p:to>
                                        <p:strVal val="visible"/>
                                      </p:to>
                                    </p:set>
                                  </p:childTnLst>
                                </p:cTn>
                              </p:par>
                              <p:par>
                                <p:cTn id="122" presetID="35" presetClass="emph" presetSubtype="0" repeatCount="indefinite" fill="hold" grpId="1" nodeType="withEffect">
                                  <p:stCondLst>
                                    <p:cond delay="0"/>
                                  </p:stCondLst>
                                  <p:childTnLst>
                                    <p:anim calcmode="discrete" valueType="str">
                                      <p:cBhvr>
                                        <p:cTn id="123" dur="500" fill="hold"/>
                                        <p:tgtEl>
                                          <p:spTgt spid="340"/>
                                        </p:tgtEl>
                                        <p:attrNameLst>
                                          <p:attrName>style.visibility</p:attrName>
                                        </p:attrNameLst>
                                      </p:cBhvr>
                                      <p:tavLst>
                                        <p:tav tm="0">
                                          <p:val>
                                            <p:strVal val="hidden"/>
                                          </p:val>
                                        </p:tav>
                                        <p:tav tm="50000">
                                          <p:val>
                                            <p:strVal val="visible"/>
                                          </p:val>
                                        </p:tav>
                                      </p:tavLst>
                                    </p:anim>
                                  </p:childTnLst>
                                </p:cTn>
                              </p:par>
                              <p:par>
                                <p:cTn id="124" presetID="10" presetClass="entr" presetSubtype="0" fill="hold" nodeType="withEffect">
                                  <p:stCondLst>
                                    <p:cond delay="0"/>
                                  </p:stCondLst>
                                  <p:childTnLst>
                                    <p:set>
                                      <p:cBhvr>
                                        <p:cTn id="125" dur="1" fill="hold">
                                          <p:stCondLst>
                                            <p:cond delay="0"/>
                                          </p:stCondLst>
                                        </p:cTn>
                                        <p:tgtEl>
                                          <p:spTgt spid="94"/>
                                        </p:tgtEl>
                                        <p:attrNameLst>
                                          <p:attrName>style.visibility</p:attrName>
                                        </p:attrNameLst>
                                      </p:cBhvr>
                                      <p:to>
                                        <p:strVal val="visible"/>
                                      </p:to>
                                    </p:set>
                                    <p:animEffect transition="in" filter="fade">
                                      <p:cBhvr>
                                        <p:cTn id="126" dur="500"/>
                                        <p:tgtEl>
                                          <p:spTgt spid="94"/>
                                        </p:tgtEl>
                                      </p:cBhvr>
                                    </p:animEffect>
                                  </p:childTnLst>
                                </p:cTn>
                              </p:par>
                              <p:par>
                                <p:cTn id="127" presetID="42" presetClass="path" presetSubtype="0" accel="50000" decel="50000" fill="hold" nodeType="withEffect">
                                  <p:stCondLst>
                                    <p:cond delay="0"/>
                                  </p:stCondLst>
                                  <p:childTnLst>
                                    <p:animMotion origin="layout" path="M 3.33333E-6 3.7037E-7 L -0.06007 3.7037E-7 " pathEditMode="relative" rAng="0" ptsTypes="AA">
                                      <p:cBhvr>
                                        <p:cTn id="128" dur="1000" spd="-100000" fill="hold"/>
                                        <p:tgtEl>
                                          <p:spTgt spid="94"/>
                                        </p:tgtEl>
                                        <p:attrNameLst>
                                          <p:attrName>ppt_x</p:attrName>
                                          <p:attrName>ppt_y</p:attrName>
                                        </p:attrNameLst>
                                      </p:cBhvr>
                                      <p:rCtr x="-3003" y="0"/>
                                    </p:animMotion>
                                  </p:childTnLst>
                                </p:cTn>
                              </p:par>
                            </p:childTnLst>
                          </p:cTn>
                        </p:par>
                        <p:par>
                          <p:cTn id="129" fill="hold">
                            <p:stCondLst>
                              <p:cond delay="1500"/>
                            </p:stCondLst>
                            <p:childTnLst>
                              <p:par>
                                <p:cTn id="130" presetID="1" presetClass="exit" presetSubtype="0" fill="hold" nodeType="afterEffect">
                                  <p:stCondLst>
                                    <p:cond delay="0"/>
                                  </p:stCondLst>
                                  <p:childTnLst>
                                    <p:set>
                                      <p:cBhvr>
                                        <p:cTn id="131" dur="1" fill="hold">
                                          <p:stCondLst>
                                            <p:cond delay="0"/>
                                          </p:stCondLst>
                                        </p:cTn>
                                        <p:tgtEl>
                                          <p:spTgt spid="94"/>
                                        </p:tgtEl>
                                        <p:attrNameLst>
                                          <p:attrName>style.visibility</p:attrName>
                                        </p:attrNameLst>
                                      </p:cBhvr>
                                      <p:to>
                                        <p:strVal val="hidden"/>
                                      </p:to>
                                    </p:set>
                                  </p:childTnLst>
                                </p:cTn>
                              </p:par>
                              <p:par>
                                <p:cTn id="132" presetID="1" presetClass="entr" presetSubtype="0" fill="hold" grpId="0" nodeType="withEffect">
                                  <p:stCondLst>
                                    <p:cond delay="0"/>
                                  </p:stCondLst>
                                  <p:childTnLst>
                                    <p:set>
                                      <p:cBhvr>
                                        <p:cTn id="133" dur="1" fill="hold">
                                          <p:stCondLst>
                                            <p:cond delay="0"/>
                                          </p:stCondLst>
                                        </p:cTn>
                                        <p:tgtEl>
                                          <p:spTgt spid="33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337"/>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338"/>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339"/>
                                        </p:tgtEl>
                                        <p:attrNameLst>
                                          <p:attrName>style.visibility</p:attrName>
                                        </p:attrNameLst>
                                      </p:cBhvr>
                                      <p:to>
                                        <p:strVal val="visible"/>
                                      </p:to>
                                    </p:set>
                                  </p:childTnLst>
                                </p:cTn>
                              </p:par>
                            </p:childTnLst>
                          </p:cTn>
                        </p:par>
                        <p:par>
                          <p:cTn id="140" fill="hold">
                            <p:stCondLst>
                              <p:cond delay="1500"/>
                            </p:stCondLst>
                            <p:childTnLst>
                              <p:par>
                                <p:cTn id="141" presetID="42" presetClass="path" presetSubtype="0" accel="50000" decel="50000" fill="hold" grpId="1" nodeType="afterEffect">
                                  <p:stCondLst>
                                    <p:cond delay="0"/>
                                  </p:stCondLst>
                                  <p:childTnLst>
                                    <p:animMotion origin="layout" path="M -2.77778E-7 4.81481E-6 L -0.03837 0.00115 " pathEditMode="relative" rAng="0" ptsTypes="AA">
                                      <p:cBhvr>
                                        <p:cTn id="142" dur="1000" fill="hold"/>
                                        <p:tgtEl>
                                          <p:spTgt spid="338"/>
                                        </p:tgtEl>
                                        <p:attrNameLst>
                                          <p:attrName>ppt_x</p:attrName>
                                          <p:attrName>ppt_y</p:attrName>
                                        </p:attrNameLst>
                                      </p:cBhvr>
                                      <p:rCtr x="-1927" y="46"/>
                                    </p:animMotion>
                                  </p:childTnLst>
                                </p:cTn>
                              </p:par>
                            </p:childTnLst>
                          </p:cTn>
                        </p:par>
                        <p:par>
                          <p:cTn id="143" fill="hold">
                            <p:stCondLst>
                              <p:cond delay="2500"/>
                            </p:stCondLst>
                            <p:childTnLst>
                              <p:par>
                                <p:cTn id="144" presetID="42" presetClass="path" presetSubtype="0" accel="50000" decel="50000" fill="hold" grpId="1" nodeType="afterEffect">
                                  <p:stCondLst>
                                    <p:cond delay="0"/>
                                  </p:stCondLst>
                                  <p:childTnLst>
                                    <p:animMotion origin="layout" path="M -3.88889E-6 -3.33333E-6 L -0.00017 0.03542 " pathEditMode="relative" rAng="0" ptsTypes="AA">
                                      <p:cBhvr>
                                        <p:cTn id="145" dur="1000" fill="hold"/>
                                        <p:tgtEl>
                                          <p:spTgt spid="339"/>
                                        </p:tgtEl>
                                        <p:attrNameLst>
                                          <p:attrName>ppt_x</p:attrName>
                                          <p:attrName>ppt_y</p:attrName>
                                        </p:attrNameLst>
                                      </p:cBhvr>
                                      <p:rCtr x="-17" y="1759"/>
                                    </p:animMotion>
                                  </p:childTnLst>
                                </p:cTn>
                              </p:par>
                            </p:childTnLst>
                          </p:cTn>
                        </p:par>
                        <p:par>
                          <p:cTn id="146" fill="hold">
                            <p:stCondLst>
                              <p:cond delay="3500"/>
                            </p:stCondLst>
                            <p:childTnLst>
                              <p:par>
                                <p:cTn id="147" presetID="0" presetClass="path" presetSubtype="0" accel="50000" decel="50000" fill="hold" grpId="2" nodeType="afterEffect">
                                  <p:stCondLst>
                                    <p:cond delay="0"/>
                                  </p:stCondLst>
                                  <p:childTnLst>
                                    <p:animMotion origin="layout" path="M -0.03837 0.00115 L -0.03837 0.00162 C -0.03646 -0.00348 -0.03472 -0.00834 -0.03246 -0.01227 C -0.03021 -0.01644 -0.0276 -0.0176 -0.025 -0.02038 C -0.02361 -0.02153 -0.02257 -0.02315 -0.02118 -0.02431 C -0.01823 -0.02686 -0.01597 -0.02709 -0.01285 -0.02848 C -0.01198 -0.0294 -0.01094 -0.03033 -0.0099 -0.03125 C -0.00903 -0.03172 -0.00781 -0.03149 -0.00694 -0.03241 C -0.00035 -0.03727 -0.00868 -0.03311 -0.00243 -0.03635 C 0.00087 -0.03797 0.00052 -0.03588 0.00052 -0.03889 L 0.00052 -0.03866 " pathEditMode="relative" rAng="0" ptsTypes="AAAAAAAAAAA">
                                      <p:cBhvr>
                                        <p:cTn id="148" dur="1000" fill="hold"/>
                                        <p:tgtEl>
                                          <p:spTgt spid="338"/>
                                        </p:tgtEl>
                                        <p:attrNameLst>
                                          <p:attrName>ppt_x</p:attrName>
                                          <p:attrName>ppt_y</p:attrName>
                                        </p:attrNameLst>
                                      </p:cBhvr>
                                      <p:rCtr x="1944" y="-1991"/>
                                    </p:animMotion>
                                  </p:childTnLst>
                                </p:cTn>
                              </p:par>
                            </p:childTnLst>
                          </p:cTn>
                        </p:par>
                        <p:par>
                          <p:cTn id="149" fill="hold">
                            <p:stCondLst>
                              <p:cond delay="4500"/>
                            </p:stCondLst>
                            <p:childTnLst>
                              <p:par>
                                <p:cTn id="150" presetID="22" presetClass="entr" presetSubtype="8" fill="hold" nodeType="afterEffect">
                                  <p:stCondLst>
                                    <p:cond delay="0"/>
                                  </p:stCondLst>
                                  <p:childTnLst>
                                    <p:set>
                                      <p:cBhvr>
                                        <p:cTn id="151" dur="1" fill="hold">
                                          <p:stCondLst>
                                            <p:cond delay="0"/>
                                          </p:stCondLst>
                                        </p:cTn>
                                        <p:tgtEl>
                                          <p:spTgt spid="288"/>
                                        </p:tgtEl>
                                        <p:attrNameLst>
                                          <p:attrName>style.visibility</p:attrName>
                                        </p:attrNameLst>
                                      </p:cBhvr>
                                      <p:to>
                                        <p:strVal val="visible"/>
                                      </p:to>
                                    </p:set>
                                    <p:animEffect transition="in" filter="wipe(left)">
                                      <p:cBhvr>
                                        <p:cTn id="152" dur="500"/>
                                        <p:tgtEl>
                                          <p:spTgt spid="288"/>
                                        </p:tgtEl>
                                      </p:cBhvr>
                                    </p:animEffec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2" nodeType="clickEffect">
                                  <p:stCondLst>
                                    <p:cond delay="0"/>
                                  </p:stCondLst>
                                  <p:childTnLst>
                                    <p:set>
                                      <p:cBhvr>
                                        <p:cTn id="156" dur="1" fill="hold">
                                          <p:stCondLst>
                                            <p:cond delay="0"/>
                                          </p:stCondLst>
                                        </p:cTn>
                                        <p:tgtEl>
                                          <p:spTgt spid="340"/>
                                        </p:tgtEl>
                                        <p:attrNameLst>
                                          <p:attrName>style.visibility</p:attrName>
                                        </p:attrNameLst>
                                      </p:cBhvr>
                                      <p:to>
                                        <p:strVal val="hidden"/>
                                      </p:to>
                                    </p:set>
                                  </p:childTnLst>
                                </p:cTn>
                              </p:par>
                            </p:childTnLst>
                          </p:cTn>
                        </p:par>
                        <p:par>
                          <p:cTn id="157" fill="hold">
                            <p:stCondLst>
                              <p:cond delay="0"/>
                            </p:stCondLst>
                            <p:childTnLst>
                              <p:par>
                                <p:cTn id="158" presetID="1" presetClass="entr" presetSubtype="0" fill="hold" grpId="0" nodeType="afterEffect">
                                  <p:stCondLst>
                                    <p:cond delay="0"/>
                                  </p:stCondLst>
                                  <p:childTnLst>
                                    <p:set>
                                      <p:cBhvr>
                                        <p:cTn id="159" dur="1" fill="hold">
                                          <p:stCondLst>
                                            <p:cond delay="0"/>
                                          </p:stCondLst>
                                        </p:cTn>
                                        <p:tgtEl>
                                          <p:spTgt spid="358"/>
                                        </p:tgtEl>
                                        <p:attrNameLst>
                                          <p:attrName>style.visibility</p:attrName>
                                        </p:attrNameLst>
                                      </p:cBhvr>
                                      <p:to>
                                        <p:strVal val="visible"/>
                                      </p:to>
                                    </p:set>
                                  </p:childTnLst>
                                </p:cTn>
                              </p:par>
                              <p:par>
                                <p:cTn id="160" presetID="35" presetClass="emph" presetSubtype="0" repeatCount="indefinite" fill="hold" grpId="1" nodeType="withEffect">
                                  <p:stCondLst>
                                    <p:cond delay="0"/>
                                  </p:stCondLst>
                                  <p:childTnLst>
                                    <p:anim calcmode="discrete" valueType="str">
                                      <p:cBhvr>
                                        <p:cTn id="161" dur="500" fill="hold"/>
                                        <p:tgtEl>
                                          <p:spTgt spid="358"/>
                                        </p:tgtEl>
                                        <p:attrNameLst>
                                          <p:attrName>style.visibility</p:attrName>
                                        </p:attrNameLst>
                                      </p:cBhvr>
                                      <p:tavLst>
                                        <p:tav tm="0">
                                          <p:val>
                                            <p:strVal val="hidden"/>
                                          </p:val>
                                        </p:tav>
                                        <p:tav tm="50000">
                                          <p:val>
                                            <p:strVal val="visible"/>
                                          </p:val>
                                        </p:tav>
                                      </p:tavLst>
                                    </p:anim>
                                  </p:childTnLst>
                                </p:cTn>
                              </p:par>
                              <p:par>
                                <p:cTn id="162" presetID="10" presetClass="entr" presetSubtype="0" fill="hold" nodeType="withEffect">
                                  <p:stCondLst>
                                    <p:cond delay="0"/>
                                  </p:stCondLst>
                                  <p:childTnLst>
                                    <p:set>
                                      <p:cBhvr>
                                        <p:cTn id="163" dur="1" fill="hold">
                                          <p:stCondLst>
                                            <p:cond delay="0"/>
                                          </p:stCondLst>
                                        </p:cTn>
                                        <p:tgtEl>
                                          <p:spTgt spid="6"/>
                                        </p:tgtEl>
                                        <p:attrNameLst>
                                          <p:attrName>style.visibility</p:attrName>
                                        </p:attrNameLst>
                                      </p:cBhvr>
                                      <p:to>
                                        <p:strVal val="visible"/>
                                      </p:to>
                                    </p:set>
                                    <p:animEffect transition="in" filter="fade">
                                      <p:cBhvr>
                                        <p:cTn id="164" dur="500"/>
                                        <p:tgtEl>
                                          <p:spTgt spid="6"/>
                                        </p:tgtEl>
                                      </p:cBhvr>
                                    </p:animEffect>
                                  </p:childTnLst>
                                </p:cTn>
                              </p:par>
                              <p:par>
                                <p:cTn id="165" presetID="10" presetClass="entr" presetSubtype="0" fill="hold" nodeType="withEffect">
                                  <p:stCondLst>
                                    <p:cond delay="0"/>
                                  </p:stCondLst>
                                  <p:childTnLst>
                                    <p:set>
                                      <p:cBhvr>
                                        <p:cTn id="166" dur="1" fill="hold">
                                          <p:stCondLst>
                                            <p:cond delay="0"/>
                                          </p:stCondLst>
                                        </p:cTn>
                                        <p:tgtEl>
                                          <p:spTgt spid="344"/>
                                        </p:tgtEl>
                                        <p:attrNameLst>
                                          <p:attrName>style.visibility</p:attrName>
                                        </p:attrNameLst>
                                      </p:cBhvr>
                                      <p:to>
                                        <p:strVal val="visible"/>
                                      </p:to>
                                    </p:set>
                                    <p:animEffect transition="in" filter="fade">
                                      <p:cBhvr>
                                        <p:cTn id="167" dur="500"/>
                                        <p:tgtEl>
                                          <p:spTgt spid="344"/>
                                        </p:tgtEl>
                                      </p:cBhvr>
                                    </p:animEffect>
                                  </p:childTnLst>
                                </p:cTn>
                              </p:par>
                              <p:par>
                                <p:cTn id="168" presetID="42" presetClass="path" presetSubtype="0" accel="50000" decel="50000" fill="hold" nodeType="withEffect">
                                  <p:stCondLst>
                                    <p:cond delay="0"/>
                                  </p:stCondLst>
                                  <p:childTnLst>
                                    <p:animMotion origin="layout" path="M 5E-6 -2.22222E-6 L -0.0552 0.00162 " pathEditMode="relative" rAng="0" ptsTypes="AA">
                                      <p:cBhvr>
                                        <p:cTn id="169" dur="1000" spd="-100000" fill="hold"/>
                                        <p:tgtEl>
                                          <p:spTgt spid="344"/>
                                        </p:tgtEl>
                                        <p:attrNameLst>
                                          <p:attrName>ppt_x</p:attrName>
                                          <p:attrName>ppt_y</p:attrName>
                                        </p:attrNameLst>
                                      </p:cBhvr>
                                      <p:rCtr x="-2760" y="69"/>
                                    </p:animMotion>
                                  </p:childTnLst>
                                </p:cTn>
                              </p:par>
                            </p:childTnLst>
                          </p:cTn>
                        </p:par>
                        <p:par>
                          <p:cTn id="170" fill="hold">
                            <p:stCondLst>
                              <p:cond delay="1000"/>
                            </p:stCondLst>
                            <p:childTnLst>
                              <p:par>
                                <p:cTn id="171" presetID="1" presetClass="exit" presetSubtype="0" fill="hold" nodeType="afterEffect">
                                  <p:stCondLst>
                                    <p:cond delay="0"/>
                                  </p:stCondLst>
                                  <p:childTnLst>
                                    <p:set>
                                      <p:cBhvr>
                                        <p:cTn id="172" dur="1" fill="hold">
                                          <p:stCondLst>
                                            <p:cond delay="0"/>
                                          </p:stCondLst>
                                        </p:cTn>
                                        <p:tgtEl>
                                          <p:spTgt spid="344"/>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11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90"/>
                                        </p:tgtEl>
                                        <p:attrNameLst>
                                          <p:attrName>style.visibility</p:attrName>
                                        </p:attrNameLst>
                                      </p:cBhvr>
                                      <p:to>
                                        <p:strVal val="visible"/>
                                      </p:to>
                                    </p:set>
                                  </p:childTnLst>
                                </p:cTn>
                              </p:par>
                              <p:par>
                                <p:cTn id="177" presetID="42" presetClass="path" presetSubtype="0" accel="50000" decel="50000" fill="hold" grpId="1" nodeType="withEffect">
                                  <p:stCondLst>
                                    <p:cond delay="0"/>
                                  </p:stCondLst>
                                  <p:childTnLst>
                                    <p:animMotion origin="layout" path="M 5E-6 -2.59259E-6 L -0.03645 0.00093 " pathEditMode="relative" rAng="0" ptsTypes="AA">
                                      <p:cBhvr>
                                        <p:cTn id="178" dur="1000" fill="hold"/>
                                        <p:tgtEl>
                                          <p:spTgt spid="390"/>
                                        </p:tgtEl>
                                        <p:attrNameLst>
                                          <p:attrName>ppt_x</p:attrName>
                                          <p:attrName>ppt_y</p:attrName>
                                        </p:attrNameLst>
                                      </p:cBhvr>
                                      <p:rCtr x="-1823" y="46"/>
                                    </p:animMotion>
                                  </p:childTnLst>
                                </p:cTn>
                              </p:par>
                            </p:childTnLst>
                          </p:cTn>
                        </p:par>
                        <p:par>
                          <p:cTn id="179" fill="hold">
                            <p:stCondLst>
                              <p:cond delay="2000"/>
                            </p:stCondLst>
                            <p:childTnLst>
                              <p:par>
                                <p:cTn id="180" presetID="0" presetClass="path" presetSubtype="0" accel="50000" decel="50000" fill="hold" nodeType="afterEffect">
                                  <p:stCondLst>
                                    <p:cond delay="0"/>
                                  </p:stCondLst>
                                  <p:childTnLst>
                                    <p:animMotion origin="layout" path="M 5E-6 1.85185E-6 L 5E-6 0.00023 C 0.00087 0.03333 0.0007 0.02106 0.0007 0.03704 L 0.0007 0.03727 " pathEditMode="relative" rAng="0" ptsTypes="AAAA">
                                      <p:cBhvr>
                                        <p:cTn id="181" dur="1000" fill="hold"/>
                                        <p:tgtEl>
                                          <p:spTgt spid="113"/>
                                        </p:tgtEl>
                                        <p:attrNameLst>
                                          <p:attrName>ppt_x</p:attrName>
                                          <p:attrName>ppt_y</p:attrName>
                                        </p:attrNameLst>
                                      </p:cBhvr>
                                      <p:rCtr x="35" y="1852"/>
                                    </p:animMotion>
                                  </p:childTnLst>
                                </p:cTn>
                              </p:par>
                            </p:childTnLst>
                          </p:cTn>
                        </p:par>
                        <p:par>
                          <p:cTn id="182" fill="hold">
                            <p:stCondLst>
                              <p:cond delay="3000"/>
                            </p:stCondLst>
                            <p:childTnLst>
                              <p:par>
                                <p:cTn id="183" presetID="0" presetClass="path" presetSubtype="0" accel="50000" decel="50000" fill="hold" grpId="2" nodeType="afterEffect">
                                  <p:stCondLst>
                                    <p:cond delay="0"/>
                                  </p:stCondLst>
                                  <p:childTnLst>
                                    <p:animMotion origin="layout" path="M -0.03645 0.00093 L -0.03645 0.00116 C -0.0342 -0.01852 -0.03628 -0.00555 -0.0335 -0.0169 C -0.03281 -0.01944 -0.0323 -0.02153 -0.03194 -0.02407 C -0.03159 -0.02523 -0.03142 -0.02685 -0.03108 -0.02801 C -0.03072 -0.02963 -0.03003 -0.03078 -0.02952 -0.0324 C -0.0283 -0.04166 -0.02864 -0.0419 -0.02638 -0.04884 C -0.02605 -0.05023 -0.02534 -0.05162 -0.02482 -0.05278 C -0.02291 -0.06319 -0.02552 -0.05069 -0.02256 -0.06111 C -0.02083 -0.06736 -0.02291 -0.06365 -0.02013 -0.06944 C -0.01944 -0.07106 -0.01857 -0.07199 -0.01788 -0.07338 C -0.0151 -0.0794 -0.0177 -0.07615 -0.01407 -0.08171 C -0.0132 -0.08264 -0.01249 -0.08403 -0.01163 -0.08449 C -0.00815 -0.08773 -0.01041 -0.08356 -0.00694 -0.08865 C -0.00104 -0.09745 -0.00815 -0.08889 -0.00225 -0.0956 C -0.00052 -0.10069 -0.00156 -0.09907 0.00087 -0.10092 L 0.00087 -0.10069 " pathEditMode="relative" rAng="0" ptsTypes="AAAAAAAAAAAAAAAAA">
                                      <p:cBhvr>
                                        <p:cTn id="184" dur="1000" fill="hold"/>
                                        <p:tgtEl>
                                          <p:spTgt spid="390"/>
                                        </p:tgtEl>
                                        <p:attrNameLst>
                                          <p:attrName>ppt_x</p:attrName>
                                          <p:attrName>ppt_y</p:attrName>
                                        </p:attrNameLst>
                                      </p:cBhvr>
                                      <p:rCtr x="1858" y="-5093"/>
                                    </p:animMotion>
                                  </p:childTnLst>
                                </p:cTn>
                              </p:par>
                            </p:childTnLst>
                          </p:cTn>
                        </p:par>
                        <p:par>
                          <p:cTn id="185" fill="hold">
                            <p:stCondLst>
                              <p:cond delay="4000"/>
                            </p:stCondLst>
                            <p:childTnLst>
                              <p:par>
                                <p:cTn id="186" presetID="22" presetClass="entr" presetSubtype="4" fill="hold" nodeType="afterEffect">
                                  <p:stCondLst>
                                    <p:cond delay="0"/>
                                  </p:stCondLst>
                                  <p:childTnLst>
                                    <p:set>
                                      <p:cBhvr>
                                        <p:cTn id="187" dur="1" fill="hold">
                                          <p:stCondLst>
                                            <p:cond delay="0"/>
                                          </p:stCondLst>
                                        </p:cTn>
                                        <p:tgtEl>
                                          <p:spTgt spid="291"/>
                                        </p:tgtEl>
                                        <p:attrNameLst>
                                          <p:attrName>style.visibility</p:attrName>
                                        </p:attrNameLst>
                                      </p:cBhvr>
                                      <p:to>
                                        <p:strVal val="visible"/>
                                      </p:to>
                                    </p:set>
                                    <p:animEffect transition="in" filter="wipe(down)">
                                      <p:cBhvr>
                                        <p:cTn id="188" dur="500"/>
                                        <p:tgtEl>
                                          <p:spTgt spid="29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2" nodeType="clickEffect">
                                  <p:stCondLst>
                                    <p:cond delay="0"/>
                                  </p:stCondLst>
                                  <p:childTnLst>
                                    <p:set>
                                      <p:cBhvr>
                                        <p:cTn id="192" dur="1" fill="hold">
                                          <p:stCondLst>
                                            <p:cond delay="0"/>
                                          </p:stCondLst>
                                        </p:cTn>
                                        <p:tgtEl>
                                          <p:spTgt spid="358"/>
                                        </p:tgtEl>
                                        <p:attrNameLst>
                                          <p:attrName>style.visibility</p:attrName>
                                        </p:attrNameLst>
                                      </p:cBhvr>
                                      <p:to>
                                        <p:strVal val="hidden"/>
                                      </p:to>
                                    </p:set>
                                  </p:childTnLst>
                                </p:cTn>
                              </p:par>
                              <p:par>
                                <p:cTn id="193" presetID="10" presetClass="entr" presetSubtype="0" fill="hold" nodeType="withEffect">
                                  <p:stCondLst>
                                    <p:cond delay="0"/>
                                  </p:stCondLst>
                                  <p:childTnLst>
                                    <p:set>
                                      <p:cBhvr>
                                        <p:cTn id="194" dur="1" fill="hold">
                                          <p:stCondLst>
                                            <p:cond delay="0"/>
                                          </p:stCondLst>
                                        </p:cTn>
                                        <p:tgtEl>
                                          <p:spTgt spid="7"/>
                                        </p:tgtEl>
                                        <p:attrNameLst>
                                          <p:attrName>style.visibility</p:attrName>
                                        </p:attrNameLst>
                                      </p:cBhvr>
                                      <p:to>
                                        <p:strVal val="visible"/>
                                      </p:to>
                                    </p:set>
                                    <p:animEffect transition="in" filter="fade">
                                      <p:cBhvr>
                                        <p:cTn id="195" dur="500"/>
                                        <p:tgtEl>
                                          <p:spTgt spid="7"/>
                                        </p:tgtEl>
                                      </p:cBhvr>
                                    </p:animEffect>
                                  </p:childTnLst>
                                </p:cTn>
                              </p:par>
                            </p:childTnLst>
                          </p:cTn>
                        </p:par>
                        <p:par>
                          <p:cTn id="196" fill="hold">
                            <p:stCondLst>
                              <p:cond delay="500"/>
                            </p:stCondLst>
                            <p:childTnLst>
                              <p:par>
                                <p:cTn id="197" presetID="1" presetClass="entr" presetSubtype="0" fill="hold" grpId="0" nodeType="afterEffect">
                                  <p:stCondLst>
                                    <p:cond delay="0"/>
                                  </p:stCondLst>
                                  <p:childTnLst>
                                    <p:set>
                                      <p:cBhvr>
                                        <p:cTn id="198" dur="1" fill="hold">
                                          <p:stCondLst>
                                            <p:cond delay="0"/>
                                          </p:stCondLst>
                                        </p:cTn>
                                        <p:tgtEl>
                                          <p:spTgt spid="379"/>
                                        </p:tgtEl>
                                        <p:attrNameLst>
                                          <p:attrName>style.visibility</p:attrName>
                                        </p:attrNameLst>
                                      </p:cBhvr>
                                      <p:to>
                                        <p:strVal val="visible"/>
                                      </p:to>
                                    </p:set>
                                  </p:childTnLst>
                                </p:cTn>
                              </p:par>
                              <p:par>
                                <p:cTn id="199" presetID="35" presetClass="emph" presetSubtype="0" repeatCount="indefinite" fill="hold" grpId="1" nodeType="withEffect">
                                  <p:stCondLst>
                                    <p:cond delay="0"/>
                                  </p:stCondLst>
                                  <p:childTnLst>
                                    <p:anim calcmode="discrete" valueType="str">
                                      <p:cBhvr>
                                        <p:cTn id="200" dur="500" fill="hold"/>
                                        <p:tgtEl>
                                          <p:spTgt spid="379"/>
                                        </p:tgtEl>
                                        <p:attrNameLst>
                                          <p:attrName>style.visibility</p:attrName>
                                        </p:attrNameLst>
                                      </p:cBhvr>
                                      <p:tavLst>
                                        <p:tav tm="0">
                                          <p:val>
                                            <p:strVal val="hidden"/>
                                          </p:val>
                                        </p:tav>
                                        <p:tav tm="50000">
                                          <p:val>
                                            <p:strVal val="visible"/>
                                          </p:val>
                                        </p:tav>
                                      </p:tavLst>
                                    </p:anim>
                                  </p:childTnLst>
                                </p:cTn>
                              </p:par>
                              <p:par>
                                <p:cTn id="201" presetID="10" presetClass="entr" presetSubtype="0" fill="hold" nodeType="withEffect">
                                  <p:stCondLst>
                                    <p:cond delay="0"/>
                                  </p:stCondLst>
                                  <p:childTnLst>
                                    <p:set>
                                      <p:cBhvr>
                                        <p:cTn id="202" dur="1" fill="hold">
                                          <p:stCondLst>
                                            <p:cond delay="0"/>
                                          </p:stCondLst>
                                        </p:cTn>
                                        <p:tgtEl>
                                          <p:spTgt spid="353"/>
                                        </p:tgtEl>
                                        <p:attrNameLst>
                                          <p:attrName>style.visibility</p:attrName>
                                        </p:attrNameLst>
                                      </p:cBhvr>
                                      <p:to>
                                        <p:strVal val="visible"/>
                                      </p:to>
                                    </p:set>
                                    <p:animEffect transition="in" filter="fade">
                                      <p:cBhvr>
                                        <p:cTn id="203" dur="500"/>
                                        <p:tgtEl>
                                          <p:spTgt spid="353"/>
                                        </p:tgtEl>
                                      </p:cBhvr>
                                    </p:animEffect>
                                  </p:childTnLst>
                                </p:cTn>
                              </p:par>
                              <p:par>
                                <p:cTn id="204" presetID="42" presetClass="path" presetSubtype="0" accel="50000" decel="50000" fill="hold" nodeType="withEffect">
                                  <p:stCondLst>
                                    <p:cond delay="0"/>
                                  </p:stCondLst>
                                  <p:childTnLst>
                                    <p:animMotion origin="layout" path="M -5.55556E-7 -7.40741E-7 L -0.05555 0.00023 " pathEditMode="relative" rAng="0" ptsTypes="AA">
                                      <p:cBhvr>
                                        <p:cTn id="205" dur="1000" spd="-100000" fill="hold"/>
                                        <p:tgtEl>
                                          <p:spTgt spid="353"/>
                                        </p:tgtEl>
                                        <p:attrNameLst>
                                          <p:attrName>ppt_x</p:attrName>
                                          <p:attrName>ppt_y</p:attrName>
                                        </p:attrNameLst>
                                      </p:cBhvr>
                                      <p:rCtr x="-2778" y="0"/>
                                    </p:animMotion>
                                  </p:childTnLst>
                                </p:cTn>
                              </p:par>
                            </p:childTnLst>
                          </p:cTn>
                        </p:par>
                        <p:par>
                          <p:cTn id="206" fill="hold">
                            <p:stCondLst>
                              <p:cond delay="1500"/>
                            </p:stCondLst>
                            <p:childTnLst>
                              <p:par>
                                <p:cTn id="207" presetID="1" presetClass="exit" presetSubtype="0" fill="hold" nodeType="afterEffect">
                                  <p:stCondLst>
                                    <p:cond delay="0"/>
                                  </p:stCondLst>
                                  <p:childTnLst>
                                    <p:set>
                                      <p:cBhvr>
                                        <p:cTn id="208" dur="1" fill="hold">
                                          <p:stCondLst>
                                            <p:cond delay="0"/>
                                          </p:stCondLst>
                                        </p:cTn>
                                        <p:tgtEl>
                                          <p:spTgt spid="353"/>
                                        </p:tgtEl>
                                        <p:attrNameLst>
                                          <p:attrName>style.visibility</p:attrName>
                                        </p:attrNameLst>
                                      </p:cBhvr>
                                      <p:to>
                                        <p:strVal val="hidden"/>
                                      </p:to>
                                    </p:set>
                                  </p:childTnLst>
                                </p:cTn>
                              </p:par>
                              <p:par>
                                <p:cTn id="209" presetID="1" presetClass="entr" presetSubtype="0" fill="hold" grpId="0" nodeType="withEffect">
                                  <p:stCondLst>
                                    <p:cond delay="0"/>
                                  </p:stCondLst>
                                  <p:childTnLst>
                                    <p:set>
                                      <p:cBhvr>
                                        <p:cTn id="210" dur="1" fill="hold">
                                          <p:stCondLst>
                                            <p:cond delay="0"/>
                                          </p:stCondLst>
                                        </p:cTn>
                                        <p:tgtEl>
                                          <p:spTgt spid="34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0"/>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5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352"/>
                                        </p:tgtEl>
                                        <p:attrNameLst>
                                          <p:attrName>style.visibility</p:attrName>
                                        </p:attrNameLst>
                                      </p:cBhvr>
                                      <p:to>
                                        <p:strVal val="visible"/>
                                      </p:to>
                                    </p:set>
                                  </p:childTnLst>
                                </p:cTn>
                              </p:par>
                              <p:par>
                                <p:cTn id="217" presetID="0" presetClass="path" presetSubtype="0" accel="50000" decel="50000" fill="hold" grpId="1" nodeType="withEffect">
                                  <p:stCondLst>
                                    <p:cond delay="0"/>
                                  </p:stCondLst>
                                  <p:childTnLst>
                                    <p:animMotion origin="layout" path="M -3.33333E-6 7.40741E-7 L -3.33333E-6 0.00023 C -0.01215 0.00069 -0.03177 -0.0044 -0.03611 0.00162 L -0.03385 0.00162 " pathEditMode="relative" rAng="0" ptsTypes="AAAA">
                                      <p:cBhvr>
                                        <p:cTn id="218" dur="1000" fill="hold"/>
                                        <p:tgtEl>
                                          <p:spTgt spid="349"/>
                                        </p:tgtEl>
                                        <p:attrNameLst>
                                          <p:attrName>ppt_x</p:attrName>
                                          <p:attrName>ppt_y</p:attrName>
                                        </p:attrNameLst>
                                      </p:cBhvr>
                                      <p:rCtr x="-1806" y="0"/>
                                    </p:animMotion>
                                  </p:childTnLst>
                                </p:cTn>
                              </p:par>
                            </p:childTnLst>
                          </p:cTn>
                        </p:par>
                        <p:par>
                          <p:cTn id="219" fill="hold">
                            <p:stCondLst>
                              <p:cond delay="2500"/>
                            </p:stCondLst>
                            <p:childTnLst>
                              <p:par>
                                <p:cTn id="220" presetID="0" presetClass="path" presetSubtype="0" accel="50000" decel="50000" fill="hold" grpId="1" nodeType="afterEffect">
                                  <p:stCondLst>
                                    <p:cond delay="0"/>
                                  </p:stCondLst>
                                  <p:childTnLst>
                                    <p:animMotion origin="layout" path="M -3.33333E-6 2.59259E-6 L -3.33333E-6 0.00023 C 0.00035 0.0044 0.00157 0.02477 0.00139 0.02778 C 0.00139 0.02893 -0.00052 0.02615 -3.33333E-6 0.03032 L -3.33333E-6 0.03588 " pathEditMode="relative" rAng="0" ptsTypes="AAAAA">
                                      <p:cBhvr>
                                        <p:cTn id="221" dur="1000" fill="hold"/>
                                        <p:tgtEl>
                                          <p:spTgt spid="350"/>
                                        </p:tgtEl>
                                        <p:attrNameLst>
                                          <p:attrName>ppt_x</p:attrName>
                                          <p:attrName>ppt_y</p:attrName>
                                        </p:attrNameLst>
                                      </p:cBhvr>
                                      <p:rCtr x="52" y="1782"/>
                                    </p:animMotion>
                                  </p:childTnLst>
                                </p:cTn>
                              </p:par>
                            </p:childTnLst>
                          </p:cTn>
                        </p:par>
                        <p:par>
                          <p:cTn id="222" fill="hold">
                            <p:stCondLst>
                              <p:cond delay="3500"/>
                            </p:stCondLst>
                            <p:childTnLst>
                              <p:par>
                                <p:cTn id="223" presetID="0" presetClass="path" presetSubtype="0" accel="50000" decel="50000" fill="hold" grpId="2" nodeType="afterEffect">
                                  <p:stCondLst>
                                    <p:cond delay="0"/>
                                  </p:stCondLst>
                                  <p:childTnLst>
                                    <p:animMotion origin="layout" path="M -0.03385 0.00162 L -0.03385 0.00185 C -0.02604 -0.01736 -0.02986 -0.00995 -0.02343 -0.0213 C -0.02257 -0.02245 -0.02205 -0.02477 -0.02118 -0.02523 C -0.01336 -0.02986 -0.01666 -0.02847 -0.01128 -0.03056 C -0.00816 -0.03426 -0.00816 -0.03449 -0.0052 -0.03611 C -0.0033 -0.03704 0.00087 -0.03866 0.00087 -0.0382 L 0.00087 -0.03866 " pathEditMode="relative" rAng="0" ptsTypes="AAAAAAAA">
                                      <p:cBhvr>
                                        <p:cTn id="224" dur="1000" fill="hold"/>
                                        <p:tgtEl>
                                          <p:spTgt spid="349"/>
                                        </p:tgtEl>
                                        <p:attrNameLst>
                                          <p:attrName>ppt_x</p:attrName>
                                          <p:attrName>ppt_y</p:attrName>
                                        </p:attrNameLst>
                                      </p:cBhvr>
                                      <p:rCtr x="1736" y="-2014"/>
                                    </p:animMotion>
                                  </p:childTnLst>
                                </p:cTn>
                              </p:par>
                            </p:childTnLst>
                          </p:cTn>
                        </p:par>
                        <p:par>
                          <p:cTn id="225" fill="hold">
                            <p:stCondLst>
                              <p:cond delay="4500"/>
                            </p:stCondLst>
                            <p:childTnLst>
                              <p:par>
                                <p:cTn id="226" presetID="22" presetClass="entr" presetSubtype="8" fill="hold" nodeType="afterEffect">
                                  <p:stCondLst>
                                    <p:cond delay="0"/>
                                  </p:stCondLst>
                                  <p:childTnLst>
                                    <p:set>
                                      <p:cBhvr>
                                        <p:cTn id="227" dur="1" fill="hold">
                                          <p:stCondLst>
                                            <p:cond delay="0"/>
                                          </p:stCondLst>
                                        </p:cTn>
                                        <p:tgtEl>
                                          <p:spTgt spid="289"/>
                                        </p:tgtEl>
                                        <p:attrNameLst>
                                          <p:attrName>style.visibility</p:attrName>
                                        </p:attrNameLst>
                                      </p:cBhvr>
                                      <p:to>
                                        <p:strVal val="visible"/>
                                      </p:to>
                                    </p:set>
                                    <p:animEffect transition="in" filter="wipe(left)">
                                      <p:cBhvr>
                                        <p:cTn id="228" dur="500"/>
                                        <p:tgtEl>
                                          <p:spTgt spid="289"/>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grpId="2" nodeType="clickEffect">
                                  <p:stCondLst>
                                    <p:cond delay="0"/>
                                  </p:stCondLst>
                                  <p:childTnLst>
                                    <p:set>
                                      <p:cBhvr>
                                        <p:cTn id="232" dur="1" fill="hold">
                                          <p:stCondLst>
                                            <p:cond delay="0"/>
                                          </p:stCondLst>
                                        </p:cTn>
                                        <p:tgtEl>
                                          <p:spTgt spid="379"/>
                                        </p:tgtEl>
                                        <p:attrNameLst>
                                          <p:attrName>style.visibility</p:attrName>
                                        </p:attrNameLst>
                                      </p:cBhvr>
                                      <p:to>
                                        <p:strVal val="hidden"/>
                                      </p:to>
                                    </p:set>
                                  </p:childTnLst>
                                </p:cTn>
                              </p:par>
                              <p:par>
                                <p:cTn id="233" presetID="10" presetClass="entr" presetSubtype="0" fill="hold" nodeType="withEffect">
                                  <p:stCondLst>
                                    <p:cond delay="0"/>
                                  </p:stCondLst>
                                  <p:childTnLst>
                                    <p:set>
                                      <p:cBhvr>
                                        <p:cTn id="234" dur="1" fill="hold">
                                          <p:stCondLst>
                                            <p:cond delay="0"/>
                                          </p:stCondLst>
                                        </p:cTn>
                                        <p:tgtEl>
                                          <p:spTgt spid="9"/>
                                        </p:tgtEl>
                                        <p:attrNameLst>
                                          <p:attrName>style.visibility</p:attrName>
                                        </p:attrNameLst>
                                      </p:cBhvr>
                                      <p:to>
                                        <p:strVal val="visible"/>
                                      </p:to>
                                    </p:set>
                                    <p:animEffect transition="in" filter="fade">
                                      <p:cBhvr>
                                        <p:cTn id="235" dur="500"/>
                                        <p:tgtEl>
                                          <p:spTgt spid="9"/>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96"/>
                                        </p:tgtEl>
                                        <p:attrNameLst>
                                          <p:attrName>style.visibility</p:attrName>
                                        </p:attrNameLst>
                                      </p:cBhvr>
                                      <p:to>
                                        <p:strVal val="visible"/>
                                      </p:to>
                                    </p:set>
                                    <p:animEffect transition="in" filter="fade">
                                      <p:cBhvr>
                                        <p:cTn id="240" dur="500"/>
                                        <p:tgtEl>
                                          <p:spTgt spid="96"/>
                                        </p:tgtEl>
                                      </p:cBhvr>
                                    </p:animEffect>
                                  </p:childTnLst>
                                </p:cTn>
                              </p:par>
                              <p:par>
                                <p:cTn id="241" presetID="42" presetClass="path" presetSubtype="0" accel="50000" decel="50000" fill="hold" nodeType="withEffect">
                                  <p:stCondLst>
                                    <p:cond delay="0"/>
                                  </p:stCondLst>
                                  <p:childTnLst>
                                    <p:animMotion origin="layout" path="M 2.22222E-6 -3.7037E-6 L -0.05035 -0.00069 " pathEditMode="relative" rAng="0" ptsTypes="AA">
                                      <p:cBhvr>
                                        <p:cTn id="242" dur="1000" spd="-100000" fill="hold"/>
                                        <p:tgtEl>
                                          <p:spTgt spid="96"/>
                                        </p:tgtEl>
                                        <p:attrNameLst>
                                          <p:attrName>ppt_x</p:attrName>
                                          <p:attrName>ppt_y</p:attrName>
                                        </p:attrNameLst>
                                      </p:cBhvr>
                                      <p:rCtr x="-2517" y="-46"/>
                                    </p:animMotion>
                                  </p:childTnLst>
                                </p:cTn>
                              </p:par>
                            </p:childTnLst>
                          </p:cTn>
                        </p:par>
                        <p:par>
                          <p:cTn id="243" fill="hold">
                            <p:stCondLst>
                              <p:cond delay="1000"/>
                            </p:stCondLst>
                            <p:childTnLst>
                              <p:par>
                                <p:cTn id="244" presetID="10" presetClass="exit" presetSubtype="0" fill="hold" nodeType="afterEffect">
                                  <p:stCondLst>
                                    <p:cond delay="0"/>
                                  </p:stCondLst>
                                  <p:childTnLst>
                                    <p:animEffect transition="out" filter="fade">
                                      <p:cBhvr>
                                        <p:cTn id="245" dur="500"/>
                                        <p:tgtEl>
                                          <p:spTgt spid="96"/>
                                        </p:tgtEl>
                                      </p:cBhvr>
                                    </p:animEffect>
                                    <p:set>
                                      <p:cBhvr>
                                        <p:cTn id="246" dur="1" fill="hold">
                                          <p:stCondLst>
                                            <p:cond delay="499"/>
                                          </p:stCondLst>
                                        </p:cTn>
                                        <p:tgtEl>
                                          <p:spTgt spid="96"/>
                                        </p:tgtEl>
                                        <p:attrNameLst>
                                          <p:attrName>style.visibility</p:attrName>
                                        </p:attrNameLst>
                                      </p:cBhvr>
                                      <p:to>
                                        <p:strVal val="hidden"/>
                                      </p:to>
                                    </p:set>
                                  </p:childTnLst>
                                </p:cTn>
                              </p:par>
                              <p:par>
                                <p:cTn id="247" presetID="10" presetClass="entr" presetSubtype="0" fill="hold" nodeType="withEffect">
                                  <p:stCondLst>
                                    <p:cond delay="0"/>
                                  </p:stCondLst>
                                  <p:childTnLst>
                                    <p:set>
                                      <p:cBhvr>
                                        <p:cTn id="248" dur="1" fill="hold">
                                          <p:stCondLst>
                                            <p:cond delay="0"/>
                                          </p:stCondLst>
                                        </p:cTn>
                                        <p:tgtEl>
                                          <p:spTgt spid="109"/>
                                        </p:tgtEl>
                                        <p:attrNameLst>
                                          <p:attrName>style.visibility</p:attrName>
                                        </p:attrNameLst>
                                      </p:cBhvr>
                                      <p:to>
                                        <p:strVal val="visible"/>
                                      </p:to>
                                    </p:set>
                                    <p:animEffect transition="in" filter="fade">
                                      <p:cBhvr>
                                        <p:cTn id="249" dur="1000"/>
                                        <p:tgtEl>
                                          <p:spTgt spid="109"/>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nodeType="clickEffect">
                                  <p:stCondLst>
                                    <p:cond delay="0"/>
                                  </p:stCondLst>
                                  <p:childTnLst>
                                    <p:set>
                                      <p:cBhvr>
                                        <p:cTn id="253" dur="1" fill="hold">
                                          <p:stCondLst>
                                            <p:cond delay="0"/>
                                          </p:stCondLst>
                                        </p:cTn>
                                        <p:tgtEl>
                                          <p:spTgt spid="11"/>
                                        </p:tgtEl>
                                        <p:attrNameLst>
                                          <p:attrName>style.visibility</p:attrName>
                                        </p:attrNameLst>
                                      </p:cBhvr>
                                      <p:to>
                                        <p:strVal val="visible"/>
                                      </p:to>
                                    </p:set>
                                    <p:animEffect transition="in" filter="fade">
                                      <p:cBhvr>
                                        <p:cTn id="254" dur="500"/>
                                        <p:tgtEl>
                                          <p:spTgt spid="11"/>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nodeType="clickEffect">
                                  <p:stCondLst>
                                    <p:cond delay="0"/>
                                  </p:stCondLst>
                                  <p:childTnLst>
                                    <p:set>
                                      <p:cBhvr>
                                        <p:cTn id="258" dur="1" fill="hold">
                                          <p:stCondLst>
                                            <p:cond delay="0"/>
                                          </p:stCondLst>
                                        </p:cTn>
                                        <p:tgtEl>
                                          <p:spTgt spid="10"/>
                                        </p:tgtEl>
                                        <p:attrNameLst>
                                          <p:attrName>style.visibility</p:attrName>
                                        </p:attrNameLst>
                                      </p:cBhvr>
                                      <p:to>
                                        <p:strVal val="visible"/>
                                      </p:to>
                                    </p:set>
                                    <p:animEffect transition="in" filter="fade">
                                      <p:cBhvr>
                                        <p:cTn id="259" dur="500"/>
                                        <p:tgtEl>
                                          <p:spTgt spid="10"/>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nodeType="clickEffect">
                                  <p:stCondLst>
                                    <p:cond delay="0"/>
                                  </p:stCondLst>
                                  <p:childTnLst>
                                    <p:set>
                                      <p:cBhvr>
                                        <p:cTn id="263" dur="1" fill="hold">
                                          <p:stCondLst>
                                            <p:cond delay="0"/>
                                          </p:stCondLst>
                                        </p:cTn>
                                        <p:tgtEl>
                                          <p:spTgt spid="111"/>
                                        </p:tgtEl>
                                        <p:attrNameLst>
                                          <p:attrName>style.visibility</p:attrName>
                                        </p:attrNameLst>
                                      </p:cBhvr>
                                      <p:to>
                                        <p:strVal val="visible"/>
                                      </p:to>
                                    </p:set>
                                    <p:animEffect transition="in" filter="fade">
                                      <p:cBhvr>
                                        <p:cTn id="264" dur="500"/>
                                        <p:tgtEl>
                                          <p:spTgt spid="111"/>
                                        </p:tgtEl>
                                      </p:cBhvr>
                                    </p:animEffect>
                                  </p:childTnLst>
                                </p:cTn>
                              </p:par>
                              <p:par>
                                <p:cTn id="265" presetID="42" presetClass="path" presetSubtype="0" accel="50000" decel="50000" fill="hold" nodeType="withEffect">
                                  <p:stCondLst>
                                    <p:cond delay="0"/>
                                  </p:stCondLst>
                                  <p:childTnLst>
                                    <p:animMotion origin="layout" path="M 4.72222E-6 4.81481E-6 L -0.04844 4.81481E-6 " pathEditMode="relative" rAng="0" ptsTypes="AA">
                                      <p:cBhvr>
                                        <p:cTn id="266" dur="1000" spd="-100000" fill="hold"/>
                                        <p:tgtEl>
                                          <p:spTgt spid="111"/>
                                        </p:tgtEl>
                                        <p:attrNameLst>
                                          <p:attrName>ppt_x</p:attrName>
                                          <p:attrName>ppt_y</p:attrName>
                                        </p:attrNameLst>
                                      </p:cBhvr>
                                      <p:rCtr x="-2431" y="0"/>
                                    </p:animMotion>
                                  </p:childTnLst>
                                </p:cTn>
                              </p:par>
                            </p:childTnLst>
                          </p:cTn>
                        </p:par>
                        <p:par>
                          <p:cTn id="267" fill="hold">
                            <p:stCondLst>
                              <p:cond delay="1000"/>
                            </p:stCondLst>
                            <p:childTnLst>
                              <p:par>
                                <p:cTn id="268" presetID="10" presetClass="exit" presetSubtype="0" fill="hold" nodeType="afterEffect">
                                  <p:stCondLst>
                                    <p:cond delay="0"/>
                                  </p:stCondLst>
                                  <p:childTnLst>
                                    <p:animEffect transition="out" filter="fade">
                                      <p:cBhvr>
                                        <p:cTn id="269" dur="500"/>
                                        <p:tgtEl>
                                          <p:spTgt spid="111"/>
                                        </p:tgtEl>
                                      </p:cBhvr>
                                    </p:animEffect>
                                    <p:set>
                                      <p:cBhvr>
                                        <p:cTn id="270" dur="1" fill="hold">
                                          <p:stCondLst>
                                            <p:cond delay="499"/>
                                          </p:stCondLst>
                                        </p:cTn>
                                        <p:tgtEl>
                                          <p:spTgt spid="111"/>
                                        </p:tgtEl>
                                        <p:attrNameLst>
                                          <p:attrName>style.visibility</p:attrName>
                                        </p:attrNameLst>
                                      </p:cBhvr>
                                      <p:to>
                                        <p:strVal val="hidden"/>
                                      </p:to>
                                    </p:set>
                                  </p:childTnLst>
                                </p:cTn>
                              </p:par>
                              <p:par>
                                <p:cTn id="271" presetID="10" presetClass="entr" presetSubtype="0" fill="hold" nodeType="withEffect">
                                  <p:stCondLst>
                                    <p:cond delay="0"/>
                                  </p:stCondLst>
                                  <p:childTnLst>
                                    <p:set>
                                      <p:cBhvr>
                                        <p:cTn id="272" dur="1" fill="hold">
                                          <p:stCondLst>
                                            <p:cond delay="0"/>
                                          </p:stCondLst>
                                        </p:cTn>
                                        <p:tgtEl>
                                          <p:spTgt spid="112"/>
                                        </p:tgtEl>
                                        <p:attrNameLst>
                                          <p:attrName>style.visibility</p:attrName>
                                        </p:attrNameLst>
                                      </p:cBhvr>
                                      <p:to>
                                        <p:strVal val="visible"/>
                                      </p:to>
                                    </p:set>
                                    <p:animEffect transition="in" filter="fade">
                                      <p:cBhvr>
                                        <p:cTn id="273" dur="1000"/>
                                        <p:tgtEl>
                                          <p:spTgt spid="112"/>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nodeType="clickEffect">
                                  <p:stCondLst>
                                    <p:cond delay="0"/>
                                  </p:stCondLst>
                                  <p:childTnLst>
                                    <p:set>
                                      <p:cBhvr>
                                        <p:cTn id="277" dur="1" fill="hold">
                                          <p:stCondLst>
                                            <p:cond delay="0"/>
                                          </p:stCondLst>
                                        </p:cTn>
                                        <p:tgtEl>
                                          <p:spTgt spid="12"/>
                                        </p:tgtEl>
                                        <p:attrNameLst>
                                          <p:attrName>style.visibility</p:attrName>
                                        </p:attrNameLst>
                                      </p:cBhvr>
                                      <p:to>
                                        <p:strVal val="visible"/>
                                      </p:to>
                                    </p:set>
                                    <p:animEffect transition="in" filter="fade">
                                      <p:cBhvr>
                                        <p:cTn id="2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5" grpId="0"/>
      <p:bldP spid="295" grpId="1"/>
      <p:bldP spid="295" grpId="2"/>
      <p:bldP spid="297" grpId="0"/>
      <p:bldP spid="297" grpId="1"/>
      <p:bldP spid="297" grpId="2"/>
      <p:bldP spid="298" grpId="0" animBg="1"/>
      <p:bldP spid="298" grpId="1" animBg="1"/>
      <p:bldP spid="298" grpId="2" animBg="1"/>
      <p:bldP spid="305" grpId="0"/>
      <p:bldP spid="305" grpId="1"/>
      <p:bldP spid="305" grpId="2"/>
      <p:bldP spid="310" grpId="0"/>
      <p:bldP spid="310" grpId="1"/>
      <p:bldP spid="310" grpId="2"/>
      <p:bldP spid="336" grpId="0" animBg="1"/>
      <p:bldP spid="337" grpId="0" animBg="1"/>
      <p:bldP spid="338" grpId="0" animBg="1"/>
      <p:bldP spid="338" grpId="1" animBg="1"/>
      <p:bldP spid="338" grpId="2" animBg="1"/>
      <p:bldP spid="339" grpId="0" animBg="1"/>
      <p:bldP spid="339" grpId="1" animBg="1"/>
      <p:bldP spid="340" grpId="0"/>
      <p:bldP spid="340" grpId="1"/>
      <p:bldP spid="340" grpId="2"/>
      <p:bldP spid="349" grpId="0" animBg="1"/>
      <p:bldP spid="349" grpId="1" animBg="1"/>
      <p:bldP spid="349" grpId="2" animBg="1"/>
      <p:bldP spid="350" grpId="0" animBg="1"/>
      <p:bldP spid="350" grpId="1" animBg="1"/>
      <p:bldP spid="351" grpId="0" animBg="1"/>
      <p:bldP spid="352" grpId="0" animBg="1"/>
      <p:bldP spid="358" grpId="0"/>
      <p:bldP spid="358" grpId="1"/>
      <p:bldP spid="358" grpId="2"/>
      <p:bldP spid="379" grpId="0"/>
      <p:bldP spid="379" grpId="1"/>
      <p:bldP spid="379" grpId="2"/>
      <p:bldP spid="390" grpId="0" animBg="1"/>
      <p:bldP spid="390" grpId="1" animBg="1"/>
      <p:bldP spid="390" grpId="2"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971550" y="304800"/>
            <a:ext cx="7777163" cy="981075"/>
          </a:xfrm>
        </p:spPr>
        <p:txBody>
          <a:bodyPr/>
          <a:lstStyle/>
          <a:p>
            <a:r>
              <a:rPr lang="en-US" altLang="zh-CN" sz="3200" smtClean="0">
                <a:ea typeface="宋体" panose="02010600030101010101" pitchFamily="2" charset="-122"/>
              </a:rPr>
              <a:t>LRU page replacement algorithm</a:t>
            </a:r>
            <a:endParaRPr lang="zh-CN" altLang="en-US" sz="3200" smtClean="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smtClean="0">
                <a:ea typeface="宋体" pitchFamily="2" charset="-122"/>
              </a:rPr>
              <a:t>Analysis  of the algorithm</a:t>
            </a:r>
          </a:p>
          <a:p>
            <a:pPr lvl="1">
              <a:lnSpc>
                <a:spcPct val="110000"/>
              </a:lnSpc>
              <a:defRPr/>
            </a:pPr>
            <a:r>
              <a:rPr lang="en-US" altLang="zh-CN" dirty="0" smtClean="0">
                <a:ea typeface="宋体" pitchFamily="2" charset="-122"/>
              </a:rPr>
              <a:t>Using a bit matrix (n * n)to indicate the status of each frame, where ‘n’ is the number of frames</a:t>
            </a:r>
          </a:p>
          <a:p>
            <a:pPr lvl="1">
              <a:lnSpc>
                <a:spcPct val="110000"/>
              </a:lnSpc>
              <a:defRPr/>
            </a:pPr>
            <a:r>
              <a:rPr lang="en-US" altLang="zh-CN" dirty="0" smtClean="0">
                <a:ea typeface="宋体" pitchFamily="2" charset="-122"/>
              </a:rPr>
              <a:t>When frame k is referenced, set the row k in the matrix to be 1, while set the column k in the matrix to be 0</a:t>
            </a:r>
          </a:p>
          <a:p>
            <a:pPr lvl="1">
              <a:lnSpc>
                <a:spcPct val="110000"/>
              </a:lnSpc>
              <a:defRPr/>
            </a:pPr>
            <a:r>
              <a:rPr lang="en-US" altLang="zh-CN" dirty="0" smtClean="0">
                <a:ea typeface="宋体" pitchFamily="2" charset="-122"/>
              </a:rPr>
              <a:t>The lease binary value means this page can be replaced</a:t>
            </a:r>
          </a:p>
          <a:p>
            <a:pPr>
              <a:lnSpc>
                <a:spcPct val="110000"/>
              </a:lnSpc>
              <a:defRPr/>
            </a:pPr>
            <a:r>
              <a:rPr lang="en-US" altLang="zh-CN" dirty="0" smtClean="0">
                <a:ea typeface="宋体" pitchFamily="2" charset="-122"/>
              </a:rPr>
              <a:t>Implementation issues</a:t>
            </a:r>
          </a:p>
          <a:p>
            <a:pPr lvl="1">
              <a:lnSpc>
                <a:spcPct val="110000"/>
              </a:lnSpc>
              <a:defRPr/>
            </a:pPr>
            <a:r>
              <a:rPr lang="en-US" altLang="zh-CN" dirty="0" smtClean="0">
                <a:ea typeface="宋体" pitchFamily="2" charset="-122"/>
              </a:rPr>
              <a:t>Simple implementation: counter in the page table</a:t>
            </a:r>
          </a:p>
          <a:p>
            <a:pPr lvl="1">
              <a:lnSpc>
                <a:spcPct val="110000"/>
              </a:lnSpc>
              <a:defRPr/>
            </a:pPr>
            <a:r>
              <a:rPr lang="en-US" altLang="zh-CN" dirty="0" smtClean="0">
                <a:ea typeface="宋体" pitchFamily="2" charset="-122"/>
              </a:rPr>
              <a:t>Hardware implementation: special registers are used to realize a n*n matrix</a:t>
            </a:r>
          </a:p>
          <a:p>
            <a:pPr lvl="1">
              <a:lnSpc>
                <a:spcPct val="110000"/>
              </a:lnSpc>
              <a:defRPr/>
            </a:pPr>
            <a:r>
              <a:rPr lang="en-US" altLang="zh-CN" dirty="0" smtClean="0">
                <a:ea typeface="宋体" pitchFamily="2" charset="-122"/>
              </a:rPr>
              <a:t>Software simulation: NFU (aging algorithm)</a:t>
            </a:r>
          </a:p>
        </p:txBody>
      </p:sp>
      <p:sp>
        <p:nvSpPr>
          <p:cNvPr id="4" name="日期占位符 3"/>
          <p:cNvSpPr>
            <a:spLocks noGrp="1"/>
          </p:cNvSpPr>
          <p:nvPr>
            <p:ph type="dt" sz="quarter" idx="10"/>
          </p:nvPr>
        </p:nvSpPr>
        <p:spPr/>
        <p:txBody>
          <a:bodyPr/>
          <a:lstStyle/>
          <a:p>
            <a:pPr>
              <a:defRPr/>
            </a:pPr>
            <a:r>
              <a:rPr lang="en-US" altLang="zh-CN" dirty="0" smtClean="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1044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DE5FF2C-2D7F-432B-8D2D-6CA7E13A48D0}" type="slidenum">
              <a:rPr lang="en-US" altLang="ko-KR" sz="1200" smtClean="0">
                <a:solidFill>
                  <a:schemeClr val="bg1"/>
                </a:solidFill>
              </a:rPr>
              <a:pPr>
                <a:spcBef>
                  <a:spcPct val="0"/>
                </a:spcBef>
                <a:buClrTx/>
                <a:buSzTx/>
                <a:buFontTx/>
                <a:buNone/>
              </a:pPr>
              <a:t>97</a:t>
            </a:fld>
            <a:endParaRPr lang="en-US" altLang="ko-KR" sz="1200" smtClean="0">
              <a:solidFill>
                <a:schemeClr val="bg1"/>
              </a:solidFill>
            </a:endParaRPr>
          </a:p>
        </p:txBody>
      </p:sp>
    </p:spTree>
    <p:extLst>
      <p:ext uri="{BB962C8B-B14F-4D97-AF65-F5344CB8AC3E}">
        <p14:creationId xmlns:p14="http://schemas.microsoft.com/office/powerpoint/2010/main" val="130162601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TW" altLang="en-US" sz="3000" b="1" spc="-100" dirty="0">
                <a:solidFill>
                  <a:srgbClr val="11576A"/>
                </a:solidFill>
                <a:latin typeface="微软雅黑" pitchFamily="34" charset="-122"/>
                <a:ea typeface="微软雅黑" pitchFamily="34" charset="-122"/>
              </a:rPr>
              <a:t>最不常用算法</a:t>
            </a:r>
            <a:r>
              <a:rPr lang="zh-TW" altLang="en-US" sz="2400" b="1" spc="-100" dirty="0">
                <a:solidFill>
                  <a:srgbClr val="11576A"/>
                </a:solidFill>
                <a:latin typeface="微软雅黑" pitchFamily="34" charset="-122"/>
                <a:ea typeface="微软雅黑" pitchFamily="34" charset="-122"/>
              </a:rPr>
              <a:t>（</a:t>
            </a:r>
            <a:r>
              <a:rPr lang="en-US" altLang="zh-TW" sz="2400" b="1" spc="-100" dirty="0">
                <a:solidFill>
                  <a:srgbClr val="11576A"/>
                </a:solidFill>
                <a:latin typeface="微软雅黑" pitchFamily="34" charset="-122"/>
                <a:ea typeface="微软雅黑" pitchFamily="34" charset="-122"/>
              </a:rPr>
              <a:t>Least Frequently Used, LFU</a:t>
            </a:r>
            <a:r>
              <a:rPr lang="zh-TW" altLang="en-US" sz="2400" b="1" spc="-100" dirty="0">
                <a:solidFill>
                  <a:srgbClr val="11576A"/>
                </a:solidFill>
                <a:latin typeface="微软雅黑" pitchFamily="34" charset="-122"/>
                <a:ea typeface="微软雅黑" pitchFamily="34" charset="-122"/>
              </a:rPr>
              <a:t>）</a:t>
            </a:r>
            <a:endParaRPr lang="zh-CN" altLang="en-US" sz="2400" b="1" spc="-100" dirty="0">
              <a:solidFill>
                <a:srgbClr val="11576A"/>
              </a:solidFill>
              <a:latin typeface="微软雅黑" pitchFamily="34" charset="-122"/>
              <a:ea typeface="微软雅黑" pitchFamily="34" charset="-122"/>
            </a:endParaRPr>
          </a:p>
        </p:txBody>
      </p:sp>
      <p:grpSp>
        <p:nvGrpSpPr>
          <p:cNvPr id="7" name="组合 6"/>
          <p:cNvGrpSpPr/>
          <p:nvPr/>
        </p:nvGrpSpPr>
        <p:grpSpPr>
          <a:xfrm>
            <a:off x="2092488" y="2410629"/>
            <a:ext cx="4504298" cy="369332"/>
            <a:chOff x="1284441" y="1121331"/>
            <a:chExt cx="4504298" cy="369332"/>
          </a:xfrm>
        </p:grpSpPr>
        <p:sp>
          <p:nvSpPr>
            <p:cNvPr id="20" name="TextBox 19"/>
            <p:cNvSpPr txBox="1"/>
            <p:nvPr/>
          </p:nvSpPr>
          <p:spPr>
            <a:xfrm>
              <a:off x="1431021" y="1121331"/>
              <a:ext cx="4357718"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缺页时，置换访问次数最少的页面</a:t>
              </a:r>
              <a:endParaRPr lang="en-US" altLang="zh-CN" b="1" dirty="0" smtClean="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84441" y="1219051"/>
              <a:ext cx="151066" cy="148997"/>
            </a:xfrm>
            <a:prstGeom prst="rect">
              <a:avLst/>
            </a:prstGeom>
            <a:effectLst/>
          </p:spPr>
        </p:pic>
      </p:grpSp>
      <p:grpSp>
        <p:nvGrpSpPr>
          <p:cNvPr id="6" name="组合 5"/>
          <p:cNvGrpSpPr/>
          <p:nvPr/>
        </p:nvGrpSpPr>
        <p:grpSpPr>
          <a:xfrm>
            <a:off x="1652571" y="2060848"/>
            <a:ext cx="1727212" cy="400110"/>
            <a:chOff x="844524" y="771550"/>
            <a:chExt cx="1727212" cy="400110"/>
          </a:xfrm>
        </p:grpSpPr>
        <p:sp>
          <p:nvSpPr>
            <p:cNvPr id="10" name="TextBox 9"/>
            <p:cNvSpPr txBox="1"/>
            <p:nvPr/>
          </p:nvSpPr>
          <p:spPr>
            <a:xfrm>
              <a:off x="1175432" y="77155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思路</a:t>
              </a:r>
            </a:p>
          </p:txBody>
        </p:sp>
        <p:sp>
          <p:nvSpPr>
            <p:cNvPr id="49" name="TextBox 48"/>
            <p:cNvSpPr txBox="1"/>
            <p:nvPr/>
          </p:nvSpPr>
          <p:spPr>
            <a:xfrm>
              <a:off x="844524" y="77155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8" name="组合 7"/>
          <p:cNvGrpSpPr/>
          <p:nvPr/>
        </p:nvGrpSpPr>
        <p:grpSpPr>
          <a:xfrm>
            <a:off x="1652571" y="2420888"/>
            <a:ext cx="1727212" cy="400110"/>
            <a:chOff x="844524" y="1440421"/>
            <a:chExt cx="1727212" cy="400110"/>
          </a:xfrm>
        </p:grpSpPr>
        <p:sp>
          <p:nvSpPr>
            <p:cNvPr id="18" name="TextBox 17"/>
            <p:cNvSpPr txBox="1"/>
            <p:nvPr/>
          </p:nvSpPr>
          <p:spPr>
            <a:xfrm>
              <a:off x="1175432" y="1440421"/>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实现</a:t>
              </a:r>
            </a:p>
          </p:txBody>
        </p:sp>
        <p:sp>
          <p:nvSpPr>
            <p:cNvPr id="48" name="TextBox 47"/>
            <p:cNvSpPr txBox="1"/>
            <p:nvPr/>
          </p:nvSpPr>
          <p:spPr>
            <a:xfrm>
              <a:off x="844524" y="144042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2092489" y="2744741"/>
            <a:ext cx="3501873" cy="972451"/>
            <a:chOff x="1284441" y="1764273"/>
            <a:chExt cx="3501873" cy="972451"/>
          </a:xfrm>
        </p:grpSpPr>
        <p:sp>
          <p:nvSpPr>
            <p:cNvPr id="21" name="TextBox 20"/>
            <p:cNvSpPr txBox="1"/>
            <p:nvPr/>
          </p:nvSpPr>
          <p:spPr>
            <a:xfrm>
              <a:off x="1431020" y="1764273"/>
              <a:ext cx="3355294"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每个页面设置一个访问计数</a:t>
              </a:r>
              <a:endParaRPr lang="zh-CN" altLang="en-US" b="1" dirty="0">
                <a:solidFill>
                  <a:srgbClr val="11576A"/>
                </a:solidFill>
                <a:latin typeface="微软雅黑" pitchFamily="34" charset="-122"/>
                <a:ea typeface="微软雅黑" pitchFamily="34" charset="-122"/>
              </a:endParaRPr>
            </a:p>
          </p:txBody>
        </p:sp>
        <p:sp>
          <p:nvSpPr>
            <p:cNvPr id="24" name="TextBox 23"/>
            <p:cNvSpPr txBox="1"/>
            <p:nvPr/>
          </p:nvSpPr>
          <p:spPr>
            <a:xfrm>
              <a:off x="1431021" y="2055649"/>
              <a:ext cx="3140979" cy="369332"/>
            </a:xfrm>
            <a:prstGeom prst="rect">
              <a:avLst/>
            </a:prstGeom>
            <a:noFill/>
            <a:effectLst/>
          </p:spPr>
          <p:txBody>
            <a:bodyPr wrap="square" rtlCol="0">
              <a:spAutoFit/>
            </a:bodyPr>
            <a:lstStyle/>
            <a:p>
              <a:pPr marL="6350" lvl="1"/>
              <a:r>
                <a:rPr lang="zh-CN" altLang="en-US" b="1" dirty="0" smtClean="0">
                  <a:solidFill>
                    <a:srgbClr val="11576A"/>
                  </a:solidFill>
                  <a:latin typeface="微软雅黑" pitchFamily="34" charset="-122"/>
                  <a:ea typeface="微软雅黑" pitchFamily="34" charset="-122"/>
                </a:rPr>
                <a:t>访问页面时，访问计数加</a:t>
              </a:r>
              <a:r>
                <a:rPr lang="en-US" altLang="zh-CN" b="1" dirty="0" smtClean="0">
                  <a:solidFill>
                    <a:srgbClr val="11576A"/>
                  </a:solidFill>
                  <a:latin typeface="微软雅黑" pitchFamily="34" charset="-122"/>
                  <a:ea typeface="微软雅黑" pitchFamily="34" charset="-122"/>
                </a:rPr>
                <a:t>1</a:t>
              </a:r>
              <a:endParaRPr lang="en-US" altLang="zh-CN" b="1" dirty="0">
                <a:solidFill>
                  <a:srgbClr val="11576A"/>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2" cstate="print"/>
            <a:stretch>
              <a:fillRect/>
            </a:stretch>
          </p:blipFill>
          <p:spPr>
            <a:xfrm>
              <a:off x="1284441" y="2149032"/>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1873282"/>
              <a:ext cx="151066" cy="148997"/>
            </a:xfrm>
            <a:prstGeom prst="rect">
              <a:avLst/>
            </a:prstGeom>
            <a:effectLst/>
          </p:spPr>
        </p:pic>
        <p:sp>
          <p:nvSpPr>
            <p:cNvPr id="32" name="TextBox 31"/>
            <p:cNvSpPr txBox="1"/>
            <p:nvPr/>
          </p:nvSpPr>
          <p:spPr>
            <a:xfrm>
              <a:off x="1431020" y="2367392"/>
              <a:ext cx="3355294" cy="369332"/>
            </a:xfrm>
            <a:prstGeom prst="rect">
              <a:avLst/>
            </a:prstGeom>
            <a:noFill/>
            <a:effectLst/>
          </p:spPr>
          <p:txBody>
            <a:bodyPr wrap="square" rtlCol="0">
              <a:spAutoFit/>
            </a:bodyPr>
            <a:lstStyle/>
            <a:p>
              <a:pPr marL="6350" lvl="1"/>
              <a:r>
                <a:rPr lang="zh-CN" altLang="en-US" b="1" dirty="0" smtClean="0">
                  <a:solidFill>
                    <a:srgbClr val="11576A"/>
                  </a:solidFill>
                  <a:latin typeface="微软雅黑" pitchFamily="34" charset="-122"/>
                  <a:ea typeface="微软雅黑" pitchFamily="34" charset="-122"/>
                </a:rPr>
                <a:t>缺页时，置换计数最小的页面</a:t>
              </a:r>
              <a:endParaRPr lang="en-US" altLang="zh-CN" b="1" dirty="0" smtClean="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84441" y="2476401"/>
              <a:ext cx="151066" cy="148997"/>
            </a:xfrm>
            <a:prstGeom prst="rect">
              <a:avLst/>
            </a:prstGeom>
            <a:effectLst/>
          </p:spPr>
        </p:pic>
      </p:grpSp>
      <p:grpSp>
        <p:nvGrpSpPr>
          <p:cNvPr id="11" name="组合 10"/>
          <p:cNvGrpSpPr/>
          <p:nvPr/>
        </p:nvGrpSpPr>
        <p:grpSpPr>
          <a:xfrm>
            <a:off x="1667211" y="2778369"/>
            <a:ext cx="1784011" cy="400110"/>
            <a:chOff x="859163" y="2678563"/>
            <a:chExt cx="1784011" cy="400110"/>
          </a:xfrm>
        </p:grpSpPr>
        <p:sp>
          <p:nvSpPr>
            <p:cNvPr id="19" name="TextBox 18"/>
            <p:cNvSpPr txBox="1"/>
            <p:nvPr/>
          </p:nvSpPr>
          <p:spPr>
            <a:xfrm>
              <a:off x="1177724" y="2678563"/>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特征</a:t>
              </a:r>
            </a:p>
          </p:txBody>
        </p:sp>
        <p:sp>
          <p:nvSpPr>
            <p:cNvPr id="45" name="TextBox 44"/>
            <p:cNvSpPr txBox="1"/>
            <p:nvPr/>
          </p:nvSpPr>
          <p:spPr>
            <a:xfrm>
              <a:off x="859163" y="267856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2092489" y="3086682"/>
            <a:ext cx="5287823" cy="918383"/>
            <a:chOff x="1284441" y="2986875"/>
            <a:chExt cx="5287823" cy="918383"/>
          </a:xfrm>
        </p:grpSpPr>
        <p:sp>
          <p:nvSpPr>
            <p:cNvPr id="25" name="TextBox 24"/>
            <p:cNvSpPr txBox="1"/>
            <p:nvPr/>
          </p:nvSpPr>
          <p:spPr>
            <a:xfrm>
              <a:off x="1431021" y="2986875"/>
              <a:ext cx="1426467" cy="369332"/>
            </a:xfrm>
            <a:prstGeom prst="rect">
              <a:avLst/>
            </a:prstGeom>
            <a:noFill/>
            <a:effectLst/>
          </p:spPr>
          <p:txBody>
            <a:bodyPr wrap="square" rtlCol="0">
              <a:spAutoFit/>
            </a:bodyPr>
            <a:lstStyle/>
            <a:p>
              <a:pPr marL="0" lvl="1"/>
              <a:r>
                <a:rPr lang="zh-CN" altLang="en-US" b="1" dirty="0" smtClean="0">
                  <a:solidFill>
                    <a:srgbClr val="11576A"/>
                  </a:solidFill>
                  <a:latin typeface="微软雅黑" pitchFamily="34" charset="-122"/>
                  <a:ea typeface="微软雅黑" pitchFamily="34" charset="-122"/>
                </a:rPr>
                <a:t>算法开销大</a:t>
              </a:r>
              <a:endParaRPr lang="en-US" altLang="zh-CN" b="1" dirty="0" smtClean="0">
                <a:solidFill>
                  <a:srgbClr val="11576A"/>
                </a:solidFill>
                <a:latin typeface="微软雅黑" pitchFamily="34" charset="-122"/>
                <a:ea typeface="微软雅黑" pitchFamily="34" charset="-122"/>
              </a:endParaRPr>
            </a:p>
          </p:txBody>
        </p:sp>
        <p:sp>
          <p:nvSpPr>
            <p:cNvPr id="26" name="TextBox 25"/>
            <p:cNvSpPr txBox="1"/>
            <p:nvPr/>
          </p:nvSpPr>
          <p:spPr>
            <a:xfrm>
              <a:off x="1431021" y="3276331"/>
              <a:ext cx="5141243" cy="369332"/>
            </a:xfrm>
            <a:prstGeom prst="rect">
              <a:avLst/>
            </a:prstGeom>
            <a:noFill/>
            <a:effectLst/>
          </p:spPr>
          <p:txBody>
            <a:bodyPr wrap="square" rtlCol="0">
              <a:spAutoFit/>
            </a:bodyPr>
            <a:lstStyle/>
            <a:p>
              <a:pPr marL="6350" lvl="1"/>
              <a:r>
                <a:rPr lang="zh-CN" altLang="en-US" b="1" dirty="0" smtClean="0">
                  <a:solidFill>
                    <a:srgbClr val="11576A"/>
                  </a:solidFill>
                  <a:latin typeface="微软雅黑" pitchFamily="34" charset="-122"/>
                  <a:ea typeface="微软雅黑" pitchFamily="34" charset="-122"/>
                </a:rPr>
                <a:t>开始时频繁使用，但以后不使用的页面很难置换</a:t>
              </a:r>
              <a:endParaRPr lang="en-US" altLang="zh-CN" b="1" dirty="0" smtClean="0">
                <a:solidFill>
                  <a:srgbClr val="11576A"/>
                </a:solidFill>
                <a:latin typeface="微软雅黑" pitchFamily="34" charset="-122"/>
                <a:ea typeface="微软雅黑" pitchFamily="34" charset="-122"/>
              </a:endParaRPr>
            </a:p>
          </p:txBody>
        </p:sp>
        <p:pic>
          <p:nvPicPr>
            <p:cNvPr id="39" name="图片 38" descr="小点1.png"/>
            <p:cNvPicPr>
              <a:picLocks noChangeAspect="1"/>
            </p:cNvPicPr>
            <p:nvPr/>
          </p:nvPicPr>
          <p:blipFill>
            <a:blip r:embed="rId2" cstate="print"/>
            <a:stretch>
              <a:fillRect/>
            </a:stretch>
          </p:blipFill>
          <p:spPr>
            <a:xfrm>
              <a:off x="1284441" y="3370347"/>
              <a:ext cx="151066" cy="148997"/>
            </a:xfrm>
            <a:prstGeom prst="rect">
              <a:avLst/>
            </a:prstGeom>
            <a:effectLst/>
          </p:spPr>
        </p:pic>
        <p:pic>
          <p:nvPicPr>
            <p:cNvPr id="40" name="图片 39" descr="小点1.png"/>
            <p:cNvPicPr>
              <a:picLocks noChangeAspect="1"/>
            </p:cNvPicPr>
            <p:nvPr/>
          </p:nvPicPr>
          <p:blipFill>
            <a:blip r:embed="rId2" cstate="print"/>
            <a:stretch>
              <a:fillRect/>
            </a:stretch>
          </p:blipFill>
          <p:spPr>
            <a:xfrm>
              <a:off x="1284441" y="3088476"/>
              <a:ext cx="151066" cy="148997"/>
            </a:xfrm>
            <a:prstGeom prst="rect">
              <a:avLst/>
            </a:prstGeom>
            <a:effectLst/>
          </p:spPr>
        </p:pic>
        <p:sp>
          <p:nvSpPr>
            <p:cNvPr id="28" name="TextBox 27"/>
            <p:cNvSpPr txBox="1"/>
            <p:nvPr/>
          </p:nvSpPr>
          <p:spPr>
            <a:xfrm>
              <a:off x="1663245" y="3566704"/>
              <a:ext cx="3140979" cy="338554"/>
            </a:xfrm>
            <a:prstGeom prst="rect">
              <a:avLst/>
            </a:prstGeom>
            <a:noFill/>
            <a:effectLst/>
          </p:spPr>
          <p:txBody>
            <a:bodyPr wrap="square" rtlCol="0">
              <a:spAutoFit/>
            </a:bodyPr>
            <a:lstStyle/>
            <a:p>
              <a:pPr marL="6350" lvl="1"/>
              <a:r>
                <a:rPr lang="zh-CN" altLang="en-US" sz="1600" b="1" dirty="0">
                  <a:solidFill>
                    <a:srgbClr val="0070C0"/>
                  </a:solidFill>
                  <a:latin typeface="微软雅黑" pitchFamily="34" charset="-122"/>
                  <a:ea typeface="微软雅黑" pitchFamily="34" charset="-122"/>
                </a:rPr>
                <a:t>解决方法：计数定期右移</a:t>
              </a:r>
              <a:endParaRPr lang="en-US" altLang="zh-TW" sz="1600" b="1" dirty="0">
                <a:solidFill>
                  <a:srgbClr val="0070C0"/>
                </a:solidFill>
                <a:latin typeface="微软雅黑" pitchFamily="34" charset="-122"/>
                <a:ea typeface="微软雅黑" pitchFamily="34" charset="-122"/>
              </a:endParaRPr>
            </a:p>
          </p:txBody>
        </p:sp>
        <p:pic>
          <p:nvPicPr>
            <p:cNvPr id="30" name="图片 29" descr="小点1.png"/>
            <p:cNvPicPr>
              <a:picLocks noChangeAspect="1"/>
            </p:cNvPicPr>
            <p:nvPr/>
          </p:nvPicPr>
          <p:blipFill>
            <a:blip r:embed="rId2" cstate="print"/>
            <a:stretch>
              <a:fillRect/>
            </a:stretch>
          </p:blipFill>
          <p:spPr>
            <a:xfrm>
              <a:off x="1516665" y="3660720"/>
              <a:ext cx="151066" cy="148997"/>
            </a:xfrm>
            <a:prstGeom prst="rect">
              <a:avLst/>
            </a:prstGeom>
            <a:effectLst/>
          </p:spPr>
        </p:pic>
      </p:grpSp>
      <p:grpSp>
        <p:nvGrpSpPr>
          <p:cNvPr id="13" name="组合 12"/>
          <p:cNvGrpSpPr/>
          <p:nvPr/>
        </p:nvGrpSpPr>
        <p:grpSpPr>
          <a:xfrm>
            <a:off x="1667211" y="3140968"/>
            <a:ext cx="3212771" cy="400110"/>
            <a:chOff x="859163" y="3864706"/>
            <a:chExt cx="3212771" cy="400110"/>
          </a:xfrm>
        </p:grpSpPr>
        <p:sp>
          <p:nvSpPr>
            <p:cNvPr id="27" name="TextBox 26"/>
            <p:cNvSpPr txBox="1"/>
            <p:nvPr/>
          </p:nvSpPr>
          <p:spPr>
            <a:xfrm>
              <a:off x="1177724" y="3864706"/>
              <a:ext cx="2894210" cy="400110"/>
            </a:xfrm>
            <a:prstGeom prst="rect">
              <a:avLst/>
            </a:prstGeom>
            <a:noFill/>
            <a:effectLst/>
          </p:spPr>
          <p:txBody>
            <a:bodyPr wrap="square" rtlCol="0">
              <a:spAutoFit/>
            </a:bodyPr>
            <a:lstStyle/>
            <a:p>
              <a:r>
                <a:rPr lang="en-US" altLang="zh-TW" sz="2000" b="1" dirty="0">
                  <a:solidFill>
                    <a:srgbClr val="11576A"/>
                  </a:solidFill>
                  <a:latin typeface="微软雅黑" pitchFamily="34" charset="-122"/>
                  <a:ea typeface="微软雅黑" pitchFamily="34" charset="-122"/>
                </a:rPr>
                <a:t>LRU</a:t>
              </a:r>
              <a:r>
                <a:rPr lang="zh-TW" altLang="en-US" sz="2000" b="1" dirty="0">
                  <a:solidFill>
                    <a:srgbClr val="11576A"/>
                  </a:solidFill>
                  <a:latin typeface="微软雅黑" pitchFamily="34" charset="-122"/>
                  <a:ea typeface="微软雅黑" pitchFamily="34" charset="-122"/>
                </a:rPr>
                <a:t>和</a:t>
              </a:r>
              <a:r>
                <a:rPr lang="en-US" altLang="zh-TW" sz="2000" b="1" dirty="0">
                  <a:solidFill>
                    <a:srgbClr val="11576A"/>
                  </a:solidFill>
                  <a:latin typeface="微软雅黑" pitchFamily="34" charset="-122"/>
                  <a:ea typeface="微软雅黑" pitchFamily="34" charset="-122"/>
                </a:rPr>
                <a:t>LFU</a:t>
              </a:r>
              <a:r>
                <a:rPr lang="zh-TW" altLang="en-US" sz="2000" b="1" dirty="0">
                  <a:solidFill>
                    <a:srgbClr val="11576A"/>
                  </a:solidFill>
                  <a:latin typeface="微软雅黑" pitchFamily="34" charset="-122"/>
                  <a:ea typeface="微软雅黑" pitchFamily="34" charset="-122"/>
                </a:rPr>
                <a:t>的区别</a:t>
              </a:r>
              <a:endParaRPr lang="en-US" altLang="zh-CN" sz="2000" b="1" dirty="0">
                <a:solidFill>
                  <a:srgbClr val="11576A"/>
                </a:solidFill>
                <a:latin typeface="微软雅黑" pitchFamily="34" charset="-122"/>
                <a:ea typeface="微软雅黑" pitchFamily="34" charset="-122"/>
              </a:endParaRPr>
            </a:p>
          </p:txBody>
        </p:sp>
        <p:sp>
          <p:nvSpPr>
            <p:cNvPr id="29" name="TextBox 28"/>
            <p:cNvSpPr txBox="1"/>
            <p:nvPr/>
          </p:nvSpPr>
          <p:spPr>
            <a:xfrm>
              <a:off x="859163" y="386470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2085961" y="3461638"/>
            <a:ext cx="4079904" cy="636944"/>
            <a:chOff x="1277914" y="4185376"/>
            <a:chExt cx="4079904" cy="636944"/>
          </a:xfrm>
        </p:grpSpPr>
        <p:sp>
          <p:nvSpPr>
            <p:cNvPr id="31" name="TextBox 30"/>
            <p:cNvSpPr txBox="1"/>
            <p:nvPr/>
          </p:nvSpPr>
          <p:spPr>
            <a:xfrm>
              <a:off x="1435783" y="4185376"/>
              <a:ext cx="3922035" cy="369332"/>
            </a:xfrm>
            <a:prstGeom prst="rect">
              <a:avLst/>
            </a:prstGeom>
            <a:noFill/>
            <a:effectLst/>
          </p:spPr>
          <p:txBody>
            <a:bodyPr wrap="square" rtlCol="0">
              <a:spAutoFit/>
            </a:bodyPr>
            <a:lstStyle/>
            <a:p>
              <a:pPr marL="6350" lvl="1"/>
              <a:r>
                <a:rPr lang="en-US" altLang="zh-CN" b="1" dirty="0" smtClean="0">
                  <a:solidFill>
                    <a:srgbClr val="11576A"/>
                  </a:solidFill>
                  <a:latin typeface="微软雅黑" pitchFamily="34" charset="-122"/>
                  <a:ea typeface="微软雅黑" pitchFamily="34" charset="-122"/>
                </a:rPr>
                <a:t>LRU</a:t>
              </a:r>
              <a:r>
                <a:rPr lang="zh-CN" altLang="en-US" b="1" dirty="0" smtClean="0">
                  <a:solidFill>
                    <a:srgbClr val="11576A"/>
                  </a:solidFill>
                  <a:latin typeface="微软雅黑" pitchFamily="34" charset="-122"/>
                  <a:ea typeface="微软雅黑" pitchFamily="34" charset="-122"/>
                </a:rPr>
                <a:t>关注</a:t>
              </a:r>
              <a:r>
                <a:rPr lang="zh-CN" altLang="en-US" b="1" dirty="0" smtClean="0">
                  <a:solidFill>
                    <a:srgbClr val="C00000"/>
                  </a:solidFill>
                  <a:latin typeface="微软雅黑" pitchFamily="34" charset="-122"/>
                  <a:ea typeface="微软雅黑" pitchFamily="34" charset="-122"/>
                </a:rPr>
                <a:t>多久未访问</a:t>
              </a:r>
              <a:r>
                <a:rPr lang="en-US" altLang="zh-CN" b="1" dirty="0" smtClean="0">
                  <a:solidFill>
                    <a:srgbClr val="11576A"/>
                  </a:solidFill>
                  <a:latin typeface="微软雅黑" pitchFamily="34" charset="-122"/>
                  <a:ea typeface="微软雅黑" pitchFamily="34" charset="-122"/>
                </a:rPr>
                <a:t>,</a:t>
              </a:r>
              <a:r>
                <a:rPr lang="zh-CN" altLang="en-US" b="1" dirty="0" smtClean="0">
                  <a:solidFill>
                    <a:srgbClr val="11576A"/>
                  </a:solidFill>
                  <a:latin typeface="微软雅黑" pitchFamily="34" charset="-122"/>
                  <a:ea typeface="微软雅黑" pitchFamily="34" charset="-122"/>
                </a:rPr>
                <a:t>时间越短越好</a:t>
              </a:r>
              <a:endParaRPr lang="zh-CN" altLang="en-US" b="1" dirty="0">
                <a:solidFill>
                  <a:srgbClr val="11576A"/>
                </a:solidFill>
                <a:latin typeface="微软雅黑" pitchFamily="34" charset="-122"/>
                <a:ea typeface="微软雅黑" pitchFamily="34" charset="-122"/>
              </a:endParaRPr>
            </a:p>
          </p:txBody>
        </p:sp>
        <p:pic>
          <p:nvPicPr>
            <p:cNvPr id="34" name="图片 33" descr="小点1.png"/>
            <p:cNvPicPr>
              <a:picLocks noChangeAspect="1"/>
            </p:cNvPicPr>
            <p:nvPr/>
          </p:nvPicPr>
          <p:blipFill>
            <a:blip r:embed="rId2" cstate="print"/>
            <a:stretch>
              <a:fillRect/>
            </a:stretch>
          </p:blipFill>
          <p:spPr>
            <a:xfrm>
              <a:off x="1277914" y="4255124"/>
              <a:ext cx="151066" cy="148997"/>
            </a:xfrm>
            <a:prstGeom prst="rect">
              <a:avLst/>
            </a:prstGeom>
            <a:effectLst/>
          </p:spPr>
        </p:pic>
        <p:sp>
          <p:nvSpPr>
            <p:cNvPr id="33" name="TextBox 32"/>
            <p:cNvSpPr txBox="1"/>
            <p:nvPr/>
          </p:nvSpPr>
          <p:spPr>
            <a:xfrm>
              <a:off x="1435783" y="4452988"/>
              <a:ext cx="3850597" cy="369332"/>
            </a:xfrm>
            <a:prstGeom prst="rect">
              <a:avLst/>
            </a:prstGeom>
            <a:noFill/>
            <a:effectLst/>
          </p:spPr>
          <p:txBody>
            <a:bodyPr wrap="square" rtlCol="0">
              <a:spAutoFit/>
            </a:bodyPr>
            <a:lstStyle/>
            <a:p>
              <a:pPr marL="0" lvl="1"/>
              <a:r>
                <a:rPr lang="en-US" altLang="zh-CN" b="1" dirty="0" smtClean="0">
                  <a:solidFill>
                    <a:srgbClr val="11576A"/>
                  </a:solidFill>
                  <a:latin typeface="微软雅黑" pitchFamily="34" charset="-122"/>
                  <a:ea typeface="微软雅黑" pitchFamily="34" charset="-122"/>
                </a:rPr>
                <a:t>LFU</a:t>
              </a:r>
              <a:r>
                <a:rPr lang="zh-CN" altLang="en-US" b="1" dirty="0" smtClean="0">
                  <a:solidFill>
                    <a:srgbClr val="11576A"/>
                  </a:solidFill>
                  <a:latin typeface="微软雅黑" pitchFamily="34" charset="-122"/>
                  <a:ea typeface="微软雅黑" pitchFamily="34" charset="-122"/>
                </a:rPr>
                <a:t>关注</a:t>
              </a:r>
              <a:r>
                <a:rPr lang="zh-CN" altLang="en-US" b="1" dirty="0" smtClean="0">
                  <a:solidFill>
                    <a:srgbClr val="C00000"/>
                  </a:solidFill>
                  <a:latin typeface="微软雅黑" pitchFamily="34" charset="-122"/>
                  <a:ea typeface="微软雅黑" pitchFamily="34" charset="-122"/>
                </a:rPr>
                <a:t>访问次数</a:t>
              </a:r>
              <a:r>
                <a:rPr lang="zh-CN" altLang="en-US" b="1" dirty="0" smtClean="0">
                  <a:solidFill>
                    <a:srgbClr val="11576A"/>
                  </a:solidFill>
                  <a:latin typeface="微软雅黑" pitchFamily="34" charset="-122"/>
                  <a:ea typeface="微软雅黑" pitchFamily="34" charset="-122"/>
                </a:rPr>
                <a:t>，次数越多越好</a:t>
              </a:r>
              <a:endParaRPr lang="zh-CN" altLang="en-US" b="1" dirty="0">
                <a:solidFill>
                  <a:srgbClr val="11576A"/>
                </a:solidFill>
                <a:latin typeface="微软雅黑" pitchFamily="34" charset="-122"/>
                <a:ea typeface="微软雅黑" pitchFamily="34" charset="-122"/>
              </a:endParaRPr>
            </a:p>
          </p:txBody>
        </p:sp>
        <p:pic>
          <p:nvPicPr>
            <p:cNvPr id="36" name="图片 35" descr="小点1.png"/>
            <p:cNvPicPr>
              <a:picLocks noChangeAspect="1"/>
            </p:cNvPicPr>
            <p:nvPr/>
          </p:nvPicPr>
          <p:blipFill>
            <a:blip r:embed="rId2" cstate="print"/>
            <a:stretch>
              <a:fillRect/>
            </a:stretch>
          </p:blipFill>
          <p:spPr>
            <a:xfrm>
              <a:off x="1277914" y="4522736"/>
              <a:ext cx="151066" cy="148997"/>
            </a:xfrm>
            <a:prstGeom prst="rect">
              <a:avLst/>
            </a:prstGeom>
            <a:effectLst/>
          </p:spPr>
        </p:pic>
      </p:grpSp>
    </p:spTree>
    <p:extLst>
      <p:ext uri="{BB962C8B-B14F-4D97-AF65-F5344CB8AC3E}">
        <p14:creationId xmlns:p14="http://schemas.microsoft.com/office/powerpoint/2010/main" val="111239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nodeType="clickEffect">
                                  <p:stCondLst>
                                    <p:cond delay="0"/>
                                  </p:stCondLst>
                                  <p:childTnLst>
                                    <p:animEffect transition="out" filter="wipe(left)">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par>
                                <p:cTn id="44" presetID="22" presetClass="entr" presetSubtype="8"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en-US" altLang="zh-CN" sz="3000" b="1" dirty="0">
                <a:solidFill>
                  <a:srgbClr val="11576A"/>
                </a:solidFill>
                <a:latin typeface="微软雅黑" pitchFamily="34" charset="-122"/>
                <a:ea typeface="微软雅黑" pitchFamily="34" charset="-122"/>
              </a:rPr>
              <a:t>LFU</a:t>
            </a:r>
            <a:r>
              <a:rPr lang="zh-CN" altLang="en-US" sz="3000" b="1" dirty="0">
                <a:solidFill>
                  <a:srgbClr val="11576A"/>
                </a:solidFill>
                <a:latin typeface="微软雅黑" pitchFamily="34" charset="-122"/>
                <a:ea typeface="微软雅黑" pitchFamily="34" charset="-122"/>
              </a:rPr>
              <a:t>算法示例</a:t>
            </a:r>
          </a:p>
        </p:txBody>
      </p:sp>
      <p:sp>
        <p:nvSpPr>
          <p:cNvPr id="8" name="矩形 7"/>
          <p:cNvSpPr/>
          <p:nvPr/>
        </p:nvSpPr>
        <p:spPr>
          <a:xfrm>
            <a:off x="1385824" y="3146133"/>
            <a:ext cx="6429420" cy="25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cxnSp>
        <p:nvCxnSpPr>
          <p:cNvPr id="13" name="直接连接符 12"/>
          <p:cNvCxnSpPr/>
          <p:nvPr/>
        </p:nvCxnSpPr>
        <p:spPr>
          <a:xfrm>
            <a:off x="1457262" y="3503323"/>
            <a:ext cx="6286544"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57262" y="3860513"/>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57262" y="5289273"/>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1790644" y="4555055"/>
            <a:ext cx="128588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1862873" y="4198659"/>
            <a:ext cx="200026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42827" y="3045523"/>
            <a:ext cx="734827"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2" name="TextBox 21"/>
          <p:cNvSpPr txBox="1"/>
          <p:nvPr/>
        </p:nvSpPr>
        <p:spPr>
          <a:xfrm>
            <a:off x="6802412"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5" name="TextBox 24"/>
          <p:cNvSpPr txBox="1"/>
          <p:nvPr/>
        </p:nvSpPr>
        <p:spPr>
          <a:xfrm>
            <a:off x="5328980"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6" name="TextBox 25"/>
          <p:cNvSpPr txBox="1"/>
          <p:nvPr/>
        </p:nvSpPr>
        <p:spPr>
          <a:xfrm>
            <a:off x="4821198"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 name="TextBox 26"/>
          <p:cNvSpPr txBox="1"/>
          <p:nvPr/>
        </p:nvSpPr>
        <p:spPr>
          <a:xfrm>
            <a:off x="4322498"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 name="TextBox 27"/>
          <p:cNvSpPr txBox="1"/>
          <p:nvPr/>
        </p:nvSpPr>
        <p:spPr>
          <a:xfrm>
            <a:off x="3808366"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9" name="TextBox 28"/>
          <p:cNvSpPr txBox="1"/>
          <p:nvPr/>
        </p:nvSpPr>
        <p:spPr>
          <a:xfrm>
            <a:off x="3331892"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30" name="TextBox 29"/>
          <p:cNvSpPr txBox="1"/>
          <p:nvPr/>
        </p:nvSpPr>
        <p:spPr>
          <a:xfrm>
            <a:off x="2830460"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31" name="TextBox 30"/>
          <p:cNvSpPr txBox="1"/>
          <p:nvPr/>
        </p:nvSpPr>
        <p:spPr>
          <a:xfrm>
            <a:off x="7285702" y="3377911"/>
            <a:ext cx="551324"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17</a:t>
            </a:r>
            <a:endParaRPr lang="zh-CN" altLang="en-US" sz="4400" b="1" baseline="30000" dirty="0">
              <a:solidFill>
                <a:srgbClr val="11576A"/>
              </a:solidFill>
              <a:latin typeface="微软雅黑" pitchFamily="34" charset="-122"/>
              <a:ea typeface="微软雅黑" pitchFamily="34" charset="-122"/>
            </a:endParaRPr>
          </a:p>
        </p:txBody>
      </p:sp>
      <p:sp>
        <p:nvSpPr>
          <p:cNvPr id="32" name="TextBox 31"/>
          <p:cNvSpPr txBox="1"/>
          <p:nvPr/>
        </p:nvSpPr>
        <p:spPr>
          <a:xfrm>
            <a:off x="6821462" y="3377911"/>
            <a:ext cx="60982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20</a:t>
            </a:r>
            <a:endParaRPr lang="zh-CN" altLang="en-US" sz="1600" b="1" baseline="30000" dirty="0">
              <a:solidFill>
                <a:srgbClr val="11576A"/>
              </a:solidFill>
              <a:latin typeface="微软雅黑" pitchFamily="34" charset="-122"/>
              <a:ea typeface="微软雅黑" pitchFamily="34" charset="-122"/>
            </a:endParaRPr>
          </a:p>
        </p:txBody>
      </p:sp>
      <p:sp>
        <p:nvSpPr>
          <p:cNvPr id="33" name="TextBox 32"/>
          <p:cNvSpPr txBox="1"/>
          <p:nvPr/>
        </p:nvSpPr>
        <p:spPr>
          <a:xfrm>
            <a:off x="6322762" y="3377911"/>
            <a:ext cx="53437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20</a:t>
            </a:r>
            <a:endParaRPr lang="zh-CN" altLang="en-US" sz="4000" b="1" baseline="30000" dirty="0">
              <a:solidFill>
                <a:srgbClr val="11576A"/>
              </a:solidFill>
              <a:latin typeface="微软雅黑" pitchFamily="34" charset="-122"/>
              <a:ea typeface="微软雅黑" pitchFamily="34" charset="-122"/>
            </a:endParaRPr>
          </a:p>
        </p:txBody>
      </p:sp>
      <p:sp>
        <p:nvSpPr>
          <p:cNvPr id="34" name="TextBox 33"/>
          <p:cNvSpPr txBox="1"/>
          <p:nvPr/>
        </p:nvSpPr>
        <p:spPr>
          <a:xfrm>
            <a:off x="5814980" y="3377911"/>
            <a:ext cx="55108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19</a:t>
            </a:r>
            <a:endParaRPr lang="zh-CN" altLang="en-US" sz="1600" b="1" baseline="30000" dirty="0">
              <a:solidFill>
                <a:srgbClr val="11576A"/>
              </a:solidFill>
              <a:latin typeface="微软雅黑" pitchFamily="34" charset="-122"/>
              <a:ea typeface="微软雅黑" pitchFamily="34" charset="-122"/>
            </a:endParaRPr>
          </a:p>
        </p:txBody>
      </p:sp>
      <p:sp>
        <p:nvSpPr>
          <p:cNvPr id="35" name="TextBox 34"/>
          <p:cNvSpPr txBox="1"/>
          <p:nvPr/>
        </p:nvSpPr>
        <p:spPr>
          <a:xfrm>
            <a:off x="5328980" y="337791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1</a:t>
            </a:r>
            <a:endParaRPr lang="zh-CN" altLang="en-US" sz="3200" b="1" baseline="30000" dirty="0">
              <a:solidFill>
                <a:srgbClr val="11576A"/>
              </a:solidFill>
              <a:latin typeface="微软雅黑" pitchFamily="34" charset="-122"/>
              <a:ea typeface="微软雅黑" pitchFamily="34" charset="-122"/>
            </a:endParaRPr>
          </a:p>
        </p:txBody>
      </p:sp>
      <p:sp>
        <p:nvSpPr>
          <p:cNvPr id="36" name="TextBox 35"/>
          <p:cNvSpPr txBox="1"/>
          <p:nvPr/>
        </p:nvSpPr>
        <p:spPr>
          <a:xfrm>
            <a:off x="4821198" y="3377911"/>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r>
              <a:rPr lang="en-US" altLang="zh-CN" sz="1600" b="1" baseline="30000" dirty="0">
                <a:solidFill>
                  <a:srgbClr val="11576A"/>
                </a:solidFill>
                <a:latin typeface="微软雅黑" pitchFamily="34" charset="-122"/>
                <a:ea typeface="微软雅黑" pitchFamily="34" charset="-122"/>
              </a:rPr>
              <a:t>18</a:t>
            </a:r>
            <a:endParaRPr lang="zh-CN" altLang="en-US" sz="3600" b="1" baseline="30000" dirty="0">
              <a:solidFill>
                <a:srgbClr val="11576A"/>
              </a:solidFill>
              <a:latin typeface="微软雅黑" pitchFamily="34" charset="-122"/>
              <a:ea typeface="微软雅黑" pitchFamily="34" charset="-122"/>
            </a:endParaRPr>
          </a:p>
        </p:txBody>
      </p:sp>
      <p:sp>
        <p:nvSpPr>
          <p:cNvPr id="37" name="TextBox 36"/>
          <p:cNvSpPr txBox="1"/>
          <p:nvPr/>
        </p:nvSpPr>
        <p:spPr>
          <a:xfrm>
            <a:off x="4322498" y="3377911"/>
            <a:ext cx="494374"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5</a:t>
            </a:r>
            <a:endParaRPr lang="zh-CN" altLang="en-US" sz="3200" b="1" baseline="30000" dirty="0">
              <a:solidFill>
                <a:srgbClr val="11576A"/>
              </a:solidFill>
              <a:latin typeface="微软雅黑" pitchFamily="34" charset="-122"/>
              <a:ea typeface="微软雅黑" pitchFamily="34" charset="-122"/>
            </a:endParaRPr>
          </a:p>
        </p:txBody>
      </p:sp>
      <p:sp>
        <p:nvSpPr>
          <p:cNvPr id="38" name="TextBox 37"/>
          <p:cNvSpPr txBox="1"/>
          <p:nvPr/>
        </p:nvSpPr>
        <p:spPr>
          <a:xfrm>
            <a:off x="3808366" y="3377911"/>
            <a:ext cx="60052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14</a:t>
            </a:r>
            <a:endParaRPr lang="zh-CN" altLang="en-US" sz="4000" b="1" baseline="30000" dirty="0">
              <a:solidFill>
                <a:srgbClr val="11576A"/>
              </a:solidFill>
              <a:latin typeface="微软雅黑" pitchFamily="34" charset="-122"/>
              <a:ea typeface="微软雅黑" pitchFamily="34" charset="-122"/>
            </a:endParaRPr>
          </a:p>
        </p:txBody>
      </p:sp>
      <p:sp>
        <p:nvSpPr>
          <p:cNvPr id="39" name="TextBox 38"/>
          <p:cNvSpPr txBox="1"/>
          <p:nvPr/>
        </p:nvSpPr>
        <p:spPr>
          <a:xfrm>
            <a:off x="3331892" y="337791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1</a:t>
            </a:r>
            <a:endParaRPr lang="zh-CN" altLang="en-US" sz="2800" b="1" baseline="30000" dirty="0">
              <a:solidFill>
                <a:srgbClr val="11576A"/>
              </a:solidFill>
              <a:latin typeface="微软雅黑" pitchFamily="34" charset="-122"/>
              <a:ea typeface="微软雅黑" pitchFamily="34" charset="-122"/>
            </a:endParaRPr>
          </a:p>
        </p:txBody>
      </p:sp>
      <p:sp>
        <p:nvSpPr>
          <p:cNvPr id="40" name="TextBox 39"/>
          <p:cNvSpPr txBox="1"/>
          <p:nvPr/>
        </p:nvSpPr>
        <p:spPr>
          <a:xfrm>
            <a:off x="2830460" y="337791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7</a:t>
            </a:r>
            <a:endParaRPr lang="zh-CN" altLang="en-US" sz="3200" b="1" baseline="30000" dirty="0">
              <a:solidFill>
                <a:srgbClr val="11576A"/>
              </a:solidFill>
              <a:latin typeface="微软雅黑" pitchFamily="34" charset="-122"/>
              <a:ea typeface="微软雅黑" pitchFamily="34" charset="-122"/>
            </a:endParaRPr>
          </a:p>
        </p:txBody>
      </p:sp>
      <p:sp>
        <p:nvSpPr>
          <p:cNvPr id="97" name="TextBox 96"/>
          <p:cNvSpPr txBox="1"/>
          <p:nvPr/>
        </p:nvSpPr>
        <p:spPr>
          <a:xfrm>
            <a:off x="1931046" y="374907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98" name="TextBox 97"/>
          <p:cNvSpPr txBox="1"/>
          <p:nvPr/>
        </p:nvSpPr>
        <p:spPr>
          <a:xfrm>
            <a:off x="1931046" y="409449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9" name="TextBox 98"/>
          <p:cNvSpPr txBox="1"/>
          <p:nvPr/>
        </p:nvSpPr>
        <p:spPr>
          <a:xfrm>
            <a:off x="1931046" y="446345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00" name="TextBox 99"/>
          <p:cNvSpPr txBox="1"/>
          <p:nvPr/>
        </p:nvSpPr>
        <p:spPr>
          <a:xfrm>
            <a:off x="1931046" y="482064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01" name="TextBox 100"/>
          <p:cNvSpPr txBox="1"/>
          <p:nvPr/>
        </p:nvSpPr>
        <p:spPr>
          <a:xfrm>
            <a:off x="2370660" y="3779813"/>
            <a:ext cx="606135"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8</a:t>
            </a:r>
            <a:endParaRPr lang="zh-CN" altLang="en-US" sz="2800" b="1" baseline="30000" dirty="0">
              <a:solidFill>
                <a:srgbClr val="11576A"/>
              </a:solidFill>
              <a:latin typeface="微软雅黑" pitchFamily="34" charset="-122"/>
              <a:ea typeface="微软雅黑" pitchFamily="34" charset="-122"/>
            </a:endParaRPr>
          </a:p>
        </p:txBody>
      </p:sp>
      <p:sp>
        <p:nvSpPr>
          <p:cNvPr id="102" name="TextBox 101"/>
          <p:cNvSpPr txBox="1"/>
          <p:nvPr/>
        </p:nvSpPr>
        <p:spPr>
          <a:xfrm>
            <a:off x="2440637" y="4115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5</a:t>
            </a:r>
            <a:endParaRPr lang="zh-CN" altLang="en-US" sz="2400" b="1" baseline="30000" dirty="0">
              <a:solidFill>
                <a:srgbClr val="11576A"/>
              </a:solidFill>
              <a:latin typeface="微软雅黑" pitchFamily="34" charset="-122"/>
              <a:ea typeface="微软雅黑" pitchFamily="34" charset="-122"/>
            </a:endParaRPr>
          </a:p>
        </p:txBody>
      </p:sp>
      <p:sp>
        <p:nvSpPr>
          <p:cNvPr id="103" name="TextBox 102"/>
          <p:cNvSpPr txBox="1"/>
          <p:nvPr/>
        </p:nvSpPr>
        <p:spPr>
          <a:xfrm>
            <a:off x="2414082" y="447096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6</a:t>
            </a:r>
            <a:endParaRPr lang="zh-CN" altLang="en-US" sz="2800" b="1" baseline="30000" dirty="0">
              <a:solidFill>
                <a:srgbClr val="11576A"/>
              </a:solidFill>
              <a:latin typeface="微软雅黑" pitchFamily="34" charset="-122"/>
              <a:ea typeface="微软雅黑" pitchFamily="34" charset="-122"/>
            </a:endParaRPr>
          </a:p>
        </p:txBody>
      </p:sp>
      <p:sp>
        <p:nvSpPr>
          <p:cNvPr id="104" name="TextBox 103"/>
          <p:cNvSpPr txBox="1"/>
          <p:nvPr/>
        </p:nvSpPr>
        <p:spPr>
          <a:xfrm>
            <a:off x="2427379" y="479935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2</a:t>
            </a:r>
            <a:endParaRPr lang="zh-CN" altLang="en-US" sz="2800" b="1" baseline="30000" dirty="0">
              <a:solidFill>
                <a:srgbClr val="11576A"/>
              </a:solidFill>
              <a:latin typeface="微软雅黑" pitchFamily="34" charset="-122"/>
              <a:ea typeface="微软雅黑" pitchFamily="34" charset="-122"/>
            </a:endParaRPr>
          </a:p>
        </p:txBody>
      </p:sp>
      <p:sp>
        <p:nvSpPr>
          <p:cNvPr id="105" name="TextBox 104"/>
          <p:cNvSpPr txBox="1"/>
          <p:nvPr/>
        </p:nvSpPr>
        <p:spPr>
          <a:xfrm>
            <a:off x="2388028" y="30483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106" name="TextBox 105"/>
          <p:cNvSpPr txBox="1"/>
          <p:nvPr/>
        </p:nvSpPr>
        <p:spPr>
          <a:xfrm>
            <a:off x="1421455" y="3465223"/>
            <a:ext cx="1098348"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107" name="TextBox 106"/>
          <p:cNvSpPr txBox="1"/>
          <p:nvPr/>
        </p:nvSpPr>
        <p:spPr>
          <a:xfrm>
            <a:off x="1417176" y="3108033"/>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108" name="TextBox 107"/>
          <p:cNvSpPr txBox="1"/>
          <p:nvPr/>
        </p:nvSpPr>
        <p:spPr>
          <a:xfrm>
            <a:off x="1421455" y="5251173"/>
            <a:ext cx="1169786"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缺页状态</a:t>
            </a:r>
          </a:p>
        </p:txBody>
      </p:sp>
      <p:sp>
        <p:nvSpPr>
          <p:cNvPr id="120" name="TextBox 119"/>
          <p:cNvSpPr txBox="1"/>
          <p:nvPr/>
        </p:nvSpPr>
        <p:spPr>
          <a:xfrm>
            <a:off x="1457525" y="4151364"/>
            <a:ext cx="430887" cy="1063587"/>
          </a:xfrm>
          <a:prstGeom prst="rect">
            <a:avLst/>
          </a:prstGeom>
          <a:noFill/>
          <a:effectLst/>
        </p:spPr>
        <p:txBody>
          <a:bodyPr vert="eaVert"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物理帧号</a:t>
            </a:r>
          </a:p>
        </p:txBody>
      </p:sp>
      <p:sp>
        <p:nvSpPr>
          <p:cNvPr id="132" name="TextBox 131"/>
          <p:cNvSpPr txBox="1"/>
          <p:nvPr/>
        </p:nvSpPr>
        <p:spPr>
          <a:xfrm>
            <a:off x="1331640" y="1977662"/>
            <a:ext cx="2395207" cy="400110"/>
          </a:xfrm>
          <a:prstGeom prst="rect">
            <a:avLst/>
          </a:prstGeom>
          <a:noFill/>
        </p:spPr>
        <p:txBody>
          <a:bodyPr wrap="none" rtlCol="0">
            <a:spAutoFit/>
          </a:bodyPr>
          <a:lstStyle/>
          <a:p>
            <a:r>
              <a:rPr lang="zh-CN" altLang="en-US" sz="2000" b="1" dirty="0">
                <a:solidFill>
                  <a:srgbClr val="11576A"/>
                </a:solidFill>
                <a:latin typeface="微软雅黑" pitchFamily="34" charset="-122"/>
                <a:ea typeface="微软雅黑" pitchFamily="34" charset="-122"/>
              </a:rPr>
              <a:t>执行在</a:t>
            </a:r>
            <a:r>
              <a:rPr lang="en-US" altLang="zh-CN" sz="2000" b="1" dirty="0">
                <a:solidFill>
                  <a:srgbClr val="11576A"/>
                </a:solidFill>
                <a:latin typeface="微软雅黑" pitchFamily="34" charset="-122"/>
                <a:ea typeface="微软雅黑" pitchFamily="34" charset="-122"/>
              </a:rPr>
              <a:t>4</a:t>
            </a:r>
            <a:r>
              <a:rPr lang="zh-CN" altLang="en-US" sz="2000" b="1" dirty="0">
                <a:solidFill>
                  <a:srgbClr val="11576A"/>
                </a:solidFill>
                <a:latin typeface="微软雅黑" pitchFamily="34" charset="-122"/>
                <a:ea typeface="微软雅黑" pitchFamily="34" charset="-122"/>
              </a:rPr>
              <a:t>个页帧中：</a:t>
            </a:r>
          </a:p>
        </p:txBody>
      </p:sp>
      <p:sp>
        <p:nvSpPr>
          <p:cNvPr id="133" name="TextBox 132"/>
          <p:cNvSpPr txBox="1"/>
          <p:nvPr/>
        </p:nvSpPr>
        <p:spPr>
          <a:xfrm>
            <a:off x="1571407" y="2304689"/>
            <a:ext cx="4948924" cy="369332"/>
          </a:xfrm>
          <a:prstGeom prst="rect">
            <a:avLst/>
          </a:prstGeom>
          <a:noFill/>
        </p:spPr>
        <p:txBody>
          <a:bodyPr wrap="square" rtlCol="0">
            <a:spAutoFit/>
          </a:bodyPr>
          <a:lstStyle/>
          <a:p>
            <a:r>
              <a:rPr lang="zh-CN" altLang="en-US" b="1" dirty="0" smtClean="0">
                <a:solidFill>
                  <a:srgbClr val="11576A"/>
                </a:solidFill>
                <a:latin typeface="微软雅黑" pitchFamily="34" charset="-122"/>
                <a:ea typeface="微软雅黑" pitchFamily="34" charset="-122"/>
              </a:rPr>
              <a:t>假定最初的访问次数</a:t>
            </a:r>
            <a:r>
              <a:rPr lang="en-US" altLang="zh-CN" b="1" dirty="0" smtClean="0">
                <a:solidFill>
                  <a:srgbClr val="11576A"/>
                </a:solidFill>
                <a:latin typeface="微软雅黑" pitchFamily="34" charset="-122"/>
                <a:ea typeface="微软雅黑" pitchFamily="34" charset="-122"/>
              </a:rPr>
              <a:t>a-</a:t>
            </a:r>
            <a:r>
              <a:rPr lang="zh-CN" altLang="en-US" b="1" dirty="0" smtClean="0">
                <a:solidFill>
                  <a:srgbClr val="11576A"/>
                </a:solidFill>
                <a:latin typeface="微软雅黑" pitchFamily="34" charset="-122"/>
                <a:ea typeface="微软雅黑" pitchFamily="34" charset="-122"/>
              </a:rPr>
              <a:t>＞</a:t>
            </a:r>
            <a:r>
              <a:rPr lang="en-US" altLang="zh-CN" b="1" dirty="0" smtClean="0">
                <a:solidFill>
                  <a:srgbClr val="11576A"/>
                </a:solidFill>
                <a:latin typeface="微软雅黑" pitchFamily="34" charset="-122"/>
                <a:ea typeface="微软雅黑" pitchFamily="34" charset="-122"/>
              </a:rPr>
              <a:t>8 b-</a:t>
            </a:r>
            <a:r>
              <a:rPr lang="zh-CN" altLang="en-US" b="1" dirty="0" smtClean="0">
                <a:solidFill>
                  <a:srgbClr val="11576A"/>
                </a:solidFill>
                <a:latin typeface="微软雅黑" pitchFamily="34" charset="-122"/>
                <a:ea typeface="微软雅黑" pitchFamily="34" charset="-122"/>
              </a:rPr>
              <a:t>＞</a:t>
            </a:r>
            <a:r>
              <a:rPr lang="en-US" altLang="zh-CN" b="1" dirty="0" smtClean="0">
                <a:solidFill>
                  <a:srgbClr val="11576A"/>
                </a:solidFill>
                <a:latin typeface="微软雅黑" pitchFamily="34" charset="-122"/>
                <a:ea typeface="微软雅黑" pitchFamily="34" charset="-122"/>
              </a:rPr>
              <a:t>5 c-</a:t>
            </a:r>
            <a:r>
              <a:rPr lang="zh-CN" altLang="en-US" b="1" dirty="0" smtClean="0">
                <a:solidFill>
                  <a:srgbClr val="11576A"/>
                </a:solidFill>
                <a:latin typeface="微软雅黑" pitchFamily="34" charset="-122"/>
                <a:ea typeface="微软雅黑" pitchFamily="34" charset="-122"/>
              </a:rPr>
              <a:t>＞</a:t>
            </a:r>
            <a:r>
              <a:rPr lang="en-US" altLang="zh-CN" b="1" dirty="0" smtClean="0">
                <a:solidFill>
                  <a:srgbClr val="11576A"/>
                </a:solidFill>
                <a:latin typeface="微软雅黑" pitchFamily="34" charset="-122"/>
                <a:ea typeface="微软雅黑" pitchFamily="34" charset="-122"/>
              </a:rPr>
              <a:t>6 d-</a:t>
            </a:r>
            <a:r>
              <a:rPr lang="zh-CN" altLang="en-US" b="1" dirty="0" smtClean="0">
                <a:solidFill>
                  <a:srgbClr val="11576A"/>
                </a:solidFill>
                <a:latin typeface="微软雅黑" pitchFamily="34" charset="-122"/>
                <a:ea typeface="微软雅黑" pitchFamily="34" charset="-122"/>
              </a:rPr>
              <a:t>＞</a:t>
            </a:r>
            <a:r>
              <a:rPr lang="en-US" altLang="zh-CN" b="1" dirty="0" smtClean="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pic>
        <p:nvPicPr>
          <p:cNvPr id="134" name="图片 133" descr="小点1.png"/>
          <p:cNvPicPr>
            <a:picLocks noChangeAspect="1"/>
          </p:cNvPicPr>
          <p:nvPr/>
        </p:nvPicPr>
        <p:blipFill>
          <a:blip r:embed="rId3" cstate="print"/>
          <a:stretch>
            <a:fillRect/>
          </a:stretch>
        </p:blipFill>
        <p:spPr>
          <a:xfrm>
            <a:off x="1436944" y="2413699"/>
            <a:ext cx="151066" cy="148997"/>
          </a:xfrm>
          <a:prstGeom prst="rect">
            <a:avLst/>
          </a:prstGeom>
          <a:effectLst/>
        </p:spPr>
      </p:pic>
      <p:sp>
        <p:nvSpPr>
          <p:cNvPr id="176" name="TextBox 175"/>
          <p:cNvSpPr txBox="1"/>
          <p:nvPr/>
        </p:nvSpPr>
        <p:spPr>
          <a:xfrm>
            <a:off x="5805951"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177" name="TextBox 176"/>
          <p:cNvSpPr txBox="1"/>
          <p:nvPr/>
        </p:nvSpPr>
        <p:spPr>
          <a:xfrm>
            <a:off x="6282204"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grpSp>
        <p:nvGrpSpPr>
          <p:cNvPr id="2" name="组合 1"/>
          <p:cNvGrpSpPr/>
          <p:nvPr/>
        </p:nvGrpSpPr>
        <p:grpSpPr>
          <a:xfrm>
            <a:off x="2807568" y="3749071"/>
            <a:ext cx="608838" cy="1476640"/>
            <a:chOff x="2359435" y="2891821"/>
            <a:chExt cx="608838" cy="1476640"/>
          </a:xfrm>
        </p:grpSpPr>
        <p:sp>
          <p:nvSpPr>
            <p:cNvPr id="60" name="TextBox 59"/>
            <p:cNvSpPr txBox="1"/>
            <p:nvPr/>
          </p:nvSpPr>
          <p:spPr>
            <a:xfrm>
              <a:off x="2382326" y="2891821"/>
              <a:ext cx="58594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8</a:t>
              </a:r>
              <a:endParaRPr lang="zh-CN" altLang="en-US" sz="1600" b="1" baseline="30000" dirty="0">
                <a:solidFill>
                  <a:srgbClr val="11576A"/>
                </a:solidFill>
                <a:latin typeface="微软雅黑" pitchFamily="34" charset="-122"/>
                <a:ea typeface="微软雅黑" pitchFamily="34" charset="-122"/>
              </a:endParaRPr>
            </a:p>
          </p:txBody>
        </p:sp>
        <p:sp>
          <p:nvSpPr>
            <p:cNvPr id="111" name="TextBox 101"/>
            <p:cNvSpPr txBox="1"/>
            <p:nvPr/>
          </p:nvSpPr>
          <p:spPr>
            <a:xfrm>
              <a:off x="2410657" y="326397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5</a:t>
              </a:r>
              <a:endParaRPr lang="zh-CN" altLang="en-US" sz="2400" b="1" baseline="30000" dirty="0">
                <a:solidFill>
                  <a:srgbClr val="11576A"/>
                </a:solidFill>
                <a:latin typeface="微软雅黑" pitchFamily="34" charset="-122"/>
                <a:ea typeface="微软雅黑" pitchFamily="34" charset="-122"/>
              </a:endParaRPr>
            </a:p>
          </p:txBody>
        </p:sp>
        <p:sp>
          <p:nvSpPr>
            <p:cNvPr id="112" name="TextBox 103"/>
            <p:cNvSpPr txBox="1"/>
            <p:nvPr/>
          </p:nvSpPr>
          <p:spPr>
            <a:xfrm>
              <a:off x="2397399" y="39478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2</a:t>
              </a:r>
              <a:endParaRPr lang="zh-CN" altLang="en-US" sz="2800" b="1" baseline="30000" dirty="0">
                <a:solidFill>
                  <a:srgbClr val="11576A"/>
                </a:solidFill>
                <a:latin typeface="微软雅黑" pitchFamily="34" charset="-122"/>
                <a:ea typeface="微软雅黑" pitchFamily="34" charset="-122"/>
              </a:endParaRPr>
            </a:p>
          </p:txBody>
        </p:sp>
        <p:sp>
          <p:nvSpPr>
            <p:cNvPr id="113" name="TextBox 102"/>
            <p:cNvSpPr txBox="1"/>
            <p:nvPr/>
          </p:nvSpPr>
          <p:spPr>
            <a:xfrm>
              <a:off x="2359435" y="3627891"/>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grpSp>
      <p:grpSp>
        <p:nvGrpSpPr>
          <p:cNvPr id="3" name="组合 2"/>
          <p:cNvGrpSpPr/>
          <p:nvPr/>
        </p:nvGrpSpPr>
        <p:grpSpPr>
          <a:xfrm>
            <a:off x="3227605" y="3755851"/>
            <a:ext cx="585947" cy="1469861"/>
            <a:chOff x="2779471" y="2898600"/>
            <a:chExt cx="585947" cy="1469861"/>
          </a:xfrm>
        </p:grpSpPr>
        <p:sp>
          <p:nvSpPr>
            <p:cNvPr id="114" name="TextBox 59"/>
            <p:cNvSpPr txBox="1"/>
            <p:nvPr/>
          </p:nvSpPr>
          <p:spPr>
            <a:xfrm>
              <a:off x="2779471" y="2898600"/>
              <a:ext cx="58594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9</a:t>
              </a:r>
              <a:endParaRPr lang="zh-CN" altLang="en-US" sz="1600" b="1" baseline="30000" dirty="0">
                <a:solidFill>
                  <a:srgbClr val="11576A"/>
                </a:solidFill>
                <a:latin typeface="微软雅黑" pitchFamily="34" charset="-122"/>
                <a:ea typeface="微软雅黑" pitchFamily="34" charset="-122"/>
              </a:endParaRPr>
            </a:p>
          </p:txBody>
        </p:sp>
        <p:sp>
          <p:nvSpPr>
            <p:cNvPr id="115" name="TextBox 101"/>
            <p:cNvSpPr txBox="1"/>
            <p:nvPr/>
          </p:nvSpPr>
          <p:spPr>
            <a:xfrm>
              <a:off x="2835984" y="326397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5</a:t>
              </a:r>
              <a:endParaRPr lang="zh-CN" altLang="en-US" sz="2400" b="1" baseline="30000" dirty="0">
                <a:solidFill>
                  <a:srgbClr val="11576A"/>
                </a:solidFill>
                <a:latin typeface="微软雅黑" pitchFamily="34" charset="-122"/>
                <a:ea typeface="微软雅黑" pitchFamily="34" charset="-122"/>
              </a:endParaRPr>
            </a:p>
          </p:txBody>
        </p:sp>
        <p:sp>
          <p:nvSpPr>
            <p:cNvPr id="116" name="TextBox 103"/>
            <p:cNvSpPr txBox="1"/>
            <p:nvPr/>
          </p:nvSpPr>
          <p:spPr>
            <a:xfrm>
              <a:off x="2822726" y="39478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2</a:t>
              </a:r>
              <a:endParaRPr lang="zh-CN" altLang="en-US" sz="2800" b="1" baseline="30000" dirty="0">
                <a:solidFill>
                  <a:srgbClr val="11576A"/>
                </a:solidFill>
                <a:latin typeface="微软雅黑" pitchFamily="34" charset="-122"/>
                <a:ea typeface="微软雅黑" pitchFamily="34" charset="-122"/>
              </a:endParaRPr>
            </a:p>
          </p:txBody>
        </p:sp>
        <p:sp>
          <p:nvSpPr>
            <p:cNvPr id="117" name="TextBox 102"/>
            <p:cNvSpPr txBox="1"/>
            <p:nvPr/>
          </p:nvSpPr>
          <p:spPr>
            <a:xfrm>
              <a:off x="2784762" y="3627891"/>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grpSp>
      <p:grpSp>
        <p:nvGrpSpPr>
          <p:cNvPr id="4" name="组合 3"/>
          <p:cNvGrpSpPr/>
          <p:nvPr/>
        </p:nvGrpSpPr>
        <p:grpSpPr>
          <a:xfrm>
            <a:off x="3738751" y="3762630"/>
            <a:ext cx="585947" cy="1466571"/>
            <a:chOff x="3290617" y="2905379"/>
            <a:chExt cx="585947" cy="1466571"/>
          </a:xfrm>
        </p:grpSpPr>
        <p:sp>
          <p:nvSpPr>
            <p:cNvPr id="118" name="TextBox 59"/>
            <p:cNvSpPr txBox="1"/>
            <p:nvPr/>
          </p:nvSpPr>
          <p:spPr>
            <a:xfrm>
              <a:off x="3290617" y="2905379"/>
              <a:ext cx="58594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9</a:t>
              </a:r>
              <a:endParaRPr lang="zh-CN" altLang="en-US" sz="1600" b="1" baseline="30000" dirty="0">
                <a:solidFill>
                  <a:srgbClr val="11576A"/>
                </a:solidFill>
                <a:latin typeface="微软雅黑" pitchFamily="34" charset="-122"/>
                <a:ea typeface="微软雅黑" pitchFamily="34" charset="-122"/>
              </a:endParaRPr>
            </a:p>
          </p:txBody>
        </p:sp>
        <p:sp>
          <p:nvSpPr>
            <p:cNvPr id="119" name="TextBox 101"/>
            <p:cNvSpPr txBox="1"/>
            <p:nvPr/>
          </p:nvSpPr>
          <p:spPr>
            <a:xfrm>
              <a:off x="3347130" y="327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5</a:t>
              </a:r>
              <a:endParaRPr lang="zh-CN" altLang="en-US" sz="2400" b="1" baseline="30000" dirty="0">
                <a:solidFill>
                  <a:srgbClr val="11576A"/>
                </a:solidFill>
                <a:latin typeface="微软雅黑" pitchFamily="34" charset="-122"/>
                <a:ea typeface="微软雅黑" pitchFamily="34" charset="-122"/>
              </a:endParaRPr>
            </a:p>
          </p:txBody>
        </p:sp>
        <p:sp>
          <p:nvSpPr>
            <p:cNvPr id="121" name="TextBox 103"/>
            <p:cNvSpPr txBox="1"/>
            <p:nvPr/>
          </p:nvSpPr>
          <p:spPr>
            <a:xfrm>
              <a:off x="3333872" y="3951322"/>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22" name="TextBox 102"/>
            <p:cNvSpPr txBox="1"/>
            <p:nvPr/>
          </p:nvSpPr>
          <p:spPr>
            <a:xfrm>
              <a:off x="3295908" y="3634670"/>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grpSp>
      <p:grpSp>
        <p:nvGrpSpPr>
          <p:cNvPr id="5" name="组合 4"/>
          <p:cNvGrpSpPr/>
          <p:nvPr/>
        </p:nvGrpSpPr>
        <p:grpSpPr>
          <a:xfrm>
            <a:off x="4220044" y="3744707"/>
            <a:ext cx="607729" cy="1484261"/>
            <a:chOff x="3771910" y="2887456"/>
            <a:chExt cx="607729" cy="1484261"/>
          </a:xfrm>
        </p:grpSpPr>
        <p:sp>
          <p:nvSpPr>
            <p:cNvPr id="123" name="TextBox 59"/>
            <p:cNvSpPr txBox="1"/>
            <p:nvPr/>
          </p:nvSpPr>
          <p:spPr>
            <a:xfrm>
              <a:off x="3771910" y="2887456"/>
              <a:ext cx="58594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9</a:t>
              </a:r>
              <a:endParaRPr lang="zh-CN" altLang="en-US" sz="1600" b="1" baseline="30000" dirty="0">
                <a:solidFill>
                  <a:srgbClr val="11576A"/>
                </a:solidFill>
                <a:latin typeface="微软雅黑" pitchFamily="34" charset="-122"/>
                <a:ea typeface="微软雅黑" pitchFamily="34" charset="-122"/>
              </a:endParaRPr>
            </a:p>
          </p:txBody>
        </p:sp>
        <p:sp>
          <p:nvSpPr>
            <p:cNvPr id="128" name="TextBox 101"/>
            <p:cNvSpPr txBox="1"/>
            <p:nvPr/>
          </p:nvSpPr>
          <p:spPr>
            <a:xfrm>
              <a:off x="3828423" y="3252833"/>
              <a:ext cx="551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10</a:t>
              </a:r>
              <a:endParaRPr lang="zh-CN" altLang="en-US" sz="2400" b="1" baseline="30000" dirty="0">
                <a:solidFill>
                  <a:srgbClr val="11576A"/>
                </a:solidFill>
                <a:latin typeface="微软雅黑" pitchFamily="34" charset="-122"/>
                <a:ea typeface="微软雅黑" pitchFamily="34" charset="-122"/>
              </a:endParaRPr>
            </a:p>
          </p:txBody>
        </p:sp>
        <p:sp>
          <p:nvSpPr>
            <p:cNvPr id="129" name="TextBox 103"/>
            <p:cNvSpPr txBox="1"/>
            <p:nvPr/>
          </p:nvSpPr>
          <p:spPr>
            <a:xfrm>
              <a:off x="3815165" y="3951089"/>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30" name="TextBox 102"/>
            <p:cNvSpPr txBox="1"/>
            <p:nvPr/>
          </p:nvSpPr>
          <p:spPr>
            <a:xfrm>
              <a:off x="3777201" y="3616747"/>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grpSp>
      <p:grpSp>
        <p:nvGrpSpPr>
          <p:cNvPr id="7" name="组合 6"/>
          <p:cNvGrpSpPr/>
          <p:nvPr/>
        </p:nvGrpSpPr>
        <p:grpSpPr>
          <a:xfrm>
            <a:off x="5240638" y="3743807"/>
            <a:ext cx="602438" cy="1484539"/>
            <a:chOff x="4792505" y="2886556"/>
            <a:chExt cx="602438" cy="1484539"/>
          </a:xfrm>
        </p:grpSpPr>
        <p:sp>
          <p:nvSpPr>
            <p:cNvPr id="138" name="TextBox 35"/>
            <p:cNvSpPr txBox="1"/>
            <p:nvPr/>
          </p:nvSpPr>
          <p:spPr>
            <a:xfrm>
              <a:off x="4863380" y="2886556"/>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r>
                <a:rPr lang="en-US" altLang="zh-CN" sz="1600" b="1" baseline="30000" dirty="0">
                  <a:solidFill>
                    <a:srgbClr val="11576A"/>
                  </a:solidFill>
                  <a:latin typeface="微软雅黑" pitchFamily="34" charset="-122"/>
                  <a:ea typeface="微软雅黑" pitchFamily="34" charset="-122"/>
                </a:rPr>
                <a:t>18</a:t>
              </a:r>
              <a:endParaRPr lang="zh-CN" altLang="en-US" sz="3600" b="1" baseline="30000" dirty="0">
                <a:solidFill>
                  <a:srgbClr val="11576A"/>
                </a:solidFill>
                <a:latin typeface="微软雅黑" pitchFamily="34" charset="-122"/>
                <a:ea typeface="微软雅黑" pitchFamily="34" charset="-122"/>
              </a:endParaRPr>
            </a:p>
          </p:txBody>
        </p:sp>
        <p:sp>
          <p:nvSpPr>
            <p:cNvPr id="139" name="TextBox 101"/>
            <p:cNvSpPr txBox="1"/>
            <p:nvPr/>
          </p:nvSpPr>
          <p:spPr>
            <a:xfrm>
              <a:off x="4843727" y="3237811"/>
              <a:ext cx="551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11</a:t>
              </a:r>
              <a:endParaRPr lang="zh-CN" altLang="en-US" sz="2400" b="1" baseline="30000" dirty="0">
                <a:solidFill>
                  <a:srgbClr val="11576A"/>
                </a:solidFill>
                <a:latin typeface="微软雅黑" pitchFamily="34" charset="-122"/>
                <a:ea typeface="微软雅黑" pitchFamily="34" charset="-122"/>
              </a:endParaRPr>
            </a:p>
          </p:txBody>
        </p:sp>
        <p:sp>
          <p:nvSpPr>
            <p:cNvPr id="140" name="TextBox 103"/>
            <p:cNvSpPr txBox="1"/>
            <p:nvPr/>
          </p:nvSpPr>
          <p:spPr>
            <a:xfrm>
              <a:off x="4830469" y="3950467"/>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41" name="TextBox 102"/>
            <p:cNvSpPr txBox="1"/>
            <p:nvPr/>
          </p:nvSpPr>
          <p:spPr>
            <a:xfrm>
              <a:off x="4792505" y="3601725"/>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grpSp>
      <p:grpSp>
        <p:nvGrpSpPr>
          <p:cNvPr id="162" name="组合 161"/>
          <p:cNvGrpSpPr/>
          <p:nvPr/>
        </p:nvGrpSpPr>
        <p:grpSpPr>
          <a:xfrm>
            <a:off x="4886630" y="3587267"/>
            <a:ext cx="234000" cy="1980775"/>
            <a:chOff x="4518037" y="1556793"/>
            <a:chExt cx="234000" cy="1980775"/>
          </a:xfrm>
        </p:grpSpPr>
        <p:sp>
          <p:nvSpPr>
            <p:cNvPr id="163"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164"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165" name="组合 164"/>
          <p:cNvGrpSpPr/>
          <p:nvPr/>
        </p:nvGrpSpPr>
        <p:grpSpPr>
          <a:xfrm>
            <a:off x="5894743" y="3587267"/>
            <a:ext cx="234000" cy="1980775"/>
            <a:chOff x="4518037" y="1556793"/>
            <a:chExt cx="234000" cy="1980775"/>
          </a:xfrm>
        </p:grpSpPr>
        <p:sp>
          <p:nvSpPr>
            <p:cNvPr id="166"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167"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168" name="组合 167"/>
          <p:cNvGrpSpPr/>
          <p:nvPr/>
        </p:nvGrpSpPr>
        <p:grpSpPr>
          <a:xfrm>
            <a:off x="6391058" y="3587267"/>
            <a:ext cx="234000" cy="1980775"/>
            <a:chOff x="4518037" y="1556793"/>
            <a:chExt cx="234000" cy="1980775"/>
          </a:xfrm>
        </p:grpSpPr>
        <p:sp>
          <p:nvSpPr>
            <p:cNvPr id="169"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170"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171" name="组合 170"/>
          <p:cNvGrpSpPr/>
          <p:nvPr/>
        </p:nvGrpSpPr>
        <p:grpSpPr>
          <a:xfrm>
            <a:off x="6939159" y="3576513"/>
            <a:ext cx="234000" cy="1980775"/>
            <a:chOff x="4518037" y="1556793"/>
            <a:chExt cx="234000" cy="1980775"/>
          </a:xfrm>
        </p:grpSpPr>
        <p:sp>
          <p:nvSpPr>
            <p:cNvPr id="172"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173"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grpSp>
        <p:nvGrpSpPr>
          <p:cNvPr id="174" name="组合 173"/>
          <p:cNvGrpSpPr/>
          <p:nvPr/>
        </p:nvGrpSpPr>
        <p:grpSpPr>
          <a:xfrm>
            <a:off x="7364486" y="3576513"/>
            <a:ext cx="234000" cy="1980775"/>
            <a:chOff x="4518037" y="1556793"/>
            <a:chExt cx="234000" cy="1980775"/>
          </a:xfrm>
        </p:grpSpPr>
        <p:sp>
          <p:nvSpPr>
            <p:cNvPr id="175"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178"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3200">
                <a:solidFill>
                  <a:srgbClr val="000099"/>
                </a:solidFill>
              </a:endParaRPr>
            </a:p>
          </p:txBody>
        </p:sp>
      </p:grpSp>
      <p:sp>
        <p:nvSpPr>
          <p:cNvPr id="179" name="TextBox 79"/>
          <p:cNvSpPr txBox="1"/>
          <p:nvPr/>
        </p:nvSpPr>
        <p:spPr>
          <a:xfrm>
            <a:off x="2695450" y="4483260"/>
            <a:ext cx="78531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r>
              <a:rPr lang="en-US" altLang="zh-CN" sz="1600" b="1" baseline="30000" dirty="0">
                <a:solidFill>
                  <a:srgbClr val="C00000"/>
                </a:solidFill>
                <a:latin typeface="微软雅黑" pitchFamily="34" charset="-122"/>
                <a:ea typeface="微软雅黑" pitchFamily="34" charset="-122"/>
              </a:rPr>
              <a:t>13</a:t>
            </a:r>
            <a:endParaRPr lang="zh-CN" altLang="en-US" sz="1600" b="1" baseline="30000" dirty="0">
              <a:solidFill>
                <a:srgbClr val="C00000"/>
              </a:solidFill>
              <a:latin typeface="微软雅黑" pitchFamily="34" charset="-122"/>
              <a:ea typeface="微软雅黑" pitchFamily="34" charset="-122"/>
            </a:endParaRPr>
          </a:p>
        </p:txBody>
      </p:sp>
      <p:sp>
        <p:nvSpPr>
          <p:cNvPr id="180" name="TextBox 79"/>
          <p:cNvSpPr txBox="1"/>
          <p:nvPr/>
        </p:nvSpPr>
        <p:spPr>
          <a:xfrm>
            <a:off x="3127259" y="3756840"/>
            <a:ext cx="78531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r>
              <a:rPr lang="en-US" altLang="zh-CN" sz="1600" b="1" baseline="30000" dirty="0">
                <a:solidFill>
                  <a:srgbClr val="C00000"/>
                </a:solidFill>
                <a:latin typeface="微软雅黑" pitchFamily="34" charset="-122"/>
                <a:ea typeface="微软雅黑" pitchFamily="34" charset="-122"/>
              </a:rPr>
              <a:t>9</a:t>
            </a:r>
            <a:endParaRPr lang="zh-CN" altLang="en-US" sz="1600" b="1" baseline="30000" dirty="0">
              <a:solidFill>
                <a:srgbClr val="C00000"/>
              </a:solidFill>
              <a:latin typeface="微软雅黑" pitchFamily="34" charset="-122"/>
              <a:ea typeface="微软雅黑" pitchFamily="34" charset="-122"/>
            </a:endParaRPr>
          </a:p>
        </p:txBody>
      </p:sp>
      <p:sp>
        <p:nvSpPr>
          <p:cNvPr id="181" name="TextBox 79"/>
          <p:cNvSpPr txBox="1"/>
          <p:nvPr/>
        </p:nvSpPr>
        <p:spPr>
          <a:xfrm>
            <a:off x="3662507" y="4808381"/>
            <a:ext cx="78531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r>
              <a:rPr lang="en-US" altLang="zh-CN" sz="1600" b="1" baseline="30000" dirty="0">
                <a:solidFill>
                  <a:srgbClr val="C00000"/>
                </a:solidFill>
                <a:latin typeface="微软雅黑" pitchFamily="34" charset="-122"/>
                <a:ea typeface="微软雅黑" pitchFamily="34" charset="-122"/>
              </a:rPr>
              <a:t>16</a:t>
            </a:r>
            <a:endParaRPr lang="zh-CN" altLang="en-US" sz="1600" b="1" baseline="30000" dirty="0">
              <a:solidFill>
                <a:srgbClr val="C00000"/>
              </a:solidFill>
              <a:latin typeface="微软雅黑" pitchFamily="34" charset="-122"/>
              <a:ea typeface="微软雅黑" pitchFamily="34" charset="-122"/>
            </a:endParaRPr>
          </a:p>
        </p:txBody>
      </p:sp>
      <p:sp>
        <p:nvSpPr>
          <p:cNvPr id="182" name="TextBox 79"/>
          <p:cNvSpPr txBox="1"/>
          <p:nvPr/>
        </p:nvSpPr>
        <p:spPr>
          <a:xfrm>
            <a:off x="4159506" y="4110083"/>
            <a:ext cx="78531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r>
              <a:rPr lang="en-US" altLang="zh-CN" sz="1600" b="1" baseline="30000" dirty="0">
                <a:solidFill>
                  <a:srgbClr val="C00000"/>
                </a:solidFill>
                <a:latin typeface="微软雅黑" pitchFamily="34" charset="-122"/>
                <a:ea typeface="微软雅黑" pitchFamily="34" charset="-122"/>
              </a:rPr>
              <a:t>10</a:t>
            </a:r>
            <a:endParaRPr lang="zh-CN" altLang="en-US" sz="1600" b="1" baseline="30000" dirty="0">
              <a:solidFill>
                <a:srgbClr val="C00000"/>
              </a:solidFill>
              <a:latin typeface="微软雅黑" pitchFamily="34" charset="-122"/>
              <a:ea typeface="微软雅黑" pitchFamily="34" charset="-122"/>
            </a:endParaRPr>
          </a:p>
        </p:txBody>
      </p:sp>
      <p:grpSp>
        <p:nvGrpSpPr>
          <p:cNvPr id="6" name="组合 5"/>
          <p:cNvGrpSpPr/>
          <p:nvPr/>
        </p:nvGrpSpPr>
        <p:grpSpPr>
          <a:xfrm>
            <a:off x="4683965" y="3743958"/>
            <a:ext cx="668797" cy="1484539"/>
            <a:chOff x="4235831" y="2886707"/>
            <a:chExt cx="668797" cy="1484539"/>
          </a:xfrm>
        </p:grpSpPr>
        <p:sp>
          <p:nvSpPr>
            <p:cNvPr id="131" name="TextBox 35"/>
            <p:cNvSpPr txBox="1"/>
            <p:nvPr/>
          </p:nvSpPr>
          <p:spPr>
            <a:xfrm>
              <a:off x="4373065" y="2886707"/>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e</a:t>
              </a:r>
              <a:r>
                <a:rPr lang="en-US" altLang="zh-CN" sz="1600" b="1" baseline="30000" dirty="0">
                  <a:solidFill>
                    <a:srgbClr val="C00000"/>
                  </a:solidFill>
                  <a:latin typeface="微软雅黑" pitchFamily="34" charset="-122"/>
                  <a:ea typeface="微软雅黑" pitchFamily="34" charset="-122"/>
                </a:rPr>
                <a:t>18</a:t>
              </a:r>
              <a:endParaRPr lang="zh-CN" altLang="en-US" sz="3600" b="1" baseline="30000" dirty="0">
                <a:solidFill>
                  <a:srgbClr val="C00000"/>
                </a:solidFill>
                <a:latin typeface="微软雅黑" pitchFamily="34" charset="-122"/>
                <a:ea typeface="微软雅黑" pitchFamily="34" charset="-122"/>
              </a:endParaRPr>
            </a:p>
          </p:txBody>
        </p:sp>
        <p:sp>
          <p:nvSpPr>
            <p:cNvPr id="135" name="TextBox 101"/>
            <p:cNvSpPr txBox="1"/>
            <p:nvPr/>
          </p:nvSpPr>
          <p:spPr>
            <a:xfrm>
              <a:off x="4353412" y="3237962"/>
              <a:ext cx="551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10</a:t>
              </a:r>
              <a:endParaRPr lang="zh-CN" altLang="en-US" sz="2400" b="1" baseline="30000" dirty="0">
                <a:solidFill>
                  <a:srgbClr val="11576A"/>
                </a:solidFill>
                <a:latin typeface="微软雅黑" pitchFamily="34" charset="-122"/>
                <a:ea typeface="微软雅黑" pitchFamily="34" charset="-122"/>
              </a:endParaRPr>
            </a:p>
          </p:txBody>
        </p:sp>
        <p:sp>
          <p:nvSpPr>
            <p:cNvPr id="136" name="TextBox 103"/>
            <p:cNvSpPr txBox="1"/>
            <p:nvPr/>
          </p:nvSpPr>
          <p:spPr>
            <a:xfrm>
              <a:off x="4340154" y="3950618"/>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37" name="TextBox 102"/>
            <p:cNvSpPr txBox="1"/>
            <p:nvPr/>
          </p:nvSpPr>
          <p:spPr>
            <a:xfrm>
              <a:off x="4302190" y="3601876"/>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sp>
          <p:nvSpPr>
            <p:cNvPr id="183" name="AutoShape 98"/>
            <p:cNvSpPr>
              <a:spLocks/>
            </p:cNvSpPr>
            <p:nvPr/>
          </p:nvSpPr>
          <p:spPr bwMode="auto">
            <a:xfrm>
              <a:off x="4235831" y="3168081"/>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184" name="TextBox 79"/>
          <p:cNvSpPr txBox="1"/>
          <p:nvPr/>
        </p:nvSpPr>
        <p:spPr>
          <a:xfrm>
            <a:off x="5174810" y="4095964"/>
            <a:ext cx="78531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r>
              <a:rPr lang="en-US" altLang="zh-CN" sz="1600" b="1" baseline="30000" dirty="0">
                <a:solidFill>
                  <a:srgbClr val="C00000"/>
                </a:solidFill>
                <a:latin typeface="微软雅黑" pitchFamily="34" charset="-122"/>
                <a:ea typeface="微软雅黑" pitchFamily="34" charset="-122"/>
              </a:rPr>
              <a:t>11</a:t>
            </a:r>
            <a:endParaRPr lang="zh-CN" altLang="en-US" sz="1600" b="1" baseline="30000" dirty="0">
              <a:solidFill>
                <a:srgbClr val="C00000"/>
              </a:solidFill>
              <a:latin typeface="微软雅黑" pitchFamily="34" charset="-122"/>
              <a:ea typeface="微软雅黑" pitchFamily="34" charset="-122"/>
            </a:endParaRPr>
          </a:p>
        </p:txBody>
      </p:sp>
      <p:grpSp>
        <p:nvGrpSpPr>
          <p:cNvPr id="9" name="组合 8"/>
          <p:cNvGrpSpPr/>
          <p:nvPr/>
        </p:nvGrpSpPr>
        <p:grpSpPr>
          <a:xfrm>
            <a:off x="5728778" y="3755796"/>
            <a:ext cx="661513" cy="1477339"/>
            <a:chOff x="5280644" y="2898545"/>
            <a:chExt cx="661513" cy="1477339"/>
          </a:xfrm>
        </p:grpSpPr>
        <p:sp>
          <p:nvSpPr>
            <p:cNvPr id="142" name="TextBox 35"/>
            <p:cNvSpPr txBox="1"/>
            <p:nvPr/>
          </p:nvSpPr>
          <p:spPr>
            <a:xfrm>
              <a:off x="5416941" y="2898545"/>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r>
                <a:rPr lang="en-US" altLang="zh-CN" sz="1600" b="1" baseline="30000" dirty="0">
                  <a:solidFill>
                    <a:srgbClr val="11576A"/>
                  </a:solidFill>
                  <a:latin typeface="微软雅黑" pitchFamily="34" charset="-122"/>
                  <a:ea typeface="微软雅黑" pitchFamily="34" charset="-122"/>
                </a:rPr>
                <a:t>18</a:t>
              </a:r>
              <a:endParaRPr lang="zh-CN" altLang="en-US" sz="3600" b="1" baseline="30000" dirty="0">
                <a:solidFill>
                  <a:srgbClr val="11576A"/>
                </a:solidFill>
                <a:latin typeface="微软雅黑" pitchFamily="34" charset="-122"/>
                <a:ea typeface="微软雅黑" pitchFamily="34" charset="-122"/>
              </a:endParaRPr>
            </a:p>
          </p:txBody>
        </p:sp>
        <p:sp>
          <p:nvSpPr>
            <p:cNvPr id="143" name="TextBox 103"/>
            <p:cNvSpPr txBox="1"/>
            <p:nvPr/>
          </p:nvSpPr>
          <p:spPr>
            <a:xfrm>
              <a:off x="5384030" y="3955256"/>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44" name="TextBox 102"/>
            <p:cNvSpPr txBox="1"/>
            <p:nvPr/>
          </p:nvSpPr>
          <p:spPr>
            <a:xfrm>
              <a:off x="5346066" y="3613714"/>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sp>
          <p:nvSpPr>
            <p:cNvPr id="145" name="TextBox 33"/>
            <p:cNvSpPr txBox="1"/>
            <p:nvPr/>
          </p:nvSpPr>
          <p:spPr>
            <a:xfrm>
              <a:off x="5388596" y="3233547"/>
              <a:ext cx="55108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r>
                <a:rPr lang="en-US" altLang="zh-CN" sz="1600" b="1" baseline="30000" dirty="0">
                  <a:solidFill>
                    <a:srgbClr val="C00000"/>
                  </a:solidFill>
                  <a:latin typeface="微软雅黑" pitchFamily="34" charset="-122"/>
                  <a:ea typeface="微软雅黑" pitchFamily="34" charset="-122"/>
                </a:rPr>
                <a:t>19</a:t>
              </a:r>
              <a:endParaRPr lang="zh-CN" altLang="en-US" sz="1600" b="1" baseline="30000" dirty="0">
                <a:solidFill>
                  <a:srgbClr val="C00000"/>
                </a:solidFill>
                <a:latin typeface="微软雅黑" pitchFamily="34" charset="-122"/>
                <a:ea typeface="微软雅黑" pitchFamily="34" charset="-122"/>
              </a:endParaRPr>
            </a:p>
          </p:txBody>
        </p:sp>
        <p:sp>
          <p:nvSpPr>
            <p:cNvPr id="185" name="AutoShape 98"/>
            <p:cNvSpPr>
              <a:spLocks/>
            </p:cNvSpPr>
            <p:nvPr/>
          </p:nvSpPr>
          <p:spPr bwMode="auto">
            <a:xfrm>
              <a:off x="5280644" y="3513320"/>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10" name="组合 9"/>
          <p:cNvGrpSpPr/>
          <p:nvPr/>
        </p:nvGrpSpPr>
        <p:grpSpPr>
          <a:xfrm>
            <a:off x="6168816" y="3755796"/>
            <a:ext cx="668027" cy="1470139"/>
            <a:chOff x="5720682" y="2898545"/>
            <a:chExt cx="668027" cy="1470139"/>
          </a:xfrm>
        </p:grpSpPr>
        <p:sp>
          <p:nvSpPr>
            <p:cNvPr id="149" name="TextBox 35"/>
            <p:cNvSpPr txBox="1"/>
            <p:nvPr/>
          </p:nvSpPr>
          <p:spPr>
            <a:xfrm>
              <a:off x="5848542" y="2898545"/>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r>
                <a:rPr lang="en-US" altLang="zh-CN" sz="1600" b="1" baseline="30000" dirty="0">
                  <a:solidFill>
                    <a:srgbClr val="11576A"/>
                  </a:solidFill>
                  <a:latin typeface="微软雅黑" pitchFamily="34" charset="-122"/>
                  <a:ea typeface="微软雅黑" pitchFamily="34" charset="-122"/>
                </a:rPr>
                <a:t>18</a:t>
              </a:r>
              <a:endParaRPr lang="zh-CN" altLang="en-US" sz="3600" b="1" baseline="30000" dirty="0">
                <a:solidFill>
                  <a:srgbClr val="11576A"/>
                </a:solidFill>
                <a:latin typeface="微软雅黑" pitchFamily="34" charset="-122"/>
                <a:ea typeface="微软雅黑" pitchFamily="34" charset="-122"/>
              </a:endParaRPr>
            </a:p>
          </p:txBody>
        </p:sp>
        <p:sp>
          <p:nvSpPr>
            <p:cNvPr id="150" name="TextBox 103"/>
            <p:cNvSpPr txBox="1"/>
            <p:nvPr/>
          </p:nvSpPr>
          <p:spPr>
            <a:xfrm>
              <a:off x="5815631" y="3948056"/>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52" name="TextBox 33"/>
            <p:cNvSpPr txBox="1"/>
            <p:nvPr/>
          </p:nvSpPr>
          <p:spPr>
            <a:xfrm>
              <a:off x="5820197" y="3233547"/>
              <a:ext cx="55108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19</a:t>
              </a:r>
              <a:endParaRPr lang="zh-CN" altLang="en-US" sz="1600" b="1" baseline="30000" dirty="0">
                <a:solidFill>
                  <a:srgbClr val="11576A"/>
                </a:solidFill>
                <a:latin typeface="微软雅黑" pitchFamily="34" charset="-122"/>
                <a:ea typeface="微软雅黑" pitchFamily="34" charset="-122"/>
              </a:endParaRPr>
            </a:p>
          </p:txBody>
        </p:sp>
        <p:sp>
          <p:nvSpPr>
            <p:cNvPr id="153" name="TextBox 32"/>
            <p:cNvSpPr txBox="1"/>
            <p:nvPr/>
          </p:nvSpPr>
          <p:spPr>
            <a:xfrm>
              <a:off x="5854332" y="3622456"/>
              <a:ext cx="53437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r>
                <a:rPr lang="en-US" altLang="zh-CN" sz="1600" b="1" baseline="30000" dirty="0">
                  <a:solidFill>
                    <a:srgbClr val="C00000"/>
                  </a:solidFill>
                  <a:latin typeface="微软雅黑" pitchFamily="34" charset="-122"/>
                  <a:ea typeface="微软雅黑" pitchFamily="34" charset="-122"/>
                </a:rPr>
                <a:t>20</a:t>
              </a:r>
              <a:endParaRPr lang="zh-CN" altLang="en-US" sz="4000" b="1" baseline="30000" dirty="0">
                <a:solidFill>
                  <a:srgbClr val="C00000"/>
                </a:solidFill>
                <a:latin typeface="微软雅黑" pitchFamily="34" charset="-122"/>
                <a:ea typeface="微软雅黑" pitchFamily="34" charset="-122"/>
              </a:endParaRPr>
            </a:p>
          </p:txBody>
        </p:sp>
        <p:sp>
          <p:nvSpPr>
            <p:cNvPr id="186" name="AutoShape 98"/>
            <p:cNvSpPr>
              <a:spLocks/>
            </p:cNvSpPr>
            <p:nvPr/>
          </p:nvSpPr>
          <p:spPr bwMode="auto">
            <a:xfrm>
              <a:off x="5720682" y="3897543"/>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11" name="组合 10"/>
          <p:cNvGrpSpPr/>
          <p:nvPr/>
        </p:nvGrpSpPr>
        <p:grpSpPr>
          <a:xfrm>
            <a:off x="6722542" y="3739510"/>
            <a:ext cx="689696" cy="1490490"/>
            <a:chOff x="6274409" y="2882260"/>
            <a:chExt cx="689696" cy="1490490"/>
          </a:xfrm>
        </p:grpSpPr>
        <p:sp>
          <p:nvSpPr>
            <p:cNvPr id="154" name="TextBox 35"/>
            <p:cNvSpPr txBox="1"/>
            <p:nvPr/>
          </p:nvSpPr>
          <p:spPr>
            <a:xfrm>
              <a:off x="6379892" y="2882260"/>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r>
                <a:rPr lang="en-US" altLang="zh-CN" sz="1600" b="1" baseline="30000" dirty="0">
                  <a:solidFill>
                    <a:srgbClr val="11576A"/>
                  </a:solidFill>
                  <a:latin typeface="微软雅黑" pitchFamily="34" charset="-122"/>
                  <a:ea typeface="微软雅黑" pitchFamily="34" charset="-122"/>
                </a:rPr>
                <a:t>18</a:t>
              </a:r>
              <a:endParaRPr lang="zh-CN" altLang="en-US" sz="3600" b="1" baseline="30000" dirty="0">
                <a:solidFill>
                  <a:srgbClr val="11576A"/>
                </a:solidFill>
                <a:latin typeface="微软雅黑" pitchFamily="34" charset="-122"/>
                <a:ea typeface="微软雅黑" pitchFamily="34" charset="-122"/>
              </a:endParaRPr>
            </a:p>
          </p:txBody>
        </p:sp>
        <p:sp>
          <p:nvSpPr>
            <p:cNvPr id="155" name="TextBox 33"/>
            <p:cNvSpPr txBox="1"/>
            <p:nvPr/>
          </p:nvSpPr>
          <p:spPr>
            <a:xfrm>
              <a:off x="6351547" y="3217262"/>
              <a:ext cx="55108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19</a:t>
              </a:r>
              <a:endParaRPr lang="zh-CN" altLang="en-US" sz="1600" b="1" baseline="30000" dirty="0">
                <a:solidFill>
                  <a:srgbClr val="11576A"/>
                </a:solidFill>
                <a:latin typeface="微软雅黑" pitchFamily="34" charset="-122"/>
                <a:ea typeface="微软雅黑" pitchFamily="34" charset="-122"/>
              </a:endParaRPr>
            </a:p>
          </p:txBody>
        </p:sp>
        <p:sp>
          <p:nvSpPr>
            <p:cNvPr id="156" name="TextBox 32"/>
            <p:cNvSpPr txBox="1"/>
            <p:nvPr/>
          </p:nvSpPr>
          <p:spPr>
            <a:xfrm>
              <a:off x="6385682" y="3606171"/>
              <a:ext cx="53437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20</a:t>
              </a:r>
              <a:endParaRPr lang="zh-CN" altLang="en-US" sz="4000" b="1" baseline="30000" dirty="0">
                <a:solidFill>
                  <a:srgbClr val="11576A"/>
                </a:solidFill>
                <a:latin typeface="微软雅黑" pitchFamily="34" charset="-122"/>
                <a:ea typeface="微软雅黑" pitchFamily="34" charset="-122"/>
              </a:endParaRPr>
            </a:p>
          </p:txBody>
        </p:sp>
        <p:sp>
          <p:nvSpPr>
            <p:cNvPr id="157" name="TextBox 31"/>
            <p:cNvSpPr txBox="1"/>
            <p:nvPr/>
          </p:nvSpPr>
          <p:spPr>
            <a:xfrm>
              <a:off x="6354279" y="3952122"/>
              <a:ext cx="60982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r>
                <a:rPr lang="en-US" altLang="zh-CN" sz="1600" b="1" baseline="30000" dirty="0">
                  <a:solidFill>
                    <a:srgbClr val="C00000"/>
                  </a:solidFill>
                  <a:latin typeface="微软雅黑" pitchFamily="34" charset="-122"/>
                  <a:ea typeface="微软雅黑" pitchFamily="34" charset="-122"/>
                </a:rPr>
                <a:t>20</a:t>
              </a:r>
              <a:endParaRPr lang="zh-CN" altLang="en-US" sz="1600" b="1" baseline="30000" dirty="0">
                <a:solidFill>
                  <a:srgbClr val="C00000"/>
                </a:solidFill>
                <a:latin typeface="微软雅黑" pitchFamily="34" charset="-122"/>
                <a:ea typeface="微软雅黑" pitchFamily="34" charset="-122"/>
              </a:endParaRPr>
            </a:p>
          </p:txBody>
        </p:sp>
        <p:sp>
          <p:nvSpPr>
            <p:cNvPr id="187" name="AutoShape 98"/>
            <p:cNvSpPr>
              <a:spLocks/>
            </p:cNvSpPr>
            <p:nvPr/>
          </p:nvSpPr>
          <p:spPr bwMode="auto">
            <a:xfrm>
              <a:off x="6274409" y="4246936"/>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12" name="组合 11"/>
          <p:cNvGrpSpPr/>
          <p:nvPr/>
        </p:nvGrpSpPr>
        <p:grpSpPr>
          <a:xfrm>
            <a:off x="7140112" y="3759055"/>
            <a:ext cx="718679" cy="1458458"/>
            <a:chOff x="6691978" y="2901805"/>
            <a:chExt cx="718679" cy="1458458"/>
          </a:xfrm>
        </p:grpSpPr>
        <p:sp>
          <p:nvSpPr>
            <p:cNvPr id="158" name="TextBox 33"/>
            <p:cNvSpPr txBox="1"/>
            <p:nvPr/>
          </p:nvSpPr>
          <p:spPr>
            <a:xfrm>
              <a:off x="6798099" y="3211975"/>
              <a:ext cx="55108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19</a:t>
              </a:r>
              <a:endParaRPr lang="zh-CN" altLang="en-US" sz="1600" b="1" baseline="30000" dirty="0">
                <a:solidFill>
                  <a:srgbClr val="11576A"/>
                </a:solidFill>
                <a:latin typeface="微软雅黑" pitchFamily="34" charset="-122"/>
                <a:ea typeface="微软雅黑" pitchFamily="34" charset="-122"/>
              </a:endParaRPr>
            </a:p>
          </p:txBody>
        </p:sp>
        <p:sp>
          <p:nvSpPr>
            <p:cNvPr id="159" name="TextBox 32"/>
            <p:cNvSpPr txBox="1"/>
            <p:nvPr/>
          </p:nvSpPr>
          <p:spPr>
            <a:xfrm>
              <a:off x="6832234" y="3600884"/>
              <a:ext cx="53437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20</a:t>
              </a:r>
              <a:endParaRPr lang="zh-CN" altLang="en-US" sz="4000" b="1" baseline="30000" dirty="0">
                <a:solidFill>
                  <a:srgbClr val="11576A"/>
                </a:solidFill>
                <a:latin typeface="微软雅黑" pitchFamily="34" charset="-122"/>
                <a:ea typeface="微软雅黑" pitchFamily="34" charset="-122"/>
              </a:endParaRPr>
            </a:p>
          </p:txBody>
        </p:sp>
        <p:sp>
          <p:nvSpPr>
            <p:cNvPr id="160" name="TextBox 31"/>
            <p:cNvSpPr txBox="1"/>
            <p:nvPr/>
          </p:nvSpPr>
          <p:spPr>
            <a:xfrm>
              <a:off x="6800831" y="3939635"/>
              <a:ext cx="60982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20</a:t>
              </a:r>
              <a:endParaRPr lang="zh-CN" altLang="en-US" sz="1600" b="1" baseline="30000" dirty="0">
                <a:solidFill>
                  <a:srgbClr val="11576A"/>
                </a:solidFill>
                <a:latin typeface="微软雅黑" pitchFamily="34" charset="-122"/>
                <a:ea typeface="微软雅黑" pitchFamily="34" charset="-122"/>
              </a:endParaRPr>
            </a:p>
          </p:txBody>
        </p:sp>
        <p:sp>
          <p:nvSpPr>
            <p:cNvPr id="161" name="TextBox 30"/>
            <p:cNvSpPr txBox="1"/>
            <p:nvPr/>
          </p:nvSpPr>
          <p:spPr>
            <a:xfrm>
              <a:off x="6815788" y="2901805"/>
              <a:ext cx="551324"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r>
                <a:rPr lang="en-US" altLang="zh-CN" sz="1600" b="1" baseline="30000" dirty="0">
                  <a:solidFill>
                    <a:srgbClr val="C00000"/>
                  </a:solidFill>
                  <a:latin typeface="微软雅黑" pitchFamily="34" charset="-122"/>
                  <a:ea typeface="微软雅黑" pitchFamily="34" charset="-122"/>
                </a:rPr>
                <a:t>17</a:t>
              </a:r>
              <a:endParaRPr lang="zh-CN" altLang="en-US" sz="4400" b="1" baseline="30000" dirty="0">
                <a:solidFill>
                  <a:srgbClr val="C00000"/>
                </a:solidFill>
                <a:latin typeface="微软雅黑" pitchFamily="34" charset="-122"/>
                <a:ea typeface="微软雅黑" pitchFamily="34" charset="-122"/>
              </a:endParaRPr>
            </a:p>
          </p:txBody>
        </p:sp>
        <p:sp>
          <p:nvSpPr>
            <p:cNvPr id="188" name="AutoShape 98"/>
            <p:cNvSpPr>
              <a:spLocks/>
            </p:cNvSpPr>
            <p:nvPr/>
          </p:nvSpPr>
          <p:spPr bwMode="auto">
            <a:xfrm>
              <a:off x="6691978" y="3182044"/>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Tree>
    <p:extLst>
      <p:ext uri="{BB962C8B-B14F-4D97-AF65-F5344CB8AC3E}">
        <p14:creationId xmlns:p14="http://schemas.microsoft.com/office/powerpoint/2010/main" val="1161242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par>
                                <p:cTn id="11" presetID="35" presetClass="emph" presetSubtype="0" repeatCount="indefinite" fill="hold" grpId="1" nodeType="withEffect">
                                  <p:stCondLst>
                                    <p:cond delay="0"/>
                                  </p:stCondLst>
                                  <p:childTnLst>
                                    <p:anim calcmode="discrete" valueType="str">
                                      <p:cBhvr>
                                        <p:cTn id="12" dur="500" fill="hold"/>
                                        <p:tgtEl>
                                          <p:spTgt spid="179"/>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179"/>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80"/>
                                        </p:tgtEl>
                                        <p:attrNameLst>
                                          <p:attrName>style.visibility</p:attrName>
                                        </p:attrNameLst>
                                      </p:cBhvr>
                                      <p:to>
                                        <p:strVal val="visible"/>
                                      </p:to>
                                    </p:set>
                                  </p:childTnLst>
                                </p:cTn>
                              </p:par>
                              <p:par>
                                <p:cTn id="23" presetID="35" presetClass="emph" presetSubtype="0" repeatCount="indefinite" fill="hold" grpId="1" nodeType="withEffect">
                                  <p:stCondLst>
                                    <p:cond delay="0"/>
                                  </p:stCondLst>
                                  <p:childTnLst>
                                    <p:anim calcmode="discrete" valueType="str">
                                      <p:cBhvr>
                                        <p:cTn id="24" dur="500" fill="hold"/>
                                        <p:tgtEl>
                                          <p:spTgt spid="180"/>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2" nodeType="clickEffect">
                                  <p:stCondLst>
                                    <p:cond delay="0"/>
                                  </p:stCondLst>
                                  <p:childTnLst>
                                    <p:set>
                                      <p:cBhvr>
                                        <p:cTn id="28" dur="1" fill="hold">
                                          <p:stCondLst>
                                            <p:cond delay="0"/>
                                          </p:stCondLst>
                                        </p:cTn>
                                        <p:tgtEl>
                                          <p:spTgt spid="180"/>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81"/>
                                        </p:tgtEl>
                                        <p:attrNameLst>
                                          <p:attrName>style.visibility</p:attrName>
                                        </p:attrNameLst>
                                      </p:cBhvr>
                                      <p:to>
                                        <p:strVal val="visible"/>
                                      </p:to>
                                    </p:set>
                                  </p:childTnLst>
                                </p:cTn>
                              </p:par>
                              <p:par>
                                <p:cTn id="35" presetID="35" presetClass="emph" presetSubtype="0" repeatCount="indefinite" fill="hold" grpId="1" nodeType="withEffect">
                                  <p:stCondLst>
                                    <p:cond delay="0"/>
                                  </p:stCondLst>
                                  <p:childTnLst>
                                    <p:anim calcmode="discrete" valueType="str">
                                      <p:cBhvr>
                                        <p:cTn id="36" dur="500" fill="hold"/>
                                        <p:tgtEl>
                                          <p:spTgt spid="181"/>
                                        </p:tgtEl>
                                        <p:attrNameLst>
                                          <p:attrName>style.visibility</p:attrName>
                                        </p:attrNameLst>
                                      </p:cBhvr>
                                      <p:tavLst>
                                        <p:tav tm="0">
                                          <p:val>
                                            <p:strVal val="hidden"/>
                                          </p:val>
                                        </p:tav>
                                        <p:tav tm="50000">
                                          <p:val>
                                            <p:strVal val="visible"/>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181"/>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82"/>
                                        </p:tgtEl>
                                        <p:attrNameLst>
                                          <p:attrName>style.visibility</p:attrName>
                                        </p:attrNameLst>
                                      </p:cBhvr>
                                      <p:to>
                                        <p:strVal val="visible"/>
                                      </p:to>
                                    </p:set>
                                  </p:childTnLst>
                                </p:cTn>
                              </p:par>
                              <p:par>
                                <p:cTn id="47" presetID="35" presetClass="emph" presetSubtype="0" repeatCount="indefinite" fill="hold" grpId="1" nodeType="withEffect">
                                  <p:stCondLst>
                                    <p:cond delay="0"/>
                                  </p:stCondLst>
                                  <p:childTnLst>
                                    <p:anim calcmode="discrete" valueType="str">
                                      <p:cBhvr>
                                        <p:cTn id="48" dur="500" fill="hold"/>
                                        <p:tgtEl>
                                          <p:spTgt spid="182"/>
                                        </p:tgtEl>
                                        <p:attrNameLst>
                                          <p:attrName>style.visibility</p:attrName>
                                        </p:attrNameLst>
                                      </p:cBhvr>
                                      <p:tavLst>
                                        <p:tav tm="0">
                                          <p:val>
                                            <p:strVal val="hidden"/>
                                          </p:val>
                                        </p:tav>
                                        <p:tav tm="50000">
                                          <p:val>
                                            <p:strVal val="visible"/>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2" nodeType="clickEffect">
                                  <p:stCondLst>
                                    <p:cond delay="0"/>
                                  </p:stCondLst>
                                  <p:childTnLst>
                                    <p:set>
                                      <p:cBhvr>
                                        <p:cTn id="52" dur="1" fill="hold">
                                          <p:stCondLst>
                                            <p:cond delay="0"/>
                                          </p:stCondLst>
                                        </p:cTn>
                                        <p:tgtEl>
                                          <p:spTgt spid="182"/>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62"/>
                                        </p:tgtEl>
                                        <p:attrNameLst>
                                          <p:attrName>style.visibility</p:attrName>
                                        </p:attrNameLst>
                                      </p:cBhvr>
                                      <p:to>
                                        <p:strVal val="visible"/>
                                      </p:to>
                                    </p:set>
                                    <p:animEffect transition="in" filter="fade">
                                      <p:cBhvr>
                                        <p:cTn id="55" dur="500"/>
                                        <p:tgtEl>
                                          <p:spTgt spid="16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500"/>
                                        <p:tgtEl>
                                          <p:spTgt spid="7"/>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184"/>
                                        </p:tgtEl>
                                        <p:attrNameLst>
                                          <p:attrName>style.visibility</p:attrName>
                                        </p:attrNameLst>
                                      </p:cBhvr>
                                      <p:to>
                                        <p:strVal val="visible"/>
                                      </p:to>
                                    </p:set>
                                  </p:childTnLst>
                                </p:cTn>
                              </p:par>
                              <p:par>
                                <p:cTn id="69" presetID="35" presetClass="emph" presetSubtype="0" repeatCount="indefinite" fill="hold" grpId="1" nodeType="withEffect">
                                  <p:stCondLst>
                                    <p:cond delay="0"/>
                                  </p:stCondLst>
                                  <p:childTnLst>
                                    <p:anim calcmode="discrete" valueType="str">
                                      <p:cBhvr>
                                        <p:cTn id="70" dur="500" fill="hold"/>
                                        <p:tgtEl>
                                          <p:spTgt spid="184"/>
                                        </p:tgtEl>
                                        <p:attrNameLst>
                                          <p:attrName>style.visibility</p:attrName>
                                        </p:attrNameLst>
                                      </p:cBhvr>
                                      <p:tavLst>
                                        <p:tav tm="0">
                                          <p:val>
                                            <p:strVal val="hidden"/>
                                          </p:val>
                                        </p:tav>
                                        <p:tav tm="50000">
                                          <p:val>
                                            <p:strVal val="visible"/>
                                          </p:val>
                                        </p:tav>
                                      </p:tavLst>
                                    </p:anim>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2" nodeType="clickEffect">
                                  <p:stCondLst>
                                    <p:cond delay="0"/>
                                  </p:stCondLst>
                                  <p:childTnLst>
                                    <p:set>
                                      <p:cBhvr>
                                        <p:cTn id="74" dur="1" fill="hold">
                                          <p:stCondLst>
                                            <p:cond delay="0"/>
                                          </p:stCondLst>
                                        </p:cTn>
                                        <p:tgtEl>
                                          <p:spTgt spid="184"/>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165"/>
                                        </p:tgtEl>
                                        <p:attrNameLst>
                                          <p:attrName>style.visibility</p:attrName>
                                        </p:attrNameLst>
                                      </p:cBhvr>
                                      <p:to>
                                        <p:strVal val="visible"/>
                                      </p:to>
                                    </p:set>
                                    <p:animEffect transition="in" filter="fade">
                                      <p:cBhvr>
                                        <p:cTn id="77" dur="500"/>
                                        <p:tgtEl>
                                          <p:spTgt spid="16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500"/>
                                        <p:tgtEl>
                                          <p:spTgt spid="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68"/>
                                        </p:tgtEl>
                                        <p:attrNameLst>
                                          <p:attrName>style.visibility</p:attrName>
                                        </p:attrNameLst>
                                      </p:cBhvr>
                                      <p:to>
                                        <p:strVal val="visible"/>
                                      </p:to>
                                    </p:set>
                                    <p:animEffect transition="in" filter="fade">
                                      <p:cBhvr>
                                        <p:cTn id="87" dur="500"/>
                                        <p:tgtEl>
                                          <p:spTgt spid="16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71"/>
                                        </p:tgtEl>
                                        <p:attrNameLst>
                                          <p:attrName>style.visibility</p:attrName>
                                        </p:attrNameLst>
                                      </p:cBhvr>
                                      <p:to>
                                        <p:strVal val="visible"/>
                                      </p:to>
                                    </p:set>
                                    <p:animEffect transition="in" filter="fade">
                                      <p:cBhvr>
                                        <p:cTn id="97" dur="500"/>
                                        <p:tgtEl>
                                          <p:spTgt spid="17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fade">
                                      <p:cBhvr>
                                        <p:cTn id="102" dur="50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74"/>
                                        </p:tgtEl>
                                        <p:attrNameLst>
                                          <p:attrName>style.visibility</p:attrName>
                                        </p:attrNameLst>
                                      </p:cBhvr>
                                      <p:to>
                                        <p:strVal val="visible"/>
                                      </p:to>
                                    </p:set>
                                    <p:animEffect transition="in" filter="fade">
                                      <p:cBhvr>
                                        <p:cTn id="107" dur="500"/>
                                        <p:tgtEl>
                                          <p:spTgt spid="17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fade">
                                      <p:cBhvr>
                                        <p:cTn id="1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79" grpId="1"/>
      <p:bldP spid="179" grpId="2"/>
      <p:bldP spid="180" grpId="0"/>
      <p:bldP spid="180" grpId="1"/>
      <p:bldP spid="180" grpId="2"/>
      <p:bldP spid="181" grpId="0"/>
      <p:bldP spid="181" grpId="1"/>
      <p:bldP spid="181" grpId="2"/>
      <p:bldP spid="182" grpId="0"/>
      <p:bldP spid="182" grpId="1"/>
      <p:bldP spid="182" grpId="2"/>
      <p:bldP spid="184" grpId="0"/>
      <p:bldP spid="184" grpId="1"/>
      <p:bldP spid="184" grpId="2"/>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2|0.2|0.1|0.2|0.2|0.2"/>
</p:tagLst>
</file>

<file path=ppt/tags/tag10.xml><?xml version="1.0" encoding="utf-8"?>
<p:tagLst xmlns:a="http://schemas.openxmlformats.org/drawingml/2006/main" xmlns:r="http://schemas.openxmlformats.org/officeDocument/2006/relationships" xmlns:p="http://schemas.openxmlformats.org/presentationml/2006/main">
  <p:tag name="TIMING" val="|0|0"/>
</p:tagLst>
</file>

<file path=ppt/tags/tag11.xml><?xml version="1.0" encoding="utf-8"?>
<p:tagLst xmlns:a="http://schemas.openxmlformats.org/drawingml/2006/main" xmlns:r="http://schemas.openxmlformats.org/officeDocument/2006/relationships" xmlns:p="http://schemas.openxmlformats.org/presentationml/2006/main">
  <p:tag name="TIMING" val="|0|0"/>
</p:tagLst>
</file>

<file path=ppt/tags/tag12.xml><?xml version="1.0" encoding="utf-8"?>
<p:tagLst xmlns:a="http://schemas.openxmlformats.org/drawingml/2006/main" xmlns:r="http://schemas.openxmlformats.org/officeDocument/2006/relationships" xmlns:p="http://schemas.openxmlformats.org/presentationml/2006/main">
  <p:tag name="TIMING" val="|0|0"/>
</p:tagLst>
</file>

<file path=ppt/tags/tag13.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4|0|0|0"/>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0|0|0"/>
</p:tagLst>
</file>

<file path=ppt/tags/tag5.xml><?xml version="1.0" encoding="utf-8"?>
<p:tagLst xmlns:a="http://schemas.openxmlformats.org/drawingml/2006/main" xmlns:r="http://schemas.openxmlformats.org/officeDocument/2006/relationships" xmlns:p="http://schemas.openxmlformats.org/presentationml/2006/main">
  <p:tag name="TIMING" val="|0|0"/>
</p:tagLst>
</file>

<file path=ppt/tags/tag6.xml><?xml version="1.0" encoding="utf-8"?>
<p:tagLst xmlns:a="http://schemas.openxmlformats.org/drawingml/2006/main" xmlns:r="http://schemas.openxmlformats.org/officeDocument/2006/relationships" xmlns:p="http://schemas.openxmlformats.org/presentationml/2006/main">
  <p:tag name="TIMING" val="|0.6|0.7"/>
</p:tagLst>
</file>

<file path=ppt/tags/tag7.xml><?xml version="1.0" encoding="utf-8"?>
<p:tagLst xmlns:a="http://schemas.openxmlformats.org/drawingml/2006/main" xmlns:r="http://schemas.openxmlformats.org/officeDocument/2006/relationships" xmlns:p="http://schemas.openxmlformats.org/presentationml/2006/main">
  <p:tag name="TIMING" val="|0.5|0.4"/>
</p:tagLst>
</file>

<file path=ppt/tags/tag8.xml><?xml version="1.0" encoding="utf-8"?>
<p:tagLst xmlns:a="http://schemas.openxmlformats.org/drawingml/2006/main" xmlns:r="http://schemas.openxmlformats.org/officeDocument/2006/relationships" xmlns:p="http://schemas.openxmlformats.org/presentationml/2006/main">
  <p:tag name="TIMING" val="|0"/>
</p:tagLst>
</file>

<file path=ppt/tags/tag9.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psh3_Prin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psh3_Print</Template>
  <TotalTime>0</TotalTime>
  <Words>10822</Words>
  <Application>Microsoft Office PowerPoint</Application>
  <PresentationFormat>全屏显示(4:3)</PresentationFormat>
  <Paragraphs>3735</Paragraphs>
  <Slides>146</Slides>
  <Notes>51</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3</vt:i4>
      </vt:variant>
      <vt:variant>
        <vt:lpstr>幻灯片标题</vt:lpstr>
      </vt:variant>
      <vt:variant>
        <vt:i4>146</vt:i4>
      </vt:variant>
    </vt:vector>
  </HeadingPairs>
  <TitlesOfParts>
    <vt:vector size="171" baseType="lpstr">
      <vt:lpstr>굴림</vt:lpstr>
      <vt:lpstr>MS PGothic</vt:lpstr>
      <vt:lpstr>黑体</vt:lpstr>
      <vt:lpstr>华文楷体</vt:lpstr>
      <vt:lpstr>楷体_GB2312</vt:lpstr>
      <vt:lpstr>宋体</vt:lpstr>
      <vt:lpstr>宋体</vt:lpstr>
      <vt:lpstr>微软雅黑</vt:lpstr>
      <vt:lpstr>张海山锐谐体2.0-授权联系：Samtype@QQ.com</vt:lpstr>
      <vt:lpstr>Arial</vt:lpstr>
      <vt:lpstr>Calibri</vt:lpstr>
      <vt:lpstr>Comic Sans MS</vt:lpstr>
      <vt:lpstr>Courier New</vt:lpstr>
      <vt:lpstr>Helvetica</vt:lpstr>
      <vt:lpstr>Symbol</vt:lpstr>
      <vt:lpstr>Tahoma</vt:lpstr>
      <vt:lpstr>Times</vt:lpstr>
      <vt:lpstr>Times New Roman</vt:lpstr>
      <vt:lpstr>Verdana</vt:lpstr>
      <vt:lpstr>Wingdings</vt:lpstr>
      <vt:lpstr>psh3_Print</vt:lpstr>
      <vt:lpstr>Default Design</vt:lpstr>
      <vt:lpstr>Visio</vt:lpstr>
      <vt:lpstr>图表</vt:lpstr>
      <vt:lpstr>VISIO</vt:lpstr>
      <vt:lpstr>Operating System</vt:lpstr>
      <vt:lpstr>什么是内存</vt:lpstr>
      <vt:lpstr>什么是内存？</vt:lpstr>
      <vt:lpstr>Introduction to Memory Management</vt:lpstr>
      <vt:lpstr>Memory hierarchy-为什么要管理内存</vt:lpstr>
      <vt:lpstr>Task of Memory Management</vt:lpstr>
      <vt:lpstr>地址的形成</vt:lpstr>
      <vt:lpstr>Monoprogramming</vt:lpstr>
      <vt:lpstr>Multiprogramming (Fixed Partitions)</vt:lpstr>
      <vt:lpstr>Modeling Multiprogramming</vt:lpstr>
      <vt:lpstr>Case of MFT</vt:lpstr>
      <vt:lpstr>地址的生成</vt:lpstr>
      <vt:lpstr>Description of Address</vt:lpstr>
      <vt:lpstr>逻辑地址与物理地址</vt:lpstr>
      <vt:lpstr>地址转换过程</vt:lpstr>
      <vt:lpstr>PowerPoint 演示文稿</vt:lpstr>
      <vt:lpstr>程序运行后的内存布局</vt:lpstr>
      <vt:lpstr>Bitmap and List: techniques in swapping</vt:lpstr>
      <vt:lpstr>使用位图的存储管理</vt:lpstr>
      <vt:lpstr>Bitmap and List: techniques in swapping</vt:lpstr>
      <vt:lpstr>Bitmap and List: techniques in swapping</vt:lpstr>
      <vt:lpstr>PowerPoint 演示文稿</vt:lpstr>
      <vt:lpstr>PowerPoint 演示文稿</vt:lpstr>
      <vt:lpstr>分区管理分配算法</vt:lpstr>
      <vt:lpstr>最佳匹配</vt:lpstr>
      <vt:lpstr>最先匹配</vt:lpstr>
      <vt:lpstr>最差匹配</vt:lpstr>
      <vt:lpstr>PowerPoint 演示文稿</vt:lpstr>
      <vt:lpstr>PowerPoint 演示文稿</vt:lpstr>
      <vt:lpstr>PowerPoint 演示文稿</vt:lpstr>
      <vt:lpstr>PowerPoint 演示文稿</vt:lpstr>
      <vt:lpstr>PowerPoint 演示文稿</vt:lpstr>
      <vt:lpstr>Memory dynamic growth in swapping</vt:lpstr>
      <vt:lpstr>Discussion about swapping</vt:lpstr>
      <vt:lpstr>Summary: mono, MFP, Swapping</vt:lpstr>
      <vt:lpstr>内存不够用了怎么办？</vt:lpstr>
      <vt:lpstr>PowerPoint 演示文稿</vt:lpstr>
      <vt:lpstr>内存还不够用怎么办？</vt:lpstr>
      <vt:lpstr>Memory Management in Swapping</vt:lpstr>
      <vt:lpstr>PowerPoint 演示文稿</vt:lpstr>
      <vt:lpstr>PowerPoint 演示文稿</vt:lpstr>
      <vt:lpstr>PowerPoint 演示文稿</vt:lpstr>
      <vt:lpstr>如何解决物理内存不足的问题？</vt:lpstr>
      <vt:lpstr>覆盖技术：示例</vt:lpstr>
      <vt:lpstr>内存覆盖技术</vt:lpstr>
      <vt:lpstr>PowerPoint 演示文稿</vt:lpstr>
      <vt:lpstr>内存覆盖技术给我们的启示</vt:lpstr>
      <vt:lpstr>Virtual memory: Paging</vt:lpstr>
      <vt:lpstr>PowerPoint 演示文稿</vt:lpstr>
      <vt:lpstr>分页后的程序地址空间</vt:lpstr>
      <vt:lpstr>发现需要的块之后怎么办？</vt:lpstr>
      <vt:lpstr>如何记录这复杂的对应关系？</vt:lpstr>
      <vt:lpstr>页表</vt:lpstr>
      <vt:lpstr>分页机制中的地址转换</vt:lpstr>
      <vt:lpstr>PowerPoint 演示文稿</vt:lpstr>
      <vt:lpstr>页表将不连续的物理地址变成了连续的逻辑地址</vt:lpstr>
      <vt:lpstr>Virtual memory: Paging</vt:lpstr>
      <vt:lpstr>如何高效的感知程序需要这些块？</vt:lpstr>
      <vt:lpstr>分页机制中的地址转换</vt:lpstr>
      <vt:lpstr>PowerPoint 演示文稿</vt:lpstr>
      <vt:lpstr>Design Issues about Page Table</vt:lpstr>
      <vt:lpstr>页（页帧）大小的选择</vt:lpstr>
      <vt:lpstr>Multi-level page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反置页表</vt:lpstr>
      <vt:lpstr>X64的页表是什么样的</vt:lpstr>
      <vt:lpstr>X64的页表是什么样的</vt:lpstr>
      <vt:lpstr>X64的页表是什么样的（续）</vt:lpstr>
      <vt:lpstr>X64的页表是什么样的</vt:lpstr>
      <vt:lpstr>X64的页表是什么样的（续）</vt:lpstr>
      <vt:lpstr>Working flow of paging system</vt:lpstr>
      <vt:lpstr>PowerPoint 演示文稿</vt:lpstr>
      <vt:lpstr>页面置换</vt:lpstr>
      <vt:lpstr>PowerPoint 演示文稿</vt:lpstr>
      <vt:lpstr>PowerPoint 演示文稿</vt:lpstr>
      <vt:lpstr>Page Fault and Page Replacement</vt:lpstr>
      <vt:lpstr>PowerPoint 演示文稿</vt:lpstr>
      <vt:lpstr>PowerPoint 演示文稿</vt:lpstr>
      <vt:lpstr>PowerPoint 演示文稿</vt:lpstr>
      <vt:lpstr>PowerPoint 演示文稿</vt:lpstr>
      <vt:lpstr>Page Replacement algorithm (by time)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LRU page replacement algorithm</vt:lpstr>
      <vt:lpstr>PowerPoint 演示文稿</vt:lpstr>
      <vt:lpstr>PowerPoint 演示文稿</vt:lpstr>
      <vt:lpstr>NRU page replacement algorithm</vt:lpstr>
      <vt:lpstr>PowerPoint 演示文稿</vt:lpstr>
      <vt:lpstr>PowerPoint 演示文稿</vt:lpstr>
      <vt:lpstr>PowerPoint 演示文稿</vt:lpstr>
      <vt:lpstr>PowerPoint 演示文稿</vt:lpstr>
      <vt:lpstr>PowerPoint 演示文稿</vt:lpstr>
      <vt:lpstr>PowerPoint 演示文稿</vt:lpstr>
      <vt:lpstr>页面置换算法分类</vt:lpstr>
      <vt:lpstr>Working set algorithm(1)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Working set algorithm(2)</vt:lpstr>
      <vt:lpstr>PowerPoint 演示文稿</vt:lpstr>
      <vt:lpstr>PowerPoint 演示文稿</vt:lpstr>
      <vt:lpstr>PowerPoint 演示文稿</vt:lpstr>
      <vt:lpstr>PowerPoint 演示文稿</vt:lpstr>
      <vt:lpstr>Summary: Page replacement algorithm</vt:lpstr>
      <vt:lpstr>Strategy of paging</vt:lpstr>
      <vt:lpstr>机制与策略</vt:lpstr>
      <vt:lpstr>PowerPoint 演示文稿</vt:lpstr>
      <vt:lpstr>PowerPoint 演示文稿</vt:lpstr>
      <vt:lpstr>PowerPoint 演示文稿</vt:lpstr>
      <vt:lpstr>Description of segments</vt:lpstr>
      <vt:lpstr>PowerPoint 演示文稿</vt:lpstr>
      <vt:lpstr>PowerPoint 演示文稿</vt:lpstr>
      <vt:lpstr>PowerPoint 演示文稿</vt:lpstr>
      <vt:lpstr>Mechanism of TLB</vt:lpstr>
      <vt:lpstr>Pure segmentation: External fragment</vt:lpstr>
      <vt:lpstr>PowerPoint 演示文稿</vt:lpstr>
      <vt:lpstr>PowerPoint 演示文稿</vt:lpstr>
      <vt:lpstr>PowerPoint 演示文稿</vt:lpstr>
      <vt:lpstr>Design issues of Segmentation</vt:lpstr>
      <vt:lpstr>Link of Segments</vt:lpstr>
      <vt:lpstr>Description of link and sharing</vt:lpstr>
      <vt:lpstr>Summary: Paging VS Segmentation</vt:lpstr>
      <vt:lpstr>Concept of Memory</vt:lpstr>
      <vt:lpstr>Memory hierarchy</vt:lpstr>
      <vt:lpstr>内存的发展没有想象中乐观</vt:lpstr>
      <vt:lpstr>延伸阅读</vt:lpstr>
      <vt:lpstr>Thanks for your time! 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2021-04-19T04:39:51Z</dcterms:created>
  <dcterms:modified xsi:type="dcterms:W3CDTF">2021-04-19T04:40:00Z</dcterms:modified>
</cp:coreProperties>
</file>