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56" r:id="rId1"/>
  </p:sldMasterIdLst>
  <p:notesMasterIdLst>
    <p:notesMasterId r:id="rId145"/>
  </p:notesMasterIdLst>
  <p:handoutMasterIdLst>
    <p:handoutMasterId r:id="rId146"/>
  </p:handoutMasterIdLst>
  <p:sldIdLst>
    <p:sldId id="256" r:id="rId2"/>
    <p:sldId id="512" r:id="rId3"/>
    <p:sldId id="385" r:id="rId4"/>
    <p:sldId id="386" r:id="rId5"/>
    <p:sldId id="387" r:id="rId6"/>
    <p:sldId id="519" r:id="rId7"/>
    <p:sldId id="520" r:id="rId8"/>
    <p:sldId id="521" r:id="rId9"/>
    <p:sldId id="522" r:id="rId10"/>
    <p:sldId id="523" r:id="rId11"/>
    <p:sldId id="524" r:id="rId12"/>
    <p:sldId id="525" r:id="rId13"/>
    <p:sldId id="526" r:id="rId14"/>
    <p:sldId id="607" r:id="rId15"/>
    <p:sldId id="608" r:id="rId16"/>
    <p:sldId id="609" r:id="rId17"/>
    <p:sldId id="532" r:id="rId18"/>
    <p:sldId id="533" r:id="rId19"/>
    <p:sldId id="534" r:id="rId20"/>
    <p:sldId id="535" r:id="rId21"/>
    <p:sldId id="536" r:id="rId22"/>
    <p:sldId id="611" r:id="rId23"/>
    <p:sldId id="399" r:id="rId24"/>
    <p:sldId id="400" r:id="rId25"/>
    <p:sldId id="402" r:id="rId26"/>
    <p:sldId id="404" r:id="rId27"/>
    <p:sldId id="403" r:id="rId28"/>
    <p:sldId id="605" r:id="rId29"/>
    <p:sldId id="442" r:id="rId30"/>
    <p:sldId id="441" r:id="rId31"/>
    <p:sldId id="542" r:id="rId32"/>
    <p:sldId id="543" r:id="rId33"/>
    <p:sldId id="545" r:id="rId34"/>
    <p:sldId id="544" r:id="rId35"/>
    <p:sldId id="546" r:id="rId36"/>
    <p:sldId id="410" r:id="rId37"/>
    <p:sldId id="558" r:id="rId38"/>
    <p:sldId id="557" r:id="rId39"/>
    <p:sldId id="409" r:id="rId40"/>
    <p:sldId id="547" r:id="rId41"/>
    <p:sldId id="411" r:id="rId42"/>
    <p:sldId id="412" r:id="rId43"/>
    <p:sldId id="413" r:id="rId44"/>
    <p:sldId id="414" r:id="rId45"/>
    <p:sldId id="415" r:id="rId46"/>
    <p:sldId id="559" r:id="rId47"/>
    <p:sldId id="560" r:id="rId48"/>
    <p:sldId id="561" r:id="rId49"/>
    <p:sldId id="563" r:id="rId50"/>
    <p:sldId id="648" r:id="rId51"/>
    <p:sldId id="564" r:id="rId52"/>
    <p:sldId id="549" r:id="rId53"/>
    <p:sldId id="550" r:id="rId54"/>
    <p:sldId id="565" r:id="rId55"/>
    <p:sldId id="551" r:id="rId56"/>
    <p:sldId id="649" r:id="rId57"/>
    <p:sldId id="650" r:id="rId58"/>
    <p:sldId id="651" r:id="rId59"/>
    <p:sldId id="652" r:id="rId60"/>
    <p:sldId id="570" r:id="rId61"/>
    <p:sldId id="571" r:id="rId62"/>
    <p:sldId id="573" r:id="rId63"/>
    <p:sldId id="574" r:id="rId64"/>
    <p:sldId id="575" r:id="rId65"/>
    <p:sldId id="576" r:id="rId66"/>
    <p:sldId id="577" r:id="rId67"/>
    <p:sldId id="578" r:id="rId68"/>
    <p:sldId id="579" r:id="rId69"/>
    <p:sldId id="580" r:id="rId70"/>
    <p:sldId id="581" r:id="rId71"/>
    <p:sldId id="582" r:id="rId72"/>
    <p:sldId id="583" r:id="rId73"/>
    <p:sldId id="584" r:id="rId74"/>
    <p:sldId id="585" r:id="rId75"/>
    <p:sldId id="586" r:id="rId76"/>
    <p:sldId id="587" r:id="rId77"/>
    <p:sldId id="588" r:id="rId78"/>
    <p:sldId id="589" r:id="rId79"/>
    <p:sldId id="555" r:id="rId80"/>
    <p:sldId id="423" r:id="rId81"/>
    <p:sldId id="474" r:id="rId82"/>
    <p:sldId id="590" r:id="rId83"/>
    <p:sldId id="591" r:id="rId84"/>
    <p:sldId id="592" r:id="rId85"/>
    <p:sldId id="593" r:id="rId86"/>
    <p:sldId id="594" r:id="rId87"/>
    <p:sldId id="595" r:id="rId88"/>
    <p:sldId id="425" r:id="rId89"/>
    <p:sldId id="424" r:id="rId90"/>
    <p:sldId id="566" r:id="rId91"/>
    <p:sldId id="567" r:id="rId92"/>
    <p:sldId id="596" r:id="rId93"/>
    <p:sldId id="597" r:id="rId94"/>
    <p:sldId id="598" r:id="rId95"/>
    <p:sldId id="599" r:id="rId96"/>
    <p:sldId id="600" r:id="rId97"/>
    <p:sldId id="601" r:id="rId98"/>
    <p:sldId id="569" r:id="rId99"/>
    <p:sldId id="556" r:id="rId100"/>
    <p:sldId id="426" r:id="rId101"/>
    <p:sldId id="427" r:id="rId102"/>
    <p:sldId id="430" r:id="rId103"/>
    <p:sldId id="431" r:id="rId104"/>
    <p:sldId id="604" r:id="rId105"/>
    <p:sldId id="513" r:id="rId106"/>
    <p:sldId id="654" r:id="rId107"/>
    <p:sldId id="610" r:id="rId108"/>
    <p:sldId id="612" r:id="rId109"/>
    <p:sldId id="615" r:id="rId110"/>
    <p:sldId id="614" r:id="rId111"/>
    <p:sldId id="616" r:id="rId112"/>
    <p:sldId id="633" r:id="rId113"/>
    <p:sldId id="642" r:id="rId114"/>
    <p:sldId id="656" r:id="rId115"/>
    <p:sldId id="657" r:id="rId116"/>
    <p:sldId id="655" r:id="rId117"/>
    <p:sldId id="658" r:id="rId118"/>
    <p:sldId id="643" r:id="rId119"/>
    <p:sldId id="644" r:id="rId120"/>
    <p:sldId id="645" r:id="rId121"/>
    <p:sldId id="659" r:id="rId122"/>
    <p:sldId id="660" r:id="rId123"/>
    <p:sldId id="646" r:id="rId124"/>
    <p:sldId id="617" r:id="rId125"/>
    <p:sldId id="618" r:id="rId126"/>
    <p:sldId id="641" r:id="rId127"/>
    <p:sldId id="634" r:id="rId128"/>
    <p:sldId id="640" r:id="rId129"/>
    <p:sldId id="635" r:id="rId130"/>
    <p:sldId id="636" r:id="rId131"/>
    <p:sldId id="637" r:id="rId132"/>
    <p:sldId id="638" r:id="rId133"/>
    <p:sldId id="619" r:id="rId134"/>
    <p:sldId id="621" r:id="rId135"/>
    <p:sldId id="622" r:id="rId136"/>
    <p:sldId id="623" r:id="rId137"/>
    <p:sldId id="624" r:id="rId138"/>
    <p:sldId id="625" r:id="rId139"/>
    <p:sldId id="653" r:id="rId140"/>
    <p:sldId id="630" r:id="rId141"/>
    <p:sldId id="631" r:id="rId142"/>
    <p:sldId id="632" r:id="rId143"/>
    <p:sldId id="281" r:id="rId1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FFFFCC"/>
    <a:srgbClr val="F5ED5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96" autoAdjust="0"/>
    <p:restoredTop sz="84740" autoAdjust="0"/>
  </p:normalViewPr>
  <p:slideViewPr>
    <p:cSldViewPr>
      <p:cViewPr varScale="1">
        <p:scale>
          <a:sx n="98" d="100"/>
          <a:sy n="98" d="100"/>
        </p:scale>
        <p:origin x="1746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1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20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theme" Target="theme/theme1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E4ABB15-50C4-40DC-95CF-8B1AC1B142F4}" type="datetimeFigureOut">
              <a:rPr lang="zh-CN" altLang="en-US"/>
              <a:pPr>
                <a:defRPr/>
              </a:pPr>
              <a:t>2021/5/18</a:t>
            </a:fld>
            <a:endParaRPr lang="en-US" altLang="zh-CN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504A0A3-7373-458D-8590-FCB078CB952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DF67F5C-661C-4611-9722-59F2815423B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F709015-8DAD-47B5-B3E1-4B0D603A2B3C}" type="slidenum">
              <a:rPr lang="zh-CN" altLang="en-US" smtClean="0">
                <a:latin typeface="Arial" panose="020B0604020202020204" pitchFamily="34" charset="0"/>
              </a:rPr>
              <a:pPr/>
              <a:t>1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0724" name="灯片编号占位符 3"/>
          <p:cNvSpPr txBox="1">
            <a:spLocks noGrp="1" noChangeArrowheads="1"/>
          </p:cNvSpPr>
          <p:nvPr/>
        </p:nvSpPr>
        <p:spPr bwMode="auto">
          <a:xfrm>
            <a:off x="3878461" y="8699500"/>
            <a:ext cx="2992934" cy="455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737" tIns="0" rIns="18737" bIns="0" anchor="b"/>
          <a:lstStyle>
            <a:lvl1pPr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r"/>
            <a:fld id="{FE277008-7650-C446-8624-0C522A40D063}" type="slidenum">
              <a:rPr lang="zh-CN" altLang="en-US" sz="1000" i="1">
                <a:ea typeface="宋体" charset="0"/>
                <a:cs typeface="宋体" charset="0"/>
              </a:rPr>
              <a:pPr algn="r"/>
              <a:t>20</a:t>
            </a:fld>
            <a:endParaRPr lang="en-US" altLang="zh-CN" sz="1000" i="1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9489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30724" name="灯片编号占位符 3"/>
          <p:cNvSpPr txBox="1">
            <a:spLocks noGrp="1" noChangeArrowheads="1"/>
          </p:cNvSpPr>
          <p:nvPr/>
        </p:nvSpPr>
        <p:spPr bwMode="auto">
          <a:xfrm>
            <a:off x="3878461" y="8699500"/>
            <a:ext cx="2992934" cy="455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737" tIns="0" rIns="18737" bIns="0" anchor="b"/>
          <a:lstStyle>
            <a:lvl1pPr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r"/>
            <a:fld id="{FE277008-7650-C446-8624-0C522A40D063}" type="slidenum">
              <a:rPr lang="zh-CN" altLang="en-US" sz="1000" i="1">
                <a:ea typeface="宋体" charset="0"/>
                <a:cs typeface="宋体" charset="0"/>
              </a:rPr>
              <a:pPr algn="r"/>
              <a:t>21</a:t>
            </a:fld>
            <a:endParaRPr lang="en-US" altLang="zh-CN" sz="1000" i="1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1451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2025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F67F5C-661C-4611-9722-59F2815423B1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463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B2EC2A0-6CE8-46C2-A634-8EE786004A27}" type="slidenum">
              <a:rPr lang="zh-CN" altLang="en-US" smtClean="0">
                <a:latin typeface="Arial" panose="020B0604020202020204" pitchFamily="34" charset="0"/>
              </a:rPr>
              <a:pPr/>
              <a:t>2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3914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F67F5C-661C-4611-9722-59F2815423B1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6541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07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607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96F756C-1F91-466B-84A4-98DE4795CC02}" type="slidenum">
              <a:rPr lang="zh-CN" altLang="en-US" smtClean="0">
                <a:latin typeface="Arial" panose="020B0604020202020204" pitchFamily="34" charset="0"/>
              </a:rPr>
              <a:pPr/>
              <a:t>33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2592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F67F5C-661C-4611-9722-59F2815423B1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34013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297703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20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DE207DA-5206-441D-B03F-303C562593AD}" type="slidenum">
              <a:rPr lang="zh-CN" altLang="en-US" smtClean="0">
                <a:latin typeface="Arial" panose="020B0604020202020204" pitchFamily="34" charset="0"/>
              </a:rPr>
              <a:pPr/>
              <a:t>42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972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2825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0987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942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F67F5C-661C-4611-9722-59F2815423B1}" type="slidenum">
              <a:rPr lang="zh-CN" altLang="en-US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63421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399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96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96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3514B6F-B614-40EE-89F8-3C380B2953C1}" type="slidenum">
              <a:rPr lang="zh-CN" altLang="en-US" smtClean="0">
                <a:latin typeface="Arial" panose="020B0604020202020204" pitchFamily="34" charset="0"/>
              </a:rPr>
              <a:pPr/>
              <a:t>60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4097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84434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473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04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04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3983FE9-4769-42ED-BF93-33DBE885109D}" type="slidenum">
              <a:rPr lang="zh-CN" altLang="en-US" smtClean="0">
                <a:latin typeface="Arial" panose="020B0604020202020204" pitchFamily="34" charset="0"/>
              </a:rPr>
              <a:pPr/>
              <a:t>80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35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935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8D144A9-B314-4DFF-85F0-61FEC0C3C31F}" type="slidenum">
              <a:rPr lang="zh-CN" altLang="en-US" smtClean="0">
                <a:latin typeface="Arial" panose="020B0604020202020204" pitchFamily="34" charset="0"/>
              </a:rPr>
              <a:pPr/>
              <a:t>88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86A1FB7-65E8-4B6B-A961-201133C88BDA}" type="slidenum">
              <a:rPr lang="zh-CN" altLang="en-US" smtClean="0">
                <a:latin typeface="Arial" panose="020B0604020202020204" pitchFamily="34" charset="0"/>
              </a:rPr>
              <a:pPr/>
              <a:t>91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4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84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884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2DAC831-6138-4048-8565-5F9E7DC4BA85}" type="slidenum">
              <a:rPr lang="zh-CN" altLang="en-US" smtClean="0">
                <a:latin typeface="Arial" panose="020B0604020202020204" pitchFamily="34" charset="0"/>
              </a:rPr>
              <a:pPr/>
              <a:t>98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274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7969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0091C4-0C9D-4AE4-9467-9A39C3B68CDD}" type="slidenum">
              <a:rPr lang="zh-CN" altLang="en-US" smtClean="0"/>
              <a:pPr>
                <a:defRPr/>
              </a:pPr>
              <a:t>130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8600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47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494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0724" name="灯片编号占位符 3"/>
          <p:cNvSpPr txBox="1">
            <a:spLocks noGrp="1" noChangeArrowheads="1"/>
          </p:cNvSpPr>
          <p:nvPr/>
        </p:nvSpPr>
        <p:spPr bwMode="auto">
          <a:xfrm>
            <a:off x="3878461" y="8699500"/>
            <a:ext cx="2992934" cy="455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737" tIns="0" rIns="18737" bIns="0" anchor="b"/>
          <a:lstStyle>
            <a:lvl1pPr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r"/>
            <a:fld id="{FE277008-7650-C446-8624-0C522A40D063}" type="slidenum">
              <a:rPr lang="zh-CN" altLang="en-US" sz="1000" i="1">
                <a:ea typeface="宋体" charset="0"/>
                <a:cs typeface="宋体" charset="0"/>
              </a:rPr>
              <a:pPr algn="r"/>
              <a:t>17</a:t>
            </a:fld>
            <a:endParaRPr lang="en-US" altLang="zh-CN" sz="1000" i="1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406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0724" name="灯片编号占位符 3"/>
          <p:cNvSpPr txBox="1">
            <a:spLocks noGrp="1" noChangeArrowheads="1"/>
          </p:cNvSpPr>
          <p:nvPr/>
        </p:nvSpPr>
        <p:spPr bwMode="auto">
          <a:xfrm>
            <a:off x="3878461" y="8699500"/>
            <a:ext cx="2992934" cy="455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737" tIns="0" rIns="18737" bIns="0" anchor="b"/>
          <a:lstStyle>
            <a:lvl1pPr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r"/>
            <a:fld id="{FE277008-7650-C446-8624-0C522A40D063}" type="slidenum">
              <a:rPr lang="zh-CN" altLang="en-US" sz="1000" i="1">
                <a:ea typeface="宋体" charset="0"/>
                <a:cs typeface="宋体" charset="0"/>
              </a:rPr>
              <a:pPr algn="r"/>
              <a:t>18</a:t>
            </a:fld>
            <a:endParaRPr lang="en-US" altLang="zh-CN" sz="1000" i="1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60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0724" name="灯片编号占位符 3"/>
          <p:cNvSpPr txBox="1">
            <a:spLocks noGrp="1" noChangeArrowheads="1"/>
          </p:cNvSpPr>
          <p:nvPr/>
        </p:nvSpPr>
        <p:spPr bwMode="auto">
          <a:xfrm>
            <a:off x="3878461" y="8699500"/>
            <a:ext cx="2992934" cy="455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737" tIns="0" rIns="18737" bIns="0" anchor="b"/>
          <a:lstStyle>
            <a:lvl1pPr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defTabSz="947738"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r"/>
            <a:fld id="{FE277008-7650-C446-8624-0C522A40D063}" type="slidenum">
              <a:rPr lang="zh-CN" altLang="en-US" sz="1000" i="1">
                <a:ea typeface="宋体" charset="0"/>
                <a:cs typeface="宋体" charset="0"/>
              </a:rPr>
              <a:pPr algn="r"/>
              <a:t>19</a:t>
            </a:fld>
            <a:endParaRPr lang="en-US" altLang="zh-CN" sz="1000" i="1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360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2"/>
          <p:cNvSpPr>
            <a:spLocks noChangeArrowheads="1"/>
          </p:cNvSpPr>
          <p:nvPr/>
        </p:nvSpPr>
        <p:spPr bwMode="ltGray">
          <a:xfrm>
            <a:off x="827088" y="1196975"/>
            <a:ext cx="8305800" cy="9144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5" name="Picture 31" descr="psh3_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8572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3" name="Rectangle 21"/>
          <p:cNvSpPr>
            <a:spLocks noGrp="1" noChangeArrowheads="1"/>
          </p:cNvSpPr>
          <p:nvPr>
            <p:ph type="ctrTitle" sz="quarter"/>
          </p:nvPr>
        </p:nvSpPr>
        <p:spPr bwMode="white">
          <a:xfrm>
            <a:off x="971550" y="1125538"/>
            <a:ext cx="8064500" cy="1081087"/>
          </a:xfrm>
        </p:spPr>
        <p:txBody>
          <a:bodyPr/>
          <a:lstStyle>
            <a:lvl1pPr>
              <a:defRPr sz="5400">
                <a:solidFill>
                  <a:schemeClr val="bg2"/>
                </a:solidFill>
              </a:defRPr>
            </a:lvl1pPr>
          </a:lstStyle>
          <a:p>
            <a:r>
              <a:rPr lang="ko-KR" altLang="en-US"/>
              <a:t>单击此处编辑母版标题样式</a:t>
            </a:r>
          </a:p>
        </p:txBody>
      </p:sp>
      <p:sp>
        <p:nvSpPr>
          <p:cNvPr id="13334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71550" y="3810000"/>
            <a:ext cx="80645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 i="1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ko-KR" altLang="en-US"/>
              <a:t>单击此处编辑母版副标题样式</a:t>
            </a:r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553200"/>
            <a:ext cx="2133600" cy="1524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152400"/>
          </a:xfrm>
        </p:spPr>
        <p:txBody>
          <a:bodyPr/>
          <a:lstStyle>
            <a:lvl1pPr algn="ctr">
              <a:defRPr sz="14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553200"/>
            <a:ext cx="2133600" cy="152400"/>
          </a:xfrm>
        </p:spPr>
        <p:txBody>
          <a:bodyPr/>
          <a:lstStyle>
            <a:lvl1pPr algn="r">
              <a:defRPr sz="14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4D886C4-3F9F-4FA8-AC55-4D025BDCE63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99038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6A2EBF-6055-449F-99EE-9C06F5875DB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117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9925" y="304800"/>
            <a:ext cx="2016125" cy="6019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71550" y="304800"/>
            <a:ext cx="5895975" cy="6019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71EBB3-3E84-49FA-B91F-7EF666384BB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5092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550" y="304800"/>
            <a:ext cx="7777163" cy="892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71550" y="1371600"/>
            <a:ext cx="3956050" cy="4953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0000" y="1371600"/>
            <a:ext cx="3956050" cy="4953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282E1-CAC2-4021-9FE3-D87A9FFFE4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0627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0D5C89-3F50-4E78-90D8-3CB123F8C3B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1860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FD82A-B7E6-45EF-A6AD-CFE05C0DE38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53331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D17A3-338B-46E6-9BFC-B9FDA1C7C19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0510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71550" y="1371600"/>
            <a:ext cx="395605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0000" y="1371600"/>
            <a:ext cx="395605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AEF3E-19BA-4213-A85B-1F689728CEC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2272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9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F9EF51-6B99-4AD4-83F1-F6D419B391E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79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20DB9-B0E4-4A81-988C-FBBB732D6F5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1340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35390-FBD5-4AD1-9630-7751BB08F3C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602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DEC0BD-1C9B-4238-BAF6-47B27DB7924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0537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AC306-6975-496A-BFBA-CFB773CDDF2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8017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3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1027" name="Picture 34" descr="psh3_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8572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1"/>
          <p:cNvSpPr>
            <a:spLocks noGrp="1" noChangeArrowheads="1"/>
          </p:cNvSpPr>
          <p:nvPr>
            <p:ph type="title"/>
          </p:nvPr>
        </p:nvSpPr>
        <p:spPr bwMode="black">
          <a:xfrm>
            <a:off x="971550" y="304800"/>
            <a:ext cx="7777163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单击此处编辑母版标题样式</a:t>
            </a:r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1550" y="1371600"/>
            <a:ext cx="8064500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单击此处编辑母版文本样式</a:t>
            </a:r>
          </a:p>
          <a:p>
            <a:pPr lvl="1"/>
            <a:r>
              <a:rPr lang="ko-KR" altLang="en-US"/>
              <a:t>第二级</a:t>
            </a:r>
          </a:p>
          <a:p>
            <a:pPr lvl="2"/>
            <a:r>
              <a:rPr lang="ko-KR" altLang="en-US"/>
              <a:t>第三级</a:t>
            </a:r>
          </a:p>
          <a:p>
            <a:pPr lvl="3"/>
            <a:r>
              <a:rPr lang="ko-KR" altLang="en-US"/>
              <a:t>第四级</a:t>
            </a:r>
          </a:p>
          <a:p>
            <a:pPr lvl="4"/>
            <a:r>
              <a:rPr lang="ko-KR" altLang="en-US"/>
              <a:t>第五级</a:t>
            </a:r>
          </a:p>
        </p:txBody>
      </p:sp>
      <p:sp>
        <p:nvSpPr>
          <p:cNvPr id="12311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77900" y="6508750"/>
            <a:ext cx="2514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 b="1">
                <a:solidFill>
                  <a:schemeClr val="bg1"/>
                </a:solidFill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12312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50875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 b="1">
                <a:solidFill>
                  <a:schemeClr val="bg1"/>
                </a:solidFill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62363" y="650875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 b="1">
                <a:solidFill>
                  <a:schemeClr val="bg1"/>
                </a:solidFill>
                <a:ea typeface="굴림" panose="020B0600000101010101" pitchFamily="34" charset="-127"/>
              </a:defRPr>
            </a:lvl1pPr>
          </a:lstStyle>
          <a:p>
            <a:pPr>
              <a:defRPr/>
            </a:pPr>
            <a:fld id="{6A922F74-DD4B-4007-99AF-183CB5DDA5B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  <p:sldLayoutId id="2147484002" r:id="rId12"/>
    <p:sldLayoutId id="2147484003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3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3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0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3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3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31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31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310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3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¢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8.pn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굴림" pitchFamily="34" charset="-127"/>
              </a:rPr>
              <a:t>Operating System</a:t>
            </a:r>
            <a:endParaRPr lang="ko-KR" altLang="en-US">
              <a:ea typeface="굴림" pitchFamily="34" charset="-127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79500" y="2420938"/>
            <a:ext cx="7885113" cy="4248150"/>
          </a:xfrm>
        </p:spPr>
        <p:txBody>
          <a:bodyPr/>
          <a:lstStyle/>
          <a:p>
            <a:pPr eaLnBrk="1" hangingPunct="1"/>
            <a:r>
              <a:rPr lang="en-US" altLang="zh-CN" sz="3600" i="0">
                <a:latin typeface="Arial" panose="020B0604020202020204" pitchFamily="34" charset="0"/>
                <a:ea typeface="굴림" pitchFamily="34" charset="-127"/>
              </a:rPr>
              <a:t>Chapter 2: Processes and Threads</a:t>
            </a:r>
            <a:endParaRPr lang="zh-CN" altLang="en-US" sz="3600" i="0">
              <a:latin typeface="Arial" panose="020B0604020202020204" pitchFamily="34" charset="0"/>
              <a:ea typeface="굴림" pitchFamily="34" charset="-127"/>
            </a:endParaRPr>
          </a:p>
          <a:p>
            <a:pPr eaLnBrk="1" hangingPunct="1"/>
            <a:endParaRPr lang="zh-CN" altLang="en-US" sz="3600">
              <a:latin typeface="Arial" panose="020B0604020202020204" pitchFamily="34" charset="0"/>
              <a:ea typeface="굴림" pitchFamily="34" charset="-127"/>
            </a:endParaRPr>
          </a:p>
          <a:p>
            <a:pPr eaLnBrk="1" hangingPunct="1"/>
            <a:endParaRPr lang="en-US" altLang="zh-CN" sz="3600">
              <a:latin typeface="Arial" panose="020B0604020202020204" pitchFamily="34" charset="0"/>
              <a:ea typeface="굴림" pitchFamily="34" charset="-127"/>
            </a:endParaRPr>
          </a:p>
          <a:p>
            <a:pPr eaLnBrk="1" hangingPunct="1"/>
            <a:endParaRPr lang="zh-CN" altLang="en-US" sz="3600">
              <a:latin typeface="Arial" panose="020B0604020202020204" pitchFamily="34" charset="0"/>
              <a:ea typeface="굴림" pitchFamily="34" charset="-127"/>
            </a:endParaRPr>
          </a:p>
          <a:p>
            <a:pPr eaLnBrk="1" hangingPunct="1"/>
            <a:r>
              <a:rPr lang="zh-CN" altLang="en-US" sz="2000" i="0">
                <a:latin typeface="Arial" panose="020B0604020202020204" pitchFamily="34" charset="0"/>
                <a:ea typeface="굴림" pitchFamily="34" charset="-127"/>
              </a:rPr>
              <a:t>宫晓利</a:t>
            </a:r>
          </a:p>
          <a:p>
            <a:pPr eaLnBrk="1" hangingPunct="1"/>
            <a:r>
              <a:rPr lang="en-US" altLang="zh-CN" sz="2000">
                <a:latin typeface="Arial" panose="020B0604020202020204" pitchFamily="34" charset="0"/>
                <a:ea typeface="굴림" pitchFamily="34" charset="-127"/>
              </a:rPr>
              <a:t>Department of Computer Science, NanKai University</a:t>
            </a:r>
          </a:p>
          <a:p>
            <a:pPr eaLnBrk="1" hangingPunct="1"/>
            <a:r>
              <a:rPr lang="en-US" altLang="zh-CN" sz="2000">
                <a:latin typeface="Arial" panose="020B0604020202020204" pitchFamily="34" charset="0"/>
                <a:ea typeface="굴림" pitchFamily="34" charset="-127"/>
              </a:rPr>
              <a:t>Email: gongxiaoli@nankai.edu.cn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332656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方案二</a:t>
            </a:r>
            <a:endParaRPr lang="zh-CN" altLang="en-US" dirty="0"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005309" y="1340768"/>
            <a:ext cx="4084297" cy="432048"/>
            <a:chOff x="844893" y="1000114"/>
            <a:chExt cx="4084297" cy="43204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3534"/>
              <a:ext cx="378621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>
                  <a:solidFill>
                    <a:srgbClr val="C00000"/>
                  </a:solidFill>
                </a:rPr>
                <a:t>先留便签，后检查面包和便签。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942630" y="5301208"/>
            <a:ext cx="2012595" cy="428628"/>
            <a:chOff x="853732" y="4013613"/>
            <a:chExt cx="2012595" cy="428628"/>
          </a:xfrm>
        </p:grpSpPr>
        <p:sp>
          <p:nvSpPr>
            <p:cNvPr id="33" name="内容占位符 2"/>
            <p:cNvSpPr txBox="1">
              <a:spLocks/>
            </p:cNvSpPr>
            <p:nvPr/>
          </p:nvSpPr>
          <p:spPr>
            <a:xfrm>
              <a:off x="1151815" y="4013613"/>
              <a:ext cx="171451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/>
                <a:t>会发生什么？</a:t>
              </a:r>
            </a:p>
          </p:txBody>
        </p:sp>
        <p:sp>
          <p:nvSpPr>
            <p:cNvPr id="34" name="TextBox 21"/>
            <p:cNvSpPr txBox="1"/>
            <p:nvPr/>
          </p:nvSpPr>
          <p:spPr>
            <a:xfrm>
              <a:off x="853732" y="4013613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350250" y="5607598"/>
            <a:ext cx="5390102" cy="407990"/>
            <a:chOff x="1261353" y="4320003"/>
            <a:chExt cx="2319354" cy="407990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1353" y="444949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3917" y="4320003"/>
              <a:ext cx="2186790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/>
                <a:t>不会有人买面包，因为这个方案是错误的</a:t>
              </a:r>
            </a:p>
          </p:txBody>
        </p:sp>
      </p:grpSp>
      <p:sp>
        <p:nvSpPr>
          <p:cNvPr id="42" name="内容占位符 2"/>
          <p:cNvSpPr txBox="1">
            <a:spLocks/>
          </p:cNvSpPr>
          <p:nvPr/>
        </p:nvSpPr>
        <p:spPr>
          <a:xfrm>
            <a:off x="2485033" y="2198623"/>
            <a:ext cx="2160240" cy="1932973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spcBef>
                <a:spcPct val="20000"/>
              </a:spcBef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leave Note;</a:t>
            </a: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altLang="zh-C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nobread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altLang="zh-C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noNote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buy bread;</a:t>
            </a:r>
            <a:b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 note;</a:t>
            </a:r>
          </a:p>
          <a:p>
            <a:pPr marL="0" indent="0">
              <a:spcBef>
                <a:spcPct val="20000"/>
              </a:spcBef>
            </a:pPr>
            <a:endParaRPr lang="zh-CN" alt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4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Analysis of “Sleeping Barber”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19558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04A739-7D65-4C56-AD09-F32264E640C1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100</a:t>
            </a:fld>
            <a:endParaRPr lang="en-US" altLang="ko-KR" sz="1200">
              <a:solidFill>
                <a:schemeClr val="bg1"/>
              </a:solidFill>
            </a:endParaRPr>
          </a:p>
        </p:txBody>
      </p:sp>
      <p:sp>
        <p:nvSpPr>
          <p:cNvPr id="195590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Mutual exclusion</a:t>
            </a:r>
          </a:p>
          <a:p>
            <a:pPr lvl="1"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Barbing chair: only one customer can use it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Synchronism</a:t>
            </a:r>
          </a:p>
          <a:p>
            <a:pPr lvl="1"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Barber will sleep until customer appeared</a:t>
            </a:r>
          </a:p>
          <a:p>
            <a:pPr lvl="1"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The waiting chair is a “producer-consumer” problem</a:t>
            </a:r>
          </a:p>
          <a:p>
            <a:pPr lvl="1">
              <a:lnSpc>
                <a:spcPct val="110000"/>
              </a:lnSpc>
            </a:pP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Solution of “Sleeping barber”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19661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29AE28D-8CC5-4AB4-BB11-44D7CA871B6E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101</a:t>
            </a:fld>
            <a:endParaRPr lang="en-US" altLang="ko-KR" sz="1200">
              <a:solidFill>
                <a:schemeClr val="bg1"/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28625" y="1844675"/>
            <a:ext cx="2662238" cy="1889125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#define CHAIRS    N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typedef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semph</a:t>
            </a:r>
            <a:endParaRPr lang="en-US" altLang="zh-CN" sz="1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semph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customer = 0;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semph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barer = 0;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semph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mutex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1;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waiting = 0;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143250" y="1331913"/>
            <a:ext cx="2833688" cy="3776662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barber</a:t>
            </a:r>
            <a:endParaRPr lang="zh-CN" altLang="en-US" b="1" dirty="0">
              <a:solidFill>
                <a:srgbClr val="9C4E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While(TRUE)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P(customer);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P(</a:t>
            </a:r>
            <a:r>
              <a:rPr lang="en-US" altLang="zh-CN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mutex</a:t>
            </a: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waiting = waiting 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–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1;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V(barbers);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V(</a:t>
            </a:r>
            <a:r>
              <a:rPr lang="en-US" altLang="zh-CN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mutex</a:t>
            </a: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barbering();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6072188" y="1341438"/>
            <a:ext cx="3000375" cy="4662487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customer</a:t>
            </a:r>
            <a:endParaRPr lang="zh-CN" altLang="en-US" b="1" dirty="0">
              <a:solidFill>
                <a:srgbClr val="9C4E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While(TRUE)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P(</a:t>
            </a:r>
            <a:r>
              <a:rPr lang="en-US" altLang="zh-CN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mutex</a:t>
            </a: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if(waiting &lt; CHAIRS)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{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waiting += 1;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V(customer);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V(</a:t>
            </a:r>
            <a:r>
              <a:rPr lang="en-US" altLang="zh-CN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mutex</a:t>
            </a: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 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P(barber);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}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else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{V(</a:t>
            </a:r>
            <a:r>
              <a:rPr lang="en-US" altLang="zh-CN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mutex</a:t>
            </a: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);}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Message Passing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20480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8F8CE8-4BFE-4491-ACA6-9BE59F3D0EBA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102</a:t>
            </a:fld>
            <a:endParaRPr lang="en-US" altLang="ko-KR" sz="1200">
              <a:solidFill>
                <a:schemeClr val="bg1"/>
              </a:solidFill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Design rules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Semaphore mechanism depends on CPU, under distributed environment, this mechanism is useless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All mentioned method is designed for mutual exclusion and synchronism, general information transferring between processes need more simple and efficient mechanism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Key issues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Stability: avoid data/information losing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Consistency: assure the target is correct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Efficiency: unified format of message and transferring transaction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Method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Simple message passing: send and receive primitive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Mail box: supported by OS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Rendezvous: without intermediate buffer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Solution of “Producer-Consumer”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CITS, </a:t>
            </a:r>
            <a:r>
              <a:rPr lang="en-US" altLang="zh-CN" dirty="0" err="1"/>
              <a:t>NanKai</a:t>
            </a:r>
            <a:r>
              <a:rPr lang="en-US" altLang="zh-CN" dirty="0"/>
              <a:t> University</a:t>
            </a:r>
            <a:endParaRPr lang="en-US" altLang="ko-KR" dirty="0"/>
          </a:p>
        </p:txBody>
      </p:sp>
      <p:sp>
        <p:nvSpPr>
          <p:cNvPr id="20685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B18E09-DBC4-4C8E-892F-9319ED0645AC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103</a:t>
            </a:fld>
            <a:endParaRPr lang="en-US" altLang="ko-KR" sz="1200">
              <a:solidFill>
                <a:schemeClr val="bg1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786063" y="1773238"/>
            <a:ext cx="3143250" cy="3170237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Producer</a:t>
            </a:r>
            <a:endParaRPr lang="zh-CN" altLang="en-US" sz="1600" b="1" dirty="0">
              <a:solidFill>
                <a:srgbClr val="9C4E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item;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message m;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While(TRUE)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Produce-Item(&amp;item);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recieve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consumer,&amp;m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build-message(&amp;</a:t>
            </a: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m,item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send(</a:t>
            </a:r>
            <a:r>
              <a:rPr lang="en-US" altLang="zh-CN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consumer,&amp;m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866775" y="1844675"/>
            <a:ext cx="1847850" cy="288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＃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define N 100</a:t>
            </a: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6000750" y="1714500"/>
            <a:ext cx="3071813" cy="3643313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Comsumer</a:t>
            </a:r>
            <a:endParaRPr lang="zh-CN" altLang="en-US" sz="1600" b="1" dirty="0">
              <a:solidFill>
                <a:srgbClr val="9C4E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item,i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message m;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Char char="•"/>
              <a:defRPr/>
            </a:pPr>
            <a:endParaRPr lang="en-US" altLang="zh-CN" sz="1600" b="1" dirty="0">
              <a:solidFill>
                <a:srgbClr val="9C4E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for(</a:t>
            </a:r>
            <a:r>
              <a:rPr lang="en-US" altLang="zh-CN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0; </a:t>
            </a:r>
            <a:r>
              <a:rPr lang="en-US" altLang="zh-CN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&lt; N; </a:t>
            </a:r>
            <a:r>
              <a:rPr lang="en-US" altLang="zh-CN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++)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send(</a:t>
            </a:r>
            <a:r>
              <a:rPr lang="en-US" altLang="zh-CN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producer,&amp;m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  <a:r>
              <a:rPr lang="en-US" altLang="zh-CN" dirty="0"/>
              <a:t> 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While(TRUE)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receive(</a:t>
            </a: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producer,&amp;m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 extract-item(&amp;</a:t>
            </a: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m,&amp;item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send(</a:t>
            </a:r>
            <a:r>
              <a:rPr lang="en-US" altLang="zh-CN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producer,&amp;m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Consume-item(item);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6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>
            <a:spLocks noChangeAspect="1" noChangeArrowheads="1"/>
          </p:cNvSpPr>
          <p:nvPr/>
        </p:nvSpPr>
        <p:spPr bwMode="auto">
          <a:xfrm>
            <a:off x="4981754" y="3357562"/>
            <a:ext cx="692769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>
                <a:solidFill>
                  <a:srgbClr val="11576A"/>
                </a:solidFill>
                <a:latin typeface="+mn-ea"/>
                <a:cs typeface="宋体" charset="0"/>
              </a:rPr>
              <a:t>锁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sp>
        <p:nvSpPr>
          <p:cNvPr id="24" name="Rectangle 14"/>
          <p:cNvSpPr>
            <a:spLocks noChangeAspect="1" noChangeArrowheads="1"/>
          </p:cNvSpPr>
          <p:nvPr/>
        </p:nvSpPr>
        <p:spPr bwMode="auto">
          <a:xfrm>
            <a:off x="5821664" y="3357562"/>
            <a:ext cx="1167259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>
                <a:solidFill>
                  <a:srgbClr val="11576A"/>
                </a:solidFill>
                <a:latin typeface="+mn-ea"/>
                <a:cs typeface="宋体" charset="0"/>
              </a:rPr>
              <a:t>条件变量</a:t>
            </a:r>
            <a:endParaRPr lang="en-US" altLang="zh-CN" b="1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sp>
        <p:nvSpPr>
          <p:cNvPr id="31" name="Rectangle 6"/>
          <p:cNvSpPr>
            <a:spLocks noChangeAspect="1" noChangeArrowheads="1"/>
          </p:cNvSpPr>
          <p:nvPr/>
        </p:nvSpPr>
        <p:spPr bwMode="auto">
          <a:xfrm>
            <a:off x="3901634" y="3357562"/>
            <a:ext cx="936104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bevel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>
                <a:solidFill>
                  <a:srgbClr val="11576A"/>
                </a:solidFill>
                <a:latin typeface="+mn-ea"/>
                <a:cs typeface="宋体" charset="0"/>
              </a:rPr>
              <a:t>信号量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212153" y="4173542"/>
            <a:ext cx="2447199" cy="684218"/>
            <a:chOff x="3451414" y="3316292"/>
            <a:chExt cx="2447199" cy="684218"/>
          </a:xfrm>
        </p:grpSpPr>
        <p:sp>
          <p:nvSpPr>
            <p:cNvPr id="32" name="AutoShape 7"/>
            <p:cNvSpPr>
              <a:spLocks noChangeArrowheads="1"/>
            </p:cNvSpPr>
            <p:nvPr/>
          </p:nvSpPr>
          <p:spPr bwMode="auto">
            <a:xfrm>
              <a:off x="4652948" y="3316292"/>
              <a:ext cx="294377" cy="612000"/>
            </a:xfrm>
            <a:prstGeom prst="upArrow">
              <a:avLst>
                <a:gd name="adj1" fmla="val 50000"/>
                <a:gd name="adj2" fmla="val 58088"/>
              </a:avLst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pPr eaLnBrk="1" hangingPunct="1">
                <a:buFont typeface="Monotype Sorts" charset="0"/>
                <a:buNone/>
              </a:pPr>
              <a:endParaRPr lang="zh-CN" altLang="en-US" b="1">
                <a:latin typeface="+mn-ea"/>
                <a:cs typeface="宋体" charset="0"/>
              </a:endParaRPr>
            </a:p>
          </p:txBody>
        </p:sp>
        <p:sp>
          <p:nvSpPr>
            <p:cNvPr id="33" name="Text Box 8"/>
            <p:cNvSpPr txBox="1">
              <a:spLocks noChangeArrowheads="1"/>
            </p:cNvSpPr>
            <p:nvPr/>
          </p:nvSpPr>
          <p:spPr bwMode="auto">
            <a:xfrm>
              <a:off x="4867261" y="3354179"/>
              <a:ext cx="103135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忙等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(</a:t>
              </a: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自旋锁</a:t>
              </a:r>
              <a:r>
                <a:rPr lang="en-US" altLang="zh-CN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)</a:t>
              </a:r>
            </a:p>
          </p:txBody>
        </p:sp>
        <p:sp>
          <p:nvSpPr>
            <p:cNvPr id="34" name="Text Box 9"/>
            <p:cNvSpPr txBox="1">
              <a:spLocks noChangeArrowheads="1"/>
            </p:cNvSpPr>
            <p:nvPr/>
          </p:nvSpPr>
          <p:spPr bwMode="auto">
            <a:xfrm>
              <a:off x="3451414" y="3354179"/>
              <a:ext cx="128753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r" eaLnBrk="1" hangingPunct="1">
                <a:buFont typeface="Monotype Sorts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阻塞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  <a:p>
              <a:pPr algn="r" eaLnBrk="1" hangingPunct="1">
                <a:buFont typeface="Monotype Sorts" charset="0"/>
                <a:buNone/>
              </a:pPr>
              <a:r>
                <a:rPr lang="en-US" altLang="zh-CN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(</a:t>
              </a: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等待队列</a:t>
              </a:r>
              <a:r>
                <a:rPr lang="en-US" altLang="zh-CN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)</a:t>
              </a:r>
            </a:p>
          </p:txBody>
        </p:sp>
      </p:grpSp>
      <p:sp>
        <p:nvSpPr>
          <p:cNvPr id="35" name="内容占位符 2"/>
          <p:cNvSpPr txBox="1">
            <a:spLocks/>
          </p:cNvSpPr>
          <p:nvPr/>
        </p:nvSpPr>
        <p:spPr>
          <a:xfrm>
            <a:off x="1403648" y="2071678"/>
            <a:ext cx="142876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dirty="0"/>
              <a:t>并发编程</a:t>
            </a:r>
          </a:p>
        </p:txBody>
      </p:sp>
      <p:sp>
        <p:nvSpPr>
          <p:cNvPr id="37" name="内容占位符 2"/>
          <p:cNvSpPr txBox="1">
            <a:spLocks/>
          </p:cNvSpPr>
          <p:nvPr/>
        </p:nvSpPr>
        <p:spPr>
          <a:xfrm>
            <a:off x="1403648" y="5000636"/>
            <a:ext cx="121444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/>
              <a:t>硬件支持</a:t>
            </a:r>
          </a:p>
        </p:txBody>
      </p:sp>
      <p:sp>
        <p:nvSpPr>
          <p:cNvPr id="38" name="Rectangle 6"/>
          <p:cNvSpPr>
            <a:spLocks noChangeAspect="1" noChangeArrowheads="1"/>
          </p:cNvSpPr>
          <p:nvPr/>
        </p:nvSpPr>
        <p:spPr bwMode="auto">
          <a:xfrm>
            <a:off x="2806755" y="4833938"/>
            <a:ext cx="138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>
                <a:solidFill>
                  <a:srgbClr val="11576A"/>
                </a:solidFill>
                <a:latin typeface="+mn-ea"/>
                <a:cs typeface="宋体" charset="0"/>
              </a:rPr>
              <a:t>禁用中断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sp>
        <p:nvSpPr>
          <p:cNvPr id="39" name="Rectangle 7"/>
          <p:cNvSpPr>
            <a:spLocks noChangeAspect="1" noChangeArrowheads="1"/>
          </p:cNvSpPr>
          <p:nvPr/>
        </p:nvSpPr>
        <p:spPr bwMode="auto">
          <a:xfrm>
            <a:off x="4363842" y="4833938"/>
            <a:ext cx="240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>
                <a:solidFill>
                  <a:srgbClr val="11576A"/>
                </a:solidFill>
                <a:latin typeface="+mn-ea"/>
                <a:cs typeface="宋体" charset="0"/>
              </a:rPr>
              <a:t>原子操作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rgbClr val="11576A"/>
                </a:solidFill>
                <a:latin typeface="+mn-ea"/>
                <a:cs typeface="宋体" charset="0"/>
              </a:rPr>
              <a:t>(</a:t>
            </a:r>
            <a:r>
              <a:rPr lang="zh-CN" altLang="en-US" b="1" dirty="0">
                <a:solidFill>
                  <a:srgbClr val="11576A"/>
                </a:solidFill>
                <a:latin typeface="+mn-ea"/>
                <a:cs typeface="宋体" charset="0"/>
              </a:rPr>
              <a:t>如</a:t>
            </a:r>
            <a:r>
              <a:rPr lang="en-US" altLang="zh-CN" b="1" dirty="0">
                <a:solidFill>
                  <a:srgbClr val="11576A"/>
                </a:solidFill>
                <a:latin typeface="+mn-ea"/>
                <a:cs typeface="宋体" charset="0"/>
              </a:rPr>
              <a:t>TS</a:t>
            </a:r>
            <a:r>
              <a:rPr lang="zh-CN" altLang="en-US" b="1" dirty="0">
                <a:solidFill>
                  <a:srgbClr val="11576A"/>
                </a:solidFill>
                <a:latin typeface="+mn-ea"/>
                <a:cs typeface="宋体" charset="0"/>
              </a:rPr>
              <a:t>指令</a:t>
            </a:r>
            <a:r>
              <a:rPr lang="en-US" altLang="zh-CN" b="1" dirty="0">
                <a:solidFill>
                  <a:srgbClr val="11576A"/>
                </a:solidFill>
                <a:latin typeface="+mn-ea"/>
                <a:cs typeface="宋体" charset="0"/>
              </a:rPr>
              <a:t>)</a:t>
            </a:r>
          </a:p>
        </p:txBody>
      </p:sp>
      <p:sp>
        <p:nvSpPr>
          <p:cNvPr id="40" name="Rectangle 6"/>
          <p:cNvSpPr>
            <a:spLocks noChangeAspect="1" noChangeArrowheads="1"/>
          </p:cNvSpPr>
          <p:nvPr/>
        </p:nvSpPr>
        <p:spPr bwMode="auto">
          <a:xfrm>
            <a:off x="6940929" y="4833938"/>
            <a:ext cx="1380000" cy="7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>
                <a:solidFill>
                  <a:srgbClr val="11576A"/>
                </a:solidFill>
                <a:latin typeface="+mn-ea"/>
                <a:cs typeface="宋体" charset="0"/>
              </a:rPr>
              <a:t>原子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rgbClr val="11576A"/>
                </a:solidFill>
                <a:latin typeface="+mn-ea"/>
                <a:cs typeface="宋体" charset="0"/>
              </a:rPr>
              <a:t>Load/Store</a:t>
            </a:r>
          </a:p>
        </p:txBody>
      </p:sp>
      <p:sp>
        <p:nvSpPr>
          <p:cNvPr id="41" name="内容占位符 2"/>
          <p:cNvSpPr txBox="1">
            <a:spLocks/>
          </p:cNvSpPr>
          <p:nvPr/>
        </p:nvSpPr>
        <p:spPr>
          <a:xfrm>
            <a:off x="1403648" y="3490128"/>
            <a:ext cx="128588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/>
              <a:t>高层抽象</a:t>
            </a:r>
          </a:p>
        </p:txBody>
      </p:sp>
      <p:sp>
        <p:nvSpPr>
          <p:cNvPr id="42" name="AutoShape 7"/>
          <p:cNvSpPr>
            <a:spLocks noChangeArrowheads="1"/>
          </p:cNvSpPr>
          <p:nvPr/>
        </p:nvSpPr>
        <p:spPr bwMode="auto">
          <a:xfrm>
            <a:off x="5413687" y="2735258"/>
            <a:ext cx="294377" cy="612000"/>
          </a:xfrm>
          <a:prstGeom prst="upArrow">
            <a:avLst>
              <a:gd name="adj1" fmla="val 50000"/>
              <a:gd name="adj2" fmla="val 58088"/>
            </a:avLst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/>
          <a:p>
            <a:pPr eaLnBrk="1" hangingPunct="1">
              <a:buFont typeface="Monotype Sorts" charset="0"/>
              <a:buNone/>
            </a:pPr>
            <a:endParaRPr lang="zh-CN" altLang="en-US" b="1">
              <a:latin typeface="+mn-ea"/>
              <a:cs typeface="宋体" charset="0"/>
            </a:endParaRPr>
          </a:p>
        </p:txBody>
      </p:sp>
      <p:sp>
        <p:nvSpPr>
          <p:cNvPr id="21" name="标题 1"/>
          <p:cNvSpPr txBox="1">
            <a:spLocks/>
          </p:cNvSpPr>
          <p:nvPr/>
        </p:nvSpPr>
        <p:spPr>
          <a:xfrm>
            <a:off x="457200" y="10632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基本同步方法</a:t>
            </a:r>
          </a:p>
        </p:txBody>
      </p:sp>
      <p:sp>
        <p:nvSpPr>
          <p:cNvPr id="22" name="任意多边形 21"/>
          <p:cNvSpPr/>
          <p:nvPr/>
        </p:nvSpPr>
        <p:spPr>
          <a:xfrm>
            <a:off x="3298622" y="3740150"/>
            <a:ext cx="592445" cy="1041400"/>
          </a:xfrm>
          <a:custGeom>
            <a:avLst/>
            <a:gdLst>
              <a:gd name="connsiteX0" fmla="*/ 27517 w 1030817"/>
              <a:gd name="connsiteY0" fmla="*/ 1041400 h 1041400"/>
              <a:gd name="connsiteX1" fmla="*/ 167217 w 1030817"/>
              <a:gd name="connsiteY1" fmla="*/ 317500 h 1041400"/>
              <a:gd name="connsiteX2" fmla="*/ 1030817 w 1030817"/>
              <a:gd name="connsiteY2" fmla="*/ 0 h 104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0817" h="1041400">
                <a:moveTo>
                  <a:pt x="27517" y="1041400"/>
                </a:moveTo>
                <a:cubicBezTo>
                  <a:pt x="13758" y="766233"/>
                  <a:pt x="0" y="491067"/>
                  <a:pt x="167217" y="317500"/>
                </a:cubicBezTo>
                <a:cubicBezTo>
                  <a:pt x="334434" y="143933"/>
                  <a:pt x="682625" y="71966"/>
                  <a:pt x="1030817" y="0"/>
                </a:cubicBezTo>
              </a:path>
            </a:pathLst>
          </a:custGeom>
          <a:ln w="76200"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6806493" y="3740151"/>
            <a:ext cx="1701845" cy="1062557"/>
            <a:chOff x="6045754" y="2882900"/>
            <a:chExt cx="1701845" cy="1062557"/>
          </a:xfrm>
        </p:grpSpPr>
        <p:sp>
          <p:nvSpPr>
            <p:cNvPr id="27" name="任意多边形 26"/>
            <p:cNvSpPr/>
            <p:nvPr/>
          </p:nvSpPr>
          <p:spPr>
            <a:xfrm>
              <a:off x="6045754" y="2882900"/>
              <a:ext cx="804847" cy="1041400"/>
            </a:xfrm>
            <a:custGeom>
              <a:avLst/>
              <a:gdLst>
                <a:gd name="connsiteX0" fmla="*/ 27517 w 1030817"/>
                <a:gd name="connsiteY0" fmla="*/ 1041400 h 1041400"/>
                <a:gd name="connsiteX1" fmla="*/ 167217 w 1030817"/>
                <a:gd name="connsiteY1" fmla="*/ 317500 h 1041400"/>
                <a:gd name="connsiteX2" fmla="*/ 1030817 w 1030817"/>
                <a:gd name="connsiteY2" fmla="*/ 0 h 104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0817" h="1041400">
                  <a:moveTo>
                    <a:pt x="27517" y="1041400"/>
                  </a:moveTo>
                  <a:cubicBezTo>
                    <a:pt x="13758" y="766233"/>
                    <a:pt x="0" y="491067"/>
                    <a:pt x="167217" y="317500"/>
                  </a:cubicBezTo>
                  <a:cubicBezTo>
                    <a:pt x="334434" y="143933"/>
                    <a:pt x="682625" y="71966"/>
                    <a:pt x="1030817" y="0"/>
                  </a:cubicBezTo>
                </a:path>
              </a:pathLst>
            </a:custGeom>
            <a:ln w="76200"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tailEnd type="triangle"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Text Box 8"/>
            <p:cNvSpPr txBox="1">
              <a:spLocks noChangeArrowheads="1"/>
            </p:cNvSpPr>
            <p:nvPr/>
          </p:nvSpPr>
          <p:spPr bwMode="auto">
            <a:xfrm>
              <a:off x="7101268" y="3299126"/>
              <a:ext cx="64633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软件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解决</a:t>
              </a:r>
              <a:endParaRPr lang="en-US" altLang="zh-CN" sz="18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</p:grpSp>
      <p:sp>
        <p:nvSpPr>
          <p:cNvPr id="29" name="Rectangle 13"/>
          <p:cNvSpPr>
            <a:spLocks noChangeAspect="1" noChangeArrowheads="1"/>
          </p:cNvSpPr>
          <p:nvPr/>
        </p:nvSpPr>
        <p:spPr bwMode="auto">
          <a:xfrm>
            <a:off x="4385498" y="1924050"/>
            <a:ext cx="1163264" cy="792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>
                <a:solidFill>
                  <a:srgbClr val="11576A"/>
                </a:solidFill>
                <a:latin typeface="+mn-ea"/>
                <a:cs typeface="宋体" charset="0"/>
              </a:rPr>
              <a:t>临界区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sp>
        <p:nvSpPr>
          <p:cNvPr id="30" name="Rectangle 15"/>
          <p:cNvSpPr>
            <a:spLocks noChangeAspect="1" noChangeArrowheads="1"/>
          </p:cNvSpPr>
          <p:nvPr/>
        </p:nvSpPr>
        <p:spPr bwMode="auto">
          <a:xfrm>
            <a:off x="5708063" y="1924050"/>
            <a:ext cx="1053434" cy="792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>
                <a:solidFill>
                  <a:srgbClr val="11576A"/>
                </a:solidFill>
                <a:latin typeface="+mn-ea"/>
                <a:cs typeface="宋体" charset="0"/>
              </a:rPr>
              <a:t>管程</a:t>
            </a:r>
            <a:endParaRPr lang="en-US" altLang="zh-CN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42340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你需要知道的一些事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15374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没有任何一个哲学家因操作系统的研究被饿死</a:t>
            </a:r>
            <a:endParaRPr lang="en-US" altLang="zh-CN" dirty="0"/>
          </a:p>
          <a:p>
            <a:r>
              <a:rPr lang="zh-CN" altLang="en-US" dirty="0"/>
              <a:t>哲学家就餐问题，或类似问题，极少在工程问题中出现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锁机制的使用远超过信号量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操作系统通常仅向用户提供最简单的同步机制，其他内容由用户自主开发或第三方完成</a:t>
            </a:r>
            <a:endParaRPr lang="en-US" altLang="zh-CN" dirty="0"/>
          </a:p>
          <a:p>
            <a:r>
              <a:rPr lang="zh-CN" altLang="en-US" dirty="0"/>
              <a:t>操作系统的内核代码中反而缺少好的管理</a:t>
            </a:r>
            <a:endParaRPr lang="en-US" altLang="zh-CN" dirty="0"/>
          </a:p>
          <a:p>
            <a:r>
              <a:rPr lang="zh-CN" altLang="en-US" dirty="0"/>
              <a:t>并发与同步引起的错误是极难发现和消除的，目前没有很好的工具和手段</a:t>
            </a:r>
            <a:endParaRPr lang="en-US" altLang="zh-CN" dirty="0"/>
          </a:p>
          <a:p>
            <a:r>
              <a:rPr lang="zh-CN" altLang="en-US" dirty="0"/>
              <a:t>管程在</a:t>
            </a:r>
            <a:r>
              <a:rPr lang="en-US" altLang="zh-CN" dirty="0"/>
              <a:t>C++</a:t>
            </a:r>
            <a:r>
              <a:rPr lang="zh-CN" altLang="en-US" dirty="0"/>
              <a:t>中没有支持，在</a:t>
            </a:r>
            <a:r>
              <a:rPr lang="en-US" altLang="zh-CN" dirty="0"/>
              <a:t>JAVA</a:t>
            </a:r>
            <a:r>
              <a:rPr lang="zh-CN" altLang="en-US" dirty="0"/>
              <a:t>中也没有完整的实现</a:t>
            </a:r>
            <a:endParaRPr lang="en-US" altLang="zh-CN" dirty="0"/>
          </a:p>
          <a:p>
            <a:r>
              <a:rPr lang="zh-CN" altLang="en-US" dirty="0"/>
              <a:t>锁是一种消极的机制，改进的方案是</a:t>
            </a:r>
            <a:r>
              <a:rPr lang="zh-CN" altLang="en-US" dirty="0">
                <a:solidFill>
                  <a:srgbClr val="FF0000"/>
                </a:solidFill>
              </a:rPr>
              <a:t>事务型内存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5FD82A-B7E6-45EF-A6AD-CFE05C0DE389}" type="slidenum">
              <a:rPr lang="en-US" altLang="ko-KR" smtClean="0"/>
              <a:pPr>
                <a:defRPr/>
              </a:pPr>
              <a:t>105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637345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关于锁机制的实现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Test-and-Set</a:t>
            </a:r>
            <a:r>
              <a:rPr lang="zh-CN" altLang="en-US" dirty="0" smtClean="0"/>
              <a:t>是两个内存操作</a:t>
            </a:r>
            <a:endParaRPr lang="en-US" altLang="zh-CN" dirty="0" smtClean="0"/>
          </a:p>
          <a:p>
            <a:r>
              <a:rPr lang="zh-CN" altLang="en-US" dirty="0" smtClean="0"/>
              <a:t>如何在</a:t>
            </a:r>
            <a:r>
              <a:rPr lang="en-US" altLang="zh-CN" dirty="0" smtClean="0"/>
              <a:t>RISC</a:t>
            </a:r>
            <a:r>
              <a:rPr lang="zh-CN" altLang="en-US" dirty="0" smtClean="0"/>
              <a:t>指令中实现？</a:t>
            </a:r>
            <a:endParaRPr lang="en-US" altLang="zh-CN" dirty="0" smtClean="0"/>
          </a:p>
          <a:p>
            <a:r>
              <a:rPr lang="en-US" altLang="zh-CN" dirty="0" smtClean="0"/>
              <a:t>Exclusive Monitor</a:t>
            </a:r>
          </a:p>
          <a:p>
            <a:r>
              <a:rPr lang="en-US" altLang="zh-CN" dirty="0" smtClean="0"/>
              <a:t>Load-Exclusive &amp;&amp; Store-Conditional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5FD82A-B7E6-45EF-A6AD-CFE05C0DE389}" type="slidenum">
              <a:rPr lang="en-US" altLang="ko-KR" smtClean="0"/>
              <a:pPr>
                <a:defRPr/>
              </a:pPr>
              <a:t>106</a:t>
            </a:fld>
            <a:endParaRPr lang="en-US" altLang="ko-KR"/>
          </a:p>
        </p:txBody>
      </p:sp>
      <p:pic>
        <p:nvPicPr>
          <p:cNvPr id="1026" name="Picture 2" descr="http://5b0988e595225.cdn.sohucs.com/images/20180818/21d6dae6505248329d06cbca1ce224e2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959" y="3861049"/>
            <a:ext cx="6289352" cy="295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71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让我们来思考一下多核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如何让关中断方法有效？</a:t>
            </a:r>
            <a:endParaRPr lang="en-US" altLang="zh-CN" dirty="0"/>
          </a:p>
          <a:p>
            <a:r>
              <a:rPr lang="zh-CN" altLang="en-US" dirty="0"/>
              <a:t>如何让</a:t>
            </a:r>
            <a:r>
              <a:rPr lang="en-US" altLang="zh-CN" dirty="0"/>
              <a:t>TSL</a:t>
            </a:r>
            <a:r>
              <a:rPr lang="zh-CN" altLang="en-US" dirty="0"/>
              <a:t>方法有效？</a:t>
            </a:r>
            <a:endParaRPr lang="en-US" altLang="zh-CN" dirty="0"/>
          </a:p>
          <a:p>
            <a:r>
              <a:rPr lang="zh-CN" altLang="en-US" dirty="0"/>
              <a:t>核间的数据交换的额外代价是什么？</a:t>
            </a:r>
            <a:endParaRPr lang="en-US" altLang="zh-CN" dirty="0"/>
          </a:p>
          <a:p>
            <a:r>
              <a:rPr lang="zh-CN" altLang="en-US"/>
              <a:t>核间的进程调度会带来什么问题？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5FD82A-B7E6-45EF-A6AD-CFE05C0DE389}" type="slidenum">
              <a:rPr lang="en-US" altLang="ko-KR" smtClean="0"/>
              <a:pPr>
                <a:defRPr/>
              </a:pPr>
              <a:t>107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54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pLock</a:t>
            </a:r>
            <a:r>
              <a:rPr lang="zh-CN" altLang="en-US" dirty="0"/>
              <a:t>：神威太湖之光上的锁机制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6199" y="1484784"/>
            <a:ext cx="8064500" cy="4289912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5FD82A-B7E6-45EF-A6AD-CFE05C0DE389}" type="slidenum">
              <a:rPr lang="en-US" altLang="ko-KR" smtClean="0"/>
              <a:pPr>
                <a:defRPr/>
              </a:pPr>
              <a:t>108</a:t>
            </a:fld>
            <a:endParaRPr lang="en-US" altLang="ko-KR"/>
          </a:p>
        </p:txBody>
      </p:sp>
      <p:sp>
        <p:nvSpPr>
          <p:cNvPr id="3" name="矩形 2"/>
          <p:cNvSpPr/>
          <p:nvPr/>
        </p:nvSpPr>
        <p:spPr>
          <a:xfrm>
            <a:off x="899592" y="5877272"/>
            <a:ext cx="80581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i="1" dirty="0" err="1">
                <a:solidFill>
                  <a:srgbClr val="333333"/>
                </a:solidFill>
                <a:latin typeface="Courier New" panose="02070309020205020404" pitchFamily="49" charset="0"/>
              </a:rPr>
              <a:t>Xiongchao</a:t>
            </a:r>
            <a:r>
              <a:rPr lang="en-US" altLang="zh-CN" sz="1400" i="1" dirty="0">
                <a:solidFill>
                  <a:srgbClr val="333333"/>
                </a:solidFill>
                <a:latin typeface="Courier New" panose="02070309020205020404" pitchFamily="49" charset="0"/>
              </a:rPr>
              <a:t> Tang, </a:t>
            </a:r>
            <a:r>
              <a:rPr lang="en-US" altLang="zh-CN" sz="1400" i="1" dirty="0" err="1">
                <a:solidFill>
                  <a:srgbClr val="333333"/>
                </a:solidFill>
                <a:latin typeface="Courier New" panose="02070309020205020404" pitchFamily="49" charset="0"/>
              </a:rPr>
              <a:t>Jidong</a:t>
            </a:r>
            <a:r>
              <a:rPr lang="en-US" altLang="zh-CN" sz="1400" i="1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400" i="1" dirty="0" err="1">
                <a:solidFill>
                  <a:srgbClr val="333333"/>
                </a:solidFill>
                <a:latin typeface="Courier New" panose="02070309020205020404" pitchFamily="49" charset="0"/>
              </a:rPr>
              <a:t>Zhai</a:t>
            </a:r>
            <a:r>
              <a:rPr lang="en-US" altLang="zh-CN" sz="1400" i="1" dirty="0">
                <a:solidFill>
                  <a:srgbClr val="333333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1400" i="1" dirty="0" err="1">
                <a:solidFill>
                  <a:srgbClr val="333333"/>
                </a:solidFill>
                <a:latin typeface="Courier New" panose="02070309020205020404" pitchFamily="49" charset="0"/>
              </a:rPr>
              <a:t>Xuehai</a:t>
            </a:r>
            <a:r>
              <a:rPr lang="en-US" altLang="zh-CN" sz="1400" i="1" dirty="0">
                <a:solidFill>
                  <a:srgbClr val="333333"/>
                </a:solidFill>
                <a:latin typeface="Courier New" panose="02070309020205020404" pitchFamily="49" charset="0"/>
              </a:rPr>
              <a:t> Qian, and </a:t>
            </a:r>
            <a:r>
              <a:rPr lang="en-US" altLang="zh-CN" sz="1400" i="1" dirty="0" err="1">
                <a:solidFill>
                  <a:srgbClr val="333333"/>
                </a:solidFill>
                <a:latin typeface="Courier New" panose="02070309020205020404" pitchFamily="49" charset="0"/>
              </a:rPr>
              <a:t>Wenguang</a:t>
            </a:r>
            <a:r>
              <a:rPr lang="en-US" altLang="zh-CN" sz="1400" i="1" dirty="0">
                <a:solidFill>
                  <a:srgbClr val="333333"/>
                </a:solidFill>
                <a:latin typeface="Courier New" panose="02070309020205020404" pitchFamily="49" charset="0"/>
              </a:rPr>
              <a:t> Chen. 2019. </a:t>
            </a:r>
            <a:r>
              <a:rPr lang="en-US" altLang="zh-CN" sz="1400" i="1" dirty="0" err="1">
                <a:solidFill>
                  <a:srgbClr val="333333"/>
                </a:solidFill>
                <a:latin typeface="Courier New" panose="02070309020205020404" pitchFamily="49" charset="0"/>
              </a:rPr>
              <a:t>PLock</a:t>
            </a:r>
            <a:r>
              <a:rPr lang="en-US" altLang="zh-CN" sz="1400" i="1" dirty="0">
                <a:solidFill>
                  <a:srgbClr val="333333"/>
                </a:solidFill>
                <a:latin typeface="Courier New" panose="02070309020205020404" pitchFamily="49" charset="0"/>
              </a:rPr>
              <a:t>: A Fast Lock for Architectures with Explicit Inter-core Message Passing. </a:t>
            </a:r>
            <a:r>
              <a:rPr lang="en-US" altLang="zh-CN" sz="1400" i="1" dirty="0" smtClean="0">
                <a:solidFill>
                  <a:srgbClr val="333333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400" i="1" dirty="0">
                <a:solidFill>
                  <a:srgbClr val="333333"/>
                </a:solidFill>
                <a:latin typeface="Courier New" panose="02070309020205020404" pitchFamily="49" charset="0"/>
              </a:rPr>
              <a:t>ASPLOS '19).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9781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pLock</a:t>
            </a:r>
            <a:r>
              <a:rPr lang="zh-CN" altLang="en-US" dirty="0"/>
              <a:t>：神威太湖之光上的锁机制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5FD82A-B7E6-45EF-A6AD-CFE05C0DE389}" type="slidenum">
              <a:rPr lang="en-US" altLang="ko-KR" smtClean="0"/>
              <a:pPr>
                <a:defRPr/>
              </a:pPr>
              <a:t>109</a:t>
            </a:fld>
            <a:endParaRPr lang="en-US" altLang="ko-KR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899" y="1371600"/>
            <a:ext cx="7947802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6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方案三</a:t>
            </a:r>
            <a:endParaRPr lang="zh-CN" altLang="en-US" dirty="0"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64974" y="1596112"/>
            <a:ext cx="5084429" cy="428628"/>
            <a:chOff x="844893" y="738862"/>
            <a:chExt cx="5084429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738862"/>
              <a:ext cx="478634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>
                  <a:solidFill>
                    <a:srgbClr val="C00000"/>
                  </a:solidFill>
                </a:rPr>
                <a:t>为便签增加标记，以区别不同人的便签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3886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971262" y="2035998"/>
            <a:ext cx="3748114" cy="407990"/>
            <a:chOff x="1252514" y="1024614"/>
            <a:chExt cx="3748114" cy="407990"/>
          </a:xfrm>
        </p:grpSpPr>
        <p:pic>
          <p:nvPicPr>
            <p:cNvPr id="11" name="图片 1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112939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1385078" y="1024614"/>
              <a:ext cx="3615550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/>
                <a:t>现在可在检查之前留便签</a:t>
              </a:r>
            </a:p>
          </p:txBody>
        </p:sp>
      </p:grpSp>
      <p:sp>
        <p:nvSpPr>
          <p:cNvPr id="20" name="内容占位符 2"/>
          <p:cNvSpPr txBox="1">
            <a:spLocks/>
          </p:cNvSpPr>
          <p:nvPr/>
        </p:nvSpPr>
        <p:spPr>
          <a:xfrm>
            <a:off x="1157325" y="2761495"/>
            <a:ext cx="1800200" cy="297743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lnSpc>
                <a:spcPts val="1500"/>
              </a:lnSpc>
              <a:spcBef>
                <a:spcPct val="20000"/>
              </a:spcBef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leave note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_1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内容占位符 2"/>
          <p:cNvSpPr txBox="1">
            <a:spLocks/>
          </p:cNvSpPr>
          <p:nvPr/>
        </p:nvSpPr>
        <p:spPr>
          <a:xfrm>
            <a:off x="1115616" y="3278783"/>
            <a:ext cx="2481332" cy="137198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(no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en-US" altLang="zh-C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ote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_2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(no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bread) { </a:t>
            </a: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buy bread; </a:t>
            </a: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3427353" y="2761496"/>
            <a:ext cx="793" cy="2977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427352" y="3059238"/>
            <a:ext cx="93451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361075" y="3059238"/>
            <a:ext cx="0" cy="3571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3428146" y="3425036"/>
            <a:ext cx="933723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3436166" y="3425036"/>
            <a:ext cx="0" cy="999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内容占位符 2"/>
          <p:cNvSpPr txBox="1">
            <a:spLocks/>
          </p:cNvSpPr>
          <p:nvPr/>
        </p:nvSpPr>
        <p:spPr>
          <a:xfrm>
            <a:off x="4390621" y="3102962"/>
            <a:ext cx="1892248" cy="322074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lnSpc>
                <a:spcPts val="1500"/>
              </a:lnSpc>
              <a:spcBef>
                <a:spcPct val="20000"/>
              </a:spcBef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leave note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2;</a:t>
            </a:r>
            <a:endParaRPr lang="zh-CN" alt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3434580" y="4424514"/>
            <a:ext cx="93451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4355629" y="4424514"/>
            <a:ext cx="0" cy="10081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内容占位符 2"/>
          <p:cNvSpPr txBox="1">
            <a:spLocks/>
          </p:cNvSpPr>
          <p:nvPr/>
        </p:nvSpPr>
        <p:spPr>
          <a:xfrm>
            <a:off x="4390621" y="4337959"/>
            <a:ext cx="2641874" cy="10842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(no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en-US" altLang="zh-C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ote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1) {</a:t>
            </a: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(no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bread) { </a:t>
            </a: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buy bread; </a:t>
            </a: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 note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2;	 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1703903" y="2492896"/>
            <a:ext cx="3880934" cy="428628"/>
            <a:chOff x="363522" y="1851670"/>
            <a:chExt cx="3880934" cy="428628"/>
          </a:xfrm>
        </p:grpSpPr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363522" y="1851670"/>
              <a:ext cx="92869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sz="1800" dirty="0"/>
                <a:t>进程</a:t>
              </a:r>
              <a:r>
                <a:rPr lang="en-US" altLang="zh-CN" sz="1800" dirty="0"/>
                <a:t>A</a:t>
              </a:r>
              <a:endParaRPr lang="zh-CN" altLang="en-US" sz="1800" dirty="0"/>
            </a:p>
          </p:txBody>
        </p:sp>
        <p:sp>
          <p:nvSpPr>
            <p:cNvPr id="37" name="内容占位符 2"/>
            <p:cNvSpPr txBox="1">
              <a:spLocks/>
            </p:cNvSpPr>
            <p:nvPr/>
          </p:nvSpPr>
          <p:spPr>
            <a:xfrm>
              <a:off x="3244324" y="1851670"/>
              <a:ext cx="100013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sz="1800" dirty="0"/>
                <a:t>进程</a:t>
              </a:r>
              <a:r>
                <a:rPr lang="en-US" altLang="zh-CN" sz="1800" dirty="0"/>
                <a:t>B</a:t>
              </a:r>
              <a:endParaRPr lang="zh-CN" altLang="en-US" sz="1800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236413" y="2166466"/>
            <a:ext cx="3600400" cy="407990"/>
            <a:chOff x="1626448" y="4680620"/>
            <a:chExt cx="3600400" cy="407990"/>
          </a:xfrm>
        </p:grpSpPr>
        <p:pic>
          <p:nvPicPr>
            <p:cNvPr id="42" name="图片 4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26448" y="481351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3" name="内容占位符 2"/>
            <p:cNvSpPr txBox="1">
              <a:spLocks/>
            </p:cNvSpPr>
            <p:nvPr/>
          </p:nvSpPr>
          <p:spPr>
            <a:xfrm>
              <a:off x="1755378" y="4680620"/>
              <a:ext cx="3471470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sz="1800" dirty="0"/>
                <a:t>每个人都认为另外一个去买面包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564974" y="1589428"/>
            <a:ext cx="2012595" cy="428628"/>
            <a:chOff x="844893" y="4011910"/>
            <a:chExt cx="2012595" cy="428628"/>
          </a:xfrm>
        </p:grpSpPr>
        <p:sp>
          <p:nvSpPr>
            <p:cNvPr id="44" name="内容占位符 2"/>
            <p:cNvSpPr txBox="1">
              <a:spLocks/>
            </p:cNvSpPr>
            <p:nvPr/>
          </p:nvSpPr>
          <p:spPr>
            <a:xfrm>
              <a:off x="1142976" y="4011910"/>
              <a:ext cx="171451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/>
                <a:t>会发生什么？</a:t>
              </a:r>
            </a:p>
          </p:txBody>
        </p:sp>
        <p:sp>
          <p:nvSpPr>
            <p:cNvPr id="45" name="TextBox 21"/>
            <p:cNvSpPr txBox="1"/>
            <p:nvPr/>
          </p:nvSpPr>
          <p:spPr>
            <a:xfrm>
              <a:off x="844893" y="401191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6" name="内容占位符 2"/>
          <p:cNvSpPr txBox="1">
            <a:spLocks/>
          </p:cNvSpPr>
          <p:nvPr/>
        </p:nvSpPr>
        <p:spPr>
          <a:xfrm>
            <a:off x="1191041" y="2831713"/>
            <a:ext cx="2160240" cy="235974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spcBef>
                <a:spcPct val="20000"/>
              </a:spcBef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leave note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_1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(no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en-US" altLang="zh-C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ote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_2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(no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bread) { </a:t>
            </a: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buy bread; </a:t>
            </a: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 note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_1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</a:p>
          <a:p>
            <a:pPr marL="0" indent="0">
              <a:spcBef>
                <a:spcPct val="20000"/>
              </a:spcBef>
            </a:pPr>
            <a:endParaRPr lang="zh-CN" alt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内容占位符 2"/>
          <p:cNvSpPr txBox="1">
            <a:spLocks/>
          </p:cNvSpPr>
          <p:nvPr/>
        </p:nvSpPr>
        <p:spPr>
          <a:xfrm>
            <a:off x="3963571" y="2831713"/>
            <a:ext cx="2160240" cy="235974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spcBef>
                <a:spcPct val="20000"/>
              </a:spcBef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leave note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2;</a:t>
            </a:r>
            <a:endParaRPr lang="zh-CN" alt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(no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en-US" altLang="zh-C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ote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1) {</a:t>
            </a: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(no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bread) { </a:t>
            </a: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buy bread; </a:t>
            </a: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342900" lvl="1" indent="-342900"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 note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2;	</a:t>
            </a:r>
          </a:p>
          <a:p>
            <a:pPr marL="0" indent="0">
              <a:spcBef>
                <a:spcPct val="20000"/>
              </a:spcBef>
            </a:pPr>
            <a:endParaRPr lang="zh-CN" alt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内容占位符 2"/>
          <p:cNvSpPr txBox="1">
            <a:spLocks/>
          </p:cNvSpPr>
          <p:nvPr/>
        </p:nvSpPr>
        <p:spPr>
          <a:xfrm>
            <a:off x="1157325" y="5504728"/>
            <a:ext cx="2481332" cy="226464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 note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_1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 </a:t>
            </a:r>
          </a:p>
        </p:txBody>
      </p:sp>
      <p:cxnSp>
        <p:nvCxnSpPr>
          <p:cNvPr id="49" name="直接箭头连接符 48"/>
          <p:cNvCxnSpPr/>
          <p:nvPr/>
        </p:nvCxnSpPr>
        <p:spPr>
          <a:xfrm flipH="1">
            <a:off x="3421907" y="5416609"/>
            <a:ext cx="933723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3434580" y="5416610"/>
            <a:ext cx="0" cy="4516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内容占位符 2"/>
          <p:cNvSpPr txBox="1">
            <a:spLocks/>
          </p:cNvSpPr>
          <p:nvPr/>
        </p:nvSpPr>
        <p:spPr>
          <a:xfrm>
            <a:off x="1480782" y="3480013"/>
            <a:ext cx="2116167" cy="601546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(no</a:t>
            </a:r>
            <a:r>
              <a:rPr lang="zh-CN" alt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bread) { </a:t>
            </a: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buy bread; </a:t>
            </a: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</a:p>
        </p:txBody>
      </p:sp>
      <p:sp>
        <p:nvSpPr>
          <p:cNvPr id="53" name="内容占位符 2"/>
          <p:cNvSpPr txBox="1">
            <a:spLocks/>
          </p:cNvSpPr>
          <p:nvPr/>
        </p:nvSpPr>
        <p:spPr>
          <a:xfrm>
            <a:off x="4757245" y="4530202"/>
            <a:ext cx="2116167" cy="601546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(no</a:t>
            </a:r>
            <a:r>
              <a:rPr lang="zh-CN" alt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bread) { </a:t>
            </a: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buy bread; </a:t>
            </a: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</a:p>
          <a:p>
            <a:pPr marL="342900" lvl="1" indent="-342900">
              <a:lnSpc>
                <a:spcPct val="6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1967800" y="1916929"/>
            <a:ext cx="3341715" cy="428628"/>
            <a:chOff x="5748023" y="1410870"/>
            <a:chExt cx="3341715" cy="428628"/>
          </a:xfrm>
        </p:grpSpPr>
        <p:sp>
          <p:nvSpPr>
            <p:cNvPr id="40" name="内容占位符 2"/>
            <p:cNvSpPr txBox="1">
              <a:spLocks/>
            </p:cNvSpPr>
            <p:nvPr/>
          </p:nvSpPr>
          <p:spPr>
            <a:xfrm>
              <a:off x="5885533" y="1410870"/>
              <a:ext cx="3204205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/>
                <a:t>可能导致没有人去买面包</a:t>
              </a:r>
            </a:p>
          </p:txBody>
        </p:sp>
        <p:pic>
          <p:nvPicPr>
            <p:cNvPr id="54" name="图片 5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8023" y="1534273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325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31" grpId="0"/>
      <p:bldP spid="34" grpId="0"/>
      <p:bldP spid="46" grpId="0" animBg="1"/>
      <p:bldP spid="46" grpId="1" animBg="1"/>
      <p:bldP spid="47" grpId="0" animBg="1"/>
      <p:bldP spid="47" grpId="1" animBg="1"/>
      <p:bldP spid="48" grpId="0"/>
      <p:bldP spid="52" grpId="0"/>
      <p:bldP spid="52" grpId="1"/>
      <p:bldP spid="53" grpId="0"/>
      <p:bldP spid="53" grpId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pLock</a:t>
            </a:r>
            <a:r>
              <a:rPr lang="zh-CN" altLang="en-US" dirty="0"/>
              <a:t>：神威太湖之光上的锁机制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5FD82A-B7E6-45EF-A6AD-CFE05C0DE389}" type="slidenum">
              <a:rPr lang="en-US" altLang="ko-KR" smtClean="0"/>
              <a:pPr>
                <a:defRPr/>
              </a:pPr>
              <a:t>110</a:t>
            </a:fld>
            <a:endParaRPr lang="en-US" altLang="ko-KR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7679" y="1371600"/>
            <a:ext cx="7872242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76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pLock</a:t>
            </a:r>
            <a:r>
              <a:rPr lang="zh-CN" altLang="en-US" dirty="0"/>
              <a:t>：神威太湖之光上的锁机制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5FD82A-B7E6-45EF-A6AD-CFE05C0DE389}" type="slidenum">
              <a:rPr lang="en-US" altLang="ko-KR" smtClean="0"/>
              <a:pPr>
                <a:defRPr/>
              </a:pPr>
              <a:t>111</a:t>
            </a:fld>
            <a:endParaRPr lang="en-US" altLang="ko-KR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4943" y="1371600"/>
            <a:ext cx="6637713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54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为什么程序员倾向于锁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而不是信号量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5FD82A-B7E6-45EF-A6AD-CFE05C0DE389}" type="slidenum">
              <a:rPr lang="en-US" altLang="ko-KR" smtClean="0"/>
              <a:pPr>
                <a:defRPr/>
              </a:pPr>
              <a:t>112</a:t>
            </a:fld>
            <a:endParaRPr lang="en-US" altLang="ko-KR"/>
          </a:p>
        </p:txBody>
      </p:sp>
      <p:sp>
        <p:nvSpPr>
          <p:cNvPr id="12" name="副标题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59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766DA-48DD-462B-AD35-59E23C47F2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为什么操作系统可以访问的数据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用户却访问不到呢？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AEC185-F76B-48FF-97DE-BD46DC1722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8BB8BA-D351-4B07-BA7E-8E21EC968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3F871F-3BC6-4638-A95F-9045C44EA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170CF5-68D2-4627-9EB0-FC99C43BA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0D5C89-3F50-4E78-90D8-3CB123F8C3B8}" type="slidenum">
              <a:rPr lang="en-US" altLang="ko-KR" smtClean="0"/>
              <a:pPr>
                <a:defRPr/>
              </a:pPr>
              <a:t>113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547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不行！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0D5C89-3F50-4E78-90D8-3CB123F8C3B8}" type="slidenum">
              <a:rPr lang="en-US" altLang="ko-KR" smtClean="0"/>
              <a:pPr>
                <a:defRPr/>
              </a:pPr>
              <a:t>114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304650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等级森严的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世界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0D5C89-3F50-4E78-90D8-3CB123F8C3B8}" type="slidenum">
              <a:rPr lang="en-US" altLang="ko-KR" smtClean="0"/>
              <a:pPr>
                <a:defRPr/>
              </a:pPr>
              <a:t>115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0416811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2857516" y="1071564"/>
            <a:ext cx="567492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 特权级 – 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的运行状态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 flipV="1">
            <a:off x="3845596" y="1908447"/>
            <a:ext cx="2363576" cy="2363576"/>
          </a:xfrm>
          <a:prstGeom prst="ellipse">
            <a:avLst/>
          </a:prstGeom>
          <a:gradFill>
            <a:gsLst>
              <a:gs pos="0">
                <a:srgbClr val="007C8B"/>
              </a:gs>
              <a:gs pos="100000">
                <a:srgbClr val="0EB1C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flipV="1">
            <a:off x="4143592" y="2206443"/>
            <a:ext cx="1779828" cy="1779828"/>
          </a:xfrm>
          <a:prstGeom prst="ellipse">
            <a:avLst/>
          </a:prstGeom>
          <a:gradFill>
            <a:gsLst>
              <a:gs pos="100000">
                <a:srgbClr val="FFF9B1"/>
              </a:gs>
              <a:gs pos="0">
                <a:srgbClr val="FDD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flipV="1">
            <a:off x="4429344" y="2492195"/>
            <a:ext cx="1208324" cy="1208324"/>
          </a:xfrm>
          <a:prstGeom prst="ellipse">
            <a:avLst/>
          </a:prstGeom>
          <a:gradFill>
            <a:gsLst>
              <a:gs pos="0">
                <a:srgbClr val="007C8B"/>
              </a:gs>
              <a:gs pos="100000">
                <a:srgbClr val="0EB1C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V="1">
            <a:off x="4715096" y="2767061"/>
            <a:ext cx="636820" cy="636820"/>
          </a:xfrm>
          <a:prstGeom prst="ellipse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连接符 69"/>
          <p:cNvCxnSpPr/>
          <p:nvPr/>
        </p:nvCxnSpPr>
        <p:spPr>
          <a:xfrm>
            <a:off x="2648620" y="4520131"/>
            <a:ext cx="1571636" cy="1588"/>
          </a:xfrm>
          <a:prstGeom prst="line">
            <a:avLst/>
          </a:prstGeom>
          <a:ln w="28575">
            <a:solidFill>
              <a:srgbClr val="007C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rot="5400000" flipH="1" flipV="1">
            <a:off x="2583317" y="4453565"/>
            <a:ext cx="142876" cy="1588"/>
          </a:xfrm>
          <a:prstGeom prst="line">
            <a:avLst/>
          </a:prstGeom>
          <a:ln w="28575">
            <a:solidFill>
              <a:srgbClr val="007C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rot="5400000" flipH="1" flipV="1">
            <a:off x="4143477" y="4453565"/>
            <a:ext cx="142876" cy="1588"/>
          </a:xfrm>
          <a:prstGeom prst="line">
            <a:avLst/>
          </a:prstGeom>
          <a:ln w="28575">
            <a:solidFill>
              <a:srgbClr val="007C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rot="5400000" flipH="1" flipV="1">
            <a:off x="3620760" y="4453565"/>
            <a:ext cx="142876" cy="1588"/>
          </a:xfrm>
          <a:prstGeom prst="line">
            <a:avLst/>
          </a:prstGeom>
          <a:ln w="28575">
            <a:solidFill>
              <a:srgbClr val="007C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rot="5400000" flipH="1" flipV="1">
            <a:off x="3111896" y="4453565"/>
            <a:ext cx="142876" cy="1588"/>
          </a:xfrm>
          <a:prstGeom prst="line">
            <a:avLst/>
          </a:prstGeom>
          <a:ln w="28575">
            <a:solidFill>
              <a:srgbClr val="007C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381905" y="1671625"/>
            <a:ext cx="1394109" cy="280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defRPr/>
            </a:pPr>
            <a:r>
              <a:rPr lang="en-US" altLang="zh-CN" sz="1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Protection Rings</a:t>
            </a:r>
            <a:endParaRPr lang="zh-CN" altLang="en-US" sz="1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393991" y="3211497"/>
            <a:ext cx="1460096" cy="31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defRPr/>
            </a:pPr>
            <a:r>
              <a:rPr lang="en-US" altLang="zh-CN" sz="1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Operating System</a:t>
            </a:r>
            <a:endParaRPr lang="zh-CN" altLang="en-US" sz="1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488255" y="3351288"/>
            <a:ext cx="1309268" cy="25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defRPr/>
            </a:pPr>
            <a:r>
              <a:rPr lang="en-US" altLang="zh-CN" sz="1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Services (Device </a:t>
            </a:r>
            <a:r>
              <a:rPr lang="en-US" altLang="zh-CN" sz="1000" b="1" dirty="0" err="1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Drivers,Etc</a:t>
            </a:r>
            <a:r>
              <a:rPr lang="en-US" altLang="zh-CN" sz="1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723931" y="3763149"/>
            <a:ext cx="1045317" cy="27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defRPr/>
            </a:pPr>
            <a:r>
              <a:rPr lang="en-US" altLang="zh-CN" sz="1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Applications</a:t>
            </a:r>
            <a:endParaRPr lang="zh-CN" altLang="en-US" sz="1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2356283" y="4126366"/>
            <a:ext cx="809647" cy="297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defRPr/>
            </a:pPr>
            <a:r>
              <a:rPr lang="en-US" altLang="zh-CN" sz="1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Highest</a:t>
            </a:r>
            <a:endParaRPr lang="zh-CN" altLang="en-US" sz="1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3921131" y="4133341"/>
            <a:ext cx="809647" cy="297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defRPr/>
            </a:pPr>
            <a:r>
              <a:rPr lang="en-US" altLang="zh-CN" sz="1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Lowest</a:t>
            </a:r>
            <a:endParaRPr lang="zh-CN" altLang="en-US" sz="1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2871644" y="4579688"/>
            <a:ext cx="1390904" cy="268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defRPr/>
            </a:pPr>
            <a:r>
              <a:rPr lang="en-US" altLang="zh-CN" sz="1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Privilege  Levels</a:t>
            </a:r>
            <a:endParaRPr lang="zh-CN" altLang="en-US" sz="1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4728720" y="2989013"/>
            <a:ext cx="677672" cy="259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defRPr/>
            </a:pPr>
            <a:r>
              <a:rPr lang="en-US" altLang="zh-CN" sz="1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Level 0</a:t>
            </a:r>
            <a:endParaRPr lang="zh-CN" altLang="en-US" sz="1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3401521" y="4853546"/>
            <a:ext cx="2807651" cy="27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defRPr/>
            </a:pPr>
            <a:r>
              <a:rPr lang="zh-CN" altLang="en-US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图 </a:t>
            </a:r>
            <a:r>
              <a:rPr lang="en-US" altLang="zh-CN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Protection Rings</a:t>
            </a:r>
            <a:endParaRPr lang="zh-CN" altLang="en-US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 bwMode="auto">
          <a:xfrm>
            <a:off x="3730400" y="2960581"/>
            <a:ext cx="1187778" cy="47134"/>
          </a:xfrm>
          <a:prstGeom prst="straightConnector1">
            <a:avLst/>
          </a:prstGeom>
          <a:ln w="19050">
            <a:headEnd type="none" w="med" len="med"/>
            <a:tailEnd type="arrow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 bwMode="auto">
          <a:xfrm>
            <a:off x="3739828" y="3460202"/>
            <a:ext cx="1018095" cy="1588"/>
          </a:xfrm>
          <a:prstGeom prst="straightConnector1">
            <a:avLst/>
          </a:prstGeom>
          <a:ln w="19050">
            <a:headEnd type="none" w="med" len="med"/>
            <a:tailEnd type="arrow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 bwMode="auto">
          <a:xfrm>
            <a:off x="3768109" y="3460203"/>
            <a:ext cx="886119" cy="301659"/>
          </a:xfrm>
          <a:prstGeom prst="straightConnector1">
            <a:avLst/>
          </a:prstGeom>
          <a:ln w="19050">
            <a:headEnd type="none" w="med" len="med"/>
            <a:tailEnd type="arrow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 bwMode="auto">
          <a:xfrm>
            <a:off x="3739828" y="3903263"/>
            <a:ext cx="1018095" cy="160255"/>
          </a:xfrm>
          <a:prstGeom prst="straightConnector1">
            <a:avLst/>
          </a:prstGeom>
          <a:ln w="19050">
            <a:headEnd type="none" w="med" len="med"/>
            <a:tailEnd type="arrow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2742781" y="2664744"/>
            <a:ext cx="988757" cy="57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defRPr/>
            </a:pPr>
            <a:r>
              <a:rPr lang="en-US" altLang="zh-CN" sz="1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    Operating System Kernel</a:t>
            </a:r>
            <a:endParaRPr lang="zh-CN" altLang="en-US" sz="1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4"/>
          <p:cNvSpPr txBox="1">
            <a:spLocks noChangeArrowheads="1"/>
          </p:cNvSpPr>
          <p:nvPr/>
        </p:nvSpPr>
        <p:spPr bwMode="auto">
          <a:xfrm>
            <a:off x="1922916" y="5230995"/>
            <a:ext cx="685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75000"/>
              <a:defRPr/>
            </a:pPr>
            <a:r>
              <a:rPr lang="zh-CN" altLang="en-US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Linux 和 uCore 只使用 ring 0 and ring 3</a:t>
            </a:r>
          </a:p>
        </p:txBody>
      </p:sp>
      <p:sp>
        <p:nvSpPr>
          <p:cNvPr id="24" name="矩形 6"/>
          <p:cNvSpPr>
            <a:spLocks noChangeArrowheads="1"/>
          </p:cNvSpPr>
          <p:nvPr/>
        </p:nvSpPr>
        <p:spPr bwMode="auto">
          <a:xfrm>
            <a:off x="1547664" y="5246075"/>
            <a:ext cx="414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81" name="Content Placeholder 2"/>
          <p:cNvSpPr txBox="1">
            <a:spLocks/>
          </p:cNvSpPr>
          <p:nvPr/>
        </p:nvSpPr>
        <p:spPr bwMode="auto">
          <a:xfrm>
            <a:off x="4728720" y="3416127"/>
            <a:ext cx="677672" cy="259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defRPr/>
            </a:pPr>
            <a:r>
              <a:rPr lang="en-US" altLang="zh-CN" sz="1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Level 1</a:t>
            </a:r>
            <a:endParaRPr lang="zh-CN" altLang="en-US" sz="1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Content Placeholder 2"/>
          <p:cNvSpPr txBox="1">
            <a:spLocks/>
          </p:cNvSpPr>
          <p:nvPr/>
        </p:nvSpPr>
        <p:spPr bwMode="auto">
          <a:xfrm>
            <a:off x="4728720" y="3716167"/>
            <a:ext cx="677672" cy="259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defRPr/>
            </a:pPr>
            <a:r>
              <a:rPr lang="en-US" altLang="zh-CN" sz="1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rPr>
              <a:t>Level 2</a:t>
            </a:r>
            <a:endParaRPr lang="zh-CN" altLang="en-US" sz="1000" b="1" dirty="0">
              <a:solidFill>
                <a:srgbClr val="00507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Content Placeholder 2"/>
          <p:cNvSpPr txBox="1">
            <a:spLocks/>
          </p:cNvSpPr>
          <p:nvPr/>
        </p:nvSpPr>
        <p:spPr bwMode="auto">
          <a:xfrm>
            <a:off x="4728720" y="3992394"/>
            <a:ext cx="677672" cy="259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defRPr/>
            </a:pPr>
            <a:r>
              <a:rPr lang="en-US" altLang="zh-CN" sz="1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Level 3</a:t>
            </a:r>
            <a:endParaRPr lang="zh-CN" altLang="en-US" sz="1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115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指令的等级状态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普通指令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加减乘除、移位、跳转、</a:t>
            </a:r>
            <a:r>
              <a:rPr lang="zh-CN" altLang="en-US" dirty="0" smtClean="0">
                <a:solidFill>
                  <a:srgbClr val="FF0000"/>
                </a:solidFill>
              </a:rPr>
              <a:t>中断（</a:t>
            </a:r>
            <a:r>
              <a:rPr lang="en-US" altLang="zh-CN" dirty="0" smtClean="0">
                <a:solidFill>
                  <a:srgbClr val="FF0000"/>
                </a:solidFill>
              </a:rPr>
              <a:t>INT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特权指令</a:t>
            </a:r>
            <a:endParaRPr lang="en-US" altLang="zh-CN" dirty="0" smtClean="0"/>
          </a:p>
          <a:p>
            <a:pPr lvl="1"/>
            <a:r>
              <a:rPr lang="zh-CN" altLang="en-US" dirty="0"/>
              <a:t>停机指令</a:t>
            </a:r>
            <a:r>
              <a:rPr lang="en-US" altLang="zh-CN" dirty="0"/>
              <a:t>HLT</a:t>
            </a:r>
            <a:r>
              <a:rPr lang="zh-CN" altLang="en-US" dirty="0"/>
              <a:t>、等待指令</a:t>
            </a:r>
            <a:r>
              <a:rPr lang="en-US" altLang="zh-CN" dirty="0"/>
              <a:t>WAIT/MWAIT</a:t>
            </a:r>
            <a:r>
              <a:rPr lang="zh-CN" altLang="en-US" dirty="0"/>
              <a:t>、换码指令</a:t>
            </a:r>
            <a:r>
              <a:rPr lang="en-US" altLang="zh-CN" dirty="0"/>
              <a:t>ESC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总线</a:t>
            </a:r>
            <a:r>
              <a:rPr lang="zh-CN" altLang="en-US" dirty="0"/>
              <a:t>封锁指令</a:t>
            </a:r>
            <a:r>
              <a:rPr lang="en-US" altLang="zh-CN" dirty="0"/>
              <a:t>LOCK</a:t>
            </a:r>
            <a:r>
              <a:rPr lang="zh-CN" altLang="en-US" dirty="0"/>
              <a:t>、内存范围检查指令</a:t>
            </a:r>
            <a:r>
              <a:rPr lang="en-US" altLang="zh-CN" dirty="0"/>
              <a:t>BOUND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全局</a:t>
            </a:r>
            <a:r>
              <a:rPr lang="zh-CN" altLang="en-US" dirty="0"/>
              <a:t>描述符表操作指令</a:t>
            </a:r>
            <a:r>
              <a:rPr lang="en-US" altLang="zh-CN" dirty="0"/>
              <a:t>LGDT/SGDT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中断</a:t>
            </a:r>
            <a:r>
              <a:rPr lang="zh-CN" altLang="en-US" dirty="0"/>
              <a:t>描述符表操作指令</a:t>
            </a:r>
            <a:r>
              <a:rPr lang="en-US" altLang="zh-CN" dirty="0"/>
              <a:t>LIDT/SIDT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局部</a:t>
            </a:r>
            <a:r>
              <a:rPr lang="zh-CN" altLang="en-US" dirty="0"/>
              <a:t>描述符表操作指令</a:t>
            </a:r>
            <a:r>
              <a:rPr lang="en-US" altLang="zh-CN" dirty="0"/>
              <a:t>LLDT/SLDT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描述符</a:t>
            </a:r>
            <a:r>
              <a:rPr lang="zh-CN" altLang="en-US" dirty="0"/>
              <a:t>段界限值加载指令</a:t>
            </a:r>
            <a:r>
              <a:rPr lang="en-US" altLang="zh-CN" dirty="0"/>
              <a:t>LSR</a:t>
            </a:r>
            <a:r>
              <a:rPr lang="zh-CN" altLang="en-US" dirty="0"/>
              <a:t>、描述符访问权读取指令</a:t>
            </a:r>
            <a:r>
              <a:rPr lang="en-US" altLang="zh-CN" dirty="0"/>
              <a:t>LAR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任务</a:t>
            </a:r>
            <a:r>
              <a:rPr lang="zh-CN" altLang="en-US" dirty="0"/>
              <a:t>寄存器操作指令</a:t>
            </a:r>
            <a:r>
              <a:rPr lang="en-US" altLang="zh-CN" dirty="0"/>
              <a:t>LTR/STR</a:t>
            </a:r>
            <a:r>
              <a:rPr lang="zh-CN" altLang="en-US" dirty="0"/>
              <a:t>、请求特权级调整指令</a:t>
            </a:r>
            <a:r>
              <a:rPr lang="en-US" altLang="zh-CN" dirty="0"/>
              <a:t>ARPL</a:t>
            </a:r>
            <a:r>
              <a:rPr lang="zh-CN" altLang="en-US" dirty="0"/>
              <a:t>、任务切换标志清零指令</a:t>
            </a:r>
            <a:r>
              <a:rPr lang="en-US" altLang="zh-CN" dirty="0"/>
              <a:t>CLTS</a:t>
            </a:r>
            <a:r>
              <a:rPr lang="zh-CN" altLang="en-US" dirty="0"/>
              <a:t>、控制寄存器和调试寄存器数据传送指令</a:t>
            </a:r>
            <a:r>
              <a:rPr lang="en-US" altLang="zh-CN" dirty="0"/>
              <a:t>MOV</a:t>
            </a:r>
            <a:r>
              <a:rPr lang="zh-CN" altLang="en-US" dirty="0"/>
              <a:t>、高速缓存控制指令</a:t>
            </a:r>
            <a:r>
              <a:rPr lang="en-US" altLang="zh-CN" dirty="0"/>
              <a:t>INVD/WBINVD/INVLPG</a:t>
            </a:r>
            <a:r>
              <a:rPr lang="zh-CN" altLang="en-US" dirty="0"/>
              <a:t>、型号相关寄存器读取和写入指令</a:t>
            </a:r>
            <a:r>
              <a:rPr lang="en-US" altLang="zh-CN" dirty="0"/>
              <a:t>RDMSR/WRMSR</a:t>
            </a:r>
            <a:r>
              <a:rPr lang="zh-CN" altLang="en-US" dirty="0"/>
              <a:t>、处理器信息获取指令</a:t>
            </a:r>
            <a:r>
              <a:rPr lang="en-US" altLang="zh-CN" dirty="0"/>
              <a:t>CPUID</a:t>
            </a:r>
            <a:r>
              <a:rPr lang="zh-CN" altLang="en-US" dirty="0"/>
              <a:t>、时间戳读取指令</a:t>
            </a:r>
            <a:r>
              <a:rPr lang="en-US" altLang="zh-CN" dirty="0"/>
              <a:t>RDTSC</a:t>
            </a:r>
            <a:r>
              <a:rPr lang="zh-CN" altLang="en-US" dirty="0"/>
              <a:t>等</a:t>
            </a:r>
          </a:p>
          <a:p>
            <a:r>
              <a:rPr lang="zh-CN" altLang="en-US" dirty="0" smtClean="0"/>
              <a:t>原文</a:t>
            </a:r>
            <a:r>
              <a:rPr lang="zh-CN" altLang="en-US" dirty="0"/>
              <a:t>链接：</a:t>
            </a:r>
            <a:r>
              <a:rPr lang="en-US" altLang="zh-CN" dirty="0"/>
              <a:t>https://blog.csdn.net/jukaiit/article/details/16811139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5FD82A-B7E6-45EF-A6AD-CFE05C0DE389}" type="slidenum">
              <a:rPr lang="en-US" altLang="ko-KR" smtClean="0"/>
              <a:pPr>
                <a:defRPr/>
              </a:pPr>
              <a:t>117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0288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3884103A-25E1-419C-BDE2-EAE6094E2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内存区域划分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26383E-E073-4DB3-8C60-51E7A488A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8D30AC-6031-4312-8903-B411DC8FE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05C5CE-D95E-4A63-B9C8-DB8ED9295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0D5C89-3F50-4E78-90D8-3CB123F8C3B8}" type="slidenum">
              <a:rPr lang="en-US" altLang="ko-KR" smtClean="0"/>
              <a:pPr>
                <a:defRPr/>
              </a:pPr>
              <a:t>118</a:t>
            </a:fld>
            <a:endParaRPr lang="en-US" altLang="ko-KR"/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A4AAA170-32D4-4715-A725-5C577C1274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942" y="1371600"/>
            <a:ext cx="6981716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109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2A2F75-C7A1-4B3B-BC87-6C944A856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分段式的内存访问模式：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段</a:t>
            </a:r>
            <a:r>
              <a:rPr lang="en-US" altLang="zh-CN" dirty="0"/>
              <a:t>+</a:t>
            </a:r>
            <a:r>
              <a:rPr lang="zh-CN" altLang="en-US" dirty="0"/>
              <a:t>偏移量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0C6187-8712-4B6E-A82B-38296227B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9B61B9-40EF-44EC-8217-B3E37241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98EC56-3AAD-42EC-BD29-02CB65A4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413682-9840-44A2-B28A-E9747A93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5FD82A-B7E6-45EF-A6AD-CFE05C0DE389}" type="slidenum">
              <a:rPr lang="en-US" altLang="ko-KR" smtClean="0"/>
              <a:pPr>
                <a:defRPr/>
              </a:pPr>
              <a:t>119</a:t>
            </a:fld>
            <a:endParaRPr lang="en-US" altLang="ko-KR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6C382DC-17A9-4CBA-824D-A1F27C63C666}"/>
              </a:ext>
            </a:extLst>
          </p:cNvPr>
          <p:cNvGrpSpPr>
            <a:grpSpLocks/>
          </p:cNvGrpSpPr>
          <p:nvPr/>
        </p:nvGrpSpPr>
        <p:grpSpPr bwMode="auto">
          <a:xfrm>
            <a:off x="1477963" y="5389563"/>
            <a:ext cx="2390775" cy="306387"/>
            <a:chOff x="1909409" y="865238"/>
            <a:chExt cx="2390714" cy="307777"/>
          </a:xfrm>
        </p:grpSpPr>
        <p:pic>
          <p:nvPicPr>
            <p:cNvPr id="8" name="图片 266">
              <a:extLst>
                <a:ext uri="{FF2B5EF4-FFF2-40B4-BE49-F238E27FC236}">
                  <a16:creationId xmlns:a16="http://schemas.microsoft.com/office/drawing/2014/main" id="{AD3E2D46-11CE-4481-8BBA-53E7B7BFD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9409" y="875401"/>
              <a:ext cx="2390714" cy="287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 267">
              <a:extLst>
                <a:ext uri="{FF2B5EF4-FFF2-40B4-BE49-F238E27FC236}">
                  <a16:creationId xmlns:a16="http://schemas.microsoft.com/office/drawing/2014/main" id="{118E88C3-E379-4387-A684-68661D151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4543" y="865238"/>
              <a:ext cx="92044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4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urier New" panose="02070309020205020404" pitchFamily="49" charset="0"/>
                </a:rPr>
                <a:t>jmp</a:t>
              </a:r>
              <a:r>
                <a:rPr lang="zh-CN" altLang="en-US" sz="14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urier New" panose="02070309020205020404" pitchFamily="49" charset="0"/>
                </a:rPr>
                <a:t> </a:t>
              </a:r>
              <a:r>
                <a:rPr lang="en-US" altLang="zh-CN" sz="14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urier New" panose="02070309020205020404" pitchFamily="49" charset="0"/>
                </a:rPr>
                <a:t>175</a:t>
              </a:r>
              <a:endParaRPr lang="zh-CN" altLang="en-US" sz="14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urier New" panose="02070309020205020404" pitchFamily="49" charset="0"/>
              </a:endParaRPr>
            </a:p>
          </p:txBody>
        </p:sp>
      </p:grpSp>
      <p:pic>
        <p:nvPicPr>
          <p:cNvPr id="10" name="图片 268">
            <a:extLst>
              <a:ext uri="{FF2B5EF4-FFF2-40B4-BE49-F238E27FC236}">
                <a16:creationId xmlns:a16="http://schemas.microsoft.com/office/drawing/2014/main" id="{B2728A92-E1CB-4850-A1A1-19B7E509D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38" y="4332288"/>
            <a:ext cx="1871662" cy="88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269">
            <a:extLst>
              <a:ext uri="{FF2B5EF4-FFF2-40B4-BE49-F238E27FC236}">
                <a16:creationId xmlns:a16="http://schemas.microsoft.com/office/drawing/2014/main" id="{394B4B7A-417B-4331-B72B-830B8C437D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438" y="3449638"/>
            <a:ext cx="908050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270">
            <a:extLst>
              <a:ext uri="{FF2B5EF4-FFF2-40B4-BE49-F238E27FC236}">
                <a16:creationId xmlns:a16="http://schemas.microsoft.com/office/drawing/2014/main" id="{3F654CC2-A06E-4338-A22C-8963A9377B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8" y="2711450"/>
            <a:ext cx="652462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271">
            <a:extLst>
              <a:ext uri="{FF2B5EF4-FFF2-40B4-BE49-F238E27FC236}">
                <a16:creationId xmlns:a16="http://schemas.microsoft.com/office/drawing/2014/main" id="{26FF3C73-E714-4459-A4D2-E8434EA2E78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988" y="2859088"/>
            <a:ext cx="3556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272">
            <a:extLst>
              <a:ext uri="{FF2B5EF4-FFF2-40B4-BE49-F238E27FC236}">
                <a16:creationId xmlns:a16="http://schemas.microsoft.com/office/drawing/2014/main" id="{3F343DA3-6D22-4524-A9D4-71863DE6DCA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088" y="2859088"/>
            <a:ext cx="3556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DD7384A0-5E91-451F-B440-6538CCB87174}"/>
              </a:ext>
            </a:extLst>
          </p:cNvPr>
          <p:cNvSpPr/>
          <p:nvPr/>
        </p:nvSpPr>
        <p:spPr>
          <a:xfrm>
            <a:off x="7843838" y="2740025"/>
            <a:ext cx="939800" cy="11049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6" name="图片 274">
            <a:extLst>
              <a:ext uri="{FF2B5EF4-FFF2-40B4-BE49-F238E27FC236}">
                <a16:creationId xmlns:a16="http://schemas.microsoft.com/office/drawing/2014/main" id="{3ECFE151-D335-4DAC-BEE5-23FE068627B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613" y="1781175"/>
            <a:ext cx="1397000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2">
            <a:extLst>
              <a:ext uri="{FF2B5EF4-FFF2-40B4-BE49-F238E27FC236}">
                <a16:creationId xmlns:a16="http://schemas.microsoft.com/office/drawing/2014/main" id="{B720424A-ED9D-4185-ABB6-E7FA8FF89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9513" y="5132388"/>
            <a:ext cx="3016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SzPct val="100000"/>
            </a:pPr>
            <a:r>
              <a:rPr lang="zh-CN" altLang="en-US" sz="15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urier New" panose="02070309020205020404" pitchFamily="49" charset="0"/>
              </a:rPr>
              <a:t>0</a:t>
            </a:r>
            <a:endParaRPr lang="zh-CN" altLang="en-US" sz="15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Rectangle 22">
            <a:extLst>
              <a:ext uri="{FF2B5EF4-FFF2-40B4-BE49-F238E27FC236}">
                <a16:creationId xmlns:a16="http://schemas.microsoft.com/office/drawing/2014/main" id="{B326F6C3-2AD0-4A94-9134-8ACA967AA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4988" y="1700213"/>
            <a:ext cx="8572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SzPct val="100000"/>
            </a:pPr>
            <a:r>
              <a:rPr lang="zh-CN" altLang="en-US" sz="15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urier New" panose="02070309020205020404" pitchFamily="49" charset="0"/>
              </a:rPr>
              <a:t>MAX</a:t>
            </a:r>
            <a:r>
              <a:rPr lang="zh-CN" altLang="en-US" sz="1500" b="1" i="1" baseline="-2500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urier New" panose="02070309020205020404" pitchFamily="49" charset="0"/>
              </a:rPr>
              <a:t>sys</a:t>
            </a:r>
            <a:endParaRPr lang="zh-CN" altLang="en-US" sz="1500" b="1" i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30">
            <a:extLst>
              <a:ext uri="{FF2B5EF4-FFF2-40B4-BE49-F238E27FC236}">
                <a16:creationId xmlns:a16="http://schemas.microsoft.com/office/drawing/2014/main" id="{5E916AAB-51FD-4597-9451-53E414A8F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7213" y="3684588"/>
            <a:ext cx="6572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SzPct val="100000"/>
            </a:pPr>
            <a:r>
              <a:rPr lang="zh-CN" altLang="en-US" sz="15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urier New" panose="02070309020205020404" pitchFamily="49" charset="0"/>
              </a:rPr>
              <a:t>1000</a:t>
            </a:r>
            <a:endParaRPr lang="zh-CN" altLang="en-US" sz="15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 31">
            <a:extLst>
              <a:ext uri="{FF2B5EF4-FFF2-40B4-BE49-F238E27FC236}">
                <a16:creationId xmlns:a16="http://schemas.microsoft.com/office/drawing/2014/main" id="{F2F28131-8341-45BC-9584-8AC0E4027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7213" y="2555875"/>
            <a:ext cx="6572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SzPct val="100000"/>
            </a:pPr>
            <a:r>
              <a:rPr lang="zh-CN" altLang="en-US" sz="15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urier New" panose="02070309020205020404" pitchFamily="49" charset="0"/>
              </a:rPr>
              <a:t>1500</a:t>
            </a:r>
            <a:endParaRPr lang="zh-CN" altLang="en-US" sz="15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ectangle 23">
            <a:extLst>
              <a:ext uri="{FF2B5EF4-FFF2-40B4-BE49-F238E27FC236}">
                <a16:creationId xmlns:a16="http://schemas.microsoft.com/office/drawing/2014/main" id="{B07C2E2B-21DC-406D-8BF2-E0D397ADE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8138" y="2660650"/>
            <a:ext cx="698500" cy="1257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buSzPct val="100000"/>
            </a:pP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真正访问的</a:t>
            </a:r>
            <a:endParaRPr lang="en-US" altLang="zh-CN" sz="1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10000"/>
              </a:lnSpc>
              <a:buSzPct val="100000"/>
            </a:pP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目标地址</a:t>
            </a:r>
          </a:p>
        </p:txBody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11B01B3F-2CB0-450E-A0F5-A816E8AB0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4975225"/>
            <a:ext cx="3016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SzPct val="100000"/>
            </a:pPr>
            <a:r>
              <a:rPr lang="zh-CN" altLang="en-US" sz="15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anose="030F0702030302020204" pitchFamily="66" charset="0"/>
              </a:rPr>
              <a:t>0</a:t>
            </a:r>
            <a:endParaRPr lang="zh-CN" altLang="en-US" sz="15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542DB08D-A2E1-4700-95E4-1F276A70B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298950"/>
            <a:ext cx="9683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SzPct val="100000"/>
            </a:pPr>
            <a:r>
              <a:rPr lang="zh-CN" altLang="en-US" sz="15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urier New" panose="02070309020205020404" pitchFamily="49" charset="0"/>
              </a:rPr>
              <a:t>MAX</a:t>
            </a:r>
            <a:r>
              <a:rPr lang="zh-CN" altLang="en-US" sz="1500" b="1" i="1" baseline="-2500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urier New" panose="02070309020205020404" pitchFamily="49" charset="0"/>
              </a:rPr>
              <a:t>prog</a:t>
            </a:r>
            <a:endParaRPr lang="zh-CN" altLang="en-US" sz="1500" b="1" i="1" baseline="-2500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ectangle 37">
            <a:extLst>
              <a:ext uri="{FF2B5EF4-FFF2-40B4-BE49-F238E27FC236}">
                <a16:creationId xmlns:a16="http://schemas.microsoft.com/office/drawing/2014/main" id="{5B25DBA9-FEC7-45F3-8909-9624CA723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7675" y="4197350"/>
            <a:ext cx="64293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SzPct val="100000"/>
            </a:pPr>
            <a:r>
              <a:rPr lang="zh-CN" altLang="en-US" sz="12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段基址</a:t>
            </a:r>
            <a:endParaRPr lang="en-US" altLang="zh-CN" sz="12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algn="ctr">
              <a:buSzPct val="100000"/>
            </a:pPr>
            <a:r>
              <a:rPr lang="zh-CN" altLang="en-US" sz="12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寄存器</a:t>
            </a:r>
            <a:endParaRPr lang="zh-CN" altLang="en-US" sz="12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ectangle 40">
            <a:extLst>
              <a:ext uri="{FF2B5EF4-FFF2-40B4-BE49-F238E27FC236}">
                <a16:creationId xmlns:a16="http://schemas.microsoft.com/office/drawing/2014/main" id="{0203F0F8-5EAF-406A-9BAE-57AB7B0D7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4538" y="2501900"/>
            <a:ext cx="568325" cy="55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SzPct val="100000"/>
            </a:pPr>
            <a:r>
              <a:rPr lang="zh-CN" altLang="en-US" sz="15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逻辑</a:t>
            </a:r>
          </a:p>
          <a:p>
            <a:pPr algn="ctr">
              <a:buSzPct val="100000"/>
            </a:pPr>
            <a:r>
              <a:rPr lang="zh-CN" altLang="en-US" sz="15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地址</a:t>
            </a:r>
            <a:endParaRPr lang="zh-CN" altLang="en-US" sz="15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 45">
            <a:extLst>
              <a:ext uri="{FF2B5EF4-FFF2-40B4-BE49-F238E27FC236}">
                <a16:creationId xmlns:a16="http://schemas.microsoft.com/office/drawing/2014/main" id="{442F0108-44D5-4F5C-9796-297533A55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7655" y="4184650"/>
            <a:ext cx="1105815" cy="458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SzPct val="100000"/>
            </a:pPr>
            <a:r>
              <a:rPr lang="zh-CN" altLang="en-US" sz="12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从段描述符中</a:t>
            </a:r>
            <a:endParaRPr lang="en-US" altLang="zh-CN" sz="12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algn="ctr">
              <a:buSzPct val="100000"/>
            </a:pPr>
            <a:r>
              <a:rPr lang="zh-CN" altLang="en-US" sz="12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获得段长段</a:t>
            </a:r>
          </a:p>
        </p:txBody>
      </p:sp>
      <p:sp>
        <p:nvSpPr>
          <p:cNvPr id="27" name="Rectangle 47">
            <a:extLst>
              <a:ext uri="{FF2B5EF4-FFF2-40B4-BE49-F238E27FC236}">
                <a16:creationId xmlns:a16="http://schemas.microsoft.com/office/drawing/2014/main" id="{6A548E54-9F28-4643-B8D5-C810A6909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8725" y="1939925"/>
            <a:ext cx="15287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SzPct val="100000"/>
            </a:pPr>
            <a:r>
              <a:rPr lang="zh-CN" altLang="en-US" sz="15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rPr>
              <a:t>内存异常</a:t>
            </a:r>
            <a:endParaRPr lang="zh-CN" altLang="en-US" sz="15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49">
            <a:extLst>
              <a:ext uri="{FF2B5EF4-FFF2-40B4-BE49-F238E27FC236}">
                <a16:creationId xmlns:a16="http://schemas.microsoft.com/office/drawing/2014/main" id="{54E5F178-679C-453F-87DD-AF949C210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0" y="2501900"/>
            <a:ext cx="566738" cy="55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SzPct val="100000"/>
            </a:pPr>
            <a:r>
              <a:rPr lang="zh-CN" altLang="en-US" sz="15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物理</a:t>
            </a:r>
          </a:p>
          <a:p>
            <a:pPr algn="ctr">
              <a:buSzPct val="100000"/>
            </a:pPr>
            <a:r>
              <a:rPr lang="zh-CN" altLang="en-US" sz="15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地址</a:t>
            </a:r>
            <a:endParaRPr lang="zh-CN" altLang="en-US" sz="15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 Box 52">
            <a:extLst>
              <a:ext uri="{FF2B5EF4-FFF2-40B4-BE49-F238E27FC236}">
                <a16:creationId xmlns:a16="http://schemas.microsoft.com/office/drawing/2014/main" id="{A8AEB9DD-C373-408C-8C78-27FEDB024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3638" y="3822700"/>
            <a:ext cx="541337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SzPct val="100000"/>
            </a:pPr>
            <a:r>
              <a:rPr lang="zh-CN" altLang="en-US" sz="14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</a:p>
        </p:txBody>
      </p:sp>
      <p:sp>
        <p:nvSpPr>
          <p:cNvPr id="30" name="Rectangle 50">
            <a:extLst>
              <a:ext uri="{FF2B5EF4-FFF2-40B4-BE49-F238E27FC236}">
                <a16:creationId xmlns:a16="http://schemas.microsoft.com/office/drawing/2014/main" id="{21F8ABF5-5873-456F-863F-7243FFC30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3775" y="2979738"/>
            <a:ext cx="4968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SzPct val="100000"/>
            </a:pPr>
            <a:r>
              <a:rPr lang="zh-CN" altLang="en-US" sz="15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yes</a:t>
            </a:r>
            <a:endParaRPr lang="zh-CN" altLang="en-US" sz="15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51">
            <a:extLst>
              <a:ext uri="{FF2B5EF4-FFF2-40B4-BE49-F238E27FC236}">
                <a16:creationId xmlns:a16="http://schemas.microsoft.com/office/drawing/2014/main" id="{49B44133-2F74-4D41-87D7-5F6E1B02B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3413" y="2516188"/>
            <a:ext cx="43338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SzPct val="100000"/>
            </a:pPr>
            <a:r>
              <a:rPr lang="zh-CN" altLang="en-US" sz="15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no</a:t>
            </a:r>
            <a:endParaRPr lang="zh-CN" altLang="en-US" sz="15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290">
            <a:extLst>
              <a:ext uri="{FF2B5EF4-FFF2-40B4-BE49-F238E27FC236}">
                <a16:creationId xmlns:a16="http://schemas.microsoft.com/office/drawing/2014/main" id="{ACFEDA7B-5D1D-4DB2-B48E-F211AC68F645}"/>
              </a:ext>
            </a:extLst>
          </p:cNvPr>
          <p:cNvGrpSpPr>
            <a:grpSpLocks/>
          </p:cNvGrpSpPr>
          <p:nvPr/>
        </p:nvGrpSpPr>
        <p:grpSpPr bwMode="auto">
          <a:xfrm>
            <a:off x="4162425" y="3827463"/>
            <a:ext cx="720725" cy="334962"/>
            <a:chOff x="3514416" y="2898184"/>
            <a:chExt cx="720080" cy="334727"/>
          </a:xfrm>
        </p:grpSpPr>
        <p:pic>
          <p:nvPicPr>
            <p:cNvPr id="33" name="图片 291">
              <a:extLst>
                <a:ext uri="{FF2B5EF4-FFF2-40B4-BE49-F238E27FC236}">
                  <a16:creationId xmlns:a16="http://schemas.microsoft.com/office/drawing/2014/main" id="{06EE1C31-79AC-4E42-8FC1-86E2B13C047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4416" y="2898186"/>
              <a:ext cx="720080" cy="334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Rectangle 31">
              <a:extLst>
                <a:ext uri="{FF2B5EF4-FFF2-40B4-BE49-F238E27FC236}">
                  <a16:creationId xmlns:a16="http://schemas.microsoft.com/office/drawing/2014/main" id="{99CA2CBB-079C-45EE-8449-5AD2DAB95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5988" y="2898184"/>
              <a:ext cx="538351" cy="320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SzPct val="100000"/>
              </a:pPr>
              <a:r>
                <a:rPr lang="zh-CN" altLang="en-US" sz="15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urier New" panose="02070309020205020404" pitchFamily="49" charset="0"/>
                </a:rPr>
                <a:t>500</a:t>
              </a:r>
              <a:endParaRPr lang="zh-CN" altLang="en-US" sz="15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293">
            <a:extLst>
              <a:ext uri="{FF2B5EF4-FFF2-40B4-BE49-F238E27FC236}">
                <a16:creationId xmlns:a16="http://schemas.microsoft.com/office/drawing/2014/main" id="{A7087C52-C2F3-4346-B7B1-93FA78C5E00C}"/>
              </a:ext>
            </a:extLst>
          </p:cNvPr>
          <p:cNvGrpSpPr>
            <a:grpSpLocks/>
          </p:cNvGrpSpPr>
          <p:nvPr/>
        </p:nvGrpSpPr>
        <p:grpSpPr bwMode="auto">
          <a:xfrm>
            <a:off x="5470525" y="3827463"/>
            <a:ext cx="720725" cy="334962"/>
            <a:chOff x="4822354" y="2898185"/>
            <a:chExt cx="720080" cy="334725"/>
          </a:xfrm>
        </p:grpSpPr>
        <p:pic>
          <p:nvPicPr>
            <p:cNvPr id="36" name="图片 294">
              <a:extLst>
                <a:ext uri="{FF2B5EF4-FFF2-40B4-BE49-F238E27FC236}">
                  <a16:creationId xmlns:a16="http://schemas.microsoft.com/office/drawing/2014/main" id="{691012A4-9381-494A-842E-3A1C2E5D0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2354" y="2898185"/>
              <a:ext cx="720080" cy="334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Rectangle 31">
              <a:extLst>
                <a:ext uri="{FF2B5EF4-FFF2-40B4-BE49-F238E27FC236}">
                  <a16:creationId xmlns:a16="http://schemas.microsoft.com/office/drawing/2014/main" id="{41ADE581-9BC7-4562-87ED-25AF2D125A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9867" y="2905448"/>
              <a:ext cx="656974" cy="320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SzPct val="100000"/>
              </a:pPr>
              <a:r>
                <a:rPr lang="en-US" altLang="zh-CN" sz="15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urier New" panose="02070309020205020404" pitchFamily="49" charset="0"/>
                </a:rPr>
                <a:t>10</a:t>
              </a:r>
              <a:r>
                <a:rPr lang="zh-CN" altLang="en-US" sz="15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urier New" panose="02070309020205020404" pitchFamily="49" charset="0"/>
                </a:rPr>
                <a:t>00</a:t>
              </a:r>
              <a:endParaRPr lang="zh-CN" altLang="en-US" sz="15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8" name="矩形 296">
            <a:extLst>
              <a:ext uri="{FF2B5EF4-FFF2-40B4-BE49-F238E27FC236}">
                <a16:creationId xmlns:a16="http://schemas.microsoft.com/office/drawing/2014/main" id="{27AD58A0-ED1C-47D2-BFB7-6E5BAD84C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880" y="4421188"/>
            <a:ext cx="210502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SzPct val="100000"/>
            </a:pPr>
            <a:r>
              <a:rPr lang="zh-CN" altLang="en-US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anose="030F0702030302020204" pitchFamily="66" charset="0"/>
              </a:rPr>
              <a:t>段描述符指定段</a:t>
            </a:r>
            <a:endParaRPr lang="en-US" altLang="zh-CN" b="1" i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omic Sans MS" panose="030F0702030302020204" pitchFamily="66" charset="0"/>
            </a:endParaRPr>
          </a:p>
          <a:p>
            <a:pPr algn="ctr">
              <a:buSzPct val="100000"/>
            </a:pPr>
            <a:r>
              <a:rPr lang="zh-CN" altLang="en-US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anose="030F0702030302020204" pitchFamily="66" charset="0"/>
              </a:rPr>
              <a:t>偏移量指定位置</a:t>
            </a:r>
          </a:p>
        </p:txBody>
      </p:sp>
      <p:sp>
        <p:nvSpPr>
          <p:cNvPr id="39" name="Rectangle 40">
            <a:extLst>
              <a:ext uri="{FF2B5EF4-FFF2-40B4-BE49-F238E27FC236}">
                <a16:creationId xmlns:a16="http://schemas.microsoft.com/office/drawing/2014/main" id="{B9DEFBAE-FF7B-4A9F-A119-7CC616552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0775" y="2881313"/>
            <a:ext cx="5873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SzPct val="100000"/>
            </a:pPr>
            <a:r>
              <a:rPr lang="en-US" altLang="zh-CN" sz="15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endParaRPr lang="zh-CN" altLang="en-US" sz="15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01DDEF1B-69D6-47FA-A492-FD3E2F2AE63A}"/>
              </a:ext>
            </a:extLst>
          </p:cNvPr>
          <p:cNvCxnSpPr/>
          <p:nvPr/>
        </p:nvCxnSpPr>
        <p:spPr>
          <a:xfrm>
            <a:off x="3074988" y="3046413"/>
            <a:ext cx="1179512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B8EF752-753C-4039-9258-4F4A11ECA65E}"/>
              </a:ext>
            </a:extLst>
          </p:cNvPr>
          <p:cNvCxnSpPr/>
          <p:nvPr/>
        </p:nvCxnSpPr>
        <p:spPr>
          <a:xfrm>
            <a:off x="4803775" y="3041650"/>
            <a:ext cx="817563" cy="47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943A2453-A7E4-4581-B073-F975967C0A4A}"/>
              </a:ext>
            </a:extLst>
          </p:cNvPr>
          <p:cNvCxnSpPr/>
          <p:nvPr/>
        </p:nvCxnSpPr>
        <p:spPr>
          <a:xfrm flipV="1">
            <a:off x="6019800" y="3041650"/>
            <a:ext cx="1722438" cy="158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1445FA7-0659-435D-9215-64FF7E991BAC}"/>
              </a:ext>
            </a:extLst>
          </p:cNvPr>
          <p:cNvCxnSpPr/>
          <p:nvPr/>
        </p:nvCxnSpPr>
        <p:spPr>
          <a:xfrm flipH="1" flipV="1">
            <a:off x="4502150" y="2224088"/>
            <a:ext cx="3175" cy="6254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FAF7874-C03C-4B3D-90F2-48017E2CD083}"/>
              </a:ext>
            </a:extLst>
          </p:cNvPr>
          <p:cNvCxnSpPr/>
          <p:nvPr/>
        </p:nvCxnSpPr>
        <p:spPr>
          <a:xfrm flipH="1" flipV="1">
            <a:off x="4516438" y="3214688"/>
            <a:ext cx="3175" cy="62706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228850FF-39A8-46DE-893E-AA47A3BBCD9F}"/>
              </a:ext>
            </a:extLst>
          </p:cNvPr>
          <p:cNvCxnSpPr/>
          <p:nvPr/>
        </p:nvCxnSpPr>
        <p:spPr>
          <a:xfrm flipH="1" flipV="1">
            <a:off x="5829300" y="3208338"/>
            <a:ext cx="3175" cy="6254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50">
            <a:extLst>
              <a:ext uri="{FF2B5EF4-FFF2-40B4-BE49-F238E27FC236}">
                <a16:creationId xmlns:a16="http://schemas.microsoft.com/office/drawing/2014/main" id="{3878EBDD-C334-465C-861B-69E5C7255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4513" y="2859088"/>
            <a:ext cx="32861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SzPct val="100000"/>
            </a:pPr>
            <a:r>
              <a:rPr lang="zh-CN" altLang="en-US" sz="15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≤</a:t>
            </a:r>
          </a:p>
        </p:txBody>
      </p:sp>
      <p:sp>
        <p:nvSpPr>
          <p:cNvPr id="47" name="Rectangle 50">
            <a:extLst>
              <a:ext uri="{FF2B5EF4-FFF2-40B4-BE49-F238E27FC236}">
                <a16:creationId xmlns:a16="http://schemas.microsoft.com/office/drawing/2014/main" id="{9FF16997-23FF-468D-B87A-DBD7D511F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0550" y="2859088"/>
            <a:ext cx="3270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SzPct val="100000"/>
            </a:pPr>
            <a:r>
              <a:rPr lang="en-US" altLang="zh-CN" sz="15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endParaRPr lang="zh-CN" altLang="en-US" sz="15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63CB6C5D-934D-4F41-887C-65037FF1060B}"/>
              </a:ext>
            </a:extLst>
          </p:cNvPr>
          <p:cNvGrpSpPr>
            <a:grpSpLocks/>
          </p:cNvGrpSpPr>
          <p:nvPr/>
        </p:nvGrpSpPr>
        <p:grpSpPr bwMode="auto">
          <a:xfrm>
            <a:off x="2135188" y="3411538"/>
            <a:ext cx="1081087" cy="901700"/>
            <a:chOff x="1929246" y="2751523"/>
            <a:chExt cx="1081524" cy="902738"/>
          </a:xfrm>
        </p:grpSpPr>
        <p:sp>
          <p:nvSpPr>
            <p:cNvPr id="49" name="上箭头 311">
              <a:extLst>
                <a:ext uri="{FF2B5EF4-FFF2-40B4-BE49-F238E27FC236}">
                  <a16:creationId xmlns:a16="http://schemas.microsoft.com/office/drawing/2014/main" id="{114CB137-0B50-4999-A9F4-A89D0F34352A}"/>
                </a:ext>
              </a:extLst>
            </p:cNvPr>
            <p:cNvSpPr/>
            <p:nvPr/>
          </p:nvSpPr>
          <p:spPr>
            <a:xfrm>
              <a:off x="1929246" y="2751523"/>
              <a:ext cx="1081524" cy="902738"/>
            </a:xfrm>
            <a:prstGeom prst="upArrow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0" name="Text Box 52">
              <a:extLst>
                <a:ext uri="{FF2B5EF4-FFF2-40B4-BE49-F238E27FC236}">
                  <a16:creationId xmlns:a16="http://schemas.microsoft.com/office/drawing/2014/main" id="{76C73210-91F4-4170-9C28-3D160A72F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6089" y="3192652"/>
              <a:ext cx="592127" cy="340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SzPct val="100000"/>
              </a:pPr>
              <a:r>
                <a:rPr lang="zh-CN" altLang="en-US" sz="1600" b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指令</a:t>
              </a:r>
            </a:p>
          </p:txBody>
        </p:sp>
      </p:grp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4AEFB85C-1937-47E0-BB68-11B1395EE342}"/>
              </a:ext>
            </a:extLst>
          </p:cNvPr>
          <p:cNvCxnSpPr/>
          <p:nvPr/>
        </p:nvCxnSpPr>
        <p:spPr>
          <a:xfrm>
            <a:off x="3022600" y="3040063"/>
            <a:ext cx="1304925" cy="0"/>
          </a:xfrm>
          <a:prstGeom prst="straightConnector1">
            <a:avLst/>
          </a:prstGeom>
          <a:ln w="762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114EE1A-F98C-4176-B376-38E8CD80FD67}"/>
              </a:ext>
            </a:extLst>
          </p:cNvPr>
          <p:cNvCxnSpPr/>
          <p:nvPr/>
        </p:nvCxnSpPr>
        <p:spPr>
          <a:xfrm flipV="1">
            <a:off x="4503738" y="2130425"/>
            <a:ext cx="12700" cy="728663"/>
          </a:xfrm>
          <a:prstGeom prst="straightConnector1">
            <a:avLst/>
          </a:prstGeom>
          <a:ln w="762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7B0D03A1-EA78-4A91-850E-3703B60E5756}"/>
              </a:ext>
            </a:extLst>
          </p:cNvPr>
          <p:cNvCxnSpPr/>
          <p:nvPr/>
        </p:nvCxnSpPr>
        <p:spPr>
          <a:xfrm>
            <a:off x="4748213" y="3041650"/>
            <a:ext cx="900112" cy="12700"/>
          </a:xfrm>
          <a:prstGeom prst="straightConnector1">
            <a:avLst/>
          </a:prstGeom>
          <a:ln w="762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F8CD16C2-9A14-4A3C-B043-5CBA81D79D37}"/>
              </a:ext>
            </a:extLst>
          </p:cNvPr>
          <p:cNvCxnSpPr/>
          <p:nvPr/>
        </p:nvCxnSpPr>
        <p:spPr>
          <a:xfrm>
            <a:off x="6019800" y="3041650"/>
            <a:ext cx="1809750" cy="0"/>
          </a:xfrm>
          <a:prstGeom prst="straightConnector1">
            <a:avLst/>
          </a:prstGeom>
          <a:ln w="762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6B0EAC06-92F8-4224-96E3-770F7B3C4274}"/>
              </a:ext>
            </a:extLst>
          </p:cNvPr>
          <p:cNvGrpSpPr>
            <a:grpSpLocks/>
          </p:cNvGrpSpPr>
          <p:nvPr/>
        </p:nvGrpSpPr>
        <p:grpSpPr bwMode="auto">
          <a:xfrm>
            <a:off x="6302375" y="3186113"/>
            <a:ext cx="1422400" cy="307975"/>
            <a:chOff x="1909409" y="865238"/>
            <a:chExt cx="2390714" cy="307777"/>
          </a:xfrm>
        </p:grpSpPr>
        <p:pic>
          <p:nvPicPr>
            <p:cNvPr id="56" name="图片 318">
              <a:extLst>
                <a:ext uri="{FF2B5EF4-FFF2-40B4-BE49-F238E27FC236}">
                  <a16:creationId xmlns:a16="http://schemas.microsoft.com/office/drawing/2014/main" id="{EC5E0E67-3AA3-4E52-AA7A-1C165E7A1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9409" y="875401"/>
              <a:ext cx="2390714" cy="287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" name="矩形 319">
              <a:extLst>
                <a:ext uri="{FF2B5EF4-FFF2-40B4-BE49-F238E27FC236}">
                  <a16:creationId xmlns:a16="http://schemas.microsoft.com/office/drawing/2014/main" id="{15D37A68-F323-41DA-AB66-4079385DD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8250" y="865238"/>
              <a:ext cx="173303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4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urier New" panose="02070309020205020404" pitchFamily="49" charset="0"/>
                </a:rPr>
                <a:t>jmp 1175</a:t>
              </a:r>
              <a:endParaRPr lang="zh-CN" altLang="en-US" sz="14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771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153884" y="1988840"/>
            <a:ext cx="5370180" cy="2411342"/>
            <a:chOff x="844894" y="1240528"/>
            <a:chExt cx="5370180" cy="2411342"/>
          </a:xfrm>
        </p:grpSpPr>
        <p:sp>
          <p:nvSpPr>
            <p:cNvPr id="29" name="矩形 28"/>
            <p:cNvSpPr/>
            <p:nvPr/>
          </p:nvSpPr>
          <p:spPr>
            <a:xfrm>
              <a:off x="844894" y="1589767"/>
              <a:ext cx="2062016" cy="2062103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lvl="1"/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leave note</a:t>
              </a:r>
              <a:r>
                <a:rPr lang="zh-CN" altLang="en-US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_1</a:t>
              </a:r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;</a:t>
              </a:r>
            </a:p>
            <a:p>
              <a:pPr marL="0" lvl="1"/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while(</a:t>
              </a:r>
              <a:r>
                <a:rPr lang="zh-CN" altLang="en-US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n</a:t>
              </a:r>
              <a:r>
                <a:rPr lang="en-US" altLang="zh-CN" sz="1600" b="1" dirty="0" err="1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ote</a:t>
              </a:r>
              <a:r>
                <a:rPr lang="zh-CN" altLang="en-US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_2</a:t>
              </a:r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) {</a:t>
              </a:r>
            </a:p>
            <a:p>
              <a:pPr marL="0" lvl="1"/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do nothing;</a:t>
              </a:r>
            </a:p>
            <a:p>
              <a:pPr marL="0" lvl="1"/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} </a:t>
              </a:r>
            </a:p>
            <a:p>
              <a:pPr marL="0" lvl="1"/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if(no bread){</a:t>
              </a:r>
            </a:p>
            <a:p>
              <a:pPr marL="0" lvl="1"/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buy bread;</a:t>
              </a:r>
            </a:p>
            <a:p>
              <a:pPr marL="0" lvl="1"/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}</a:t>
              </a:r>
            </a:p>
            <a:p>
              <a:pPr marL="0" lvl="1"/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remove note</a:t>
              </a:r>
              <a:r>
                <a:rPr lang="zh-CN" altLang="en-US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_1</a:t>
              </a:r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;	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4063341" y="1589767"/>
              <a:ext cx="2151733" cy="1815882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lvl="1"/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leave note</a:t>
              </a:r>
              <a:r>
                <a:rPr lang="zh-CN" altLang="en-US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_</a:t>
              </a:r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2;</a:t>
              </a:r>
            </a:p>
            <a:p>
              <a:pPr marL="0" lvl="1"/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if(no </a:t>
              </a:r>
              <a:r>
                <a:rPr lang="zh-CN" altLang="en-US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n</a:t>
              </a:r>
              <a:r>
                <a:rPr lang="en-US" altLang="zh-CN" sz="1600" b="1" dirty="0" err="1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ote</a:t>
              </a:r>
              <a:r>
                <a:rPr lang="zh-CN" altLang="en-US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_</a:t>
              </a:r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1) {</a:t>
              </a:r>
            </a:p>
            <a:p>
              <a:pPr marL="0" lvl="1"/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if(no bread){</a:t>
              </a:r>
            </a:p>
            <a:p>
              <a:pPr marL="0" lvl="1"/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  buy bread; </a:t>
              </a:r>
            </a:p>
            <a:p>
              <a:pPr marL="0" lvl="1"/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} </a:t>
              </a:r>
            </a:p>
            <a:p>
              <a:pPr marL="0" lvl="1"/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}</a:t>
              </a:r>
            </a:p>
            <a:p>
              <a:pPr marL="0" lvl="1"/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remove note</a:t>
              </a:r>
              <a:r>
                <a:rPr lang="zh-CN" altLang="en-US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_</a:t>
              </a:r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2;	</a:t>
              </a: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373206" y="1240528"/>
              <a:ext cx="4243741" cy="428628"/>
              <a:chOff x="363522" y="1929044"/>
              <a:chExt cx="4243741" cy="428628"/>
            </a:xfrm>
          </p:grpSpPr>
          <p:sp>
            <p:nvSpPr>
              <p:cNvPr id="26" name="内容占位符 2"/>
              <p:cNvSpPr txBox="1">
                <a:spLocks/>
              </p:cNvSpPr>
              <p:nvPr/>
            </p:nvSpPr>
            <p:spPr>
              <a:xfrm>
                <a:off x="363522" y="1929044"/>
                <a:ext cx="928694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indent="0">
                  <a:spcBef>
                    <a:spcPct val="20000"/>
                  </a:spcBef>
                </a:pPr>
                <a:r>
                  <a:rPr lang="zh-CN" altLang="en-US" sz="1800" dirty="0"/>
                  <a:t>进程</a:t>
                </a:r>
                <a:r>
                  <a:rPr lang="en-US" altLang="zh-CN" sz="1800" dirty="0"/>
                  <a:t>A</a:t>
                </a:r>
                <a:endParaRPr lang="zh-CN" altLang="en-US" sz="1800" dirty="0"/>
              </a:p>
            </p:txBody>
          </p:sp>
          <p:sp>
            <p:nvSpPr>
              <p:cNvPr id="30" name="内容占位符 2"/>
              <p:cNvSpPr txBox="1">
                <a:spLocks/>
              </p:cNvSpPr>
              <p:nvPr/>
            </p:nvSpPr>
            <p:spPr>
              <a:xfrm>
                <a:off x="3607131" y="1929044"/>
                <a:ext cx="1000132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indent="0">
                  <a:spcBef>
                    <a:spcPct val="20000"/>
                  </a:spcBef>
                </a:pPr>
                <a:r>
                  <a:rPr lang="zh-CN" altLang="en-US" sz="1800" dirty="0"/>
                  <a:t>进程</a:t>
                </a:r>
                <a:r>
                  <a:rPr lang="en-US" altLang="zh-CN" sz="1800" dirty="0"/>
                  <a:t>B</a:t>
                </a:r>
                <a:endParaRPr lang="zh-CN" altLang="en-US" sz="1800" dirty="0"/>
              </a:p>
            </p:txBody>
          </p:sp>
        </p:grpSp>
      </p:grpSp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方案四</a:t>
            </a:r>
            <a:endParaRPr lang="zh-CN" altLang="en-US" dirty="0">
              <a:cs typeface="+mj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53884" y="1643050"/>
            <a:ext cx="3798545" cy="428628"/>
            <a:chOff x="844893" y="785800"/>
            <a:chExt cx="3798545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785800"/>
              <a:ext cx="350046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/>
                <a:t>两个人采用不同的处理流程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8580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153884" y="4527948"/>
            <a:ext cx="3298479" cy="428628"/>
            <a:chOff x="844893" y="3856502"/>
            <a:chExt cx="3298479" cy="428628"/>
          </a:xfrm>
        </p:grpSpPr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142976" y="3856502"/>
              <a:ext cx="300039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/>
                <a:t>现在有效吗？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44893" y="385650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561504" y="4834338"/>
            <a:ext cx="4962560" cy="407990"/>
            <a:chOff x="1252514" y="4162892"/>
            <a:chExt cx="4962560" cy="407990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426766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85078" y="4162892"/>
              <a:ext cx="4829996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/>
                <a:t>枚举所有可能后，可以确认它是有效的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153884" y="5232620"/>
            <a:ext cx="3298479" cy="428628"/>
            <a:chOff x="844893" y="4500558"/>
            <a:chExt cx="3298479" cy="428628"/>
          </a:xfrm>
        </p:grpSpPr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142976" y="4500558"/>
              <a:ext cx="300039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/>
                <a:t>这种解决方案你满足吗？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44893" y="450055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173072" y="2554424"/>
            <a:ext cx="3198712" cy="1169551"/>
            <a:chOff x="879245" y="1644570"/>
            <a:chExt cx="3198712" cy="1169551"/>
          </a:xfrm>
        </p:grpSpPr>
        <p:sp>
          <p:nvSpPr>
            <p:cNvPr id="21" name="矩形 20"/>
            <p:cNvSpPr/>
            <p:nvPr/>
          </p:nvSpPr>
          <p:spPr>
            <a:xfrm>
              <a:off x="879245" y="1720281"/>
              <a:ext cx="2027664" cy="728039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63511" y="1644570"/>
              <a:ext cx="1214446" cy="116955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C00000"/>
                  </a:solidFill>
                  <a:latin typeface="+mn-ea"/>
                </a:rPr>
                <a:t>如果没有便签</a:t>
              </a:r>
              <a:r>
                <a:rPr lang="en-US" altLang="zh-CN" sz="1400" b="1" dirty="0">
                  <a:solidFill>
                    <a:srgbClr val="C00000"/>
                  </a:solidFill>
                  <a:latin typeface="+mn-ea"/>
                </a:rPr>
                <a:t>2,</a:t>
              </a:r>
              <a:r>
                <a:rPr lang="zh-CN" altLang="en-US" sz="1400" b="1" dirty="0">
                  <a:solidFill>
                    <a:srgbClr val="C00000"/>
                  </a:solidFill>
                  <a:latin typeface="+mn-ea"/>
                </a:rPr>
                <a:t>那么</a:t>
              </a:r>
              <a:r>
                <a:rPr lang="en-US" altLang="zh-CN" sz="1400" b="1" dirty="0">
                  <a:solidFill>
                    <a:srgbClr val="C00000"/>
                  </a:solidFill>
                  <a:latin typeface="+mn-ea"/>
                </a:rPr>
                <a:t>A</a:t>
              </a:r>
              <a:r>
                <a:rPr lang="zh-CN" altLang="en-US" sz="1400" b="1" dirty="0">
                  <a:solidFill>
                    <a:srgbClr val="C00000"/>
                  </a:solidFill>
                  <a:latin typeface="+mn-ea"/>
                </a:rPr>
                <a:t>可以去买面包，否则等待</a:t>
              </a:r>
              <a:r>
                <a:rPr lang="en-US" altLang="zh-CN" sz="1400" b="1" dirty="0">
                  <a:solidFill>
                    <a:srgbClr val="C00000"/>
                  </a:solidFill>
                  <a:latin typeface="+mn-ea"/>
                </a:rPr>
                <a:t>B</a:t>
              </a:r>
              <a:r>
                <a:rPr lang="zh-CN" altLang="en-US" sz="1400" b="1" dirty="0">
                  <a:solidFill>
                    <a:srgbClr val="C00000"/>
                  </a:solidFill>
                  <a:latin typeface="+mn-ea"/>
                </a:rPr>
                <a:t>离开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423368" y="2544692"/>
            <a:ext cx="3244976" cy="1384995"/>
            <a:chOff x="4092571" y="1633247"/>
            <a:chExt cx="3244976" cy="1384995"/>
          </a:xfrm>
        </p:grpSpPr>
        <p:sp>
          <p:nvSpPr>
            <p:cNvPr id="24" name="矩形 23"/>
            <p:cNvSpPr/>
            <p:nvPr/>
          </p:nvSpPr>
          <p:spPr>
            <a:xfrm>
              <a:off x="4092571" y="1714494"/>
              <a:ext cx="1969651" cy="252000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23101" y="1633247"/>
              <a:ext cx="121444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C00000"/>
                  </a:solidFill>
                  <a:latin typeface="+mn-ea"/>
                </a:rPr>
                <a:t>如果没有便签</a:t>
              </a:r>
              <a:r>
                <a:rPr lang="en-US" altLang="zh-CN" sz="1400" b="1" dirty="0">
                  <a:solidFill>
                    <a:srgbClr val="C00000"/>
                  </a:solidFill>
                  <a:latin typeface="+mn-ea"/>
                </a:rPr>
                <a:t>1,</a:t>
              </a:r>
              <a:r>
                <a:rPr lang="zh-CN" altLang="en-US" sz="1400" b="1" dirty="0">
                  <a:solidFill>
                    <a:srgbClr val="C00000"/>
                  </a:solidFill>
                  <a:latin typeface="+mn-ea"/>
                </a:rPr>
                <a:t>那么</a:t>
              </a:r>
              <a:r>
                <a:rPr lang="en-US" altLang="zh-CN" sz="1400" b="1" dirty="0">
                  <a:solidFill>
                    <a:srgbClr val="C00000"/>
                  </a:solidFill>
                  <a:latin typeface="+mn-ea"/>
                </a:rPr>
                <a:t>B</a:t>
              </a:r>
              <a:r>
                <a:rPr lang="zh-CN" altLang="en-US" sz="1400" b="1" dirty="0">
                  <a:solidFill>
                    <a:srgbClr val="C00000"/>
                  </a:solidFill>
                  <a:latin typeface="+mn-ea"/>
                </a:rPr>
                <a:t>可以去买面包，否则</a:t>
              </a:r>
              <a:r>
                <a:rPr lang="en-US" altLang="zh-CN" sz="1400" b="1" dirty="0">
                  <a:solidFill>
                    <a:srgbClr val="C00000"/>
                  </a:solidFill>
                  <a:latin typeface="+mn-ea"/>
                </a:rPr>
                <a:t>B</a:t>
              </a:r>
              <a:r>
                <a:rPr lang="zh-CN" altLang="en-US" sz="1400" b="1" dirty="0">
                  <a:solidFill>
                    <a:srgbClr val="C00000"/>
                  </a:solidFill>
                  <a:latin typeface="+mn-ea"/>
                </a:rPr>
                <a:t>离开并且再试一次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253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9DBAA-5915-4191-ACE7-756AED538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内存区域的权限等级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9DDB32-4AD2-45E6-9A3B-9BBA96AD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850AE5-DA86-4556-BBDD-FB96DA996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506E29-4DDB-49E8-A788-61D776206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5FD82A-B7E6-45EF-A6AD-CFE05C0DE389}" type="slidenum">
              <a:rPr lang="en-US" altLang="ko-KR" smtClean="0"/>
              <a:pPr>
                <a:defRPr/>
              </a:pPr>
              <a:t>120</a:t>
            </a:fld>
            <a:endParaRPr lang="en-US" altLang="ko-KR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D1FA802C-B3A1-475D-B463-5B273F7E7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640" y="1362298"/>
            <a:ext cx="7007715" cy="5379070"/>
          </a:xfr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2E1ED0BE-73F4-46A1-A5B9-D9C79905BBA7}"/>
              </a:ext>
            </a:extLst>
          </p:cNvPr>
          <p:cNvSpPr/>
          <p:nvPr/>
        </p:nvSpPr>
        <p:spPr bwMode="auto">
          <a:xfrm>
            <a:off x="3059832" y="1362298"/>
            <a:ext cx="5832648" cy="537907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8" name="内容占位符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972654" y="1075240"/>
            <a:ext cx="5616624" cy="3012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内容占位符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96280" y="3815446"/>
            <a:ext cx="4536504" cy="3042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911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9DBAA-5915-4191-ACE7-756AED538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内存区域的权限等级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9DDB32-4AD2-45E6-9A3B-9BBA96AD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850AE5-DA86-4556-BBDD-FB96DA996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506E29-4DDB-49E8-A788-61D776206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5FD82A-B7E6-45EF-A6AD-CFE05C0DE389}" type="slidenum">
              <a:rPr lang="en-US" altLang="ko-KR" smtClean="0"/>
              <a:pPr>
                <a:defRPr/>
              </a:pPr>
              <a:t>121</a:t>
            </a:fld>
            <a:endParaRPr lang="en-US" altLang="ko-KR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D1FA802C-B3A1-475D-B463-5B273F7E7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1720" y="1362298"/>
            <a:ext cx="7007715" cy="5379070"/>
          </a:xfr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2E1ED0BE-73F4-46A1-A5B9-D9C79905BBA7}"/>
              </a:ext>
            </a:extLst>
          </p:cNvPr>
          <p:cNvSpPr/>
          <p:nvPr/>
        </p:nvSpPr>
        <p:spPr bwMode="auto">
          <a:xfrm>
            <a:off x="1119827" y="1052736"/>
            <a:ext cx="3524181" cy="580526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026" name="Picture 2" descr="https://gimg2.baidu.com/image_search/src=http%3A%2F%2Fimg2018.cnblogs.com%2Fblog%2F1518162%2F201901%2F1518162-20190114140729006-1391783543.png&amp;refer=http%3A%2F%2Fimg2018.cnblogs.com&amp;app=2002&amp;size=f9999,10000&amp;q=a80&amp;n=0&amp;g=0n&amp;fmt=jpeg?sec=1623820347&amp;t=b48c3f8358d66091802043b509ab5b5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2052042"/>
            <a:ext cx="5286375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43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9DBAA-5915-4191-ACE7-756AED538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内存区域的权限等级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9DDB32-4AD2-45E6-9A3B-9BBA96AD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850AE5-DA86-4556-BBDD-FB96DA996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506E29-4DDB-49E8-A788-61D776206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5FD82A-B7E6-45EF-A6AD-CFE05C0DE389}" type="slidenum">
              <a:rPr lang="en-US" altLang="ko-KR" smtClean="0"/>
              <a:pPr>
                <a:defRPr/>
              </a:pPr>
              <a:t>122</a:t>
            </a:fld>
            <a:endParaRPr lang="en-US" altLang="ko-KR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D1FA802C-B3A1-475D-B463-5B273F7E7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1720" y="1362298"/>
            <a:ext cx="7007715" cy="5379070"/>
          </a:xfrm>
        </p:spPr>
      </p:pic>
    </p:spTree>
    <p:extLst>
      <p:ext uri="{BB962C8B-B14F-4D97-AF65-F5344CB8AC3E}">
        <p14:creationId xmlns:p14="http://schemas.microsoft.com/office/powerpoint/2010/main" val="207597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55F279-EECF-4E86-AC20-309ED1DC3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怎么修改</a:t>
            </a:r>
            <a:r>
              <a:rPr lang="en-US" altLang="zh-CN" dirty="0"/>
              <a:t>CPU</a:t>
            </a:r>
            <a:r>
              <a:rPr lang="zh-CN" altLang="en-US" dirty="0"/>
              <a:t>的当前权限状态？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92B790-33E2-4CD3-84E3-BB643C7BD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用户程序运行中</a:t>
            </a:r>
            <a:endParaRPr lang="en-US" altLang="zh-CN" dirty="0"/>
          </a:p>
          <a:p>
            <a:r>
              <a:rPr lang="zh-CN" altLang="en-US" dirty="0"/>
              <a:t>时钟中断到来</a:t>
            </a:r>
            <a:endParaRPr lang="en-US" altLang="zh-CN" dirty="0"/>
          </a:p>
          <a:p>
            <a:r>
              <a:rPr lang="zh-CN" altLang="en-US" dirty="0"/>
              <a:t>为当前程序计时</a:t>
            </a:r>
            <a:endParaRPr lang="en-US" altLang="zh-CN" dirty="0"/>
          </a:p>
          <a:p>
            <a:r>
              <a:rPr lang="zh-CN" altLang="en-US" dirty="0"/>
              <a:t>返回被打断的程序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权限切换如何实现？</a:t>
            </a:r>
            <a:endParaRPr lang="en-US" altLang="zh-CN" dirty="0"/>
          </a:p>
          <a:p>
            <a:pPr lvl="1"/>
            <a:r>
              <a:rPr lang="zh-CN" altLang="en-US" dirty="0"/>
              <a:t>中断响应函数应该处于</a:t>
            </a:r>
            <a:r>
              <a:rPr lang="en-US" altLang="zh-CN" dirty="0"/>
              <a:t>ring0</a:t>
            </a:r>
          </a:p>
          <a:p>
            <a:pPr lvl="1"/>
            <a:r>
              <a:rPr lang="zh-CN" altLang="en-US" dirty="0"/>
              <a:t>中断跳转的过程自动提权</a:t>
            </a:r>
            <a:endParaRPr lang="en-US" altLang="zh-CN" dirty="0"/>
          </a:p>
          <a:p>
            <a:pPr lvl="1"/>
            <a:r>
              <a:rPr lang="zh-CN" altLang="en-US" dirty="0"/>
              <a:t>中断跳转的目标是</a:t>
            </a:r>
            <a:r>
              <a:rPr lang="en-US" altLang="zh-CN" dirty="0"/>
              <a:t>OS</a:t>
            </a:r>
            <a:r>
              <a:rPr lang="zh-CN" altLang="en-US" dirty="0"/>
              <a:t>预留的</a:t>
            </a:r>
            <a:endParaRPr lang="en-US" altLang="zh-CN" dirty="0"/>
          </a:p>
          <a:p>
            <a:pPr lvl="1"/>
            <a:r>
              <a:rPr lang="zh-CN" altLang="en-US" dirty="0"/>
              <a:t>中断返回时，</a:t>
            </a:r>
            <a:r>
              <a:rPr lang="en-US" altLang="zh-CN" dirty="0"/>
              <a:t>OS</a:t>
            </a:r>
            <a:r>
              <a:rPr lang="zh-CN" altLang="en-US" dirty="0"/>
              <a:t>程序员降权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88D9FB-0D6C-453F-A1F5-2EF4F3B8A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F2F8A0-7A8B-4778-A907-8E32F01E1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8FC186-C45A-43A7-BE27-3908DEDFC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5FD82A-B7E6-45EF-A6AD-CFE05C0DE389}" type="slidenum">
              <a:rPr lang="en-US" altLang="ko-KR" smtClean="0"/>
              <a:pPr>
                <a:defRPr/>
              </a:pPr>
              <a:t>123</a:t>
            </a:fld>
            <a:endParaRPr lang="en-US" altLang="ko-KR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82F0D66-01F6-4DC1-B303-D485174B4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132" y="293370"/>
            <a:ext cx="2659380" cy="627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97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用户指令与内核如何交互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参考中断的机制，</a:t>
            </a:r>
            <a:r>
              <a:rPr lang="en-US" altLang="zh-CN" dirty="0"/>
              <a:t>OS</a:t>
            </a:r>
            <a:r>
              <a:rPr lang="zh-CN" altLang="en-US" dirty="0"/>
              <a:t>中设计了三种可以在运行时“呼叫”操作系统，并提升权限的方式</a:t>
            </a:r>
            <a:endParaRPr lang="en-US" altLang="zh-CN" dirty="0"/>
          </a:p>
          <a:p>
            <a:pPr lvl="1"/>
            <a:r>
              <a:rPr lang="zh-CN" altLang="en-US" dirty="0"/>
              <a:t>中断（</a:t>
            </a:r>
            <a:r>
              <a:rPr lang="en-US" altLang="zh-CN" dirty="0"/>
              <a:t>Interrupt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异常（</a:t>
            </a:r>
            <a:r>
              <a:rPr lang="en-US" altLang="zh-CN" dirty="0"/>
              <a:t>Exception)</a:t>
            </a:r>
          </a:p>
          <a:p>
            <a:pPr lvl="1"/>
            <a:r>
              <a:rPr lang="zh-CN" altLang="en-US" dirty="0"/>
              <a:t>系统调用（</a:t>
            </a:r>
            <a:r>
              <a:rPr lang="en-US" altLang="zh-CN" dirty="0"/>
              <a:t>System Call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C19E-C979-4A8C-991F-EB73B2F94084}" type="slidenum">
              <a:rPr lang="en-US" altLang="ko-KR" smtClean="0"/>
              <a:pPr>
                <a:defRPr/>
              </a:pPr>
              <a:t>124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570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4071938" y="1071564"/>
            <a:ext cx="1071562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背景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785813" y="1643063"/>
            <a:ext cx="8215312" cy="1471612"/>
            <a:chOff x="785813" y="785813"/>
            <a:chExt cx="8215312" cy="1471612"/>
          </a:xfrm>
        </p:grpSpPr>
        <p:sp>
          <p:nvSpPr>
            <p:cNvPr id="22530" name="TextBox 43"/>
            <p:cNvSpPr txBox="1">
              <a:spLocks noChangeArrowheads="1"/>
            </p:cNvSpPr>
            <p:nvPr/>
          </p:nvSpPr>
          <p:spPr bwMode="auto">
            <a:xfrm>
              <a:off x="1143000" y="785813"/>
              <a:ext cx="68580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为什么需要中断、异常和系统调用</a:t>
              </a:r>
            </a:p>
          </p:txBody>
        </p:sp>
        <p:sp>
          <p:nvSpPr>
            <p:cNvPr id="22531" name="矩形 44"/>
            <p:cNvSpPr>
              <a:spLocks noChangeArrowheads="1"/>
            </p:cNvSpPr>
            <p:nvPr/>
          </p:nvSpPr>
          <p:spPr bwMode="auto">
            <a:xfrm>
              <a:off x="785813" y="793750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>
                <a:latin typeface="Calibri" pitchFamily="34" charset="0"/>
              </a:endParaRPr>
            </a:p>
          </p:txBody>
        </p:sp>
        <p:sp>
          <p:nvSpPr>
            <p:cNvPr id="22532" name="TextBox 45"/>
            <p:cNvSpPr txBox="1">
              <a:spLocks noChangeArrowheads="1"/>
            </p:cNvSpPr>
            <p:nvPr/>
          </p:nvSpPr>
          <p:spPr bwMode="auto">
            <a:xfrm>
              <a:off x="1428750" y="1138238"/>
              <a:ext cx="757237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在计算机运行中，内核是被信任的第三方</a:t>
              </a:r>
            </a:p>
          </p:txBody>
        </p:sp>
        <p:pic>
          <p:nvPicPr>
            <p:cNvPr id="22533" name="图片 46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127952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534" name="TextBox 47"/>
            <p:cNvSpPr txBox="1">
              <a:spLocks noChangeArrowheads="1"/>
            </p:cNvSpPr>
            <p:nvPr/>
          </p:nvSpPr>
          <p:spPr bwMode="auto">
            <a:xfrm>
              <a:off x="1428750" y="1500188"/>
              <a:ext cx="757237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只有内核可以执行特权指令</a:t>
              </a:r>
            </a:p>
          </p:txBody>
        </p:sp>
        <p:pic>
          <p:nvPicPr>
            <p:cNvPr id="22535" name="图片 4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164147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536" name="TextBox 49"/>
            <p:cNvSpPr txBox="1">
              <a:spLocks noChangeArrowheads="1"/>
            </p:cNvSpPr>
            <p:nvPr/>
          </p:nvSpPr>
          <p:spPr bwMode="auto">
            <a:xfrm>
              <a:off x="1428750" y="1857375"/>
              <a:ext cx="757237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方便应用程序</a:t>
              </a:r>
            </a:p>
          </p:txBody>
        </p:sp>
        <p:pic>
          <p:nvPicPr>
            <p:cNvPr id="22537" name="图片 5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199866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组合 2"/>
          <p:cNvGrpSpPr/>
          <p:nvPr/>
        </p:nvGrpSpPr>
        <p:grpSpPr>
          <a:xfrm>
            <a:off x="785813" y="3071814"/>
            <a:ext cx="8215312" cy="1114425"/>
            <a:chOff x="785813" y="2214563"/>
            <a:chExt cx="8215312" cy="1114425"/>
          </a:xfrm>
        </p:grpSpPr>
        <p:sp>
          <p:nvSpPr>
            <p:cNvPr id="22538" name="TextBox 51"/>
            <p:cNvSpPr txBox="1">
              <a:spLocks noChangeArrowheads="1"/>
            </p:cNvSpPr>
            <p:nvPr/>
          </p:nvSpPr>
          <p:spPr bwMode="auto">
            <a:xfrm>
              <a:off x="1143000" y="2214563"/>
              <a:ext cx="68580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中断和异常希望解决的问题</a:t>
              </a:r>
            </a:p>
          </p:txBody>
        </p:sp>
        <p:sp>
          <p:nvSpPr>
            <p:cNvPr id="22539" name="矩形 52"/>
            <p:cNvSpPr>
              <a:spLocks noChangeArrowheads="1"/>
            </p:cNvSpPr>
            <p:nvPr/>
          </p:nvSpPr>
          <p:spPr bwMode="auto">
            <a:xfrm>
              <a:off x="785813" y="2222500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>
                <a:latin typeface="Calibri" pitchFamily="34" charset="0"/>
              </a:endParaRPr>
            </a:p>
          </p:txBody>
        </p:sp>
        <p:sp>
          <p:nvSpPr>
            <p:cNvPr id="22540" name="TextBox 53"/>
            <p:cNvSpPr txBox="1">
              <a:spLocks noChangeArrowheads="1"/>
            </p:cNvSpPr>
            <p:nvPr/>
          </p:nvSpPr>
          <p:spPr bwMode="auto">
            <a:xfrm>
              <a:off x="1428750" y="2566988"/>
              <a:ext cx="757237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当外设连接计算机时，如何让操作系统知道？</a:t>
              </a:r>
            </a:p>
          </p:txBody>
        </p:sp>
        <p:pic>
          <p:nvPicPr>
            <p:cNvPr id="22541" name="图片 54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270827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542" name="TextBox 55"/>
            <p:cNvSpPr txBox="1">
              <a:spLocks noChangeArrowheads="1"/>
            </p:cNvSpPr>
            <p:nvPr/>
          </p:nvSpPr>
          <p:spPr bwMode="auto">
            <a:xfrm>
              <a:off x="1428750" y="2928938"/>
              <a:ext cx="757237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当应用程序处理意想不到的行为时，如何处理错误？</a:t>
              </a:r>
            </a:p>
          </p:txBody>
        </p:sp>
        <p:pic>
          <p:nvPicPr>
            <p:cNvPr id="22543" name="图片 56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307022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组合 3"/>
          <p:cNvGrpSpPr/>
          <p:nvPr/>
        </p:nvGrpSpPr>
        <p:grpSpPr>
          <a:xfrm>
            <a:off x="785813" y="4143376"/>
            <a:ext cx="8215312" cy="752475"/>
            <a:chOff x="785813" y="3286125"/>
            <a:chExt cx="8215312" cy="752475"/>
          </a:xfrm>
        </p:grpSpPr>
        <p:sp>
          <p:nvSpPr>
            <p:cNvPr id="22544" name="TextBox 57"/>
            <p:cNvSpPr txBox="1">
              <a:spLocks noChangeArrowheads="1"/>
            </p:cNvSpPr>
            <p:nvPr/>
          </p:nvSpPr>
          <p:spPr bwMode="auto">
            <a:xfrm>
              <a:off x="1143000" y="3286125"/>
              <a:ext cx="68580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系统调用希望解决的问题</a:t>
              </a:r>
            </a:p>
          </p:txBody>
        </p:sp>
        <p:sp>
          <p:nvSpPr>
            <p:cNvPr id="22545" name="矩形 58"/>
            <p:cNvSpPr>
              <a:spLocks noChangeArrowheads="1"/>
            </p:cNvSpPr>
            <p:nvPr/>
          </p:nvSpPr>
          <p:spPr bwMode="auto">
            <a:xfrm>
              <a:off x="785813" y="3294063"/>
              <a:ext cx="415925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>
                <a:latin typeface="Calibri" pitchFamily="34" charset="0"/>
              </a:endParaRPr>
            </a:p>
          </p:txBody>
        </p:sp>
        <p:sp>
          <p:nvSpPr>
            <p:cNvPr id="22546" name="TextBox 59"/>
            <p:cNvSpPr txBox="1">
              <a:spLocks noChangeArrowheads="1"/>
            </p:cNvSpPr>
            <p:nvPr/>
          </p:nvSpPr>
          <p:spPr bwMode="auto">
            <a:xfrm>
              <a:off x="1428750" y="3638550"/>
              <a:ext cx="757237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用户应用程序是如何得到系统服务？</a:t>
              </a:r>
            </a:p>
          </p:txBody>
        </p:sp>
        <p:pic>
          <p:nvPicPr>
            <p:cNvPr id="22547" name="图片 6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377983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12847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428880" y="1071564"/>
            <a:ext cx="4500574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中断、异常和系统调用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785813" y="1701097"/>
            <a:ext cx="8215312" cy="752535"/>
            <a:chOff x="785813" y="843846"/>
            <a:chExt cx="8215312" cy="752535"/>
          </a:xfrm>
        </p:grpSpPr>
        <p:sp>
          <p:nvSpPr>
            <p:cNvPr id="29" name="TextBox 43"/>
            <p:cNvSpPr txBox="1">
              <a:spLocks noChangeArrowheads="1"/>
            </p:cNvSpPr>
            <p:nvPr/>
          </p:nvSpPr>
          <p:spPr bwMode="auto">
            <a:xfrm>
              <a:off x="1143000" y="843846"/>
              <a:ext cx="68580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lvl="1" indent="-342900">
                <a:buSzPct val="100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系统调用（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system call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）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30" name="矩形 44"/>
            <p:cNvSpPr>
              <a:spLocks noChangeArrowheads="1"/>
            </p:cNvSpPr>
            <p:nvPr/>
          </p:nvSpPr>
          <p:spPr bwMode="auto">
            <a:xfrm>
              <a:off x="785813" y="851783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>
                <a:latin typeface="Calibri" pitchFamily="34" charset="0"/>
              </a:endParaRPr>
            </a:p>
          </p:txBody>
        </p:sp>
        <p:sp>
          <p:nvSpPr>
            <p:cNvPr id="31" name="TextBox 45"/>
            <p:cNvSpPr txBox="1">
              <a:spLocks noChangeArrowheads="1"/>
            </p:cNvSpPr>
            <p:nvPr/>
          </p:nvSpPr>
          <p:spPr bwMode="auto">
            <a:xfrm>
              <a:off x="1428750" y="1196271"/>
              <a:ext cx="757237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lvl="1" indent="-342900">
                <a:buSzPct val="100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应用程序</a:t>
              </a:r>
              <a:r>
                <a: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主动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向操作系统发出的服务请求</a:t>
              </a:r>
            </a:p>
          </p:txBody>
        </p:sp>
        <p:pic>
          <p:nvPicPr>
            <p:cNvPr id="32" name="图片 46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133755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组合 3"/>
          <p:cNvGrpSpPr/>
          <p:nvPr/>
        </p:nvGrpSpPr>
        <p:grpSpPr>
          <a:xfrm>
            <a:off x="785814" y="2405939"/>
            <a:ext cx="7215187" cy="1060311"/>
            <a:chOff x="785813" y="1548688"/>
            <a:chExt cx="7215187" cy="1060311"/>
          </a:xfrm>
        </p:grpSpPr>
        <p:sp>
          <p:nvSpPr>
            <p:cNvPr id="33" name="TextBox 43"/>
            <p:cNvSpPr txBox="1">
              <a:spLocks noChangeArrowheads="1"/>
            </p:cNvSpPr>
            <p:nvPr/>
          </p:nvSpPr>
          <p:spPr bwMode="auto">
            <a:xfrm>
              <a:off x="1143000" y="1548688"/>
              <a:ext cx="68580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lvl="1" indent="-342900">
                <a:buSzPct val="100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异常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(exception)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34" name="矩形 44"/>
            <p:cNvSpPr>
              <a:spLocks noChangeArrowheads="1"/>
            </p:cNvSpPr>
            <p:nvPr/>
          </p:nvSpPr>
          <p:spPr bwMode="auto">
            <a:xfrm>
              <a:off x="785813" y="1556625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>
                <a:latin typeface="Calibri" pitchFamily="34" charset="0"/>
              </a:endParaRPr>
            </a:p>
          </p:txBody>
        </p:sp>
        <p:sp>
          <p:nvSpPr>
            <p:cNvPr id="35" name="TextBox 45"/>
            <p:cNvSpPr txBox="1">
              <a:spLocks noChangeArrowheads="1"/>
            </p:cNvSpPr>
            <p:nvPr/>
          </p:nvSpPr>
          <p:spPr bwMode="auto">
            <a:xfrm>
              <a:off x="1428751" y="1901113"/>
              <a:ext cx="5857894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2">
                <a:buSzPct val="100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非法指令或者其他原因导致当前</a:t>
              </a:r>
              <a:r>
                <a: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指令执行失败</a:t>
              </a:r>
              <a:endPara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  <a:p>
              <a:pPr marL="0" lvl="2">
                <a:buSzPct val="100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(如：内存出错)后的处理请求</a:t>
              </a:r>
            </a:p>
          </p:txBody>
        </p:sp>
        <p:pic>
          <p:nvPicPr>
            <p:cNvPr id="36" name="图片 46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2023350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组合 4"/>
          <p:cNvGrpSpPr/>
          <p:nvPr/>
        </p:nvGrpSpPr>
        <p:grpSpPr>
          <a:xfrm>
            <a:off x="785814" y="3396546"/>
            <a:ext cx="7215187" cy="752535"/>
            <a:chOff x="785813" y="2539295"/>
            <a:chExt cx="7215187" cy="752535"/>
          </a:xfrm>
        </p:grpSpPr>
        <p:sp>
          <p:nvSpPr>
            <p:cNvPr id="37" name="TextBox 43"/>
            <p:cNvSpPr txBox="1">
              <a:spLocks noChangeArrowheads="1"/>
            </p:cNvSpPr>
            <p:nvPr/>
          </p:nvSpPr>
          <p:spPr bwMode="auto">
            <a:xfrm>
              <a:off x="1143000" y="2539295"/>
              <a:ext cx="68580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lvl="1" indent="-342900">
                <a:buSzPct val="100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中断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(hardware interrupt)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38" name="矩形 44"/>
            <p:cNvSpPr>
              <a:spLocks noChangeArrowheads="1"/>
            </p:cNvSpPr>
            <p:nvPr/>
          </p:nvSpPr>
          <p:spPr bwMode="auto">
            <a:xfrm>
              <a:off x="785813" y="2547232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>
                <a:latin typeface="Calibri" pitchFamily="34" charset="0"/>
              </a:endParaRPr>
            </a:p>
          </p:txBody>
        </p:sp>
        <p:sp>
          <p:nvSpPr>
            <p:cNvPr id="39" name="TextBox 45"/>
            <p:cNvSpPr txBox="1">
              <a:spLocks noChangeArrowheads="1"/>
            </p:cNvSpPr>
            <p:nvPr/>
          </p:nvSpPr>
          <p:spPr bwMode="auto">
            <a:xfrm>
              <a:off x="1428751" y="2891720"/>
              <a:ext cx="585789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2">
                <a:buSzPct val="100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来自硬件设备的处理请求</a:t>
              </a:r>
            </a:p>
          </p:txBody>
        </p:sp>
        <p:pic>
          <p:nvPicPr>
            <p:cNvPr id="40" name="图片 46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301395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2188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71844" y="1071564"/>
            <a:ext cx="4071925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中断过程的运行机制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374473"/>
            <a:ext cx="4612159" cy="1484183"/>
          </a:xfrm>
          <a:prstGeom prst="rect">
            <a:avLst/>
          </a:prstGeom>
        </p:spPr>
      </p:pic>
      <p:sp>
        <p:nvSpPr>
          <p:cNvPr id="36" name="矩形 35"/>
          <p:cNvSpPr/>
          <p:nvPr/>
        </p:nvSpPr>
        <p:spPr>
          <a:xfrm>
            <a:off x="3223910" y="4054313"/>
            <a:ext cx="1031051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中断向量表</a:t>
            </a:r>
          </a:p>
        </p:txBody>
      </p:sp>
      <p:sp>
        <p:nvSpPr>
          <p:cNvPr id="39" name="矩形 38"/>
          <p:cNvSpPr/>
          <p:nvPr/>
        </p:nvSpPr>
        <p:spPr>
          <a:xfrm>
            <a:off x="5666839" y="4009268"/>
            <a:ext cx="864339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设备驱动</a:t>
            </a:r>
          </a:p>
        </p:txBody>
      </p:sp>
      <p:sp>
        <p:nvSpPr>
          <p:cNvPr id="40" name="矩形 39"/>
          <p:cNvSpPr/>
          <p:nvPr/>
        </p:nvSpPr>
        <p:spPr>
          <a:xfrm>
            <a:off x="2163754" y="444529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内核</a:t>
            </a:r>
          </a:p>
        </p:txBody>
      </p:sp>
      <p:grpSp>
        <p:nvGrpSpPr>
          <p:cNvPr id="65" name="组合 64"/>
          <p:cNvGrpSpPr/>
          <p:nvPr/>
        </p:nvGrpSpPr>
        <p:grpSpPr>
          <a:xfrm>
            <a:off x="2810085" y="1915010"/>
            <a:ext cx="3536220" cy="352591"/>
            <a:chOff x="1835696" y="1057759"/>
            <a:chExt cx="3536220" cy="352591"/>
          </a:xfrm>
        </p:grpSpPr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696" y="1059582"/>
              <a:ext cx="3536220" cy="350768"/>
            </a:xfrm>
            <a:prstGeom prst="rect">
              <a:avLst/>
            </a:prstGeom>
          </p:spPr>
        </p:pic>
        <p:sp>
          <p:nvSpPr>
            <p:cNvPr id="21" name="矩形 20"/>
            <p:cNvSpPr/>
            <p:nvPr/>
          </p:nvSpPr>
          <p:spPr>
            <a:xfrm>
              <a:off x="3110056" y="1057759"/>
              <a:ext cx="109102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应用程序</a:t>
              </a: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2906162" y="4445293"/>
            <a:ext cx="3586659" cy="1225596"/>
            <a:chOff x="1931772" y="3588043"/>
            <a:chExt cx="3586659" cy="122559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2047" y="4458760"/>
              <a:ext cx="3456384" cy="354879"/>
            </a:xfrm>
            <a:prstGeom prst="rect">
              <a:avLst/>
            </a:prstGeom>
          </p:spPr>
        </p:pic>
        <p:sp>
          <p:nvSpPr>
            <p:cNvPr id="41" name="矩形 40"/>
            <p:cNvSpPr/>
            <p:nvPr/>
          </p:nvSpPr>
          <p:spPr>
            <a:xfrm>
              <a:off x="3229829" y="4458760"/>
              <a:ext cx="10054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外部设备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1931772" y="4039661"/>
              <a:ext cx="67010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b="1" dirty="0">
                  <a:latin typeface="微软雅黑" pitchFamily="34" charset="-122"/>
                  <a:ea typeface="微软雅黑" pitchFamily="34" charset="-122"/>
                </a:rPr>
                <a:t>中断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2745836" y="3968473"/>
              <a:ext cx="107157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</a:rPr>
                <a:t>设备访问数据流</a:t>
              </a:r>
            </a:p>
          </p:txBody>
        </p:sp>
        <p:cxnSp>
          <p:nvCxnSpPr>
            <p:cNvPr id="7" name="直接箭头连接符 6"/>
            <p:cNvCxnSpPr/>
            <p:nvPr/>
          </p:nvCxnSpPr>
          <p:spPr>
            <a:xfrm flipV="1">
              <a:off x="2537552" y="3816740"/>
              <a:ext cx="0" cy="57966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V="1">
              <a:off x="4913816" y="4027071"/>
              <a:ext cx="0" cy="38940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>
              <a:off x="5201848" y="3588043"/>
              <a:ext cx="0" cy="82842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 flipV="1">
              <a:off x="2825584" y="4001406"/>
              <a:ext cx="0" cy="394998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直接箭头连接符 46"/>
          <p:cNvCxnSpPr/>
          <p:nvPr/>
        </p:nvCxnSpPr>
        <p:spPr>
          <a:xfrm flipV="1">
            <a:off x="6084168" y="2293266"/>
            <a:ext cx="0" cy="163979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69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71844" y="1071564"/>
            <a:ext cx="4071925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异常过程的运行机制</a:t>
            </a:r>
          </a:p>
        </p:txBody>
      </p:sp>
      <p:sp>
        <p:nvSpPr>
          <p:cNvPr id="77" name="矩形 76"/>
          <p:cNvSpPr/>
          <p:nvPr/>
        </p:nvSpPr>
        <p:spPr>
          <a:xfrm>
            <a:off x="1907704" y="3132571"/>
            <a:ext cx="17641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异常</a:t>
            </a:r>
            <a:endParaRPr lang="en-US" altLang="zh-CN" sz="1400" b="1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代码执行出错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2659864" y="3736336"/>
            <a:ext cx="4612159" cy="1484183"/>
            <a:chOff x="4332267" y="2301450"/>
            <a:chExt cx="4612159" cy="1484183"/>
          </a:xfrm>
        </p:grpSpPr>
        <p:grpSp>
          <p:nvGrpSpPr>
            <p:cNvPr id="79" name="组合 78"/>
            <p:cNvGrpSpPr/>
            <p:nvPr/>
          </p:nvGrpSpPr>
          <p:grpSpPr>
            <a:xfrm>
              <a:off x="4332267" y="2301450"/>
              <a:ext cx="4612159" cy="1484183"/>
              <a:chOff x="4332267" y="2301450"/>
              <a:chExt cx="4612159" cy="1484183"/>
            </a:xfrm>
          </p:grpSpPr>
          <p:pic>
            <p:nvPicPr>
              <p:cNvPr id="81" name="图片 8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32267" y="2301450"/>
                <a:ext cx="4612159" cy="1484183"/>
              </a:xfrm>
              <a:prstGeom prst="rect">
                <a:avLst/>
              </a:prstGeom>
            </p:spPr>
          </p:pic>
          <p:sp>
            <p:nvSpPr>
              <p:cNvPr id="82" name="矩形 81"/>
              <p:cNvSpPr/>
              <p:nvPr/>
            </p:nvSpPr>
            <p:spPr>
              <a:xfrm>
                <a:off x="4527889" y="2443801"/>
                <a:ext cx="851515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3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异常服务</a:t>
                </a:r>
                <a:endParaRPr lang="en-US" altLang="zh-CN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r>
                  <a:rPr lang="zh-CN" altLang="en-US" sz="13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例程</a:t>
                </a: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5508104" y="2981289"/>
                <a:ext cx="1031051" cy="292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3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中断向量表</a:t>
                </a:r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7068510" y="2661856"/>
                <a:ext cx="184731" cy="292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endParaRPr lang="zh-CN" altLang="en-US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8108650" y="2401884"/>
                <a:ext cx="184731" cy="292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endParaRPr lang="zh-CN" altLang="en-US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7951033" y="2936244"/>
                <a:ext cx="864339" cy="292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3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设备驱动</a:t>
                </a:r>
              </a:p>
            </p:txBody>
          </p:sp>
        </p:grpSp>
        <p:sp>
          <p:nvSpPr>
            <p:cNvPr id="80" name="矩形 79"/>
            <p:cNvSpPr/>
            <p:nvPr/>
          </p:nvSpPr>
          <p:spPr>
            <a:xfrm>
              <a:off x="4447948" y="3372270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rPr>
                <a:t>内核</a:t>
              </a: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3421877" y="2276872"/>
            <a:ext cx="3536220" cy="352591"/>
            <a:chOff x="1835696" y="1057759"/>
            <a:chExt cx="3536220" cy="352591"/>
          </a:xfrm>
        </p:grpSpPr>
        <p:pic>
          <p:nvPicPr>
            <p:cNvPr id="88" name="图片 8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696" y="1059582"/>
              <a:ext cx="3536220" cy="350768"/>
            </a:xfrm>
            <a:prstGeom prst="rect">
              <a:avLst/>
            </a:prstGeom>
          </p:spPr>
        </p:pic>
        <p:sp>
          <p:nvSpPr>
            <p:cNvPr id="89" name="矩形 88"/>
            <p:cNvSpPr/>
            <p:nvPr/>
          </p:nvSpPr>
          <p:spPr>
            <a:xfrm>
              <a:off x="3110056" y="1057759"/>
              <a:ext cx="109102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应用程序</a:t>
              </a: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3517953" y="4807156"/>
            <a:ext cx="3586659" cy="1225596"/>
            <a:chOff x="1931772" y="3588043"/>
            <a:chExt cx="3586659" cy="1225596"/>
          </a:xfrm>
        </p:grpSpPr>
        <p:pic>
          <p:nvPicPr>
            <p:cNvPr id="91" name="图片 9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2047" y="4458760"/>
              <a:ext cx="3456384" cy="354879"/>
            </a:xfrm>
            <a:prstGeom prst="rect">
              <a:avLst/>
            </a:prstGeom>
          </p:spPr>
        </p:pic>
        <p:sp>
          <p:nvSpPr>
            <p:cNvPr id="92" name="矩形 91"/>
            <p:cNvSpPr/>
            <p:nvPr/>
          </p:nvSpPr>
          <p:spPr>
            <a:xfrm>
              <a:off x="3229829" y="4458760"/>
              <a:ext cx="10054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外部设备</a:t>
              </a:r>
            </a:p>
          </p:txBody>
        </p:sp>
        <p:sp>
          <p:nvSpPr>
            <p:cNvPr id="93" name="矩形 92"/>
            <p:cNvSpPr/>
            <p:nvPr/>
          </p:nvSpPr>
          <p:spPr>
            <a:xfrm>
              <a:off x="1931772" y="4039661"/>
              <a:ext cx="67010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b="1" dirty="0">
                  <a:latin typeface="微软雅黑" pitchFamily="34" charset="-122"/>
                  <a:ea typeface="微软雅黑" pitchFamily="34" charset="-122"/>
                </a:rPr>
                <a:t>中断</a:t>
              </a:r>
            </a:p>
          </p:txBody>
        </p:sp>
        <p:sp>
          <p:nvSpPr>
            <p:cNvPr id="94" name="矩形 93"/>
            <p:cNvSpPr/>
            <p:nvPr/>
          </p:nvSpPr>
          <p:spPr>
            <a:xfrm>
              <a:off x="2745836" y="3968473"/>
              <a:ext cx="107157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</a:rPr>
                <a:t>设备访问数据流</a:t>
              </a:r>
            </a:p>
          </p:txBody>
        </p:sp>
        <p:cxnSp>
          <p:nvCxnSpPr>
            <p:cNvPr id="95" name="直接箭头连接符 94"/>
            <p:cNvCxnSpPr/>
            <p:nvPr/>
          </p:nvCxnSpPr>
          <p:spPr>
            <a:xfrm flipV="1">
              <a:off x="2537552" y="3816740"/>
              <a:ext cx="0" cy="57966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/>
            <p:nvPr/>
          </p:nvCxnSpPr>
          <p:spPr>
            <a:xfrm flipV="1">
              <a:off x="4913816" y="4027071"/>
              <a:ext cx="0" cy="38940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/>
            <p:nvPr/>
          </p:nvCxnSpPr>
          <p:spPr>
            <a:xfrm>
              <a:off x="5201848" y="3588043"/>
              <a:ext cx="0" cy="82842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/>
            <p:nvPr/>
          </p:nvCxnSpPr>
          <p:spPr>
            <a:xfrm flipV="1">
              <a:off x="2825584" y="4001406"/>
              <a:ext cx="0" cy="394998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直接箭头连接符 98"/>
          <p:cNvCxnSpPr/>
          <p:nvPr/>
        </p:nvCxnSpPr>
        <p:spPr>
          <a:xfrm>
            <a:off x="3950806" y="2664040"/>
            <a:ext cx="0" cy="146302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 flipV="1">
            <a:off x="3376939" y="2664040"/>
            <a:ext cx="386754" cy="117273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30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71802" y="1071564"/>
            <a:ext cx="2857520" cy="530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ctr">
              <a:lnSpc>
                <a:spcPct val="95000"/>
              </a:lnSpc>
              <a:defRPr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系统调用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758826" y="1714488"/>
            <a:ext cx="8313769" cy="1114490"/>
            <a:chOff x="758825" y="857238"/>
            <a:chExt cx="8313769" cy="1114490"/>
          </a:xfrm>
        </p:grpSpPr>
        <p:sp>
          <p:nvSpPr>
            <p:cNvPr id="24584" name="TextBox 4"/>
            <p:cNvSpPr txBox="1">
              <a:spLocks noChangeArrowheads="1"/>
            </p:cNvSpPr>
            <p:nvPr/>
          </p:nvSpPr>
          <p:spPr bwMode="auto">
            <a:xfrm>
              <a:off x="1143023" y="857238"/>
              <a:ext cx="774945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操作系统服务的编程接口，用户进程主动“呼叫”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OS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的编程方式</a:t>
              </a:r>
            </a:p>
          </p:txBody>
        </p:sp>
        <p:sp>
          <p:nvSpPr>
            <p:cNvPr id="24585" name="矩形 6"/>
            <p:cNvSpPr>
              <a:spLocks noChangeArrowheads="1"/>
            </p:cNvSpPr>
            <p:nvPr/>
          </p:nvSpPr>
          <p:spPr bwMode="auto">
            <a:xfrm>
              <a:off x="758825" y="879463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sp>
          <p:nvSpPr>
            <p:cNvPr id="9" name="TextBox 4"/>
            <p:cNvSpPr txBox="1">
              <a:spLocks noChangeArrowheads="1"/>
            </p:cNvSpPr>
            <p:nvPr/>
          </p:nvSpPr>
          <p:spPr bwMode="auto">
            <a:xfrm>
              <a:off x="1143024" y="1214428"/>
              <a:ext cx="68580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通常由高级语言编写（C或者C++）</a:t>
              </a:r>
            </a:p>
          </p:txBody>
        </p:sp>
        <p:sp>
          <p:nvSpPr>
            <p:cNvPr id="10" name="矩形 6"/>
            <p:cNvSpPr>
              <a:spLocks noChangeArrowheads="1"/>
            </p:cNvSpPr>
            <p:nvPr/>
          </p:nvSpPr>
          <p:spPr bwMode="auto">
            <a:xfrm>
              <a:off x="758825" y="1236653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sp>
          <p:nvSpPr>
            <p:cNvPr id="11" name="TextBox 4"/>
            <p:cNvSpPr txBox="1">
              <a:spLocks noChangeArrowheads="1"/>
            </p:cNvSpPr>
            <p:nvPr/>
          </p:nvSpPr>
          <p:spPr bwMode="auto">
            <a:xfrm>
              <a:off x="1142976" y="1571618"/>
              <a:ext cx="792961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程序访问通常是通过高层次的API接口而不是直接进行系统调用</a:t>
              </a:r>
            </a:p>
          </p:txBody>
        </p:sp>
        <p:sp>
          <p:nvSpPr>
            <p:cNvPr id="12" name="矩形 6"/>
            <p:cNvSpPr>
              <a:spLocks noChangeArrowheads="1"/>
            </p:cNvSpPr>
            <p:nvPr/>
          </p:nvSpPr>
          <p:spPr bwMode="auto">
            <a:xfrm>
              <a:off x="758825" y="1593843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58826" y="2786058"/>
            <a:ext cx="8028017" cy="1757432"/>
            <a:chOff x="758825" y="1928808"/>
            <a:chExt cx="8028017" cy="1757432"/>
          </a:xfrm>
        </p:grpSpPr>
        <p:sp>
          <p:nvSpPr>
            <p:cNvPr id="13" name="TextBox 4"/>
            <p:cNvSpPr txBox="1">
              <a:spLocks noChangeArrowheads="1"/>
            </p:cNvSpPr>
            <p:nvPr/>
          </p:nvSpPr>
          <p:spPr bwMode="auto">
            <a:xfrm>
              <a:off x="1143024" y="1928808"/>
              <a:ext cx="68580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三种最常用的应用程序编程接口（API）</a:t>
              </a:r>
              <a:r>
                <a:rPr 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 </a:t>
              </a:r>
            </a:p>
          </p:txBody>
        </p:sp>
        <p:sp>
          <p:nvSpPr>
            <p:cNvPr id="14" name="矩形 6"/>
            <p:cNvSpPr>
              <a:spLocks noChangeArrowheads="1"/>
            </p:cNvSpPr>
            <p:nvPr/>
          </p:nvSpPr>
          <p:spPr bwMode="auto">
            <a:xfrm>
              <a:off x="758825" y="1951033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sp>
          <p:nvSpPr>
            <p:cNvPr id="15" name="TextBox 7"/>
            <p:cNvSpPr txBox="1">
              <a:spLocks noChangeArrowheads="1"/>
            </p:cNvSpPr>
            <p:nvPr/>
          </p:nvSpPr>
          <p:spPr bwMode="auto">
            <a:xfrm>
              <a:off x="1009680" y="2285998"/>
              <a:ext cx="777716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1"/>
              <a:r>
                <a:rPr 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Win32 API 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用于 Windows</a:t>
              </a:r>
            </a:p>
          </p:txBody>
        </p:sp>
        <p:pic>
          <p:nvPicPr>
            <p:cNvPr id="16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242252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9"/>
            <p:cNvSpPr txBox="1">
              <a:spLocks noChangeArrowheads="1"/>
            </p:cNvSpPr>
            <p:nvPr/>
          </p:nvSpPr>
          <p:spPr bwMode="auto">
            <a:xfrm>
              <a:off x="1009680" y="2643188"/>
              <a:ext cx="7777162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1"/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POSIX API 用于 POSIX-based systems (包括UNIX，LINUX，Mac OS X的所有版本)</a:t>
              </a:r>
            </a:p>
          </p:txBody>
        </p:sp>
        <p:pic>
          <p:nvPicPr>
            <p:cNvPr id="18" name="图片 1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277971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TextBox 7"/>
            <p:cNvSpPr txBox="1">
              <a:spLocks noChangeArrowheads="1"/>
            </p:cNvSpPr>
            <p:nvPr/>
          </p:nvSpPr>
          <p:spPr bwMode="auto">
            <a:xfrm>
              <a:off x="1000100" y="3286130"/>
              <a:ext cx="777716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1"/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Java API 用于JAVA虚拟机(JVM)</a:t>
              </a:r>
            </a:p>
          </p:txBody>
        </p:sp>
        <p:pic>
          <p:nvPicPr>
            <p:cNvPr id="20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340628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49743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方案四分析</a:t>
            </a:r>
            <a:endParaRPr lang="zh-CN" altLang="en-US" dirty="0"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4" y="1857364"/>
            <a:ext cx="6155999" cy="785818"/>
            <a:chOff x="844893" y="1000114"/>
            <a:chExt cx="6155999" cy="78581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250033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/>
                <a:t>它有效，但太复杂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14112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385078" y="1306504"/>
              <a:ext cx="5615814" cy="4794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/>
                <a:t>很难验证它的有效性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4" y="2580864"/>
            <a:ext cx="4155735" cy="1000132"/>
            <a:chOff x="844893" y="1643056"/>
            <a:chExt cx="4155735" cy="1000132"/>
          </a:xfrm>
        </p:grpSpPr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142976" y="1643056"/>
              <a:ext cx="228601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en-US" altLang="zh-CN"/>
                <a:t>A</a:t>
              </a:r>
              <a:r>
                <a:rPr lang="zh-CN" altLang="en-US"/>
                <a:t>和</a:t>
              </a:r>
              <a:r>
                <a:rPr lang="en-US" altLang="zh-CN"/>
                <a:t>B</a:t>
              </a:r>
              <a:r>
                <a:rPr lang="zh-CN" altLang="en-US"/>
                <a:t>的代码不同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44893" y="164305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205422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85078" y="1949446"/>
              <a:ext cx="3615550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/>
                <a:t>每个进程的代码也会略有不同</a:t>
              </a:r>
            </a:p>
          </p:txBody>
        </p:sp>
        <p:pic>
          <p:nvPicPr>
            <p:cNvPr id="30" name="图片 2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23399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3" name="内容占位符 2"/>
            <p:cNvSpPr txBox="1">
              <a:spLocks/>
            </p:cNvSpPr>
            <p:nvPr/>
          </p:nvSpPr>
          <p:spPr>
            <a:xfrm>
              <a:off x="1385078" y="2235198"/>
              <a:ext cx="3114914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/>
                <a:t>如果进程更多，怎么办？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4" y="3573016"/>
            <a:ext cx="4084297" cy="785818"/>
            <a:chOff x="844893" y="2551112"/>
            <a:chExt cx="4084297" cy="785818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2551112"/>
              <a:ext cx="378621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>
                  <a:solidFill>
                    <a:srgbClr val="C00000"/>
                  </a:solidFill>
                </a:rPr>
                <a:t>当</a:t>
              </a:r>
              <a:r>
                <a:rPr lang="en-US" altLang="zh-CN">
                  <a:solidFill>
                    <a:srgbClr val="C00000"/>
                  </a:solidFill>
                </a:rPr>
                <a:t>A</a:t>
              </a:r>
              <a:r>
                <a:rPr lang="zh-CN" altLang="en-US">
                  <a:solidFill>
                    <a:srgbClr val="C00000"/>
                  </a:solidFill>
                </a:rPr>
                <a:t>在等待时，它不能做其他事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255111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296227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385077" y="2857502"/>
              <a:ext cx="3402945" cy="4794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/>
                <a:t>忙等待（</a:t>
              </a:r>
              <a:r>
                <a:rPr lang="en-US" altLang="zh-CN" dirty="0"/>
                <a:t>busy-waiting</a:t>
              </a:r>
              <a:r>
                <a:rPr lang="zh-CN" altLang="en-US" dirty="0"/>
                <a:t>）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4" y="4296516"/>
            <a:ext cx="2798413" cy="428628"/>
            <a:chOff x="844893" y="3214692"/>
            <a:chExt cx="2441223" cy="428628"/>
          </a:xfrm>
        </p:grpSpPr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142976" y="3214692"/>
              <a:ext cx="214314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/>
                <a:t>有更好的方法吗？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44893" y="321469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168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543710" y="1071564"/>
            <a:ext cx="2857520" cy="530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ctr">
              <a:lnSpc>
                <a:spcPct val="95000"/>
              </a:lnSpc>
              <a:defRPr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系统调用的实现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63223" y="2651783"/>
            <a:ext cx="4513907" cy="1097678"/>
            <a:chOff x="191314" y="1794533"/>
            <a:chExt cx="4513907" cy="1097678"/>
          </a:xfrm>
        </p:grpSpPr>
        <p:sp>
          <p:nvSpPr>
            <p:cNvPr id="11" name="TextBox 4"/>
            <p:cNvSpPr txBox="1">
              <a:spLocks noChangeArrowheads="1"/>
            </p:cNvSpPr>
            <p:nvPr/>
          </p:nvSpPr>
          <p:spPr bwMode="auto">
            <a:xfrm>
              <a:off x="583573" y="1799604"/>
              <a:ext cx="4121648" cy="10926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ts val="2600"/>
                </a:lnSpc>
                <a:buClr>
                  <a:srgbClr val="000099"/>
                </a:buClr>
                <a:defRPr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系统调用接口调用内核态中的系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  <a:p>
              <a:pPr marL="0" lvl="1">
                <a:lnSpc>
                  <a:spcPts val="2600"/>
                </a:lnSpc>
                <a:buClr>
                  <a:srgbClr val="000099"/>
                </a:buClr>
                <a:defRPr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统调用功能实现，并返回系统调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  <a:p>
              <a:pPr marL="0" lvl="1">
                <a:lnSpc>
                  <a:spcPts val="2600"/>
                </a:lnSpc>
                <a:buClr>
                  <a:srgbClr val="000099"/>
                </a:buClr>
                <a:defRPr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用的状态和结果</a:t>
              </a:r>
            </a:p>
          </p:txBody>
        </p:sp>
        <p:sp>
          <p:nvSpPr>
            <p:cNvPr id="12" name="矩形 6"/>
            <p:cNvSpPr>
              <a:spLocks noChangeArrowheads="1"/>
            </p:cNvSpPr>
            <p:nvPr/>
          </p:nvSpPr>
          <p:spPr bwMode="auto">
            <a:xfrm>
              <a:off x="191314" y="1794533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49575" y="1626205"/>
            <a:ext cx="4619893" cy="1111325"/>
            <a:chOff x="177666" y="768954"/>
            <a:chExt cx="4619893" cy="1111325"/>
          </a:xfrm>
        </p:grpSpPr>
        <p:sp>
          <p:nvSpPr>
            <p:cNvPr id="24584" name="TextBox 4"/>
            <p:cNvSpPr txBox="1">
              <a:spLocks noChangeArrowheads="1"/>
            </p:cNvSpPr>
            <p:nvPr/>
          </p:nvSpPr>
          <p:spPr bwMode="auto">
            <a:xfrm>
              <a:off x="418989" y="768954"/>
              <a:ext cx="4378570" cy="4257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1" indent="-307975">
                <a:lnSpc>
                  <a:spcPts val="2600"/>
                </a:lnSpc>
                <a:buClr>
                  <a:srgbClr val="000099"/>
                </a:buClr>
                <a:defRPr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每个系统调用对应一个系统调用号</a:t>
              </a:r>
            </a:p>
          </p:txBody>
        </p:sp>
        <p:sp>
          <p:nvSpPr>
            <p:cNvPr id="24585" name="矩形 6"/>
            <p:cNvSpPr>
              <a:spLocks noChangeArrowheads="1"/>
            </p:cNvSpPr>
            <p:nvPr/>
          </p:nvSpPr>
          <p:spPr bwMode="auto">
            <a:xfrm>
              <a:off x="177666" y="768954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sp>
          <p:nvSpPr>
            <p:cNvPr id="24" name="TextBox 7"/>
            <p:cNvSpPr txBox="1">
              <a:spLocks noChangeArrowheads="1"/>
            </p:cNvSpPr>
            <p:nvPr/>
          </p:nvSpPr>
          <p:spPr bwMode="auto">
            <a:xfrm>
              <a:off x="428521" y="1121097"/>
              <a:ext cx="4297600" cy="759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771525" lvl="2" indent="-257175">
                <a:lnSpc>
                  <a:spcPts val="2600"/>
                </a:lnSpc>
                <a:buClr>
                  <a:srgbClr val="0066FF"/>
                </a:buClr>
                <a:buSzPct val="80000"/>
                <a:defRPr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系统调用接口根据系统调用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  <a:p>
              <a:pPr marL="771525" lvl="2" indent="-257175">
                <a:lnSpc>
                  <a:spcPts val="2600"/>
                </a:lnSpc>
                <a:buClr>
                  <a:srgbClr val="0066FF"/>
                </a:buClr>
                <a:buSzPct val="80000"/>
                <a:defRPr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号来维护表的索引</a:t>
              </a:r>
            </a:p>
          </p:txBody>
        </p:sp>
        <p:pic>
          <p:nvPicPr>
            <p:cNvPr id="25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11066" y="123539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组合 4"/>
          <p:cNvGrpSpPr/>
          <p:nvPr/>
        </p:nvGrpSpPr>
        <p:grpSpPr>
          <a:xfrm>
            <a:off x="641466" y="3665232"/>
            <a:ext cx="4978506" cy="2017961"/>
            <a:chOff x="169558" y="2807981"/>
            <a:chExt cx="4978506" cy="2017961"/>
          </a:xfrm>
        </p:grpSpPr>
        <p:sp>
          <p:nvSpPr>
            <p:cNvPr id="14" name="TextBox 4"/>
            <p:cNvSpPr txBox="1">
              <a:spLocks noChangeArrowheads="1"/>
            </p:cNvSpPr>
            <p:nvPr/>
          </p:nvSpPr>
          <p:spPr bwMode="auto">
            <a:xfrm>
              <a:off x="438985" y="2807981"/>
              <a:ext cx="4121648" cy="4257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1" indent="-307975">
                <a:lnSpc>
                  <a:spcPts val="2600"/>
                </a:lnSpc>
                <a:buClr>
                  <a:srgbClr val="000099"/>
                </a:buClr>
                <a:defRPr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用户不需要知道系统调用的实现</a:t>
              </a:r>
            </a:p>
          </p:txBody>
        </p:sp>
        <p:sp>
          <p:nvSpPr>
            <p:cNvPr id="15" name="矩形 6"/>
            <p:cNvSpPr>
              <a:spLocks noChangeArrowheads="1"/>
            </p:cNvSpPr>
            <p:nvPr/>
          </p:nvSpPr>
          <p:spPr bwMode="auto">
            <a:xfrm>
              <a:off x="169558" y="2830410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sp>
          <p:nvSpPr>
            <p:cNvPr id="16" name="TextBox 7"/>
            <p:cNvSpPr txBox="1">
              <a:spLocks noChangeArrowheads="1"/>
            </p:cNvSpPr>
            <p:nvPr/>
          </p:nvSpPr>
          <p:spPr bwMode="auto">
            <a:xfrm>
              <a:off x="988089" y="3134677"/>
              <a:ext cx="4062386" cy="759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2">
                <a:lnSpc>
                  <a:spcPts val="2600"/>
                </a:lnSpc>
                <a:buClr>
                  <a:srgbClr val="0066FF"/>
                </a:buClr>
                <a:buSzPct val="80000"/>
                <a:defRPr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需要设置调用参数和获取返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  <a:p>
              <a:pPr marL="0" lvl="2">
                <a:lnSpc>
                  <a:spcPts val="2600"/>
                </a:lnSpc>
                <a:buClr>
                  <a:srgbClr val="0066FF"/>
                </a:buClr>
                <a:buSzPct val="80000"/>
                <a:defRPr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回结果</a:t>
              </a:r>
            </a:p>
          </p:txBody>
        </p:sp>
        <p:pic>
          <p:nvPicPr>
            <p:cNvPr id="17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8362" y="324390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Box 7"/>
            <p:cNvSpPr txBox="1">
              <a:spLocks noChangeArrowheads="1"/>
            </p:cNvSpPr>
            <p:nvPr/>
          </p:nvSpPr>
          <p:spPr bwMode="auto">
            <a:xfrm>
              <a:off x="988089" y="3791267"/>
              <a:ext cx="4062386" cy="759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2">
                <a:lnSpc>
                  <a:spcPts val="2600"/>
                </a:lnSpc>
                <a:buClr>
                  <a:srgbClr val="0066FF"/>
                </a:buClr>
                <a:buSzPct val="80000"/>
                <a:defRPr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操作系统接口的细节大部分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  <a:p>
              <a:pPr marL="0" lvl="2">
                <a:lnSpc>
                  <a:spcPts val="2600"/>
                </a:lnSpc>
                <a:buClr>
                  <a:srgbClr val="0066FF"/>
                </a:buClr>
                <a:buSzPct val="80000"/>
                <a:defRPr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都隐藏在应用编程接口后</a:t>
              </a:r>
            </a:p>
          </p:txBody>
        </p:sp>
        <p:pic>
          <p:nvPicPr>
            <p:cNvPr id="19" name="图片 8" descr="小点1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8362" y="390049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TextBox 7"/>
            <p:cNvSpPr txBox="1">
              <a:spLocks noChangeArrowheads="1"/>
            </p:cNvSpPr>
            <p:nvPr/>
          </p:nvSpPr>
          <p:spPr bwMode="auto">
            <a:xfrm>
              <a:off x="1085678" y="4400184"/>
              <a:ext cx="4062386" cy="4257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3">
                <a:lnSpc>
                  <a:spcPts val="2600"/>
                </a:lnSpc>
                <a:buClr>
                  <a:srgbClr val="000099"/>
                </a:buClr>
                <a:defRPr/>
              </a:pPr>
              <a:r>
                <a:rPr lang="en-US" altLang="zh-CN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· 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通过运行程序支持的库来管理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568353" y="3940896"/>
            <a:ext cx="4612159" cy="1484183"/>
            <a:chOff x="4332267" y="2301450"/>
            <a:chExt cx="4612159" cy="1484183"/>
          </a:xfrm>
        </p:grpSpPr>
        <p:grpSp>
          <p:nvGrpSpPr>
            <p:cNvPr id="27" name="组合 26"/>
            <p:cNvGrpSpPr/>
            <p:nvPr/>
          </p:nvGrpSpPr>
          <p:grpSpPr>
            <a:xfrm>
              <a:off x="4332267" y="2301450"/>
              <a:ext cx="4612159" cy="1484183"/>
              <a:chOff x="4332267" y="2301450"/>
              <a:chExt cx="4612159" cy="1484183"/>
            </a:xfrm>
          </p:grpSpPr>
          <p:pic>
            <p:nvPicPr>
              <p:cNvPr id="29" name="图片 2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32267" y="2301450"/>
                <a:ext cx="4612159" cy="1484183"/>
              </a:xfrm>
              <a:prstGeom prst="rect">
                <a:avLst/>
              </a:prstGeom>
            </p:spPr>
          </p:pic>
          <p:sp>
            <p:nvSpPr>
              <p:cNvPr id="31" name="矩形 30"/>
              <p:cNvSpPr/>
              <p:nvPr/>
            </p:nvSpPr>
            <p:spPr>
              <a:xfrm>
                <a:off x="5508104" y="2981289"/>
                <a:ext cx="1031051" cy="292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3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中断向量表</a:t>
                </a: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6818474" y="2661856"/>
                <a:ext cx="684803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3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系统</a:t>
                </a:r>
                <a:endParaRPr lang="en-US" altLang="zh-CN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r>
                  <a:rPr lang="zh-CN" altLang="en-US" sz="13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调用表</a:t>
                </a: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7768846" y="2401884"/>
                <a:ext cx="86433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3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系统调用</a:t>
                </a:r>
                <a:endParaRPr lang="en-US" altLang="zh-CN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r>
                  <a:rPr lang="zh-CN" altLang="en-US" sz="13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实现</a:t>
                </a:r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4447948" y="3372270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rPr>
                <a:t>内核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5330366" y="2481432"/>
            <a:ext cx="3536220" cy="352591"/>
            <a:chOff x="1835696" y="1057759"/>
            <a:chExt cx="3536220" cy="352591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696" y="1059582"/>
              <a:ext cx="3536220" cy="350768"/>
            </a:xfrm>
            <a:prstGeom prst="rect">
              <a:avLst/>
            </a:prstGeom>
          </p:spPr>
        </p:pic>
        <p:sp>
          <p:nvSpPr>
            <p:cNvPr id="37" name="矩形 36"/>
            <p:cNvSpPr/>
            <p:nvPr/>
          </p:nvSpPr>
          <p:spPr>
            <a:xfrm>
              <a:off x="3110056" y="1057759"/>
              <a:ext cx="109102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应用程序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6096551" y="2876529"/>
            <a:ext cx="2770035" cy="1468917"/>
            <a:chOff x="2601881" y="1452856"/>
            <a:chExt cx="2770035" cy="1468917"/>
          </a:xfrm>
        </p:grpSpPr>
        <p:grpSp>
          <p:nvGrpSpPr>
            <p:cNvPr id="50" name="组合 49"/>
            <p:cNvGrpSpPr/>
            <p:nvPr/>
          </p:nvGrpSpPr>
          <p:grpSpPr>
            <a:xfrm>
              <a:off x="2601881" y="2070911"/>
              <a:ext cx="2770035" cy="850862"/>
              <a:chOff x="2601881" y="2070911"/>
              <a:chExt cx="2770035" cy="850862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2601881" y="2070911"/>
                <a:ext cx="2770035" cy="350768"/>
                <a:chOff x="2601881" y="2070911"/>
                <a:chExt cx="2770035" cy="350768"/>
              </a:xfrm>
            </p:grpSpPr>
            <p:pic>
              <p:nvPicPr>
                <p:cNvPr id="58" name="图片 57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01881" y="2070911"/>
                  <a:ext cx="2770035" cy="350768"/>
                </a:xfrm>
                <a:prstGeom prst="rect">
                  <a:avLst/>
                </a:prstGeom>
              </p:spPr>
            </p:pic>
            <p:sp>
              <p:nvSpPr>
                <p:cNvPr id="59" name="矩形 58"/>
                <p:cNvSpPr/>
                <p:nvPr/>
              </p:nvSpPr>
              <p:spPr>
                <a:xfrm>
                  <a:off x="3229829" y="2074821"/>
                  <a:ext cx="1415772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16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系统调用接口</a:t>
                  </a:r>
                </a:p>
              </p:txBody>
            </p:sp>
          </p:grpSp>
          <p:cxnSp>
            <p:nvCxnSpPr>
              <p:cNvPr id="56" name="直接箭头连接符 55"/>
              <p:cNvCxnSpPr/>
              <p:nvPr/>
            </p:nvCxnSpPr>
            <p:spPr>
              <a:xfrm flipH="1">
                <a:off x="2765045" y="2448438"/>
                <a:ext cx="2080" cy="473335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/>
              <p:cNvCxnSpPr/>
              <p:nvPr/>
            </p:nvCxnSpPr>
            <p:spPr>
              <a:xfrm flipV="1">
                <a:off x="4687096" y="2401043"/>
                <a:ext cx="10706" cy="22068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直接箭头连接符 50"/>
            <p:cNvCxnSpPr/>
            <p:nvPr/>
          </p:nvCxnSpPr>
          <p:spPr>
            <a:xfrm>
              <a:off x="2787957" y="1452856"/>
              <a:ext cx="6180" cy="5784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>
              <a:off x="2888407" y="1452856"/>
              <a:ext cx="6180" cy="578436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>
              <a:off x="3655568" y="1899639"/>
              <a:ext cx="1545" cy="154435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>
              <a:off x="3551286" y="1899639"/>
              <a:ext cx="1545" cy="154435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6724499" y="2828794"/>
            <a:ext cx="1642812" cy="499973"/>
            <a:chOff x="3229829" y="1405121"/>
            <a:chExt cx="1642812" cy="499973"/>
          </a:xfrm>
        </p:grpSpPr>
        <p:grpSp>
          <p:nvGrpSpPr>
            <p:cNvPr id="61" name="组合 60"/>
            <p:cNvGrpSpPr/>
            <p:nvPr/>
          </p:nvGrpSpPr>
          <p:grpSpPr>
            <a:xfrm>
              <a:off x="3229829" y="1554326"/>
              <a:ext cx="1642812" cy="350768"/>
              <a:chOff x="3229829" y="1554326"/>
              <a:chExt cx="1642812" cy="350768"/>
            </a:xfrm>
          </p:grpSpPr>
          <p:pic>
            <p:nvPicPr>
              <p:cNvPr id="65" name="图片 6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29829" y="1554326"/>
                <a:ext cx="1642812" cy="350768"/>
              </a:xfrm>
              <a:prstGeom prst="rect">
                <a:avLst/>
              </a:prstGeom>
            </p:spPr>
          </p:pic>
          <p:sp>
            <p:nvSpPr>
              <p:cNvPr id="66" name="矩形 65"/>
              <p:cNvSpPr/>
              <p:nvPr/>
            </p:nvSpPr>
            <p:spPr>
              <a:xfrm>
                <a:off x="3541684" y="1560433"/>
                <a:ext cx="80021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函数库</a:t>
                </a:r>
              </a:p>
            </p:txBody>
          </p:sp>
        </p:grpSp>
        <p:cxnSp>
          <p:nvCxnSpPr>
            <p:cNvPr id="62" name="直接箭头连接符 61"/>
            <p:cNvCxnSpPr/>
            <p:nvPr/>
          </p:nvCxnSpPr>
          <p:spPr>
            <a:xfrm>
              <a:off x="4481768" y="1405121"/>
              <a:ext cx="1545" cy="154435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/>
            <p:nvPr/>
          </p:nvCxnSpPr>
          <p:spPr>
            <a:xfrm>
              <a:off x="4377486" y="1405121"/>
              <a:ext cx="1545" cy="154435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任意多边形 63"/>
            <p:cNvSpPr/>
            <p:nvPr/>
          </p:nvSpPr>
          <p:spPr>
            <a:xfrm>
              <a:off x="4370611" y="1577137"/>
              <a:ext cx="132776" cy="201563"/>
            </a:xfrm>
            <a:custGeom>
              <a:avLst/>
              <a:gdLst>
                <a:gd name="connsiteX0" fmla="*/ 0 w 199747"/>
                <a:gd name="connsiteY0" fmla="*/ 0 h 127328"/>
                <a:gd name="connsiteX1" fmla="*/ 41251 w 199747"/>
                <a:gd name="connsiteY1" fmla="*/ 116878 h 127328"/>
                <a:gd name="connsiteX2" fmla="*/ 178755 w 199747"/>
                <a:gd name="connsiteY2" fmla="*/ 110003 h 127328"/>
                <a:gd name="connsiteX3" fmla="*/ 199380 w 199747"/>
                <a:gd name="connsiteY3" fmla="*/ 13750 h 127328"/>
                <a:gd name="connsiteX4" fmla="*/ 192505 w 199747"/>
                <a:gd name="connsiteY4" fmla="*/ 20626 h 127328"/>
                <a:gd name="connsiteX5" fmla="*/ 199380 w 199747"/>
                <a:gd name="connsiteY5" fmla="*/ 13750 h 127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9747" h="127328">
                  <a:moveTo>
                    <a:pt x="0" y="0"/>
                  </a:moveTo>
                  <a:cubicBezTo>
                    <a:pt x="5729" y="49272"/>
                    <a:pt x="11459" y="98544"/>
                    <a:pt x="41251" y="116878"/>
                  </a:cubicBezTo>
                  <a:cubicBezTo>
                    <a:pt x="71043" y="135212"/>
                    <a:pt x="152400" y="127191"/>
                    <a:pt x="178755" y="110003"/>
                  </a:cubicBezTo>
                  <a:cubicBezTo>
                    <a:pt x="205110" y="92815"/>
                    <a:pt x="197088" y="28646"/>
                    <a:pt x="199380" y="13750"/>
                  </a:cubicBezTo>
                  <a:cubicBezTo>
                    <a:pt x="201672" y="-1146"/>
                    <a:pt x="192505" y="20626"/>
                    <a:pt x="192505" y="20626"/>
                  </a:cubicBezTo>
                  <a:lnTo>
                    <a:pt x="199380" y="13750"/>
                  </a:lnTo>
                </a:path>
              </a:pathLst>
            </a:custGeom>
            <a:noFill/>
            <a:ln w="190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303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 txBox="1">
            <a:spLocks noChangeArrowheads="1"/>
          </p:cNvSpPr>
          <p:nvPr/>
        </p:nvSpPr>
        <p:spPr>
          <a:xfrm>
            <a:off x="2879742" y="1016001"/>
            <a:ext cx="4478341" cy="5111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>
              <a:defRPr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系统调用库接口示例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MS PGothic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04612" y="1626205"/>
            <a:ext cx="6806804" cy="1728713"/>
            <a:chOff x="904612" y="768954"/>
            <a:chExt cx="6806804" cy="1728713"/>
          </a:xfrm>
        </p:grpSpPr>
        <p:sp>
          <p:nvSpPr>
            <p:cNvPr id="9" name="TextBox 4"/>
            <p:cNvSpPr txBox="1">
              <a:spLocks noChangeArrowheads="1"/>
            </p:cNvSpPr>
            <p:nvPr/>
          </p:nvSpPr>
          <p:spPr bwMode="auto">
            <a:xfrm>
              <a:off x="904612" y="768954"/>
              <a:ext cx="566125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lvl="2" indent="-342900">
                <a:spcBef>
                  <a:spcPct val="20000"/>
                </a:spcBef>
                <a:buClr>
                  <a:schemeClr val="folHlink"/>
                </a:buClr>
                <a:defRPr/>
              </a:pP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sfs_filetest1.c: ret=read(</a:t>
              </a:r>
              <a:r>
                <a:rPr lang="en-US" altLang="zh-CN" sz="12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fd,data,len</a:t>
              </a: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);</a:t>
              </a:r>
              <a:endPara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endParaRPr>
            </a:p>
          </p:txBody>
        </p:sp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908978" y="928007"/>
              <a:ext cx="6802438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 ……</a:t>
              </a:r>
            </a:p>
            <a:p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  8029a1:	8b 45 10             	</a:t>
              </a:r>
              <a:r>
                <a:rPr lang="en-US" altLang="zh-CN" sz="12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mov</a:t>
              </a: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    0x10(%</a:t>
              </a:r>
              <a:r>
                <a:rPr lang="en-US" altLang="zh-CN" sz="12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ebp</a:t>
              </a: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),%</a:t>
              </a:r>
              <a:r>
                <a:rPr lang="en-US" altLang="zh-CN" sz="12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eax</a:t>
              </a:r>
              <a:endPara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  <a:p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  8029a4:	89 44 24 08          	</a:t>
              </a:r>
              <a:r>
                <a:rPr lang="en-US" altLang="zh-CN" sz="12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mov</a:t>
              </a: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    %eax,0x8(%</a:t>
              </a:r>
              <a:r>
                <a:rPr lang="en-US" altLang="zh-CN" sz="12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esp</a:t>
              </a: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)</a:t>
              </a:r>
            </a:p>
            <a:p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  8029a8:	8b 45 0c             	</a:t>
              </a:r>
              <a:r>
                <a:rPr lang="en-US" altLang="zh-CN" sz="12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mov</a:t>
              </a: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    0xc(%</a:t>
              </a:r>
              <a:r>
                <a:rPr lang="en-US" altLang="zh-CN" sz="12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ebp</a:t>
              </a: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),%</a:t>
              </a:r>
              <a:r>
                <a:rPr lang="en-US" altLang="zh-CN" sz="12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eax</a:t>
              </a:r>
              <a:endPara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  <a:p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  8029ab:	89 44 24 04          	</a:t>
              </a:r>
              <a:r>
                <a:rPr lang="en-US" altLang="zh-CN" sz="12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mov</a:t>
              </a: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    %eax,0x4(%</a:t>
              </a:r>
              <a:r>
                <a:rPr lang="en-US" altLang="zh-CN" sz="12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esp</a:t>
              </a: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)</a:t>
              </a:r>
            </a:p>
            <a:p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  8029af:	8b 45 08             	</a:t>
              </a:r>
              <a:r>
                <a:rPr lang="en-US" altLang="zh-CN" sz="12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mov</a:t>
              </a: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    0x8(%</a:t>
              </a:r>
              <a:r>
                <a:rPr lang="en-US" altLang="zh-CN" sz="12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ebp</a:t>
              </a: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),%</a:t>
              </a:r>
              <a:r>
                <a:rPr lang="en-US" altLang="zh-CN" sz="12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eax</a:t>
              </a:r>
              <a:endPara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  <a:p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  8029b2:	89 04 24             	</a:t>
              </a:r>
              <a:r>
                <a:rPr lang="en-US" altLang="zh-CN" sz="12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mov</a:t>
              </a: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    %</a:t>
              </a:r>
              <a:r>
                <a:rPr lang="en-US" altLang="zh-CN" sz="12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eax</a:t>
              </a: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,(%</a:t>
              </a:r>
              <a:r>
                <a:rPr lang="en-US" altLang="zh-CN" sz="12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esp</a:t>
              </a: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)    ; </a:t>
              </a:r>
              <a:r>
                <a:rPr lang="zh-CN" altLang="en-US" sz="12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以上代码在填充栈</a:t>
              </a:r>
              <a:endParaRPr lang="en-US" altLang="zh-CN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  <a:p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  8029b5:	e8 33 d8 ff </a:t>
              </a:r>
              <a:r>
                <a:rPr lang="en-US" altLang="zh-CN" sz="12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ff</a:t>
              </a: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       	call   8001ed &lt;read&gt; ；</a:t>
              </a:r>
              <a:r>
                <a:rPr lang="zh-CN" altLang="en-US" sz="12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这里的</a:t>
              </a:r>
              <a:r>
                <a:rPr lang="en-US" altLang="zh-CN" sz="12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read</a:t>
              </a:r>
              <a:r>
                <a:rPr lang="zh-CN" altLang="en-US" sz="12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是宏</a:t>
              </a:r>
              <a:r>
                <a:rPr lang="en-US" altLang="zh-CN" sz="12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==6</a:t>
              </a:r>
              <a:endParaRPr lang="zh-CN" altLang="en-US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</p:grpSp>
      <p:sp>
        <p:nvSpPr>
          <p:cNvPr id="29" name="TextBox 5"/>
          <p:cNvSpPr>
            <a:spLocks noChangeArrowheads="1"/>
          </p:cNvSpPr>
          <p:nvPr/>
        </p:nvSpPr>
        <p:spPr bwMode="auto">
          <a:xfrm>
            <a:off x="904612" y="3284984"/>
            <a:ext cx="694213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syscall(</a:t>
            </a:r>
            <a:r>
              <a:rPr lang="en-US" altLang="zh-CN" sz="12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num, ...) {</a:t>
            </a:r>
          </a:p>
          <a:p>
            <a:pPr eaLnBrk="1" hangingPunct="1"/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...</a:t>
            </a:r>
          </a:p>
          <a:p>
            <a:pPr eaLnBrk="1" hangingPunct="1"/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2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asm</a:t>
            </a:r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volatile (</a:t>
            </a:r>
          </a:p>
          <a:p>
            <a:pPr eaLnBrk="1" hangingPunct="1"/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			“</a:t>
            </a:r>
            <a:r>
              <a:rPr lang="en-US" altLang="zh-CN" sz="12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%1;“//</a:t>
            </a:r>
            <a:r>
              <a:rPr lang="zh-CN" altLang="en-US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这一句会个产生一个中断</a:t>
            </a:r>
            <a:endParaRPr lang="en-US" altLang="zh-CN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			: "=a" (ret)</a:t>
            </a:r>
          </a:p>
          <a:p>
            <a:pPr eaLnBrk="1" hangingPunct="1"/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			: “</a:t>
            </a:r>
            <a:r>
              <a:rPr lang="en-US" altLang="zh-CN" sz="12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” (T_SYSCALL), //</a:t>
            </a:r>
            <a:r>
              <a:rPr lang="zh-CN" altLang="en-US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这句指定中断号</a:t>
            </a:r>
            <a:endParaRPr lang="en-US" altLang="zh-CN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			  “a” (</a:t>
            </a:r>
            <a:r>
              <a:rPr lang="en-US" altLang="zh-CN" sz="12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num</a:t>
            </a:r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),      //</a:t>
            </a:r>
            <a:r>
              <a:rPr lang="zh-CN" altLang="en-US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这一句的作用是把</a:t>
            </a:r>
            <a:r>
              <a:rPr lang="en-US" altLang="zh-CN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放进了</a:t>
            </a:r>
            <a:r>
              <a:rPr lang="en-US" altLang="zh-CN" sz="12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eax</a:t>
            </a:r>
            <a:endParaRPr lang="en-US" altLang="zh-CN" sz="12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			  "d" (a[0]),</a:t>
            </a:r>
          </a:p>
          <a:p>
            <a:pPr eaLnBrk="1" hangingPunct="1"/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			  "c" (a[1]),</a:t>
            </a:r>
          </a:p>
          <a:p>
            <a:pPr eaLnBrk="1" hangingPunct="1"/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			  "b" (a[2]),</a:t>
            </a:r>
          </a:p>
          <a:p>
            <a:pPr eaLnBrk="1" hangingPunct="1"/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			  "D" (a[3]),</a:t>
            </a:r>
          </a:p>
          <a:p>
            <a:pPr eaLnBrk="1" hangingPunct="1"/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			  "S" (a[4])</a:t>
            </a:r>
          </a:p>
          <a:p>
            <a:pPr eaLnBrk="1" hangingPunct="1"/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			: "cc", "memory");</a:t>
            </a:r>
          </a:p>
          <a:p>
            <a:pPr eaLnBrk="1" hangingPunct="1"/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	return ret;</a:t>
            </a:r>
          </a:p>
          <a:p>
            <a:pPr eaLnBrk="1" hangingPunct="1"/>
            <a:endParaRPr 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6986718" y="188640"/>
            <a:ext cx="2160240" cy="415498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// System call numbers</a:t>
            </a:r>
          </a:p>
          <a:p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2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SYS_fork</a:t>
            </a:r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  1</a:t>
            </a:r>
          </a:p>
          <a:p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2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SYS_exit</a:t>
            </a:r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  2</a:t>
            </a:r>
          </a:p>
          <a:p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2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SYS_wait</a:t>
            </a:r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  3</a:t>
            </a:r>
          </a:p>
          <a:p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2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SYS_pipe</a:t>
            </a:r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  4</a:t>
            </a:r>
          </a:p>
          <a:p>
            <a:r>
              <a:rPr lang="en-US" altLang="zh-CN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2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SYS_write</a:t>
            </a:r>
            <a:r>
              <a:rPr lang="en-US" altLang="zh-CN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 5</a:t>
            </a:r>
          </a:p>
          <a:p>
            <a:r>
              <a:rPr lang="en-US" altLang="zh-CN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2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SYS_read</a:t>
            </a:r>
            <a:r>
              <a:rPr lang="en-US" altLang="zh-CN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  6</a:t>
            </a:r>
          </a:p>
          <a:p>
            <a:r>
              <a:rPr lang="en-US" altLang="zh-CN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2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SYS_close</a:t>
            </a:r>
            <a:r>
              <a:rPr lang="en-US" altLang="zh-CN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 7</a:t>
            </a:r>
          </a:p>
          <a:p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2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SYS_kill</a:t>
            </a:r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  8</a:t>
            </a:r>
          </a:p>
          <a:p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2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SYS_exec</a:t>
            </a:r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  9</a:t>
            </a:r>
          </a:p>
          <a:p>
            <a:r>
              <a:rPr lang="en-US" altLang="zh-CN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2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SYS_open</a:t>
            </a:r>
            <a:r>
              <a:rPr lang="en-US" altLang="zh-CN" sz="1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 10</a:t>
            </a:r>
          </a:p>
          <a:p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2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SYS_mknod</a:t>
            </a:r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11</a:t>
            </a:r>
          </a:p>
          <a:p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2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SYS_unlink</a:t>
            </a:r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12</a:t>
            </a:r>
          </a:p>
          <a:p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2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SYS_fstat</a:t>
            </a:r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13</a:t>
            </a:r>
          </a:p>
          <a:p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2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SYS_link</a:t>
            </a:r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 14</a:t>
            </a:r>
          </a:p>
          <a:p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2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SYS_mkdir</a:t>
            </a:r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15</a:t>
            </a:r>
          </a:p>
          <a:p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2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SYS_chdir</a:t>
            </a:r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16</a:t>
            </a:r>
          </a:p>
          <a:p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2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SYS_dup</a:t>
            </a:r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  17</a:t>
            </a:r>
          </a:p>
          <a:p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2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SYS_getpid</a:t>
            </a:r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18</a:t>
            </a:r>
          </a:p>
          <a:p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2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SYS_sbrk</a:t>
            </a:r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 19</a:t>
            </a:r>
          </a:p>
          <a:p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2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SYS_sleep</a:t>
            </a:r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 20</a:t>
            </a:r>
          </a:p>
          <a:p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#define </a:t>
            </a:r>
            <a:r>
              <a:rPr lang="en-US" altLang="zh-CN" sz="12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SYS_procmem</a:t>
            </a:r>
            <a:r>
              <a: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 21</a:t>
            </a:r>
            <a:endParaRPr lang="en-US" altLang="zh-CN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625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5"/>
          <p:cNvSpPr>
            <a:spLocks noChangeArrowheads="1"/>
          </p:cNvSpPr>
          <p:nvPr/>
        </p:nvSpPr>
        <p:spPr bwMode="auto">
          <a:xfrm>
            <a:off x="785787" y="1785926"/>
            <a:ext cx="61746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1. kern/trap/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trapentry.S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alltraps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</p:txBody>
      </p:sp>
      <p:sp>
        <p:nvSpPr>
          <p:cNvPr id="11" name="Rectangle 1"/>
          <p:cNvSpPr txBox="1">
            <a:spLocks noChangeArrowheads="1"/>
          </p:cNvSpPr>
          <p:nvPr/>
        </p:nvSpPr>
        <p:spPr>
          <a:xfrm>
            <a:off x="428597" y="1016001"/>
            <a:ext cx="8407431" cy="5111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 algn="ctr">
              <a:defRPr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系统调用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read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(</a:t>
            </a:r>
            <a:r>
              <a:rPr lang="en-US" altLang="zh-CN" sz="3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fd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rPr>
              <a:t>, buffer, length)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rPr>
              <a:t>的实现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MS PGothic" charset="0"/>
            </a:endParaRPr>
          </a:p>
        </p:txBody>
      </p:sp>
      <p:sp>
        <p:nvSpPr>
          <p:cNvPr id="4" name="TextBox 5"/>
          <p:cNvSpPr>
            <a:spLocks noChangeArrowheads="1"/>
          </p:cNvSpPr>
          <p:nvPr/>
        </p:nvSpPr>
        <p:spPr bwMode="auto">
          <a:xfrm>
            <a:off x="785787" y="2186036"/>
            <a:ext cx="617463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2. kern/trap/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trap.c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: trap()</a:t>
            </a:r>
          </a:p>
          <a:p>
            <a:pPr eaLnBrk="1" hangingPunct="1"/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tf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-&gt;</a:t>
            </a:r>
            <a:r>
              <a:rPr lang="en-US" altLang="zh-CN" sz="20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trapno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== T_SYSCALL</a:t>
            </a:r>
          </a:p>
        </p:txBody>
      </p:sp>
      <p:sp>
        <p:nvSpPr>
          <p:cNvPr id="9" name="TextBox 5"/>
          <p:cNvSpPr>
            <a:spLocks noChangeArrowheads="1"/>
          </p:cNvSpPr>
          <p:nvPr/>
        </p:nvSpPr>
        <p:spPr bwMode="auto">
          <a:xfrm>
            <a:off x="787612" y="2890733"/>
            <a:ext cx="617463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3. kern/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syscall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syscall.c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syscall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eaLnBrk="1" hangingPunct="1"/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tf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-&gt;</a:t>
            </a:r>
            <a:r>
              <a:rPr lang="en-US" altLang="zh-CN" sz="20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tf_regs.reg_eax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==</a:t>
            </a:r>
            <a:r>
              <a:rPr lang="en-US" altLang="zh-CN" sz="20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SYS_read</a:t>
            </a:r>
            <a:endParaRPr lang="en-US" altLang="zh-CN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5"/>
          <p:cNvSpPr>
            <a:spLocks noChangeArrowheads="1"/>
          </p:cNvSpPr>
          <p:nvPr/>
        </p:nvSpPr>
        <p:spPr bwMode="auto">
          <a:xfrm>
            <a:off x="785787" y="3595430"/>
            <a:ext cx="617463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4. kern/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syscall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syscall.c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sys_read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tf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-&gt;</a:t>
            </a:r>
            <a:r>
              <a:rPr lang="en-US" altLang="zh-CN" sz="20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sp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fd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0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buf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, length</a:t>
            </a:r>
          </a:p>
        </p:txBody>
      </p:sp>
      <p:sp>
        <p:nvSpPr>
          <p:cNvPr id="12" name="TextBox 5"/>
          <p:cNvSpPr>
            <a:spLocks noChangeArrowheads="1"/>
          </p:cNvSpPr>
          <p:nvPr/>
        </p:nvSpPr>
        <p:spPr bwMode="auto">
          <a:xfrm>
            <a:off x="783962" y="4283878"/>
            <a:ext cx="617463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5. kern/fs/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sysfile.c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sysfile_read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eaLnBrk="1" hangingPunct="1"/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读取文件</a:t>
            </a:r>
            <a:endParaRPr lang="en-US" altLang="zh-CN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5"/>
          <p:cNvSpPr>
            <a:spLocks noChangeArrowheads="1"/>
          </p:cNvSpPr>
          <p:nvPr/>
        </p:nvSpPr>
        <p:spPr bwMode="auto">
          <a:xfrm>
            <a:off x="783961" y="4988575"/>
            <a:ext cx="61746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6. kern/trap/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trapentry.S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trapret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6136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9" grpId="0"/>
      <p:bldP spid="10" grpId="0"/>
      <p:bldP spid="12" grpId="0"/>
      <p:bldP spid="13" grpId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071844" y="1071564"/>
            <a:ext cx="4071925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内核的进入与退出</a:t>
            </a:r>
          </a:p>
        </p:txBody>
      </p:sp>
      <p:sp>
        <p:nvSpPr>
          <p:cNvPr id="31" name="矩形 30"/>
          <p:cNvSpPr/>
          <p:nvPr/>
        </p:nvSpPr>
        <p:spPr>
          <a:xfrm>
            <a:off x="1295912" y="2770708"/>
            <a:ext cx="17641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异常</a:t>
            </a:r>
            <a:endParaRPr lang="en-US" altLang="zh-CN" sz="1400" b="1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代码执行出错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048073" y="3374474"/>
            <a:ext cx="4612159" cy="1484183"/>
            <a:chOff x="4332267" y="2301450"/>
            <a:chExt cx="4612159" cy="1484183"/>
          </a:xfrm>
        </p:grpSpPr>
        <p:grpSp>
          <p:nvGrpSpPr>
            <p:cNvPr id="4" name="组合 3"/>
            <p:cNvGrpSpPr/>
            <p:nvPr/>
          </p:nvGrpSpPr>
          <p:grpSpPr>
            <a:xfrm>
              <a:off x="4332267" y="2301450"/>
              <a:ext cx="4612159" cy="1484183"/>
              <a:chOff x="4332267" y="2301450"/>
              <a:chExt cx="4612159" cy="1484183"/>
            </a:xfrm>
          </p:grpSpPr>
          <p:pic>
            <p:nvPicPr>
              <p:cNvPr id="3" name="图片 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32267" y="2301450"/>
                <a:ext cx="4612159" cy="1484183"/>
              </a:xfrm>
              <a:prstGeom prst="rect">
                <a:avLst/>
              </a:prstGeom>
            </p:spPr>
          </p:pic>
          <p:sp>
            <p:nvSpPr>
              <p:cNvPr id="35" name="矩形 34"/>
              <p:cNvSpPr/>
              <p:nvPr/>
            </p:nvSpPr>
            <p:spPr>
              <a:xfrm>
                <a:off x="4527889" y="2443801"/>
                <a:ext cx="851515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3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异常服务</a:t>
                </a:r>
                <a:endParaRPr lang="en-US" altLang="zh-CN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r>
                  <a:rPr lang="zh-CN" altLang="en-US" sz="13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例程</a:t>
                </a: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5508104" y="2981289"/>
                <a:ext cx="1031051" cy="292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3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中断向量表</a:t>
                </a: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6818474" y="2661856"/>
                <a:ext cx="684803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3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系统</a:t>
                </a:r>
                <a:endParaRPr lang="en-US" altLang="zh-CN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r>
                  <a:rPr lang="zh-CN" altLang="en-US" sz="13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调用表</a:t>
                </a: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7768846" y="2401884"/>
                <a:ext cx="86433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3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系统调用</a:t>
                </a:r>
                <a:endParaRPr lang="en-US" altLang="zh-CN" sz="13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r>
                  <a:rPr lang="zh-CN" altLang="en-US" sz="13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实现</a:t>
                </a: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7951033" y="2936244"/>
                <a:ext cx="864339" cy="292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3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设备驱动</a:t>
                </a:r>
              </a:p>
            </p:txBody>
          </p:sp>
        </p:grpSp>
        <p:sp>
          <p:nvSpPr>
            <p:cNvPr id="40" name="矩形 39"/>
            <p:cNvSpPr/>
            <p:nvPr/>
          </p:nvSpPr>
          <p:spPr>
            <a:xfrm>
              <a:off x="4447948" y="3372270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FFF00"/>
                  </a:solidFill>
                  <a:latin typeface="微软雅黑" pitchFamily="34" charset="-122"/>
                  <a:ea typeface="微软雅黑" pitchFamily="34" charset="-122"/>
                </a:rPr>
                <a:t>内核</a:t>
              </a: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2810085" y="1915010"/>
            <a:ext cx="3536220" cy="352591"/>
            <a:chOff x="1835696" y="1057759"/>
            <a:chExt cx="3536220" cy="352591"/>
          </a:xfrm>
        </p:grpSpPr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696" y="1059582"/>
              <a:ext cx="3536220" cy="350768"/>
            </a:xfrm>
            <a:prstGeom prst="rect">
              <a:avLst/>
            </a:prstGeom>
          </p:spPr>
        </p:pic>
        <p:sp>
          <p:nvSpPr>
            <p:cNvPr id="21" name="矩形 20"/>
            <p:cNvSpPr/>
            <p:nvPr/>
          </p:nvSpPr>
          <p:spPr>
            <a:xfrm>
              <a:off x="3110056" y="1057759"/>
              <a:ext cx="109102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应用程序</a:t>
              </a: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2906162" y="4445293"/>
            <a:ext cx="3586659" cy="1225596"/>
            <a:chOff x="1931772" y="3588043"/>
            <a:chExt cx="3586659" cy="122559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2047" y="4458760"/>
              <a:ext cx="3456384" cy="354879"/>
            </a:xfrm>
            <a:prstGeom prst="rect">
              <a:avLst/>
            </a:prstGeom>
          </p:spPr>
        </p:pic>
        <p:sp>
          <p:nvSpPr>
            <p:cNvPr id="41" name="矩形 40"/>
            <p:cNvSpPr/>
            <p:nvPr/>
          </p:nvSpPr>
          <p:spPr>
            <a:xfrm>
              <a:off x="3229829" y="4458760"/>
              <a:ext cx="10054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外部设备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1931772" y="4039661"/>
              <a:ext cx="67010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b="1" dirty="0">
                  <a:latin typeface="微软雅黑" pitchFamily="34" charset="-122"/>
                  <a:ea typeface="微软雅黑" pitchFamily="34" charset="-122"/>
                </a:rPr>
                <a:t>中断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2745836" y="3968473"/>
              <a:ext cx="107157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</a:rPr>
                <a:t>设备访问数据流</a:t>
              </a:r>
            </a:p>
          </p:txBody>
        </p:sp>
        <p:cxnSp>
          <p:nvCxnSpPr>
            <p:cNvPr id="7" name="直接箭头连接符 6"/>
            <p:cNvCxnSpPr/>
            <p:nvPr/>
          </p:nvCxnSpPr>
          <p:spPr>
            <a:xfrm flipV="1">
              <a:off x="2537552" y="3816740"/>
              <a:ext cx="0" cy="57966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V="1">
              <a:off x="4913816" y="4027071"/>
              <a:ext cx="0" cy="38940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>
              <a:off x="5201848" y="3588043"/>
              <a:ext cx="0" cy="82842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 flipV="1">
              <a:off x="2825584" y="4001406"/>
              <a:ext cx="0" cy="394998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直接箭头连接符 48"/>
          <p:cNvCxnSpPr/>
          <p:nvPr/>
        </p:nvCxnSpPr>
        <p:spPr>
          <a:xfrm>
            <a:off x="3339014" y="2302177"/>
            <a:ext cx="0" cy="146302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2765147" y="2302177"/>
            <a:ext cx="386754" cy="117273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组合 71"/>
          <p:cNvGrpSpPr/>
          <p:nvPr/>
        </p:nvGrpSpPr>
        <p:grpSpPr>
          <a:xfrm>
            <a:off x="3576271" y="2310107"/>
            <a:ext cx="2770035" cy="1468917"/>
            <a:chOff x="2601881" y="1452856"/>
            <a:chExt cx="2770035" cy="1468917"/>
          </a:xfrm>
        </p:grpSpPr>
        <p:grpSp>
          <p:nvGrpSpPr>
            <p:cNvPr id="68" name="组合 67"/>
            <p:cNvGrpSpPr/>
            <p:nvPr/>
          </p:nvGrpSpPr>
          <p:grpSpPr>
            <a:xfrm>
              <a:off x="2601881" y="2070911"/>
              <a:ext cx="2770035" cy="850862"/>
              <a:chOff x="2601881" y="2070911"/>
              <a:chExt cx="2770035" cy="850862"/>
            </a:xfrm>
          </p:grpSpPr>
          <p:grpSp>
            <p:nvGrpSpPr>
              <p:cNvPr id="67" name="组合 66"/>
              <p:cNvGrpSpPr/>
              <p:nvPr/>
            </p:nvGrpSpPr>
            <p:grpSpPr>
              <a:xfrm>
                <a:off x="2601881" y="2070911"/>
                <a:ext cx="2770035" cy="350768"/>
                <a:chOff x="2601881" y="2070911"/>
                <a:chExt cx="2770035" cy="350768"/>
              </a:xfrm>
            </p:grpSpPr>
            <p:pic>
              <p:nvPicPr>
                <p:cNvPr id="13" name="图片 12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01881" y="2070911"/>
                  <a:ext cx="2770035" cy="350768"/>
                </a:xfrm>
                <a:prstGeom prst="rect">
                  <a:avLst/>
                </a:prstGeom>
              </p:spPr>
            </p:pic>
            <p:sp>
              <p:nvSpPr>
                <p:cNvPr id="34" name="矩形 33"/>
                <p:cNvSpPr/>
                <p:nvPr/>
              </p:nvSpPr>
              <p:spPr>
                <a:xfrm>
                  <a:off x="3229829" y="2074821"/>
                  <a:ext cx="1415772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16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系统调用接口</a:t>
                  </a:r>
                </a:p>
              </p:txBody>
            </p:sp>
          </p:grpSp>
          <p:cxnSp>
            <p:nvCxnSpPr>
              <p:cNvPr id="15" name="直接箭头连接符 14"/>
              <p:cNvCxnSpPr/>
              <p:nvPr/>
            </p:nvCxnSpPr>
            <p:spPr>
              <a:xfrm flipH="1">
                <a:off x="2765045" y="2448438"/>
                <a:ext cx="2080" cy="473335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/>
              <p:nvPr/>
            </p:nvCxnSpPr>
            <p:spPr>
              <a:xfrm flipV="1">
                <a:off x="4687096" y="2401043"/>
                <a:ext cx="10706" cy="22068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直接箭头连接符 52"/>
            <p:cNvCxnSpPr/>
            <p:nvPr/>
          </p:nvCxnSpPr>
          <p:spPr>
            <a:xfrm>
              <a:off x="2787957" y="1452856"/>
              <a:ext cx="6180" cy="5784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>
              <a:off x="2888407" y="1452856"/>
              <a:ext cx="6180" cy="578436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>
              <a:off x="3655568" y="1899639"/>
              <a:ext cx="1545" cy="154435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>
              <a:off x="3551286" y="1899639"/>
              <a:ext cx="1545" cy="154435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4204218" y="2262372"/>
            <a:ext cx="1642812" cy="499973"/>
            <a:chOff x="3229829" y="1405121"/>
            <a:chExt cx="1642812" cy="499973"/>
          </a:xfrm>
        </p:grpSpPr>
        <p:grpSp>
          <p:nvGrpSpPr>
            <p:cNvPr id="66" name="组合 65"/>
            <p:cNvGrpSpPr/>
            <p:nvPr/>
          </p:nvGrpSpPr>
          <p:grpSpPr>
            <a:xfrm>
              <a:off x="3229829" y="1554326"/>
              <a:ext cx="1642812" cy="350768"/>
              <a:chOff x="3229829" y="1554326"/>
              <a:chExt cx="1642812" cy="350768"/>
            </a:xfrm>
          </p:grpSpPr>
          <p:pic>
            <p:nvPicPr>
              <p:cNvPr id="50" name="图片 49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29829" y="1554326"/>
                <a:ext cx="1642812" cy="350768"/>
              </a:xfrm>
              <a:prstGeom prst="rect">
                <a:avLst/>
              </a:prstGeom>
            </p:spPr>
          </p:pic>
          <p:sp>
            <p:nvSpPr>
              <p:cNvPr id="33" name="矩形 32"/>
              <p:cNvSpPr/>
              <p:nvPr/>
            </p:nvSpPr>
            <p:spPr>
              <a:xfrm>
                <a:off x="3541684" y="1560433"/>
                <a:ext cx="80021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函数库</a:t>
                </a:r>
              </a:p>
            </p:txBody>
          </p:sp>
        </p:grpSp>
        <p:cxnSp>
          <p:nvCxnSpPr>
            <p:cNvPr id="60" name="直接箭头连接符 59"/>
            <p:cNvCxnSpPr/>
            <p:nvPr/>
          </p:nvCxnSpPr>
          <p:spPr>
            <a:xfrm>
              <a:off x="4481768" y="1405121"/>
              <a:ext cx="1545" cy="154435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>
              <a:off x="4377486" y="1405121"/>
              <a:ext cx="1545" cy="154435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任意多边形 57"/>
            <p:cNvSpPr/>
            <p:nvPr/>
          </p:nvSpPr>
          <p:spPr>
            <a:xfrm>
              <a:off x="4370611" y="1577137"/>
              <a:ext cx="132776" cy="201563"/>
            </a:xfrm>
            <a:custGeom>
              <a:avLst/>
              <a:gdLst>
                <a:gd name="connsiteX0" fmla="*/ 0 w 199747"/>
                <a:gd name="connsiteY0" fmla="*/ 0 h 127328"/>
                <a:gd name="connsiteX1" fmla="*/ 41251 w 199747"/>
                <a:gd name="connsiteY1" fmla="*/ 116878 h 127328"/>
                <a:gd name="connsiteX2" fmla="*/ 178755 w 199747"/>
                <a:gd name="connsiteY2" fmla="*/ 110003 h 127328"/>
                <a:gd name="connsiteX3" fmla="*/ 199380 w 199747"/>
                <a:gd name="connsiteY3" fmla="*/ 13750 h 127328"/>
                <a:gd name="connsiteX4" fmla="*/ 192505 w 199747"/>
                <a:gd name="connsiteY4" fmla="*/ 20626 h 127328"/>
                <a:gd name="connsiteX5" fmla="*/ 199380 w 199747"/>
                <a:gd name="connsiteY5" fmla="*/ 13750 h 127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9747" h="127328">
                  <a:moveTo>
                    <a:pt x="0" y="0"/>
                  </a:moveTo>
                  <a:cubicBezTo>
                    <a:pt x="5729" y="49272"/>
                    <a:pt x="11459" y="98544"/>
                    <a:pt x="41251" y="116878"/>
                  </a:cubicBezTo>
                  <a:cubicBezTo>
                    <a:pt x="71043" y="135212"/>
                    <a:pt x="152400" y="127191"/>
                    <a:pt x="178755" y="110003"/>
                  </a:cubicBezTo>
                  <a:cubicBezTo>
                    <a:pt x="205110" y="92815"/>
                    <a:pt x="197088" y="28646"/>
                    <a:pt x="199380" y="13750"/>
                  </a:cubicBezTo>
                  <a:cubicBezTo>
                    <a:pt x="201672" y="-1146"/>
                    <a:pt x="192505" y="20626"/>
                    <a:pt x="192505" y="20626"/>
                  </a:cubicBezTo>
                  <a:lnTo>
                    <a:pt x="199380" y="13750"/>
                  </a:lnTo>
                </a:path>
              </a:pathLst>
            </a:custGeom>
            <a:noFill/>
            <a:ln w="190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845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31" grpId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158267" y="1071564"/>
            <a:ext cx="5857875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中断、异常和系统调用比较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658079" y="1625601"/>
            <a:ext cx="4429125" cy="1386399"/>
            <a:chOff x="285750" y="768350"/>
            <a:chExt cx="4429125" cy="1386399"/>
          </a:xfrm>
        </p:grpSpPr>
        <p:sp>
          <p:nvSpPr>
            <p:cNvPr id="23554" name="TextBox 21"/>
            <p:cNvSpPr txBox="1">
              <a:spLocks noChangeArrowheads="1"/>
            </p:cNvSpPr>
            <p:nvPr/>
          </p:nvSpPr>
          <p:spPr bwMode="auto">
            <a:xfrm>
              <a:off x="642937" y="768350"/>
              <a:ext cx="34290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源头</a:t>
              </a:r>
            </a:p>
          </p:txBody>
        </p:sp>
        <p:sp>
          <p:nvSpPr>
            <p:cNvPr id="23555" name="矩形 22"/>
            <p:cNvSpPr>
              <a:spLocks noChangeArrowheads="1"/>
            </p:cNvSpPr>
            <p:nvPr/>
          </p:nvSpPr>
          <p:spPr bwMode="auto">
            <a:xfrm>
              <a:off x="285750" y="776287"/>
              <a:ext cx="4159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>
                <a:latin typeface="Calibri" pitchFamily="34" charset="0"/>
              </a:endParaRPr>
            </a:p>
          </p:txBody>
        </p:sp>
        <p:sp>
          <p:nvSpPr>
            <p:cNvPr id="23556" name="TextBox 23"/>
            <p:cNvSpPr txBox="1">
              <a:spLocks noChangeArrowheads="1"/>
            </p:cNvSpPr>
            <p:nvPr/>
          </p:nvSpPr>
          <p:spPr bwMode="auto">
            <a:xfrm>
              <a:off x="966787" y="1054100"/>
              <a:ext cx="335756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中断：外设</a:t>
              </a:r>
            </a:p>
          </p:txBody>
        </p:sp>
        <p:pic>
          <p:nvPicPr>
            <p:cNvPr id="23557" name="图片 24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92162" y="114776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58" name="TextBox 25"/>
            <p:cNvSpPr txBox="1">
              <a:spLocks noChangeArrowheads="1"/>
            </p:cNvSpPr>
            <p:nvPr/>
          </p:nvSpPr>
          <p:spPr bwMode="auto">
            <a:xfrm>
              <a:off x="500062" y="1385885"/>
              <a:ext cx="4214813" cy="289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1">
                <a:lnSpc>
                  <a:spcPct val="80000"/>
                </a:lnSpc>
              </a:pP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异常：应用程序意想不到的行为</a:t>
              </a:r>
            </a:p>
          </p:txBody>
        </p:sp>
        <p:pic>
          <p:nvPicPr>
            <p:cNvPr id="23559" name="图片 26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92162" y="1427160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60" name="TextBox 27"/>
            <p:cNvSpPr txBox="1">
              <a:spLocks noChangeArrowheads="1"/>
            </p:cNvSpPr>
            <p:nvPr/>
          </p:nvSpPr>
          <p:spPr bwMode="auto">
            <a:xfrm>
              <a:off x="500061" y="1668462"/>
              <a:ext cx="4143380" cy="486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1">
                <a:lnSpc>
                  <a:spcPct val="80000"/>
                </a:lnSpc>
              </a:pP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系统调用：应用程序请求操作提供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1">
                <a:lnSpc>
                  <a:spcPct val="80000"/>
                </a:lnSpc>
              </a:pP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             </a:t>
              </a: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服务</a:t>
              </a:r>
            </a:p>
          </p:txBody>
        </p:sp>
        <p:pic>
          <p:nvPicPr>
            <p:cNvPr id="23561" name="图片 2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92162" y="171132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0" name="组合 19"/>
          <p:cNvGrpSpPr/>
          <p:nvPr/>
        </p:nvGrpSpPr>
        <p:grpSpPr>
          <a:xfrm>
            <a:off x="658078" y="2920996"/>
            <a:ext cx="4038600" cy="1192601"/>
            <a:chOff x="285750" y="2063745"/>
            <a:chExt cx="4038600" cy="1192601"/>
          </a:xfrm>
        </p:grpSpPr>
        <p:sp>
          <p:nvSpPr>
            <p:cNvPr id="23562" name="TextBox 11"/>
            <p:cNvSpPr txBox="1">
              <a:spLocks noChangeArrowheads="1"/>
            </p:cNvSpPr>
            <p:nvPr/>
          </p:nvSpPr>
          <p:spPr bwMode="auto">
            <a:xfrm>
              <a:off x="642937" y="2127245"/>
              <a:ext cx="3429000" cy="289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响应方式 </a:t>
              </a:r>
            </a:p>
          </p:txBody>
        </p:sp>
        <p:sp>
          <p:nvSpPr>
            <p:cNvPr id="23563" name="矩形 12"/>
            <p:cNvSpPr>
              <a:spLocks noChangeArrowheads="1"/>
            </p:cNvSpPr>
            <p:nvPr/>
          </p:nvSpPr>
          <p:spPr bwMode="auto">
            <a:xfrm>
              <a:off x="285750" y="2063745"/>
              <a:ext cx="415925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sp>
          <p:nvSpPr>
            <p:cNvPr id="23564" name="TextBox 13"/>
            <p:cNvSpPr txBox="1">
              <a:spLocks noChangeArrowheads="1"/>
            </p:cNvSpPr>
            <p:nvPr/>
          </p:nvSpPr>
          <p:spPr bwMode="auto">
            <a:xfrm>
              <a:off x="966787" y="2333694"/>
              <a:ext cx="335756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中断：异步</a:t>
              </a:r>
            </a:p>
          </p:txBody>
        </p:sp>
        <p:pic>
          <p:nvPicPr>
            <p:cNvPr id="23565" name="图片 14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92162" y="242735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66" name="TextBox 15"/>
            <p:cNvSpPr txBox="1">
              <a:spLocks noChangeArrowheads="1"/>
            </p:cNvSpPr>
            <p:nvPr/>
          </p:nvSpPr>
          <p:spPr bwMode="auto">
            <a:xfrm>
              <a:off x="500062" y="2678112"/>
              <a:ext cx="3214688" cy="289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1">
                <a:lnSpc>
                  <a:spcPct val="80000"/>
                </a:lnSpc>
              </a:pPr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异常：同步</a:t>
              </a:r>
            </a:p>
          </p:txBody>
        </p:sp>
        <p:pic>
          <p:nvPicPr>
            <p:cNvPr id="23567" name="图片 16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92162" y="271938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68" name="TextBox 17"/>
            <p:cNvSpPr txBox="1">
              <a:spLocks noChangeArrowheads="1"/>
            </p:cNvSpPr>
            <p:nvPr/>
          </p:nvSpPr>
          <p:spPr bwMode="auto">
            <a:xfrm>
              <a:off x="500062" y="2967036"/>
              <a:ext cx="3214688" cy="289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1">
                <a:lnSpc>
                  <a:spcPct val="80000"/>
                </a:lnSpc>
              </a:pP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系统调用：异步或同步</a:t>
              </a:r>
            </a:p>
          </p:txBody>
        </p:sp>
        <p:pic>
          <p:nvPicPr>
            <p:cNvPr id="23569" name="图片 1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92162" y="300989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" name="组合 20"/>
          <p:cNvGrpSpPr/>
          <p:nvPr/>
        </p:nvGrpSpPr>
        <p:grpSpPr>
          <a:xfrm>
            <a:off x="658078" y="4059237"/>
            <a:ext cx="4271010" cy="1613285"/>
            <a:chOff x="285750" y="3201986"/>
            <a:chExt cx="4271010" cy="1613285"/>
          </a:xfrm>
        </p:grpSpPr>
        <p:sp>
          <p:nvSpPr>
            <p:cNvPr id="23570" name="TextBox 19"/>
            <p:cNvSpPr txBox="1">
              <a:spLocks noChangeArrowheads="1"/>
            </p:cNvSpPr>
            <p:nvPr/>
          </p:nvSpPr>
          <p:spPr bwMode="auto">
            <a:xfrm>
              <a:off x="642937" y="3275011"/>
              <a:ext cx="3429000" cy="289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处理机制</a:t>
              </a:r>
            </a:p>
          </p:txBody>
        </p:sp>
        <p:sp>
          <p:nvSpPr>
            <p:cNvPr id="23571" name="矩形 29"/>
            <p:cNvSpPr>
              <a:spLocks noChangeArrowheads="1"/>
            </p:cNvSpPr>
            <p:nvPr/>
          </p:nvSpPr>
          <p:spPr bwMode="auto">
            <a:xfrm>
              <a:off x="285750" y="3201986"/>
              <a:ext cx="415925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sp>
          <p:nvSpPr>
            <p:cNvPr id="23572" name="TextBox 30"/>
            <p:cNvSpPr txBox="1">
              <a:spLocks noChangeArrowheads="1"/>
            </p:cNvSpPr>
            <p:nvPr/>
          </p:nvSpPr>
          <p:spPr bwMode="auto">
            <a:xfrm>
              <a:off x="984885" y="3470273"/>
              <a:ext cx="357187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中断：持续，对用户应用程序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      是透明的</a:t>
              </a:r>
            </a:p>
          </p:txBody>
        </p:sp>
        <p:pic>
          <p:nvPicPr>
            <p:cNvPr id="23573" name="图片 31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92162" y="355441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74" name="TextBox 32"/>
            <p:cNvSpPr txBox="1">
              <a:spLocks noChangeArrowheads="1"/>
            </p:cNvSpPr>
            <p:nvPr/>
          </p:nvSpPr>
          <p:spPr bwMode="auto">
            <a:xfrm>
              <a:off x="500062" y="4041773"/>
              <a:ext cx="3929065" cy="486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1">
                <a:lnSpc>
                  <a:spcPct val="80000"/>
                </a:lnSpc>
              </a:pP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异常：杀死或者重新执行意想不到的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1">
                <a:lnSpc>
                  <a:spcPct val="80000"/>
                </a:lnSpc>
              </a:pP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      应用程序指令</a:t>
              </a:r>
            </a:p>
          </p:txBody>
        </p:sp>
        <p:pic>
          <p:nvPicPr>
            <p:cNvPr id="23575" name="图片 33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92162" y="408622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76" name="TextBox 34"/>
            <p:cNvSpPr txBox="1">
              <a:spLocks noChangeArrowheads="1"/>
            </p:cNvSpPr>
            <p:nvPr/>
          </p:nvSpPr>
          <p:spPr bwMode="auto">
            <a:xfrm>
              <a:off x="500062" y="4525961"/>
              <a:ext cx="3214688" cy="289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1">
                <a:lnSpc>
                  <a:spcPct val="80000"/>
                </a:lnSpc>
              </a:pPr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系统调用：等待和持续</a:t>
              </a:r>
            </a:p>
          </p:txBody>
        </p:sp>
        <p:pic>
          <p:nvPicPr>
            <p:cNvPr id="23577" name="图片 35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92162" y="456882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894" y="1923277"/>
            <a:ext cx="4840610" cy="3459935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V="1">
            <a:off x="6261097" y="4437112"/>
            <a:ext cx="0" cy="521902"/>
          </a:xfrm>
          <a:prstGeom prst="straightConnector1">
            <a:avLst/>
          </a:prstGeom>
          <a:ln w="381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6477121" y="3170320"/>
            <a:ext cx="0" cy="460305"/>
          </a:xfrm>
          <a:prstGeom prst="straightConnector1">
            <a:avLst/>
          </a:prstGeom>
          <a:ln w="381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6110206" y="2284410"/>
            <a:ext cx="0" cy="1333502"/>
          </a:xfrm>
          <a:prstGeom prst="straightConnector1">
            <a:avLst/>
          </a:prstGeom>
          <a:ln w="381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8674994" y="4238525"/>
            <a:ext cx="0" cy="762771"/>
          </a:xfrm>
          <a:prstGeom prst="straightConnector1">
            <a:avLst/>
          </a:prstGeom>
          <a:ln w="381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8219063" y="3143317"/>
            <a:ext cx="0" cy="230069"/>
          </a:xfrm>
          <a:prstGeom prst="straightConnector1">
            <a:avLst/>
          </a:prstGeom>
          <a:ln w="381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5608078" y="2255406"/>
            <a:ext cx="360040" cy="1109315"/>
          </a:xfrm>
          <a:prstGeom prst="straightConnector1">
            <a:avLst/>
          </a:prstGeom>
          <a:ln w="381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70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444156" y="1071564"/>
            <a:ext cx="3643312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中断处理机制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262444" y="3186595"/>
            <a:ext cx="4075117" cy="769441"/>
            <a:chOff x="890115" y="2329344"/>
            <a:chExt cx="4075117" cy="769441"/>
          </a:xfrm>
        </p:grpSpPr>
        <p:sp>
          <p:nvSpPr>
            <p:cNvPr id="24586" name="TextBox 7"/>
            <p:cNvSpPr txBox="1">
              <a:spLocks noChangeArrowheads="1"/>
            </p:cNvSpPr>
            <p:nvPr/>
          </p:nvSpPr>
          <p:spPr bwMode="auto">
            <a:xfrm>
              <a:off x="1036142" y="2329344"/>
              <a:ext cx="3929090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2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依据内部或外部事件设置中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2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断标志</a:t>
              </a:r>
            </a:p>
          </p:txBody>
        </p:sp>
        <p:pic>
          <p:nvPicPr>
            <p:cNvPr id="24587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0115" y="244840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组合 5"/>
          <p:cNvGrpSpPr/>
          <p:nvPr/>
        </p:nvGrpSpPr>
        <p:grpSpPr>
          <a:xfrm>
            <a:off x="479832" y="3851758"/>
            <a:ext cx="4919642" cy="769441"/>
            <a:chOff x="107504" y="2994507"/>
            <a:chExt cx="4919642" cy="769441"/>
          </a:xfrm>
        </p:grpSpPr>
        <p:sp>
          <p:nvSpPr>
            <p:cNvPr id="24588" name="TextBox 9"/>
            <p:cNvSpPr txBox="1">
              <a:spLocks noChangeArrowheads="1"/>
            </p:cNvSpPr>
            <p:nvPr/>
          </p:nvSpPr>
          <p:spPr bwMode="auto">
            <a:xfrm>
              <a:off x="107504" y="2994507"/>
              <a:ext cx="4919642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1371600" lvl="2" indent="-4572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依据中断向量调用相应中断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1371600" lvl="2" indent="-4572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服务例程</a:t>
              </a:r>
            </a:p>
          </p:txBody>
        </p:sp>
        <p:pic>
          <p:nvPicPr>
            <p:cNvPr id="24589" name="图片 1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0115" y="313261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" name="组合 1"/>
          <p:cNvGrpSpPr/>
          <p:nvPr/>
        </p:nvGrpSpPr>
        <p:grpSpPr>
          <a:xfrm>
            <a:off x="607726" y="2132856"/>
            <a:ext cx="4572032" cy="1146220"/>
            <a:chOff x="235398" y="1275606"/>
            <a:chExt cx="4572032" cy="1146220"/>
          </a:xfrm>
        </p:grpSpPr>
        <p:sp>
          <p:nvSpPr>
            <p:cNvPr id="24584" name="TextBox 4"/>
            <p:cNvSpPr txBox="1">
              <a:spLocks noChangeArrowheads="1"/>
            </p:cNvSpPr>
            <p:nvPr/>
          </p:nvSpPr>
          <p:spPr bwMode="auto">
            <a:xfrm>
              <a:off x="235398" y="1652385"/>
              <a:ext cx="4572032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742950" lvl="1" indent="-28575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在CPU初始化时设置中断使能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742950" lvl="1" indent="-28575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标志</a:t>
              </a:r>
            </a:p>
          </p:txBody>
        </p:sp>
        <p:sp>
          <p:nvSpPr>
            <p:cNvPr id="24585" name="矩形 6"/>
            <p:cNvSpPr>
              <a:spLocks noChangeArrowheads="1"/>
            </p:cNvSpPr>
            <p:nvPr/>
          </p:nvSpPr>
          <p:spPr bwMode="auto">
            <a:xfrm>
              <a:off x="356715" y="1675294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sp>
          <p:nvSpPr>
            <p:cNvPr id="22" name="Rectangle 1"/>
            <p:cNvSpPr>
              <a:spLocks noChangeArrowheads="1"/>
            </p:cNvSpPr>
            <p:nvPr/>
          </p:nvSpPr>
          <p:spPr bwMode="auto">
            <a:xfrm>
              <a:off x="395536" y="1275606"/>
              <a:ext cx="12105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Arial" charset="0"/>
                <a:buNone/>
              </a:pPr>
              <a:r>
                <a:rPr lang="zh-CN" altLang="en-US" sz="2000" b="1" u="sng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硬件处理</a:t>
              </a:r>
            </a:p>
          </p:txBody>
        </p:sp>
      </p:grpSp>
      <p:pic>
        <p:nvPicPr>
          <p:cNvPr id="23" name="图片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894" y="1923277"/>
            <a:ext cx="4840610" cy="345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4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870359" y="1071564"/>
            <a:ext cx="3643312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中断和异常处理机制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35816" y="1772816"/>
            <a:ext cx="8143932" cy="1857388"/>
            <a:chOff x="642910" y="857238"/>
            <a:chExt cx="8143932" cy="1857388"/>
          </a:xfrm>
        </p:grpSpPr>
        <p:sp>
          <p:nvSpPr>
            <p:cNvPr id="24584" name="TextBox 4"/>
            <p:cNvSpPr txBox="1">
              <a:spLocks noChangeArrowheads="1"/>
            </p:cNvSpPr>
            <p:nvPr/>
          </p:nvSpPr>
          <p:spPr bwMode="auto">
            <a:xfrm>
              <a:off x="642910" y="857238"/>
              <a:ext cx="68580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742950" lvl="1" indent="-285750">
                <a:spcBef>
                  <a:spcPct val="20000"/>
                </a:spcBef>
              </a:pPr>
              <a:r>
                <a:rPr lang="zh-CN" altLang="en-US" sz="2000" b="1" u="sng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软件</a:t>
              </a:r>
            </a:p>
          </p:txBody>
        </p:sp>
        <p:sp>
          <p:nvSpPr>
            <p:cNvPr id="24586" name="TextBox 7"/>
            <p:cNvSpPr txBox="1">
              <a:spLocks noChangeArrowheads="1"/>
            </p:cNvSpPr>
            <p:nvPr/>
          </p:nvSpPr>
          <p:spPr bwMode="auto">
            <a:xfrm>
              <a:off x="1000100" y="1273724"/>
              <a:ext cx="777716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1">
                <a:lnSpc>
                  <a:spcPct val="90000"/>
                </a:lnSpc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现场保存（编译器）</a:t>
              </a:r>
            </a:p>
          </p:txBody>
        </p:sp>
        <p:pic>
          <p:nvPicPr>
            <p:cNvPr id="24587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135095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588" name="TextBox 9"/>
            <p:cNvSpPr txBox="1">
              <a:spLocks noChangeArrowheads="1"/>
            </p:cNvSpPr>
            <p:nvPr/>
          </p:nvSpPr>
          <p:spPr bwMode="auto">
            <a:xfrm>
              <a:off x="1009680" y="1630914"/>
              <a:ext cx="777716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1">
                <a:lnSpc>
                  <a:spcPct val="90000"/>
                </a:lnSpc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中断服务处理（服务例程）</a:t>
              </a:r>
            </a:p>
          </p:txBody>
        </p:sp>
        <p:pic>
          <p:nvPicPr>
            <p:cNvPr id="24589" name="图片 1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170814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TextBox 7"/>
            <p:cNvSpPr txBox="1">
              <a:spLocks noChangeArrowheads="1"/>
            </p:cNvSpPr>
            <p:nvPr/>
          </p:nvSpPr>
          <p:spPr bwMode="auto">
            <a:xfrm>
              <a:off x="1000100" y="1988104"/>
              <a:ext cx="777716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1">
                <a:lnSpc>
                  <a:spcPct val="90000"/>
                </a:lnSpc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清除中断标记（服务例程） </a:t>
              </a:r>
            </a:p>
          </p:txBody>
        </p:sp>
        <p:pic>
          <p:nvPicPr>
            <p:cNvPr id="27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206533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TextBox 9"/>
            <p:cNvSpPr txBox="1">
              <a:spLocks noChangeArrowheads="1"/>
            </p:cNvSpPr>
            <p:nvPr/>
          </p:nvSpPr>
          <p:spPr bwMode="auto">
            <a:xfrm>
              <a:off x="1009680" y="2345294"/>
              <a:ext cx="777716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1">
                <a:lnSpc>
                  <a:spcPct val="90000"/>
                </a:lnSpc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现场恢复（编译器）</a:t>
              </a:r>
            </a:p>
          </p:txBody>
        </p:sp>
        <p:pic>
          <p:nvPicPr>
            <p:cNvPr id="29" name="图片 1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2225" y="242252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862" y="1923277"/>
            <a:ext cx="4840610" cy="345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68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714758" y="1071564"/>
            <a:ext cx="2428879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中断嵌套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802334" y="1891775"/>
            <a:ext cx="8028017" cy="1483351"/>
            <a:chOff x="802333" y="1034524"/>
            <a:chExt cx="8028017" cy="1483351"/>
          </a:xfrm>
        </p:grpSpPr>
        <p:sp>
          <p:nvSpPr>
            <p:cNvPr id="24584" name="TextBox 4"/>
            <p:cNvSpPr txBox="1">
              <a:spLocks noChangeArrowheads="1"/>
            </p:cNvSpPr>
            <p:nvPr/>
          </p:nvSpPr>
          <p:spPr bwMode="auto">
            <a:xfrm>
              <a:off x="1157957" y="1034524"/>
              <a:ext cx="68580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硬件中断服务例程可被打断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24585" name="矩形 6"/>
            <p:cNvSpPr>
              <a:spLocks noChangeArrowheads="1"/>
            </p:cNvSpPr>
            <p:nvPr/>
          </p:nvSpPr>
          <p:spPr bwMode="auto">
            <a:xfrm>
              <a:off x="802333" y="1056749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sp>
          <p:nvSpPr>
            <p:cNvPr id="24586" name="TextBox 7"/>
            <p:cNvSpPr txBox="1">
              <a:spLocks noChangeArrowheads="1"/>
            </p:cNvSpPr>
            <p:nvPr/>
          </p:nvSpPr>
          <p:spPr bwMode="auto">
            <a:xfrm>
              <a:off x="1043608" y="1451010"/>
              <a:ext cx="777716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742950" lvl="1" indent="-285750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不同硬件中断源可能硬件中断处理时出现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pic>
          <p:nvPicPr>
            <p:cNvPr id="24587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35733" y="152824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588" name="TextBox 9"/>
            <p:cNvSpPr txBox="1">
              <a:spLocks noChangeArrowheads="1"/>
            </p:cNvSpPr>
            <p:nvPr/>
          </p:nvSpPr>
          <p:spPr bwMode="auto">
            <a:xfrm>
              <a:off x="1053188" y="1808200"/>
              <a:ext cx="777716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1">
                <a:lnSpc>
                  <a:spcPct val="90000"/>
                </a:lnSpc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硬件中断服务例程中需要临时禁止中断请求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pic>
          <p:nvPicPr>
            <p:cNvPr id="24589" name="图片 10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35733" y="188543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TextBox 7"/>
            <p:cNvSpPr txBox="1">
              <a:spLocks noChangeArrowheads="1"/>
            </p:cNvSpPr>
            <p:nvPr/>
          </p:nvSpPr>
          <p:spPr bwMode="auto">
            <a:xfrm>
              <a:off x="1043608" y="2117765"/>
              <a:ext cx="777716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1"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中断请求会保持到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CPU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做出响应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27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35733" y="224262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组合 3"/>
          <p:cNvGrpSpPr/>
          <p:nvPr/>
        </p:nvGrpSpPr>
        <p:grpSpPr>
          <a:xfrm>
            <a:off x="802334" y="3320535"/>
            <a:ext cx="8018437" cy="768971"/>
            <a:chOff x="802333" y="2463284"/>
            <a:chExt cx="8018437" cy="768971"/>
          </a:xfrm>
        </p:grpSpPr>
        <p:sp>
          <p:nvSpPr>
            <p:cNvPr id="52" name="TextBox 4"/>
            <p:cNvSpPr txBox="1">
              <a:spLocks noChangeArrowheads="1"/>
            </p:cNvSpPr>
            <p:nvPr/>
          </p:nvSpPr>
          <p:spPr bwMode="auto">
            <a:xfrm>
              <a:off x="1157957" y="2463284"/>
              <a:ext cx="68580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异常服务例程可被打断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53" name="矩形 6"/>
            <p:cNvSpPr>
              <a:spLocks noChangeArrowheads="1"/>
            </p:cNvSpPr>
            <p:nvPr/>
          </p:nvSpPr>
          <p:spPr bwMode="auto">
            <a:xfrm>
              <a:off x="802333" y="2485509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sp>
          <p:nvSpPr>
            <p:cNvPr id="54" name="TextBox 7"/>
            <p:cNvSpPr txBox="1">
              <a:spLocks noChangeArrowheads="1"/>
            </p:cNvSpPr>
            <p:nvPr/>
          </p:nvSpPr>
          <p:spPr bwMode="auto">
            <a:xfrm>
              <a:off x="1043608" y="2832145"/>
              <a:ext cx="777716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1"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异常服务例程执行时可能出现硬件中断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55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35733" y="295700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组合 4"/>
          <p:cNvGrpSpPr/>
          <p:nvPr/>
        </p:nvGrpSpPr>
        <p:grpSpPr>
          <a:xfrm>
            <a:off x="802334" y="4068252"/>
            <a:ext cx="8018437" cy="768971"/>
            <a:chOff x="802333" y="3211001"/>
            <a:chExt cx="8018437" cy="768971"/>
          </a:xfrm>
        </p:grpSpPr>
        <p:sp>
          <p:nvSpPr>
            <p:cNvPr id="56" name="TextBox 4"/>
            <p:cNvSpPr txBox="1">
              <a:spLocks noChangeArrowheads="1"/>
            </p:cNvSpPr>
            <p:nvPr/>
          </p:nvSpPr>
          <p:spPr bwMode="auto">
            <a:xfrm>
              <a:off x="1157957" y="3211001"/>
              <a:ext cx="68580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异常服务例程可嵌套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57" name="矩形 6"/>
            <p:cNvSpPr>
              <a:spLocks noChangeArrowheads="1"/>
            </p:cNvSpPr>
            <p:nvPr/>
          </p:nvSpPr>
          <p:spPr bwMode="auto">
            <a:xfrm>
              <a:off x="802333" y="3233226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sp>
          <p:nvSpPr>
            <p:cNvPr id="58" name="TextBox 7"/>
            <p:cNvSpPr txBox="1">
              <a:spLocks noChangeArrowheads="1"/>
            </p:cNvSpPr>
            <p:nvPr/>
          </p:nvSpPr>
          <p:spPr bwMode="auto">
            <a:xfrm>
              <a:off x="1043608" y="3579862"/>
              <a:ext cx="777716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1"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SimSun" charset="0"/>
                </a:rPr>
                <a:t>异常服务例程可能出现缺页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59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35733" y="370471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06949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286116" y="1071564"/>
            <a:ext cx="2857520" cy="530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ctr">
              <a:lnSpc>
                <a:spcPct val="95000"/>
              </a:lnSpc>
              <a:defRPr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标准C库的例子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42910" y="1714489"/>
            <a:ext cx="6858000" cy="396875"/>
            <a:chOff x="642910" y="857238"/>
            <a:chExt cx="6858000" cy="396875"/>
          </a:xfrm>
        </p:grpSpPr>
        <p:sp>
          <p:nvSpPr>
            <p:cNvPr id="24584" name="TextBox 4"/>
            <p:cNvSpPr txBox="1">
              <a:spLocks noChangeArrowheads="1"/>
            </p:cNvSpPr>
            <p:nvPr/>
          </p:nvSpPr>
          <p:spPr bwMode="auto">
            <a:xfrm>
              <a:off x="642910" y="857238"/>
              <a:ext cx="68580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1" indent="-307975">
                <a:lnSpc>
                  <a:spcPct val="95000"/>
                </a:lnSpc>
                <a:buClr>
                  <a:srgbClr val="000099"/>
                </a:buClr>
                <a:buFont typeface="Monotype Sorts" charset="0"/>
                <a:buChar char="•"/>
                <a:defRPr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应用程序调用printf() 时，会触发系统调用write()。</a:t>
              </a:r>
            </a:p>
          </p:txBody>
        </p:sp>
        <p:sp>
          <p:nvSpPr>
            <p:cNvPr id="24585" name="矩形 6"/>
            <p:cNvSpPr>
              <a:spLocks noChangeArrowheads="1"/>
            </p:cNvSpPr>
            <p:nvPr/>
          </p:nvSpPr>
          <p:spPr bwMode="auto">
            <a:xfrm>
              <a:off x="758825" y="879463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52270" y="2216606"/>
            <a:ext cx="2904782" cy="3227274"/>
            <a:chOff x="852270" y="1359356"/>
            <a:chExt cx="2904782" cy="3227274"/>
          </a:xfrm>
        </p:grpSpPr>
        <p:pic>
          <p:nvPicPr>
            <p:cNvPr id="38" name="图片 37" descr="图片6-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592" y="1359356"/>
              <a:ext cx="2857460" cy="3227274"/>
            </a:xfrm>
            <a:prstGeom prst="rect">
              <a:avLst/>
            </a:prstGeom>
          </p:spPr>
        </p:pic>
        <p:sp>
          <p:nvSpPr>
            <p:cNvPr id="8" name="TextBox 4"/>
            <p:cNvSpPr txBox="1">
              <a:spLocks noChangeArrowheads="1"/>
            </p:cNvSpPr>
            <p:nvPr/>
          </p:nvSpPr>
          <p:spPr bwMode="auto">
            <a:xfrm>
              <a:off x="1475656" y="1437854"/>
              <a:ext cx="1785950" cy="14219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1" indent="-307975">
                <a:lnSpc>
                  <a:spcPct val="80000"/>
                </a:lnSpc>
                <a:buClr>
                  <a:srgbClr val="000099"/>
                </a:buClr>
                <a:defRPr/>
              </a:pPr>
              <a:r>
                <a:rPr lang="en-US" altLang="zh-CN" sz="9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#include&lt;</a:t>
              </a:r>
              <a:r>
                <a:rPr lang="en-US" altLang="zh-CN" sz="9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stdio.h</a:t>
              </a:r>
              <a:r>
                <a:rPr lang="en-US" altLang="zh-CN" sz="9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&gt;</a:t>
              </a:r>
            </a:p>
            <a:p>
              <a:pPr lvl="1" indent="-307975">
                <a:lnSpc>
                  <a:spcPct val="80000"/>
                </a:lnSpc>
                <a:buClr>
                  <a:srgbClr val="000099"/>
                </a:buClr>
                <a:defRPr/>
              </a:pPr>
              <a:r>
                <a:rPr lang="en-US" altLang="zh-CN" sz="9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int</a:t>
              </a:r>
              <a:r>
                <a:rPr lang="en-US" altLang="zh-CN" sz="9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 main()</a:t>
              </a:r>
            </a:p>
            <a:p>
              <a:pPr lvl="1" indent="-307975">
                <a:lnSpc>
                  <a:spcPct val="80000"/>
                </a:lnSpc>
                <a:buClr>
                  <a:srgbClr val="000099"/>
                </a:buClr>
                <a:defRPr/>
              </a:pPr>
              <a:r>
                <a:rPr lang="en-US" altLang="zh-CN" sz="9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{</a:t>
              </a:r>
            </a:p>
            <a:p>
              <a:pPr lvl="1" indent="-307975">
                <a:lnSpc>
                  <a:spcPct val="80000"/>
                </a:lnSpc>
                <a:buClr>
                  <a:srgbClr val="000099"/>
                </a:buClr>
                <a:defRPr/>
              </a:pPr>
              <a:r>
                <a:rPr lang="en-US" altLang="zh-CN" sz="9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.</a:t>
              </a:r>
            </a:p>
            <a:p>
              <a:pPr lvl="1" indent="-307975">
                <a:lnSpc>
                  <a:spcPct val="80000"/>
                </a:lnSpc>
                <a:buClr>
                  <a:srgbClr val="000099"/>
                </a:buClr>
                <a:defRPr/>
              </a:pPr>
              <a:r>
                <a:rPr lang="en-US" altLang="zh-CN" sz="9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.</a:t>
              </a:r>
            </a:p>
            <a:p>
              <a:pPr lvl="1" indent="-307975">
                <a:lnSpc>
                  <a:spcPct val="80000"/>
                </a:lnSpc>
                <a:buClr>
                  <a:srgbClr val="000099"/>
                </a:buClr>
                <a:defRPr/>
              </a:pPr>
              <a:r>
                <a:rPr lang="en-US" altLang="zh-CN" sz="9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.</a:t>
              </a:r>
            </a:p>
            <a:p>
              <a:pPr lvl="1" indent="-307975">
                <a:lnSpc>
                  <a:spcPct val="80000"/>
                </a:lnSpc>
                <a:buClr>
                  <a:srgbClr val="000099"/>
                </a:buClr>
                <a:defRPr/>
              </a:pPr>
              <a:r>
                <a:rPr lang="en-US" altLang="zh-CN" sz="900" b="1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printf</a:t>
              </a:r>
              <a:r>
                <a:rPr lang="en-US" altLang="zh-CN" sz="9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(“greetings”);</a:t>
              </a:r>
            </a:p>
            <a:p>
              <a:pPr lvl="1" indent="-307975">
                <a:lnSpc>
                  <a:spcPct val="80000"/>
                </a:lnSpc>
                <a:buClr>
                  <a:srgbClr val="000099"/>
                </a:buClr>
                <a:defRPr/>
              </a:pPr>
              <a:r>
                <a:rPr lang="en-US" altLang="zh-CN" sz="9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.</a:t>
              </a:r>
            </a:p>
            <a:p>
              <a:pPr lvl="1" indent="-307975">
                <a:lnSpc>
                  <a:spcPct val="80000"/>
                </a:lnSpc>
                <a:buClr>
                  <a:srgbClr val="000099"/>
                </a:buClr>
                <a:defRPr/>
              </a:pPr>
              <a:r>
                <a:rPr lang="en-US" altLang="zh-CN" sz="9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.</a:t>
              </a:r>
            </a:p>
            <a:p>
              <a:pPr lvl="1" indent="-307975">
                <a:lnSpc>
                  <a:spcPct val="80000"/>
                </a:lnSpc>
                <a:buClr>
                  <a:srgbClr val="000099"/>
                </a:buClr>
                <a:defRPr/>
              </a:pPr>
              <a:r>
                <a:rPr lang="en-US" altLang="zh-CN" sz="9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.</a:t>
              </a:r>
            </a:p>
            <a:p>
              <a:pPr lvl="1" indent="-307975">
                <a:lnSpc>
                  <a:spcPct val="80000"/>
                </a:lnSpc>
                <a:buClr>
                  <a:srgbClr val="000099"/>
                </a:buClr>
                <a:defRPr/>
              </a:pPr>
              <a:r>
                <a:rPr lang="en-US" altLang="zh-CN" sz="9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return 0;</a:t>
              </a:r>
            </a:p>
            <a:p>
              <a:pPr lvl="1" indent="-307975">
                <a:lnSpc>
                  <a:spcPct val="80000"/>
                </a:lnSpc>
                <a:buClr>
                  <a:srgbClr val="000099"/>
                </a:buClr>
                <a:defRPr/>
              </a:pPr>
              <a:r>
                <a:rPr lang="en-US" altLang="zh-CN" sz="9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}</a:t>
              </a:r>
              <a:endParaRPr lang="zh-CN" altLang="en-US" sz="9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9" name="TextBox 4"/>
            <p:cNvSpPr txBox="1">
              <a:spLocks noChangeArrowheads="1"/>
            </p:cNvSpPr>
            <p:nvPr/>
          </p:nvSpPr>
          <p:spPr bwMode="auto">
            <a:xfrm>
              <a:off x="857153" y="3112470"/>
              <a:ext cx="662245" cy="2677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zh-CN" altLang="en-US" sz="1200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用户态</a:t>
              </a:r>
            </a:p>
          </p:txBody>
        </p:sp>
        <p:sp>
          <p:nvSpPr>
            <p:cNvPr id="10" name="TextBox 4"/>
            <p:cNvSpPr txBox="1">
              <a:spLocks noChangeArrowheads="1"/>
            </p:cNvSpPr>
            <p:nvPr/>
          </p:nvSpPr>
          <p:spPr bwMode="auto">
            <a:xfrm>
              <a:off x="852270" y="3440974"/>
              <a:ext cx="676534" cy="2677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zh-CN" altLang="en-US" sz="1200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内核态</a:t>
              </a:r>
            </a:p>
          </p:txBody>
        </p:sp>
        <p:sp>
          <p:nvSpPr>
            <p:cNvPr id="11" name="TextBox 4"/>
            <p:cNvSpPr txBox="1">
              <a:spLocks noChangeArrowheads="1"/>
            </p:cNvSpPr>
            <p:nvPr/>
          </p:nvSpPr>
          <p:spPr bwMode="auto">
            <a:xfrm>
              <a:off x="1419509" y="3686508"/>
              <a:ext cx="748346" cy="2677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1200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 write()</a:t>
              </a:r>
              <a:endParaRPr lang="zh-CN" altLang="en-US" sz="12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12" name="TextBox 4"/>
            <p:cNvSpPr txBox="1">
              <a:spLocks noChangeArrowheads="1"/>
            </p:cNvSpPr>
            <p:nvPr/>
          </p:nvSpPr>
          <p:spPr bwMode="auto">
            <a:xfrm>
              <a:off x="1902476" y="3286225"/>
              <a:ext cx="1214446" cy="2677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zh-CN" altLang="en-US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标准</a:t>
              </a:r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C</a:t>
              </a:r>
              <a:r>
                <a:rPr lang="zh-CN" altLang="en-US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库</a:t>
              </a:r>
            </a:p>
          </p:txBody>
        </p:sp>
        <p:sp>
          <p:nvSpPr>
            <p:cNvPr id="13" name="TextBox 4"/>
            <p:cNvSpPr txBox="1">
              <a:spLocks noChangeArrowheads="1"/>
            </p:cNvSpPr>
            <p:nvPr/>
          </p:nvSpPr>
          <p:spPr bwMode="auto">
            <a:xfrm>
              <a:off x="1797674" y="4001115"/>
              <a:ext cx="1313559" cy="443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    write()</a:t>
              </a:r>
            </a:p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zh-CN" altLang="en-US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系统调用实现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071910" y="2216906"/>
            <a:ext cx="3048546" cy="3228319"/>
            <a:chOff x="4071910" y="1359655"/>
            <a:chExt cx="3048546" cy="3228319"/>
          </a:xfrm>
        </p:grpSpPr>
        <p:pic>
          <p:nvPicPr>
            <p:cNvPr id="39" name="图片 38" descr="图片6-2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35583" y="1359655"/>
              <a:ext cx="2984873" cy="3228319"/>
            </a:xfrm>
            <a:prstGeom prst="rect">
              <a:avLst/>
            </a:prstGeom>
          </p:spPr>
        </p:pic>
        <p:sp>
          <p:nvSpPr>
            <p:cNvPr id="14" name="TextBox 4"/>
            <p:cNvSpPr txBox="1">
              <a:spLocks noChangeArrowheads="1"/>
            </p:cNvSpPr>
            <p:nvPr/>
          </p:nvSpPr>
          <p:spPr bwMode="auto">
            <a:xfrm>
              <a:off x="5183597" y="1576620"/>
              <a:ext cx="1214446" cy="2677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 </a:t>
              </a:r>
              <a:r>
                <a:rPr lang="zh-CN" altLang="en-US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应用程序</a:t>
              </a:r>
            </a:p>
          </p:txBody>
        </p:sp>
        <p:sp>
          <p:nvSpPr>
            <p:cNvPr id="15" name="TextBox 4"/>
            <p:cNvSpPr txBox="1">
              <a:spLocks noChangeArrowheads="1"/>
            </p:cNvSpPr>
            <p:nvPr/>
          </p:nvSpPr>
          <p:spPr bwMode="auto">
            <a:xfrm>
              <a:off x="5056551" y="2538013"/>
              <a:ext cx="1428760" cy="2677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zh-CN" altLang="en-US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系统调用接口</a:t>
              </a:r>
            </a:p>
          </p:txBody>
        </p:sp>
        <p:sp>
          <p:nvSpPr>
            <p:cNvPr id="16" name="TextBox 4"/>
            <p:cNvSpPr txBox="1">
              <a:spLocks noChangeArrowheads="1"/>
            </p:cNvSpPr>
            <p:nvPr/>
          </p:nvSpPr>
          <p:spPr bwMode="auto">
            <a:xfrm>
              <a:off x="4349530" y="1994940"/>
              <a:ext cx="754279" cy="2677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1200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write()</a:t>
              </a:r>
              <a:endParaRPr lang="zh-CN" altLang="en-US" sz="12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17" name="TextBox 4"/>
            <p:cNvSpPr txBox="1">
              <a:spLocks noChangeArrowheads="1"/>
            </p:cNvSpPr>
            <p:nvPr/>
          </p:nvSpPr>
          <p:spPr bwMode="auto">
            <a:xfrm>
              <a:off x="4074954" y="2287266"/>
              <a:ext cx="698972" cy="2677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zh-CN" altLang="en-US" sz="1200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用户态</a:t>
              </a:r>
            </a:p>
          </p:txBody>
        </p:sp>
        <p:sp>
          <p:nvSpPr>
            <p:cNvPr id="18" name="TextBox 4"/>
            <p:cNvSpPr txBox="1">
              <a:spLocks noChangeArrowheads="1"/>
            </p:cNvSpPr>
            <p:nvPr/>
          </p:nvSpPr>
          <p:spPr bwMode="auto">
            <a:xfrm>
              <a:off x="4071910" y="2831143"/>
              <a:ext cx="713261" cy="2677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zh-CN" altLang="en-US" sz="1200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内核态</a:t>
              </a:r>
            </a:p>
          </p:txBody>
        </p:sp>
        <p:sp>
          <p:nvSpPr>
            <p:cNvPr id="19" name="TextBox 4"/>
            <p:cNvSpPr txBox="1">
              <a:spLocks noChangeArrowheads="1"/>
            </p:cNvSpPr>
            <p:nvPr/>
          </p:nvSpPr>
          <p:spPr bwMode="auto">
            <a:xfrm>
              <a:off x="5538985" y="3223947"/>
              <a:ext cx="1409279" cy="1261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1" indent="-307975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1000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write()</a:t>
              </a:r>
            </a:p>
            <a:p>
              <a:pPr lvl="1" indent="-307975">
                <a:lnSpc>
                  <a:spcPct val="95000"/>
                </a:lnSpc>
                <a:buClr>
                  <a:srgbClr val="000099"/>
                </a:buClr>
                <a:defRPr/>
              </a:pPr>
              <a:endParaRPr lang="en-US" altLang="zh-CN" sz="10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  <a:p>
              <a:pPr lvl="1" indent="-307975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1000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write()</a:t>
              </a:r>
            </a:p>
            <a:p>
              <a:pPr lvl="1" indent="-307975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zh-CN" altLang="en-US" sz="1000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系统调用实现</a:t>
              </a:r>
              <a:r>
                <a:rPr lang="en-US" altLang="zh-CN" sz="1000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      </a:t>
              </a:r>
            </a:p>
            <a:p>
              <a:pPr lvl="1" indent="-307975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1000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    </a:t>
              </a:r>
            </a:p>
            <a:p>
              <a:pPr lvl="1" indent="-307975">
                <a:lnSpc>
                  <a:spcPct val="95000"/>
                </a:lnSpc>
                <a:buClr>
                  <a:srgbClr val="000099"/>
                </a:buClr>
                <a:defRPr/>
              </a:pPr>
              <a:endParaRPr lang="en-US" altLang="zh-CN" sz="10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  <a:p>
              <a:pPr lvl="1" indent="-307975">
                <a:lnSpc>
                  <a:spcPct val="95000"/>
                </a:lnSpc>
                <a:buClr>
                  <a:srgbClr val="000099"/>
                </a:buClr>
                <a:defRPr/>
              </a:pPr>
              <a:endParaRPr lang="en-US" altLang="zh-CN" sz="10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  <a:p>
              <a:pPr lvl="1" indent="-307975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1000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return</a:t>
              </a:r>
              <a:endParaRPr lang="zh-CN" altLang="en-US" sz="10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20" name="TextBox 4"/>
            <p:cNvSpPr txBox="1">
              <a:spLocks noChangeArrowheads="1"/>
            </p:cNvSpPr>
            <p:nvPr/>
          </p:nvSpPr>
          <p:spPr bwMode="auto">
            <a:xfrm>
              <a:off x="4794915" y="3701264"/>
              <a:ext cx="214314" cy="209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800" b="1" dirty="0" err="1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i</a:t>
              </a:r>
              <a:endParaRPr lang="zh-CN" altLang="en-US" sz="8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21" name="TextBox 4"/>
            <p:cNvSpPr txBox="1">
              <a:spLocks noChangeArrowheads="1"/>
            </p:cNvSpPr>
            <p:nvPr/>
          </p:nvSpPr>
          <p:spPr bwMode="auto">
            <a:xfrm>
              <a:off x="5056551" y="3243310"/>
              <a:ext cx="214314" cy="443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800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.</a:t>
              </a:r>
            </a:p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800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.</a:t>
              </a:r>
            </a:p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800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.</a:t>
              </a:r>
              <a:endParaRPr lang="zh-CN" altLang="en-US" sz="8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22" name="TextBox 4"/>
            <p:cNvSpPr txBox="1">
              <a:spLocks noChangeArrowheads="1"/>
            </p:cNvSpPr>
            <p:nvPr/>
          </p:nvSpPr>
          <p:spPr bwMode="auto">
            <a:xfrm>
              <a:off x="5056551" y="3886252"/>
              <a:ext cx="214314" cy="443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800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.</a:t>
              </a:r>
            </a:p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800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.</a:t>
              </a:r>
            </a:p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800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.</a:t>
              </a:r>
              <a:endParaRPr lang="zh-CN" altLang="en-US" sz="8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24" name="TextBox 4"/>
            <p:cNvSpPr txBox="1">
              <a:spLocks noChangeArrowheads="1"/>
            </p:cNvSpPr>
            <p:nvPr/>
          </p:nvSpPr>
          <p:spPr bwMode="auto">
            <a:xfrm>
              <a:off x="5823040" y="3820448"/>
              <a:ext cx="214314" cy="443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800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.</a:t>
              </a:r>
            </a:p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800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.</a:t>
              </a:r>
            </a:p>
            <a:p>
              <a:pPr marL="0" lvl="1">
                <a:lnSpc>
                  <a:spcPct val="95000"/>
                </a:lnSpc>
                <a:buClr>
                  <a:srgbClr val="000099"/>
                </a:buClr>
                <a:defRPr/>
              </a:pPr>
              <a:r>
                <a:rPr lang="en-US" altLang="zh-CN" sz="800" b="1" dirty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.</a:t>
              </a:r>
              <a:endParaRPr lang="zh-CN" altLang="en-US" sz="8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007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系统调用表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584" y="980728"/>
            <a:ext cx="8136904" cy="5316487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5FD82A-B7E6-45EF-A6AD-CFE05C0DE389}" type="slidenum">
              <a:rPr lang="en-US" altLang="ko-KR" smtClean="0"/>
              <a:pPr>
                <a:defRPr/>
              </a:pPr>
              <a:t>139</a:t>
            </a:fld>
            <a:endParaRPr lang="en-US" altLang="ko-KR"/>
          </a:p>
        </p:txBody>
      </p:sp>
      <p:sp>
        <p:nvSpPr>
          <p:cNvPr id="9" name="矩形 8"/>
          <p:cNvSpPr/>
          <p:nvPr/>
        </p:nvSpPr>
        <p:spPr>
          <a:xfrm>
            <a:off x="821987" y="6311061"/>
            <a:ext cx="83585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https://www.cnblogs.com/ggjucheng/archive/2012/01/08/2316695.html</a:t>
            </a:r>
          </a:p>
        </p:txBody>
      </p:sp>
    </p:spTree>
    <p:extLst>
      <p:ext uri="{BB962C8B-B14F-4D97-AF65-F5344CB8AC3E}">
        <p14:creationId xmlns:p14="http://schemas.microsoft.com/office/powerpoint/2010/main" val="408750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Concept about mutual exclusion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Race condition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More than one processes are compete for some exclusive resource, other processes shouldn’t access the resource when a process is occupying the resource</a:t>
            </a:r>
          </a:p>
          <a:p>
            <a:pPr lvl="1">
              <a:lnSpc>
                <a:spcPct val="110000"/>
              </a:lnSpc>
              <a:defRPr/>
            </a:pPr>
            <a:r>
              <a:rPr lang="zh-CN" altLang="en-US" dirty="0">
                <a:ea typeface="宋体" pitchFamily="2" charset="-122"/>
              </a:rPr>
              <a:t>在单处理器的情况下，竞争是由一片连续的代码访问某个共享资源造成的。本该连续执行的代码，由于调度变得零碎而导致出错</a:t>
            </a:r>
            <a:endParaRPr lang="en-US" altLang="zh-CN" dirty="0">
              <a:ea typeface="宋体" pitchFamily="2" charset="-122"/>
            </a:endParaRPr>
          </a:p>
          <a:p>
            <a:pPr lvl="1">
              <a:lnSpc>
                <a:spcPct val="110000"/>
              </a:lnSpc>
              <a:defRPr/>
            </a:pPr>
            <a:r>
              <a:rPr lang="zh-CN" altLang="en-US" dirty="0">
                <a:ea typeface="宋体" pitchFamily="2" charset="-122"/>
              </a:rPr>
              <a:t>多处理器的情况下，因为有两个进程（线程）在并行执行，问题会更加严重（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  <a:ea typeface="宋体" pitchFamily="2" charset="-122"/>
              </a:rPr>
              <a:t>本课程暂不考虑这种复杂的情况</a:t>
            </a:r>
            <a:r>
              <a:rPr lang="zh-CN" altLang="en-US" dirty="0">
                <a:ea typeface="宋体" pitchFamily="2" charset="-122"/>
              </a:rPr>
              <a:t>）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1321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EF8B03-4893-4F61-844D-3B11D9186F91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ko-KR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630563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214546" y="1071564"/>
            <a:ext cx="5143536" cy="530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ctr">
              <a:lnSpc>
                <a:spcPct val="95000"/>
              </a:lnSpc>
              <a:defRPr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函数调用和系统调用的不同处</a:t>
            </a:r>
          </a:p>
        </p:txBody>
      </p:sp>
      <p:sp>
        <p:nvSpPr>
          <p:cNvPr id="24584" name="TextBox 4"/>
          <p:cNvSpPr txBox="1">
            <a:spLocks noChangeArrowheads="1"/>
          </p:cNvSpPr>
          <p:nvPr/>
        </p:nvSpPr>
        <p:spPr bwMode="auto">
          <a:xfrm>
            <a:off x="1428948" y="1778078"/>
            <a:ext cx="3803868" cy="425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indent="-307975">
              <a:lnSpc>
                <a:spcPts val="2600"/>
              </a:lnSpc>
              <a:buClr>
                <a:srgbClr val="000099"/>
              </a:buClr>
              <a:defRPr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系统调用</a:t>
            </a:r>
          </a:p>
        </p:txBody>
      </p:sp>
      <p:sp>
        <p:nvSpPr>
          <p:cNvPr id="24585" name="矩形 6"/>
          <p:cNvSpPr>
            <a:spLocks noChangeArrowheads="1"/>
          </p:cNvSpPr>
          <p:nvPr/>
        </p:nvSpPr>
        <p:spPr bwMode="auto">
          <a:xfrm>
            <a:off x="1187625" y="1778078"/>
            <a:ext cx="414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latin typeface="Calibri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438479" y="2130221"/>
            <a:ext cx="5221753" cy="707886"/>
            <a:chOff x="1438479" y="2130221"/>
            <a:chExt cx="5221753" cy="707886"/>
          </a:xfrm>
        </p:grpSpPr>
        <p:sp>
          <p:nvSpPr>
            <p:cNvPr id="24" name="TextBox 7"/>
            <p:cNvSpPr txBox="1">
              <a:spLocks noChangeArrowheads="1"/>
            </p:cNvSpPr>
            <p:nvPr/>
          </p:nvSpPr>
          <p:spPr bwMode="auto">
            <a:xfrm>
              <a:off x="1438479" y="2130221"/>
              <a:ext cx="5221753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1"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系统调用是由操作系统向用户空间提供的固定接口，通过这些接口可以提升权限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pic>
          <p:nvPicPr>
            <p:cNvPr id="25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721025" y="224452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2" name="组合 21"/>
          <p:cNvGrpSpPr/>
          <p:nvPr/>
        </p:nvGrpSpPr>
        <p:grpSpPr>
          <a:xfrm>
            <a:off x="1403648" y="2937138"/>
            <a:ext cx="5221753" cy="1015663"/>
            <a:chOff x="1438479" y="2130221"/>
            <a:chExt cx="5221753" cy="1015663"/>
          </a:xfrm>
        </p:grpSpPr>
        <p:sp>
          <p:nvSpPr>
            <p:cNvPr id="23" name="TextBox 7"/>
            <p:cNvSpPr txBox="1">
              <a:spLocks noChangeArrowheads="1"/>
            </p:cNvSpPr>
            <p:nvPr/>
          </p:nvSpPr>
          <p:spPr bwMode="auto">
            <a:xfrm>
              <a:off x="1438479" y="2130221"/>
              <a:ext cx="5221753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1"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这些接口的行为是固定的，以尽可能的保证安全。也就是提升权限后只能执行预定好的指令或访问预定好的数据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pic>
          <p:nvPicPr>
            <p:cNvPr id="26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721025" y="224452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7" name="组合 26"/>
          <p:cNvGrpSpPr/>
          <p:nvPr/>
        </p:nvGrpSpPr>
        <p:grpSpPr>
          <a:xfrm>
            <a:off x="1438479" y="4089266"/>
            <a:ext cx="5221753" cy="707886"/>
            <a:chOff x="1438479" y="2130221"/>
            <a:chExt cx="5221753" cy="707886"/>
          </a:xfrm>
        </p:grpSpPr>
        <p:sp>
          <p:nvSpPr>
            <p:cNvPr id="28" name="TextBox 7"/>
            <p:cNvSpPr txBox="1">
              <a:spLocks noChangeArrowheads="1"/>
            </p:cNvSpPr>
            <p:nvPr/>
          </p:nvSpPr>
          <p:spPr bwMode="auto">
            <a:xfrm>
              <a:off x="1438479" y="2130221"/>
              <a:ext cx="5221753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lvl="1"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欺骗这些接口以获得不该有的权限，从而实现对系统的攻击。这种活动从未停止过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721025" y="224452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88848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214546" y="1071564"/>
            <a:ext cx="5143536" cy="530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ctr">
              <a:lnSpc>
                <a:spcPct val="95000"/>
              </a:lnSpc>
              <a:defRPr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函数调用和系统调用的不同处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187625" y="1778078"/>
            <a:ext cx="4248471" cy="1377557"/>
            <a:chOff x="323528" y="768954"/>
            <a:chExt cx="4248471" cy="1377557"/>
          </a:xfrm>
        </p:grpSpPr>
        <p:sp>
          <p:nvSpPr>
            <p:cNvPr id="24584" name="TextBox 4"/>
            <p:cNvSpPr txBox="1">
              <a:spLocks noChangeArrowheads="1"/>
            </p:cNvSpPr>
            <p:nvPr/>
          </p:nvSpPr>
          <p:spPr bwMode="auto">
            <a:xfrm>
              <a:off x="564851" y="768954"/>
              <a:ext cx="3803868" cy="4257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1" indent="-307975">
                <a:lnSpc>
                  <a:spcPts val="2600"/>
                </a:lnSpc>
                <a:buClr>
                  <a:srgbClr val="000099"/>
                </a:buClr>
                <a:defRPr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系统调用</a:t>
              </a:r>
            </a:p>
          </p:txBody>
        </p:sp>
        <p:sp>
          <p:nvSpPr>
            <p:cNvPr id="24585" name="矩形 6"/>
            <p:cNvSpPr>
              <a:spLocks noChangeArrowheads="1"/>
            </p:cNvSpPr>
            <p:nvPr/>
          </p:nvSpPr>
          <p:spPr bwMode="auto">
            <a:xfrm>
              <a:off x="323528" y="768954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sp>
          <p:nvSpPr>
            <p:cNvPr id="24" name="TextBox 7"/>
            <p:cNvSpPr txBox="1">
              <a:spLocks noChangeArrowheads="1"/>
            </p:cNvSpPr>
            <p:nvPr/>
          </p:nvSpPr>
          <p:spPr bwMode="auto">
            <a:xfrm>
              <a:off x="574382" y="1121097"/>
              <a:ext cx="399761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1">
                <a:buNone/>
              </a:pP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INT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和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IRET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指令用于系统调用</a:t>
              </a:r>
            </a:p>
          </p:txBody>
        </p:sp>
        <p:pic>
          <p:nvPicPr>
            <p:cNvPr id="25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56928" y="1235399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" name="TextBox 7"/>
            <p:cNvSpPr txBox="1">
              <a:spLocks noChangeArrowheads="1"/>
            </p:cNvSpPr>
            <p:nvPr/>
          </p:nvSpPr>
          <p:spPr bwMode="auto">
            <a:xfrm>
              <a:off x="984343" y="1500180"/>
              <a:ext cx="3172054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2"/>
              <a:r>
                <a:rPr lang="en-US" altLang="zh-CN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· </a:t>
              </a:r>
              <a:r>
                <a:rPr lang="zh-CN" altLang="en-US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系统调用时，堆栈切换和</a:t>
              </a:r>
              <a:endParaRPr lang="en-US" altLang="zh-CN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  <a:p>
              <a:pPr marL="0" lvl="2"/>
              <a:r>
                <a:rPr lang="zh-CN" altLang="en-US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  特权级的转换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187625" y="3084194"/>
            <a:ext cx="4045191" cy="1383175"/>
            <a:chOff x="323528" y="2143122"/>
            <a:chExt cx="4045191" cy="1383175"/>
          </a:xfrm>
        </p:grpSpPr>
        <p:sp>
          <p:nvSpPr>
            <p:cNvPr id="45" name="TextBox 4"/>
            <p:cNvSpPr txBox="1">
              <a:spLocks noChangeArrowheads="1"/>
            </p:cNvSpPr>
            <p:nvPr/>
          </p:nvSpPr>
          <p:spPr bwMode="auto">
            <a:xfrm>
              <a:off x="564851" y="2143122"/>
              <a:ext cx="3803868" cy="4257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1" indent="-307975">
                <a:lnSpc>
                  <a:spcPts val="2600"/>
                </a:lnSpc>
                <a:buClr>
                  <a:srgbClr val="000099"/>
                </a:buClr>
                <a:defRPr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函数调用</a:t>
              </a:r>
            </a:p>
          </p:txBody>
        </p:sp>
        <p:sp>
          <p:nvSpPr>
            <p:cNvPr id="46" name="矩形 6"/>
            <p:cNvSpPr>
              <a:spLocks noChangeArrowheads="1"/>
            </p:cNvSpPr>
            <p:nvPr/>
          </p:nvSpPr>
          <p:spPr bwMode="auto">
            <a:xfrm>
              <a:off x="323528" y="2143122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  <p:sp>
          <p:nvSpPr>
            <p:cNvPr id="47" name="TextBox 7"/>
            <p:cNvSpPr txBox="1">
              <a:spLocks noChangeArrowheads="1"/>
            </p:cNvSpPr>
            <p:nvPr/>
          </p:nvSpPr>
          <p:spPr bwMode="auto">
            <a:xfrm>
              <a:off x="574383" y="2495265"/>
              <a:ext cx="3508584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1">
                <a:buNone/>
              </a:pP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CALL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和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RET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用于常规调用</a:t>
              </a:r>
            </a:p>
          </p:txBody>
        </p:sp>
        <p:pic>
          <p:nvPicPr>
            <p:cNvPr id="48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56928" y="2609567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TextBox 7"/>
            <p:cNvSpPr txBox="1">
              <a:spLocks noChangeArrowheads="1"/>
            </p:cNvSpPr>
            <p:nvPr/>
          </p:nvSpPr>
          <p:spPr bwMode="auto">
            <a:xfrm>
              <a:off x="984343" y="3156965"/>
              <a:ext cx="317205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2"/>
              <a:r>
                <a:rPr lang="en-US" altLang="zh-CN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· </a:t>
              </a:r>
              <a:r>
                <a:rPr lang="zh-CN" altLang="en-US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常规调用时没有堆栈切换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87624" y="4491977"/>
            <a:ext cx="4932040" cy="1313287"/>
            <a:chOff x="323528" y="3517290"/>
            <a:chExt cx="4932040" cy="1313287"/>
          </a:xfrm>
        </p:grpSpPr>
        <p:sp>
          <p:nvSpPr>
            <p:cNvPr id="2" name="矩形 1"/>
            <p:cNvSpPr/>
            <p:nvPr/>
          </p:nvSpPr>
          <p:spPr>
            <a:xfrm>
              <a:off x="683568" y="3537915"/>
              <a:ext cx="4572000" cy="129266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Intel 64 and IA-32 Architectures Software Developer </a:t>
              </a:r>
              <a:r>
                <a:rPr lang="zh-CN" altLang="en-US" sz="1400" b="1" u="sng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Manualshttp://www.intel.com/content/www/us/en/processors/architectures-software-developer-manuals.html</a:t>
              </a:r>
              <a:endParaRPr lang="en-US" altLang="zh-CN" sz="1400" b="1" u="sng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18" name="矩形 6"/>
            <p:cNvSpPr>
              <a:spLocks noChangeArrowheads="1"/>
            </p:cNvSpPr>
            <p:nvPr/>
          </p:nvSpPr>
          <p:spPr bwMode="auto">
            <a:xfrm>
              <a:off x="323528" y="3517290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118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214546" y="1071563"/>
            <a:ext cx="514353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Monotype Sorts" charset="0"/>
              <a:buNone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中断、异常和系统调用的开销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475657" y="1844824"/>
            <a:ext cx="4195319" cy="400110"/>
            <a:chOff x="1475656" y="987574"/>
            <a:chExt cx="4195319" cy="400110"/>
          </a:xfrm>
        </p:grpSpPr>
        <p:sp>
          <p:nvSpPr>
            <p:cNvPr id="24584" name="TextBox 4"/>
            <p:cNvSpPr txBox="1">
              <a:spLocks noChangeArrowheads="1"/>
            </p:cNvSpPr>
            <p:nvPr/>
          </p:nvSpPr>
          <p:spPr bwMode="auto">
            <a:xfrm>
              <a:off x="1867107" y="987574"/>
              <a:ext cx="380386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超过函数调用</a:t>
              </a:r>
            </a:p>
          </p:txBody>
        </p:sp>
        <p:sp>
          <p:nvSpPr>
            <p:cNvPr id="24585" name="矩形 6"/>
            <p:cNvSpPr>
              <a:spLocks noChangeArrowheads="1"/>
            </p:cNvSpPr>
            <p:nvPr/>
          </p:nvSpPr>
          <p:spPr bwMode="auto">
            <a:xfrm>
              <a:off x="1475656" y="987574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403649" y="2196968"/>
            <a:ext cx="3931091" cy="3268281"/>
            <a:chOff x="1403648" y="1339717"/>
            <a:chExt cx="3931091" cy="3268281"/>
          </a:xfrm>
        </p:grpSpPr>
        <p:sp>
          <p:nvSpPr>
            <p:cNvPr id="24" name="TextBox 7"/>
            <p:cNvSpPr txBox="1">
              <a:spLocks noChangeArrowheads="1"/>
            </p:cNvSpPr>
            <p:nvPr/>
          </p:nvSpPr>
          <p:spPr bwMode="auto">
            <a:xfrm>
              <a:off x="1403648" y="1339717"/>
              <a:ext cx="350858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1"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开销：</a:t>
              </a:r>
            </a:p>
          </p:txBody>
        </p:sp>
        <p:sp>
          <p:nvSpPr>
            <p:cNvPr id="43" name="TextBox 7"/>
            <p:cNvSpPr txBox="1">
              <a:spLocks noChangeArrowheads="1"/>
            </p:cNvSpPr>
            <p:nvPr/>
          </p:nvSpPr>
          <p:spPr bwMode="auto">
            <a:xfrm>
              <a:off x="2161199" y="1718800"/>
              <a:ext cx="317205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2"/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引导机制</a:t>
              </a:r>
            </a:p>
          </p:txBody>
        </p:sp>
        <p:pic>
          <p:nvPicPr>
            <p:cNvPr id="44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79712" y="183310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" name="TextBox 7"/>
            <p:cNvSpPr txBox="1">
              <a:spLocks noChangeArrowheads="1"/>
            </p:cNvSpPr>
            <p:nvPr/>
          </p:nvSpPr>
          <p:spPr bwMode="auto">
            <a:xfrm>
              <a:off x="2162685" y="2075990"/>
              <a:ext cx="317205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2"/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建立内核堆栈</a:t>
              </a:r>
            </a:p>
          </p:txBody>
        </p:sp>
        <p:pic>
          <p:nvPicPr>
            <p:cNvPr id="52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81198" y="219029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3" name="TextBox 7"/>
            <p:cNvSpPr txBox="1">
              <a:spLocks noChangeArrowheads="1"/>
            </p:cNvSpPr>
            <p:nvPr/>
          </p:nvSpPr>
          <p:spPr bwMode="auto">
            <a:xfrm>
              <a:off x="2161199" y="2426784"/>
              <a:ext cx="317205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2"/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验证参数</a:t>
              </a:r>
            </a:p>
          </p:txBody>
        </p:sp>
        <p:pic>
          <p:nvPicPr>
            <p:cNvPr id="54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79712" y="254108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5" name="TextBox 7"/>
            <p:cNvSpPr txBox="1">
              <a:spLocks noChangeArrowheads="1"/>
            </p:cNvSpPr>
            <p:nvPr/>
          </p:nvSpPr>
          <p:spPr bwMode="auto">
            <a:xfrm>
              <a:off x="2162685" y="2783974"/>
              <a:ext cx="3172054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2"/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内核态映射到用户态的地址空间</a:t>
              </a:r>
            </a:p>
          </p:txBody>
        </p:sp>
        <p:pic>
          <p:nvPicPr>
            <p:cNvPr id="56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81198" y="289827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7" name="TextBox 7"/>
            <p:cNvSpPr txBox="1">
              <a:spLocks noChangeArrowheads="1"/>
            </p:cNvSpPr>
            <p:nvPr/>
          </p:nvSpPr>
          <p:spPr bwMode="auto">
            <a:xfrm>
              <a:off x="2162685" y="3865994"/>
              <a:ext cx="317205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2"/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内核态独立地址空间</a:t>
              </a:r>
            </a:p>
          </p:txBody>
        </p:sp>
        <p:pic>
          <p:nvPicPr>
            <p:cNvPr id="58" name="图片 8" descr="小点1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81198" y="398029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9" name="TextBox 7"/>
            <p:cNvSpPr txBox="1">
              <a:spLocks noChangeArrowheads="1"/>
            </p:cNvSpPr>
            <p:nvPr/>
          </p:nvSpPr>
          <p:spPr bwMode="auto">
            <a:xfrm>
              <a:off x="2195736" y="3468490"/>
              <a:ext cx="256046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2"/>
              <a:r>
                <a:rPr lang="en-US" altLang="zh-CN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· </a:t>
              </a:r>
              <a:r>
                <a:rPr lang="zh-CN" altLang="en-US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更新页面映射权限</a:t>
              </a:r>
            </a:p>
          </p:txBody>
        </p:sp>
        <p:sp>
          <p:nvSpPr>
            <p:cNvPr id="60" name="TextBox 7"/>
            <p:cNvSpPr txBox="1">
              <a:spLocks noChangeArrowheads="1"/>
            </p:cNvSpPr>
            <p:nvPr/>
          </p:nvSpPr>
          <p:spPr bwMode="auto">
            <a:xfrm>
              <a:off x="2209384" y="4238666"/>
              <a:ext cx="88455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2"/>
              <a:r>
                <a:rPr lang="en-US" altLang="zh-CN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· TLB</a:t>
              </a:r>
              <a:endParaRPr lang="zh-CN" altLang="en-US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70" name="矩形 6"/>
            <p:cNvSpPr>
              <a:spLocks noChangeArrowheads="1"/>
            </p:cNvSpPr>
            <p:nvPr/>
          </p:nvSpPr>
          <p:spPr bwMode="auto">
            <a:xfrm>
              <a:off x="1475656" y="1352985"/>
              <a:ext cx="41433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575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20787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65519BF-A620-483B-B46A-700B43256B0A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143</a:t>
            </a:fld>
            <a:endParaRPr lang="en-US" altLang="ko-KR" sz="1200">
              <a:solidFill>
                <a:schemeClr val="bg1"/>
              </a:solidFill>
            </a:endParaRPr>
          </a:p>
        </p:txBody>
      </p:sp>
      <p:sp>
        <p:nvSpPr>
          <p:cNvPr id="207877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2060575"/>
            <a:ext cx="7777162" cy="892175"/>
          </a:xfrm>
        </p:spPr>
        <p:txBody>
          <a:bodyPr/>
          <a:lstStyle/>
          <a:p>
            <a:pPr eaLnBrk="1" hangingPunct="1"/>
            <a:r>
              <a:rPr lang="en-US" altLang="zh-CN" sz="5400" i="1">
                <a:solidFill>
                  <a:srgbClr val="993300"/>
                </a:solidFill>
                <a:ea typeface="宋体" panose="02010600030101010101" pitchFamily="2" charset="-122"/>
              </a:rPr>
              <a:t>Thanks for your time!</a:t>
            </a:r>
            <a:br>
              <a:rPr lang="en-US" altLang="zh-CN" sz="5400" i="1">
                <a:solidFill>
                  <a:srgbClr val="993300"/>
                </a:solidFill>
                <a:ea typeface="宋体" panose="02010600030101010101" pitchFamily="2" charset="-122"/>
              </a:rPr>
            </a:br>
            <a:r>
              <a:rPr lang="en-US" altLang="zh-CN" sz="5400" i="1">
                <a:solidFill>
                  <a:srgbClr val="993300"/>
                </a:solidFill>
                <a:ea typeface="宋体" panose="02010600030101010101" pitchFamily="2" charset="-122"/>
              </a:rPr>
              <a:t>Questions &amp; Answers</a:t>
            </a:r>
            <a:endParaRPr lang="en-US" altLang="ko-KR" sz="5400" i="1">
              <a:solidFill>
                <a:srgbClr val="993300"/>
              </a:solidFill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052736"/>
            <a:ext cx="7772400" cy="628650"/>
          </a:xfrm>
        </p:spPr>
        <p:txBody>
          <a:bodyPr/>
          <a:lstStyle/>
          <a:p>
            <a:pPr>
              <a:defRPr/>
            </a:pPr>
            <a:r>
              <a:rPr lang="zh-CN" altLang="en-US" sz="3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临界区</a:t>
            </a:r>
            <a:r>
              <a:rPr lang="en-US" altLang="zh-CN" sz="3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(Critical Section)</a:t>
            </a:r>
            <a:endParaRPr lang="zh-CN" altLang="en-US" sz="3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259632" y="2969647"/>
            <a:ext cx="6336704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Ø"/>
              <a:defRPr sz="2000" kern="1200">
                <a:solidFill>
                  <a:schemeClr val="folHlink"/>
                </a:solidFill>
                <a:latin typeface="+mn-lt"/>
                <a:ea typeface="+mn-ea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"/>
              <a:defRPr sz="2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"/>
              <a:defRPr sz="16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临界区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(critical section)</a:t>
            </a:r>
          </a:p>
        </p:txBody>
      </p:sp>
      <p:sp>
        <p:nvSpPr>
          <p:cNvPr id="6" name="矩形 5"/>
          <p:cNvSpPr/>
          <p:nvPr/>
        </p:nvSpPr>
        <p:spPr>
          <a:xfrm>
            <a:off x="1702950" y="1779214"/>
            <a:ext cx="4104456" cy="1092607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>
              <a:lnSpc>
                <a:spcPct val="80000"/>
              </a:lnSpc>
            </a:pPr>
            <a:r>
              <a:rPr lang="en-US" altLang="zh-CN" sz="20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entry section</a:t>
            </a:r>
          </a:p>
          <a:p>
            <a:pPr marL="0" lvl="1">
              <a:lnSpc>
                <a:spcPct val="80000"/>
              </a:lnSpc>
            </a:pPr>
            <a:r>
              <a:rPr lang="en-US" altLang="zh-CN" sz="20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critical section</a:t>
            </a:r>
          </a:p>
          <a:p>
            <a:pPr marL="0" lvl="1">
              <a:lnSpc>
                <a:spcPct val="80000"/>
              </a:lnSpc>
            </a:pPr>
            <a:r>
              <a:rPr lang="en-US" altLang="zh-CN" sz="20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exit section</a:t>
            </a:r>
          </a:p>
          <a:p>
            <a:pPr marL="0" lvl="1">
              <a:lnSpc>
                <a:spcPct val="80000"/>
              </a:lnSpc>
            </a:pPr>
            <a:r>
              <a:rPr lang="en-US" altLang="zh-CN" sz="20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remainder section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260807" y="3324424"/>
            <a:ext cx="6336704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Ø"/>
              <a:defRPr sz="2000" kern="1200">
                <a:solidFill>
                  <a:schemeClr val="folHlink"/>
                </a:solidFill>
                <a:latin typeface="+mn-lt"/>
                <a:ea typeface="+mn-ea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"/>
              <a:defRPr sz="2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"/>
              <a:defRPr sz="16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进入区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(entry section)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259632" y="3688103"/>
            <a:ext cx="6336704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Ø"/>
              <a:defRPr sz="2000" kern="1200">
                <a:solidFill>
                  <a:schemeClr val="folHlink"/>
                </a:solidFill>
                <a:latin typeface="+mn-lt"/>
                <a:ea typeface="+mn-ea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"/>
              <a:defRPr sz="2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"/>
              <a:defRPr sz="16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退出区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(exit section)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258535" y="4058385"/>
            <a:ext cx="6336704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Ø"/>
              <a:defRPr sz="2000" kern="1200">
                <a:solidFill>
                  <a:schemeClr val="folHlink"/>
                </a:solidFill>
                <a:latin typeface="+mn-lt"/>
                <a:ea typeface="+mn-ea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"/>
              <a:defRPr sz="2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"/>
              <a:defRPr sz="16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剩余区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(remainder section)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788142" y="3328985"/>
            <a:ext cx="6456266" cy="360040"/>
            <a:chOff x="1788142" y="2471735"/>
            <a:chExt cx="6456266" cy="360040"/>
          </a:xfrm>
        </p:grpSpPr>
        <p:sp>
          <p:nvSpPr>
            <p:cNvPr id="11" name="Rectangle 3"/>
            <p:cNvSpPr txBox="1">
              <a:spLocks noChangeArrowheads="1"/>
            </p:cNvSpPr>
            <p:nvPr/>
          </p:nvSpPr>
          <p:spPr bwMode="auto">
            <a:xfrm>
              <a:off x="1907704" y="2471735"/>
              <a:ext cx="6336704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0487" tIns="44450" rIns="90487" bIns="4445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Blip>
                  <a:blip r:embed="rId2"/>
                </a:buBlip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Ø"/>
                <a:defRPr sz="2000" kern="1200">
                  <a:solidFill>
                    <a:schemeClr val="folHlink"/>
                  </a:solidFill>
                  <a:latin typeface="+mn-lt"/>
                  <a:ea typeface="+mn-ea"/>
                  <a:cs typeface="MS PGothic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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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1" hangingPunct="1"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进程中访问临界资源的一段需要互斥执行的代码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8142" y="258909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1789317" y="3671077"/>
            <a:ext cx="6456266" cy="761954"/>
            <a:chOff x="1788142" y="3180919"/>
            <a:chExt cx="6456266" cy="761954"/>
          </a:xfrm>
        </p:grpSpPr>
        <p:sp>
          <p:nvSpPr>
            <p:cNvPr id="12" name="Rectangle 3"/>
            <p:cNvSpPr txBox="1">
              <a:spLocks noChangeArrowheads="1"/>
            </p:cNvSpPr>
            <p:nvPr/>
          </p:nvSpPr>
          <p:spPr bwMode="auto">
            <a:xfrm>
              <a:off x="1907704" y="3180919"/>
              <a:ext cx="6336704" cy="7619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0487" tIns="44450" rIns="90487" bIns="4445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Blip>
                  <a:blip r:embed="rId2"/>
                </a:buBlip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Ø"/>
                <a:defRPr sz="2000" kern="1200">
                  <a:solidFill>
                    <a:schemeClr val="folHlink"/>
                  </a:solidFill>
                  <a:latin typeface="+mn-lt"/>
                  <a:ea typeface="+mn-ea"/>
                  <a:cs typeface="MS PGothic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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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1" hangingPunct="1"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检查可否进入临界区的一段代码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indent="0" eaLnBrk="1" hangingPunct="1"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如可进入，设置相应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"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正在访问临界区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"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标志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8142" y="3297335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8142" y="3667267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1788143" y="4014467"/>
            <a:ext cx="6435641" cy="360040"/>
            <a:chOff x="1788142" y="4135227"/>
            <a:chExt cx="6435641" cy="360040"/>
          </a:xfrm>
        </p:grpSpPr>
        <p:sp>
          <p:nvSpPr>
            <p:cNvPr id="13" name="Rectangle 3"/>
            <p:cNvSpPr txBox="1">
              <a:spLocks noChangeArrowheads="1"/>
            </p:cNvSpPr>
            <p:nvPr/>
          </p:nvSpPr>
          <p:spPr bwMode="auto">
            <a:xfrm>
              <a:off x="1887079" y="4135227"/>
              <a:ext cx="6336704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0487" tIns="44450" rIns="90487" bIns="4445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Blip>
                  <a:blip r:embed="rId2"/>
                </a:buBlip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Ø"/>
                <a:defRPr sz="2000" kern="1200">
                  <a:solidFill>
                    <a:schemeClr val="folHlink"/>
                  </a:solidFill>
                  <a:latin typeface="+mn-lt"/>
                  <a:ea typeface="+mn-ea"/>
                  <a:cs typeface="MS PGothic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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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1" hangingPunct="1"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清除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“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正在访问临界区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”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标志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8142" y="4257586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0" name="组合 19"/>
          <p:cNvGrpSpPr/>
          <p:nvPr/>
        </p:nvGrpSpPr>
        <p:grpSpPr>
          <a:xfrm>
            <a:off x="1788142" y="4441110"/>
            <a:ext cx="6456266" cy="360040"/>
            <a:chOff x="1788142" y="4878343"/>
            <a:chExt cx="6456266" cy="360040"/>
          </a:xfrm>
        </p:grpSpPr>
        <p:sp>
          <p:nvSpPr>
            <p:cNvPr id="14" name="Rectangle 3"/>
            <p:cNvSpPr txBox="1">
              <a:spLocks noChangeArrowheads="1"/>
            </p:cNvSpPr>
            <p:nvPr/>
          </p:nvSpPr>
          <p:spPr bwMode="auto">
            <a:xfrm>
              <a:off x="1907704" y="4878343"/>
              <a:ext cx="6336704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0487" tIns="44450" rIns="90487" bIns="4445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Blip>
                  <a:blip r:embed="rId2"/>
                </a:buBlip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Ø"/>
                <a:defRPr sz="2000" kern="1200">
                  <a:solidFill>
                    <a:schemeClr val="folHlink"/>
                  </a:solidFill>
                  <a:latin typeface="+mn-lt"/>
                  <a:ea typeface="+mn-ea"/>
                  <a:cs typeface="MS PGothic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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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MS PGothic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eaLnBrk="1" hangingPunct="1"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代码中的其余部分</a:t>
              </a:r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8142" y="4999244"/>
              <a:ext cx="151066" cy="148997"/>
            </a:xfrm>
            <a:prstGeom prst="rect">
              <a:avLst/>
            </a:prstGeom>
            <a:effectLst/>
          </p:spPr>
        </p:pic>
      </p:grpSp>
      <p:sp>
        <p:nvSpPr>
          <p:cNvPr id="23" name="矩形 22"/>
          <p:cNvSpPr/>
          <p:nvPr/>
        </p:nvSpPr>
        <p:spPr>
          <a:xfrm>
            <a:off x="2160566" y="2028401"/>
            <a:ext cx="3000004" cy="33855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0" lvl="1"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critical section</a:t>
            </a:r>
          </a:p>
        </p:txBody>
      </p:sp>
      <p:sp>
        <p:nvSpPr>
          <p:cNvPr id="24" name="矩形 23"/>
          <p:cNvSpPr/>
          <p:nvPr/>
        </p:nvSpPr>
        <p:spPr>
          <a:xfrm>
            <a:off x="1702950" y="1781791"/>
            <a:ext cx="3000004" cy="33855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0" lvl="1"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entry section</a:t>
            </a:r>
          </a:p>
        </p:txBody>
      </p:sp>
      <p:sp>
        <p:nvSpPr>
          <p:cNvPr id="25" name="矩形 24"/>
          <p:cNvSpPr/>
          <p:nvPr/>
        </p:nvSpPr>
        <p:spPr>
          <a:xfrm>
            <a:off x="1703233" y="2277330"/>
            <a:ext cx="3000004" cy="33855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0" lvl="1"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exit section</a:t>
            </a:r>
          </a:p>
        </p:txBody>
      </p:sp>
      <p:sp>
        <p:nvSpPr>
          <p:cNvPr id="26" name="矩形 25"/>
          <p:cNvSpPr/>
          <p:nvPr/>
        </p:nvSpPr>
        <p:spPr>
          <a:xfrm>
            <a:off x="2161415" y="2511776"/>
            <a:ext cx="3000004" cy="33855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0" lvl="1">
              <a:lnSpc>
                <a:spcPct val="80000"/>
              </a:lnSpc>
            </a:pP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remainder section</a:t>
            </a:r>
          </a:p>
        </p:txBody>
      </p:sp>
    </p:spTree>
    <p:extLst>
      <p:ext uri="{BB962C8B-B14F-4D97-AF65-F5344CB8AC3E}">
        <p14:creationId xmlns:p14="http://schemas.microsoft.com/office/powerpoint/2010/main" val="53641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/>
      <p:bldP spid="9" grpId="0"/>
      <p:bldP spid="10" grpId="0"/>
      <p:bldP spid="23" grpId="0"/>
      <p:bldP spid="23" grpId="1"/>
      <p:bldP spid="23" grpId="2"/>
      <p:bldP spid="24" grpId="0"/>
      <p:bldP spid="24" grpId="1"/>
      <p:bldP spid="24" grpId="2"/>
      <p:bldP spid="25" grpId="0"/>
      <p:bldP spid="25" grpId="1"/>
      <p:bldP spid="25" grpId="2"/>
      <p:bldP spid="26" grpId="0"/>
      <p:bldP spid="26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Concept about mutual exclusion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13414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87BF9E8-BB21-414A-9B30-C28F7B25F3B1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ko-KR" sz="1200">
              <a:solidFill>
                <a:schemeClr val="bg1"/>
              </a:solidFill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643188" y="2143125"/>
            <a:ext cx="2857500" cy="2857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5500688" y="3714750"/>
            <a:ext cx="1428750" cy="2857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>
            <a:cxnSpLocks noChangeShapeType="1"/>
            <a:stCxn id="8" idx="1"/>
          </p:cNvCxnSpPr>
          <p:nvPr/>
        </p:nvCxnSpPr>
        <p:spPr bwMode="auto">
          <a:xfrm rot="10800000">
            <a:off x="2000250" y="2286000"/>
            <a:ext cx="642938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直接连接符 11"/>
          <p:cNvCxnSpPr>
            <a:cxnSpLocks noChangeShapeType="1"/>
            <a:endCxn id="8" idx="3"/>
          </p:cNvCxnSpPr>
          <p:nvPr/>
        </p:nvCxnSpPr>
        <p:spPr bwMode="auto">
          <a:xfrm rot="10800000">
            <a:off x="5500688" y="2286000"/>
            <a:ext cx="3500437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直接连接符 14"/>
          <p:cNvCxnSpPr>
            <a:cxnSpLocks noChangeShapeType="1"/>
            <a:stCxn id="9" idx="1"/>
          </p:cNvCxnSpPr>
          <p:nvPr/>
        </p:nvCxnSpPr>
        <p:spPr bwMode="auto">
          <a:xfrm rot="10800000">
            <a:off x="3786188" y="3857625"/>
            <a:ext cx="17145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接连接符 17"/>
          <p:cNvCxnSpPr>
            <a:cxnSpLocks noChangeShapeType="1"/>
            <a:stCxn id="9" idx="3"/>
          </p:cNvCxnSpPr>
          <p:nvPr/>
        </p:nvCxnSpPr>
        <p:spPr bwMode="auto">
          <a:xfrm>
            <a:off x="6929438" y="3857625"/>
            <a:ext cx="2071687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1000125" y="3714750"/>
            <a:ext cx="9223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Proc B</a:t>
            </a: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1008063" y="2143125"/>
            <a:ext cx="9207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Proc A</a:t>
            </a:r>
            <a:endParaRPr lang="zh-CN" altLang="en-US" sz="1800">
              <a:solidFill>
                <a:schemeClr val="tx1"/>
              </a:solidFill>
            </a:endParaRPr>
          </a:p>
        </p:txBody>
      </p:sp>
      <p:grpSp>
        <p:nvGrpSpPr>
          <p:cNvPr id="2" name="组合 59"/>
          <p:cNvGrpSpPr>
            <a:grpSpLocks/>
          </p:cNvGrpSpPr>
          <p:nvPr/>
        </p:nvGrpSpPr>
        <p:grpSpPr bwMode="auto">
          <a:xfrm>
            <a:off x="2428875" y="1285875"/>
            <a:ext cx="2806700" cy="785813"/>
            <a:chOff x="2428860" y="1285860"/>
            <a:chExt cx="2807179" cy="785818"/>
          </a:xfrm>
        </p:grpSpPr>
        <p:cxnSp>
          <p:nvCxnSpPr>
            <p:cNvPr id="134190" name="直接箭头连接符 32"/>
            <p:cNvCxnSpPr>
              <a:cxnSpLocks noChangeShapeType="1"/>
            </p:cNvCxnSpPr>
            <p:nvPr/>
          </p:nvCxnSpPr>
          <p:spPr bwMode="auto">
            <a:xfrm rot="10800000" flipV="1">
              <a:off x="2643174" y="1643050"/>
              <a:ext cx="642942" cy="42862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4191" name="TextBox 42"/>
            <p:cNvSpPr txBox="1">
              <a:spLocks noChangeArrowheads="1"/>
            </p:cNvSpPr>
            <p:nvPr/>
          </p:nvSpPr>
          <p:spPr bwMode="auto">
            <a:xfrm>
              <a:off x="2428860" y="1285860"/>
              <a:ext cx="2807179" cy="313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A enters critical region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组合 60"/>
          <p:cNvGrpSpPr>
            <a:grpSpLocks/>
          </p:cNvGrpSpPr>
          <p:nvPr/>
        </p:nvGrpSpPr>
        <p:grpSpPr bwMode="auto">
          <a:xfrm>
            <a:off x="5500688" y="1500188"/>
            <a:ext cx="2949575" cy="785812"/>
            <a:chOff x="5500694" y="1500174"/>
            <a:chExt cx="2949414" cy="785818"/>
          </a:xfrm>
        </p:grpSpPr>
        <p:cxnSp>
          <p:nvCxnSpPr>
            <p:cNvPr id="134188" name="直接箭头连接符 34"/>
            <p:cNvCxnSpPr>
              <a:cxnSpLocks noChangeShapeType="1"/>
            </p:cNvCxnSpPr>
            <p:nvPr/>
          </p:nvCxnSpPr>
          <p:spPr bwMode="auto">
            <a:xfrm rot="10800000" flipV="1">
              <a:off x="5500694" y="1857364"/>
              <a:ext cx="642942" cy="42862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4189" name="TextBox 43"/>
            <p:cNvSpPr txBox="1">
              <a:spLocks noChangeArrowheads="1"/>
            </p:cNvSpPr>
            <p:nvPr/>
          </p:nvSpPr>
          <p:spPr bwMode="auto">
            <a:xfrm>
              <a:off x="5643570" y="1500174"/>
              <a:ext cx="2806538" cy="313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A leaves critical region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1"/>
          <p:cNvGrpSpPr>
            <a:grpSpLocks/>
          </p:cNvGrpSpPr>
          <p:nvPr/>
        </p:nvGrpSpPr>
        <p:grpSpPr bwMode="auto">
          <a:xfrm>
            <a:off x="3786188" y="2714625"/>
            <a:ext cx="1643062" cy="1071563"/>
            <a:chOff x="3786182" y="2714620"/>
            <a:chExt cx="1643074" cy="1071570"/>
          </a:xfrm>
        </p:grpSpPr>
        <p:cxnSp>
          <p:nvCxnSpPr>
            <p:cNvPr id="134186" name="直接箭头连接符 33"/>
            <p:cNvCxnSpPr>
              <a:cxnSpLocks noChangeShapeType="1"/>
            </p:cNvCxnSpPr>
            <p:nvPr/>
          </p:nvCxnSpPr>
          <p:spPr bwMode="auto">
            <a:xfrm rot="10800000" flipV="1">
              <a:off x="3786182" y="3357562"/>
              <a:ext cx="642942" cy="42862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4187" name="TextBox 44"/>
            <p:cNvSpPr txBox="1">
              <a:spLocks noChangeArrowheads="1"/>
            </p:cNvSpPr>
            <p:nvPr/>
          </p:nvSpPr>
          <p:spPr bwMode="auto">
            <a:xfrm>
              <a:off x="4143372" y="2714620"/>
              <a:ext cx="1285884" cy="535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B try to enter CR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组合 62"/>
          <p:cNvGrpSpPr>
            <a:grpSpLocks/>
          </p:cNvGrpSpPr>
          <p:nvPr/>
        </p:nvGrpSpPr>
        <p:grpSpPr bwMode="auto">
          <a:xfrm>
            <a:off x="5500688" y="2714625"/>
            <a:ext cx="1357312" cy="1000125"/>
            <a:chOff x="5500694" y="2714620"/>
            <a:chExt cx="1357322" cy="1000132"/>
          </a:xfrm>
        </p:grpSpPr>
        <p:cxnSp>
          <p:nvCxnSpPr>
            <p:cNvPr id="134184" name="直接箭头连接符 35"/>
            <p:cNvCxnSpPr>
              <a:cxnSpLocks noChangeShapeType="1"/>
            </p:cNvCxnSpPr>
            <p:nvPr/>
          </p:nvCxnSpPr>
          <p:spPr bwMode="auto">
            <a:xfrm rot="10800000" flipV="1">
              <a:off x="5500694" y="3286124"/>
              <a:ext cx="642942" cy="42862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4185" name="TextBox 45"/>
            <p:cNvSpPr txBox="1">
              <a:spLocks noChangeArrowheads="1"/>
            </p:cNvSpPr>
            <p:nvPr/>
          </p:nvSpPr>
          <p:spPr bwMode="auto">
            <a:xfrm>
              <a:off x="5572133" y="2714620"/>
              <a:ext cx="1285883" cy="535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B enters CR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63"/>
          <p:cNvGrpSpPr>
            <a:grpSpLocks/>
          </p:cNvGrpSpPr>
          <p:nvPr/>
        </p:nvGrpSpPr>
        <p:grpSpPr bwMode="auto">
          <a:xfrm>
            <a:off x="6929438" y="3000375"/>
            <a:ext cx="1987550" cy="857250"/>
            <a:chOff x="6929454" y="3000372"/>
            <a:chExt cx="1988029" cy="857256"/>
          </a:xfrm>
        </p:grpSpPr>
        <p:cxnSp>
          <p:nvCxnSpPr>
            <p:cNvPr id="134182" name="直接箭头连接符 36"/>
            <p:cNvCxnSpPr>
              <a:cxnSpLocks noChangeShapeType="1"/>
            </p:cNvCxnSpPr>
            <p:nvPr/>
          </p:nvCxnSpPr>
          <p:spPr bwMode="auto">
            <a:xfrm rot="10800000" flipV="1">
              <a:off x="6929454" y="3429000"/>
              <a:ext cx="642942" cy="42862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4183" name="TextBox 46"/>
            <p:cNvSpPr txBox="1">
              <a:spLocks noChangeArrowheads="1"/>
            </p:cNvSpPr>
            <p:nvPr/>
          </p:nvSpPr>
          <p:spPr bwMode="auto">
            <a:xfrm>
              <a:off x="7358082" y="3000372"/>
              <a:ext cx="1559401" cy="313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B leaves CR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组合 55"/>
          <p:cNvGrpSpPr>
            <a:grpSpLocks/>
          </p:cNvGrpSpPr>
          <p:nvPr/>
        </p:nvGrpSpPr>
        <p:grpSpPr bwMode="auto">
          <a:xfrm>
            <a:off x="2357438" y="2500313"/>
            <a:ext cx="474662" cy="2886075"/>
            <a:chOff x="2357422" y="2501100"/>
            <a:chExt cx="474810" cy="2884906"/>
          </a:xfrm>
        </p:grpSpPr>
        <p:cxnSp>
          <p:nvCxnSpPr>
            <p:cNvPr id="134180" name="直接连接符 24"/>
            <p:cNvCxnSpPr>
              <a:cxnSpLocks noChangeShapeType="1"/>
            </p:cNvCxnSpPr>
            <p:nvPr/>
          </p:nvCxnSpPr>
          <p:spPr bwMode="auto">
            <a:xfrm rot="5400000">
              <a:off x="1393009" y="3750471"/>
              <a:ext cx="250033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4181" name="TextBox 47"/>
            <p:cNvSpPr txBox="1">
              <a:spLocks noChangeArrowheads="1"/>
            </p:cNvSpPr>
            <p:nvPr/>
          </p:nvSpPr>
          <p:spPr bwMode="auto">
            <a:xfrm>
              <a:off x="2357422" y="5072074"/>
              <a:ext cx="474810" cy="313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T1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56"/>
          <p:cNvGrpSpPr>
            <a:grpSpLocks/>
          </p:cNvGrpSpPr>
          <p:nvPr/>
        </p:nvGrpSpPr>
        <p:grpSpPr bwMode="auto">
          <a:xfrm>
            <a:off x="3525838" y="2500313"/>
            <a:ext cx="474662" cy="2886075"/>
            <a:chOff x="3525686" y="2500306"/>
            <a:chExt cx="474810" cy="2885700"/>
          </a:xfrm>
        </p:grpSpPr>
        <p:cxnSp>
          <p:nvCxnSpPr>
            <p:cNvPr id="134178" name="直接连接符 26"/>
            <p:cNvCxnSpPr>
              <a:cxnSpLocks noChangeShapeType="1"/>
            </p:cNvCxnSpPr>
            <p:nvPr/>
          </p:nvCxnSpPr>
          <p:spPr bwMode="auto">
            <a:xfrm rot="5400000">
              <a:off x="2536811" y="3749677"/>
              <a:ext cx="250033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4179" name="TextBox 49"/>
            <p:cNvSpPr txBox="1">
              <a:spLocks noChangeArrowheads="1"/>
            </p:cNvSpPr>
            <p:nvPr/>
          </p:nvSpPr>
          <p:spPr bwMode="auto">
            <a:xfrm>
              <a:off x="3525686" y="5072074"/>
              <a:ext cx="474810" cy="313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T2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组合 57"/>
          <p:cNvGrpSpPr>
            <a:grpSpLocks/>
          </p:cNvGrpSpPr>
          <p:nvPr/>
        </p:nvGrpSpPr>
        <p:grpSpPr bwMode="auto">
          <a:xfrm>
            <a:off x="5286375" y="2428875"/>
            <a:ext cx="474663" cy="2957513"/>
            <a:chOff x="5286380" y="2428868"/>
            <a:chExt cx="474810" cy="2957138"/>
          </a:xfrm>
        </p:grpSpPr>
        <p:cxnSp>
          <p:nvCxnSpPr>
            <p:cNvPr id="134176" name="直接连接符 25"/>
            <p:cNvCxnSpPr>
              <a:cxnSpLocks noChangeShapeType="1"/>
            </p:cNvCxnSpPr>
            <p:nvPr/>
          </p:nvCxnSpPr>
          <p:spPr bwMode="auto">
            <a:xfrm rot="5400000">
              <a:off x="4251323" y="3678239"/>
              <a:ext cx="250033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4177" name="TextBox 50"/>
            <p:cNvSpPr txBox="1">
              <a:spLocks noChangeArrowheads="1"/>
            </p:cNvSpPr>
            <p:nvPr/>
          </p:nvSpPr>
          <p:spPr bwMode="auto">
            <a:xfrm>
              <a:off x="5286380" y="5072074"/>
              <a:ext cx="474810" cy="313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T3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组合 58"/>
          <p:cNvGrpSpPr>
            <a:grpSpLocks/>
          </p:cNvGrpSpPr>
          <p:nvPr/>
        </p:nvGrpSpPr>
        <p:grpSpPr bwMode="auto">
          <a:xfrm>
            <a:off x="6715125" y="2357438"/>
            <a:ext cx="474663" cy="3028950"/>
            <a:chOff x="6715140" y="2357430"/>
            <a:chExt cx="474810" cy="3028576"/>
          </a:xfrm>
        </p:grpSpPr>
        <p:cxnSp>
          <p:nvCxnSpPr>
            <p:cNvPr id="134174" name="直接连接符 28"/>
            <p:cNvCxnSpPr>
              <a:cxnSpLocks noChangeShapeType="1"/>
            </p:cNvCxnSpPr>
            <p:nvPr/>
          </p:nvCxnSpPr>
          <p:spPr bwMode="auto">
            <a:xfrm rot="5400000">
              <a:off x="5680083" y="3606801"/>
              <a:ext cx="250033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4175" name="TextBox 51"/>
            <p:cNvSpPr txBox="1">
              <a:spLocks noChangeArrowheads="1"/>
            </p:cNvSpPr>
            <p:nvPr/>
          </p:nvSpPr>
          <p:spPr bwMode="auto">
            <a:xfrm>
              <a:off x="6715140" y="5072074"/>
              <a:ext cx="474810" cy="313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T4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组合 53"/>
          <p:cNvGrpSpPr>
            <a:grpSpLocks/>
          </p:cNvGrpSpPr>
          <p:nvPr/>
        </p:nvGrpSpPr>
        <p:grpSpPr bwMode="auto">
          <a:xfrm>
            <a:off x="3571875" y="5857875"/>
            <a:ext cx="3500438" cy="385763"/>
            <a:chOff x="3571868" y="5857892"/>
            <a:chExt cx="3500462" cy="385370"/>
          </a:xfrm>
        </p:grpSpPr>
        <p:cxnSp>
          <p:nvCxnSpPr>
            <p:cNvPr id="134172" name="直接箭头连接符 37"/>
            <p:cNvCxnSpPr>
              <a:cxnSpLocks noChangeShapeType="1"/>
            </p:cNvCxnSpPr>
            <p:nvPr/>
          </p:nvCxnSpPr>
          <p:spPr bwMode="auto">
            <a:xfrm>
              <a:off x="3571868" y="5857892"/>
              <a:ext cx="3500462" cy="1588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4173" name="TextBox 52"/>
            <p:cNvSpPr txBox="1">
              <a:spLocks noChangeArrowheads="1"/>
            </p:cNvSpPr>
            <p:nvPr/>
          </p:nvSpPr>
          <p:spPr bwMode="auto">
            <a:xfrm>
              <a:off x="4429124" y="5929330"/>
              <a:ext cx="753732" cy="313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Time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组合 67"/>
          <p:cNvGrpSpPr>
            <a:grpSpLocks/>
          </p:cNvGrpSpPr>
          <p:nvPr/>
        </p:nvGrpSpPr>
        <p:grpSpPr bwMode="auto">
          <a:xfrm>
            <a:off x="3857625" y="3929063"/>
            <a:ext cx="1571625" cy="814387"/>
            <a:chOff x="3857620" y="3929066"/>
            <a:chExt cx="1571636" cy="813998"/>
          </a:xfrm>
        </p:grpSpPr>
        <p:sp>
          <p:nvSpPr>
            <p:cNvPr id="134170" name="左大括号 30"/>
            <p:cNvSpPr>
              <a:spLocks/>
            </p:cNvSpPr>
            <p:nvPr/>
          </p:nvSpPr>
          <p:spPr bwMode="auto">
            <a:xfrm rot="-5400000">
              <a:off x="4429124" y="3357562"/>
              <a:ext cx="428628" cy="1571636"/>
            </a:xfrm>
            <a:prstGeom prst="leftBrace">
              <a:avLst>
                <a:gd name="adj1" fmla="val 8335"/>
                <a:gd name="adj2" fmla="val 47574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4171" name="TextBox 54"/>
            <p:cNvSpPr txBox="1">
              <a:spLocks noChangeArrowheads="1"/>
            </p:cNvSpPr>
            <p:nvPr/>
          </p:nvSpPr>
          <p:spPr bwMode="auto">
            <a:xfrm>
              <a:off x="4071934" y="4429132"/>
              <a:ext cx="1083310" cy="313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Blocked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cxnSp>
        <p:nvCxnSpPr>
          <p:cNvPr id="66" name="直接连接符 65"/>
          <p:cNvCxnSpPr>
            <a:cxnSpLocks noChangeShapeType="1"/>
          </p:cNvCxnSpPr>
          <p:nvPr/>
        </p:nvCxnSpPr>
        <p:spPr bwMode="auto">
          <a:xfrm rot="10800000">
            <a:off x="2000250" y="3857625"/>
            <a:ext cx="1785938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41034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42" grpId="0"/>
      <p:bldP spid="4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sz="3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临界区的访问规则</a:t>
            </a:r>
            <a:endParaRPr lang="en-US" altLang="zh-CN" sz="3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1403648" y="2420888"/>
            <a:ext cx="2088232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folHlink"/>
              </a:buClr>
              <a:buSzPct val="7500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忙则等待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1403648" y="2852936"/>
            <a:ext cx="2088232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folHlink"/>
              </a:buClr>
              <a:buSzPct val="7500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有限等待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1403648" y="3284984"/>
            <a:ext cx="3096344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folHlink"/>
              </a:buClr>
              <a:buSzPct val="7500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让权等待（可选）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1403648" y="1916832"/>
            <a:ext cx="2088232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 b="1" ker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ker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空闲则入</a:t>
            </a:r>
            <a:endParaRPr lang="en-US" altLang="zh-CN" sz="2000" b="1" kern="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988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sz="3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临界区的访问规则</a:t>
            </a:r>
            <a:endParaRPr lang="en-US" altLang="zh-CN" sz="3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1403648" y="2708920"/>
            <a:ext cx="2088232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folHlink"/>
              </a:buClr>
              <a:buSzPct val="7500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忙则等待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1403648" y="3140968"/>
            <a:ext cx="2088232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folHlink"/>
              </a:buClr>
              <a:buSzPct val="7500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有限等待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1403648" y="3573016"/>
            <a:ext cx="3096344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folHlink"/>
              </a:buClr>
              <a:buSzPct val="7500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让权等待（可选）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861587" y="2339588"/>
            <a:ext cx="5317386" cy="369332"/>
            <a:chOff x="1861587" y="1482338"/>
            <a:chExt cx="5317386" cy="369332"/>
          </a:xfrm>
        </p:grpSpPr>
        <p:sp>
          <p:nvSpPr>
            <p:cNvPr id="7" name="矩形 6"/>
            <p:cNvSpPr/>
            <p:nvPr/>
          </p:nvSpPr>
          <p:spPr>
            <a:xfrm>
              <a:off x="2012653" y="1482338"/>
              <a:ext cx="51663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Aft>
                  <a:spcPct val="0"/>
                </a:spcAft>
                <a:buClr>
                  <a:schemeClr val="folHlink"/>
                </a:buClr>
                <a:buSzPct val="75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没有进程在临界区时，任何进程可进入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8" name="图片 7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1587" y="1592505"/>
              <a:ext cx="151066" cy="148997"/>
            </a:xfrm>
            <a:prstGeom prst="rect">
              <a:avLst/>
            </a:prstGeom>
            <a:effectLst/>
          </p:spPr>
        </p:pic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 bwMode="auto">
          <a:xfrm>
            <a:off x="1403648" y="1988840"/>
            <a:ext cx="2088232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 b="1" ker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ker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空闲则入</a:t>
            </a:r>
            <a:endParaRPr lang="en-US" altLang="zh-CN" sz="2000" b="1" kern="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298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sz="3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临界区的访问规则</a:t>
            </a:r>
            <a:endParaRPr lang="en-US" altLang="zh-CN" sz="3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1403648" y="2420888"/>
            <a:ext cx="2088232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folHlink"/>
              </a:buClr>
              <a:buSzPct val="7500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忙则等待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1403648" y="3140968"/>
            <a:ext cx="2088232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folHlink"/>
              </a:buClr>
              <a:buSzPct val="7500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有限等待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1403648" y="3573016"/>
            <a:ext cx="3096344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folHlink"/>
              </a:buClr>
              <a:buSzPct val="7500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让权等待（可选）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861587" y="2794745"/>
            <a:ext cx="5317386" cy="369332"/>
            <a:chOff x="1861587" y="1482338"/>
            <a:chExt cx="5317386" cy="369332"/>
          </a:xfrm>
        </p:grpSpPr>
        <p:sp>
          <p:nvSpPr>
            <p:cNvPr id="8" name="矩形 7"/>
            <p:cNvSpPr/>
            <p:nvPr/>
          </p:nvSpPr>
          <p:spPr>
            <a:xfrm>
              <a:off x="2012653" y="1482338"/>
              <a:ext cx="51663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Aft>
                  <a:spcPct val="0"/>
                </a:spcAft>
                <a:buClr>
                  <a:schemeClr val="folHlink"/>
                </a:buClr>
                <a:buSzPct val="75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有进程在临界区时，其他进程均不能进入临界区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" name="图片 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1587" y="1592505"/>
              <a:ext cx="151066" cy="148997"/>
            </a:xfrm>
            <a:prstGeom prst="rect">
              <a:avLst/>
            </a:prstGeom>
            <a:effectLst/>
          </p:spPr>
        </p:pic>
      </p:grp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 bwMode="auto">
          <a:xfrm>
            <a:off x="1403648" y="1988840"/>
            <a:ext cx="2088232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 b="1" ker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ker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空闲则入</a:t>
            </a:r>
            <a:endParaRPr lang="en-US" altLang="zh-CN" sz="2000" b="1" kern="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610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经典</a:t>
            </a:r>
            <a:r>
              <a:rPr lang="en-US" altLang="zh-CN" dirty="0">
                <a:ea typeface="宋体" panose="02010600030101010101" pitchFamily="2" charset="-122"/>
              </a:rPr>
              <a:t>IPC</a:t>
            </a:r>
            <a:r>
              <a:rPr lang="zh-CN" altLang="en-US" dirty="0">
                <a:ea typeface="宋体" panose="02010600030101010101" pitchFamily="2" charset="-122"/>
              </a:rPr>
              <a:t>问题</a:t>
            </a:r>
          </a:p>
        </p:txBody>
      </p:sp>
      <p:sp>
        <p:nvSpPr>
          <p:cNvPr id="6144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7135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sz="3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临界区的访问规则</a:t>
            </a:r>
            <a:endParaRPr lang="en-US" altLang="zh-CN" sz="3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1403648" y="2420888"/>
            <a:ext cx="2088232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folHlink"/>
              </a:buClr>
              <a:buSzPct val="7500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忙则等待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1403648" y="2852936"/>
            <a:ext cx="2088232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folHlink"/>
              </a:buClr>
              <a:buSzPct val="7500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有限等待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1403648" y="3573016"/>
            <a:ext cx="3096344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folHlink"/>
              </a:buClr>
              <a:buSzPct val="7500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让权等待（可选）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861587" y="3203684"/>
            <a:ext cx="5317386" cy="369332"/>
            <a:chOff x="1861587" y="1482338"/>
            <a:chExt cx="5317386" cy="369332"/>
          </a:xfrm>
        </p:grpSpPr>
        <p:sp>
          <p:nvSpPr>
            <p:cNvPr id="8" name="矩形 7"/>
            <p:cNvSpPr/>
            <p:nvPr/>
          </p:nvSpPr>
          <p:spPr>
            <a:xfrm>
              <a:off x="2012653" y="1482338"/>
              <a:ext cx="51663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Aft>
                  <a:spcPct val="0"/>
                </a:spcAft>
                <a:buClr>
                  <a:schemeClr val="folHlink"/>
                </a:buClr>
                <a:buSzPct val="75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等待进入临界区的进程不能无限期等待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" name="图片 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1587" y="1592505"/>
              <a:ext cx="151066" cy="148997"/>
            </a:xfrm>
            <a:prstGeom prst="rect">
              <a:avLst/>
            </a:prstGeom>
            <a:effectLst/>
          </p:spPr>
        </p:pic>
      </p:grpSp>
      <p:sp>
        <p:nvSpPr>
          <p:cNvPr id="10" name="Rectangle 7"/>
          <p:cNvSpPr txBox="1">
            <a:spLocks noChangeArrowheads="1"/>
          </p:cNvSpPr>
          <p:nvPr/>
        </p:nvSpPr>
        <p:spPr bwMode="auto">
          <a:xfrm>
            <a:off x="1403648" y="1988840"/>
            <a:ext cx="2088232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 b="1" ker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ker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空闲则入</a:t>
            </a:r>
            <a:endParaRPr lang="en-US" altLang="zh-CN" sz="2000" b="1" kern="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4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sz="3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临界区的访问规则</a:t>
            </a:r>
            <a:endParaRPr lang="en-US" altLang="zh-CN" sz="3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1403648" y="2420888"/>
            <a:ext cx="2088232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folHlink"/>
              </a:buClr>
              <a:buSzPct val="7500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忙则等待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1403648" y="2852936"/>
            <a:ext cx="2088232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folHlink"/>
              </a:buClr>
              <a:buSzPct val="7500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有限等待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1403648" y="3284984"/>
            <a:ext cx="3096344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folHlink"/>
              </a:buClr>
              <a:buSzPct val="7500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让权等待（可选）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861588" y="3645025"/>
            <a:ext cx="6598844" cy="646331"/>
            <a:chOff x="1861587" y="1482338"/>
            <a:chExt cx="4654629" cy="646331"/>
          </a:xfrm>
        </p:grpSpPr>
        <p:sp>
          <p:nvSpPr>
            <p:cNvPr id="8" name="矩形 7"/>
            <p:cNvSpPr/>
            <p:nvPr/>
          </p:nvSpPr>
          <p:spPr>
            <a:xfrm>
              <a:off x="2012653" y="1482338"/>
              <a:ext cx="450356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Aft>
                  <a:spcPct val="0"/>
                </a:spcAft>
                <a:buClr>
                  <a:schemeClr val="folHlink"/>
                </a:buClr>
                <a:buSzPct val="75000"/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不能进入临界区的进程，应释放</a:t>
              </a: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（如转换到阻塞状态）</a:t>
              </a:r>
            </a:p>
          </p:txBody>
        </p:sp>
        <p:pic>
          <p:nvPicPr>
            <p:cNvPr id="9" name="图片 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1587" y="1592505"/>
              <a:ext cx="151066" cy="148997"/>
            </a:xfrm>
            <a:prstGeom prst="rect">
              <a:avLst/>
            </a:prstGeom>
            <a:effectLst/>
          </p:spPr>
        </p:pic>
      </p:grpSp>
      <p:sp>
        <p:nvSpPr>
          <p:cNvPr id="10" name="Rectangle 7"/>
          <p:cNvSpPr txBox="1">
            <a:spLocks noChangeArrowheads="1"/>
          </p:cNvSpPr>
          <p:nvPr/>
        </p:nvSpPr>
        <p:spPr bwMode="auto">
          <a:xfrm>
            <a:off x="1403648" y="1988840"/>
            <a:ext cx="2088232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 b="1" ker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ker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空闲则入</a:t>
            </a:r>
            <a:endParaRPr lang="en-US" altLang="zh-CN" sz="2000" b="1" kern="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31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Disabling interrupts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46435" name="内容占位符 2"/>
          <p:cNvSpPr>
            <a:spLocks noGrp="1"/>
          </p:cNvSpPr>
          <p:nvPr>
            <p:ph idx="1"/>
          </p:nvPr>
        </p:nvSpPr>
        <p:spPr>
          <a:xfrm>
            <a:off x="971550" y="3786188"/>
            <a:ext cx="8064500" cy="264318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Strongpoint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Solve mutual exclusion problems drastically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Weakness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Dangerous for users can close interrupts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Useless under multiple CPUs condition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1464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3D844A8-8AEF-47A5-BFFB-E2D501946569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ko-KR" sz="1200">
              <a:solidFill>
                <a:schemeClr val="bg1"/>
              </a:solidFill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643063" y="1643063"/>
            <a:ext cx="2519362" cy="1393825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 A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Close_INT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Critical_region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Open_INT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;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386388" y="1643063"/>
            <a:ext cx="2614612" cy="1393825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 B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Close_INT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Critical_region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Open_INT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;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5037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build="p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Solutions of IPC problems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42339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Busy waiting</a:t>
            </a:r>
          </a:p>
          <a:p>
            <a:pPr lvl="1">
              <a:lnSpc>
                <a:spcPct val="110000"/>
              </a:lnSpc>
            </a:pP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Sleep and wakeup</a:t>
            </a:r>
          </a:p>
          <a:p>
            <a:pPr lvl="1">
              <a:lnSpc>
                <a:spcPct val="110000"/>
              </a:lnSpc>
            </a:pP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Message passing</a:t>
            </a:r>
          </a:p>
          <a:p>
            <a:pPr lvl="1">
              <a:lnSpc>
                <a:spcPct val="110000"/>
              </a:lnSpc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1423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BE3DF5-C591-4EFC-986F-F4C97E3C30F1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ko-KR"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Busy waiting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44387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Design rules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Set a global variable to store the status of CR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Process checks this variable before enters CR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Methods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Lock variables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Strict alternation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Peterson’s solution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TSL instruction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1443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42CD2F8-B3DB-48AC-AA63-2B96384F159F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ko-KR"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Lock variable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48483" name="内容占位符 2"/>
          <p:cNvSpPr>
            <a:spLocks noGrp="1"/>
          </p:cNvSpPr>
          <p:nvPr>
            <p:ph idx="1"/>
          </p:nvPr>
        </p:nvSpPr>
        <p:spPr>
          <a:xfrm>
            <a:off x="971550" y="5072063"/>
            <a:ext cx="8064500" cy="135731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Weakness</a:t>
            </a:r>
          </a:p>
          <a:p>
            <a:pPr lvl="1"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Doesn’t resolve the problem essentially </a:t>
            </a:r>
          </a:p>
          <a:p>
            <a:pPr lvl="1">
              <a:lnSpc>
                <a:spcPct val="110000"/>
              </a:lnSpc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1484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274C10-E96C-4F6E-8A6B-8B46A237037A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ko-KR" sz="1200">
              <a:solidFill>
                <a:schemeClr val="bg1"/>
              </a:solidFill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714625" y="1928813"/>
            <a:ext cx="2543175" cy="1754187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 A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While(lock != 0);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lock </a:t>
            </a:r>
            <a:r>
              <a:rPr lang="zh-CN" altLang="en-US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＝ 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Critical_region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lock </a:t>
            </a:r>
            <a:r>
              <a:rPr lang="zh-CN" altLang="en-US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＝ 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zh-CN" altLang="en-US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；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6072188" y="1928813"/>
            <a:ext cx="2714625" cy="1754187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 B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While(lock != 0); 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lock = 1;	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Critical_region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lock = 0;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1062038" y="2043113"/>
            <a:ext cx="1366837" cy="314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Lock 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＝ 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 build="p"/>
      <p:bldP spid="9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Drawback of lock variable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15155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6978C0-AF7F-4455-BFB5-6D93C9E5A9BC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ko-KR" sz="1200">
              <a:solidFill>
                <a:schemeClr val="bg1"/>
              </a:solidFill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1062038" y="1757363"/>
            <a:ext cx="1366837" cy="314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Lock 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＝ 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2643188" y="1643063"/>
            <a:ext cx="2571750" cy="674687"/>
          </a:xfrm>
          <a:prstGeom prst="rect">
            <a:avLst/>
          </a:prstGeom>
          <a:solidFill>
            <a:srgbClr val="CCFFFF"/>
          </a:solidFill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Proc A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While(lock != 0);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2643188" y="2506663"/>
            <a:ext cx="2571750" cy="674687"/>
          </a:xfrm>
          <a:prstGeom prst="rect">
            <a:avLst/>
          </a:prstGeom>
          <a:solidFill>
            <a:srgbClr val="FFFF99"/>
          </a:solidFill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Proc B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While(lock != 0); </a:t>
            </a: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2643188" y="3370263"/>
            <a:ext cx="2571750" cy="1033462"/>
          </a:xfrm>
          <a:prstGeom prst="rect">
            <a:avLst/>
          </a:prstGeom>
          <a:solidFill>
            <a:srgbClr val="CCFFFF"/>
          </a:solidFill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Proc A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lock </a:t>
            </a:r>
            <a:r>
              <a:rPr lang="zh-CN" altLang="en-US" b="1" dirty="0">
                <a:solidFill>
                  <a:srgbClr val="9C4E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＝ 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Critical_Region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();</a:t>
            </a: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2643188" y="4667250"/>
            <a:ext cx="2571750" cy="1033463"/>
          </a:xfrm>
          <a:prstGeom prst="rect">
            <a:avLst/>
          </a:prstGeom>
          <a:solidFill>
            <a:srgbClr val="FFFF99"/>
          </a:solidFill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Proc B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lock = 1;	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Critical_Region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();</a:t>
            </a:r>
          </a:p>
        </p:txBody>
      </p:sp>
      <p:sp>
        <p:nvSpPr>
          <p:cNvPr id="17" name="AutoShape 11"/>
          <p:cNvSpPr>
            <a:spLocks/>
          </p:cNvSpPr>
          <p:nvPr/>
        </p:nvSpPr>
        <p:spPr bwMode="auto">
          <a:xfrm>
            <a:off x="6051550" y="2214563"/>
            <a:ext cx="2160588" cy="363537"/>
          </a:xfrm>
          <a:prstGeom prst="borderCallout2">
            <a:avLst>
              <a:gd name="adj1" fmla="val 17648"/>
              <a:gd name="adj2" fmla="val -3528"/>
              <a:gd name="adj3" fmla="val 17648"/>
              <a:gd name="adj4" fmla="val -24981"/>
              <a:gd name="adj5" fmla="val 80639"/>
              <a:gd name="adj6" fmla="val -47245"/>
            </a:avLst>
          </a:prstGeom>
          <a:noFill/>
          <a:ln w="9525">
            <a:solidFill>
              <a:srgbClr val="000000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CPU switch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AutoShape 12"/>
          <p:cNvSpPr>
            <a:spLocks/>
          </p:cNvSpPr>
          <p:nvPr/>
        </p:nvSpPr>
        <p:spPr bwMode="auto">
          <a:xfrm>
            <a:off x="6051550" y="3298825"/>
            <a:ext cx="2520950" cy="558800"/>
          </a:xfrm>
          <a:prstGeom prst="borderCallout2">
            <a:avLst>
              <a:gd name="adj1" fmla="val 17648"/>
              <a:gd name="adj2" fmla="val -3023"/>
              <a:gd name="adj3" fmla="val 17648"/>
              <a:gd name="adj4" fmla="val -19838"/>
              <a:gd name="adj5" fmla="val 8824"/>
              <a:gd name="adj6" fmla="val -37407"/>
            </a:avLst>
          </a:prstGeom>
          <a:noFill/>
          <a:ln w="9525">
            <a:solidFill>
              <a:srgbClr val="000000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CPU switch, Proc A enters CR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AutoShape 13"/>
          <p:cNvSpPr>
            <a:spLocks/>
          </p:cNvSpPr>
          <p:nvPr/>
        </p:nvSpPr>
        <p:spPr bwMode="auto">
          <a:xfrm>
            <a:off x="6051550" y="4738688"/>
            <a:ext cx="2520950" cy="647700"/>
          </a:xfrm>
          <a:prstGeom prst="borderCallout2">
            <a:avLst>
              <a:gd name="adj1" fmla="val 17648"/>
              <a:gd name="adj2" fmla="val -3023"/>
              <a:gd name="adj3" fmla="val -33332"/>
              <a:gd name="adj4" fmla="val -15933"/>
              <a:gd name="adj5" fmla="val -13236"/>
              <a:gd name="adj6" fmla="val -37782"/>
            </a:avLst>
          </a:prstGeom>
          <a:noFill/>
          <a:ln w="9525">
            <a:solidFill>
              <a:srgbClr val="000000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CPU switch, Proc B enters CR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Strict alternation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2579" name="内容占位符 2"/>
          <p:cNvSpPr>
            <a:spLocks noGrp="1"/>
          </p:cNvSpPr>
          <p:nvPr>
            <p:ph idx="1"/>
          </p:nvPr>
        </p:nvSpPr>
        <p:spPr>
          <a:xfrm>
            <a:off x="971550" y="4500563"/>
            <a:ext cx="8064500" cy="192881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Weakness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Waste CPU time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Processes have to be running alternately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1525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6A6C13-E7A8-4BFB-A28A-F9AF81D90977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ko-KR" sz="1200">
              <a:solidFill>
                <a:schemeClr val="bg1"/>
              </a:solidFill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714625" y="1520825"/>
            <a:ext cx="2749550" cy="2835275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 A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While(TRUE)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While(turn != 0);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Critical_region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turn 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＝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；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Nocritical_region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000125" y="1592263"/>
            <a:ext cx="1366838" cy="314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turn 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＝ 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5786438" y="1520825"/>
            <a:ext cx="2774950" cy="2835275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 B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While(TRUE)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While(turn != 1);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Critical_region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turn 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＝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；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Nocritical_region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build="p"/>
      <p:bldP spid="9" grpId="0" animBg="1"/>
      <p:bldP spid="10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Drawback of strict alternation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15053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41E44B2-24C0-40BD-B742-ADB00DB4A1F7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ko-KR" sz="1200">
              <a:solidFill>
                <a:schemeClr val="bg1"/>
              </a:solidFill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2571750" y="1773238"/>
            <a:ext cx="2901950" cy="1033462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 A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Enter-Leave CR;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Nocritical_region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();</a:t>
            </a: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1009650" y="1844675"/>
            <a:ext cx="1366838" cy="314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turn 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＝ 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2571750" y="3071813"/>
            <a:ext cx="2903538" cy="1255712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 B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Enter-Leave CR;</a:t>
            </a:r>
            <a:r>
              <a:rPr lang="zh-CN" altLang="en-US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Nocritical_region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();</a:t>
            </a:r>
            <a:endParaRPr lang="zh-CN" altLang="en-US" b="1" dirty="0">
              <a:solidFill>
                <a:srgbClr val="9C4E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Wait for entering CR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" name="AutoShape 11"/>
          <p:cNvSpPr>
            <a:spLocks/>
          </p:cNvSpPr>
          <p:nvPr/>
        </p:nvSpPr>
        <p:spPr bwMode="auto">
          <a:xfrm>
            <a:off x="6481763" y="2781300"/>
            <a:ext cx="2376487" cy="647700"/>
          </a:xfrm>
          <a:prstGeom prst="borderCallout2">
            <a:avLst>
              <a:gd name="adj1" fmla="val 17648"/>
              <a:gd name="adj2" fmla="val -3528"/>
              <a:gd name="adj3" fmla="val 17648"/>
              <a:gd name="adj4" fmla="val -24102"/>
              <a:gd name="adj5" fmla="val 29166"/>
              <a:gd name="adj6" fmla="val -59514"/>
            </a:avLst>
          </a:prstGeom>
          <a:noFill/>
          <a:ln w="9525">
            <a:solidFill>
              <a:srgbClr val="000000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Proper sequence in first turn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AutoShape 12"/>
          <p:cNvSpPr>
            <a:spLocks/>
          </p:cNvSpPr>
          <p:nvPr/>
        </p:nvSpPr>
        <p:spPr bwMode="auto">
          <a:xfrm>
            <a:off x="6265863" y="4508500"/>
            <a:ext cx="2663825" cy="1368425"/>
          </a:xfrm>
          <a:prstGeom prst="borderCallout2">
            <a:avLst>
              <a:gd name="adj1" fmla="val 8352"/>
              <a:gd name="adj2" fmla="val -2861"/>
              <a:gd name="adj3" fmla="val 8352"/>
              <a:gd name="adj4" fmla="val -28366"/>
              <a:gd name="adj5" fmla="val -14153"/>
              <a:gd name="adj6" fmla="val -54944"/>
            </a:avLst>
          </a:prstGeom>
          <a:noFill/>
          <a:ln w="9525">
            <a:solidFill>
              <a:srgbClr val="000000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Proc B wait for next turn, but proc A blocked proc B while proc A is not in CR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073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灯片编号占位符 3"/>
          <p:cNvSpPr txBox="1">
            <a:spLocks noGrp="1"/>
          </p:cNvSpPr>
          <p:nvPr/>
        </p:nvSpPr>
        <p:spPr bwMode="auto"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fld id="{7CDC861A-B0DD-4234-843A-F79DEDB96EE5}" type="slidenum">
              <a:rPr lang="zh-CN" altLang="en-US" sz="1200">
                <a:solidFill>
                  <a:schemeClr val="tx1"/>
                </a:solidFill>
              </a:rPr>
              <a:pPr algn="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29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54627" name="Text Box 4"/>
          <p:cNvSpPr txBox="1">
            <a:spLocks noChangeArrowheads="1"/>
          </p:cNvSpPr>
          <p:nvPr/>
        </p:nvSpPr>
        <p:spPr bwMode="auto">
          <a:xfrm>
            <a:off x="900113" y="404813"/>
            <a:ext cx="71961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chemeClr val="tx1"/>
                </a:solidFill>
              </a:rPr>
              <a:t>第二种尝试：每个进程用一个布尔量标征自己的状态，类似自旋锁功能。</a:t>
            </a:r>
          </a:p>
        </p:txBody>
      </p:sp>
      <p:pic>
        <p:nvPicPr>
          <p:cNvPr id="15462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333500"/>
            <a:ext cx="6629400" cy="3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4629" name="Text Box 6"/>
          <p:cNvSpPr txBox="1">
            <a:spLocks noChangeArrowheads="1"/>
          </p:cNvSpPr>
          <p:nvPr/>
        </p:nvSpPr>
        <p:spPr bwMode="auto">
          <a:xfrm>
            <a:off x="900113" y="5516563"/>
            <a:ext cx="74247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chemeClr val="tx1"/>
                </a:solidFill>
              </a:rPr>
              <a:t>缺点：一进程在临界区内失败会阻塞另一进程；临界区会进入多进程。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Communication between processes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5715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600" dirty="0">
                <a:ea typeface="宋体" panose="02010600030101010101" pitchFamily="2" charset="-122"/>
              </a:rPr>
              <a:t>Issues about Inter process Communication</a:t>
            </a:r>
          </a:p>
          <a:p>
            <a:pPr lvl="1">
              <a:lnSpc>
                <a:spcPct val="90000"/>
              </a:lnSpc>
            </a:pPr>
            <a:r>
              <a:rPr lang="en-US" altLang="zh-CN" sz="2200" dirty="0" err="1">
                <a:ea typeface="宋体" panose="02010600030101010101" pitchFamily="2" charset="-122"/>
              </a:rPr>
              <a:t>Asynchronism</a:t>
            </a:r>
            <a:r>
              <a:rPr lang="en-US" altLang="zh-CN" sz="2200" dirty="0">
                <a:ea typeface="宋体" panose="02010600030101010101" pitchFamily="2" charset="-122"/>
              </a:rPr>
              <a:t>: pass information to other processes</a:t>
            </a:r>
          </a:p>
          <a:p>
            <a:pPr lvl="1">
              <a:lnSpc>
                <a:spcPct val="90000"/>
              </a:lnSpc>
            </a:pPr>
            <a:r>
              <a:rPr lang="en-US" altLang="zh-CN" sz="2200" dirty="0">
                <a:ea typeface="宋体" panose="02010600030101010101" pitchFamily="2" charset="-122"/>
              </a:rPr>
              <a:t>Exclusion: compete with other processes for some resource</a:t>
            </a:r>
          </a:p>
          <a:p>
            <a:pPr lvl="1">
              <a:lnSpc>
                <a:spcPct val="90000"/>
              </a:lnSpc>
            </a:pPr>
            <a:r>
              <a:rPr lang="en-US" altLang="zh-CN" sz="2200" dirty="0">
                <a:ea typeface="宋体" panose="02010600030101010101" pitchFamily="2" charset="-122"/>
              </a:rPr>
              <a:t>Synchronism: maintain proper running sequence</a:t>
            </a:r>
          </a:p>
          <a:p>
            <a:pPr>
              <a:lnSpc>
                <a:spcPct val="90000"/>
              </a:lnSpc>
            </a:pPr>
            <a:r>
              <a:rPr lang="en-US" altLang="zh-CN" sz="2600" dirty="0">
                <a:ea typeface="宋体" panose="02010600030101010101" pitchFamily="2" charset="-122"/>
              </a:rPr>
              <a:t>Difficulty of </a:t>
            </a:r>
            <a:r>
              <a:rPr lang="en-US" altLang="zh-CN" sz="2600" dirty="0" err="1">
                <a:ea typeface="宋体" panose="02010600030101010101" pitchFamily="2" charset="-122"/>
              </a:rPr>
              <a:t>Interprocess</a:t>
            </a:r>
            <a:r>
              <a:rPr lang="en-US" altLang="zh-CN" sz="2600" dirty="0">
                <a:ea typeface="宋体" panose="02010600030101010101" pitchFamily="2" charset="-122"/>
              </a:rPr>
              <a:t> communication</a:t>
            </a:r>
          </a:p>
          <a:p>
            <a:pPr lvl="1">
              <a:lnSpc>
                <a:spcPct val="90000"/>
              </a:lnSpc>
            </a:pPr>
            <a:r>
              <a:rPr lang="en-US" altLang="zh-CN" sz="2200" dirty="0">
                <a:ea typeface="宋体" panose="02010600030101010101" pitchFamily="2" charset="-122"/>
              </a:rPr>
              <a:t>Information format: signal, switch, message</a:t>
            </a:r>
          </a:p>
          <a:p>
            <a:pPr lvl="1">
              <a:lnSpc>
                <a:spcPct val="90000"/>
              </a:lnSpc>
            </a:pPr>
            <a:r>
              <a:rPr lang="en-US" altLang="zh-CN" sz="2200" dirty="0">
                <a:ea typeface="宋体" panose="02010600030101010101" pitchFamily="2" charset="-122"/>
              </a:rPr>
              <a:t>Exclusion and synchronism: cooperation issues </a:t>
            </a:r>
          </a:p>
          <a:p>
            <a:pPr>
              <a:lnSpc>
                <a:spcPct val="90000"/>
              </a:lnSpc>
            </a:pPr>
            <a:r>
              <a:rPr lang="en-US" altLang="zh-CN" sz="2600" dirty="0">
                <a:ea typeface="宋体" panose="02010600030101010101" pitchFamily="2" charset="-122"/>
              </a:rPr>
              <a:t>Pyramid rules </a:t>
            </a:r>
          </a:p>
          <a:p>
            <a:pPr lvl="1">
              <a:lnSpc>
                <a:spcPct val="90000"/>
              </a:lnSpc>
            </a:pPr>
            <a:r>
              <a:rPr lang="en-US" altLang="zh-CN" sz="2200" dirty="0">
                <a:ea typeface="宋体" panose="02010600030101010101" pitchFamily="2" charset="-122"/>
              </a:rPr>
              <a:t>20% difficult problems and 80% easy problems</a:t>
            </a:r>
          </a:p>
          <a:p>
            <a:pPr lvl="1">
              <a:lnSpc>
                <a:spcPct val="90000"/>
              </a:lnSpc>
            </a:pPr>
            <a:r>
              <a:rPr lang="en-US" altLang="zh-CN" sz="2200" dirty="0">
                <a:ea typeface="宋体" panose="02010600030101010101" pitchFamily="2" charset="-122"/>
              </a:rPr>
              <a:t>20% energy for 80% easy problems, while 80% energy for 20% difficult problems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1157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62BD83-3745-4E68-A767-BC399655DAC3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ko-KR"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灯片编号占位符 3"/>
          <p:cNvSpPr txBox="1">
            <a:spLocks noGrp="1"/>
          </p:cNvSpPr>
          <p:nvPr/>
        </p:nvSpPr>
        <p:spPr bwMode="auto"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fld id="{3BD31DB8-878E-47D3-95D9-C6162249FCE6}" type="slidenum">
              <a:rPr lang="zh-CN" altLang="en-US" sz="1200">
                <a:solidFill>
                  <a:schemeClr val="tx1"/>
                </a:solidFill>
              </a:rPr>
              <a:pPr algn="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30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56675" name="Text Box 4"/>
          <p:cNvSpPr txBox="1">
            <a:spLocks noChangeArrowheads="1"/>
          </p:cNvSpPr>
          <p:nvPr/>
        </p:nvSpPr>
        <p:spPr bwMode="auto">
          <a:xfrm>
            <a:off x="1187450" y="549275"/>
            <a:ext cx="746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chemeClr val="tx1"/>
                </a:solidFill>
              </a:rPr>
              <a:t>第三次尝试：把</a:t>
            </a:r>
            <a:r>
              <a:rPr lang="en-US" altLang="zh-CN" sz="2000" b="1">
                <a:solidFill>
                  <a:schemeClr val="tx1"/>
                </a:solidFill>
              </a:rPr>
              <a:t>flag[*]=true</a:t>
            </a:r>
            <a:r>
              <a:rPr lang="zh-CN" altLang="en-US" sz="2000" b="1">
                <a:solidFill>
                  <a:schemeClr val="tx1"/>
                </a:solidFill>
              </a:rPr>
              <a:t>换到前面</a:t>
            </a:r>
          </a:p>
        </p:txBody>
      </p:sp>
      <p:pic>
        <p:nvPicPr>
          <p:cNvPr id="15667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412875"/>
            <a:ext cx="64008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6677" name="Text Box 6"/>
          <p:cNvSpPr txBox="1">
            <a:spLocks noChangeArrowheads="1"/>
          </p:cNvSpPr>
          <p:nvPr/>
        </p:nvSpPr>
        <p:spPr bwMode="auto">
          <a:xfrm>
            <a:off x="900113" y="5229225"/>
            <a:ext cx="76406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tx1"/>
                </a:solidFill>
              </a:rPr>
              <a:t>问题：若两进程</a:t>
            </a:r>
            <a:r>
              <a:rPr lang="en-US" altLang="zh-CN" sz="2000" b="1" dirty="0">
                <a:solidFill>
                  <a:schemeClr val="tx1"/>
                </a:solidFill>
              </a:rPr>
              <a:t>flag</a:t>
            </a:r>
            <a:r>
              <a:rPr lang="zh-CN" altLang="en-US" sz="2000" b="1" dirty="0">
                <a:solidFill>
                  <a:schemeClr val="tx1"/>
                </a:solidFill>
              </a:rPr>
              <a:t>同时被置成</a:t>
            </a:r>
            <a:r>
              <a:rPr lang="en-US" altLang="zh-CN" sz="2000" b="1" dirty="0">
                <a:solidFill>
                  <a:schemeClr val="tx1"/>
                </a:solidFill>
              </a:rPr>
              <a:t>true,</a:t>
            </a:r>
            <a:r>
              <a:rPr lang="zh-CN" altLang="en-US" sz="2000" b="1" dirty="0">
                <a:solidFill>
                  <a:schemeClr val="tx1"/>
                </a:solidFill>
              </a:rPr>
              <a:t>又没有进入临界区，将产生死锁。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en-US" altLang="zh-CN" dirty="0"/>
              <a:t>Peterson</a:t>
            </a:r>
            <a:r>
              <a:rPr lang="zh-CN" altLang="en-US" dirty="0"/>
              <a:t>算法</a:t>
            </a:r>
            <a:endParaRPr lang="zh-CN" altLang="en-US" dirty="0"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04933" y="1857364"/>
            <a:ext cx="7183491" cy="571504"/>
            <a:chOff x="844893" y="1000114"/>
            <a:chExt cx="7183491" cy="571504"/>
          </a:xfrm>
        </p:grpSpPr>
        <p:sp>
          <p:nvSpPr>
            <p:cNvPr id="10" name="内容占位符 2"/>
            <p:cNvSpPr txBox="1">
              <a:spLocks/>
            </p:cNvSpPr>
            <p:nvPr/>
          </p:nvSpPr>
          <p:spPr>
            <a:xfrm>
              <a:off x="1142976" y="1000114"/>
              <a:ext cx="6885408" cy="57150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sz="1800" dirty="0"/>
                <a:t>满足线程</a:t>
              </a:r>
              <a:r>
                <a:rPr lang="en-US" altLang="zh-CN" sz="1800" dirty="0"/>
                <a:t>Ti</a:t>
              </a:r>
              <a:r>
                <a:rPr lang="zh-CN" altLang="en-US" sz="1800" dirty="0"/>
                <a:t>和</a:t>
              </a:r>
              <a:r>
                <a:rPr lang="en-US" altLang="zh-CN" sz="1800" dirty="0" err="1"/>
                <a:t>Tj</a:t>
              </a:r>
              <a:r>
                <a:rPr lang="zh-CN" altLang="en-US" sz="1800" dirty="0"/>
                <a:t>之间互斥的经典的基于软件的解决方法（</a:t>
              </a:r>
              <a:r>
                <a:rPr lang="en-US" altLang="zh-CN" sz="1800" dirty="0"/>
                <a:t>1981</a:t>
              </a:r>
              <a:r>
                <a:rPr lang="zh-CN" altLang="en-US" sz="1800" dirty="0"/>
                <a:t>年）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4893" y="1000114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04933" y="2422214"/>
            <a:ext cx="5265497" cy="1118161"/>
            <a:chOff x="844893" y="1564963"/>
            <a:chExt cx="5265497" cy="1118161"/>
          </a:xfrm>
        </p:grpSpPr>
        <p:sp>
          <p:nvSpPr>
            <p:cNvPr id="12" name="内容占位符 2"/>
            <p:cNvSpPr txBox="1">
              <a:spLocks/>
            </p:cNvSpPr>
            <p:nvPr/>
          </p:nvSpPr>
          <p:spPr>
            <a:xfrm>
              <a:off x="1146869" y="1564963"/>
              <a:ext cx="2500330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sz="1800" dirty="0"/>
                <a:t>共享变量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4893" y="1578152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142428" y="1950685"/>
              <a:ext cx="4967962" cy="732439"/>
              <a:chOff x="1142428" y="1929583"/>
              <a:chExt cx="4967962" cy="732439"/>
            </a:xfrm>
          </p:grpSpPr>
          <p:sp>
            <p:nvSpPr>
              <p:cNvPr id="17" name="内容占位符 2"/>
              <p:cNvSpPr txBox="1">
                <a:spLocks/>
              </p:cNvSpPr>
              <p:nvPr/>
            </p:nvSpPr>
            <p:spPr>
              <a:xfrm>
                <a:off x="1142428" y="1929583"/>
                <a:ext cx="4941739" cy="632850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tint val="66000"/>
                      <a:satMod val="160000"/>
                    </a:srgbClr>
                  </a:gs>
                  <a:gs pos="50000">
                    <a:srgbClr val="FFFF00">
                      <a:tint val="44500"/>
                      <a:satMod val="160000"/>
                    </a:srgbClr>
                  </a:gs>
                  <a:gs pos="100000">
                    <a:srgbClr val="FFFF0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r>
                  <a:rPr lang="en-US" altLang="zh-CN" sz="18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altLang="zh-CN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turn;</a:t>
                </a:r>
              </a:p>
              <a:p>
                <a:r>
                  <a:rPr lang="en-US" altLang="zh-CN" sz="18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boolean</a:t>
                </a:r>
                <a:r>
                  <a:rPr lang="en-US" altLang="zh-CN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flag[]; </a:t>
                </a:r>
                <a:endParaRPr lang="zh-CN" altLang="en-US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" name="内容占位符 2"/>
              <p:cNvSpPr txBox="1">
                <a:spLocks/>
              </p:cNvSpPr>
              <p:nvPr/>
            </p:nvSpPr>
            <p:spPr>
              <a:xfrm>
                <a:off x="2471492" y="1976615"/>
                <a:ext cx="2071904" cy="41637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r>
                  <a:rPr lang="en-US" altLang="zh-CN" sz="1400" dirty="0">
                    <a:solidFill>
                      <a:schemeClr val="tx1"/>
                    </a:solidFill>
                  </a:rPr>
                  <a:t>//</a:t>
                </a:r>
                <a:r>
                  <a:rPr lang="zh-CN" altLang="en-US" sz="1400" dirty="0">
                    <a:solidFill>
                      <a:srgbClr val="C00000"/>
                    </a:solidFill>
                  </a:rPr>
                  <a:t>表示该谁进入临界区</a:t>
                </a:r>
              </a:p>
            </p:txBody>
          </p:sp>
          <p:sp>
            <p:nvSpPr>
              <p:cNvPr id="16" name="内容占位符 2"/>
              <p:cNvSpPr txBox="1">
                <a:spLocks/>
              </p:cNvSpPr>
              <p:nvPr/>
            </p:nvSpPr>
            <p:spPr>
              <a:xfrm>
                <a:off x="3230070" y="2245644"/>
                <a:ext cx="2880320" cy="41637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r>
                  <a:rPr lang="en-US" altLang="zh-CN" sz="1400" dirty="0">
                    <a:solidFill>
                      <a:schemeClr val="tx1"/>
                    </a:solidFill>
                  </a:rPr>
                  <a:t>//</a:t>
                </a:r>
                <a:r>
                  <a:rPr lang="zh-CN" altLang="en-US" sz="1400" dirty="0">
                    <a:solidFill>
                      <a:srgbClr val="C00000"/>
                    </a:solidFill>
                  </a:rPr>
                  <a:t>表示进程是否准备好进入临界区</a:t>
                </a: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1220532" y="3582395"/>
            <a:ext cx="5583716" cy="1582918"/>
            <a:chOff x="860492" y="2725145"/>
            <a:chExt cx="4884597" cy="1582918"/>
          </a:xfrm>
        </p:grpSpPr>
        <p:sp>
          <p:nvSpPr>
            <p:cNvPr id="26" name="矩形 25"/>
            <p:cNvSpPr/>
            <p:nvPr/>
          </p:nvSpPr>
          <p:spPr>
            <a:xfrm>
              <a:off x="1173089" y="2725145"/>
              <a:ext cx="4572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进入区代码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60492" y="2747642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142428" y="3107734"/>
              <a:ext cx="3861620" cy="1200329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lvl="1"/>
              <a:r>
                <a:rPr lang="en-US" altLang="zh-CN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flag[</a:t>
              </a:r>
              <a:r>
                <a:rPr lang="en-US" altLang="zh-CN" b="1" dirty="0" err="1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i</a:t>
              </a:r>
              <a:r>
                <a:rPr lang="en-US" altLang="zh-CN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] = true;</a:t>
              </a:r>
            </a:p>
            <a:p>
              <a:pPr marL="0" lvl="1"/>
              <a:r>
                <a:rPr lang="en-US" altLang="zh-CN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turn = j;</a:t>
              </a:r>
            </a:p>
            <a:p>
              <a:pPr marL="0" lvl="1"/>
              <a:r>
                <a:rPr lang="en-US" altLang="zh-CN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while (flag[j] &amp;&amp; turn ==j)</a:t>
              </a:r>
              <a:endParaRPr lang="en-GB" altLang="en-US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20532" y="5354632"/>
            <a:ext cx="4527439" cy="738664"/>
            <a:chOff x="860492" y="4067990"/>
            <a:chExt cx="4527439" cy="738664"/>
          </a:xfrm>
        </p:grpSpPr>
        <p:sp>
          <p:nvSpPr>
            <p:cNvPr id="18" name="矩形 17"/>
            <p:cNvSpPr/>
            <p:nvPr/>
          </p:nvSpPr>
          <p:spPr>
            <a:xfrm>
              <a:off x="1173089" y="4067990"/>
              <a:ext cx="42148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退出区代码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60492" y="4070084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142428" y="4437322"/>
              <a:ext cx="2592288" cy="369332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lvl="1"/>
              <a:r>
                <a:rPr lang="en-US" altLang="zh-CN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flag[</a:t>
              </a:r>
              <a:r>
                <a:rPr lang="en-US" altLang="zh-CN" b="1" dirty="0" err="1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i</a:t>
              </a:r>
              <a:r>
                <a:rPr lang="en-US" altLang="zh-CN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] = false;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472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en-US" altLang="zh-CN" dirty="0"/>
              <a:t>Peterson</a:t>
            </a:r>
            <a:r>
              <a:rPr lang="zh-CN" altLang="en-US" dirty="0"/>
              <a:t>算法实现</a:t>
            </a:r>
            <a:endParaRPr lang="zh-CN" altLang="en-US" dirty="0">
              <a:cs typeface="+mj-cs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1142976" y="1857364"/>
            <a:ext cx="192882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dirty="0"/>
              <a:t>线程</a:t>
            </a:r>
            <a:r>
              <a:rPr lang="en-US" altLang="zh-CN" dirty="0"/>
              <a:t>T</a:t>
            </a:r>
            <a:r>
              <a:rPr lang="en-GB" altLang="en-US" dirty="0" err="1"/>
              <a:t>i</a:t>
            </a:r>
            <a:r>
              <a:rPr lang="en-GB" altLang="en-US" dirty="0"/>
              <a:t> </a:t>
            </a:r>
            <a:r>
              <a:rPr lang="zh-CN" altLang="en-US" dirty="0"/>
              <a:t>的代码</a:t>
            </a:r>
            <a:endParaRPr lang="en-GB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259632" y="2348880"/>
            <a:ext cx="5112568" cy="275152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do {</a:t>
            </a:r>
          </a:p>
          <a:p>
            <a:pPr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flag[</a:t>
            </a:r>
            <a:r>
              <a:rPr lang="en-GB" altLang="zh-CN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GB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 = true;</a:t>
            </a:r>
          </a:p>
          <a:p>
            <a:pPr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turn = j;</a:t>
            </a:r>
          </a:p>
          <a:p>
            <a:pPr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while ( flag[j] &amp;&amp; turn == j);</a:t>
            </a:r>
          </a:p>
          <a:p>
            <a:pPr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zh-CN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</a:t>
            </a:r>
            <a:r>
              <a:rPr lang="en-GB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CRITICAL SECTION</a:t>
            </a:r>
          </a:p>
          <a:p>
            <a:pPr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zh-CN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flag[</a:t>
            </a:r>
            <a:r>
              <a:rPr lang="en-GB" altLang="zh-CN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GB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 = false;</a:t>
            </a:r>
          </a:p>
          <a:p>
            <a:pPr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zh-CN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REMAINDER SECTION</a:t>
            </a:r>
          </a:p>
          <a:p>
            <a:pPr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zh-CN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} while (true);</a:t>
            </a:r>
          </a:p>
        </p:txBody>
      </p:sp>
    </p:spTree>
    <p:extLst>
      <p:ext uri="{BB962C8B-B14F-4D97-AF65-F5344CB8AC3E}">
        <p14:creationId xmlns:p14="http://schemas.microsoft.com/office/powerpoint/2010/main" val="13027658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灯片编号占位符 4"/>
          <p:cNvSpPr txBox="1">
            <a:spLocks noGrp="1"/>
          </p:cNvSpPr>
          <p:nvPr/>
        </p:nvSpPr>
        <p:spPr bwMode="auto"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fld id="{E80CD9BA-1B8B-4907-9BDB-58135736DC17}" type="slidenum">
              <a:rPr lang="zh-CN" altLang="en-US" sz="1200">
                <a:solidFill>
                  <a:schemeClr val="tx1"/>
                </a:solidFill>
              </a:rPr>
              <a:pPr algn="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33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pic>
        <p:nvPicPr>
          <p:cNvPr id="15974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1039813"/>
            <a:ext cx="86106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9748" name="Text Box 6"/>
          <p:cNvSpPr txBox="1">
            <a:spLocks noChangeArrowheads="1"/>
          </p:cNvSpPr>
          <p:nvPr/>
        </p:nvSpPr>
        <p:spPr bwMode="auto">
          <a:xfrm>
            <a:off x="971550" y="260350"/>
            <a:ext cx="4281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/>
                </a:solidFill>
              </a:rPr>
              <a:t> Peterson</a:t>
            </a:r>
            <a:r>
              <a:rPr lang="zh-CN" altLang="en-US" dirty="0">
                <a:solidFill>
                  <a:schemeClr val="tx1"/>
                </a:solidFill>
              </a:rPr>
              <a:t>算法示意分析</a:t>
            </a:r>
          </a:p>
        </p:txBody>
      </p:sp>
    </p:spTree>
    <p:extLst>
      <p:ext uri="{BB962C8B-B14F-4D97-AF65-F5344CB8AC3E}">
        <p14:creationId xmlns:p14="http://schemas.microsoft.com/office/powerpoint/2010/main" val="13195038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Dekkers算法</a:t>
            </a:r>
            <a:endParaRPr lang="zh-CN" altLang="en-US" dirty="0">
              <a:cs typeface="+mj-cs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1115616" y="1646399"/>
            <a:ext cx="192882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zh-CN" altLang="en-US" dirty="0"/>
              <a:t>线程</a:t>
            </a:r>
            <a:r>
              <a:rPr lang="en-US" altLang="zh-CN" dirty="0"/>
              <a:t>T</a:t>
            </a:r>
            <a:r>
              <a:rPr lang="en-GB" altLang="en-US" dirty="0" err="1"/>
              <a:t>i</a:t>
            </a:r>
            <a:r>
              <a:rPr lang="en-GB" altLang="en-US" dirty="0"/>
              <a:t> </a:t>
            </a:r>
            <a:r>
              <a:rPr lang="zh-CN" altLang="en-US" dirty="0"/>
              <a:t>的代码</a:t>
            </a:r>
            <a:endParaRPr lang="en-GB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093665" y="2065733"/>
            <a:ext cx="6862711" cy="363791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39725" indent="-339725" defTabSz="449263"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flag[0]:= false; flag[1]:= false; turn:= 0;//or1 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39725" indent="-339725" defTabSz="449263"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	</a:t>
            </a:r>
          </a:p>
          <a:p>
            <a:pPr marL="339725" indent="-339725" defTabSz="449263"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do {</a:t>
            </a:r>
          </a:p>
          <a:p>
            <a:pPr marL="339725" indent="-339725" defTabSz="449263"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flag[</a:t>
            </a:r>
            <a:r>
              <a:rPr lang="en-GB" altLang="zh-CN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GB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 = </a:t>
            </a:r>
            <a: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true</a:t>
            </a:r>
            <a:r>
              <a:rPr lang="en-GB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 marL="339725" indent="-339725" defTabSz="449263"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</a:t>
            </a:r>
            <a:r>
              <a:rPr lang="zh-CN" altLang="en-US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while flag[j] == true { </a:t>
            </a:r>
          </a:p>
          <a:p>
            <a:pPr marL="339725" indent="-339725" defTabSz="449263"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zh-CN" altLang="en-US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if turn ≠ i { </a:t>
            </a:r>
          </a:p>
          <a:p>
            <a:pPr marL="339725" indent="-339725" defTabSz="449263"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zh-CN" altLang="en-US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   flag[i] := false </a:t>
            </a:r>
          </a:p>
          <a:p>
            <a:pPr marL="339725" indent="-339725" defTabSz="449263"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zh-CN" altLang="en-US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   while turn ≠ i { } </a:t>
            </a:r>
          </a:p>
          <a:p>
            <a:pPr marL="339725" indent="-339725" defTabSz="449263"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zh-CN" altLang="en-US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   flag[i] := </a:t>
            </a:r>
            <a: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true</a:t>
            </a:r>
            <a:r>
              <a:rPr lang="zh-CN" altLang="en-US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</a:p>
          <a:p>
            <a:pPr marL="339725" indent="-339725" defTabSz="449263"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zh-CN" altLang="en-US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}  </a:t>
            </a:r>
          </a:p>
          <a:p>
            <a:pPr marL="339725" indent="-339725" defTabSz="449263"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zh-CN" altLang="en-US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} </a:t>
            </a:r>
            <a:endParaRPr lang="en-GB" altLang="zh-CN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marL="339725" indent="-339725" defTabSz="449263"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GB" altLang="zh-CN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CRITICAL SECTION</a:t>
            </a:r>
          </a:p>
          <a:p>
            <a:pPr marL="339725" indent="-339725" defTabSz="449263"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zh-CN" altLang="en-US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turn := j</a:t>
            </a:r>
            <a:endParaRPr lang="en-GB" altLang="zh-CN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marL="339725" indent="-339725" defTabSz="449263"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flag[</a:t>
            </a:r>
            <a:r>
              <a:rPr lang="en-GB" altLang="zh-CN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GB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 = false;</a:t>
            </a:r>
          </a:p>
          <a:p>
            <a:pPr marL="339725" indent="-339725" defTabSz="449263"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EMAINDER SECTION</a:t>
            </a:r>
          </a:p>
          <a:p>
            <a:pPr marL="339725" indent="-339725" defTabSz="449263">
              <a:lnSpc>
                <a:spcPct val="80000"/>
              </a:lnSpc>
              <a:tabLst>
                <a:tab pos="339725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} while (true);	</a:t>
            </a:r>
          </a:p>
        </p:txBody>
      </p:sp>
    </p:spTree>
    <p:extLst>
      <p:ext uri="{BB962C8B-B14F-4D97-AF65-F5344CB8AC3E}">
        <p14:creationId xmlns:p14="http://schemas.microsoft.com/office/powerpoint/2010/main" val="5973583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灯片编号占位符 3"/>
          <p:cNvSpPr txBox="1">
            <a:spLocks noGrp="1"/>
          </p:cNvSpPr>
          <p:nvPr/>
        </p:nvSpPr>
        <p:spPr bwMode="auto"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fld id="{023D806C-164F-4A8C-9CC6-A9B62F92834D}" type="slidenum">
              <a:rPr lang="zh-CN" altLang="en-US" sz="1200">
                <a:solidFill>
                  <a:schemeClr val="tx1"/>
                </a:solidFill>
              </a:rPr>
              <a:pPr algn="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35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pic>
        <p:nvPicPr>
          <p:cNvPr id="15565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88" y="1041400"/>
            <a:ext cx="7696200" cy="541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971550" y="260350"/>
            <a:ext cx="4281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/>
                </a:solidFill>
              </a:rPr>
              <a:t> Dekker</a:t>
            </a:r>
            <a:r>
              <a:rPr lang="zh-CN" altLang="en-US" dirty="0">
                <a:solidFill>
                  <a:schemeClr val="tx1"/>
                </a:solidFill>
              </a:rPr>
              <a:t>算法示意分析</a:t>
            </a:r>
          </a:p>
        </p:txBody>
      </p:sp>
    </p:spTree>
    <p:extLst>
      <p:ext uri="{BB962C8B-B14F-4D97-AF65-F5344CB8AC3E}">
        <p14:creationId xmlns:p14="http://schemas.microsoft.com/office/powerpoint/2010/main" val="25211992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Test and Set Lock (TSL)solution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16589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07F5AE-B2CD-4674-B719-C3089778CFA6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ko-KR" sz="1200">
              <a:solidFill>
                <a:schemeClr val="bg1"/>
              </a:solidFill>
            </a:endParaRPr>
          </a:p>
        </p:txBody>
      </p:sp>
      <p:sp>
        <p:nvSpPr>
          <p:cNvPr id="11" name="页脚占位符 4"/>
          <p:cNvSpPr txBox="1">
            <a:spLocks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1" hangingPunct="1">
              <a:defRPr/>
            </a:pPr>
            <a:r>
              <a:rPr lang="en-US" altLang="zh-CN" sz="1200" b="1">
                <a:solidFill>
                  <a:schemeClr val="bg1"/>
                </a:solidFill>
                <a:latin typeface="+mn-lt"/>
                <a:ea typeface="굴림" pitchFamily="50" charset="-127"/>
              </a:rPr>
              <a:t>版权所有，转载请注明出处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000125" y="1535113"/>
            <a:ext cx="7929563" cy="1393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TSL RX LOCK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1)TSL is a hardware instruction</a:t>
            </a:r>
            <a:endParaRPr lang="zh-CN" altLang="en-US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2)LOCK is a memory word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3)Store value of LOCK to RX and set nonzero value to LOCK</a:t>
            </a:r>
            <a:endParaRPr lang="zh-CN" altLang="en-US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1214438" y="3165475"/>
            <a:ext cx="5184775" cy="2835275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enter_region</a:t>
            </a:r>
            <a:r>
              <a:rPr lang="zh-CN" altLang="en-US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 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TSL REGISTER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LOCK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CMP REGISTER, #0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JNE  </a:t>
            </a: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enter_region</a:t>
            </a:r>
            <a:endParaRPr lang="en-US" altLang="zh-CN" b="1" dirty="0">
              <a:solidFill>
                <a:srgbClr val="9C4E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RET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leave_region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MOVE LOCK #0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RET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4235767" y="3750282"/>
            <a:ext cx="4603433" cy="2991086"/>
            <a:chOff x="4235767" y="3750282"/>
            <a:chExt cx="4603433" cy="2991086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35767" y="3750282"/>
              <a:ext cx="4603433" cy="26717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" name="文本框 2"/>
            <p:cNvSpPr txBox="1"/>
            <p:nvPr/>
          </p:nvSpPr>
          <p:spPr>
            <a:xfrm>
              <a:off x="4716016" y="6372036"/>
              <a:ext cx="41088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检查和赋值之间的调度行为是万恶之源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285720" y="1071547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使用</a:t>
            </a:r>
            <a:r>
              <a:rPr lang="en-US" altLang="zh-CN" dirty="0"/>
              <a:t>TS</a:t>
            </a:r>
            <a:r>
              <a:rPr lang="zh-CN" altLang="en-US" dirty="0"/>
              <a:t>指令实现自旋锁</a:t>
            </a:r>
            <a:r>
              <a:rPr lang="en-US" altLang="zh-CN" dirty="0"/>
              <a:t>(spinlock)</a:t>
            </a:r>
            <a:endParaRPr lang="zh-CN" altLang="en-US" dirty="0">
              <a:cs typeface="+mj-cs"/>
            </a:endParaRPr>
          </a:p>
        </p:txBody>
      </p: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1192677" y="2014376"/>
            <a:ext cx="3905378" cy="92333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class Lock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18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8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value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6" name="Text Box 5"/>
          <p:cNvSpPr txBox="1">
            <a:spLocks noChangeArrowheads="1"/>
          </p:cNvSpPr>
          <p:nvPr/>
        </p:nvSpPr>
        <p:spPr bwMode="auto">
          <a:xfrm>
            <a:off x="1192677" y="3043151"/>
            <a:ext cx="3905378" cy="1200329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800" b="1" spc="-80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Lock::Acquire() </a:t>
            </a:r>
            <a:r>
              <a:rPr lang="en-US" altLang="zh-CN" sz="1800" b="1" spc="-8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800" b="1" spc="-8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while (test-and-set(value))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800" b="1" spc="-8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; //spin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800" b="1" spc="-80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7" name="Text Box 6"/>
          <p:cNvSpPr txBox="1">
            <a:spLocks noChangeArrowheads="1"/>
          </p:cNvSpPr>
          <p:nvPr/>
        </p:nvSpPr>
        <p:spPr bwMode="auto">
          <a:xfrm>
            <a:off x="1192677" y="4367692"/>
            <a:ext cx="3905378" cy="92333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Lock::Release() </a:t>
            </a:r>
            <a:r>
              <a:rPr lang="en-US" altLang="zh-CN" sz="18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value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5103754" y="2363298"/>
            <a:ext cx="3236370" cy="2736916"/>
            <a:chOff x="4234605" y="1506048"/>
            <a:chExt cx="3236370" cy="2736916"/>
          </a:xfrm>
        </p:grpSpPr>
        <p:sp>
          <p:nvSpPr>
            <p:cNvPr id="20" name="矩形 19"/>
            <p:cNvSpPr/>
            <p:nvPr/>
          </p:nvSpPr>
          <p:spPr>
            <a:xfrm>
              <a:off x="4734671" y="1506048"/>
              <a:ext cx="2736304" cy="2736916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连接符 24"/>
            <p:cNvCxnSpPr/>
            <p:nvPr/>
          </p:nvCxnSpPr>
          <p:spPr>
            <a:xfrm flipV="1">
              <a:off x="4234605" y="1775988"/>
              <a:ext cx="500066" cy="425108"/>
            </a:xfrm>
            <a:prstGeom prst="line">
              <a:avLst/>
            </a:prstGeom>
            <a:ln w="38100">
              <a:solidFill>
                <a:srgbClr val="11576A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4234605" y="3386229"/>
              <a:ext cx="474200" cy="409912"/>
            </a:xfrm>
            <a:prstGeom prst="line">
              <a:avLst/>
            </a:prstGeom>
            <a:ln w="38100">
              <a:solidFill>
                <a:srgbClr val="11576A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272797" y="5389710"/>
            <a:ext cx="5085480" cy="416378"/>
            <a:chOff x="1272470" y="4731990"/>
            <a:chExt cx="5085480" cy="416378"/>
          </a:xfrm>
        </p:grpSpPr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2470" y="486035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428728" y="4731990"/>
              <a:ext cx="4929222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线程在等待的时候消耗</a:t>
              </a:r>
              <a:r>
                <a:rPr lang="en-US" altLang="zh-CN" dirty="0"/>
                <a:t>CPU</a:t>
              </a:r>
              <a:r>
                <a:rPr lang="zh-CN" altLang="en-US" dirty="0"/>
                <a:t>时间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664924" y="2476346"/>
            <a:ext cx="2867516" cy="1245415"/>
            <a:chOff x="4849128" y="1460049"/>
            <a:chExt cx="2867516" cy="1245415"/>
          </a:xfrm>
        </p:grpSpPr>
        <p:sp>
          <p:nvSpPr>
            <p:cNvPr id="34" name="Rectangle 3"/>
            <p:cNvSpPr txBox="1">
              <a:spLocks noChangeArrowheads="1"/>
            </p:cNvSpPr>
            <p:nvPr/>
          </p:nvSpPr>
          <p:spPr>
            <a:xfrm>
              <a:off x="4849128" y="1460049"/>
              <a:ext cx="2867516" cy="1245415"/>
            </a:xfrm>
            <a:prstGeom prst="rect">
              <a:avLst/>
            </a:prstGeom>
            <a:noFill/>
            <a:effectLst/>
          </p:spPr>
          <p:txBody>
            <a:bodyPr/>
            <a:lstStyle/>
            <a:p>
              <a:pPr eaLnBrk="1" fontAlgn="auto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如果锁被释放，那么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TS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指令读取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0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并将值设置为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1 </a:t>
              </a:r>
            </a:p>
            <a:p>
              <a:pPr eaLnBrk="1" fontAlgn="auto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    锁被设置为忙并且需要等</a:t>
              </a:r>
              <a:endPara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charset="0"/>
              </a:endParaRPr>
            </a:p>
            <a:p>
              <a:pPr eaLnBrk="1" fontAlgn="auto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    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待完成</a:t>
              </a:r>
            </a:p>
          </p:txBody>
        </p:sp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61964" y="2036903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5664924" y="3699881"/>
            <a:ext cx="2867516" cy="1184310"/>
            <a:chOff x="4849128" y="2833973"/>
            <a:chExt cx="2867516" cy="1184310"/>
          </a:xfrm>
        </p:grpSpPr>
        <p:sp>
          <p:nvSpPr>
            <p:cNvPr id="16" name="Rectangle 3"/>
            <p:cNvSpPr txBox="1">
              <a:spLocks noChangeArrowheads="1"/>
            </p:cNvSpPr>
            <p:nvPr/>
          </p:nvSpPr>
          <p:spPr>
            <a:xfrm>
              <a:off x="4849128" y="2833973"/>
              <a:ext cx="2867516" cy="1184310"/>
            </a:xfrm>
            <a:prstGeom prst="rect">
              <a:avLst/>
            </a:prstGeom>
            <a:noFill/>
            <a:effectLst/>
          </p:spPr>
          <p:txBody>
            <a:bodyPr/>
            <a:lstStyle/>
            <a:p>
              <a:pPr eaLnBrk="1" fontAlgn="auto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如果锁处于忙状态，那么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TS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指令读取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1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并将值设置为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1 </a:t>
              </a:r>
            </a:p>
            <a:p>
              <a:pPr eaLnBrk="1" fontAlgn="auto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    不改变锁的状态并且需要</a:t>
              </a:r>
              <a:endPara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Wingdings" charset="0"/>
              </a:endParaRPr>
            </a:p>
            <a:p>
              <a:pPr eaLnBrk="1" fontAlgn="auto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    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Wingdings" charset="0"/>
                </a:rPr>
                <a:t>循环</a:t>
              </a: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61964" y="3435943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12257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锁</a:t>
            </a:r>
            <a:r>
              <a:rPr lang="en-US" altLang="zh-CN" dirty="0"/>
              <a:t>(lock)</a:t>
            </a:r>
            <a:endParaRPr lang="zh-CN" altLang="en-US" dirty="0"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4" y="1628800"/>
            <a:ext cx="5870247" cy="786108"/>
            <a:chOff x="844893" y="771550"/>
            <a:chExt cx="5870247" cy="786108"/>
          </a:xfrm>
        </p:grpSpPr>
        <p:sp>
          <p:nvSpPr>
            <p:cNvPr id="12" name="内容占位符 2"/>
            <p:cNvSpPr txBox="1">
              <a:spLocks/>
            </p:cNvSpPr>
            <p:nvPr/>
          </p:nvSpPr>
          <p:spPr>
            <a:xfrm>
              <a:off x="1142976" y="798378"/>
              <a:ext cx="3357586" cy="4143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zh-CN" altLang="en-US" dirty="0"/>
                <a:t>锁是一个抽象的数据结构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4893" y="77155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2470" y="122830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428728" y="1141280"/>
              <a:ext cx="5286412" cy="41637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r>
                <a:rPr lang="zh-CN" altLang="en-US" dirty="0"/>
                <a:t>一个二进制变量（锁定</a:t>
              </a:r>
              <a:r>
                <a:rPr lang="en-US" altLang="zh-CN" dirty="0"/>
                <a:t>/</a:t>
              </a:r>
              <a:r>
                <a:rPr lang="zh-CN" altLang="en-US" dirty="0"/>
                <a:t>解锁）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72470" y="2314378"/>
            <a:ext cx="3731578" cy="414114"/>
            <a:chOff x="1272470" y="1457128"/>
            <a:chExt cx="3731578" cy="414114"/>
          </a:xfrm>
        </p:grpSpPr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2470" y="158549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428728" y="1457128"/>
              <a:ext cx="3575320" cy="4141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en-US" altLang="zh-CN" dirty="0"/>
                <a:t>Lock::Acquire()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72470" y="2936685"/>
            <a:ext cx="5939322" cy="323400"/>
            <a:chOff x="1272470" y="2102268"/>
            <a:chExt cx="5939322" cy="323400"/>
          </a:xfrm>
        </p:grpSpPr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2470" y="22284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425314" y="2102268"/>
              <a:ext cx="5786478" cy="32340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en-US" altLang="zh-CN" dirty="0"/>
                <a:t>Lock::Release()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4" y="3063101"/>
            <a:ext cx="4231163" cy="1380249"/>
            <a:chOff x="844893" y="2714626"/>
            <a:chExt cx="4231163" cy="1380249"/>
          </a:xfrm>
        </p:grpSpPr>
        <p:grpSp>
          <p:nvGrpSpPr>
            <p:cNvPr id="5" name="组合 4"/>
            <p:cNvGrpSpPr/>
            <p:nvPr/>
          </p:nvGrpSpPr>
          <p:grpSpPr>
            <a:xfrm>
              <a:off x="844893" y="2714626"/>
              <a:ext cx="3439075" cy="422607"/>
              <a:chOff x="844893" y="2714626"/>
              <a:chExt cx="3439075" cy="422607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1157490" y="2714626"/>
                <a:ext cx="312647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使用锁来控制临界区访问</a:t>
                </a:r>
                <a:endParaRPr lang="en-GB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44893" y="2737123"/>
                <a:ext cx="433390" cy="40011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sz="2000" b="1" dirty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8" name="矩形 17"/>
            <p:cNvSpPr/>
            <p:nvPr/>
          </p:nvSpPr>
          <p:spPr>
            <a:xfrm>
              <a:off x="1423536" y="3171545"/>
              <a:ext cx="3652520" cy="923330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lvl="2"/>
              <a:r>
                <a:rPr lang="en-US" altLang="zh-CN" b="1" dirty="0" err="1">
                  <a:solidFill>
                    <a:srgbClr val="C00000"/>
                  </a:solidFill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lock_next_pid</a:t>
              </a:r>
              <a:r>
                <a:rPr lang="en-US" altLang="zh-CN" b="1" dirty="0">
                  <a:solidFill>
                    <a:srgbClr val="C00000"/>
                  </a:solidFill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-&gt;Acquire();</a:t>
              </a:r>
            </a:p>
            <a:p>
              <a:pPr marL="0" lvl="2"/>
              <a:r>
                <a:rPr lang="en-US" altLang="zh-CN" b="1" dirty="0" err="1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new_pid</a:t>
              </a:r>
              <a:r>
                <a:rPr lang="en-US" altLang="zh-CN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= </a:t>
              </a:r>
              <a:r>
                <a:rPr lang="en-US" altLang="zh-CN" b="1" dirty="0" err="1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next_pid</a:t>
              </a:r>
              <a:r>
                <a:rPr lang="en-US" altLang="zh-CN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++ ;</a:t>
              </a:r>
            </a:p>
            <a:p>
              <a:pPr marL="0" lvl="2"/>
              <a:r>
                <a:rPr lang="en-US" altLang="zh-CN" b="1" dirty="0" err="1">
                  <a:solidFill>
                    <a:srgbClr val="C00000"/>
                  </a:solidFill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lock_next_pid</a:t>
              </a:r>
              <a:r>
                <a:rPr lang="en-US" altLang="zh-CN" b="1" dirty="0">
                  <a:solidFill>
                    <a:srgbClr val="C00000"/>
                  </a:solidFill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-&gt;Release();</a:t>
              </a:r>
            </a:p>
          </p:txBody>
        </p:sp>
      </p:grpSp>
      <p:sp>
        <p:nvSpPr>
          <p:cNvPr id="21" name="内容占位符 2"/>
          <p:cNvSpPr txBox="1">
            <a:spLocks/>
          </p:cNvSpPr>
          <p:nvPr/>
        </p:nvSpPr>
        <p:spPr>
          <a:xfrm>
            <a:off x="1423536" y="2628974"/>
            <a:ext cx="4156576" cy="415367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/>
            <a:r>
              <a:rPr lang="zh-CN" altLang="en-US" dirty="0"/>
              <a:t>锁被释放前一直等待，然后得到锁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423536" y="2958041"/>
            <a:ext cx="3960440" cy="412495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/>
            <a:r>
              <a:rPr lang="zh-CN" altLang="en-US" dirty="0"/>
              <a:t>释放锁，唤醒任何等待的进程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272470" y="2619176"/>
            <a:ext cx="5939322" cy="323400"/>
            <a:chOff x="1272470" y="2102268"/>
            <a:chExt cx="5939322" cy="323400"/>
          </a:xfrm>
        </p:grpSpPr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2470" y="22284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7" name="内容占位符 2"/>
            <p:cNvSpPr txBox="1">
              <a:spLocks/>
            </p:cNvSpPr>
            <p:nvPr/>
          </p:nvSpPr>
          <p:spPr>
            <a:xfrm>
              <a:off x="1425314" y="2102268"/>
              <a:ext cx="5786478" cy="32340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/>
              <a:r>
                <a:rPr lang="en-US" altLang="zh-CN" dirty="0"/>
                <a:t>Lock::Release()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214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22" grpId="0"/>
      <p:bldP spid="22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Analysis of “Busy waiting”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7347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Strong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Resolve mutual exclusion problem between 2 processes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Weakness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Waste CPU time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Difficult to programming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Has risk that may be cause priority inversion problem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Trend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Atomic action: The most important thing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Opportunity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It is the basement for advanced solution 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1679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B34DA9F-867A-4E35-87AC-061D4AAB12FA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ko-KR"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Exclusion: Spooler directory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11776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809DC5-CB00-412A-A205-200484A92EDC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ko-KR" sz="1200">
              <a:solidFill>
                <a:schemeClr val="bg1"/>
              </a:solidFill>
            </a:endParaRPr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3806825" y="1844675"/>
            <a:ext cx="1122363" cy="314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Out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</a:p>
        </p:txBody>
      </p:sp>
      <p:sp>
        <p:nvSpPr>
          <p:cNvPr id="9" name="Text Box 26"/>
          <p:cNvSpPr txBox="1">
            <a:spLocks noChangeArrowheads="1"/>
          </p:cNvSpPr>
          <p:nvPr/>
        </p:nvSpPr>
        <p:spPr bwMode="auto">
          <a:xfrm>
            <a:off x="5678488" y="1844675"/>
            <a:ext cx="1008062" cy="314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3662363" y="2565400"/>
            <a:ext cx="5184775" cy="1033463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 A</a:t>
            </a:r>
            <a:r>
              <a:rPr lang="zh-CN" altLang="en-US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N_f_s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In;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//In == 7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InsertFileIntoSpooler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N_f_s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In=</a:t>
            </a: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N_f_s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++;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//In == 8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</a:p>
        </p:txBody>
      </p:sp>
      <p:sp>
        <p:nvSpPr>
          <p:cNvPr id="11" name="Text Box 28"/>
          <p:cNvSpPr txBox="1">
            <a:spLocks noChangeArrowheads="1"/>
          </p:cNvSpPr>
          <p:nvPr/>
        </p:nvSpPr>
        <p:spPr bwMode="auto">
          <a:xfrm>
            <a:off x="3662363" y="4387850"/>
            <a:ext cx="5184775" cy="1033463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 B</a:t>
            </a:r>
            <a:r>
              <a:rPr lang="zh-CN" altLang="en-US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N_f_s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In;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//In == 8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InsertFileIntoSpooler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N_f_s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In=</a:t>
            </a: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N_f_s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++;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//In == 9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1285875" y="1700213"/>
            <a:ext cx="1728788" cy="2979737"/>
            <a:chOff x="249" y="1071"/>
            <a:chExt cx="1089" cy="1877"/>
          </a:xfrm>
        </p:grpSpPr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249" y="1616"/>
              <a:ext cx="952" cy="19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  <a:r>
                <a:rPr lang="zh-CN" altLang="en-US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：</a:t>
              </a: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File1</a:t>
              </a:r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249" y="1842"/>
              <a:ext cx="952" cy="19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</a:t>
              </a:r>
              <a:r>
                <a:rPr lang="zh-CN" altLang="en-US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：</a:t>
              </a: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File2</a:t>
              </a: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249" y="2069"/>
              <a:ext cx="952" cy="19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6</a:t>
              </a:r>
              <a:r>
                <a:rPr lang="zh-CN" altLang="en-US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：</a:t>
              </a: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File3</a:t>
              </a: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249" y="2295"/>
              <a:ext cx="952" cy="19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7</a:t>
              </a:r>
              <a:r>
                <a:rPr lang="zh-CN" altLang="en-US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：</a:t>
              </a: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Null</a:t>
              </a:r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249" y="2523"/>
              <a:ext cx="952" cy="19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8</a:t>
              </a:r>
              <a:r>
                <a:rPr lang="zh-CN" altLang="en-US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：</a:t>
              </a: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Null</a:t>
              </a: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249" y="1389"/>
              <a:ext cx="952" cy="19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/>
                </a:rPr>
                <a:t>………</a:t>
              </a:r>
              <a:endPara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9" name="Text Box 23"/>
            <p:cNvSpPr txBox="1">
              <a:spLocks noChangeArrowheads="1"/>
            </p:cNvSpPr>
            <p:nvPr/>
          </p:nvSpPr>
          <p:spPr bwMode="auto">
            <a:xfrm>
              <a:off x="249" y="1071"/>
              <a:ext cx="1089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Spooler Dir</a:t>
              </a:r>
              <a:endParaRPr lang="zh-CN" altLang="en-US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0" name="Text Box 29"/>
            <p:cNvSpPr txBox="1">
              <a:spLocks noChangeArrowheads="1"/>
            </p:cNvSpPr>
            <p:nvPr/>
          </p:nvSpPr>
          <p:spPr bwMode="auto">
            <a:xfrm>
              <a:off x="249" y="2750"/>
              <a:ext cx="952" cy="19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/>
                </a:rPr>
                <a:t>………</a:t>
              </a:r>
              <a:endPara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5678488" y="3933825"/>
            <a:ext cx="3024187" cy="360363"/>
            <a:chOff x="3016" y="2478"/>
            <a:chExt cx="1905" cy="227"/>
          </a:xfrm>
        </p:grpSpPr>
        <p:sp>
          <p:nvSpPr>
            <p:cNvPr id="22" name="AutoShape 32"/>
            <p:cNvSpPr>
              <a:spLocks noChangeArrowheads="1"/>
            </p:cNvSpPr>
            <p:nvPr/>
          </p:nvSpPr>
          <p:spPr bwMode="auto">
            <a:xfrm>
              <a:off x="3016" y="2478"/>
              <a:ext cx="272" cy="227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lnSpc>
                  <a:spcPct val="8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•"/>
                <a:defRPr/>
              </a:pPr>
              <a:endParaRPr lang="zh-CN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3" name="Text Box 33"/>
            <p:cNvSpPr txBox="1">
              <a:spLocks noChangeArrowheads="1"/>
            </p:cNvSpPr>
            <p:nvPr/>
          </p:nvSpPr>
          <p:spPr bwMode="auto">
            <a:xfrm>
              <a:off x="3243" y="2478"/>
              <a:ext cx="167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sz="1600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CPU switch (Correct)</a:t>
              </a:r>
              <a:endParaRPr lang="zh-CN" altLang="en-US" sz="1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285720" y="54868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无忙等待锁</a:t>
            </a:r>
            <a:endParaRPr lang="zh-CN" altLang="en-US" dirty="0"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06759" y="1629529"/>
            <a:ext cx="3250314" cy="2265591"/>
            <a:chOff x="385583" y="772278"/>
            <a:chExt cx="3250314" cy="2265591"/>
          </a:xfrm>
        </p:grpSpPr>
        <p:sp>
          <p:nvSpPr>
            <p:cNvPr id="36" name="Text Box 5"/>
            <p:cNvSpPr txBox="1">
              <a:spLocks noChangeArrowheads="1"/>
            </p:cNvSpPr>
            <p:nvPr/>
          </p:nvSpPr>
          <p:spPr bwMode="auto">
            <a:xfrm>
              <a:off x="385583" y="1221987"/>
              <a:ext cx="3250314" cy="1815882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 spc="-150" dirty="0">
                  <a:solidFill>
                    <a:srgbClr val="C00000"/>
                  </a:solidFill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Lock::Acquire() </a:t>
              </a:r>
              <a:r>
                <a:rPr lang="en-US" altLang="zh-CN" sz="1600" b="1" spc="-150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{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 spc="-150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while (test-and-set(value))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 spc="-150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  ; //spin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 spc="-150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}</a:t>
              </a:r>
            </a:p>
            <a:p>
              <a:r>
                <a:rPr lang="en-US" altLang="zh-CN" sz="1600" b="1" spc="-150" dirty="0">
                  <a:solidFill>
                    <a:srgbClr val="C00000"/>
                  </a:solidFill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Lock::Release() </a:t>
              </a:r>
              <a:r>
                <a:rPr lang="en-US" altLang="zh-CN" sz="1600" b="1" spc="-150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altLang="zh-CN" sz="1600" b="1" spc="-150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 value = 0;</a:t>
              </a:r>
            </a:p>
            <a:p>
              <a:r>
                <a:rPr lang="en-US" altLang="zh-CN" sz="1600" b="1" spc="-150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33686" y="772278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rgbClr val="11576A"/>
                  </a:solidFill>
                </a:rPr>
                <a:t>忙等待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589120" y="1636525"/>
            <a:ext cx="4447376" cy="3465078"/>
            <a:chOff x="4067944" y="779275"/>
            <a:chExt cx="4447376" cy="3465078"/>
          </a:xfrm>
        </p:grpSpPr>
        <p:sp>
          <p:nvSpPr>
            <p:cNvPr id="17" name="Text Box 5"/>
            <p:cNvSpPr txBox="1">
              <a:spLocks noChangeArrowheads="1"/>
            </p:cNvSpPr>
            <p:nvPr/>
          </p:nvSpPr>
          <p:spPr bwMode="auto">
            <a:xfrm>
              <a:off x="4067944" y="1221987"/>
              <a:ext cx="4447376" cy="3022366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lnSpc>
                  <a:spcPct val="70000"/>
                </a:lnSpc>
              </a:pPr>
              <a:r>
                <a:rPr lang="en-US" altLang="zh-CN" sz="1600" b="1" dirty="0">
                  <a:solidFill>
                    <a:srgbClr val="C00000"/>
                  </a:solidFill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class Lock </a:t>
              </a:r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{</a:t>
              </a:r>
            </a:p>
            <a:p>
              <a:pPr>
                <a:lnSpc>
                  <a:spcPct val="70000"/>
                </a:lnSpc>
              </a:pPr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</a:t>
              </a:r>
              <a:r>
                <a:rPr lang="en-US" altLang="zh-CN" sz="1600" b="1" dirty="0" err="1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int</a:t>
              </a:r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value = 0;</a:t>
              </a:r>
            </a:p>
            <a:p>
              <a:pPr>
                <a:lnSpc>
                  <a:spcPct val="70000"/>
                </a:lnSpc>
              </a:pPr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  </a:t>
              </a:r>
              <a:r>
                <a:rPr lang="en-US" altLang="zh-CN" sz="1600" b="1" dirty="0" err="1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WaitQueue</a:t>
              </a:r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 q;</a:t>
              </a:r>
            </a:p>
            <a:p>
              <a:pPr>
                <a:lnSpc>
                  <a:spcPct val="70000"/>
                </a:lnSpc>
              </a:pPr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}</a:t>
              </a:r>
            </a:p>
            <a:p>
              <a:pPr>
                <a:lnSpc>
                  <a:spcPct val="70000"/>
                </a:lnSpc>
              </a:pPr>
              <a:endPara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ct val="70000"/>
                </a:lnSpc>
              </a:pPr>
              <a:endPara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36096" y="779275"/>
              <a:ext cx="128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11576A"/>
                  </a:solidFill>
                </a:rPr>
                <a:t>无忙等待</a:t>
              </a:r>
            </a:p>
          </p:txBody>
        </p:sp>
      </p:grp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4589120" y="2926095"/>
            <a:ext cx="4554880" cy="1126462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Lock::Acquire() 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while (test-and-set(value)) {</a:t>
            </a:r>
          </a:p>
          <a:p>
            <a:pPr>
              <a:lnSpc>
                <a:spcPct val="70000"/>
              </a:lnSpc>
            </a:pPr>
            <a:r>
              <a:rPr lang="en-US" altLang="zh-CN" sz="1600" b="1" dirty="0">
                <a:solidFill>
                  <a:srgbClr val="11576A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add 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this TCB to wait queue q;</a:t>
            </a:r>
          </a:p>
          <a:p>
            <a:pPr>
              <a:lnSpc>
                <a:spcPct val="70000"/>
              </a:lnSpc>
            </a:pPr>
            <a:r>
              <a:rPr lang="en-US" altLang="zh-CN" sz="1600" b="1" dirty="0">
                <a:solidFill>
                  <a:srgbClr val="11576A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schedule();</a:t>
            </a:r>
          </a:p>
          <a:p>
            <a:pPr>
              <a:lnSpc>
                <a:spcPct val="70000"/>
              </a:lnSpc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}</a:t>
            </a:r>
          </a:p>
          <a:p>
            <a:pPr>
              <a:lnSpc>
                <a:spcPct val="70000"/>
              </a:lnSpc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589120" y="4176082"/>
            <a:ext cx="4087336" cy="954107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Lock::Release() 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value = 0;</a:t>
            </a:r>
          </a:p>
          <a:p>
            <a:pPr>
              <a:lnSpc>
                <a:spcPct val="70000"/>
              </a:lnSpc>
            </a:pPr>
            <a:r>
              <a:rPr lang="en-US" altLang="zh-CN" sz="1600" b="1" dirty="0">
                <a:solidFill>
                  <a:srgbClr val="11576A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remove</a:t>
            </a:r>
            <a:r>
              <a:rPr lang="en-US" altLang="zh-CN" sz="1600" b="1" dirty="0">
                <a:solidFill>
                  <a:srgbClr val="11576A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one thread t from q;</a:t>
            </a:r>
          </a:p>
          <a:p>
            <a:pPr>
              <a:lnSpc>
                <a:spcPct val="70000"/>
              </a:lnSpc>
            </a:pPr>
            <a:r>
              <a:rPr lang="en-US" altLang="zh-CN" sz="1600" b="1" dirty="0">
                <a:solidFill>
                  <a:srgbClr val="11576A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wakeup(t)</a:t>
            </a:r>
            <a:r>
              <a:rPr lang="en-US" altLang="zh-CN" sz="1600" b="1" dirty="0">
                <a:solidFill>
                  <a:srgbClr val="11576A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698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Sleep-Wake up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16896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D467D9C-11B2-4482-BA5C-FB7526E35826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ko-KR" sz="1200">
              <a:solidFill>
                <a:schemeClr val="bg1"/>
              </a:solidFill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Design rules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OS provide “atomic action” mechanism, a special kind of system call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Blocked process will sleep until it is waken up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CPU is not wasted, both mutual exclusion and Synchronism can be resolved via this mechanism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Methods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Simple sleep-wake up solution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Semaphore solution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Monitor solution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33375"/>
            <a:ext cx="4356100" cy="580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Simple Sleep-Wake up solution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17101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D3D8880-3F1D-41A8-AC1E-57A77B9330FD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ko-KR" sz="1200">
              <a:solidFill>
                <a:schemeClr val="bg1"/>
              </a:solidFill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Primitive: atomic action supported by OS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Sleep(): block the caller process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Wakeup(PID):wake the process whose ID is PID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Application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Check race condition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If the race condition is not available, call Sleep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When the mutual exclusion process leave the CR, it will wake up the sleep process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Risk</a:t>
            </a:r>
            <a:r>
              <a:rPr lang="en-US" altLang="zh-CN" dirty="0">
                <a:ea typeface="宋体" pitchFamily="2" charset="-122"/>
              </a:rPr>
              <a:t>: the waking up signal may be lost, extended data structure should be designed for stability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Disadvantage: this solution is not universal and efficient for multiple processes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Solution of “Producer-Consumer”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17306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E268AA-A51C-4C58-932B-6BE6FEA05C89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ko-KR" sz="1200">
              <a:solidFill>
                <a:schemeClr val="bg1"/>
              </a:solidFill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143250" y="1568450"/>
            <a:ext cx="2857500" cy="3914775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Producer</a:t>
            </a:r>
            <a:endParaRPr lang="zh-CN" altLang="en-US" b="1" dirty="0">
              <a:solidFill>
                <a:srgbClr val="9C4E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While(TRUE)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Produce-Item();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if(count == N)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sleep();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Enter-item();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count = count + 1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if(count == 1)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wakeup(consumer);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866775" y="1639888"/>
            <a:ext cx="2205038" cy="10334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＃</a:t>
            </a: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define N 100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lock </a:t>
            </a:r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＝ </a:t>
            </a: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count = 0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6122988" y="1568450"/>
            <a:ext cx="2806700" cy="3914775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Comsumer</a:t>
            </a:r>
            <a:endParaRPr lang="zh-CN" altLang="en-US" b="1" dirty="0">
              <a:solidFill>
                <a:srgbClr val="9C4E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While(TRUE)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if(count == 0)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sleep();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Remove-Item();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count = count - 1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if(count == N-1)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wakeup(producer);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Consume-item();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Disadvantage of this solution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17408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59CACC9-A1B2-40DD-9574-E6D856762380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ko-KR" sz="1200">
              <a:solidFill>
                <a:schemeClr val="bg1"/>
              </a:solidFill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071813" y="2652713"/>
            <a:ext cx="2857500" cy="1033462"/>
          </a:xfrm>
          <a:prstGeom prst="rect">
            <a:avLst/>
          </a:prstGeom>
          <a:solidFill>
            <a:srgbClr val="FFFF99"/>
          </a:solidFill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Producer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…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…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…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…</a:t>
            </a:r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wakeup(consumer);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865188" y="1644650"/>
            <a:ext cx="2063750" cy="1033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＃</a:t>
            </a: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define N 100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lock </a:t>
            </a:r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＝ </a:t>
            </a: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count = 0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3240088" y="1357313"/>
            <a:ext cx="2520950" cy="1033462"/>
          </a:xfrm>
          <a:prstGeom prst="rect">
            <a:avLst/>
          </a:prstGeom>
          <a:solidFill>
            <a:srgbClr val="CCFFFF"/>
          </a:solidFill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Consumer</a:t>
            </a:r>
            <a:endParaRPr lang="zh-CN" altLang="en-US" b="1" dirty="0">
              <a:solidFill>
                <a:srgbClr val="9C4E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…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…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…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…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…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if(count == 0)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40088" y="3876675"/>
            <a:ext cx="2520950" cy="674688"/>
          </a:xfrm>
          <a:prstGeom prst="rect">
            <a:avLst/>
          </a:prstGeom>
          <a:solidFill>
            <a:srgbClr val="CCFFFF"/>
          </a:solidFill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Comsumer</a:t>
            </a:r>
            <a:endParaRPr lang="zh-CN" altLang="en-US" b="1" dirty="0">
              <a:solidFill>
                <a:srgbClr val="9C4E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sleep();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3240088" y="4741863"/>
            <a:ext cx="2520950" cy="674687"/>
          </a:xfrm>
          <a:prstGeom prst="rect">
            <a:avLst/>
          </a:prstGeom>
          <a:solidFill>
            <a:srgbClr val="FFFF99"/>
          </a:solidFill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Producer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…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…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…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…</a:t>
            </a:r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3240088" y="5605463"/>
            <a:ext cx="2520950" cy="674687"/>
          </a:xfrm>
          <a:prstGeom prst="rect">
            <a:avLst/>
          </a:prstGeom>
          <a:solidFill>
            <a:srgbClr val="FFFF99"/>
          </a:solidFill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Char char="•"/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Producer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sleep()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；</a:t>
            </a:r>
          </a:p>
        </p:txBody>
      </p:sp>
      <p:sp>
        <p:nvSpPr>
          <p:cNvPr id="18" name="AutoShape 10"/>
          <p:cNvSpPr>
            <a:spLocks/>
          </p:cNvSpPr>
          <p:nvPr/>
        </p:nvSpPr>
        <p:spPr bwMode="auto">
          <a:xfrm>
            <a:off x="5976938" y="2149475"/>
            <a:ext cx="3024187" cy="779463"/>
          </a:xfrm>
          <a:prstGeom prst="borderCallout2">
            <a:avLst>
              <a:gd name="adj1" fmla="val 17648"/>
              <a:gd name="adj2" fmla="val -2782"/>
              <a:gd name="adj3" fmla="val 17648"/>
              <a:gd name="adj4" fmla="val -15546"/>
              <a:gd name="adj5" fmla="val 74755"/>
              <a:gd name="adj6" fmla="val -28769"/>
            </a:avLst>
          </a:prstGeom>
          <a:noFill/>
          <a:ln w="9525">
            <a:solidFill>
              <a:srgbClr val="000000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</a:rPr>
              <a:t>CPU switch, consumer doesn’t sleep</a:t>
            </a:r>
          </a:p>
        </p:txBody>
      </p:sp>
      <p:sp>
        <p:nvSpPr>
          <p:cNvPr id="19" name="AutoShape 11"/>
          <p:cNvSpPr>
            <a:spLocks/>
          </p:cNvSpPr>
          <p:nvPr/>
        </p:nvSpPr>
        <p:spPr bwMode="auto">
          <a:xfrm>
            <a:off x="6121400" y="3300413"/>
            <a:ext cx="2736850" cy="647700"/>
          </a:xfrm>
          <a:prstGeom prst="borderCallout2">
            <a:avLst>
              <a:gd name="adj1" fmla="val 17648"/>
              <a:gd name="adj2" fmla="val -2782"/>
              <a:gd name="adj3" fmla="val 17648"/>
              <a:gd name="adj4" fmla="val -8815"/>
              <a:gd name="adj5" fmla="val 18627"/>
              <a:gd name="adj6" fmla="val -14095"/>
            </a:avLst>
          </a:prstGeom>
          <a:noFill/>
          <a:ln w="9525">
            <a:solidFill>
              <a:srgbClr val="000000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</a:rPr>
              <a:t>Producer try to wake up consumer</a:t>
            </a:r>
          </a:p>
        </p:txBody>
      </p:sp>
      <p:sp>
        <p:nvSpPr>
          <p:cNvPr id="20" name="AutoShape 12"/>
          <p:cNvSpPr>
            <a:spLocks/>
          </p:cNvSpPr>
          <p:nvPr/>
        </p:nvSpPr>
        <p:spPr bwMode="auto">
          <a:xfrm>
            <a:off x="6048375" y="4237038"/>
            <a:ext cx="2736850" cy="763587"/>
          </a:xfrm>
          <a:prstGeom prst="borderCallout2">
            <a:avLst>
              <a:gd name="adj1" fmla="val 17648"/>
              <a:gd name="adj2" fmla="val -2782"/>
              <a:gd name="adj3" fmla="val 17648"/>
              <a:gd name="adj4" fmla="val -17287"/>
              <a:gd name="adj5" fmla="val 23037"/>
              <a:gd name="adj6" fmla="val -32773"/>
            </a:avLst>
          </a:prstGeom>
          <a:noFill/>
          <a:ln w="9525">
            <a:solidFill>
              <a:srgbClr val="000000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</a:rPr>
              <a:t>Consumer lost the wake up signal, and sleep</a:t>
            </a:r>
            <a:endParaRPr lang="zh-CN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AutoShape 13"/>
          <p:cNvSpPr>
            <a:spLocks/>
          </p:cNvSpPr>
          <p:nvPr/>
        </p:nvSpPr>
        <p:spPr bwMode="auto">
          <a:xfrm>
            <a:off x="6048375" y="5245100"/>
            <a:ext cx="2736850" cy="827088"/>
          </a:xfrm>
          <a:prstGeom prst="borderCallout2">
            <a:avLst>
              <a:gd name="adj1" fmla="val 17648"/>
              <a:gd name="adj2" fmla="val -2782"/>
              <a:gd name="adj3" fmla="val 17648"/>
              <a:gd name="adj4" fmla="val -10093"/>
              <a:gd name="adj5" fmla="val 35862"/>
              <a:gd name="adj6" fmla="val -25346"/>
            </a:avLst>
          </a:prstGeom>
          <a:noFill/>
          <a:ln w="9525">
            <a:solidFill>
              <a:srgbClr val="000000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</a:rPr>
              <a:t>Producer will fill the buffer to full, and sleep</a:t>
            </a:r>
            <a:endParaRPr lang="zh-CN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Semaphore solution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17613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3F63BE7-0DD7-4F5C-ABAF-3A1D929637EA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ko-KR" sz="1200">
              <a:solidFill>
                <a:schemeClr val="bg1"/>
              </a:solidFill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Design rules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Semaphore: data structure supported by OS, stores the accumulate values of operations on race conditions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P/V primitives: operations on semaphore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 err="1">
                <a:ea typeface="宋体" pitchFamily="2" charset="-122"/>
              </a:rPr>
              <a:t>Dijkstra</a:t>
            </a:r>
            <a:r>
              <a:rPr lang="en-US" altLang="zh-CN" dirty="0">
                <a:ea typeface="宋体" pitchFamily="2" charset="-122"/>
              </a:rPr>
              <a:t>: proposed </a:t>
            </a:r>
            <a:r>
              <a:rPr lang="en-US" altLang="zh-CN" dirty="0" err="1">
                <a:ea typeface="宋体" pitchFamily="2" charset="-122"/>
              </a:rPr>
              <a:t>Probern</a:t>
            </a:r>
            <a:r>
              <a:rPr lang="en-US" altLang="zh-CN" dirty="0">
                <a:ea typeface="宋体" pitchFamily="2" charset="-122"/>
              </a:rPr>
              <a:t> and </a:t>
            </a:r>
            <a:r>
              <a:rPr lang="en-US" altLang="zh-CN" dirty="0" err="1">
                <a:ea typeface="宋体" pitchFamily="2" charset="-122"/>
              </a:rPr>
              <a:t>Verhogen</a:t>
            </a:r>
            <a:r>
              <a:rPr lang="en-US" altLang="zh-CN" dirty="0">
                <a:ea typeface="宋体" pitchFamily="2" charset="-122"/>
              </a:rPr>
              <a:t> primitives in 1965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Application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Semaphore’s value: the total times of race condition checking caused by all related processes, &gt;=0 means the environment is safe, &lt;0 means the CR is unavailable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Down primitive: decrease the semaphores by 1, if &lt; 0 then block current process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Up primitive: increase the semaphore by 1, if &lt;= 0 then wake up process blocked by this semaphore</a:t>
            </a:r>
          </a:p>
          <a:p>
            <a:pPr lvl="1">
              <a:lnSpc>
                <a:spcPct val="110000"/>
              </a:lnSpc>
              <a:defRPr/>
            </a:pPr>
            <a:endParaRPr lang="en-US" altLang="zh-CN" dirty="0">
              <a:ea typeface="宋体" pitchFamily="2" charset="-122"/>
            </a:endParaRPr>
          </a:p>
          <a:p>
            <a:pPr lvl="1">
              <a:lnSpc>
                <a:spcPct val="110000"/>
              </a:lnSpc>
              <a:defRPr/>
            </a:pP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信号量</a:t>
            </a:r>
            <a:r>
              <a:rPr lang="en-US" altLang="zh-CN" dirty="0"/>
              <a:t>(semaphore)</a:t>
            </a:r>
            <a:endParaRPr lang="zh-CN" altLang="en-US" sz="4800" dirty="0"/>
          </a:p>
        </p:txBody>
      </p:sp>
      <p:grpSp>
        <p:nvGrpSpPr>
          <p:cNvPr id="2" name="组合 1"/>
          <p:cNvGrpSpPr/>
          <p:nvPr/>
        </p:nvGrpSpPr>
        <p:grpSpPr>
          <a:xfrm>
            <a:off x="844894" y="1672674"/>
            <a:ext cx="3295059" cy="428628"/>
            <a:chOff x="844893" y="782404"/>
            <a:chExt cx="3295059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782404"/>
              <a:ext cx="299697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/>
                <a:t>信号是一种抽象数据类型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8240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2015350"/>
            <a:ext cx="5109778" cy="355598"/>
            <a:chOff x="1262422" y="1125080"/>
            <a:chExt cx="5109778" cy="355598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22985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125080"/>
              <a:ext cx="4977215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sz="1800" dirty="0"/>
                <a:t>由一个整形</a:t>
              </a:r>
              <a:r>
                <a:rPr lang="en-US" altLang="zh-CN" sz="1800" dirty="0"/>
                <a:t> (</a:t>
              </a:r>
              <a:r>
                <a:rPr lang="en-US" altLang="zh-CN" sz="1800" dirty="0" err="1">
                  <a:solidFill>
                    <a:srgbClr val="C00000"/>
                  </a:solidFill>
                </a:rPr>
                <a:t>sem</a:t>
              </a:r>
              <a:r>
                <a:rPr lang="en-US" altLang="zh-CN" sz="1800" dirty="0"/>
                <a:t>)</a:t>
              </a:r>
              <a:r>
                <a:rPr lang="zh-CN" altLang="en-US" sz="1800" dirty="0"/>
                <a:t>变量和两个原子操作组成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262319" y="2255286"/>
            <a:ext cx="5256584" cy="333151"/>
            <a:chOff x="1259632" y="1418764"/>
            <a:chExt cx="5256584" cy="333151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153439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1418764"/>
              <a:ext cx="5121230" cy="333151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1" indent="-269875"/>
              <a:r>
                <a:rPr lang="en-US" altLang="zh-CN" sz="1800" dirty="0">
                  <a:solidFill>
                    <a:srgbClr val="C00000"/>
                  </a:solidFill>
                </a:rPr>
                <a:t>P()</a:t>
              </a:r>
              <a:endParaRPr lang="zh-CN" altLang="en-US" sz="1600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259632" y="2990141"/>
            <a:ext cx="6169888" cy="347432"/>
            <a:chOff x="1259632" y="1993450"/>
            <a:chExt cx="6169888" cy="347432"/>
          </a:xfrm>
        </p:grpSpPr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210832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4" name="内容占位符 2"/>
            <p:cNvSpPr txBox="1">
              <a:spLocks/>
            </p:cNvSpPr>
            <p:nvPr/>
          </p:nvSpPr>
          <p:spPr>
            <a:xfrm>
              <a:off x="1394986" y="1993450"/>
              <a:ext cx="6034534" cy="34743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sz="1800" dirty="0">
                  <a:solidFill>
                    <a:srgbClr val="C00000"/>
                  </a:solidFill>
                </a:rPr>
                <a:t>V()</a:t>
              </a:r>
              <a:endParaRPr lang="zh-CN" altLang="en-US" sz="1400" dirty="0"/>
            </a:p>
          </p:txBody>
        </p:sp>
      </p:grpSp>
      <p:pic>
        <p:nvPicPr>
          <p:cNvPr id="27" name="Picture 6" descr="MCj030735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3140968"/>
            <a:ext cx="9842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9" descr="MCj030735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3902968"/>
            <a:ext cx="9842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0" descr="MCj030735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4588768"/>
            <a:ext cx="9842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6" name="Group 7"/>
          <p:cNvGrpSpPr>
            <a:grpSpLocks/>
          </p:cNvGrpSpPr>
          <p:nvPr/>
        </p:nvGrpSpPr>
        <p:grpSpPr bwMode="auto">
          <a:xfrm>
            <a:off x="1035573" y="5367361"/>
            <a:ext cx="7351713" cy="869951"/>
            <a:chOff x="15" y="374"/>
            <a:chExt cx="4631" cy="548"/>
          </a:xfrm>
        </p:grpSpPr>
        <p:sp>
          <p:nvSpPr>
            <p:cNvPr id="37" name="Line 12"/>
            <p:cNvSpPr>
              <a:spLocks noChangeShapeType="1"/>
            </p:cNvSpPr>
            <p:nvPr/>
          </p:nvSpPr>
          <p:spPr bwMode="auto">
            <a:xfrm>
              <a:off x="15" y="624"/>
              <a:ext cx="13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8" name="Line 13"/>
            <p:cNvSpPr>
              <a:spLocks noChangeShapeType="1"/>
            </p:cNvSpPr>
            <p:nvPr/>
          </p:nvSpPr>
          <p:spPr bwMode="auto">
            <a:xfrm>
              <a:off x="1872" y="374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9" name="Line 14"/>
            <p:cNvSpPr>
              <a:spLocks noChangeShapeType="1"/>
            </p:cNvSpPr>
            <p:nvPr/>
          </p:nvSpPr>
          <p:spPr bwMode="auto">
            <a:xfrm>
              <a:off x="1872" y="922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0" name="Freeform 15"/>
            <p:cNvSpPr>
              <a:spLocks/>
            </p:cNvSpPr>
            <p:nvPr/>
          </p:nvSpPr>
          <p:spPr bwMode="auto">
            <a:xfrm>
              <a:off x="1392" y="374"/>
              <a:ext cx="480" cy="259"/>
            </a:xfrm>
            <a:custGeom>
              <a:avLst/>
              <a:gdLst>
                <a:gd name="T0" fmla="*/ 0 w 480"/>
                <a:gd name="T1" fmla="*/ 94 h 294"/>
                <a:gd name="T2" fmla="*/ 144 w 480"/>
                <a:gd name="T3" fmla="*/ 77 h 294"/>
                <a:gd name="T4" fmla="*/ 336 w 480"/>
                <a:gd name="T5" fmla="*/ 16 h 294"/>
                <a:gd name="T6" fmla="*/ 480 w 480"/>
                <a:gd name="T7" fmla="*/ 0 h 2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294"/>
                <a:gd name="T14" fmla="*/ 480 w 480"/>
                <a:gd name="T15" fmla="*/ 294 h 2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294">
                  <a:moveTo>
                    <a:pt x="0" y="294"/>
                  </a:moveTo>
                  <a:cubicBezTo>
                    <a:pt x="23" y="293"/>
                    <a:pt x="88" y="281"/>
                    <a:pt x="144" y="240"/>
                  </a:cubicBezTo>
                  <a:cubicBezTo>
                    <a:pt x="200" y="199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1" name="Freeform 16"/>
            <p:cNvSpPr>
              <a:spLocks/>
            </p:cNvSpPr>
            <p:nvPr/>
          </p:nvSpPr>
          <p:spPr bwMode="auto">
            <a:xfrm flipV="1">
              <a:off x="1392" y="620"/>
              <a:ext cx="528" cy="302"/>
            </a:xfrm>
            <a:custGeom>
              <a:avLst/>
              <a:gdLst>
                <a:gd name="T0" fmla="*/ 0 w 480"/>
                <a:gd name="T1" fmla="*/ 479 h 285"/>
                <a:gd name="T2" fmla="*/ 338 w 480"/>
                <a:gd name="T3" fmla="*/ 403 h 285"/>
                <a:gd name="T4" fmla="*/ 794 w 480"/>
                <a:gd name="T5" fmla="*/ 81 h 285"/>
                <a:gd name="T6" fmla="*/ 1132 w 480"/>
                <a:gd name="T7" fmla="*/ 0 h 2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285"/>
                <a:gd name="T14" fmla="*/ 480 w 480"/>
                <a:gd name="T15" fmla="*/ 285 h 2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285">
                  <a:moveTo>
                    <a:pt x="0" y="285"/>
                  </a:moveTo>
                  <a:cubicBezTo>
                    <a:pt x="46" y="281"/>
                    <a:pt x="88" y="279"/>
                    <a:pt x="144" y="240"/>
                  </a:cubicBezTo>
                  <a:cubicBezTo>
                    <a:pt x="200" y="201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2" name="Freeform 17"/>
            <p:cNvSpPr>
              <a:spLocks/>
            </p:cNvSpPr>
            <p:nvPr/>
          </p:nvSpPr>
          <p:spPr bwMode="auto">
            <a:xfrm flipH="1">
              <a:off x="3264" y="374"/>
              <a:ext cx="480" cy="259"/>
            </a:xfrm>
            <a:custGeom>
              <a:avLst/>
              <a:gdLst>
                <a:gd name="T0" fmla="*/ 0 w 480"/>
                <a:gd name="T1" fmla="*/ 94 h 294"/>
                <a:gd name="T2" fmla="*/ 144 w 480"/>
                <a:gd name="T3" fmla="*/ 77 h 294"/>
                <a:gd name="T4" fmla="*/ 336 w 480"/>
                <a:gd name="T5" fmla="*/ 16 h 294"/>
                <a:gd name="T6" fmla="*/ 480 w 480"/>
                <a:gd name="T7" fmla="*/ 0 h 2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294"/>
                <a:gd name="T14" fmla="*/ 480 w 480"/>
                <a:gd name="T15" fmla="*/ 294 h 2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294">
                  <a:moveTo>
                    <a:pt x="0" y="294"/>
                  </a:moveTo>
                  <a:cubicBezTo>
                    <a:pt x="34" y="286"/>
                    <a:pt x="88" y="281"/>
                    <a:pt x="144" y="240"/>
                  </a:cubicBezTo>
                  <a:cubicBezTo>
                    <a:pt x="200" y="199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3" name="Freeform 18"/>
            <p:cNvSpPr>
              <a:spLocks/>
            </p:cNvSpPr>
            <p:nvPr/>
          </p:nvSpPr>
          <p:spPr bwMode="auto">
            <a:xfrm flipH="1" flipV="1">
              <a:off x="3264" y="629"/>
              <a:ext cx="480" cy="293"/>
            </a:xfrm>
            <a:custGeom>
              <a:avLst/>
              <a:gdLst>
                <a:gd name="T0" fmla="*/ 0 w 436"/>
                <a:gd name="T1" fmla="*/ 453 h 277"/>
                <a:gd name="T2" fmla="*/ 237 w 436"/>
                <a:gd name="T3" fmla="*/ 398 h 277"/>
                <a:gd name="T4" fmla="*/ 692 w 436"/>
                <a:gd name="T5" fmla="*/ 79 h 277"/>
                <a:gd name="T6" fmla="*/ 1035 w 436"/>
                <a:gd name="T7" fmla="*/ 0 h 2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6"/>
                <a:gd name="T13" fmla="*/ 0 h 277"/>
                <a:gd name="T14" fmla="*/ 436 w 436"/>
                <a:gd name="T15" fmla="*/ 277 h 2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6" h="277">
                  <a:moveTo>
                    <a:pt x="0" y="272"/>
                  </a:moveTo>
                  <a:cubicBezTo>
                    <a:pt x="34" y="273"/>
                    <a:pt x="51" y="277"/>
                    <a:pt x="100" y="240"/>
                  </a:cubicBezTo>
                  <a:cubicBezTo>
                    <a:pt x="149" y="203"/>
                    <a:pt x="236" y="88"/>
                    <a:pt x="292" y="48"/>
                  </a:cubicBezTo>
                  <a:cubicBezTo>
                    <a:pt x="348" y="8"/>
                    <a:pt x="392" y="4"/>
                    <a:pt x="436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4" name="Line 19"/>
            <p:cNvSpPr>
              <a:spLocks noChangeShapeType="1"/>
            </p:cNvSpPr>
            <p:nvPr/>
          </p:nvSpPr>
          <p:spPr bwMode="auto">
            <a:xfrm>
              <a:off x="3734" y="629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pic>
        <p:nvPicPr>
          <p:cNvPr id="46" name="Picture 27" descr="MCj030735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5274568"/>
            <a:ext cx="9842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844894" y="2917041"/>
            <a:ext cx="4227173" cy="844007"/>
            <a:chOff x="844893" y="2524812"/>
            <a:chExt cx="4227173" cy="844007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2524812"/>
              <a:ext cx="299697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信号量与铁路的类比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252481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98677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394985" y="2882002"/>
              <a:ext cx="367708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sz="1800" dirty="0"/>
                <a:t>2</a:t>
              </a:r>
              <a:r>
                <a:rPr lang="zh-CN" altLang="en-US" sz="1800" dirty="0"/>
                <a:t>个站台的车站</a:t>
              </a:r>
              <a:endParaRPr lang="en-US" altLang="zh-CN" sz="1800" dirty="0"/>
            </a:p>
            <a:p>
              <a:pPr marL="0" lvl="1" indent="0">
                <a:lnSpc>
                  <a:spcPct val="90000"/>
                </a:lnSpc>
              </a:pPr>
              <a:r>
                <a:rPr lang="en-US" altLang="zh-CN" sz="1800" dirty="0"/>
                <a:t>2</a:t>
              </a:r>
              <a:r>
                <a:rPr lang="zh-CN" altLang="en-US" sz="1800" dirty="0"/>
                <a:t>个资源的信号量</a:t>
              </a:r>
            </a:p>
          </p:txBody>
        </p:sp>
        <p:pic>
          <p:nvPicPr>
            <p:cNvPr id="47" name="图片 4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3219822"/>
              <a:ext cx="151066" cy="148997"/>
            </a:xfrm>
            <a:prstGeom prst="rect">
              <a:avLst/>
            </a:prstGeom>
            <a:effectLst/>
          </p:spPr>
        </p:pic>
      </p:grpSp>
      <p:pic>
        <p:nvPicPr>
          <p:cNvPr id="48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8546" y="4747701"/>
            <a:ext cx="473075" cy="909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组合 10"/>
          <p:cNvGrpSpPr/>
          <p:nvPr/>
        </p:nvGrpSpPr>
        <p:grpSpPr>
          <a:xfrm>
            <a:off x="1545950" y="2511362"/>
            <a:ext cx="2259665" cy="333151"/>
            <a:chOff x="4752399" y="2696770"/>
            <a:chExt cx="2259665" cy="333151"/>
          </a:xfrm>
        </p:grpSpPr>
        <p:sp>
          <p:nvSpPr>
            <p:cNvPr id="51" name="内容占位符 2"/>
            <p:cNvSpPr txBox="1">
              <a:spLocks/>
            </p:cNvSpPr>
            <p:nvPr/>
          </p:nvSpPr>
          <p:spPr>
            <a:xfrm>
              <a:off x="4846146" y="2696770"/>
              <a:ext cx="2165918" cy="333151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1" indent="-269875"/>
              <a:r>
                <a:rPr lang="en-US" altLang="zh-CN" sz="1600" dirty="0" err="1"/>
                <a:t>sem</a:t>
              </a:r>
              <a:r>
                <a:rPr lang="zh-CN" altLang="en-US" sz="1600" dirty="0"/>
                <a:t>减</a:t>
              </a:r>
              <a:r>
                <a:rPr lang="en-US" altLang="zh-CN" sz="1600" dirty="0"/>
                <a:t>1</a:t>
              </a:r>
            </a:p>
          </p:txBody>
        </p:sp>
        <p:pic>
          <p:nvPicPr>
            <p:cNvPr id="52" name="图片 5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52399" y="2805867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10" name="组合 9"/>
          <p:cNvGrpSpPr/>
          <p:nvPr/>
        </p:nvGrpSpPr>
        <p:grpSpPr>
          <a:xfrm>
            <a:off x="1545949" y="2746206"/>
            <a:ext cx="3875486" cy="333151"/>
            <a:chOff x="4752399" y="2992059"/>
            <a:chExt cx="3875486" cy="333151"/>
          </a:xfrm>
        </p:grpSpPr>
        <p:sp>
          <p:nvSpPr>
            <p:cNvPr id="50" name="内容占位符 2"/>
            <p:cNvSpPr txBox="1">
              <a:spLocks/>
            </p:cNvSpPr>
            <p:nvPr/>
          </p:nvSpPr>
          <p:spPr>
            <a:xfrm>
              <a:off x="4843951" y="2992059"/>
              <a:ext cx="3783934" cy="333151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1" indent="-269875"/>
              <a:r>
                <a:rPr lang="zh-CN" altLang="en-US" sz="1600" dirty="0"/>
                <a:t>如</a:t>
              </a:r>
              <a:r>
                <a:rPr lang="en-US" altLang="zh-CN" sz="1600" dirty="0" err="1"/>
                <a:t>sem</a:t>
              </a:r>
              <a:r>
                <a:rPr lang="en-US" altLang="zh-CN" sz="1600" dirty="0"/>
                <a:t>&lt;0, </a:t>
              </a:r>
              <a:r>
                <a:rPr lang="zh-CN" altLang="en-US" sz="1600" dirty="0"/>
                <a:t>进入等待</a:t>
              </a:r>
              <a:r>
                <a:rPr lang="en-US" altLang="zh-CN" sz="1600" dirty="0"/>
                <a:t>, </a:t>
              </a:r>
              <a:r>
                <a:rPr lang="zh-CN" altLang="en-US" sz="1600" dirty="0"/>
                <a:t>否则继续</a:t>
              </a:r>
            </a:p>
          </p:txBody>
        </p:sp>
        <p:pic>
          <p:nvPicPr>
            <p:cNvPr id="53" name="图片 5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52399" y="309750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2" name="组合 21"/>
          <p:cNvGrpSpPr/>
          <p:nvPr/>
        </p:nvGrpSpPr>
        <p:grpSpPr>
          <a:xfrm>
            <a:off x="1545950" y="3224986"/>
            <a:ext cx="4287105" cy="379757"/>
            <a:chOff x="4177634" y="2765125"/>
            <a:chExt cx="4287105" cy="379757"/>
          </a:xfrm>
        </p:grpSpPr>
        <p:sp>
          <p:nvSpPr>
            <p:cNvPr id="54" name="内容占位符 2"/>
            <p:cNvSpPr txBox="1">
              <a:spLocks/>
            </p:cNvSpPr>
            <p:nvPr/>
          </p:nvSpPr>
          <p:spPr>
            <a:xfrm>
              <a:off x="4291061" y="2765125"/>
              <a:ext cx="4173678" cy="379757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en-US" altLang="zh-CN" sz="1600" dirty="0" err="1"/>
                <a:t>sem</a:t>
              </a:r>
              <a:r>
                <a:rPr lang="zh-CN" altLang="en-US" sz="1600" dirty="0"/>
                <a:t>加</a:t>
              </a:r>
              <a:r>
                <a:rPr lang="en-US" altLang="zh-CN" sz="1600" dirty="0"/>
                <a:t>1</a:t>
              </a:r>
              <a:endParaRPr lang="zh-CN" altLang="en-US" sz="1400" dirty="0"/>
            </a:p>
          </p:txBody>
        </p:sp>
        <p:pic>
          <p:nvPicPr>
            <p:cNvPr id="56" name="图片 5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77634" y="2884899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1" name="组合 20"/>
          <p:cNvGrpSpPr/>
          <p:nvPr/>
        </p:nvGrpSpPr>
        <p:grpSpPr>
          <a:xfrm>
            <a:off x="1542674" y="3481292"/>
            <a:ext cx="3632449" cy="379757"/>
            <a:chOff x="4179911" y="3111380"/>
            <a:chExt cx="3632449" cy="379757"/>
          </a:xfrm>
        </p:grpSpPr>
        <p:sp>
          <p:nvSpPr>
            <p:cNvPr id="55" name="内容占位符 2"/>
            <p:cNvSpPr txBox="1">
              <a:spLocks/>
            </p:cNvSpPr>
            <p:nvPr/>
          </p:nvSpPr>
          <p:spPr>
            <a:xfrm>
              <a:off x="4291061" y="3111380"/>
              <a:ext cx="3521299" cy="379757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/>
              <a:r>
                <a:rPr lang="zh-CN" altLang="en-US" sz="1600" dirty="0"/>
                <a:t>如</a:t>
              </a:r>
              <a:r>
                <a:rPr lang="en-US" altLang="zh-CN" sz="1600" dirty="0"/>
                <a:t>sem≤0,</a:t>
              </a:r>
              <a:r>
                <a:rPr lang="zh-CN" altLang="en-US" sz="1600" dirty="0"/>
                <a:t>唤醒一个等待进程</a:t>
              </a:r>
              <a:endParaRPr lang="zh-CN" altLang="en-US" sz="1400" dirty="0"/>
            </a:p>
          </p:txBody>
        </p:sp>
        <p:pic>
          <p:nvPicPr>
            <p:cNvPr id="57" name="图片 5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79911" y="3212275"/>
              <a:ext cx="151066" cy="148997"/>
            </a:xfrm>
            <a:prstGeom prst="rect">
              <a:avLst/>
            </a:prstGeom>
            <a:effectLst/>
          </p:spPr>
        </p:pic>
      </p:grpSp>
      <p:pic>
        <p:nvPicPr>
          <p:cNvPr id="58" name="Picture 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4846" y="4747703"/>
            <a:ext cx="473074" cy="909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7636" y="4747700"/>
            <a:ext cx="473074" cy="909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内容占位符 2"/>
          <p:cNvSpPr txBox="1">
            <a:spLocks/>
          </p:cNvSpPr>
          <p:nvPr/>
        </p:nvSpPr>
        <p:spPr>
          <a:xfrm>
            <a:off x="1829578" y="2277759"/>
            <a:ext cx="3120240" cy="333151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1" indent="-269875"/>
            <a:r>
              <a:rPr lang="en-US" altLang="zh-CN" sz="1600" dirty="0"/>
              <a:t>(</a:t>
            </a:r>
            <a:r>
              <a:rPr lang="en-US" altLang="zh-CN" sz="1600" dirty="0" err="1"/>
              <a:t>Prolaag</a:t>
            </a:r>
            <a:r>
              <a:rPr lang="en-US" altLang="zh-CN" sz="1600" dirty="0"/>
              <a:t> </a:t>
            </a:r>
            <a:r>
              <a:rPr lang="zh-CN" altLang="en-US" sz="1600" dirty="0"/>
              <a:t>（荷兰语尝试减少）</a:t>
            </a:r>
            <a:r>
              <a:rPr lang="en-US" altLang="zh-CN" sz="1600" dirty="0"/>
              <a:t>)</a:t>
            </a:r>
            <a:endParaRPr lang="zh-CN" altLang="en-US" sz="1600" dirty="0"/>
          </a:p>
        </p:txBody>
      </p:sp>
      <p:sp>
        <p:nvSpPr>
          <p:cNvPr id="60" name="内容占位符 2"/>
          <p:cNvSpPr txBox="1">
            <a:spLocks/>
          </p:cNvSpPr>
          <p:nvPr/>
        </p:nvSpPr>
        <p:spPr>
          <a:xfrm>
            <a:off x="1832785" y="3006782"/>
            <a:ext cx="3047329" cy="347432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/>
            <a:r>
              <a:rPr lang="en-US" altLang="zh-CN" sz="1600" dirty="0"/>
              <a:t>(</a:t>
            </a:r>
            <a:r>
              <a:rPr lang="en-US" altLang="zh-CN" sz="1600" dirty="0" err="1"/>
              <a:t>Verhoog</a:t>
            </a:r>
            <a:r>
              <a:rPr lang="en-US" altLang="zh-CN" sz="1600" dirty="0"/>
              <a:t> </a:t>
            </a:r>
            <a:r>
              <a:rPr lang="zh-CN" altLang="en-US" sz="1600" dirty="0"/>
              <a:t>（荷兰语增加）</a:t>
            </a:r>
            <a:r>
              <a:rPr lang="en-US" altLang="zh-CN" sz="1600" dirty="0"/>
              <a:t>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3273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20988E-6 L 0 -0.08118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823 0.21574 C 0.24774 0.22013 0.32743 0.22476 0.37239 0.21574 C 0.41736 0.20671 0.40295 0.17013 0.43819 0.16111 C 0.47326 0.15208 0.52829 0.15648 0.58333 0.16111 " pathEditMode="fixed" rAng="0" ptsTypes="AAAA">
                                      <p:cBhvr>
                                        <p:cTn id="81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0747" y="-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666 0.33982 C 0.23316 0.34098 0.29965 0.34213 0.34461 0.34352 C 0.38958 0.34445 0.41336 0.33658 0.43645 0.34723 C 0.45954 0.35741 0.45954 0.39445 0.48298 0.40556 C 0.50642 0.41667 0.55746 0.41158 0.57708 0.4132 " pathEditMode="fixed" rAng="0" ptsTypes="AAAAA">
                                      <p:cBhvr>
                                        <p:cTn id="85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0521" y="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152 0.11481 C 0.17152 0.11504 0.24826 0.11574 0.325 0.11666 " pathEditMode="fixed" rAng="0" ptsTypes="AA">
                                      <p:cBhvr>
                                        <p:cTn id="100" dur="1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7674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7916 0.16064 C 0.64218 0.15601 0.70538 0.15138 0.74687 0.1618 C 0.78836 0.17268 0.76284 0.2125 0.82795 0.2243 C 0.89305 0.23634 1.01545 0.23449 1.13802 0.2331 " pathEditMode="relative" rAng="0" ptsTypes="AAAA">
                                      <p:cBhvr>
                                        <p:cTn id="10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7934" y="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083 0.13009 C 0.34149 0.13194 0.36232 0.13426 0.38073 0.1243 C 0.39913 0.11435 0.39826 0.08032 0.43194 0.07083 C 0.46562 0.06157 0.55781 0.06828 0.58298 0.06782 " pathEditMode="relative" rAng="0" ptsTypes="AAAA">
                                      <p:cBhvr>
                                        <p:cTn id="11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3108" y="-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562 0.01643 C 0.16562 0.01666 0.24236 0.01759 0.31909 0.01828 " pathEditMode="fixed" rAng="0" ptsTypes="AA">
                                      <p:cBhvr>
                                        <p:cTn id="1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7674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59" grpId="1"/>
      <p:bldP spid="60" grpId="0"/>
      <p:bldP spid="60" grpId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>
                <a:cs typeface="+mj-cs"/>
              </a:rPr>
              <a:t>信号量的特性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844894" y="2811458"/>
            <a:ext cx="3727107" cy="428628"/>
            <a:chOff x="844893" y="1954208"/>
            <a:chExt cx="3727107" cy="428628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1954208"/>
              <a:ext cx="342902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en-US" altLang="zh-CN" dirty="0">
                  <a:solidFill>
                    <a:srgbClr val="C00000"/>
                  </a:solidFill>
                </a:rPr>
                <a:t>P() </a:t>
              </a:r>
              <a:r>
                <a:rPr lang="zh-CN" altLang="en-US" dirty="0">
                  <a:solidFill>
                    <a:srgbClr val="C00000"/>
                  </a:solidFill>
                </a:rPr>
                <a:t>可能阻塞</a:t>
              </a:r>
              <a:r>
                <a:rPr lang="zh-CN" altLang="en-US" dirty="0"/>
                <a:t>，</a:t>
              </a:r>
              <a:r>
                <a:rPr lang="en-US" altLang="zh-CN" dirty="0"/>
                <a:t>V()</a:t>
              </a:r>
              <a:r>
                <a:rPr lang="zh-CN" altLang="en-US" dirty="0"/>
                <a:t>不会阻塞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195420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4" y="3138486"/>
            <a:ext cx="5513057" cy="992646"/>
            <a:chOff x="844893" y="2281236"/>
            <a:chExt cx="5513057" cy="992646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70986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2605088"/>
              <a:ext cx="3891394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线程不会被无限期阻塞在</a:t>
              </a:r>
              <a:r>
                <a:rPr lang="en-US" altLang="zh-CN" dirty="0"/>
                <a:t>P()</a:t>
              </a:r>
              <a:r>
                <a:rPr lang="zh-CN" altLang="en-US" dirty="0"/>
                <a:t>操作</a:t>
              </a: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00876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2916692"/>
              <a:ext cx="4962964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假定信号量等待按先进先出排队</a:t>
              </a:r>
            </a:p>
          </p:txBody>
        </p:sp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1142976" y="2281236"/>
              <a:ext cx="364333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通常假定信号量是“公平的”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4893" y="228123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8" name="内容占位符 2"/>
          <p:cNvSpPr txBox="1">
            <a:spLocks/>
          </p:cNvSpPr>
          <p:nvPr/>
        </p:nvSpPr>
        <p:spPr>
          <a:xfrm>
            <a:off x="844892" y="4308145"/>
            <a:ext cx="5095259" cy="354014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/>
              <a:t>另外的问题：自旋锁能否实现先进先出?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4894" y="1857364"/>
            <a:ext cx="5870247" cy="998540"/>
            <a:chOff x="844893" y="1000114"/>
            <a:chExt cx="5870247" cy="99854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342902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/>
                <a:t>信号量是</a:t>
              </a:r>
              <a:r>
                <a:rPr lang="zh-CN" altLang="en-US" dirty="0">
                  <a:solidFill>
                    <a:srgbClr val="C00000"/>
                  </a:solidFill>
                </a:rPr>
                <a:t>被保护</a:t>
              </a:r>
              <a:r>
                <a:rPr lang="zh-CN" altLang="en-US" dirty="0"/>
                <a:t>的</a:t>
              </a:r>
              <a:r>
                <a:rPr lang="zh-CN" altLang="en-US" dirty="0">
                  <a:solidFill>
                    <a:srgbClr val="C00000"/>
                  </a:solidFill>
                </a:rPr>
                <a:t>整数</a:t>
              </a:r>
              <a:r>
                <a:rPr lang="zh-CN" altLang="en-US" dirty="0"/>
                <a:t>变量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4756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342790"/>
              <a:ext cx="5320155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初始化完成后，只能通过</a:t>
              </a:r>
              <a:r>
                <a:rPr lang="en-US" altLang="zh-CN" dirty="0"/>
                <a:t>P()</a:t>
              </a:r>
              <a:r>
                <a:rPr lang="zh-CN" altLang="en-US" dirty="0"/>
                <a:t>和</a:t>
              </a:r>
              <a:r>
                <a:rPr lang="en-US" altLang="zh-CN" dirty="0"/>
                <a:t>V()</a:t>
              </a:r>
              <a:r>
                <a:rPr lang="zh-CN" altLang="en-US" dirty="0"/>
                <a:t>操作修改</a:t>
              </a:r>
            </a:p>
          </p:txBody>
        </p:sp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478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394985" y="1643056"/>
              <a:ext cx="439146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由操作系统保证，</a:t>
              </a:r>
              <a:r>
                <a:rPr lang="en-US" altLang="zh-CN" dirty="0"/>
                <a:t>PV</a:t>
              </a:r>
              <a:r>
                <a:rPr lang="zh-CN" altLang="en-US" dirty="0"/>
                <a:t>操作是原子操作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708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>
                <a:cs typeface="+mj-cs"/>
              </a:rPr>
              <a:t>信号量的实现</a:t>
            </a: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179512" y="3429000"/>
            <a:ext cx="403244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Semaphore::P() {</a:t>
            </a:r>
          </a:p>
          <a:p>
            <a:pPr eaLnBrk="1" hangingPunct="1">
              <a:buFont typeface="Monotype Sorts" charset="0"/>
              <a:buNone/>
            </a:pPr>
            <a:r>
              <a:rPr lang="zh-CN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zh-CN" altLang="en-US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if (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&lt; 0)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Add this thread t to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block(p);</a:t>
            </a:r>
          </a:p>
          <a:p>
            <a:pPr eaLnBrk="1" hangingPunct="1"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4355976" y="3429000"/>
            <a:ext cx="4464496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Semaphore::V()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 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if (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&lt;=0)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Remove a thread t from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wakeup(t);        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2875256" y="1939920"/>
            <a:ext cx="2200801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classSemaphore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WaitQueue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757306" y="5667274"/>
            <a:ext cx="4398870" cy="354014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en-US" altLang="zh-CN" dirty="0"/>
              <a:t>PV</a:t>
            </a:r>
            <a:r>
              <a:rPr lang="zh-CN" altLang="en-US" dirty="0"/>
              <a:t>函数的调用过程是原子的，在这个过程中不会发生中断或调度</a:t>
            </a:r>
          </a:p>
        </p:txBody>
      </p:sp>
    </p:spTree>
    <p:extLst>
      <p:ext uri="{BB962C8B-B14F-4D97-AF65-F5344CB8AC3E}">
        <p14:creationId xmlns:p14="http://schemas.microsoft.com/office/powerpoint/2010/main" val="148415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allAtOnce" animBg="1"/>
      <p:bldP spid="20" grpId="0" uiExpand="1" build="allAtOnce" animBg="1"/>
      <p:bldP spid="23" grpId="0" animBg="1"/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用信号量实现临界区的伪码形式</a:t>
            </a:r>
            <a:endParaRPr lang="zh-CN" altLang="en-US" dirty="0"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677160" y="4128032"/>
            <a:ext cx="3952520" cy="354014"/>
            <a:chOff x="1262422" y="3198774"/>
            <a:chExt cx="3952520" cy="354014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30355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3198774"/>
              <a:ext cx="3819956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/>
                <a:t>P()</a:t>
              </a:r>
              <a:r>
                <a:rPr lang="zh-CN" altLang="en-US" dirty="0"/>
                <a:t>操作保证互斥访问临界资源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677160" y="4800002"/>
            <a:ext cx="4595462" cy="357190"/>
            <a:chOff x="1262422" y="3870744"/>
            <a:chExt cx="4595462" cy="357190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96282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3870744"/>
              <a:ext cx="4462898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/>
                <a:t>PV</a:t>
              </a:r>
              <a:r>
                <a:rPr lang="zh-CN" altLang="en-US" dirty="0"/>
                <a:t>操作</a:t>
              </a:r>
              <a:r>
                <a:rPr lang="zh-CN" altLang="en-US" dirty="0">
                  <a:solidFill>
                    <a:srgbClr val="C00000"/>
                  </a:solidFill>
                </a:rPr>
                <a:t>不能次序错误、重复或遗漏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59632" y="3790004"/>
            <a:ext cx="4375179" cy="428628"/>
            <a:chOff x="844893" y="2874922"/>
            <a:chExt cx="4375179" cy="428628"/>
          </a:xfrm>
        </p:grpSpPr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1142976" y="2874922"/>
              <a:ext cx="407709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必须</a:t>
              </a:r>
              <a:r>
                <a:rPr lang="zh-CN" altLang="en-US" dirty="0">
                  <a:solidFill>
                    <a:srgbClr val="C00000"/>
                  </a:solidFill>
                </a:rPr>
                <a:t>成对使用</a:t>
              </a:r>
              <a:r>
                <a:rPr lang="en-US" altLang="zh-CN" dirty="0"/>
                <a:t>P()</a:t>
              </a:r>
              <a:r>
                <a:rPr lang="zh-CN" altLang="en-US" dirty="0"/>
                <a:t>操作和</a:t>
              </a:r>
              <a:r>
                <a:rPr lang="en-US" altLang="zh-CN" dirty="0"/>
                <a:t>V()</a:t>
              </a:r>
              <a:r>
                <a:rPr lang="zh-CN" altLang="en-US" dirty="0"/>
                <a:t>操作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4893" y="287492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677160" y="4451884"/>
            <a:ext cx="6261906" cy="354014"/>
            <a:chOff x="1262422" y="3522626"/>
            <a:chExt cx="6261906" cy="354014"/>
          </a:xfrm>
        </p:grpSpPr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62740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394986" y="3522626"/>
              <a:ext cx="6129342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/>
                <a:t>V()</a:t>
              </a:r>
              <a:r>
                <a:rPr lang="zh-CN" altLang="en-US" dirty="0"/>
                <a:t>操作在使用后释放临界资源</a:t>
              </a:r>
            </a:p>
          </p:txBody>
        </p:sp>
      </p:grp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2129218" y="2251097"/>
            <a:ext cx="3629198" cy="366767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1" hangingPunct="1">
              <a:buFont typeface="Monotype Sorts" charset="0"/>
              <a:buNone/>
            </a:pPr>
            <a:r>
              <a:rPr lang="en-US" altLang="zh-CN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mutex</a:t>
            </a:r>
            <a: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= new Semaphore(1);</a:t>
            </a:r>
          </a:p>
        </p:txBody>
      </p: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2129218" y="2721694"/>
            <a:ext cx="3629198" cy="923330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8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mutex</a:t>
            </a:r>
            <a:r>
              <a:rPr lang="en-US" altLang="zh-CN" sz="18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  <a:sym typeface="Wingdings" charset="0"/>
              </a:rPr>
              <a:t>-&gt;P();</a:t>
            </a:r>
            <a:endParaRPr lang="en-US" altLang="zh-CN" sz="18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Critical Section;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8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mutex</a:t>
            </a:r>
            <a:r>
              <a:rPr lang="en-US" altLang="zh-CN" sz="18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  <a:sym typeface="Wingdings" charset="0"/>
              </a:rPr>
              <a:t>-&gt;V();</a:t>
            </a:r>
            <a:endParaRPr lang="en-US" altLang="zh-CN" sz="18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489401" y="1759664"/>
            <a:ext cx="693746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/>
              <a:t>每个临界区设置一个信号量，其初值为</a:t>
            </a:r>
            <a:r>
              <a:rPr lang="en-US" altLang="zh-C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6077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3" grpId="0" animBg="1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Exclusion: Spooler directory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11981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0DB57C7-27CE-4B1C-A8AD-7FA4D64D8DA2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ko-KR" sz="1200">
              <a:solidFill>
                <a:schemeClr val="bg1"/>
              </a:solidFill>
            </a:endParaRPr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3806825" y="1844675"/>
            <a:ext cx="1122363" cy="314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Out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</a:p>
        </p:txBody>
      </p:sp>
      <p:sp>
        <p:nvSpPr>
          <p:cNvPr id="9" name="Text Box 26"/>
          <p:cNvSpPr txBox="1">
            <a:spLocks noChangeArrowheads="1"/>
          </p:cNvSpPr>
          <p:nvPr/>
        </p:nvSpPr>
        <p:spPr bwMode="auto">
          <a:xfrm>
            <a:off x="5678488" y="1844675"/>
            <a:ext cx="1008062" cy="314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1285875" y="1700213"/>
            <a:ext cx="1728788" cy="2979737"/>
            <a:chOff x="249" y="1071"/>
            <a:chExt cx="1089" cy="1877"/>
          </a:xfrm>
        </p:grpSpPr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249" y="1616"/>
              <a:ext cx="952" cy="19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  <a:r>
                <a:rPr lang="zh-CN" altLang="en-US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：</a:t>
              </a: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File1</a:t>
              </a:r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249" y="1842"/>
              <a:ext cx="952" cy="19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</a:t>
              </a:r>
              <a:r>
                <a:rPr lang="zh-CN" altLang="en-US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：</a:t>
              </a: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File2</a:t>
              </a: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249" y="2069"/>
              <a:ext cx="952" cy="19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6</a:t>
              </a:r>
              <a:r>
                <a:rPr lang="zh-CN" altLang="en-US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：</a:t>
              </a: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File3</a:t>
              </a: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249" y="2295"/>
              <a:ext cx="952" cy="19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7</a:t>
              </a:r>
              <a:r>
                <a:rPr lang="zh-CN" altLang="en-US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：</a:t>
              </a: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Null</a:t>
              </a:r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249" y="2523"/>
              <a:ext cx="952" cy="19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8</a:t>
              </a:r>
              <a:r>
                <a:rPr lang="zh-CN" altLang="en-US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：</a:t>
              </a: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Null</a:t>
              </a: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249" y="1389"/>
              <a:ext cx="952" cy="19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/>
                </a:rPr>
                <a:t>………</a:t>
              </a:r>
              <a:endPara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9" name="Text Box 23"/>
            <p:cNvSpPr txBox="1">
              <a:spLocks noChangeArrowheads="1"/>
            </p:cNvSpPr>
            <p:nvPr/>
          </p:nvSpPr>
          <p:spPr bwMode="auto">
            <a:xfrm>
              <a:off x="249" y="1071"/>
              <a:ext cx="1089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Spooler</a:t>
              </a:r>
              <a:r>
                <a:rPr lang="zh-CN" altLang="en-US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</a:t>
              </a: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Dir</a:t>
              </a:r>
              <a:endParaRPr lang="zh-CN" altLang="en-US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0" name="Text Box 29"/>
            <p:cNvSpPr txBox="1">
              <a:spLocks noChangeArrowheads="1"/>
            </p:cNvSpPr>
            <p:nvPr/>
          </p:nvSpPr>
          <p:spPr bwMode="auto">
            <a:xfrm>
              <a:off x="249" y="2750"/>
              <a:ext cx="952" cy="19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/>
                </a:rPr>
                <a:t>………</a:t>
              </a:r>
              <a:endPara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3316288" y="2565400"/>
            <a:ext cx="5184775" cy="314325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 A</a:t>
            </a:r>
            <a:r>
              <a:rPr lang="zh-CN" altLang="en-US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N_f_s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In;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//In == 7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3316288" y="3500438"/>
            <a:ext cx="5184775" cy="1033462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 B</a:t>
            </a:r>
            <a:r>
              <a:rPr lang="zh-CN" altLang="en-US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N_f_s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In;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//In == 7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InsertFileIntoSpooler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N_f_s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In=</a:t>
            </a: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N_f_s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++;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//In == 8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5332413" y="3068638"/>
            <a:ext cx="3024187" cy="360362"/>
            <a:chOff x="3016" y="2478"/>
            <a:chExt cx="1905" cy="227"/>
          </a:xfrm>
        </p:grpSpPr>
        <p:sp>
          <p:nvSpPr>
            <p:cNvPr id="27" name="AutoShape 17"/>
            <p:cNvSpPr>
              <a:spLocks noChangeArrowheads="1"/>
            </p:cNvSpPr>
            <p:nvPr/>
          </p:nvSpPr>
          <p:spPr bwMode="auto">
            <a:xfrm>
              <a:off x="3016" y="2478"/>
              <a:ext cx="272" cy="227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lnSpc>
                  <a:spcPct val="8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•"/>
                <a:defRPr/>
              </a:pPr>
              <a:endParaRPr lang="zh-CN" alt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8" name="Text Box 18"/>
            <p:cNvSpPr txBox="1">
              <a:spLocks noChangeArrowheads="1"/>
            </p:cNvSpPr>
            <p:nvPr/>
          </p:nvSpPr>
          <p:spPr bwMode="auto">
            <a:xfrm>
              <a:off x="3243" y="2478"/>
              <a:ext cx="167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sz="1600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CPU switch</a:t>
              </a:r>
              <a:endParaRPr lang="zh-CN" altLang="en-US" sz="1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316288" y="5540375"/>
            <a:ext cx="5184775" cy="896938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 A</a:t>
            </a:r>
            <a:r>
              <a:rPr lang="zh-CN" altLang="en-US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	</a:t>
            </a: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InsertFileIntoSpooler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N_f_s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In=</a:t>
            </a: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N_f_s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++;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//In == 8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</a:p>
        </p:txBody>
      </p: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5260975" y="4797425"/>
            <a:ext cx="3883025" cy="360363"/>
            <a:chOff x="3016" y="2478"/>
            <a:chExt cx="2446" cy="227"/>
          </a:xfrm>
        </p:grpSpPr>
        <p:sp>
          <p:nvSpPr>
            <p:cNvPr id="31" name="AutoShape 22"/>
            <p:cNvSpPr>
              <a:spLocks noChangeArrowheads="1"/>
            </p:cNvSpPr>
            <p:nvPr/>
          </p:nvSpPr>
          <p:spPr bwMode="auto">
            <a:xfrm>
              <a:off x="3016" y="2478"/>
              <a:ext cx="272" cy="227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lnSpc>
                  <a:spcPct val="8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Char char="•"/>
                <a:defRPr/>
              </a:pPr>
              <a:endParaRPr lang="zh-CN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2" name="Text Box 23"/>
            <p:cNvSpPr txBox="1">
              <a:spLocks noChangeArrowheads="1"/>
            </p:cNvSpPr>
            <p:nvPr/>
          </p:nvSpPr>
          <p:spPr bwMode="auto">
            <a:xfrm>
              <a:off x="3243" y="2478"/>
              <a:ext cx="221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sz="1600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CPU switch, Proc B lost data</a:t>
              </a:r>
              <a:endParaRPr lang="zh-CN" altLang="en-US" sz="1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4" grpId="0" animBg="1"/>
      <p:bldP spid="25" grpId="0" animBg="1"/>
      <p:bldP spid="2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Exclusion: Spooler </a:t>
            </a:r>
            <a:r>
              <a:rPr lang="en-US" altLang="zh-CN" dirty="0" smtClean="0">
                <a:ea typeface="宋体" panose="02010600030101010101" pitchFamily="2" charset="-122"/>
              </a:rPr>
              <a:t>directory with Semaphore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11776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809DC5-CB00-412A-A205-200484A92EDC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ko-KR" sz="1200">
              <a:solidFill>
                <a:schemeClr val="bg1"/>
              </a:solidFill>
            </a:endParaRPr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3806825" y="1844675"/>
            <a:ext cx="1122363" cy="314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Out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</a:p>
        </p:txBody>
      </p:sp>
      <p:sp>
        <p:nvSpPr>
          <p:cNvPr id="9" name="Text Box 26"/>
          <p:cNvSpPr txBox="1">
            <a:spLocks noChangeArrowheads="1"/>
          </p:cNvSpPr>
          <p:nvPr/>
        </p:nvSpPr>
        <p:spPr bwMode="auto">
          <a:xfrm>
            <a:off x="5678488" y="1844675"/>
            <a:ext cx="1008062" cy="314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3662363" y="2565400"/>
            <a:ext cx="5184775" cy="1754326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 smtClean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P();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 err="1" smtClean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</a:t>
            </a:r>
            <a:r>
              <a:rPr lang="en-US" altLang="zh-CN" b="1" dirty="0" smtClean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zh-CN" altLang="en-US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N_f_s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In;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//In == 7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InsertFileIntoSpooler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N_f_s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In=</a:t>
            </a: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N_f_s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++;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//In == 8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endParaRPr lang="en-US" altLang="zh-CN" b="1" dirty="0" smtClean="0">
              <a:solidFill>
                <a:srgbClr val="9C4E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 smtClean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V();</a:t>
            </a:r>
            <a:endParaRPr lang="en-US" altLang="zh-CN" b="1" dirty="0">
              <a:solidFill>
                <a:srgbClr val="9C4E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" name="Text Box 28"/>
          <p:cNvSpPr txBox="1">
            <a:spLocks noChangeArrowheads="1"/>
          </p:cNvSpPr>
          <p:nvPr/>
        </p:nvSpPr>
        <p:spPr bwMode="auto">
          <a:xfrm>
            <a:off x="3662363" y="4509120"/>
            <a:ext cx="5184775" cy="1754326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 smtClean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P();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 err="1" smtClean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Proc</a:t>
            </a:r>
            <a:r>
              <a:rPr lang="en-US" altLang="zh-CN" b="1" dirty="0" smtClean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zh-CN" altLang="en-US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N_f_s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In;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//In == 8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InsertFileIntoSpooler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N_f_s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In=</a:t>
            </a:r>
            <a:r>
              <a:rPr lang="en-US" altLang="zh-CN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N_f_s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++;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//In == 9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endParaRPr lang="en-US" altLang="zh-CN" b="1" dirty="0" smtClean="0">
              <a:solidFill>
                <a:srgbClr val="9C4E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 smtClean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V();</a:t>
            </a:r>
            <a:endParaRPr lang="en-US" altLang="zh-CN" b="1" dirty="0">
              <a:solidFill>
                <a:srgbClr val="9C4E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1285875" y="1700213"/>
            <a:ext cx="1728788" cy="2979737"/>
            <a:chOff x="249" y="1071"/>
            <a:chExt cx="1089" cy="1877"/>
          </a:xfrm>
        </p:grpSpPr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249" y="1616"/>
              <a:ext cx="952" cy="19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  <a:r>
                <a:rPr lang="zh-CN" altLang="en-US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：</a:t>
              </a: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File1</a:t>
              </a:r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249" y="1842"/>
              <a:ext cx="952" cy="19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</a:t>
              </a:r>
              <a:r>
                <a:rPr lang="zh-CN" altLang="en-US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：</a:t>
              </a: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File2</a:t>
              </a: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249" y="2069"/>
              <a:ext cx="952" cy="19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6</a:t>
              </a:r>
              <a:r>
                <a:rPr lang="zh-CN" altLang="en-US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：</a:t>
              </a: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File3</a:t>
              </a: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249" y="2295"/>
              <a:ext cx="952" cy="19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7</a:t>
              </a:r>
              <a:r>
                <a:rPr lang="zh-CN" altLang="en-US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：</a:t>
              </a: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Null</a:t>
              </a:r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249" y="2523"/>
              <a:ext cx="952" cy="19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8</a:t>
              </a:r>
              <a:r>
                <a:rPr lang="zh-CN" altLang="en-US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：</a:t>
              </a: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Null</a:t>
              </a: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249" y="1389"/>
              <a:ext cx="952" cy="19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/>
                </a:rPr>
                <a:t>………</a:t>
              </a:r>
              <a:endPara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9" name="Text Box 23"/>
            <p:cNvSpPr txBox="1">
              <a:spLocks noChangeArrowheads="1"/>
            </p:cNvSpPr>
            <p:nvPr/>
          </p:nvSpPr>
          <p:spPr bwMode="auto">
            <a:xfrm>
              <a:off x="249" y="1071"/>
              <a:ext cx="1089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Spooler Dir</a:t>
              </a:r>
              <a:endParaRPr lang="zh-CN" altLang="en-US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0" name="Text Box 29"/>
            <p:cNvSpPr txBox="1">
              <a:spLocks noChangeArrowheads="1"/>
            </p:cNvSpPr>
            <p:nvPr/>
          </p:nvSpPr>
          <p:spPr bwMode="auto">
            <a:xfrm>
              <a:off x="249" y="2750"/>
              <a:ext cx="952" cy="19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/>
                </a:rPr>
                <a:t>………</a:t>
              </a:r>
              <a:endPara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24" name="Text Box 26"/>
          <p:cNvSpPr txBox="1">
            <a:spLocks noChangeArrowheads="1"/>
          </p:cNvSpPr>
          <p:nvPr/>
        </p:nvSpPr>
        <p:spPr bwMode="auto">
          <a:xfrm>
            <a:off x="6948264" y="1823765"/>
            <a:ext cx="2088231" cy="3139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Semephore</a:t>
            </a:r>
            <a:r>
              <a:rPr lang="zh-CN" altLang="en-US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9827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2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Synchronism: Driver-Conductor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12083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F03B3B4-B38C-4EE6-AC9A-146C49EFC39C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ko-KR" sz="1200">
              <a:solidFill>
                <a:schemeClr val="bg1"/>
              </a:solidFill>
            </a:endParaRP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077913" y="1773238"/>
            <a:ext cx="2378075" cy="2474912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Driver</a:t>
            </a:r>
            <a:endParaRPr lang="zh-CN" altLang="en-US" b="1" dirty="0">
              <a:solidFill>
                <a:srgbClr val="9C4E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While(True)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Start bus</a:t>
            </a:r>
            <a:r>
              <a:rPr lang="zh-CN" altLang="en-US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；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Driving</a:t>
            </a:r>
            <a:r>
              <a:rPr lang="zh-CN" altLang="en-US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；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Stop bus</a:t>
            </a:r>
            <a:r>
              <a:rPr lang="zh-CN" altLang="en-US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；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3743325" y="1773238"/>
            <a:ext cx="2378075" cy="2463800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Conductor</a:t>
            </a:r>
            <a:endParaRPr lang="zh-CN" altLang="en-US" b="1">
              <a:solidFill>
                <a:srgbClr val="9C4E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While(True)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altLang="zh-CN" b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Close door</a:t>
            </a:r>
            <a:r>
              <a:rPr lang="zh-CN" altLang="en-US" b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；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altLang="zh-CN" b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Sell ticket</a:t>
            </a:r>
            <a:r>
              <a:rPr lang="zh-CN" altLang="en-US" b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；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altLang="zh-CN" b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Open door</a:t>
            </a:r>
            <a:r>
              <a:rPr lang="zh-CN" altLang="en-US" b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；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6551613" y="1773238"/>
            <a:ext cx="2378075" cy="3554412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Proper sequence</a:t>
            </a:r>
            <a:endParaRPr lang="zh-CN" altLang="en-US" b="1" dirty="0">
              <a:solidFill>
                <a:srgbClr val="9C4E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While(True)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(D)Start bus</a:t>
            </a:r>
            <a:r>
              <a:rPr lang="zh-CN" altLang="en-US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；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(C)Close door</a:t>
            </a:r>
            <a:r>
              <a:rPr lang="zh-CN" altLang="en-US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；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(D)Driving</a:t>
            </a:r>
            <a:r>
              <a:rPr lang="zh-CN" altLang="en-US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；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(C)Sell ticket;</a:t>
            </a:r>
            <a:endParaRPr lang="zh-CN" altLang="en-US" b="1" dirty="0">
              <a:solidFill>
                <a:srgbClr val="9C4E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(D)Stop bus</a:t>
            </a:r>
            <a:r>
              <a:rPr lang="zh-CN" altLang="en-US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；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(C)Open door</a:t>
            </a:r>
            <a:r>
              <a:rPr lang="zh-CN" altLang="en-US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；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432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Concept about Synchronism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Logical sequence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Caused by application purpose, can’t be predicted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May be broken by scheduling 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Difference between synchronism and mutual exclusion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Mutual exclusion: prevent other process enter CR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Synchronism: realize the proper logical sequence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How to design proper method?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General: without assumption or limitation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Simple: easy to realize and maintain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Efficient and safe: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1361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CF3F6B1-1AF5-420B-8F91-9A152AEE958F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US" altLang="ko-KR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1250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Analysis about IPC problem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Reason of IPC problem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Physical sequence: depends on scheduling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Logical sequence: depends on application purpose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Race condition: Exclusive resource allocation 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IPC problem in kernel and user space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Kernel space: I/O device management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User space: network application, database…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Key of IPC problem 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Realize both physical and logical sequence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The logical sequence is independent on scheduling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The logical sequence can be controlled by user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1228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86A4230-DB89-4129-8E1A-08E0408FF195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US" altLang="ko-KR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0031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用信号量实现条件同步</a:t>
            </a:r>
            <a:endParaRPr lang="zh-CN" altLang="en-US" dirty="0">
              <a:cs typeface="+mj-cs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1522966" y="1893321"/>
            <a:ext cx="592935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/>
              <a:t>每个条件同步设置一个信号量，其初值为</a:t>
            </a:r>
            <a:r>
              <a:rPr lang="en-US" altLang="zh-CN" dirty="0"/>
              <a:t>0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2023033" y="2390597"/>
            <a:ext cx="4645501" cy="397545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1" hangingPunct="1">
              <a:buFont typeface="Monotype Sorts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 = new Semaphore(0);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636814" y="2889464"/>
            <a:ext cx="5257112" cy="2627769"/>
            <a:chOff x="971072" y="2032213"/>
            <a:chExt cx="5257112" cy="2627769"/>
          </a:xfrm>
        </p:grpSpPr>
        <p:sp>
          <p:nvSpPr>
            <p:cNvPr id="16" name="Text Box 5"/>
            <p:cNvSpPr txBox="1">
              <a:spLocks noChangeAspect="1" noChangeArrowheads="1"/>
            </p:cNvSpPr>
            <p:nvPr/>
          </p:nvSpPr>
          <p:spPr bwMode="auto">
            <a:xfrm>
              <a:off x="971072" y="2413213"/>
              <a:ext cx="2391500" cy="2246769"/>
            </a:xfrm>
            <a:prstGeom prst="rect">
              <a:avLst/>
            </a:prstGeom>
            <a:gradFill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</a:gradFill>
            <a:ln w="19050">
              <a:solidFill>
                <a:schemeClr val="tx1"/>
              </a:solidFill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zh-CN" altLang="en-US" sz="20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… </a:t>
              </a:r>
              <a:r>
                <a:rPr lang="en-US" altLang="zh-CN" sz="2000" b="1" dirty="0">
                  <a:solidFill>
                    <a:srgbClr val="339900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M</a:t>
              </a:r>
              <a:r>
                <a:rPr lang="en-US" altLang="zh-CN" sz="20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 …</a:t>
              </a: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endParaRPr lang="en-US" altLang="zh-CN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zh-CN" altLang="en-US" sz="20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… </a:t>
              </a:r>
              <a:r>
                <a:rPr lang="en-US" altLang="zh-CN" sz="2000" b="1" dirty="0">
                  <a:solidFill>
                    <a:srgbClr val="339900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N</a:t>
              </a:r>
              <a:r>
                <a:rPr lang="en-US" altLang="zh-CN" sz="20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 …</a:t>
              </a: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17" name="Text Box 5"/>
            <p:cNvSpPr txBox="1">
              <a:spLocks noChangeAspect="1" noChangeArrowheads="1"/>
            </p:cNvSpPr>
            <p:nvPr/>
          </p:nvSpPr>
          <p:spPr bwMode="auto">
            <a:xfrm>
              <a:off x="3857620" y="2413213"/>
              <a:ext cx="2370564" cy="2246769"/>
            </a:xfrm>
            <a:prstGeom prst="rect">
              <a:avLst/>
            </a:prstGeom>
            <a:gradFill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</a:gradFill>
            <a:ln w="19050">
              <a:solidFill>
                <a:schemeClr val="tx1"/>
              </a:solidFill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zh-CN" altLang="en-US" sz="20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… </a:t>
              </a:r>
              <a:r>
                <a:rPr lang="en-US" altLang="zh-CN" sz="2000" b="1" dirty="0">
                  <a:solidFill>
                    <a:srgbClr val="339900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X</a:t>
              </a:r>
              <a:r>
                <a:rPr lang="en-US" altLang="zh-CN" sz="20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 …</a:t>
              </a: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endParaRPr lang="en-US" altLang="zh-CN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r>
                <a:rPr lang="zh-CN" altLang="en-US" sz="20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… </a:t>
              </a:r>
              <a:r>
                <a:rPr lang="en-US" altLang="zh-CN" sz="2000" b="1" dirty="0">
                  <a:solidFill>
                    <a:srgbClr val="339900"/>
                  </a:solidFill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Y</a:t>
              </a:r>
              <a:r>
                <a:rPr lang="en-US" altLang="zh-CN" sz="20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 …</a:t>
              </a: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  <a:p>
              <a:pPr eaLnBrk="1" hangingPunct="1">
                <a:buFont typeface="Monotype Sorts" charset="0"/>
                <a:buNone/>
              </a:pPr>
              <a:endPara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18" name="TextBox 6"/>
            <p:cNvSpPr txBox="1">
              <a:spLocks noChangeArrowheads="1"/>
            </p:cNvSpPr>
            <p:nvPr/>
          </p:nvSpPr>
          <p:spPr bwMode="auto">
            <a:xfrm>
              <a:off x="1572156" y="2032213"/>
              <a:ext cx="8899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Arial" charset="0"/>
                <a:buNone/>
              </a:pPr>
              <a:r>
                <a:rPr lang="zh-CN" altLang="en-US" sz="2000" b="1" dirty="0">
                  <a:solidFill>
                    <a:srgbClr val="C00000"/>
                  </a:solidFill>
                  <a:latin typeface="+mn-ea"/>
                  <a:ea typeface="+mn-ea"/>
                </a:rPr>
                <a:t>线程</a:t>
              </a:r>
              <a:r>
                <a:rPr lang="en-US" altLang="zh-CN" sz="2000" b="1" dirty="0">
                  <a:solidFill>
                    <a:srgbClr val="C00000"/>
                  </a:solidFill>
                  <a:latin typeface="+mn-ea"/>
                  <a:ea typeface="+mn-ea"/>
                </a:rPr>
                <a:t>A</a:t>
              </a:r>
            </a:p>
          </p:txBody>
        </p:sp>
        <p:sp>
          <p:nvSpPr>
            <p:cNvPr id="19" name="TextBox 7"/>
            <p:cNvSpPr txBox="1">
              <a:spLocks noChangeArrowheads="1"/>
            </p:cNvSpPr>
            <p:nvPr/>
          </p:nvSpPr>
          <p:spPr bwMode="auto">
            <a:xfrm>
              <a:off x="4395204" y="2032213"/>
              <a:ext cx="87235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Arial" charset="0"/>
                <a:buNone/>
              </a:pPr>
              <a:r>
                <a:rPr lang="zh-CN" altLang="en-US" sz="2000" b="1" dirty="0">
                  <a:solidFill>
                    <a:srgbClr val="C00000"/>
                  </a:solidFill>
                  <a:latin typeface="+mn-ea"/>
                  <a:ea typeface="+mn-ea"/>
                </a:rPr>
                <a:t>线程</a:t>
              </a:r>
              <a:r>
                <a:rPr lang="en-US" altLang="zh-CN" sz="2000" b="1" dirty="0">
                  <a:solidFill>
                    <a:srgbClr val="C00000"/>
                  </a:solidFill>
                  <a:latin typeface="+mn-ea"/>
                  <a:ea typeface="+mn-ea"/>
                </a:rPr>
                <a:t>B</a:t>
              </a:r>
            </a:p>
          </p:txBody>
        </p:sp>
      </p:grpSp>
      <p:cxnSp>
        <p:nvCxnSpPr>
          <p:cNvPr id="5" name="直接箭头连接符 4"/>
          <p:cNvCxnSpPr/>
          <p:nvPr/>
        </p:nvCxnSpPr>
        <p:spPr>
          <a:xfrm>
            <a:off x="3969950" y="4098336"/>
            <a:ext cx="648072" cy="57606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5"/>
          <p:cNvSpPr txBox="1">
            <a:spLocks noChangeAspect="1" noChangeArrowheads="1"/>
          </p:cNvSpPr>
          <p:nvPr/>
        </p:nvSpPr>
        <p:spPr bwMode="auto">
          <a:xfrm>
            <a:off x="1636814" y="3593211"/>
            <a:ext cx="2391500" cy="1631216"/>
          </a:xfrm>
          <a:prstGeom prst="rect">
            <a:avLst/>
          </a:prstGeom>
          <a:noFill/>
          <a:ln w="19050"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endParaRPr lang="zh-CN" altLang="en-US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condition-</a:t>
            </a:r>
            <a:r>
              <a: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Wingdings" charset="0"/>
              </a:rPr>
              <a:t>&gt;P();</a:t>
            </a:r>
            <a:endParaRPr lang="zh-CN" altLang="en-US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zh-CN" altLang="en-US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zh-CN" altLang="en-US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zh-CN" altLang="en-US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1" name="Text Box 5"/>
          <p:cNvSpPr txBox="1">
            <a:spLocks noChangeAspect="1" noChangeArrowheads="1"/>
          </p:cNvSpPr>
          <p:nvPr/>
        </p:nvSpPr>
        <p:spPr bwMode="auto">
          <a:xfrm>
            <a:off x="4523362" y="3593211"/>
            <a:ext cx="2370564" cy="1631216"/>
          </a:xfrm>
          <a:prstGeom prst="rect">
            <a:avLst/>
          </a:prstGeom>
          <a:noFill/>
          <a:ln w="19050"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endParaRPr lang="zh-CN" altLang="en-US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zh-CN" altLang="en-US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zh-CN" altLang="en-US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condition-</a:t>
            </a:r>
            <a:r>
              <a:rPr lang="zh-CN" altLang="en-US" sz="20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Wingdings" charset="0"/>
              </a:rPr>
              <a:t>&gt;V();</a:t>
            </a:r>
            <a:endParaRPr lang="zh-CN" altLang="en-US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zh-CN" altLang="en-US" sz="20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83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  <p:bldP spid="20" grpId="0"/>
      <p:bldP spid="2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Problem models of IPC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40291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Producer-Consumer</a:t>
            </a:r>
          </a:p>
          <a:p>
            <a:pPr lvl="1"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Bounded-buffer problem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Dinning philosophers</a:t>
            </a:r>
          </a:p>
          <a:p>
            <a:pPr lvl="1"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Synchronism based on mutual exclusion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Reader-Writher</a:t>
            </a:r>
          </a:p>
          <a:p>
            <a:pPr lvl="1"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Multi-process synchronism based on mutual exclusion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Sleeping barber</a:t>
            </a:r>
          </a:p>
          <a:p>
            <a:pPr lvl="1"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Synchronism and mutual exclusion under complex application environment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1402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2D9EA6A-827A-4AAC-8CF6-1638C321E1D1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US" altLang="ko-KR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6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生产者</a:t>
            </a:r>
            <a:r>
              <a:rPr lang="en-US" altLang="zh-CN" dirty="0"/>
              <a:t>-</a:t>
            </a:r>
            <a:r>
              <a:rPr lang="zh-CN" altLang="en-US" dirty="0"/>
              <a:t>消费者问题</a:t>
            </a:r>
            <a:endParaRPr lang="zh-CN" altLang="en-US" dirty="0">
              <a:cs typeface="+mj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694470" y="3961789"/>
            <a:ext cx="6189898" cy="337743"/>
            <a:chOff x="1163054" y="3104538"/>
            <a:chExt cx="6189898" cy="337743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3054" y="320931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295618" y="3104538"/>
              <a:ext cx="6057334" cy="337743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一个或多个</a:t>
              </a:r>
              <a:r>
                <a:rPr lang="zh-CN" altLang="en-US" dirty="0">
                  <a:solidFill>
                    <a:srgbClr val="C00000"/>
                  </a:solidFill>
                </a:rPr>
                <a:t>生产者</a:t>
              </a:r>
              <a:r>
                <a:rPr lang="zh-CN" altLang="en-US" dirty="0"/>
                <a:t>在生成数据后放在一个缓冲区里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694470" y="4637218"/>
            <a:ext cx="6405922" cy="571504"/>
            <a:chOff x="1163054" y="3779968"/>
            <a:chExt cx="6405922" cy="571504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3054" y="387204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295618" y="3779968"/>
              <a:ext cx="6273358" cy="57150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任何时刻</a:t>
              </a:r>
              <a:r>
                <a:rPr lang="zh-CN" altLang="en-US" dirty="0">
                  <a:solidFill>
                    <a:srgbClr val="C00000"/>
                  </a:solidFill>
                </a:rPr>
                <a:t>只能有一个</a:t>
              </a:r>
              <a:r>
                <a:rPr lang="zh-CN" altLang="en-US" dirty="0"/>
                <a:t>生产者或消费者可访问缓冲区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76942" y="3573016"/>
            <a:ext cx="4870115" cy="428628"/>
            <a:chOff x="745525" y="2715766"/>
            <a:chExt cx="4870115" cy="428628"/>
          </a:xfrm>
        </p:grpSpPr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1043608" y="2715766"/>
              <a:ext cx="457203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有界缓冲区的生产者</a:t>
              </a:r>
              <a:r>
                <a:rPr lang="en-US" altLang="zh-CN" dirty="0"/>
                <a:t>-</a:t>
              </a:r>
              <a:r>
                <a:rPr lang="zh-CN" altLang="en-US" dirty="0"/>
                <a:t>消费者问题描述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5525" y="271576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694470" y="4289100"/>
            <a:ext cx="4533714" cy="354014"/>
            <a:chOff x="1163054" y="3431850"/>
            <a:chExt cx="4533714" cy="354014"/>
          </a:xfrm>
        </p:grpSpPr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3054" y="353662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295618" y="3431850"/>
              <a:ext cx="4401150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单个</a:t>
              </a:r>
              <a:r>
                <a:rPr lang="zh-CN" altLang="en-US" dirty="0">
                  <a:solidFill>
                    <a:srgbClr val="C00000"/>
                  </a:solidFill>
                </a:rPr>
                <a:t>消费者</a:t>
              </a:r>
              <a:r>
                <a:rPr lang="zh-CN" altLang="en-US" dirty="0"/>
                <a:t>从缓冲区取出数据处理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503784" y="2202908"/>
            <a:ext cx="4724400" cy="838200"/>
            <a:chOff x="972368" y="1276343"/>
            <a:chExt cx="4724400" cy="838200"/>
          </a:xfrm>
        </p:grpSpPr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>
              <a:off x="972368" y="1276343"/>
              <a:ext cx="1371600" cy="8382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381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+mn-ea"/>
                  <a:cs typeface="宋体" charset="0"/>
                </a:rPr>
                <a:t>生</a:t>
              </a:r>
              <a:r>
                <a:rPr lang="zh-CN" altLang="en-US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产者</a:t>
              </a:r>
              <a:endParaRPr lang="en-US" altLang="zh-CN" b="1" dirty="0">
                <a:solidFill>
                  <a:schemeClr val="bg1"/>
                </a:solidFill>
                <a:latin typeface="+mn-ea"/>
                <a:cs typeface="宋体" charset="0"/>
              </a:endParaRPr>
            </a:p>
          </p:txBody>
        </p:sp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4325168" y="1276343"/>
              <a:ext cx="1371600" cy="8382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381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Font typeface="Monotype Sorts" charset="0"/>
                <a:buNone/>
              </a:pPr>
              <a:r>
                <a:rPr lang="zh-CN" altLang="en-US" b="1" dirty="0" smtClean="0">
                  <a:solidFill>
                    <a:schemeClr val="bg1"/>
                  </a:solidFill>
                  <a:latin typeface="+mn-ea"/>
                  <a:cs typeface="宋体" charset="0"/>
                </a:rPr>
                <a:t>消费者</a:t>
              </a:r>
              <a:endParaRPr lang="en-US" altLang="zh-CN" b="1" dirty="0">
                <a:solidFill>
                  <a:schemeClr val="bg1"/>
                </a:solidFill>
                <a:latin typeface="+mn-ea"/>
                <a:cs typeface="宋体" charset="0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2877368" y="1428743"/>
              <a:ext cx="914400" cy="5334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Font typeface="Monotype Sorts" charset="0"/>
                <a:buNone/>
              </a:pPr>
              <a:r>
                <a:rPr lang="zh-CN" altLang="en-US" b="1" dirty="0" smtClean="0">
                  <a:solidFill>
                    <a:srgbClr val="11576A"/>
                  </a:solidFill>
                  <a:latin typeface="+mn-ea"/>
                  <a:cs typeface="宋体" charset="0"/>
                </a:rPr>
                <a:t>缓冲区</a:t>
              </a:r>
              <a:endParaRPr lang="en-US" altLang="zh-CN" b="1" dirty="0">
                <a:solidFill>
                  <a:srgbClr val="11576A"/>
                </a:solidFill>
                <a:latin typeface="+mn-ea"/>
                <a:cs typeface="宋体" charset="0"/>
              </a:endParaRPr>
            </a:p>
          </p:txBody>
        </p:sp>
        <p:sp>
          <p:nvSpPr>
            <p:cNvPr id="19" name="Line 8"/>
            <p:cNvSpPr>
              <a:spLocks noChangeShapeType="1"/>
            </p:cNvSpPr>
            <p:nvPr/>
          </p:nvSpPr>
          <p:spPr bwMode="auto">
            <a:xfrm>
              <a:off x="2343968" y="1695443"/>
              <a:ext cx="533400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0" name="Line 9"/>
            <p:cNvSpPr>
              <a:spLocks noChangeShapeType="1"/>
            </p:cNvSpPr>
            <p:nvPr/>
          </p:nvSpPr>
          <p:spPr bwMode="auto">
            <a:xfrm>
              <a:off x="3791768" y="1695443"/>
              <a:ext cx="533400" cy="0"/>
            </a:xfrm>
            <a:prstGeom prst="line">
              <a:avLst/>
            </a:prstGeom>
            <a:noFill/>
            <a:ln w="76200">
              <a:solidFill>
                <a:srgbClr val="11576A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503784" y="2202662"/>
            <a:ext cx="1371600" cy="838200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+mn-ea"/>
                <a:cs typeface="宋体" charset="0"/>
              </a:rPr>
              <a:t>生</a:t>
            </a:r>
            <a:r>
              <a:rPr lang="zh-CN" altLang="en-US" b="1" dirty="0" smtClean="0">
                <a:solidFill>
                  <a:schemeClr val="bg1"/>
                </a:solidFill>
                <a:latin typeface="+mn-ea"/>
                <a:cs typeface="宋体" charset="0"/>
              </a:rPr>
              <a:t>产者</a:t>
            </a:r>
            <a:endParaRPr lang="en-US" altLang="zh-CN" b="1" dirty="0">
              <a:solidFill>
                <a:schemeClr val="bg1"/>
              </a:solidFill>
              <a:latin typeface="+mn-ea"/>
              <a:cs typeface="宋体" charset="0"/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4856584" y="2202662"/>
            <a:ext cx="1371600" cy="838200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b="1" dirty="0" smtClean="0">
                <a:solidFill>
                  <a:schemeClr val="bg1"/>
                </a:solidFill>
                <a:latin typeface="+mn-ea"/>
                <a:cs typeface="宋体" charset="0"/>
              </a:rPr>
              <a:t>消费者</a:t>
            </a:r>
            <a:endParaRPr lang="en-US" altLang="zh-CN" b="1" dirty="0">
              <a:solidFill>
                <a:schemeClr val="bg1"/>
              </a:solidFill>
              <a:latin typeface="+mn-ea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33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用信号量解决生产者</a:t>
            </a:r>
            <a:r>
              <a:rPr lang="en-US" altLang="zh-CN" dirty="0"/>
              <a:t>-</a:t>
            </a:r>
            <a:r>
              <a:rPr lang="zh-CN" altLang="en-US" dirty="0"/>
              <a:t>消费者问题</a:t>
            </a:r>
            <a:endParaRPr lang="zh-CN" altLang="en-US" dirty="0"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262422" y="2244603"/>
            <a:ext cx="6261906" cy="374512"/>
            <a:chOff x="1262422" y="1387353"/>
            <a:chExt cx="6261906" cy="374512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9212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1387353"/>
              <a:ext cx="6129342" cy="37451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任何时刻只能有一个线程操作缓冲区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3016133"/>
            <a:ext cx="4533714" cy="353164"/>
            <a:chOff x="1262422" y="2158883"/>
            <a:chExt cx="4533714" cy="353164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25095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6" y="2158883"/>
              <a:ext cx="4401150" cy="35316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缓冲区满时，生产者必须等待消费者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4" y="1865302"/>
            <a:ext cx="1583967" cy="428628"/>
            <a:chOff x="844893" y="1008052"/>
            <a:chExt cx="1583967" cy="428628"/>
          </a:xfrm>
        </p:grpSpPr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1142976" y="1008052"/>
              <a:ext cx="128588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问题分析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4893" y="100805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2611811"/>
            <a:ext cx="6333914" cy="354014"/>
            <a:chOff x="1262422" y="1754561"/>
            <a:chExt cx="6333914" cy="354014"/>
          </a:xfrm>
        </p:grpSpPr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85933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394986" y="1754561"/>
              <a:ext cx="6201350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缓冲区空时，消费者必须等待生产者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262422" y="4020393"/>
            <a:ext cx="3309578" cy="377828"/>
            <a:chOff x="1262422" y="3163143"/>
            <a:chExt cx="3309578" cy="377828"/>
          </a:xfrm>
        </p:grpSpPr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26791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394986" y="3163143"/>
              <a:ext cx="3177014" cy="3778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二进制信号量</a:t>
              </a:r>
              <a:r>
                <a:rPr lang="en-US" altLang="zh-CN" dirty="0" err="1"/>
                <a:t>mutex</a:t>
              </a:r>
              <a:endParaRPr lang="zh-CN" altLang="en-US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844894" y="3573743"/>
            <a:ext cx="3155603" cy="428628"/>
            <a:chOff x="844893" y="2716493"/>
            <a:chExt cx="3155603" cy="428628"/>
          </a:xfrm>
        </p:grpSpPr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142976" y="2716493"/>
              <a:ext cx="28575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用信号量描述每个约束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44893" y="2716493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262422" y="4386689"/>
            <a:ext cx="3309578" cy="377828"/>
            <a:chOff x="1262422" y="3529439"/>
            <a:chExt cx="3309578" cy="377828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63421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6" y="3529439"/>
              <a:ext cx="3177014" cy="3778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资源信号量</a:t>
              </a:r>
              <a:r>
                <a:rPr lang="en-US" altLang="zh-CN" dirty="0" err="1"/>
                <a:t>fullBuffers</a:t>
              </a:r>
              <a:endParaRPr lang="zh-CN" altLang="en-US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262422" y="4752985"/>
            <a:ext cx="3738206" cy="377828"/>
            <a:chOff x="1262422" y="3895735"/>
            <a:chExt cx="3738206" cy="377828"/>
          </a:xfrm>
        </p:grpSpPr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00051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394986" y="3895735"/>
              <a:ext cx="3605642" cy="3778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资源信号量</a:t>
              </a:r>
              <a:r>
                <a:rPr lang="en-US" altLang="zh-CN" dirty="0" err="1"/>
                <a:t>emptyBuffers</a:t>
              </a:r>
              <a:endParaRPr lang="zh-CN" altLang="en-US" dirty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436096" y="2234855"/>
            <a:ext cx="2448272" cy="1124210"/>
            <a:chOff x="5436096" y="1377605"/>
            <a:chExt cx="1728192" cy="1124210"/>
          </a:xfrm>
        </p:grpSpPr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5436096" y="1377605"/>
              <a:ext cx="1728192" cy="35130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（互斥访问）</a:t>
              </a:r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5462085" y="1754561"/>
              <a:ext cx="1676214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（条件同步）</a:t>
              </a:r>
            </a:p>
          </p:txBody>
        </p:sp>
        <p:sp>
          <p:nvSpPr>
            <p:cNvPr id="35" name="内容占位符 2"/>
            <p:cNvSpPr txBox="1">
              <a:spLocks/>
            </p:cNvSpPr>
            <p:nvPr/>
          </p:nvSpPr>
          <p:spPr>
            <a:xfrm>
              <a:off x="5462085" y="2147801"/>
              <a:ext cx="1676214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（条件同步）</a:t>
              </a:r>
            </a:p>
          </p:txBody>
        </p:sp>
      </p:grpSp>
      <p:sp>
        <p:nvSpPr>
          <p:cNvPr id="37" name="内容占位符 2"/>
          <p:cNvSpPr txBox="1">
            <a:spLocks/>
          </p:cNvSpPr>
          <p:nvPr/>
        </p:nvSpPr>
        <p:spPr>
          <a:xfrm>
            <a:off x="5438078" y="2239645"/>
            <a:ext cx="1728192" cy="351306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（互斥访问）</a:t>
            </a:r>
          </a:p>
        </p:txBody>
      </p:sp>
      <p:sp>
        <p:nvSpPr>
          <p:cNvPr id="40" name="内容占位符 2"/>
          <p:cNvSpPr txBox="1">
            <a:spLocks/>
          </p:cNvSpPr>
          <p:nvPr/>
        </p:nvSpPr>
        <p:spPr>
          <a:xfrm>
            <a:off x="5462085" y="2611811"/>
            <a:ext cx="1728192" cy="351306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（条件同步）</a:t>
            </a:r>
          </a:p>
        </p:txBody>
      </p:sp>
      <p:sp>
        <p:nvSpPr>
          <p:cNvPr id="41" name="内容占位符 2"/>
          <p:cNvSpPr txBox="1">
            <a:spLocks/>
          </p:cNvSpPr>
          <p:nvPr/>
        </p:nvSpPr>
        <p:spPr>
          <a:xfrm>
            <a:off x="5462085" y="3001110"/>
            <a:ext cx="1728192" cy="351306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（条件同步）</a:t>
            </a:r>
          </a:p>
        </p:txBody>
      </p:sp>
    </p:spTree>
    <p:extLst>
      <p:ext uri="{BB962C8B-B14F-4D97-AF65-F5344CB8AC3E}">
        <p14:creationId xmlns:p14="http://schemas.microsoft.com/office/powerpoint/2010/main" val="265276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7" grpId="1"/>
      <p:bldP spid="37" grpId="2"/>
      <p:bldP spid="40" grpId="0"/>
      <p:bldP spid="40" grpId="1"/>
      <p:bldP spid="40" grpId="2"/>
      <p:bldP spid="41" grpId="0"/>
      <p:bldP spid="41" grpId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用信号量解决生产者</a:t>
            </a:r>
            <a:r>
              <a:rPr lang="en-US" altLang="zh-CN" dirty="0"/>
              <a:t>-</a:t>
            </a:r>
            <a:r>
              <a:rPr lang="zh-CN" altLang="en-US" dirty="0"/>
              <a:t>消费者问题</a:t>
            </a:r>
            <a:endParaRPr lang="zh-CN" altLang="en-US" dirty="0">
              <a:cs typeface="+mj-cs"/>
            </a:endParaRP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2003637" y="1785927"/>
            <a:ext cx="4607987" cy="1323439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Class </a:t>
            </a: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BoundedBuffer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mutex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 new Semaphore(1);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fullBuffers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 new Semaphore(0);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emptyBuffers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 new Semaphore(n);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642910" y="3316287"/>
            <a:ext cx="3526112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BoundedBuffer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::Deposit(c)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emptyBuffers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-&gt;P(); 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mutex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-&gt;P(); 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    Add c to the buffer;</a:t>
            </a:r>
            <a:endParaRPr lang="en-US" altLang="zh-CN" sz="16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mutex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-&gt;V();</a:t>
            </a:r>
            <a:endParaRPr lang="en-US" altLang="zh-CN" sz="16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fullBuffers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-&gt;V();</a:t>
            </a:r>
            <a:endParaRPr lang="en-US" altLang="zh-CN" sz="16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4286248" y="3316287"/>
            <a:ext cx="3526112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BoundedBuffer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::Remove(c)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fullBuffers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-&gt;P();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mutex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-&gt;P();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    Remove c from buffer;</a:t>
            </a:r>
            <a:endParaRPr lang="en-US" altLang="zh-CN" sz="16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mutex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-&gt;V();</a:t>
            </a:r>
            <a:endParaRPr lang="en-US" altLang="zh-CN" sz="16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emptyBuffers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-&gt;V();</a:t>
            </a:r>
            <a:endParaRPr lang="en-US" altLang="zh-CN" sz="16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99592" y="5445224"/>
            <a:ext cx="3727107" cy="420730"/>
            <a:chOff x="500034" y="4378338"/>
            <a:chExt cx="3727107" cy="420730"/>
          </a:xfrm>
        </p:grpSpPr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811999" y="4421240"/>
              <a:ext cx="3415142" cy="3778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en-US" altLang="zh-CN" dirty="0"/>
                <a:t>P</a:t>
              </a:r>
              <a:r>
                <a:rPr lang="zh-CN" altLang="en-US" dirty="0"/>
                <a:t>、</a:t>
              </a:r>
              <a:r>
                <a:rPr lang="en-US" altLang="zh-CN" dirty="0"/>
                <a:t>V</a:t>
              </a:r>
              <a:r>
                <a:rPr lang="zh-CN" altLang="en-US" dirty="0"/>
                <a:t>操作的顺序有影响吗？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00034" y="437833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9" name="直接箭头连接符 8"/>
          <p:cNvCxnSpPr/>
          <p:nvPr/>
        </p:nvCxnSpPr>
        <p:spPr>
          <a:xfrm>
            <a:off x="3491880" y="3708584"/>
            <a:ext cx="1368152" cy="101656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3275857" y="3708584"/>
            <a:ext cx="1423713" cy="101656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19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uiExpand="1" build="allAtOnce" animBg="1"/>
      <p:bldP spid="35" grpId="0" uiExpand="1" build="allAtOnce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用信号量解决生产者</a:t>
            </a:r>
            <a:r>
              <a:rPr lang="en-US" altLang="zh-CN" dirty="0"/>
              <a:t>-</a:t>
            </a:r>
            <a:r>
              <a:rPr lang="zh-CN" altLang="en-US" dirty="0"/>
              <a:t>消费者</a:t>
            </a:r>
            <a:r>
              <a:rPr lang="zh-CN" altLang="en-US" dirty="0" smtClean="0"/>
              <a:t>问题</a:t>
            </a:r>
            <a:endParaRPr lang="zh-CN" altLang="en-US" dirty="0">
              <a:cs typeface="+mj-cs"/>
            </a:endParaRP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2003637" y="1785927"/>
            <a:ext cx="4607987" cy="1323439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Class </a:t>
            </a: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BoundedBuffer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mutex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 new Semaphore(1);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fullBuffers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 new Semaphore(0);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emptyBuffers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 new Semaphore(n);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642910" y="3316287"/>
            <a:ext cx="3526112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BoundedBuffer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::Deposit(c)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</a:t>
            </a:r>
            <a:r>
              <a:rPr lang="en-US" altLang="zh-CN" sz="1600" b="1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charset="0"/>
              </a:rPr>
              <a:t>mutex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charset="0"/>
              </a:rPr>
              <a:t>-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charset="0"/>
              </a:rPr>
              <a:t>&gt;P();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  <a:sym typeface="Wingdings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emptyBuffers</a:t>
            </a:r>
            <a:r>
              <a:rPr lang="en-US" altLang="zh-CN" sz="16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-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&gt;P(); 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    </a:t>
            </a:r>
            <a:r>
              <a:rPr lang="en-US" altLang="zh-CN" sz="16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Add 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c to the buffer;</a:t>
            </a:r>
            <a:endParaRPr lang="en-US" altLang="zh-CN" sz="16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fullBuffers</a:t>
            </a:r>
            <a:r>
              <a:rPr lang="en-US" altLang="zh-CN" sz="16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-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&gt;V</a:t>
            </a:r>
            <a:r>
              <a:rPr lang="en-US" altLang="zh-CN" sz="16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();</a:t>
            </a:r>
          </a:p>
          <a:p>
            <a:pPr eaLnBrk="1" hangingPunct="1"/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charset="0"/>
              </a:rPr>
              <a:t>-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charset="0"/>
              </a:rPr>
              <a:t>&gt;V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charset="0"/>
              </a:rPr>
              <a:t>();</a:t>
            </a:r>
            <a:endParaRPr lang="en-US" altLang="zh-CN" sz="16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4286248" y="3316287"/>
            <a:ext cx="3526112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BoundedBuffer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::Remove(c) {</a:t>
            </a:r>
          </a:p>
          <a:p>
            <a:pPr eaLnBrk="1" hangingPunct="1"/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charset="0"/>
              </a:rPr>
              <a:t>mutex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charset="0"/>
              </a:rPr>
              <a:t>-&gt;P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charset="0"/>
              </a:rPr>
              <a:t>();</a:t>
            </a:r>
            <a:endParaRPr lang="en-US" altLang="zh-CN" sz="1600" b="1" dirty="0" smtClean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fullBuffers</a:t>
            </a:r>
            <a:r>
              <a:rPr lang="en-US" altLang="zh-CN" sz="16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-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&gt;P();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    Remove 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c from buffer</a:t>
            </a:r>
            <a:r>
              <a:rPr lang="en-US" altLang="zh-CN" sz="16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;</a:t>
            </a:r>
            <a:endParaRPr lang="en-US" altLang="zh-CN" sz="1600" b="1" dirty="0" smtClean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emptyBuffers</a:t>
            </a: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-&gt;V</a:t>
            </a:r>
            <a:r>
              <a:rPr lang="en-US" altLang="zh-CN" sz="16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();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  <a:sym typeface="Wingdings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charset="0"/>
              </a:rPr>
              <a:t>-&gt;V();</a:t>
            </a:r>
            <a:endParaRPr lang="en-US" altLang="zh-CN" sz="1600" b="1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99592" y="5550892"/>
            <a:ext cx="4032448" cy="420730"/>
            <a:chOff x="500034" y="4378338"/>
            <a:chExt cx="3727107" cy="420730"/>
          </a:xfrm>
        </p:grpSpPr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811999" y="4421240"/>
              <a:ext cx="3415142" cy="3778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这个解决方案有什么问题吗</a:t>
              </a:r>
              <a:r>
                <a:rPr lang="zh-CN" altLang="en-US" dirty="0"/>
                <a:t>？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00034" y="437833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037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/>
              <a:t>现实生活中的并发问题</a:t>
            </a:r>
            <a:endParaRPr lang="en-US" altLang="zh-CN" dirty="0"/>
          </a:p>
        </p:txBody>
      </p:sp>
      <p:grpSp>
        <p:nvGrpSpPr>
          <p:cNvPr id="73" name="组合 72"/>
          <p:cNvGrpSpPr/>
          <p:nvPr/>
        </p:nvGrpSpPr>
        <p:grpSpPr>
          <a:xfrm>
            <a:off x="1294042" y="1857364"/>
            <a:ext cx="4512925" cy="428628"/>
            <a:chOff x="844893" y="1000114"/>
            <a:chExt cx="4512925" cy="428628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142976" y="1000114"/>
              <a:ext cx="421484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/>
                <a:t>操作系统和现实生活的问题类比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1701662" y="2551788"/>
            <a:ext cx="3823542" cy="428628"/>
            <a:chOff x="1252514" y="1694538"/>
            <a:chExt cx="3823542" cy="428628"/>
          </a:xfrm>
        </p:grpSpPr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184467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385078" y="1694538"/>
              <a:ext cx="369097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同时注意，计算机与人的差异</a:t>
              </a: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1701662" y="2201854"/>
            <a:ext cx="5462626" cy="407990"/>
            <a:chOff x="1252514" y="1344604"/>
            <a:chExt cx="5462626" cy="407990"/>
          </a:xfrm>
        </p:grpSpPr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149473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385078" y="1344604"/>
              <a:ext cx="5330062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/>
                <a:t>利用现实生活问题帮助理解操作系统同步问题</a:t>
              </a: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1294042" y="2886524"/>
            <a:ext cx="2798413" cy="428628"/>
            <a:chOff x="844893" y="2029274"/>
            <a:chExt cx="2798413" cy="428628"/>
          </a:xfrm>
        </p:grpSpPr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142976" y="2029274"/>
              <a:ext cx="250033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/>
                <a:t>例如</a:t>
              </a:r>
              <a:r>
                <a:rPr lang="en-US" altLang="zh-CN" dirty="0"/>
                <a:t>: </a:t>
              </a:r>
              <a:r>
                <a:rPr lang="zh-CN" altLang="en-US" dirty="0"/>
                <a:t>家庭采购协调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44893" y="202927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1133360" y="3401104"/>
            <a:ext cx="3516085" cy="2366714"/>
            <a:chOff x="684211" y="2543854"/>
            <a:chExt cx="3516085" cy="2366714"/>
          </a:xfrm>
        </p:grpSpPr>
        <p:sp>
          <p:nvSpPr>
            <p:cNvPr id="85" name="矩形 84"/>
            <p:cNvSpPr/>
            <p:nvPr/>
          </p:nvSpPr>
          <p:spPr>
            <a:xfrm>
              <a:off x="684211" y="2571750"/>
              <a:ext cx="3516085" cy="2304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9" name="直接连接符 88"/>
            <p:cNvCxnSpPr>
              <a:stCxn id="85" idx="1"/>
              <a:endCxn id="85" idx="3"/>
            </p:cNvCxnSpPr>
            <p:nvPr/>
          </p:nvCxnSpPr>
          <p:spPr>
            <a:xfrm>
              <a:off x="684211" y="3723750"/>
              <a:ext cx="351608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 rot="16200000" flipH="1">
              <a:off x="535378" y="3722956"/>
              <a:ext cx="23040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684212" y="2859090"/>
              <a:ext cx="351608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684212" y="3144842"/>
              <a:ext cx="351608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684212" y="3430594"/>
              <a:ext cx="351608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684212" y="4573602"/>
              <a:ext cx="351608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>
              <a:off x="684212" y="3993106"/>
              <a:ext cx="351608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684213" y="4287850"/>
              <a:ext cx="351608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841578" y="2543854"/>
              <a:ext cx="7393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+mj-ea"/>
                  <a:ea typeface="+mj-ea"/>
                </a:rPr>
                <a:t>时  间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514812" y="2543854"/>
              <a:ext cx="3433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+mj-ea"/>
                  <a:ea typeface="+mj-ea"/>
                </a:rPr>
                <a:t>A</a:t>
              </a:r>
              <a:endParaRPr lang="zh-CN" altLang="en-US" sz="16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841578" y="2847110"/>
              <a:ext cx="7056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chemeClr val="bg1"/>
                  </a:solidFill>
                  <a:latin typeface="+mj-ea"/>
                  <a:ea typeface="+mj-ea"/>
                </a:rPr>
                <a:t>3:00</a:t>
              </a:r>
              <a:endParaRPr lang="zh-CN" altLang="en-US" sz="16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41578" y="3129872"/>
              <a:ext cx="7056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chemeClr val="bg1"/>
                  </a:solidFill>
                  <a:latin typeface="+mj-ea"/>
                  <a:ea typeface="+mj-ea"/>
                </a:rPr>
                <a:t>3:05</a:t>
              </a:r>
              <a:endParaRPr lang="zh-CN" altLang="en-US" sz="16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41578" y="3418614"/>
              <a:ext cx="7056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chemeClr val="bg1"/>
                  </a:solidFill>
                  <a:latin typeface="+mj-ea"/>
                  <a:ea typeface="+mj-ea"/>
                </a:rPr>
                <a:t>3:10</a:t>
              </a:r>
              <a:endParaRPr lang="zh-CN" altLang="en-US" sz="16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841578" y="3701376"/>
              <a:ext cx="7056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chemeClr val="bg1"/>
                  </a:solidFill>
                  <a:latin typeface="+mj-ea"/>
                  <a:ea typeface="+mj-ea"/>
                </a:rPr>
                <a:t>3:15</a:t>
              </a:r>
              <a:endParaRPr lang="zh-CN" altLang="en-US" sz="16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841578" y="3988293"/>
              <a:ext cx="7056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chemeClr val="bg1"/>
                  </a:solidFill>
                  <a:latin typeface="+mj-ea"/>
                  <a:ea typeface="+mj-ea"/>
                </a:rPr>
                <a:t>3:20</a:t>
              </a:r>
              <a:endParaRPr lang="zh-CN" altLang="en-US" sz="16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841578" y="4271055"/>
              <a:ext cx="7056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chemeClr val="bg1"/>
                  </a:solidFill>
                  <a:latin typeface="+mj-ea"/>
                  <a:ea typeface="+mj-ea"/>
                </a:rPr>
                <a:t>3:25</a:t>
              </a:r>
              <a:endParaRPr lang="zh-CN" altLang="en-US" sz="16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841578" y="4572014"/>
              <a:ext cx="7056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>
                  <a:solidFill>
                    <a:schemeClr val="bg1"/>
                  </a:solidFill>
                  <a:latin typeface="+mj-ea"/>
                  <a:ea typeface="+mj-ea"/>
                </a:rPr>
                <a:t>3:30</a:t>
              </a:r>
              <a:endParaRPr lang="zh-CN" altLang="en-US" sz="16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685452" y="2844120"/>
              <a:ext cx="2236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+mj-ea"/>
                  <a:ea typeface="+mj-ea"/>
                </a:rPr>
                <a:t>查看冰箱，没有面包了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685452" y="3114226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>
                  <a:solidFill>
                    <a:schemeClr val="bg1"/>
                  </a:solidFill>
                  <a:latin typeface="+mj-ea"/>
                  <a:ea typeface="+mj-ea"/>
                </a:rPr>
                <a:t>离开家去商店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685452" y="3429006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>
                  <a:solidFill>
                    <a:schemeClr val="bg1"/>
                  </a:solidFill>
                  <a:latin typeface="+mj-ea"/>
                  <a:ea typeface="+mj-ea"/>
                </a:rPr>
                <a:t>到达商店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685452" y="3700244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>
                  <a:solidFill>
                    <a:schemeClr val="bg1"/>
                  </a:solidFill>
                  <a:latin typeface="+mj-ea"/>
                  <a:ea typeface="+mj-ea"/>
                </a:rPr>
                <a:t>购买面包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685452" y="3976043"/>
              <a:ext cx="2236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>
                  <a:solidFill>
                    <a:schemeClr val="bg1"/>
                  </a:solidFill>
                  <a:latin typeface="+mj-ea"/>
                  <a:ea typeface="+mj-ea"/>
                </a:rPr>
                <a:t>到家，把面包放进冰箱</a:t>
              </a: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4649444" y="3401105"/>
            <a:ext cx="2236511" cy="2356431"/>
            <a:chOff x="4200295" y="2543854"/>
            <a:chExt cx="2236511" cy="2356431"/>
          </a:xfrm>
        </p:grpSpPr>
        <p:sp>
          <p:nvSpPr>
            <p:cNvPr id="47" name="矩形 46"/>
            <p:cNvSpPr/>
            <p:nvPr/>
          </p:nvSpPr>
          <p:spPr>
            <a:xfrm>
              <a:off x="4200296" y="2571750"/>
              <a:ext cx="2233789" cy="2304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7" name="直接连接符 86"/>
            <p:cNvCxnSpPr/>
            <p:nvPr/>
          </p:nvCxnSpPr>
          <p:spPr>
            <a:xfrm rot="16200000" flipH="1">
              <a:off x="3049090" y="3722956"/>
              <a:ext cx="23040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5072066" y="2543854"/>
              <a:ext cx="3417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+mj-ea"/>
                  <a:ea typeface="+mj-ea"/>
                </a:rPr>
                <a:t>B</a:t>
              </a:r>
              <a:endParaRPr lang="zh-CN" altLang="en-US" sz="16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200296" y="3429808"/>
              <a:ext cx="2236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>
                  <a:solidFill>
                    <a:schemeClr val="bg1"/>
                  </a:solidFill>
                  <a:latin typeface="+mj-ea"/>
                  <a:ea typeface="+mj-ea"/>
                </a:rPr>
                <a:t>查看冰箱，没有面包了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200296" y="3699914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>
                  <a:solidFill>
                    <a:schemeClr val="bg1"/>
                  </a:solidFill>
                  <a:latin typeface="+mj-ea"/>
                  <a:ea typeface="+mj-ea"/>
                </a:rPr>
                <a:t>离开家去商店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200296" y="4014694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>
                  <a:solidFill>
                    <a:schemeClr val="bg1"/>
                  </a:solidFill>
                  <a:latin typeface="+mj-ea"/>
                  <a:ea typeface="+mj-ea"/>
                </a:rPr>
                <a:t>到达商店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200296" y="4285932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>
                  <a:solidFill>
                    <a:schemeClr val="bg1"/>
                  </a:solidFill>
                  <a:latin typeface="+mj-ea"/>
                  <a:ea typeface="+mj-ea"/>
                </a:rPr>
                <a:t>购买面包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4200296" y="4561731"/>
              <a:ext cx="2236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>
                  <a:solidFill>
                    <a:schemeClr val="bg1"/>
                  </a:solidFill>
                  <a:latin typeface="+mj-ea"/>
                  <a:ea typeface="+mj-ea"/>
                </a:rPr>
                <a:t>到家，把面包放进冰箱</a:t>
              </a:r>
            </a:p>
          </p:txBody>
        </p:sp>
        <p:cxnSp>
          <p:nvCxnSpPr>
            <p:cNvPr id="84" name="直接连接符 83"/>
            <p:cNvCxnSpPr/>
            <p:nvPr/>
          </p:nvCxnSpPr>
          <p:spPr>
            <a:xfrm>
              <a:off x="4200295" y="3722162"/>
              <a:ext cx="223379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4200296" y="2857502"/>
              <a:ext cx="223378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4200296" y="3143254"/>
              <a:ext cx="22337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4200296" y="3429006"/>
              <a:ext cx="22337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4200296" y="4572014"/>
              <a:ext cx="22337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>
              <a:off x="4200296" y="3991518"/>
              <a:ext cx="22337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4200297" y="4286262"/>
              <a:ext cx="223378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79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信号量的代码示意</a:t>
            </a:r>
          </a:p>
        </p:txBody>
      </p:sp>
      <p:sp>
        <p:nvSpPr>
          <p:cNvPr id="198659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600">
                <a:ea typeface="宋体" panose="02010600030101010101" pitchFamily="2" charset="-122"/>
              </a:rPr>
              <a:t>#include &lt;sys/sem.h&gt;</a:t>
            </a:r>
          </a:p>
          <a:p>
            <a:pPr>
              <a:lnSpc>
                <a:spcPct val="80000"/>
              </a:lnSpc>
            </a:pPr>
            <a:r>
              <a:rPr lang="en-US" altLang="zh-CN" sz="2600">
                <a:ea typeface="宋体" panose="02010600030101010101" pitchFamily="2" charset="-122"/>
              </a:rPr>
              <a:t>int semctl(int sem_id, int sem_num, int command, ...);</a:t>
            </a:r>
          </a:p>
          <a:p>
            <a:pPr>
              <a:lnSpc>
                <a:spcPct val="80000"/>
              </a:lnSpc>
            </a:pPr>
            <a:r>
              <a:rPr lang="en-US" altLang="zh-CN" sz="2600">
                <a:ea typeface="宋体" panose="02010600030101010101" pitchFamily="2" charset="-122"/>
              </a:rPr>
              <a:t>int semget(key_t key, int num_sems, int sem_flags);</a:t>
            </a:r>
          </a:p>
          <a:p>
            <a:pPr>
              <a:lnSpc>
                <a:spcPct val="80000"/>
              </a:lnSpc>
            </a:pPr>
            <a:r>
              <a:rPr lang="en-US" altLang="zh-CN" sz="2600">
                <a:ea typeface="宋体" panose="02010600030101010101" pitchFamily="2" charset="-122"/>
              </a:rPr>
              <a:t>int semop(int sem_id, struct sembuf *sem_ops, size_t num_sem_ops);</a:t>
            </a:r>
            <a:endParaRPr lang="zh-CN" altLang="en-US" sz="260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1986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6C34FB6-485C-4A84-89AD-7D51D52E5A77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US" altLang="ko-KR" sz="1200">
              <a:solidFill>
                <a:schemeClr val="bg1"/>
              </a:solidFill>
            </a:endParaRPr>
          </a:p>
        </p:txBody>
      </p:sp>
      <p:sp>
        <p:nvSpPr>
          <p:cNvPr id="8" name="内容占位符 6"/>
          <p:cNvSpPr txBox="1">
            <a:spLocks/>
          </p:cNvSpPr>
          <p:nvPr/>
        </p:nvSpPr>
        <p:spPr bwMode="auto">
          <a:xfrm>
            <a:off x="1042988" y="1341438"/>
            <a:ext cx="3956050" cy="495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normAutofit fontScale="55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¢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l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l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l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l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l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l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zh-CN" dirty="0"/>
              <a:t>static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semaphore_v</a:t>
            </a:r>
            <a:r>
              <a:rPr lang="en-US" altLang="zh-CN" dirty="0"/>
              <a:t>(void)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{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   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sembuf</a:t>
            </a:r>
            <a:r>
              <a:rPr lang="en-US" altLang="zh-CN" dirty="0"/>
              <a:t> </a:t>
            </a:r>
            <a:r>
              <a:rPr lang="en-US" altLang="zh-CN" dirty="0" err="1"/>
              <a:t>sem_b</a:t>
            </a:r>
            <a:r>
              <a:rPr lang="en-US" altLang="zh-CN" dirty="0"/>
              <a:t>;</a:t>
            </a:r>
          </a:p>
          <a:p>
            <a:pPr>
              <a:lnSpc>
                <a:spcPct val="120000"/>
              </a:lnSpc>
              <a:defRPr/>
            </a:pPr>
            <a:endParaRPr lang="en-US" altLang="zh-CN" dirty="0"/>
          </a:p>
          <a:p>
            <a:pPr>
              <a:lnSpc>
                <a:spcPct val="120000"/>
              </a:lnSpc>
              <a:defRPr/>
            </a:pPr>
            <a:endParaRPr lang="en-US" altLang="zh-CN" dirty="0"/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    </a:t>
            </a:r>
            <a:r>
              <a:rPr lang="en-US" altLang="zh-CN" dirty="0" err="1"/>
              <a:t>sem_b.sem_num</a:t>
            </a:r>
            <a:r>
              <a:rPr lang="en-US" altLang="zh-CN" dirty="0"/>
              <a:t> = 0;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    </a:t>
            </a:r>
            <a:r>
              <a:rPr lang="en-US" altLang="zh-CN" dirty="0" err="1"/>
              <a:t>sem_b.sem_op</a:t>
            </a:r>
            <a:r>
              <a:rPr lang="en-US" altLang="zh-CN" dirty="0"/>
              <a:t> = 1;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    </a:t>
            </a:r>
            <a:r>
              <a:rPr lang="en-US" altLang="zh-CN" dirty="0" err="1"/>
              <a:t>sem_b.sem_flag</a:t>
            </a:r>
            <a:r>
              <a:rPr lang="en-US" altLang="zh-CN" dirty="0"/>
              <a:t> = SEM_UNDO;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    if(</a:t>
            </a:r>
            <a:r>
              <a:rPr lang="en-US" altLang="zh-CN" dirty="0" err="1"/>
              <a:t>semop</a:t>
            </a:r>
            <a:r>
              <a:rPr lang="en-US" altLang="zh-CN" dirty="0"/>
              <a:t>(</a:t>
            </a:r>
            <a:r>
              <a:rPr lang="en-US" altLang="zh-CN" dirty="0" err="1"/>
              <a:t>sem_id</a:t>
            </a:r>
            <a:r>
              <a:rPr lang="en-US" altLang="zh-CN" dirty="0"/>
              <a:t>, &amp;</a:t>
            </a:r>
            <a:r>
              <a:rPr lang="en-US" altLang="zh-CN" dirty="0" err="1"/>
              <a:t>sem_b</a:t>
            </a:r>
            <a:r>
              <a:rPr lang="en-US" altLang="zh-CN" dirty="0"/>
              <a:t>, 1) == -1)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    {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        </a:t>
            </a:r>
            <a:r>
              <a:rPr lang="en-US" altLang="zh-CN" dirty="0" err="1"/>
              <a:t>fprintf</a:t>
            </a:r>
            <a:r>
              <a:rPr lang="en-US" altLang="zh-CN" dirty="0"/>
              <a:t>(</a:t>
            </a:r>
            <a:r>
              <a:rPr lang="en-US" altLang="zh-CN" dirty="0" err="1"/>
              <a:t>stderr</a:t>
            </a:r>
            <a:r>
              <a:rPr lang="en-US" altLang="zh-CN" dirty="0"/>
              <a:t>, "</a:t>
            </a:r>
            <a:r>
              <a:rPr lang="en-US" altLang="zh-CN" dirty="0" err="1"/>
              <a:t>semaphore_v</a:t>
            </a:r>
            <a:r>
              <a:rPr lang="en-US" altLang="zh-CN" dirty="0"/>
              <a:t> failed/n");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        return 0;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    }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    return 1;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98664" name="内容占位符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" name="内容占位符 6"/>
          <p:cNvSpPr txBox="1">
            <a:spLocks/>
          </p:cNvSpPr>
          <p:nvPr/>
        </p:nvSpPr>
        <p:spPr bwMode="auto">
          <a:xfrm>
            <a:off x="5080000" y="1341438"/>
            <a:ext cx="3956050" cy="495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normAutofit fontScale="55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¢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l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l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l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l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l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l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zh-CN" dirty="0"/>
              <a:t>static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semaphore_p</a:t>
            </a:r>
            <a:r>
              <a:rPr lang="en-US" altLang="zh-CN" dirty="0"/>
              <a:t>(void)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{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   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sembuf</a:t>
            </a:r>
            <a:r>
              <a:rPr lang="en-US" altLang="zh-CN" dirty="0"/>
              <a:t> </a:t>
            </a:r>
            <a:r>
              <a:rPr lang="en-US" altLang="zh-CN" dirty="0" err="1"/>
              <a:t>sem_b</a:t>
            </a:r>
            <a:r>
              <a:rPr lang="en-US" altLang="zh-CN" dirty="0"/>
              <a:t>;</a:t>
            </a:r>
          </a:p>
          <a:p>
            <a:pPr>
              <a:lnSpc>
                <a:spcPct val="120000"/>
              </a:lnSpc>
              <a:defRPr/>
            </a:pPr>
            <a:endParaRPr lang="en-US" altLang="zh-CN" dirty="0"/>
          </a:p>
          <a:p>
            <a:pPr>
              <a:lnSpc>
                <a:spcPct val="120000"/>
              </a:lnSpc>
              <a:defRPr/>
            </a:pPr>
            <a:endParaRPr lang="en-US" altLang="zh-CN" dirty="0"/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    </a:t>
            </a:r>
            <a:r>
              <a:rPr lang="en-US" altLang="zh-CN" dirty="0" err="1"/>
              <a:t>sem_b.sem_num</a:t>
            </a:r>
            <a:r>
              <a:rPr lang="en-US" altLang="zh-CN" dirty="0"/>
              <a:t> = 0;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    </a:t>
            </a:r>
            <a:r>
              <a:rPr lang="en-US" altLang="zh-CN" dirty="0" err="1"/>
              <a:t>sem_b.sem_op</a:t>
            </a:r>
            <a:r>
              <a:rPr lang="en-US" altLang="zh-CN" dirty="0"/>
              <a:t> = -1;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    </a:t>
            </a:r>
            <a:r>
              <a:rPr lang="en-US" altLang="zh-CN" dirty="0" err="1"/>
              <a:t>sem_b.sem_flag</a:t>
            </a:r>
            <a:r>
              <a:rPr lang="en-US" altLang="zh-CN" dirty="0"/>
              <a:t> = SEM_UNDO;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    if(</a:t>
            </a:r>
            <a:r>
              <a:rPr lang="en-US" altLang="zh-CN" dirty="0" err="1"/>
              <a:t>semop</a:t>
            </a:r>
            <a:r>
              <a:rPr lang="en-US" altLang="zh-CN" dirty="0"/>
              <a:t>(</a:t>
            </a:r>
            <a:r>
              <a:rPr lang="en-US" altLang="zh-CN" dirty="0" err="1"/>
              <a:t>sem_id</a:t>
            </a:r>
            <a:r>
              <a:rPr lang="en-US" altLang="zh-CN" dirty="0"/>
              <a:t>, &amp;</a:t>
            </a:r>
            <a:r>
              <a:rPr lang="en-US" altLang="zh-CN" dirty="0" err="1"/>
              <a:t>sem_b</a:t>
            </a:r>
            <a:r>
              <a:rPr lang="en-US" altLang="zh-CN" dirty="0"/>
              <a:t>, 1) == -1)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    {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        </a:t>
            </a:r>
            <a:r>
              <a:rPr lang="en-US" altLang="zh-CN" dirty="0" err="1"/>
              <a:t>fprintf</a:t>
            </a:r>
            <a:r>
              <a:rPr lang="en-US" altLang="zh-CN" dirty="0"/>
              <a:t>(</a:t>
            </a:r>
            <a:r>
              <a:rPr lang="en-US" altLang="zh-CN" dirty="0" err="1"/>
              <a:t>stderr</a:t>
            </a:r>
            <a:r>
              <a:rPr lang="en-US" altLang="zh-CN" dirty="0"/>
              <a:t>, "</a:t>
            </a:r>
            <a:r>
              <a:rPr lang="en-US" altLang="zh-CN" dirty="0" err="1"/>
              <a:t>semaphore_p</a:t>
            </a:r>
            <a:r>
              <a:rPr lang="en-US" altLang="zh-CN" dirty="0"/>
              <a:t> failed/n");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        return 0;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    }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    return 1;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dirty="0"/>
              <a:t>}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1475656" y="6093296"/>
            <a:ext cx="4032448" cy="420730"/>
            <a:chOff x="500034" y="4378338"/>
            <a:chExt cx="3727107" cy="420730"/>
          </a:xfrm>
        </p:grpSpPr>
        <p:sp>
          <p:nvSpPr>
            <p:cNvPr id="12" name="内容占位符 2"/>
            <p:cNvSpPr txBox="1">
              <a:spLocks/>
            </p:cNvSpPr>
            <p:nvPr/>
          </p:nvSpPr>
          <p:spPr>
            <a:xfrm>
              <a:off x="811999" y="4421240"/>
              <a:ext cx="3415142" cy="3778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 smtClean="0"/>
                <a:t>在实际编程中极易引入错误</a:t>
              </a:r>
              <a:endParaRPr lang="zh-CN" altLang="en-US" dirty="0"/>
            </a:p>
          </p:txBody>
        </p:sp>
        <p:sp>
          <p:nvSpPr>
            <p:cNvPr id="13" name="TextBox 36"/>
            <p:cNvSpPr txBox="1"/>
            <p:nvPr/>
          </p:nvSpPr>
          <p:spPr>
            <a:xfrm>
              <a:off x="500034" y="437833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580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Monitor solution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20070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B039037-C880-4473-BB7D-8521FC3BA072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US" altLang="ko-KR" sz="1200">
              <a:solidFill>
                <a:schemeClr val="bg1"/>
              </a:solidFill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Design rules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Disadvantage of Semaphore: it is very dangerous and difficult for programmer to write proper code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Monitor: a collection of procedures, variables and data structures that can be recognized by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compiler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Hoare (1974) and </a:t>
            </a:r>
            <a:r>
              <a:rPr lang="en-US" altLang="zh-CN" dirty="0" err="1">
                <a:ea typeface="宋体" pitchFamily="2" charset="-122"/>
              </a:rPr>
              <a:t>Brinch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hansen</a:t>
            </a:r>
            <a:r>
              <a:rPr lang="en-US" altLang="zh-CN" dirty="0">
                <a:ea typeface="宋体" pitchFamily="2" charset="-122"/>
              </a:rPr>
              <a:t>(1975)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Application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Procedures in monitor: only one procedure can be activated in a monitor at any instant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Wait and signal: like P/V or D/U primitives, realize mutual exclusion and synchronism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Disadvantage: only few languages support this mechanism, such as Pidgin </a:t>
            </a:r>
            <a:r>
              <a:rPr lang="en-US" altLang="zh-CN" dirty="0" err="1">
                <a:ea typeface="宋体" pitchFamily="2" charset="-122"/>
              </a:rPr>
              <a:t>pascal</a:t>
            </a:r>
            <a:r>
              <a:rPr lang="en-US" altLang="zh-CN" dirty="0">
                <a:ea typeface="宋体" pitchFamily="2" charset="-122"/>
              </a:rPr>
              <a:t> and Java</a:t>
            </a:r>
          </a:p>
          <a:p>
            <a:pPr lvl="1">
              <a:lnSpc>
                <a:spcPct val="110000"/>
              </a:lnSpc>
              <a:defRPr/>
            </a:pPr>
            <a:endParaRPr lang="en-US" altLang="zh-CN" dirty="0">
              <a:ea typeface="宋体" pitchFamily="2" charset="-122"/>
            </a:endParaRPr>
          </a:p>
          <a:p>
            <a:pPr lvl="1">
              <a:lnSpc>
                <a:spcPct val="110000"/>
              </a:lnSpc>
              <a:defRPr/>
            </a:pPr>
            <a:endParaRPr lang="en-US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159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管程的组成</a:t>
            </a:r>
            <a:endParaRPr lang="zh-CN" altLang="en-US" dirty="0">
              <a:cs typeface="+mj-cs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2442682" y="3013721"/>
            <a:ext cx="2078367" cy="2928958"/>
            <a:chOff x="1791414" y="2156471"/>
            <a:chExt cx="2078367" cy="2928958"/>
          </a:xfrm>
        </p:grpSpPr>
        <p:grpSp>
          <p:nvGrpSpPr>
            <p:cNvPr id="10" name="组合 25"/>
            <p:cNvGrpSpPr/>
            <p:nvPr/>
          </p:nvGrpSpPr>
          <p:grpSpPr>
            <a:xfrm>
              <a:off x="1791414" y="2156471"/>
              <a:ext cx="2078367" cy="2928958"/>
              <a:chOff x="2684132" y="1895470"/>
              <a:chExt cx="2078367" cy="2928958"/>
            </a:xfrm>
          </p:grpSpPr>
          <p:sp>
            <p:nvSpPr>
              <p:cNvPr id="61" name="椭圆 60"/>
              <p:cNvSpPr/>
              <p:nvPr/>
            </p:nvSpPr>
            <p:spPr>
              <a:xfrm>
                <a:off x="2684132" y="1895470"/>
                <a:ext cx="2071702" cy="2928958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2805100" y="2684463"/>
                <a:ext cx="1836000" cy="1355735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新月形 22"/>
              <p:cNvSpPr/>
              <p:nvPr/>
            </p:nvSpPr>
            <p:spPr>
              <a:xfrm>
                <a:off x="2690813" y="2700339"/>
                <a:ext cx="166675" cy="1340642"/>
              </a:xfrm>
              <a:prstGeom prst="moon">
                <a:avLst>
                  <a:gd name="adj" fmla="val 6857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新月形 23"/>
              <p:cNvSpPr/>
              <p:nvPr/>
            </p:nvSpPr>
            <p:spPr>
              <a:xfrm>
                <a:off x="4587645" y="2679815"/>
                <a:ext cx="166675" cy="1340642"/>
              </a:xfrm>
              <a:prstGeom prst="moon">
                <a:avLst>
                  <a:gd name="adj" fmla="val 68573"/>
                </a:avLst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2690797" y="1895470"/>
                <a:ext cx="2071702" cy="2928958"/>
              </a:xfrm>
              <a:prstGeom prst="ellipse">
                <a:avLst/>
              </a:prstGeom>
              <a:noFill/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1" name="直接连接符 27"/>
            <p:cNvCxnSpPr/>
            <p:nvPr/>
          </p:nvCxnSpPr>
          <p:spPr>
            <a:xfrm flipV="1">
              <a:off x="1902858" y="2942287"/>
              <a:ext cx="185738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28"/>
            <p:cNvCxnSpPr/>
            <p:nvPr/>
          </p:nvCxnSpPr>
          <p:spPr>
            <a:xfrm flipV="1">
              <a:off x="1902858" y="4290089"/>
              <a:ext cx="185738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2036208" y="3123266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2464836" y="3123266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3288754" y="3123266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右大括号 17"/>
            <p:cNvSpPr/>
            <p:nvPr/>
          </p:nvSpPr>
          <p:spPr>
            <a:xfrm rot="5400000">
              <a:off x="2737084" y="3280623"/>
              <a:ext cx="142876" cy="1476000"/>
            </a:xfrm>
            <a:prstGeom prst="rightBrac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TextBox 33"/>
            <p:cNvSpPr txBox="1"/>
            <p:nvPr/>
          </p:nvSpPr>
          <p:spPr>
            <a:xfrm>
              <a:off x="2052233" y="4043250"/>
              <a:ext cx="15824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solidFill>
                    <a:srgbClr val="11576A"/>
                  </a:solidFill>
                  <a:latin typeface="+mj-ea"/>
                  <a:ea typeface="+mj-ea"/>
                </a:rPr>
                <a:t>管程的操作成员函数</a:t>
              </a:r>
            </a:p>
          </p:txBody>
        </p:sp>
        <p:sp>
          <p:nvSpPr>
            <p:cNvPr id="23" name="TextBox 34"/>
            <p:cNvSpPr txBox="1"/>
            <p:nvPr/>
          </p:nvSpPr>
          <p:spPr>
            <a:xfrm>
              <a:off x="2393398" y="2294023"/>
              <a:ext cx="8130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solidFill>
                    <a:srgbClr val="11576A"/>
                  </a:solidFill>
                  <a:latin typeface="+mj-ea"/>
                  <a:ea typeface="+mj-ea"/>
                </a:rPr>
                <a:t>共享数据</a:t>
              </a:r>
            </a:p>
          </p:txBody>
        </p:sp>
        <p:sp>
          <p:nvSpPr>
            <p:cNvPr id="46" name="TextBox 67"/>
            <p:cNvSpPr txBox="1"/>
            <p:nvPr/>
          </p:nvSpPr>
          <p:spPr>
            <a:xfrm>
              <a:off x="2325056" y="4477304"/>
              <a:ext cx="9669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solidFill>
                    <a:srgbClr val="11576A"/>
                  </a:solidFill>
                  <a:latin typeface="+mj-ea"/>
                  <a:ea typeface="+mj-ea"/>
                </a:rPr>
                <a:t>初始化代码</a:t>
              </a:r>
            </a:p>
          </p:txBody>
        </p:sp>
        <p:sp>
          <p:nvSpPr>
            <p:cNvPr id="47" name="TextBox 68"/>
            <p:cNvSpPr txBox="1"/>
            <p:nvPr/>
          </p:nvSpPr>
          <p:spPr>
            <a:xfrm>
              <a:off x="2776306" y="3144221"/>
              <a:ext cx="4764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rgbClr val="11576A"/>
                  </a:solidFill>
                  <a:latin typeface="+mj-ea"/>
                  <a:ea typeface="+mj-ea"/>
                </a:rPr>
                <a:t>…</a:t>
              </a:r>
              <a:endParaRPr lang="zh-CN" altLang="en-US" sz="2800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4175212" y="3097993"/>
            <a:ext cx="1910097" cy="608758"/>
            <a:chOff x="3523944" y="2240743"/>
            <a:chExt cx="1910097" cy="608758"/>
          </a:xfrm>
        </p:grpSpPr>
        <p:grpSp>
          <p:nvGrpSpPr>
            <p:cNvPr id="3" name="组合 2"/>
            <p:cNvGrpSpPr/>
            <p:nvPr/>
          </p:nvGrpSpPr>
          <p:grpSpPr>
            <a:xfrm>
              <a:off x="3523944" y="2587806"/>
              <a:ext cx="1910097" cy="261695"/>
              <a:chOff x="3523944" y="2587806"/>
              <a:chExt cx="1910097" cy="261695"/>
            </a:xfrm>
          </p:grpSpPr>
          <p:sp>
            <p:nvSpPr>
              <p:cNvPr id="48" name="矩形 47"/>
              <p:cNvSpPr/>
              <p:nvPr/>
            </p:nvSpPr>
            <p:spPr>
              <a:xfrm rot="5385077">
                <a:off x="3743162" y="2587806"/>
                <a:ext cx="214314" cy="214314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270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9" name="直接箭头连接符 71"/>
              <p:cNvCxnSpPr/>
              <p:nvPr/>
            </p:nvCxnSpPr>
            <p:spPr>
              <a:xfrm rot="1485077" flipV="1">
                <a:off x="3903748" y="2636110"/>
                <a:ext cx="241300" cy="10795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矩形 49"/>
              <p:cNvSpPr/>
              <p:nvPr/>
            </p:nvSpPr>
            <p:spPr>
              <a:xfrm rot="5385077">
                <a:off x="4163321" y="2590262"/>
                <a:ext cx="214314" cy="214314"/>
              </a:xfrm>
              <a:prstGeom prst="rect">
                <a:avLst/>
              </a:prstGeom>
              <a:gradFill>
                <a:gsLst>
                  <a:gs pos="100000">
                    <a:srgbClr val="666666"/>
                  </a:gs>
                  <a:gs pos="0">
                    <a:srgbClr val="CCCCCC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270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1" name="直接箭头连接符 73"/>
              <p:cNvCxnSpPr/>
              <p:nvPr/>
            </p:nvCxnSpPr>
            <p:spPr>
              <a:xfrm rot="1485077" flipV="1">
                <a:off x="4306568" y="2638269"/>
                <a:ext cx="241300" cy="10795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矩形 51"/>
              <p:cNvSpPr/>
              <p:nvPr/>
            </p:nvSpPr>
            <p:spPr>
              <a:xfrm rot="5385077">
                <a:off x="4572187" y="2590676"/>
                <a:ext cx="214314" cy="214314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270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3" name="直接箭头连接符 76"/>
              <p:cNvCxnSpPr/>
              <p:nvPr/>
            </p:nvCxnSpPr>
            <p:spPr>
              <a:xfrm rot="1485077" flipV="1">
                <a:off x="4732773" y="2638980"/>
                <a:ext cx="241300" cy="10795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矩形 53"/>
              <p:cNvSpPr/>
              <p:nvPr/>
            </p:nvSpPr>
            <p:spPr>
              <a:xfrm rot="5385077">
                <a:off x="4988202" y="2605914"/>
                <a:ext cx="214314" cy="214314"/>
              </a:xfrm>
              <a:prstGeom prst="rect">
                <a:avLst/>
              </a:prstGeom>
              <a:gradFill>
                <a:gsLst>
                  <a:gs pos="100000">
                    <a:srgbClr val="666666"/>
                  </a:gs>
                  <a:gs pos="0">
                    <a:srgbClr val="CCCCCC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270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5" name="直接连接符 79"/>
              <p:cNvCxnSpPr>
                <a:stCxn id="54" idx="0"/>
              </p:cNvCxnSpPr>
              <p:nvPr/>
            </p:nvCxnSpPr>
            <p:spPr>
              <a:xfrm rot="1485077" flipV="1">
                <a:off x="5209148" y="2682375"/>
                <a:ext cx="146234" cy="63772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81"/>
              <p:cNvCxnSpPr/>
              <p:nvPr/>
            </p:nvCxnSpPr>
            <p:spPr>
              <a:xfrm rot="17685077" flipH="1">
                <a:off x="5320605" y="2726811"/>
                <a:ext cx="76207" cy="38090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83"/>
              <p:cNvCxnSpPr/>
              <p:nvPr/>
            </p:nvCxnSpPr>
            <p:spPr>
              <a:xfrm rot="1485077" flipV="1">
                <a:off x="5300691" y="2752981"/>
                <a:ext cx="133350" cy="61913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85"/>
              <p:cNvCxnSpPr/>
              <p:nvPr/>
            </p:nvCxnSpPr>
            <p:spPr>
              <a:xfrm rot="1485077" flipV="1">
                <a:off x="5332944" y="2816164"/>
                <a:ext cx="76200" cy="33337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87"/>
              <p:cNvCxnSpPr>
                <a:stCxn id="48" idx="2"/>
              </p:cNvCxnSpPr>
              <p:nvPr/>
            </p:nvCxnSpPr>
            <p:spPr>
              <a:xfrm rot="12285077" flipV="1">
                <a:off x="3523944" y="2647327"/>
                <a:ext cx="207213" cy="102825"/>
              </a:xfrm>
              <a:prstGeom prst="line">
                <a:avLst/>
              </a:prstGeom>
              <a:ln w="28575">
                <a:solidFill>
                  <a:srgbClr val="11576A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89"/>
            <p:cNvSpPr txBox="1"/>
            <p:nvPr/>
          </p:nvSpPr>
          <p:spPr>
            <a:xfrm>
              <a:off x="3643812" y="2240743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solidFill>
                    <a:srgbClr val="11576A"/>
                  </a:solidFill>
                  <a:latin typeface="+mj-ea"/>
                  <a:ea typeface="+mj-ea"/>
                </a:rPr>
                <a:t>入口队列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62588" y="1567768"/>
            <a:ext cx="3528391" cy="599898"/>
            <a:chOff x="766662" y="690431"/>
            <a:chExt cx="3528391" cy="599898"/>
          </a:xfrm>
        </p:grpSpPr>
        <p:grpSp>
          <p:nvGrpSpPr>
            <p:cNvPr id="5" name="组合 4"/>
            <p:cNvGrpSpPr/>
            <p:nvPr/>
          </p:nvGrpSpPr>
          <p:grpSpPr>
            <a:xfrm>
              <a:off x="766662" y="690431"/>
              <a:ext cx="3528391" cy="554859"/>
              <a:chOff x="827584" y="627534"/>
              <a:chExt cx="3528391" cy="554859"/>
            </a:xfrm>
          </p:grpSpPr>
          <p:sp>
            <p:nvSpPr>
              <p:cNvPr id="13" name="内容占位符 2"/>
              <p:cNvSpPr txBox="1">
                <a:spLocks/>
              </p:cNvSpPr>
              <p:nvPr/>
            </p:nvSpPr>
            <p:spPr>
              <a:xfrm>
                <a:off x="1125666" y="690265"/>
                <a:ext cx="3230309" cy="4921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indent="0">
                  <a:lnSpc>
                    <a:spcPct val="80000"/>
                  </a:lnSpc>
                  <a:spcBef>
                    <a:spcPct val="20000"/>
                  </a:spcBef>
                </a:pPr>
                <a:r>
                  <a:rPr lang="zh-CN" altLang="en-US" dirty="0"/>
                  <a:t>一个锁</a:t>
                </a:r>
                <a:endParaRPr lang="en-US" altLang="zh-CN" dirty="0"/>
              </a:p>
              <a:p>
                <a:pPr marL="0" indent="0">
                  <a:lnSpc>
                    <a:spcPct val="80000"/>
                  </a:lnSpc>
                  <a:spcBef>
                    <a:spcPct val="20000"/>
                  </a:spcBef>
                </a:pPr>
                <a:r>
                  <a:rPr lang="zh-CN" altLang="en-US" dirty="0"/>
                  <a:t>   </a:t>
                </a:r>
                <a:r>
                  <a:rPr lang="zh-CN" altLang="en-US" sz="1800" dirty="0"/>
                  <a:t>控制管程代码的互斥访问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827584" y="627534"/>
                <a:ext cx="433390" cy="40011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sz="2000" b="1" dirty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pic>
          <p:nvPicPr>
            <p:cNvPr id="66" name="图片 6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9039" y="114133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1" name="组合 20"/>
          <p:cNvGrpSpPr/>
          <p:nvPr/>
        </p:nvGrpSpPr>
        <p:grpSpPr>
          <a:xfrm>
            <a:off x="779896" y="2254262"/>
            <a:ext cx="3292556" cy="757621"/>
            <a:chOff x="783971" y="1420201"/>
            <a:chExt cx="3292556" cy="757621"/>
          </a:xfrm>
        </p:grpSpPr>
        <p:grpSp>
          <p:nvGrpSpPr>
            <p:cNvPr id="6" name="组合 5"/>
            <p:cNvGrpSpPr/>
            <p:nvPr/>
          </p:nvGrpSpPr>
          <p:grpSpPr>
            <a:xfrm>
              <a:off x="783971" y="1420201"/>
              <a:ext cx="3292556" cy="757621"/>
              <a:chOff x="844893" y="1357304"/>
              <a:chExt cx="3292556" cy="757621"/>
            </a:xfrm>
          </p:grpSpPr>
          <p:sp>
            <p:nvSpPr>
              <p:cNvPr id="19" name="内容占位符 2"/>
              <p:cNvSpPr txBox="1">
                <a:spLocks/>
              </p:cNvSpPr>
              <p:nvPr/>
            </p:nvSpPr>
            <p:spPr>
              <a:xfrm>
                <a:off x="1131808" y="1428441"/>
                <a:ext cx="3005641" cy="686484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indent="0">
                  <a:lnSpc>
                    <a:spcPct val="80000"/>
                  </a:lnSpc>
                  <a:spcBef>
                    <a:spcPct val="20000"/>
                  </a:spcBef>
                </a:pPr>
                <a:r>
                  <a:rPr lang="en-US" altLang="zh-CN" dirty="0"/>
                  <a:t>0</a:t>
                </a:r>
                <a:r>
                  <a:rPr lang="zh-CN" altLang="en-US" dirty="0"/>
                  <a:t>或者多个条件变量</a:t>
                </a:r>
                <a:endParaRPr lang="en-US" altLang="zh-CN" dirty="0"/>
              </a:p>
              <a:p>
                <a:pPr marL="0" indent="0">
                  <a:lnSpc>
                    <a:spcPct val="80000"/>
                  </a:lnSpc>
                  <a:spcBef>
                    <a:spcPct val="20000"/>
                  </a:spcBef>
                </a:pPr>
                <a:r>
                  <a:rPr lang="zh-CN" altLang="en-US" dirty="0"/>
                  <a:t>   </a:t>
                </a:r>
                <a:r>
                  <a:rPr lang="zh-CN" altLang="en-US" sz="1800" dirty="0"/>
                  <a:t>管理共享数据的并发访问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44893" y="1357304"/>
                <a:ext cx="433390" cy="40011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sz="2000" b="1" dirty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pic>
          <p:nvPicPr>
            <p:cNvPr id="67" name="图片 6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9039" y="1874085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1118632" y="3378980"/>
            <a:ext cx="2376708" cy="461665"/>
            <a:chOff x="467544" y="2548345"/>
            <a:chExt cx="2376708" cy="461665"/>
          </a:xfrm>
        </p:grpSpPr>
        <p:sp>
          <p:nvSpPr>
            <p:cNvPr id="24" name="矩形 23"/>
            <p:cNvSpPr>
              <a:spLocks noChangeAspect="1"/>
            </p:cNvSpPr>
            <p:nvPr/>
          </p:nvSpPr>
          <p:spPr>
            <a:xfrm>
              <a:off x="2309260" y="2658125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>
              <a:spLocks noChangeAspect="1"/>
            </p:cNvSpPr>
            <p:nvPr/>
          </p:nvSpPr>
          <p:spPr>
            <a:xfrm>
              <a:off x="2483886" y="2658125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41"/>
            <p:cNvCxnSpPr/>
            <p:nvPr/>
          </p:nvCxnSpPr>
          <p:spPr>
            <a:xfrm>
              <a:off x="2164798" y="2704161"/>
              <a:ext cx="142876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42"/>
            <p:cNvCxnSpPr/>
            <p:nvPr/>
          </p:nvCxnSpPr>
          <p:spPr>
            <a:xfrm>
              <a:off x="2393398" y="2704161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>
              <a:spLocks noChangeAspect="1"/>
            </p:cNvSpPr>
            <p:nvPr/>
          </p:nvSpPr>
          <p:spPr>
            <a:xfrm>
              <a:off x="2674388" y="2658125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连接符 44"/>
            <p:cNvCxnSpPr/>
            <p:nvPr/>
          </p:nvCxnSpPr>
          <p:spPr>
            <a:xfrm>
              <a:off x="2583900" y="2704161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>
              <a:spLocks noChangeAspect="1"/>
            </p:cNvSpPr>
            <p:nvPr/>
          </p:nvSpPr>
          <p:spPr>
            <a:xfrm>
              <a:off x="2309260" y="2787751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>
              <a:spLocks noChangeAspect="1"/>
            </p:cNvSpPr>
            <p:nvPr/>
          </p:nvSpPr>
          <p:spPr>
            <a:xfrm>
              <a:off x="2483886" y="2787751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47"/>
            <p:cNvCxnSpPr/>
            <p:nvPr/>
          </p:nvCxnSpPr>
          <p:spPr>
            <a:xfrm>
              <a:off x="2164798" y="2833787"/>
              <a:ext cx="142876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48"/>
            <p:cNvCxnSpPr/>
            <p:nvPr/>
          </p:nvCxnSpPr>
          <p:spPr>
            <a:xfrm>
              <a:off x="2393398" y="2833787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52"/>
            <p:cNvCxnSpPr>
              <a:stCxn id="31" idx="3"/>
            </p:cNvCxnSpPr>
            <p:nvPr/>
          </p:nvCxnSpPr>
          <p:spPr>
            <a:xfrm flipV="1">
              <a:off x="2573886" y="2825607"/>
              <a:ext cx="52884" cy="0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54"/>
            <p:cNvCxnSpPr/>
            <p:nvPr/>
          </p:nvCxnSpPr>
          <p:spPr>
            <a:xfrm rot="5400000">
              <a:off x="2613672" y="2836323"/>
              <a:ext cx="21432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56"/>
            <p:cNvCxnSpPr/>
            <p:nvPr/>
          </p:nvCxnSpPr>
          <p:spPr>
            <a:xfrm>
              <a:off x="2600576" y="2849420"/>
              <a:ext cx="47625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58"/>
            <p:cNvCxnSpPr/>
            <p:nvPr/>
          </p:nvCxnSpPr>
          <p:spPr>
            <a:xfrm>
              <a:off x="2617245" y="2866089"/>
              <a:ext cx="16668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59"/>
            <p:cNvCxnSpPr/>
            <p:nvPr/>
          </p:nvCxnSpPr>
          <p:spPr>
            <a:xfrm flipV="1">
              <a:off x="2769937" y="2703367"/>
              <a:ext cx="52884" cy="0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60"/>
            <p:cNvCxnSpPr/>
            <p:nvPr/>
          </p:nvCxnSpPr>
          <p:spPr>
            <a:xfrm rot="5400000">
              <a:off x="2809723" y="2714083"/>
              <a:ext cx="21432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61"/>
            <p:cNvCxnSpPr/>
            <p:nvPr/>
          </p:nvCxnSpPr>
          <p:spPr>
            <a:xfrm>
              <a:off x="2796627" y="2727180"/>
              <a:ext cx="47625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62"/>
            <p:cNvCxnSpPr/>
            <p:nvPr/>
          </p:nvCxnSpPr>
          <p:spPr>
            <a:xfrm>
              <a:off x="2813296" y="2743849"/>
              <a:ext cx="16668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63"/>
            <p:cNvSpPr txBox="1"/>
            <p:nvPr/>
          </p:nvSpPr>
          <p:spPr>
            <a:xfrm>
              <a:off x="1993348" y="2555752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rgbClr val="11576A"/>
                  </a:solidFill>
                  <a:latin typeface="+mn-ea"/>
                </a:rPr>
                <a:t>x</a:t>
              </a:r>
              <a:endParaRPr lang="zh-CN" altLang="en-US" sz="12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3" name="TextBox 64"/>
            <p:cNvSpPr txBox="1"/>
            <p:nvPr/>
          </p:nvSpPr>
          <p:spPr>
            <a:xfrm>
              <a:off x="1993348" y="2666874"/>
              <a:ext cx="2840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rgbClr val="11576A"/>
                  </a:solidFill>
                  <a:latin typeface="+mn-ea"/>
                </a:rPr>
                <a:t>y</a:t>
              </a:r>
              <a:endParaRPr lang="zh-CN" altLang="en-US" sz="12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4" name="左大括号 43"/>
            <p:cNvSpPr/>
            <p:nvPr/>
          </p:nvSpPr>
          <p:spPr>
            <a:xfrm>
              <a:off x="1821894" y="2669237"/>
              <a:ext cx="71438" cy="214314"/>
            </a:xfrm>
            <a:prstGeom prst="leftBrac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TextBox 66"/>
            <p:cNvSpPr txBox="1"/>
            <p:nvPr/>
          </p:nvSpPr>
          <p:spPr>
            <a:xfrm>
              <a:off x="467544" y="2548345"/>
              <a:ext cx="13449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b="1" dirty="0">
                  <a:solidFill>
                    <a:srgbClr val="11576A"/>
                  </a:solidFill>
                  <a:latin typeface="+mj-ea"/>
                  <a:ea typeface="+mj-ea"/>
                </a:rPr>
                <a:t>与条件变量相关的等待队列</a:t>
              </a: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4177492" y="3443636"/>
            <a:ext cx="1910097" cy="261695"/>
            <a:chOff x="3523944" y="2587806"/>
            <a:chExt cx="1910097" cy="261695"/>
          </a:xfrm>
        </p:grpSpPr>
        <p:sp>
          <p:nvSpPr>
            <p:cNvPr id="73" name="矩形 72"/>
            <p:cNvSpPr/>
            <p:nvPr/>
          </p:nvSpPr>
          <p:spPr>
            <a:xfrm rot="5385077">
              <a:off x="3743162" y="2587806"/>
              <a:ext cx="214314" cy="214314"/>
            </a:xfrm>
            <a:prstGeom prst="rect">
              <a:avLst/>
            </a:prstGeom>
            <a:gradFill flip="none" rotWithShape="1">
              <a:gsLst>
                <a:gs pos="0">
                  <a:srgbClr val="FF5050">
                    <a:shade val="30000"/>
                    <a:satMod val="115000"/>
                  </a:srgbClr>
                </a:gs>
                <a:gs pos="50000">
                  <a:srgbClr val="FF5050">
                    <a:shade val="67500"/>
                    <a:satMod val="115000"/>
                  </a:srgbClr>
                </a:gs>
                <a:gs pos="100000">
                  <a:srgbClr val="FF505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4" name="直接箭头连接符 71"/>
            <p:cNvCxnSpPr/>
            <p:nvPr/>
          </p:nvCxnSpPr>
          <p:spPr>
            <a:xfrm rot="1485077" flipV="1">
              <a:off x="3903748" y="2636110"/>
              <a:ext cx="241300" cy="10795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矩形 74"/>
            <p:cNvSpPr/>
            <p:nvPr/>
          </p:nvSpPr>
          <p:spPr>
            <a:xfrm rot="5385077">
              <a:off x="4163321" y="2590262"/>
              <a:ext cx="214314" cy="21431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6" name="直接箭头连接符 73"/>
            <p:cNvCxnSpPr/>
            <p:nvPr/>
          </p:nvCxnSpPr>
          <p:spPr>
            <a:xfrm rot="1485077" flipV="1">
              <a:off x="4306568" y="2638269"/>
              <a:ext cx="241300" cy="10795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矩形 76"/>
            <p:cNvSpPr/>
            <p:nvPr/>
          </p:nvSpPr>
          <p:spPr>
            <a:xfrm rot="5385077">
              <a:off x="4572187" y="2590676"/>
              <a:ext cx="214314" cy="214314"/>
            </a:xfrm>
            <a:prstGeom prst="rect">
              <a:avLst/>
            </a:prstGeom>
            <a:gradFill flip="none" rotWithShape="1">
              <a:gsLst>
                <a:gs pos="0">
                  <a:srgbClr val="FF5050">
                    <a:shade val="30000"/>
                    <a:satMod val="115000"/>
                  </a:srgbClr>
                </a:gs>
                <a:gs pos="50000">
                  <a:srgbClr val="FF5050">
                    <a:shade val="67500"/>
                    <a:satMod val="115000"/>
                  </a:srgbClr>
                </a:gs>
                <a:gs pos="100000">
                  <a:srgbClr val="FF505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8" name="直接箭头连接符 76"/>
            <p:cNvCxnSpPr/>
            <p:nvPr/>
          </p:nvCxnSpPr>
          <p:spPr>
            <a:xfrm rot="1485077" flipV="1">
              <a:off x="4732773" y="2638980"/>
              <a:ext cx="241300" cy="10795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矩形 78"/>
            <p:cNvSpPr/>
            <p:nvPr/>
          </p:nvSpPr>
          <p:spPr>
            <a:xfrm rot="5385077">
              <a:off x="4988202" y="2605914"/>
              <a:ext cx="214314" cy="21431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0" name="直接连接符 79"/>
            <p:cNvCxnSpPr>
              <a:stCxn id="79" idx="0"/>
            </p:cNvCxnSpPr>
            <p:nvPr/>
          </p:nvCxnSpPr>
          <p:spPr>
            <a:xfrm rot="1485077" flipV="1">
              <a:off x="5209148" y="2682375"/>
              <a:ext cx="146234" cy="6377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1"/>
            <p:cNvCxnSpPr/>
            <p:nvPr/>
          </p:nvCxnSpPr>
          <p:spPr>
            <a:xfrm rot="17685077" flipH="1">
              <a:off x="5320605" y="2726811"/>
              <a:ext cx="76207" cy="3809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3"/>
            <p:cNvCxnSpPr/>
            <p:nvPr/>
          </p:nvCxnSpPr>
          <p:spPr>
            <a:xfrm rot="1485077" flipV="1">
              <a:off x="5300691" y="2752981"/>
              <a:ext cx="133350" cy="6191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5"/>
            <p:cNvCxnSpPr/>
            <p:nvPr/>
          </p:nvCxnSpPr>
          <p:spPr>
            <a:xfrm rot="1485077" flipV="1">
              <a:off x="5332944" y="2816164"/>
              <a:ext cx="76200" cy="3333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7"/>
            <p:cNvCxnSpPr>
              <a:stCxn id="73" idx="2"/>
            </p:cNvCxnSpPr>
            <p:nvPr/>
          </p:nvCxnSpPr>
          <p:spPr>
            <a:xfrm rot="12285077" flipV="1">
              <a:off x="3523944" y="2647327"/>
              <a:ext cx="207213" cy="102825"/>
            </a:xfrm>
            <a:prstGeom prst="line">
              <a:avLst/>
            </a:prstGeom>
            <a:ln w="28575">
              <a:solidFill>
                <a:srgbClr val="C0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组合 84"/>
          <p:cNvGrpSpPr/>
          <p:nvPr/>
        </p:nvGrpSpPr>
        <p:grpSpPr>
          <a:xfrm>
            <a:off x="2475709" y="3384543"/>
            <a:ext cx="1022358" cy="388121"/>
            <a:chOff x="1821894" y="2555752"/>
            <a:chExt cx="1022358" cy="388121"/>
          </a:xfrm>
        </p:grpSpPr>
        <p:sp>
          <p:nvSpPr>
            <p:cNvPr id="86" name="矩形 85"/>
            <p:cNvSpPr>
              <a:spLocks noChangeAspect="1"/>
            </p:cNvSpPr>
            <p:nvPr/>
          </p:nvSpPr>
          <p:spPr>
            <a:xfrm>
              <a:off x="2309260" y="2658125"/>
              <a:ext cx="90000" cy="900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>
              <a:spLocks noChangeAspect="1"/>
            </p:cNvSpPr>
            <p:nvPr/>
          </p:nvSpPr>
          <p:spPr>
            <a:xfrm>
              <a:off x="2483886" y="2658125"/>
              <a:ext cx="90000" cy="900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8" name="直接连接符 41"/>
            <p:cNvCxnSpPr/>
            <p:nvPr/>
          </p:nvCxnSpPr>
          <p:spPr>
            <a:xfrm>
              <a:off x="2164798" y="2704161"/>
              <a:ext cx="142876" cy="1588"/>
            </a:xfrm>
            <a:prstGeom prst="line">
              <a:avLst/>
            </a:prstGeom>
            <a:ln w="1905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42"/>
            <p:cNvCxnSpPr/>
            <p:nvPr/>
          </p:nvCxnSpPr>
          <p:spPr>
            <a:xfrm>
              <a:off x="2393398" y="2704161"/>
              <a:ext cx="90000" cy="1588"/>
            </a:xfrm>
            <a:prstGeom prst="line">
              <a:avLst/>
            </a:prstGeom>
            <a:ln w="1905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矩形 89"/>
            <p:cNvSpPr>
              <a:spLocks noChangeAspect="1"/>
            </p:cNvSpPr>
            <p:nvPr/>
          </p:nvSpPr>
          <p:spPr>
            <a:xfrm>
              <a:off x="2674388" y="2658125"/>
              <a:ext cx="90000" cy="900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1" name="直接连接符 44"/>
            <p:cNvCxnSpPr/>
            <p:nvPr/>
          </p:nvCxnSpPr>
          <p:spPr>
            <a:xfrm>
              <a:off x="2583900" y="2704161"/>
              <a:ext cx="90000" cy="1588"/>
            </a:xfrm>
            <a:prstGeom prst="line">
              <a:avLst/>
            </a:prstGeom>
            <a:ln w="1905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矩形 91"/>
            <p:cNvSpPr>
              <a:spLocks noChangeAspect="1"/>
            </p:cNvSpPr>
            <p:nvPr/>
          </p:nvSpPr>
          <p:spPr>
            <a:xfrm>
              <a:off x="2309260" y="2787751"/>
              <a:ext cx="90000" cy="900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>
              <a:spLocks noChangeAspect="1"/>
            </p:cNvSpPr>
            <p:nvPr/>
          </p:nvSpPr>
          <p:spPr>
            <a:xfrm>
              <a:off x="2483886" y="2787751"/>
              <a:ext cx="90000" cy="900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4" name="直接连接符 47"/>
            <p:cNvCxnSpPr/>
            <p:nvPr/>
          </p:nvCxnSpPr>
          <p:spPr>
            <a:xfrm>
              <a:off x="2164798" y="2833787"/>
              <a:ext cx="142876" cy="1588"/>
            </a:xfrm>
            <a:prstGeom prst="line">
              <a:avLst/>
            </a:prstGeom>
            <a:ln w="1905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48"/>
            <p:cNvCxnSpPr/>
            <p:nvPr/>
          </p:nvCxnSpPr>
          <p:spPr>
            <a:xfrm>
              <a:off x="2393398" y="2833787"/>
              <a:ext cx="90000" cy="1588"/>
            </a:xfrm>
            <a:prstGeom prst="line">
              <a:avLst/>
            </a:prstGeom>
            <a:ln w="1905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52"/>
            <p:cNvCxnSpPr>
              <a:stCxn id="93" idx="3"/>
            </p:cNvCxnSpPr>
            <p:nvPr/>
          </p:nvCxnSpPr>
          <p:spPr>
            <a:xfrm flipV="1">
              <a:off x="2573886" y="2825607"/>
              <a:ext cx="5288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54"/>
            <p:cNvCxnSpPr/>
            <p:nvPr/>
          </p:nvCxnSpPr>
          <p:spPr>
            <a:xfrm rot="5400000">
              <a:off x="2613672" y="2836323"/>
              <a:ext cx="21432" cy="158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56"/>
            <p:cNvCxnSpPr/>
            <p:nvPr/>
          </p:nvCxnSpPr>
          <p:spPr>
            <a:xfrm>
              <a:off x="2600576" y="2849420"/>
              <a:ext cx="47625" cy="158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58"/>
            <p:cNvCxnSpPr/>
            <p:nvPr/>
          </p:nvCxnSpPr>
          <p:spPr>
            <a:xfrm>
              <a:off x="2617245" y="2866089"/>
              <a:ext cx="16668" cy="158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59"/>
            <p:cNvCxnSpPr/>
            <p:nvPr/>
          </p:nvCxnSpPr>
          <p:spPr>
            <a:xfrm flipV="1">
              <a:off x="2769937" y="2703367"/>
              <a:ext cx="52884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60"/>
            <p:cNvCxnSpPr/>
            <p:nvPr/>
          </p:nvCxnSpPr>
          <p:spPr>
            <a:xfrm rot="5400000">
              <a:off x="2809723" y="2714083"/>
              <a:ext cx="21432" cy="158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61"/>
            <p:cNvCxnSpPr/>
            <p:nvPr/>
          </p:nvCxnSpPr>
          <p:spPr>
            <a:xfrm>
              <a:off x="2796627" y="2727180"/>
              <a:ext cx="47625" cy="158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62"/>
            <p:cNvCxnSpPr/>
            <p:nvPr/>
          </p:nvCxnSpPr>
          <p:spPr>
            <a:xfrm>
              <a:off x="2813296" y="2743849"/>
              <a:ext cx="16668" cy="158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63"/>
            <p:cNvSpPr txBox="1"/>
            <p:nvPr/>
          </p:nvSpPr>
          <p:spPr>
            <a:xfrm>
              <a:off x="1993348" y="2555752"/>
              <a:ext cx="28725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rgbClr val="C00000"/>
                  </a:solidFill>
                  <a:latin typeface="+mn-ea"/>
                </a:rPr>
                <a:t>x</a:t>
              </a:r>
              <a:endParaRPr lang="zh-CN" altLang="en-US" sz="1200" b="1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105" name="TextBox 64"/>
            <p:cNvSpPr txBox="1"/>
            <p:nvPr/>
          </p:nvSpPr>
          <p:spPr>
            <a:xfrm>
              <a:off x="1993348" y="2666874"/>
              <a:ext cx="28405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rgbClr val="C00000"/>
                  </a:solidFill>
                  <a:latin typeface="+mn-ea"/>
                </a:rPr>
                <a:t>y</a:t>
              </a:r>
              <a:endParaRPr lang="zh-CN" altLang="en-US" sz="1200" b="1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106" name="左大括号 105"/>
            <p:cNvSpPr/>
            <p:nvPr/>
          </p:nvSpPr>
          <p:spPr>
            <a:xfrm>
              <a:off x="1821894" y="2669237"/>
              <a:ext cx="71438" cy="214314"/>
            </a:xfrm>
            <a:prstGeom prst="leftBrac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8" name="TextBox 89"/>
          <p:cNvSpPr txBox="1"/>
          <p:nvPr/>
        </p:nvSpPr>
        <p:spPr>
          <a:xfrm>
            <a:off x="4294458" y="310132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rgbClr val="C00000"/>
                </a:solidFill>
                <a:latin typeface="+mj-ea"/>
                <a:ea typeface="+mj-ea"/>
              </a:rPr>
              <a:t>入口队列</a:t>
            </a:r>
          </a:p>
        </p:txBody>
      </p:sp>
      <p:sp>
        <p:nvSpPr>
          <p:cNvPr id="109" name="TextBox 66"/>
          <p:cNvSpPr txBox="1"/>
          <p:nvPr/>
        </p:nvSpPr>
        <p:spPr>
          <a:xfrm>
            <a:off x="1115616" y="3375041"/>
            <a:ext cx="1344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b="1" dirty="0">
                <a:solidFill>
                  <a:srgbClr val="C00000"/>
                </a:solidFill>
                <a:latin typeface="+mj-ea"/>
                <a:ea typeface="+mj-ea"/>
              </a:rPr>
              <a:t>与条件变量相关的等待队列</a:t>
            </a:r>
          </a:p>
        </p:txBody>
      </p:sp>
    </p:spTree>
    <p:extLst>
      <p:ext uri="{BB962C8B-B14F-4D97-AF65-F5344CB8AC3E}">
        <p14:creationId xmlns:p14="http://schemas.microsoft.com/office/powerpoint/2010/main" val="29022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08" grpId="1"/>
      <p:bldP spid="108" grpId="2"/>
      <p:bldP spid="109" grpId="0"/>
      <p:bldP spid="109" grpId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条件变量（</a:t>
            </a:r>
            <a:r>
              <a:rPr lang="en-US" altLang="zh-CN" dirty="0"/>
              <a:t>Condition Variable</a:t>
            </a:r>
            <a:r>
              <a:rPr lang="zh-CN" altLang="en-US" dirty="0"/>
              <a:t>）</a:t>
            </a:r>
            <a:endParaRPr lang="zh-CN" altLang="en-US" dirty="0"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27584" y="3071810"/>
            <a:ext cx="5173176" cy="984250"/>
            <a:chOff x="827584" y="2214560"/>
            <a:chExt cx="5173176" cy="984250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2214560"/>
              <a:ext cx="164307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en-US" altLang="zh-CN" dirty="0"/>
                <a:t>Wait()</a:t>
              </a:r>
              <a:r>
                <a:rPr lang="zh-CN" altLang="en-US" dirty="0"/>
                <a:t>操作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27584" y="221456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65112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2546350"/>
              <a:ext cx="3534205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将自己阻塞在等待队列中</a:t>
              </a: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96068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2855910"/>
              <a:ext cx="4605774" cy="34290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唤醒一个等待者或释放管程的互斥访问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7584" y="4027496"/>
            <a:ext cx="2101342" cy="428628"/>
            <a:chOff x="827584" y="3170246"/>
            <a:chExt cx="2101342" cy="428628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142976" y="3170246"/>
              <a:ext cx="178595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en-US" altLang="zh-CN" dirty="0"/>
                <a:t>Signal()</a:t>
              </a:r>
              <a:r>
                <a:rPr lang="zh-CN" altLang="en-US" dirty="0"/>
                <a:t>操作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27584" y="317024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62422" y="4359286"/>
            <a:ext cx="3666768" cy="355598"/>
            <a:chOff x="1262422" y="3502036"/>
            <a:chExt cx="3666768" cy="355598"/>
          </a:xfrm>
        </p:grpSpPr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60681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394985" y="3502036"/>
              <a:ext cx="3534205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将等待队列中的一个线程唤醒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4668846"/>
            <a:ext cx="4965762" cy="342900"/>
            <a:chOff x="1262422" y="3811596"/>
            <a:chExt cx="4965762" cy="342900"/>
          </a:xfrm>
        </p:grpSpPr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91637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394986" y="3811596"/>
              <a:ext cx="4833198" cy="34290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如果等待队列为空，则等同空操作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27584" y="1856484"/>
            <a:ext cx="6294176" cy="1215327"/>
            <a:chOff x="827584" y="999233"/>
            <a:chExt cx="6294176" cy="1215327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00448" y="999233"/>
              <a:ext cx="6021312" cy="71438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/>
                <a:t>条件变量是管程内的等待机制</a:t>
              </a:r>
              <a:endParaRPr lang="en-US" altLang="zh-CN" dirty="0"/>
            </a:p>
            <a:p>
              <a:pPr marL="0" indent="0">
                <a:spcBef>
                  <a:spcPct val="20000"/>
                </a:spcBef>
              </a:pPr>
              <a:r>
                <a:rPr lang="zh-CN" altLang="en-US" dirty="0"/>
                <a:t>    进入管程的线程因资源被占用而进入等待状态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27584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6234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4" name="内容占位符 2"/>
            <p:cNvSpPr txBox="1">
              <a:spLocks/>
            </p:cNvSpPr>
            <p:nvPr/>
          </p:nvSpPr>
          <p:spPr>
            <a:xfrm>
              <a:off x="1394985" y="1657570"/>
              <a:ext cx="5320155" cy="556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>
                <a:lnSpc>
                  <a:spcPct val="90000"/>
                </a:lnSpc>
              </a:pPr>
              <a:r>
                <a:rPr lang="zh-CN" altLang="en-US" dirty="0"/>
                <a:t>每个条件变量表示一种等待原因，对应一个等待队列</a:t>
              </a:r>
            </a:p>
          </p:txBody>
        </p:sp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1491630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388748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条件变量实现</a:t>
            </a:r>
            <a:endParaRPr lang="zh-CN" altLang="en-US" dirty="0">
              <a:cs typeface="+mj-cs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179513" y="3216151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Condition::Wait(lock){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3952162" y="3216151"/>
            <a:ext cx="4508271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Condition::Signal(){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2441242" y="1793751"/>
            <a:ext cx="2994855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Condition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WaitQueue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593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条件变量实现</a:t>
            </a:r>
            <a:endParaRPr lang="zh-CN" altLang="en-US" dirty="0">
              <a:cs typeface="+mj-cs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179513" y="3216151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Condition::Wait(lock){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3952162" y="3216151"/>
            <a:ext cx="4508271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Condition::Signal(){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2441242" y="1793751"/>
            <a:ext cx="2994855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Condition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WaitQueue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59458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条件变量实现</a:t>
            </a:r>
            <a:endParaRPr lang="zh-CN" altLang="en-US" dirty="0">
              <a:cs typeface="+mj-cs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179513" y="3216151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Condition::Wait(lock){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Add this thread t  to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3952162" y="3216151"/>
            <a:ext cx="4508271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Condition::Signal(){</a:t>
            </a: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2441242" y="1793751"/>
            <a:ext cx="2994855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Condition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WaitQueue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851336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条件变量实现</a:t>
            </a:r>
            <a:endParaRPr lang="zh-CN" altLang="en-US" dirty="0">
              <a:cs typeface="+mj-cs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179513" y="3216151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Condition::Wait(lock){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Add this thread t  to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release(lock);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schedule(); //need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3952162" y="3216151"/>
            <a:ext cx="4508271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Condition::Signal(){</a:t>
            </a: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2441242" y="1793751"/>
            <a:ext cx="2994855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Condition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WaitQueue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29318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条件变量实现</a:t>
            </a:r>
            <a:endParaRPr lang="zh-CN" altLang="en-US" dirty="0">
              <a:cs typeface="+mj-cs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179513" y="3216151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Condition::Wait(lock){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Add this thread t  to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release(lock);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schedule(); //need </a:t>
            </a:r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require(lock);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3952162" y="3216151"/>
            <a:ext cx="4508271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Condition::Signal(){</a:t>
            </a: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2441242" y="1793751"/>
            <a:ext cx="2994855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Condition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WaitQueue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266652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条件变量实现</a:t>
            </a:r>
            <a:endParaRPr lang="zh-CN" altLang="en-US" dirty="0">
              <a:cs typeface="+mj-cs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179513" y="3216151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Condition::Wait(lock){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Add this thread t  to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release(lock);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schedule(); //need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require(lock);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3952162" y="3216151"/>
            <a:ext cx="4508271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Condition::Signal(){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if (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&gt; 0) {</a:t>
            </a: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2441242" y="1793751"/>
            <a:ext cx="2994855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Condition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WaitQueue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9220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/>
              <a:t>家庭采购协调问题分析</a:t>
            </a:r>
            <a:endParaRPr lang="zh-CN" altLang="en-US"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44894" y="1857364"/>
            <a:ext cx="4798677" cy="428628"/>
            <a:chOff x="844893" y="1000114"/>
            <a:chExt cx="4798677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450059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/>
                <a:t>如何保证家庭采购协调的成功和高效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52514" y="2163755"/>
            <a:ext cx="4221792" cy="748493"/>
            <a:chOff x="1252514" y="1306504"/>
            <a:chExt cx="4221792" cy="748493"/>
          </a:xfrm>
        </p:grpSpPr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645682" y="1626369"/>
              <a:ext cx="382862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/>
                <a:t>需要采购时，有人去买面包</a:t>
              </a:r>
            </a:p>
          </p:txBody>
        </p:sp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14112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385078" y="1306504"/>
              <a:ext cx="1258096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/>
                <a:t>有人去买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52514" y="2755898"/>
            <a:ext cx="3390924" cy="428628"/>
            <a:chOff x="1252514" y="1898648"/>
            <a:chExt cx="3390924" cy="428628"/>
          </a:xfrm>
        </p:grpSpPr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200819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385078" y="1898648"/>
              <a:ext cx="325836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最多只有一个人去买面包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4" y="3059111"/>
            <a:ext cx="5941685" cy="1071571"/>
            <a:chOff x="844893" y="2201860"/>
            <a:chExt cx="5941685" cy="1071571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142976" y="2201860"/>
              <a:ext cx="271464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>
                  <a:sym typeface="Arial" charset="0"/>
                </a:rPr>
                <a:t>可能的解决方法</a:t>
              </a:r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4893" y="220186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62255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8566" y="2513000"/>
              <a:ext cx="5388012" cy="466729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>
                  <a:sym typeface="Arial" charset="0"/>
                </a:rPr>
                <a:t>在冰箱上设置一个</a:t>
              </a:r>
              <a:r>
                <a:rPr lang="zh-CN" altLang="en-US">
                  <a:solidFill>
                    <a:srgbClr val="C00000"/>
                  </a:solidFill>
                  <a:sym typeface="Arial" charset="0"/>
                </a:rPr>
                <a:t>锁和钥匙（</a:t>
              </a:r>
              <a:r>
                <a:rPr lang="zh-CN" altLang="en-US">
                  <a:solidFill>
                    <a:srgbClr val="C00000"/>
                  </a:solidFill>
                </a:rPr>
                <a:t> lock&amp;</a:t>
              </a:r>
              <a:r>
                <a:rPr lang="en-US" altLang="zh-CN">
                  <a:solidFill>
                    <a:srgbClr val="C00000"/>
                  </a:solidFill>
                </a:rPr>
                <a:t>key</a:t>
              </a:r>
              <a:r>
                <a:rPr lang="zh-CN" altLang="en-US">
                  <a:solidFill>
                    <a:srgbClr val="C00000"/>
                  </a:solidFill>
                </a:rPr>
                <a:t>）</a:t>
              </a: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91625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8566" y="2806702"/>
              <a:ext cx="4887946" cy="466729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/>
                <a:t>去买面包之前锁住冰箱并且拿走钥匙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4" y="3975117"/>
            <a:ext cx="5455299" cy="777869"/>
            <a:chOff x="844893" y="3117866"/>
            <a:chExt cx="5455299" cy="777869"/>
          </a:xfrm>
        </p:grpSpPr>
        <p:sp>
          <p:nvSpPr>
            <p:cNvPr id="33" name="内容占位符 2"/>
            <p:cNvSpPr txBox="1">
              <a:spLocks/>
            </p:cNvSpPr>
            <p:nvPr/>
          </p:nvSpPr>
          <p:spPr>
            <a:xfrm>
              <a:off x="1142976" y="3117866"/>
              <a:ext cx="250033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/>
                <a:t>加锁导致的新问题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4893" y="311786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53855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8" name="内容占位符 2"/>
            <p:cNvSpPr txBox="1">
              <a:spLocks/>
            </p:cNvSpPr>
            <p:nvPr/>
          </p:nvSpPr>
          <p:spPr>
            <a:xfrm>
              <a:off x="1398566" y="3429006"/>
              <a:ext cx="4901626" cy="466729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/>
                <a:t>冰箱中还有其他食品时，别人无法取到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167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条件变量实现</a:t>
            </a:r>
            <a:endParaRPr lang="zh-CN" altLang="en-US" dirty="0">
              <a:cs typeface="+mj-cs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179513" y="3216151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Condition::Wait(lock){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Add this thread t  to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release(lock);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schedule(); //need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require(lock);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3952162" y="3216151"/>
            <a:ext cx="4508271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Condition::Signal(){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if (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&gt; 0)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Remove a thread t from q;</a:t>
            </a: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2441242" y="1793751"/>
            <a:ext cx="2994855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Condition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WaitQueue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97865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条件变量实现</a:t>
            </a:r>
            <a:endParaRPr lang="zh-CN" altLang="en-US" dirty="0">
              <a:cs typeface="+mj-cs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179513" y="3216151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Condition::Wait(lock){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Add this thread t  to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release(lock);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schedule(); //need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require(lock);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3952162" y="3216151"/>
            <a:ext cx="4508271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Condition::Signal(){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if (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&gt; 0)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Remove a thread t from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wakeup(t); //need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2441242" y="1793751"/>
            <a:ext cx="2994855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Condition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WaitQueue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58292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条件变量实现</a:t>
            </a:r>
            <a:endParaRPr lang="zh-CN" altLang="en-US" dirty="0">
              <a:cs typeface="+mj-cs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179513" y="3216151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Condition::Wait(lock){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Add this thread t  to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release(lock);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schedule(); //need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require(lock);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3952162" y="3216151"/>
            <a:ext cx="4508271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Condition::Signal(){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if (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&gt; 0)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Remove a thread t from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wakeup(t); //need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2441242" y="1793751"/>
            <a:ext cx="2994855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Condition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WaitQueue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105716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用管程解决生产者</a:t>
            </a:r>
            <a:r>
              <a:rPr lang="en-US" altLang="zh-CN" dirty="0"/>
              <a:t>-</a:t>
            </a:r>
            <a:r>
              <a:rPr lang="zh-CN" altLang="en-US" dirty="0"/>
              <a:t>消费者问题</a:t>
            </a:r>
            <a:endParaRPr lang="zh-CN" altLang="en-US" dirty="0">
              <a:cs typeface="+mj-cs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67544" y="3501008"/>
            <a:ext cx="3888432" cy="2308324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BoundedBuffer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::Deposit(c) {</a:t>
            </a:r>
          </a:p>
          <a:p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Add c to the buffer;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count++;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4507260" y="3501008"/>
            <a:ext cx="3600400" cy="2308324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BoundedBuffer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::Remove(c) {</a:t>
            </a:r>
          </a:p>
          <a:p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Remove c from buffer;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count--;</a:t>
            </a:r>
          </a:p>
          <a:p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116460" y="1844824"/>
            <a:ext cx="4191000" cy="1569660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classBoundedBuffer</a:t>
            </a: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…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solidFill>
                  <a:srgbClr val="FF00FF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Lock </a:t>
            </a:r>
            <a:r>
              <a:rPr lang="en-US" altLang="zh-CN" sz="1600" b="1" dirty="0" err="1">
                <a:solidFill>
                  <a:srgbClr val="FF00FF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lock</a:t>
            </a:r>
            <a:r>
              <a:rPr lang="en-US" altLang="zh-CN" sz="1600" b="1" dirty="0">
                <a:solidFill>
                  <a:srgbClr val="FF00FF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count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Condition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notFull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,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notEmpty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;</a:t>
            </a:r>
            <a:endParaRPr lang="en-US" altLang="zh-CN" sz="1600" b="1" dirty="0">
              <a:latin typeface="Courier New" panose="02070309020205020404" pitchFamily="49" charset="0"/>
              <a:ea typeface="宋体" charset="0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349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用管程解决生产者</a:t>
            </a:r>
            <a:r>
              <a:rPr lang="en-US" altLang="zh-CN" dirty="0"/>
              <a:t>-</a:t>
            </a:r>
            <a:r>
              <a:rPr lang="zh-CN" altLang="en-US" dirty="0"/>
              <a:t>消费者问题</a:t>
            </a:r>
            <a:endParaRPr lang="zh-CN" altLang="en-US" dirty="0">
              <a:cs typeface="+mj-cs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67544" y="3501008"/>
            <a:ext cx="3888432" cy="2308324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BoundedBuffer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::Deposit(c) {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C64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lock-&gt;Acquire();</a:t>
            </a:r>
          </a:p>
          <a:p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Add c to the buffer;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count++;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C64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lock-&gt;Release();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4507260" y="3501008"/>
            <a:ext cx="3600400" cy="2308324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BoundedBuffer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::Remove(c) {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C64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lock-&gt;Acquire();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Remove c from buffer;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count--;</a:t>
            </a:r>
          </a:p>
          <a:p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C64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lock-&gt;Release();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116460" y="1844824"/>
            <a:ext cx="4191000" cy="1569660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classBoundedBuffer</a:t>
            </a: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…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solidFill>
                  <a:srgbClr val="FF00FF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Lock </a:t>
            </a:r>
            <a:r>
              <a:rPr lang="en-US" altLang="zh-CN" sz="1600" b="1" dirty="0" err="1">
                <a:solidFill>
                  <a:srgbClr val="FF00FF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lock</a:t>
            </a:r>
            <a:r>
              <a:rPr lang="en-US" altLang="zh-CN" sz="1600" b="1" dirty="0">
                <a:solidFill>
                  <a:srgbClr val="FF00FF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count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Condition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notFull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,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notEmpty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;</a:t>
            </a:r>
            <a:endParaRPr lang="en-US" altLang="zh-CN" sz="1600" b="1" dirty="0">
              <a:latin typeface="Courier New" panose="02070309020205020404" pitchFamily="49" charset="0"/>
              <a:ea typeface="宋体" charset="0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515614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用管程解决生产者</a:t>
            </a:r>
            <a:r>
              <a:rPr lang="en-US" altLang="zh-CN" dirty="0"/>
              <a:t>-</a:t>
            </a:r>
            <a:r>
              <a:rPr lang="zh-CN" altLang="en-US" dirty="0"/>
              <a:t>消费者问题</a:t>
            </a:r>
            <a:endParaRPr lang="zh-CN" altLang="en-US" dirty="0">
              <a:cs typeface="+mj-cs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67544" y="3501008"/>
            <a:ext cx="3888432" cy="2308324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BoundedBuffer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::Deposit(c) {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C64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lock-&gt;Acquire();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(count == n)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notFull.Wait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(&amp;lock);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Add c to the buffer;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count++;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C64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lock-&gt;Release();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4507260" y="3501008"/>
            <a:ext cx="3600400" cy="2308324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BoundedBuffer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::Remove(c) {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C64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lock-&gt;Acquire();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Remove c from buffer;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count--;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notFull.Signal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C64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lock-&gt;Release();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116460" y="1844824"/>
            <a:ext cx="4191000" cy="1569660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classBoundedBuffer</a:t>
            </a: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…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solidFill>
                  <a:srgbClr val="FF00FF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Lock </a:t>
            </a:r>
            <a:r>
              <a:rPr lang="en-US" altLang="zh-CN" sz="1600" b="1" dirty="0" err="1">
                <a:solidFill>
                  <a:srgbClr val="FF00FF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lock</a:t>
            </a:r>
            <a:r>
              <a:rPr lang="en-US" altLang="zh-CN" sz="1600" b="1" dirty="0">
                <a:solidFill>
                  <a:srgbClr val="FF00FF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count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Condition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notFull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,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notEmpty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;</a:t>
            </a:r>
            <a:endParaRPr lang="en-US" altLang="zh-CN" sz="1600" b="1" dirty="0">
              <a:latin typeface="Courier New" panose="02070309020205020404" pitchFamily="49" charset="0"/>
              <a:ea typeface="宋体" charset="0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3" name="直接箭头连接符 2"/>
          <p:cNvCxnSpPr/>
          <p:nvPr/>
        </p:nvCxnSpPr>
        <p:spPr>
          <a:xfrm>
            <a:off x="3927562" y="4223122"/>
            <a:ext cx="1008112" cy="86409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16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用管程解决生产者</a:t>
            </a:r>
            <a:r>
              <a:rPr lang="en-US" altLang="zh-CN" dirty="0"/>
              <a:t>-</a:t>
            </a:r>
            <a:r>
              <a:rPr lang="zh-CN" altLang="en-US" dirty="0"/>
              <a:t>消费者问题</a:t>
            </a:r>
            <a:endParaRPr lang="zh-CN" altLang="en-US" dirty="0">
              <a:cs typeface="+mj-cs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67544" y="3501008"/>
            <a:ext cx="3888432" cy="2308324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BoundedBuffer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::Deposit(c) {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C64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lock-&gt;Acquire();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(count == n)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notFull.Wait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(&amp;lock);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Add c to the buffer;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count++;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notEmpty.Signal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C64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lock-&gt;Release();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4507260" y="3501008"/>
            <a:ext cx="3600400" cy="2308324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r>
              <a:rPr lang="en-US" altLang="zh-C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BoundedBuffer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::Remove(c) {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C64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lock-&gt;Acquire();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(count == 0)    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notEmpty.Wait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(&amp;lock);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Remove c from buffer;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count--;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notFull.Signal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C64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lock-&gt;Release();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116460" y="1844824"/>
            <a:ext cx="4191000" cy="1569660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classBoundedBuffer</a:t>
            </a: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…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solidFill>
                  <a:srgbClr val="FF00FF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Lock </a:t>
            </a:r>
            <a:r>
              <a:rPr lang="en-US" altLang="zh-CN" sz="1600" b="1" dirty="0" err="1">
                <a:solidFill>
                  <a:srgbClr val="FF00FF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lock</a:t>
            </a:r>
            <a:r>
              <a:rPr lang="en-US" altLang="zh-CN" sz="1600" b="1" dirty="0">
                <a:solidFill>
                  <a:srgbClr val="FF00FF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count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Condition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notFull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, </a:t>
            </a: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notEmpty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;</a:t>
            </a:r>
            <a:endParaRPr lang="en-US" altLang="zh-CN" sz="1600" b="1" dirty="0">
              <a:latin typeface="Courier New" panose="02070309020205020404" pitchFamily="49" charset="0"/>
              <a:ea typeface="宋体" charset="0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3275856" y="4221088"/>
            <a:ext cx="1728192" cy="93610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1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10632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zh-CN" altLang="en-US" dirty="0"/>
              <a:t>管程条件变量的释放处理方式</a:t>
            </a:r>
            <a:endParaRPr lang="zh-CN" altLang="en-US" dirty="0"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03718" y="1857364"/>
            <a:ext cx="2084033" cy="428628"/>
            <a:chOff x="597243" y="1000114"/>
            <a:chExt cx="2084033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895326" y="1000114"/>
              <a:ext cx="178595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  <a:defRPr/>
              </a:pPr>
              <a:r>
                <a:rPr lang="en-US" altLang="zh-CN" dirty="0"/>
                <a:t>Hansen</a:t>
              </a:r>
              <a:r>
                <a:rPr lang="zh-CN" altLang="en-US" dirty="0"/>
                <a:t>管程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724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426478" y="2200040"/>
            <a:ext cx="3426584" cy="428628"/>
            <a:chOff x="1020004" y="1342790"/>
            <a:chExt cx="3426584" cy="428628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60440" y="1342790"/>
              <a:ext cx="328614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主要用于真实</a:t>
              </a:r>
              <a:r>
                <a:rPr lang="en-US" altLang="zh-CN" dirty="0"/>
                <a:t>OS</a:t>
              </a:r>
              <a:r>
                <a:rPr lang="zh-CN" altLang="en-US" dirty="0"/>
                <a:t>和</a:t>
              </a:r>
              <a:r>
                <a:rPr lang="en-US" altLang="zh-CN" dirty="0"/>
                <a:t>Java</a:t>
              </a:r>
              <a:r>
                <a:rPr lang="zh-CN" altLang="en-US" dirty="0"/>
                <a:t>中</a:t>
              </a:r>
            </a:p>
          </p:txBody>
        </p:sp>
        <p:pic>
          <p:nvPicPr>
            <p:cNvPr id="11" name="图片 1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0004" y="1449380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" name="组合 1"/>
          <p:cNvGrpSpPr/>
          <p:nvPr/>
        </p:nvGrpSpPr>
        <p:grpSpPr>
          <a:xfrm>
            <a:off x="4805808" y="1857364"/>
            <a:ext cx="2084033" cy="428628"/>
            <a:chOff x="4399333" y="1000114"/>
            <a:chExt cx="2084033" cy="428628"/>
          </a:xfrm>
        </p:grpSpPr>
        <p:sp>
          <p:nvSpPr>
            <p:cNvPr id="13" name="内容占位符 2"/>
            <p:cNvSpPr txBox="1">
              <a:spLocks/>
            </p:cNvSpPr>
            <p:nvPr/>
          </p:nvSpPr>
          <p:spPr>
            <a:xfrm>
              <a:off x="4697416" y="1000114"/>
              <a:ext cx="178595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  <a:defRPr/>
              </a:pPr>
              <a:r>
                <a:rPr lang="en-US" altLang="zh-CN" dirty="0"/>
                <a:t>Hoare</a:t>
              </a:r>
              <a:r>
                <a:rPr lang="zh-CN" altLang="en-US" dirty="0"/>
                <a:t>管程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9933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223336" y="2200040"/>
            <a:ext cx="2360246" cy="428628"/>
            <a:chOff x="4816862" y="1342790"/>
            <a:chExt cx="2360246" cy="428628"/>
          </a:xfrm>
        </p:grpSpPr>
        <p:sp>
          <p:nvSpPr>
            <p:cNvPr id="21" name="内容占位符 2"/>
            <p:cNvSpPr txBox="1">
              <a:spLocks/>
            </p:cNvSpPr>
            <p:nvPr/>
          </p:nvSpPr>
          <p:spPr>
            <a:xfrm>
              <a:off x="4962530" y="1342790"/>
              <a:ext cx="221457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主要见于教材中</a:t>
              </a:r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16862" y="1449380"/>
              <a:ext cx="151066" cy="148997"/>
            </a:xfrm>
            <a:prstGeom prst="rect">
              <a:avLst/>
            </a:prstGeom>
            <a:effectLst/>
          </p:spPr>
        </p:pic>
      </p:grpSp>
      <p:sp>
        <p:nvSpPr>
          <p:cNvPr id="23" name="Line 4"/>
          <p:cNvSpPr>
            <a:spLocks noChangeShapeType="1"/>
          </p:cNvSpPr>
          <p:nvPr/>
        </p:nvSpPr>
        <p:spPr bwMode="auto">
          <a:xfrm flipV="1">
            <a:off x="4730824" y="1761316"/>
            <a:ext cx="0" cy="4068000"/>
          </a:xfrm>
          <a:prstGeom prst="line">
            <a:avLst/>
          </a:prstGeom>
          <a:noFill/>
          <a:ln w="38100">
            <a:solidFill>
              <a:srgbClr val="11576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1600" b="1">
              <a:solidFill>
                <a:srgbClr val="11576A"/>
              </a:solidFill>
              <a:latin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149424" y="2636410"/>
            <a:ext cx="2773060" cy="864028"/>
            <a:chOff x="742950" y="1779160"/>
            <a:chExt cx="2773060" cy="864028"/>
          </a:xfrm>
        </p:grpSpPr>
        <p:sp>
          <p:nvSpPr>
            <p:cNvPr id="24" name="Text Box 5"/>
            <p:cNvSpPr txBox="1">
              <a:spLocks noChangeArrowheads="1"/>
            </p:cNvSpPr>
            <p:nvPr/>
          </p:nvSpPr>
          <p:spPr bwMode="auto">
            <a:xfrm>
              <a:off x="742950" y="1779160"/>
              <a:ext cx="1524000" cy="830997"/>
            </a:xfrm>
            <a:prstGeom prst="rect">
              <a:avLst/>
            </a:prstGeom>
            <a:gradFill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</a:gradFill>
            <a:ln w="19050">
              <a:solidFill>
                <a:schemeClr val="tx1"/>
              </a:solidFill>
            </a:ln>
            <a:effec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 err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l.acquire</a:t>
              </a:r>
              <a:r>
                <a:rPr lang="en-US" altLang="zh-CN" sz="16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…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 err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x.wait</a:t>
              </a:r>
              <a:r>
                <a:rPr lang="en-US" altLang="zh-CN" sz="16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27" name="Text Box 11"/>
            <p:cNvSpPr txBox="1">
              <a:spLocks noChangeArrowheads="1"/>
            </p:cNvSpPr>
            <p:nvPr/>
          </p:nvSpPr>
          <p:spPr bwMode="auto">
            <a:xfrm>
              <a:off x="2266950" y="2304634"/>
              <a:ext cx="12490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T1</a:t>
              </a:r>
              <a:r>
                <a:rPr lang="zh-CN" altLang="en-US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进入等待</a:t>
              </a:r>
              <a:endParaRPr lang="en-US" altLang="zh-CN" sz="16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149425" y="4929199"/>
            <a:ext cx="3196253" cy="584775"/>
            <a:chOff x="742950" y="4071948"/>
            <a:chExt cx="3196253" cy="584775"/>
          </a:xfrm>
        </p:grpSpPr>
        <p:sp>
          <p:nvSpPr>
            <p:cNvPr id="26" name="Text Box 8"/>
            <p:cNvSpPr txBox="1">
              <a:spLocks noChangeArrowheads="1"/>
            </p:cNvSpPr>
            <p:nvPr/>
          </p:nvSpPr>
          <p:spPr bwMode="auto">
            <a:xfrm>
              <a:off x="742950" y="4071948"/>
              <a:ext cx="1524000" cy="584775"/>
            </a:xfrm>
            <a:prstGeom prst="rect">
              <a:avLst/>
            </a:prstGeom>
            <a:gradFill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</a:gradFill>
            <a:ln w="19050">
              <a:solidFill>
                <a:schemeClr val="tx1"/>
              </a:solidFill>
            </a:ln>
            <a:effec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…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l.release()</a:t>
              </a:r>
            </a:p>
          </p:txBody>
        </p:sp>
        <p:sp>
          <p:nvSpPr>
            <p:cNvPr id="29" name="Text Box 14"/>
            <p:cNvSpPr txBox="1">
              <a:spLocks noChangeArrowheads="1"/>
            </p:cNvSpPr>
            <p:nvPr/>
          </p:nvSpPr>
          <p:spPr bwMode="auto">
            <a:xfrm>
              <a:off x="2266950" y="4087823"/>
              <a:ext cx="167225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T1</a:t>
              </a:r>
              <a:r>
                <a:rPr lang="zh-CN" altLang="en-US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恢复管程执行</a:t>
              </a:r>
              <a:endParaRPr lang="en-US" altLang="zh-CN" sz="16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738114" y="3527012"/>
            <a:ext cx="2764110" cy="1352412"/>
            <a:chOff x="1331640" y="2669762"/>
            <a:chExt cx="2764110" cy="1352412"/>
          </a:xfrm>
        </p:grpSpPr>
        <p:sp>
          <p:nvSpPr>
            <p:cNvPr id="25" name="Text Box 7"/>
            <p:cNvSpPr txBox="1">
              <a:spLocks noChangeArrowheads="1"/>
            </p:cNvSpPr>
            <p:nvPr/>
          </p:nvSpPr>
          <p:spPr bwMode="auto">
            <a:xfrm>
              <a:off x="2571750" y="2698735"/>
              <a:ext cx="1524000" cy="1323439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chemeClr val="tx1"/>
              </a:solidFill>
            </a:ln>
            <a:effec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 err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l.acquire</a:t>
              </a:r>
              <a:r>
                <a:rPr lang="en-US" altLang="zh-CN" sz="16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…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 err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x.signal</a:t>
              </a:r>
              <a:r>
                <a:rPr lang="en-US" altLang="zh-CN" sz="16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…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 err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l.release</a:t>
              </a:r>
              <a:r>
                <a:rPr lang="en-US" altLang="zh-CN" sz="16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28" name="Text Box 12"/>
            <p:cNvSpPr txBox="1">
              <a:spLocks noChangeArrowheads="1"/>
            </p:cNvSpPr>
            <p:nvPr/>
          </p:nvSpPr>
          <p:spPr bwMode="auto">
            <a:xfrm>
              <a:off x="1331640" y="2669762"/>
              <a:ext cx="12490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T2</a:t>
              </a:r>
              <a:r>
                <a:rPr lang="zh-CN" altLang="en-US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进入管程</a:t>
              </a:r>
              <a:endParaRPr lang="en-US" altLang="zh-CN" sz="16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  <p:sp>
          <p:nvSpPr>
            <p:cNvPr id="30" name="Text Box 15"/>
            <p:cNvSpPr txBox="1">
              <a:spLocks noChangeArrowheads="1"/>
            </p:cNvSpPr>
            <p:nvPr/>
          </p:nvSpPr>
          <p:spPr bwMode="auto">
            <a:xfrm>
              <a:off x="1378724" y="3673356"/>
              <a:ext cx="12490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T2</a:t>
              </a:r>
              <a:r>
                <a:rPr lang="zh-CN" altLang="en-US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退出管程</a:t>
              </a:r>
              <a:endParaRPr lang="en-US" altLang="zh-CN" sz="16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035625" y="2636410"/>
            <a:ext cx="2784281" cy="838628"/>
            <a:chOff x="4629150" y="1779160"/>
            <a:chExt cx="2784281" cy="838628"/>
          </a:xfrm>
        </p:grpSpPr>
        <p:sp>
          <p:nvSpPr>
            <p:cNvPr id="31" name="Text Box 20"/>
            <p:cNvSpPr txBox="1">
              <a:spLocks noChangeArrowheads="1"/>
            </p:cNvSpPr>
            <p:nvPr/>
          </p:nvSpPr>
          <p:spPr bwMode="auto">
            <a:xfrm>
              <a:off x="4629150" y="1779160"/>
              <a:ext cx="1524000" cy="830997"/>
            </a:xfrm>
            <a:prstGeom prst="rect">
              <a:avLst/>
            </a:prstGeom>
            <a:gradFill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</a:gradFill>
            <a:ln w="19050">
              <a:solidFill>
                <a:schemeClr val="tx1"/>
              </a:solidFill>
            </a:ln>
            <a:effec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 err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l.acquire</a:t>
              </a:r>
              <a:r>
                <a:rPr lang="en-US" altLang="zh-CN" sz="16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…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 err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x.wait</a:t>
              </a:r>
              <a:r>
                <a:rPr lang="en-US" altLang="zh-CN" sz="16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35" name="Text Box 24"/>
            <p:cNvSpPr txBox="1">
              <a:spLocks noChangeArrowheads="1"/>
            </p:cNvSpPr>
            <p:nvPr/>
          </p:nvSpPr>
          <p:spPr bwMode="auto">
            <a:xfrm>
              <a:off x="6153150" y="2279234"/>
              <a:ext cx="126028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T1</a:t>
              </a:r>
              <a:r>
                <a:rPr lang="zh-CN" altLang="en-US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进入等待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035624" y="4500570"/>
            <a:ext cx="3194650" cy="694154"/>
            <a:chOff x="4629150" y="3643320"/>
            <a:chExt cx="3194650" cy="694154"/>
          </a:xfrm>
        </p:grpSpPr>
        <p:sp>
          <p:nvSpPr>
            <p:cNvPr id="33" name="Text Box 22"/>
            <p:cNvSpPr txBox="1">
              <a:spLocks noChangeArrowheads="1"/>
            </p:cNvSpPr>
            <p:nvPr/>
          </p:nvSpPr>
          <p:spPr bwMode="auto">
            <a:xfrm>
              <a:off x="4629150" y="3690945"/>
              <a:ext cx="1524000" cy="584775"/>
            </a:xfrm>
            <a:prstGeom prst="rect">
              <a:avLst/>
            </a:prstGeom>
            <a:gradFill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</a:gradFill>
            <a:ln w="19050">
              <a:solidFill>
                <a:schemeClr val="tx1"/>
              </a:solidFill>
            </a:ln>
            <a:effec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…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 err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l.release</a:t>
              </a:r>
              <a:r>
                <a:rPr lang="en-US" altLang="zh-CN" sz="16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37" name="Text Box 27"/>
            <p:cNvSpPr txBox="1">
              <a:spLocks noChangeArrowheads="1"/>
            </p:cNvSpPr>
            <p:nvPr/>
          </p:nvSpPr>
          <p:spPr bwMode="auto">
            <a:xfrm>
              <a:off x="6153150" y="3643320"/>
              <a:ext cx="16706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T1</a:t>
              </a:r>
              <a:r>
                <a:rPr lang="zh-CN" altLang="en-US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恢复管程执行</a:t>
              </a:r>
            </a:p>
          </p:txBody>
        </p:sp>
        <p:sp>
          <p:nvSpPr>
            <p:cNvPr id="39" name="Text Box 30"/>
            <p:cNvSpPr txBox="1">
              <a:spLocks noChangeArrowheads="1"/>
            </p:cNvSpPr>
            <p:nvPr/>
          </p:nvSpPr>
          <p:spPr bwMode="auto">
            <a:xfrm>
              <a:off x="6153150" y="3998920"/>
              <a:ext cx="91082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T1 </a:t>
              </a:r>
              <a:r>
                <a:rPr lang="zh-CN" altLang="en-US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结束</a:t>
              </a:r>
              <a:endParaRPr lang="en-US" altLang="zh-CN" sz="16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219190" y="5194724"/>
            <a:ext cx="3169234" cy="608174"/>
            <a:chOff x="4812716" y="4337474"/>
            <a:chExt cx="3169234" cy="608174"/>
          </a:xfrm>
        </p:grpSpPr>
        <p:sp>
          <p:nvSpPr>
            <p:cNvPr id="34" name="Text Box 23"/>
            <p:cNvSpPr txBox="1">
              <a:spLocks noChangeArrowheads="1"/>
            </p:cNvSpPr>
            <p:nvPr/>
          </p:nvSpPr>
          <p:spPr bwMode="auto">
            <a:xfrm>
              <a:off x="6457950" y="4360873"/>
              <a:ext cx="1524000" cy="584775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chemeClr val="tx1"/>
              </a:solidFill>
            </a:ln>
            <a:effec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…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l.release()</a:t>
              </a:r>
            </a:p>
          </p:txBody>
        </p:sp>
        <p:sp>
          <p:nvSpPr>
            <p:cNvPr id="40" name="Text Box 31"/>
            <p:cNvSpPr txBox="1">
              <a:spLocks noChangeArrowheads="1"/>
            </p:cNvSpPr>
            <p:nvPr/>
          </p:nvSpPr>
          <p:spPr bwMode="auto">
            <a:xfrm>
              <a:off x="4812716" y="4337474"/>
              <a:ext cx="16706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T2</a:t>
              </a:r>
              <a:r>
                <a:rPr lang="zh-CN" altLang="en-US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恢复管程执行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601776" y="3541033"/>
            <a:ext cx="2786648" cy="885296"/>
            <a:chOff x="5195302" y="2683783"/>
            <a:chExt cx="2786648" cy="885296"/>
          </a:xfrm>
        </p:grpSpPr>
        <p:sp>
          <p:nvSpPr>
            <p:cNvPr id="32" name="Text Box 21"/>
            <p:cNvSpPr txBox="1">
              <a:spLocks noChangeArrowheads="1"/>
            </p:cNvSpPr>
            <p:nvPr/>
          </p:nvSpPr>
          <p:spPr bwMode="auto">
            <a:xfrm>
              <a:off x="6457950" y="2713023"/>
              <a:ext cx="1524000" cy="830997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chemeClr val="tx1"/>
              </a:solidFill>
            </a:ln>
            <a:effec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l.acquire()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…</a:t>
              </a:r>
            </a:p>
            <a:p>
              <a:pPr eaLnBrk="1" hangingPunct="1">
                <a:buFont typeface="Monotype Sorts" charset="0"/>
                <a:buNone/>
              </a:pPr>
              <a:r>
                <a:rPr lang="en-US" altLang="zh-CN" sz="1600" b="1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x.signal()</a:t>
              </a:r>
            </a:p>
          </p:txBody>
        </p:sp>
        <p:sp>
          <p:nvSpPr>
            <p:cNvPr id="38" name="Text Box 28"/>
            <p:cNvSpPr txBox="1">
              <a:spLocks noChangeArrowheads="1"/>
            </p:cNvSpPr>
            <p:nvPr/>
          </p:nvSpPr>
          <p:spPr bwMode="auto">
            <a:xfrm>
              <a:off x="5220856" y="3230525"/>
              <a:ext cx="126028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altLang="zh-CN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T2</a:t>
              </a:r>
              <a:r>
                <a:rPr lang="zh-CN" altLang="en-US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进入等待</a:t>
              </a:r>
            </a:p>
          </p:txBody>
        </p:sp>
        <p:sp>
          <p:nvSpPr>
            <p:cNvPr id="41" name="Text Box 12"/>
            <p:cNvSpPr txBox="1">
              <a:spLocks noChangeArrowheads="1"/>
            </p:cNvSpPr>
            <p:nvPr/>
          </p:nvSpPr>
          <p:spPr bwMode="auto">
            <a:xfrm>
              <a:off x="5195302" y="2683783"/>
              <a:ext cx="12490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buFont typeface="Monotype Sorts" charset="0"/>
                <a:buNone/>
              </a:pPr>
              <a:r>
                <a:rPr lang="en-US" altLang="zh-CN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T2</a:t>
              </a:r>
              <a:r>
                <a:rPr lang="zh-CN" altLang="en-US" sz="1600" b="1" dirty="0">
                  <a:solidFill>
                    <a:srgbClr val="11576A"/>
                  </a:solidFill>
                  <a:latin typeface="+mn-ea"/>
                  <a:ea typeface="+mn-ea"/>
                  <a:cs typeface="宋体" charset="0"/>
                </a:rPr>
                <a:t>进入管程</a:t>
              </a:r>
              <a:endParaRPr lang="en-US" altLang="zh-CN" sz="1600" b="1" dirty="0">
                <a:solidFill>
                  <a:srgbClr val="11576A"/>
                </a:solidFill>
                <a:latin typeface="+mn-ea"/>
                <a:ea typeface="+mn-ea"/>
                <a:cs typeface="宋体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141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10632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en-US" altLang="zh-CN" dirty="0"/>
              <a:t>Hansen </a:t>
            </a:r>
            <a:r>
              <a:rPr lang="zh-CN" altLang="en-US" dirty="0"/>
              <a:t>管程与</a:t>
            </a:r>
            <a:r>
              <a:rPr lang="en-US" altLang="zh-CN" dirty="0"/>
              <a:t> Hoare </a:t>
            </a:r>
            <a:r>
              <a:rPr lang="zh-CN" altLang="en-US" dirty="0"/>
              <a:t>管程</a:t>
            </a:r>
            <a:endParaRPr lang="zh-CN" altLang="en-US" dirty="0"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55733" y="3861048"/>
            <a:ext cx="1831617" cy="428628"/>
            <a:chOff x="597243" y="3003798"/>
            <a:chExt cx="1831617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895326" y="3003798"/>
              <a:ext cx="153353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  <a:defRPr/>
              </a:pPr>
              <a:r>
                <a:rPr lang="en-US" altLang="zh-CN" sz="1800" dirty="0"/>
                <a:t>Hansen</a:t>
              </a:r>
              <a:r>
                <a:rPr lang="zh-CN" altLang="en-US" sz="1800" dirty="0"/>
                <a:t>管程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7243" y="3003798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673261" y="4160182"/>
            <a:ext cx="2271344" cy="1003528"/>
            <a:chOff x="1014772" y="3302932"/>
            <a:chExt cx="2271344" cy="1003528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60440" y="3302932"/>
              <a:ext cx="2125676" cy="64633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sz="1800" dirty="0"/>
                <a:t>条件变量释放仅是一个提示</a:t>
              </a:r>
            </a:p>
          </p:txBody>
        </p:sp>
        <p:pic>
          <p:nvPicPr>
            <p:cNvPr id="11" name="图片 1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4772" y="340952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1" name="内容占位符 2"/>
            <p:cNvSpPr txBox="1">
              <a:spLocks/>
            </p:cNvSpPr>
            <p:nvPr/>
          </p:nvSpPr>
          <p:spPr>
            <a:xfrm>
              <a:off x="1160440" y="3877832"/>
              <a:ext cx="205423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/>
                <a:t>需要重新检查条件</a:t>
              </a:r>
            </a:p>
          </p:txBody>
        </p:sp>
        <p:pic>
          <p:nvPicPr>
            <p:cNvPr id="42" name="图片 4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4772" y="398442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6" name="组合 5"/>
          <p:cNvGrpSpPr/>
          <p:nvPr/>
        </p:nvGrpSpPr>
        <p:grpSpPr>
          <a:xfrm>
            <a:off x="1255733" y="5036935"/>
            <a:ext cx="1402989" cy="771304"/>
            <a:chOff x="597243" y="4179685"/>
            <a:chExt cx="1402989" cy="771304"/>
          </a:xfrm>
        </p:grpSpPr>
        <p:sp>
          <p:nvSpPr>
            <p:cNvPr id="43" name="内容占位符 2"/>
            <p:cNvSpPr txBox="1">
              <a:spLocks/>
            </p:cNvSpPr>
            <p:nvPr/>
          </p:nvSpPr>
          <p:spPr>
            <a:xfrm>
              <a:off x="895326" y="4179685"/>
              <a:ext cx="74771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  <a:defRPr/>
              </a:pPr>
              <a:r>
                <a:rPr lang="zh-CN" altLang="en-US" sz="1800" dirty="0"/>
                <a:t>特点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97243" y="4179685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内容占位符 2"/>
            <p:cNvSpPr txBox="1">
              <a:spLocks/>
            </p:cNvSpPr>
            <p:nvPr/>
          </p:nvSpPr>
          <p:spPr>
            <a:xfrm>
              <a:off x="1160440" y="4522361"/>
              <a:ext cx="83979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/>
                <a:t>高效</a:t>
              </a:r>
            </a:p>
          </p:txBody>
        </p:sp>
        <p:pic>
          <p:nvPicPr>
            <p:cNvPr id="46" name="图片 4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4772" y="4628951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4849490" y="3861048"/>
            <a:ext cx="1831617" cy="428628"/>
            <a:chOff x="4191000" y="3003798"/>
            <a:chExt cx="1831617" cy="428628"/>
          </a:xfrm>
        </p:grpSpPr>
        <p:sp>
          <p:nvSpPr>
            <p:cNvPr id="47" name="内容占位符 2"/>
            <p:cNvSpPr txBox="1">
              <a:spLocks/>
            </p:cNvSpPr>
            <p:nvPr/>
          </p:nvSpPr>
          <p:spPr>
            <a:xfrm>
              <a:off x="4489083" y="3003798"/>
              <a:ext cx="153353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  <a:defRPr/>
              </a:pPr>
              <a:r>
                <a:rPr lang="en-US" altLang="zh-CN" sz="1800" dirty="0"/>
                <a:t>Hoare</a:t>
              </a:r>
              <a:r>
                <a:rPr lang="zh-CN" altLang="en-US" sz="1800" dirty="0"/>
                <a:t>管程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191000" y="3003798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267018" y="4160183"/>
            <a:ext cx="3154370" cy="1014191"/>
            <a:chOff x="4608529" y="3302932"/>
            <a:chExt cx="3154370" cy="1014191"/>
          </a:xfrm>
        </p:grpSpPr>
        <p:sp>
          <p:nvSpPr>
            <p:cNvPr id="49" name="内容占位符 2"/>
            <p:cNvSpPr txBox="1">
              <a:spLocks/>
            </p:cNvSpPr>
            <p:nvPr/>
          </p:nvSpPr>
          <p:spPr>
            <a:xfrm>
              <a:off x="4754197" y="3302932"/>
              <a:ext cx="2982932" cy="62956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sz="1800" dirty="0"/>
                <a:t>条件变量释放同时表示放弃管程访问</a:t>
              </a:r>
            </a:p>
          </p:txBody>
        </p:sp>
        <p:pic>
          <p:nvPicPr>
            <p:cNvPr id="50" name="图片 4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8529" y="340952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1" name="内容占位符 2"/>
            <p:cNvSpPr txBox="1">
              <a:spLocks/>
            </p:cNvSpPr>
            <p:nvPr/>
          </p:nvSpPr>
          <p:spPr>
            <a:xfrm>
              <a:off x="4754196" y="3888495"/>
              <a:ext cx="3008703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/>
                <a:t>释放后条件变量的状态可用</a:t>
              </a:r>
            </a:p>
          </p:txBody>
        </p:sp>
        <p:pic>
          <p:nvPicPr>
            <p:cNvPr id="52" name="图片 5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8529" y="3995085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7" name="组合 6"/>
          <p:cNvGrpSpPr/>
          <p:nvPr/>
        </p:nvGrpSpPr>
        <p:grpSpPr>
          <a:xfrm>
            <a:off x="4849490" y="5047598"/>
            <a:ext cx="1402989" cy="771304"/>
            <a:chOff x="4191000" y="4190348"/>
            <a:chExt cx="1402989" cy="771304"/>
          </a:xfrm>
        </p:grpSpPr>
        <p:sp>
          <p:nvSpPr>
            <p:cNvPr id="53" name="内容占位符 2"/>
            <p:cNvSpPr txBox="1">
              <a:spLocks/>
            </p:cNvSpPr>
            <p:nvPr/>
          </p:nvSpPr>
          <p:spPr>
            <a:xfrm>
              <a:off x="4489083" y="4190348"/>
              <a:ext cx="74771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  <a:defRPr/>
              </a:pPr>
              <a:r>
                <a:rPr lang="zh-CN" altLang="en-US" sz="1800" dirty="0"/>
                <a:t>特点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191000" y="4190348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内容占位符 2"/>
            <p:cNvSpPr txBox="1">
              <a:spLocks/>
            </p:cNvSpPr>
            <p:nvPr/>
          </p:nvSpPr>
          <p:spPr>
            <a:xfrm>
              <a:off x="4754197" y="4533024"/>
              <a:ext cx="83979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sz="1800" dirty="0"/>
                <a:t>低效</a:t>
              </a:r>
            </a:p>
          </p:txBody>
        </p:sp>
        <p:pic>
          <p:nvPicPr>
            <p:cNvPr id="56" name="图片 5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8529" y="4639614"/>
              <a:ext cx="151066" cy="148997"/>
            </a:xfrm>
            <a:prstGeom prst="rect">
              <a:avLst/>
            </a:prstGeom>
            <a:effectLst/>
          </p:spPr>
        </p:pic>
      </p:grpSp>
      <p:sp>
        <p:nvSpPr>
          <p:cNvPr id="59" name="Line 9"/>
          <p:cNvSpPr>
            <a:spLocks noChangeShapeType="1"/>
          </p:cNvSpPr>
          <p:nvPr/>
        </p:nvSpPr>
        <p:spPr bwMode="auto">
          <a:xfrm>
            <a:off x="654496" y="3845302"/>
            <a:ext cx="8382000" cy="0"/>
          </a:xfrm>
          <a:prstGeom prst="line">
            <a:avLst/>
          </a:prstGeom>
          <a:noFill/>
          <a:ln w="38100">
            <a:solidFill>
              <a:srgbClr val="11576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矩形 8"/>
          <p:cNvSpPr>
            <a:spLocks noChangeArrowheads="1"/>
          </p:cNvSpPr>
          <p:nvPr/>
        </p:nvSpPr>
        <p:spPr bwMode="auto">
          <a:xfrm>
            <a:off x="4849489" y="1756302"/>
            <a:ext cx="4190775" cy="2111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Hoare-style: Deposit(){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lock-&gt;acquire();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if (count == n) {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notFull.wait(&amp;lock); 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Add thing;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count++;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notEmpty.signal();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lock-&gt;release();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7" name="矩形 9"/>
          <p:cNvSpPr>
            <a:spLocks noChangeArrowheads="1"/>
          </p:cNvSpPr>
          <p:nvPr/>
        </p:nvSpPr>
        <p:spPr bwMode="auto">
          <a:xfrm>
            <a:off x="1256752" y="1742920"/>
            <a:ext cx="3890820" cy="2111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Hansen-style :Deposit(){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lock-&gt;acquire();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while (count == n) {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notFull.wait(&amp;lock); 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Add  thing;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count++;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notEmpty.signal();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lock-&gt;release();</a:t>
            </a:r>
          </a:p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8" name="矩形 9"/>
          <p:cNvSpPr>
            <a:spLocks noChangeArrowheads="1"/>
          </p:cNvSpPr>
          <p:nvPr/>
        </p:nvSpPr>
        <p:spPr bwMode="auto">
          <a:xfrm>
            <a:off x="1502978" y="2131521"/>
            <a:ext cx="877742" cy="28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while</a:t>
            </a:r>
            <a:endParaRPr lang="zh-CN" altLang="en-US" sz="1600" b="1" dirty="0">
              <a:solidFill>
                <a:srgbClr val="C0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35" name="矩形 9"/>
          <p:cNvSpPr>
            <a:spLocks noChangeArrowheads="1"/>
          </p:cNvSpPr>
          <p:nvPr/>
        </p:nvSpPr>
        <p:spPr bwMode="auto">
          <a:xfrm>
            <a:off x="5096735" y="2145755"/>
            <a:ext cx="877742" cy="28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buFont typeface="Monotype Sorts" charset="0"/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if</a:t>
            </a:r>
            <a:endParaRPr lang="zh-CN" altLang="en-US" sz="1600" b="1" dirty="0">
              <a:solidFill>
                <a:srgbClr val="C0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21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26" grpId="0"/>
      <p:bldP spid="27" grpId="0"/>
      <p:bldP spid="28" grpId="0"/>
      <p:bldP spid="28" grpId="1"/>
      <p:bldP spid="35" grpId="0"/>
      <p:bldP spid="35" grpId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IPC problem: dining philosophers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12698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8310A5-4209-4BF1-B4B6-74B9991BC446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79</a:t>
            </a:fld>
            <a:endParaRPr lang="en-US" altLang="ko-KR" sz="1200">
              <a:solidFill>
                <a:schemeClr val="bg1"/>
              </a:solidFill>
            </a:endParaRPr>
          </a:p>
        </p:txBody>
      </p:sp>
      <p:sp>
        <p:nvSpPr>
          <p:cNvPr id="126982" name="内容占位符 2"/>
          <p:cNvSpPr>
            <a:spLocks noGrp="1"/>
          </p:cNvSpPr>
          <p:nvPr>
            <p:ph idx="1"/>
          </p:nvPr>
        </p:nvSpPr>
        <p:spPr>
          <a:xfrm>
            <a:off x="785813" y="1371600"/>
            <a:ext cx="4643437" cy="498633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Problem description</a:t>
            </a:r>
          </a:p>
          <a:p>
            <a:pPr lvl="1"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Philosopher: eating and thinking, alternatively</a:t>
            </a:r>
          </a:p>
          <a:p>
            <a:pPr lvl="1"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Eating: get left and right chopsticks and eat</a:t>
            </a:r>
          </a:p>
          <a:p>
            <a:pPr lvl="1"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Thinking: put two chopsticks</a:t>
            </a:r>
          </a:p>
          <a:p>
            <a:pPr lvl="1"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Starvation: all philosophers get one chopsticks</a:t>
            </a:r>
          </a:p>
        </p:txBody>
      </p:sp>
      <p:pic>
        <p:nvPicPr>
          <p:cNvPr id="8" name="Picture 6" descr="哲学家就餐问题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113" y="1844675"/>
            <a:ext cx="3473450" cy="326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650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方案一</a:t>
            </a:r>
            <a:endParaRPr lang="zh-CN" altLang="en-US" dirty="0"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46102" y="1857364"/>
            <a:ext cx="4012859" cy="428628"/>
            <a:chOff x="844893" y="1000114"/>
            <a:chExt cx="4012859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371477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/>
                <a:t>使用</a:t>
              </a:r>
              <a:r>
                <a:rPr lang="zh-CN" altLang="en-US" dirty="0">
                  <a:solidFill>
                    <a:srgbClr val="C00000"/>
                  </a:solidFill>
                </a:rPr>
                <a:t>便签</a:t>
              </a:r>
              <a:r>
                <a:rPr lang="zh-CN" altLang="en-US" dirty="0"/>
                <a:t>来避免购买太多面包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646102" y="4865698"/>
            <a:ext cx="1701762" cy="428628"/>
            <a:chOff x="844893" y="4008448"/>
            <a:chExt cx="1701762" cy="428628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142975" y="4008448"/>
              <a:ext cx="140368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有效吗？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4893" y="400844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053722" y="2163754"/>
            <a:ext cx="3176610" cy="407990"/>
            <a:chOff x="1252514" y="1306504"/>
            <a:chExt cx="3176610" cy="407990"/>
          </a:xfrm>
        </p:grpSpPr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143941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385078" y="1306504"/>
              <a:ext cx="3044046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/>
                <a:t>购买之前留下一张便签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053722" y="2474906"/>
            <a:ext cx="2747982" cy="428628"/>
            <a:chOff x="1252514" y="1617656"/>
            <a:chExt cx="2747982" cy="428628"/>
          </a:xfrm>
        </p:grpSpPr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173424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1385078" y="1617656"/>
              <a:ext cx="261541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买完后移除该便签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053722" y="2778120"/>
            <a:ext cx="4462494" cy="428628"/>
            <a:chOff x="1252514" y="1920870"/>
            <a:chExt cx="4462494" cy="428628"/>
          </a:xfrm>
        </p:grpSpPr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203745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1" name="内容占位符 2"/>
            <p:cNvSpPr txBox="1">
              <a:spLocks/>
            </p:cNvSpPr>
            <p:nvPr/>
          </p:nvSpPr>
          <p:spPr>
            <a:xfrm>
              <a:off x="1385078" y="1920870"/>
              <a:ext cx="432993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lvl="0">
                <a:spcBef>
                  <a:spcPct val="20000"/>
                </a:spcBef>
              </a:pPr>
              <a:r>
                <a:rPr lang="zh-CN" altLang="en-US" dirty="0"/>
                <a:t>别人看到便签时，就不去购买面包</a:t>
              </a:r>
            </a:p>
          </p:txBody>
        </p:sp>
      </p:grpSp>
      <p:sp>
        <p:nvSpPr>
          <p:cNvPr id="29" name="矩形 28"/>
          <p:cNvSpPr/>
          <p:nvPr/>
        </p:nvSpPr>
        <p:spPr>
          <a:xfrm>
            <a:off x="2351272" y="3201716"/>
            <a:ext cx="2714074" cy="1643527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>
              <a:lnSpc>
                <a:spcPct val="80000"/>
              </a:lnSpc>
            </a:pPr>
            <a: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if (</a:t>
            </a:r>
            <a:r>
              <a:rPr lang="en-US" altLang="zh-CN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nobread</a:t>
            </a:r>
            <a: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 {</a:t>
            </a:r>
            <a:b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</a:br>
            <a: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if (</a:t>
            </a:r>
            <a:r>
              <a:rPr lang="en-US" altLang="zh-CN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noNote</a:t>
            </a:r>
            <a: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 {</a:t>
            </a:r>
            <a:b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</a:br>
            <a: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leave Note;</a:t>
            </a:r>
            <a:b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</a:br>
            <a: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buy bread;</a:t>
            </a:r>
            <a:b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</a:br>
            <a: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</a:t>
            </a:r>
            <a:r>
              <a:rPr lang="zh-CN" altLang="en-US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remove Note;</a:t>
            </a:r>
            <a:b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</a:br>
            <a: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}</a:t>
            </a:r>
            <a:b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</a:br>
            <a:r>
              <a:rPr lang="en-US" altLang="zh-CN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33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Analysis of “dining philosophers”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18944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8BAD95-96F6-4F45-85AF-47F731AEE5E5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80</a:t>
            </a:fld>
            <a:endParaRPr lang="en-US" altLang="ko-KR" sz="1200">
              <a:solidFill>
                <a:schemeClr val="bg1"/>
              </a:solidFill>
            </a:endParaRPr>
          </a:p>
        </p:txBody>
      </p:sp>
      <p:sp>
        <p:nvSpPr>
          <p:cNvPr id="189446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Mutual exclusion</a:t>
            </a:r>
          </a:p>
          <a:p>
            <a:pPr lvl="1"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Chopstick: only one philosopher can use it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Synchronism</a:t>
            </a:r>
          </a:p>
          <a:p>
            <a:pPr lvl="1"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Any philosopher must get two chopsticks before dining</a:t>
            </a:r>
          </a:p>
          <a:p>
            <a:pPr lvl="1"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The solution should assure that at most two philosophers can eat at same instant</a:t>
            </a:r>
          </a:p>
          <a:p>
            <a:pPr lvl="1"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Deadlock and starvation: the risk should be avoided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常见错误解法</a:t>
            </a:r>
          </a:p>
        </p:txBody>
      </p:sp>
      <p:pic>
        <p:nvPicPr>
          <p:cNvPr id="191491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850" y="1714500"/>
            <a:ext cx="8574088" cy="3875088"/>
          </a:xfrm>
        </p:spPr>
      </p:pic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1914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2175EFC-BBC4-4BAD-A661-3632F3AEFCBB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81</a:t>
            </a:fld>
            <a:endParaRPr lang="en-US" altLang="ko-KR"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10632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聪明一些的解决方案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39553" y="1635112"/>
            <a:ext cx="6482357" cy="3826689"/>
            <a:chOff x="539552" y="777861"/>
            <a:chExt cx="6482357" cy="3826689"/>
          </a:xfrm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539552" y="777861"/>
              <a:ext cx="6408712" cy="3826689"/>
            </a:xfrm>
            <a:prstGeom prst="rect">
              <a:avLst/>
            </a:prstGeom>
            <a:gradFill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16200000" scaled="1"/>
            </a:gra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  <a:p>
              <a:pPr>
                <a:lnSpc>
                  <a:spcPts val="1100"/>
                </a:lnSpc>
                <a:spcAft>
                  <a:spcPct val="40000"/>
                </a:spcAft>
              </a:pPr>
              <a:endPara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endParaRPr>
            </a:p>
          </p:txBody>
        </p:sp>
        <p:sp>
          <p:nvSpPr>
            <p:cNvPr id="22" name="Text Box 3"/>
            <p:cNvSpPr txBox="1">
              <a:spLocks noChangeArrowheads="1"/>
            </p:cNvSpPr>
            <p:nvPr/>
          </p:nvSpPr>
          <p:spPr bwMode="auto">
            <a:xfrm>
              <a:off x="567713" y="850608"/>
              <a:ext cx="6454196" cy="4370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lnSpc>
                  <a:spcPct val="50000"/>
                </a:lnSpc>
                <a:spcAft>
                  <a:spcPct val="40000"/>
                </a:spcAft>
                <a:buFont typeface="Arial" charset="0"/>
                <a:buNone/>
              </a:pPr>
              <a:r>
                <a:rPr lang="en-US" altLang="zh-CN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#define   N   5                     </a:t>
              </a:r>
              <a:r>
                <a:rPr lang="en-US" altLang="zh-CN" sz="1400" b="1" dirty="0">
                  <a:solidFill>
                    <a:srgbClr val="11576A"/>
                  </a:solidFill>
                  <a:latin typeface="+mn-ea"/>
                  <a:ea typeface="+mn-ea"/>
                  <a:cs typeface="Courier New" panose="02070309020205020404" pitchFamily="49" charset="0"/>
                </a:rPr>
                <a:t>// </a:t>
              </a:r>
              <a:r>
                <a:rPr lang="zh-CN" altLang="en-US" sz="1400" b="1" dirty="0">
                  <a:solidFill>
                    <a:srgbClr val="11576A"/>
                  </a:solidFill>
                  <a:latin typeface="+mn-ea"/>
                  <a:ea typeface="+mn-ea"/>
                  <a:cs typeface="Courier New" panose="02070309020205020404" pitchFamily="49" charset="0"/>
                </a:rPr>
                <a:t>哲学家个数</a:t>
              </a:r>
              <a:endPara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endParaRPr>
            </a:p>
            <a:p>
              <a:pPr>
                <a:lnSpc>
                  <a:spcPct val="50000"/>
                </a:lnSpc>
                <a:spcAft>
                  <a:spcPct val="40000"/>
                </a:spcAft>
                <a:buFont typeface="Arial" charset="0"/>
                <a:buNone/>
              </a:pPr>
              <a:r>
                <a:rPr lang="en-US" altLang="zh-TW" sz="1600" b="1" dirty="0">
                  <a:latin typeface="Courier New" panose="02070309020205020404" pitchFamily="49" charset="0"/>
                  <a:ea typeface="微软雅黑" pitchFamily="34" charset="-122"/>
                  <a:cs typeface="Courier New" panose="02070309020205020404" pitchFamily="49" charset="0"/>
                </a:rPr>
                <a:t>semaphore fork[5];                  </a:t>
              </a:r>
              <a:r>
                <a:rPr lang="en-US" altLang="zh-TW" sz="1400" b="1" dirty="0">
                  <a:solidFill>
                    <a:srgbClr val="11576A"/>
                  </a:solidFill>
                  <a:latin typeface="+mn-ea"/>
                  <a:ea typeface="+mn-ea"/>
                  <a:cs typeface="Courier New" panose="02070309020205020404" pitchFamily="49" charset="0"/>
                </a:rPr>
                <a:t>// </a:t>
              </a:r>
              <a:r>
                <a:rPr lang="zh-TW" altLang="en-US" sz="1400" b="1" dirty="0">
                  <a:solidFill>
                    <a:srgbClr val="11576A"/>
                  </a:solidFill>
                  <a:latin typeface="+mn-ea"/>
                  <a:ea typeface="+mn-ea"/>
                  <a:cs typeface="Courier New" panose="02070309020205020404" pitchFamily="49" charset="0"/>
                </a:rPr>
                <a:t>信号量初值为</a:t>
              </a:r>
              <a:r>
                <a:rPr lang="en-US" altLang="zh-TW" sz="1400" b="1" dirty="0">
                  <a:solidFill>
                    <a:srgbClr val="11576A"/>
                  </a:solidFill>
                  <a:latin typeface="+mn-ea"/>
                  <a:ea typeface="+mn-ea"/>
                  <a:cs typeface="Courier New" panose="02070309020205020404" pitchFamily="49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592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9552" y="1635112"/>
            <a:ext cx="6408712" cy="3826689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57200" y="10632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聪明一些的解决方案</a:t>
            </a: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567713" y="1707858"/>
            <a:ext cx="6454196" cy="376103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#define   N   5  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哲学家个数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semaphore fork[5];                  </a:t>
            </a:r>
            <a:r>
              <a:rPr lang="en-US" altLang="zh-TW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TW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信号量初值为</a:t>
            </a:r>
            <a:r>
              <a:rPr lang="en-US" altLang="zh-TW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void   philosopher(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哲学家编号：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0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－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while(TRUE)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{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think( );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哲学家在思考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eat( );  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吃面条中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….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TW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91719511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9552" y="1635112"/>
            <a:ext cx="6408712" cy="3826689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57200" y="10632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聪明一些的解决方案</a:t>
            </a: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567713" y="1707858"/>
            <a:ext cx="6454196" cy="376103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#define   N   5  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哲学家个数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semaphore fork[5];                  </a:t>
            </a:r>
            <a:r>
              <a:rPr lang="en-US" altLang="zh-TW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TW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信号量初值为</a:t>
            </a:r>
            <a:r>
              <a:rPr lang="en-US" altLang="zh-TW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void   philosopher(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哲学家编号：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0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－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while(TRUE)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{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think( );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哲学家在思考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if (i%2 == 0)</a:t>
            </a:r>
            <a:r>
              <a:rPr lang="zh-CN" altLang="en-US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TW" sz="1600" b="1" dirty="0">
              <a:solidFill>
                <a:srgbClr val="C0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CN" sz="1600" b="1" dirty="0">
              <a:solidFill>
                <a:srgbClr val="C0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} else {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TW" sz="1600" b="1" dirty="0">
              <a:solidFill>
                <a:srgbClr val="C0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CN" sz="1600" b="1" dirty="0">
              <a:solidFill>
                <a:srgbClr val="C0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}      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eat( );  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吃面条中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….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TW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44036718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9552" y="1635112"/>
            <a:ext cx="6408712" cy="3826689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57200" y="10632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聪明一些的解决方案</a:t>
            </a: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567713" y="1707858"/>
            <a:ext cx="6454196" cy="376103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#define   N   5  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哲学家个数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semaphore fork[5];                  </a:t>
            </a:r>
            <a:r>
              <a:rPr lang="en-US" altLang="zh-TW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TW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信号量初值为</a:t>
            </a:r>
            <a:r>
              <a:rPr lang="en-US" altLang="zh-TW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void   philosopher(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哲学家编号：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0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－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while(TRUE)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{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think( );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哲学家在思考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if (i%2 == 0)</a:t>
            </a:r>
            <a:r>
              <a:rPr lang="zh-CN" altLang="en-US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P(fork[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]);	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去拿左边的叉子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P(fork[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+ 1) % N]);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去拿右边的叉子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 else {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TW" sz="1600" b="1" dirty="0">
              <a:solidFill>
                <a:srgbClr val="C0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CN" sz="1600" b="1" dirty="0">
              <a:solidFill>
                <a:srgbClr val="C00000"/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}      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eat( );  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吃面条中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….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TW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94456879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9552" y="1635112"/>
            <a:ext cx="6408712" cy="3826689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57200" y="10632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聪明一些的解决方案</a:t>
            </a: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567713" y="1707858"/>
            <a:ext cx="6454196" cy="376103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#define   N   5  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哲学家个数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semaphore fork[5];                  </a:t>
            </a:r>
            <a:r>
              <a:rPr lang="en-US" altLang="zh-TW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TW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信号量初值为</a:t>
            </a:r>
            <a:r>
              <a:rPr lang="en-US" altLang="zh-TW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void   philosopher(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哲学家编号：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0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－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while(TRUE)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{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think( );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哲学家在思考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if (i%2 == 0)</a:t>
            </a:r>
            <a:r>
              <a:rPr lang="zh-CN" altLang="en-US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P(fork[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]);	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去拿左边的叉子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P(fork[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+ 1) % N]);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去拿右边的叉子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 else {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P(fork[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+ 1) % N]);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去拿右边的叉子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P(fork[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]);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去拿左边的叉子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    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eat( );  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吃面条中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….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TW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endParaRPr lang="en-US" altLang="zh-CN" sz="1600" b="1" dirty="0"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76578008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9552" y="1635112"/>
            <a:ext cx="6408712" cy="3826689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  <a:p>
            <a:pPr>
              <a:lnSpc>
                <a:spcPts val="1100"/>
              </a:lnSpc>
              <a:spcAft>
                <a:spcPct val="40000"/>
              </a:spcAft>
            </a:pP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微软雅黑" pitchFamily="34" charset="-122"/>
              <a:cs typeface="Courier New" panose="02070309020205020404" pitchFamily="49" charset="0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57200" y="10632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聪明一些的解决方案</a:t>
            </a: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567713" y="1707858"/>
            <a:ext cx="6454196" cy="376103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#define   N   5  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哲学家个数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semaphore fork[5];                  </a:t>
            </a:r>
            <a:r>
              <a:rPr lang="en-US" altLang="zh-TW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TW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信号量初值为</a:t>
            </a:r>
            <a:r>
              <a:rPr lang="en-US" altLang="zh-TW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void   philosopher(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)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哲学家编号：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0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－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while(TRUE)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{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think( );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哲学家在思考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if (i%2 == 0)</a:t>
            </a:r>
            <a:r>
              <a:rPr lang="zh-CN" altLang="en-US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P(fork[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]);	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去拿左边的叉子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P(fork[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+ 1) % N]);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去拿右边的叉子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 else {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P(fork[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+ 1) % N]);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去拿右边的叉子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    P(fork[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]);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去拿左边的叉子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}   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eat( );               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吃面条中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….</a:t>
            </a: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V(fork[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]);		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放下左边的叉子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TW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    V(fork[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+ 1) % N]);	      </a:t>
            </a:r>
            <a:r>
              <a:rPr lang="en-US" altLang="zh-CN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// </a:t>
            </a:r>
            <a:r>
              <a:rPr lang="zh-CN" altLang="en-US" sz="1400" b="1" dirty="0">
                <a:solidFill>
                  <a:srgbClr val="11576A"/>
                </a:solidFill>
                <a:latin typeface="+mn-ea"/>
                <a:ea typeface="+mn-ea"/>
                <a:cs typeface="Courier New" panose="02070309020205020404" pitchFamily="49" charset="0"/>
              </a:rPr>
              <a:t>放下右边的叉子</a:t>
            </a:r>
            <a:endParaRPr lang="en-US" altLang="zh-CN" sz="1400" b="1" dirty="0">
              <a:solidFill>
                <a:srgbClr val="11576A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Aft>
                <a:spcPct val="40000"/>
              </a:spcAft>
              <a:buFont typeface="Arial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微软雅黑" pitchFamily="34" charset="-122"/>
                <a:cs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6389604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Solution of “dining philosophers”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19251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8BD3ED3-5C75-4C35-9A13-3834AF9D43A7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88</a:t>
            </a:fld>
            <a:endParaRPr lang="en-US" altLang="ko-KR" sz="1200">
              <a:solidFill>
                <a:schemeClr val="bg1"/>
              </a:solidFill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863600" y="1484313"/>
            <a:ext cx="2520950" cy="4006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typedef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semph</a:t>
            </a:r>
            <a:endParaRPr lang="en-US" altLang="zh-CN" sz="1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#define N         5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#define LEFT(</a:t>
            </a: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(</a:t>
            </a: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+ N 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–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1) % N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#define RIGHT(</a:t>
            </a: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(</a:t>
            </a: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+ 1) % N          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#define THINKING 0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#define HUNGRY   1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#define EATING     2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state[N];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semph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mutex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1;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semph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s[N];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500438" y="1557338"/>
            <a:ext cx="2786062" cy="2849562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Philosopher</a:t>
            </a:r>
            <a:endParaRPr lang="zh-CN" altLang="en-US" sz="1600" b="1" dirty="0">
              <a:solidFill>
                <a:srgbClr val="9C4E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void philosopher(</a:t>
            </a: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While(TRUE){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think</a:t>
            </a:r>
            <a:r>
              <a:rPr lang="zh-CN" altLang="en-US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（）；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take_Chs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eat(); 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put_Chs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);}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6357938" y="1579563"/>
            <a:ext cx="2735262" cy="3046412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take_chs</a:t>
            </a:r>
            <a:endParaRPr lang="zh-CN" altLang="en-US" sz="1600" b="1" dirty="0">
              <a:solidFill>
                <a:srgbClr val="9C4E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void </a:t>
            </a: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take_chs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(</a:t>
            </a: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P(</a:t>
            </a:r>
            <a:r>
              <a:rPr lang="en-US" altLang="zh-CN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mutex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state[</a:t>
            </a: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] = HUNGRY;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test(</a:t>
            </a: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V(</a:t>
            </a:r>
            <a:r>
              <a:rPr lang="en-US" altLang="zh-CN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mutex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P(s[</a:t>
            </a:r>
            <a:r>
              <a:rPr lang="en-US" altLang="zh-CN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]);//</a:t>
            </a:r>
            <a:r>
              <a:rPr lang="zh-CN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得不到叉子阻塞，否则继续执行</a:t>
            </a:r>
            <a:endParaRPr lang="en-US" altLang="zh-CN" sz="16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Solution of “dining philosophers”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19456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EC756A-BFDA-4DC4-8B37-5B355213785B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89</a:t>
            </a:fld>
            <a:endParaRPr lang="en-US" altLang="ko-KR" sz="1200">
              <a:solidFill>
                <a:schemeClr val="bg1"/>
              </a:solidFill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000125" y="1557338"/>
            <a:ext cx="2820988" cy="3046412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Put_chs</a:t>
            </a:r>
            <a:endParaRPr lang="zh-CN" altLang="en-US" sz="1600" b="1" dirty="0">
              <a:solidFill>
                <a:srgbClr val="9C4E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void </a:t>
            </a: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put_forks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(</a:t>
            </a: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P(</a:t>
            </a:r>
            <a:r>
              <a:rPr lang="en-US" altLang="zh-CN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mutex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state[</a:t>
            </a: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] = THINKING;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test(LEFT(</a:t>
            </a: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));//</a:t>
            </a:r>
            <a:r>
              <a:rPr lang="zh-CN" altLang="en-US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唤醒旁边等叉子的人</a:t>
            </a:r>
            <a:endParaRPr lang="en-US" altLang="zh-CN" sz="1600" b="1" dirty="0">
              <a:solidFill>
                <a:srgbClr val="9C4E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test(RIGHT(</a:t>
            </a: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V(</a:t>
            </a:r>
            <a:r>
              <a:rPr lang="en-US" altLang="zh-CN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mutex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4071938" y="1571625"/>
            <a:ext cx="4675187" cy="3490913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Test</a:t>
            </a:r>
            <a:endParaRPr lang="zh-CN" altLang="en-US" sz="1600" b="1" dirty="0">
              <a:solidFill>
                <a:srgbClr val="9C4E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void test (</a:t>
            </a: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if((state[</a:t>
            </a: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] == HUNGRY)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&amp;&amp; (state[LEFT(</a:t>
            </a: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)] </a:t>
            </a:r>
            <a:r>
              <a:rPr lang="zh-CN" altLang="en-US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！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 EATING)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&amp;&amp; (state[RIGHT(</a:t>
            </a: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)] != EATING))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{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state[</a:t>
            </a:r>
            <a:r>
              <a:rPr lang="en-US" altLang="zh-CN" sz="16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] = EATING;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V(s[</a:t>
            </a:r>
            <a:r>
              <a:rPr lang="en-US" altLang="zh-CN" sz="1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]);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}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方案一分析</a:t>
            </a:r>
            <a:endParaRPr lang="zh-CN" altLang="en-US" dirty="0"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66050" y="1700808"/>
            <a:ext cx="3369917" cy="428628"/>
            <a:chOff x="844893" y="1000114"/>
            <a:chExt cx="3369917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307183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/>
                <a:t>偶尔会购买太多面包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773670" y="2007198"/>
            <a:ext cx="5462626" cy="693742"/>
            <a:chOff x="1252514" y="1306504"/>
            <a:chExt cx="5462626" cy="693742"/>
          </a:xfrm>
        </p:grpSpPr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14253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385078" y="1306504"/>
              <a:ext cx="5330062" cy="69374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/>
                <a:t>检查面包和便签后帖便签前，有其他人检查面包和便签</a:t>
              </a:r>
            </a:p>
          </p:txBody>
        </p:sp>
      </p:grpSp>
      <p:sp>
        <p:nvSpPr>
          <p:cNvPr id="17" name="内容占位符 2"/>
          <p:cNvSpPr txBox="1">
            <a:spLocks/>
          </p:cNvSpPr>
          <p:nvPr/>
        </p:nvSpPr>
        <p:spPr>
          <a:xfrm>
            <a:off x="1204724" y="3021302"/>
            <a:ext cx="2287978" cy="620583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lnSpc>
                <a:spcPts val="1500"/>
              </a:lnSpc>
              <a:spcBef>
                <a:spcPct val="20000"/>
              </a:spcBef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altLang="zh-C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nobread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altLang="zh-C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noNote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1816153" y="3933350"/>
            <a:ext cx="1617844" cy="897025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leave Note;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endParaRPr lang="en-US" altLang="zh-CN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buy bread;</a:t>
            </a:r>
          </a:p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 Note;</a:t>
            </a:r>
            <a:b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en-US" altLang="zh-CN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3422282" y="3068548"/>
            <a:ext cx="0" cy="4413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421489" y="3509926"/>
            <a:ext cx="93451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4355212" y="3509926"/>
            <a:ext cx="0" cy="4227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3422283" y="3932644"/>
            <a:ext cx="933723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>
            <a:off x="3421489" y="3937840"/>
            <a:ext cx="792" cy="8647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内容占位符 2"/>
          <p:cNvSpPr txBox="1">
            <a:spLocks/>
          </p:cNvSpPr>
          <p:nvPr/>
        </p:nvSpPr>
        <p:spPr>
          <a:xfrm>
            <a:off x="4388237" y="3504577"/>
            <a:ext cx="2287978" cy="620583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indent="0">
              <a:lnSpc>
                <a:spcPts val="1500"/>
              </a:lnSpc>
              <a:spcBef>
                <a:spcPct val="20000"/>
              </a:spcBef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altLang="zh-C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nobread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altLang="zh-CN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noNote</a:t>
            </a: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</p:txBody>
      </p:sp>
      <p:cxnSp>
        <p:nvCxnSpPr>
          <p:cNvPr id="36" name="直接箭头连接符 35"/>
          <p:cNvCxnSpPr/>
          <p:nvPr/>
        </p:nvCxnSpPr>
        <p:spPr>
          <a:xfrm>
            <a:off x="3421489" y="4802624"/>
            <a:ext cx="93451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4355212" y="4802625"/>
            <a:ext cx="0" cy="8635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内容占位符 2"/>
          <p:cNvSpPr txBox="1">
            <a:spLocks/>
          </p:cNvSpPr>
          <p:nvPr/>
        </p:nvSpPr>
        <p:spPr>
          <a:xfrm>
            <a:off x="4467506" y="4830375"/>
            <a:ext cx="1617844" cy="835765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leave Note;</a:t>
            </a:r>
            <a:r>
              <a:rPr lang="zh-CN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endParaRPr lang="en-US" altLang="zh-CN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buy bread;</a:t>
            </a:r>
          </a:p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 Note;</a:t>
            </a:r>
            <a:b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en-US" altLang="zh-CN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363176" y="2708920"/>
            <a:ext cx="3869983" cy="1000132"/>
            <a:chOff x="844893" y="3875874"/>
            <a:chExt cx="3869983" cy="1000132"/>
          </a:xfrm>
        </p:grpSpPr>
        <p:sp>
          <p:nvSpPr>
            <p:cNvPr id="40" name="内容占位符 2"/>
            <p:cNvSpPr txBox="1">
              <a:spLocks/>
            </p:cNvSpPr>
            <p:nvPr/>
          </p:nvSpPr>
          <p:spPr>
            <a:xfrm>
              <a:off x="1142976" y="3875874"/>
              <a:ext cx="335758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dirty="0"/>
                <a:t>解决方案只是间歇性地失败</a:t>
              </a:r>
            </a:p>
          </p:txBody>
        </p:sp>
        <p:sp>
          <p:nvSpPr>
            <p:cNvPr id="41" name="TextBox 21"/>
            <p:cNvSpPr txBox="1"/>
            <p:nvPr/>
          </p:nvSpPr>
          <p:spPr>
            <a:xfrm>
              <a:off x="844893" y="387587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4" name="图片 4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2514" y="458686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5" name="内容占位符 2"/>
            <p:cNvSpPr txBox="1">
              <a:spLocks/>
            </p:cNvSpPr>
            <p:nvPr/>
          </p:nvSpPr>
          <p:spPr>
            <a:xfrm>
              <a:off x="1385078" y="4468016"/>
              <a:ext cx="3329798" cy="4079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/>
                <a:t>必须考虑调度器所做的事情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766822" y="2710218"/>
            <a:ext cx="4128542" cy="428628"/>
            <a:chOff x="705646" y="1851670"/>
            <a:chExt cx="4128542" cy="428628"/>
          </a:xfrm>
        </p:grpSpPr>
        <p:sp>
          <p:nvSpPr>
            <p:cNvPr id="46" name="内容占位符 2"/>
            <p:cNvSpPr txBox="1">
              <a:spLocks/>
            </p:cNvSpPr>
            <p:nvPr/>
          </p:nvSpPr>
          <p:spPr>
            <a:xfrm>
              <a:off x="705646" y="1851670"/>
              <a:ext cx="92869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sz="1800" dirty="0"/>
                <a:t>进程</a:t>
              </a:r>
              <a:r>
                <a:rPr lang="en-US" altLang="zh-CN" sz="1800" dirty="0"/>
                <a:t>A</a:t>
              </a:r>
              <a:endParaRPr lang="zh-CN" altLang="en-US" sz="1800" dirty="0"/>
            </a:p>
          </p:txBody>
        </p:sp>
        <p:sp>
          <p:nvSpPr>
            <p:cNvPr id="47" name="内容占位符 2"/>
            <p:cNvSpPr txBox="1">
              <a:spLocks/>
            </p:cNvSpPr>
            <p:nvPr/>
          </p:nvSpPr>
          <p:spPr>
            <a:xfrm>
              <a:off x="3834056" y="1851670"/>
              <a:ext cx="100013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>
                <a:spcBef>
                  <a:spcPct val="20000"/>
                </a:spcBef>
              </a:pPr>
              <a:r>
                <a:rPr lang="zh-CN" altLang="en-US" sz="1800" dirty="0"/>
                <a:t>进程</a:t>
              </a:r>
              <a:r>
                <a:rPr lang="en-US" altLang="zh-CN" sz="1800" dirty="0"/>
                <a:t>B</a:t>
              </a:r>
              <a:endParaRPr lang="zh-CN" altLang="en-US" sz="1800" dirty="0"/>
            </a:p>
          </p:txBody>
        </p:sp>
      </p:grpSp>
      <p:sp>
        <p:nvSpPr>
          <p:cNvPr id="49" name="内容占位符 2"/>
          <p:cNvSpPr txBox="1">
            <a:spLocks/>
          </p:cNvSpPr>
          <p:nvPr/>
        </p:nvSpPr>
        <p:spPr>
          <a:xfrm>
            <a:off x="1816153" y="3935079"/>
            <a:ext cx="1617844" cy="36004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leave Note;</a:t>
            </a:r>
            <a:r>
              <a:rPr lang="zh-CN" alt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endParaRPr lang="en-US" altLang="zh-CN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buy bread;</a:t>
            </a:r>
          </a:p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en-US" altLang="zh-CN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内容占位符 2"/>
          <p:cNvSpPr txBox="1">
            <a:spLocks/>
          </p:cNvSpPr>
          <p:nvPr/>
        </p:nvSpPr>
        <p:spPr>
          <a:xfrm>
            <a:off x="4467506" y="4831317"/>
            <a:ext cx="1617844" cy="36004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leave Note;</a:t>
            </a:r>
            <a:r>
              <a:rPr lang="zh-CN" alt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endParaRPr lang="en-US" altLang="zh-CN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buy bread;</a:t>
            </a:r>
          </a:p>
          <a:p>
            <a:pPr marL="342900" indent="-342900">
              <a:lnSpc>
                <a:spcPct val="50000"/>
              </a:lnSpc>
              <a:spcBef>
                <a:spcPct val="20000"/>
              </a:spcBef>
              <a:buClr>
                <a:schemeClr val="folHlink"/>
              </a:buClr>
              <a:buSzPct val="75000"/>
            </a:pPr>
            <a:endParaRPr lang="en-US" altLang="zh-CN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0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18" grpId="0"/>
      <p:bldP spid="18" grpId="1"/>
      <p:bldP spid="35" grpId="0"/>
      <p:bldP spid="35" grpId="1"/>
      <p:bldP spid="38" grpId="0"/>
      <p:bldP spid="38" grpId="1"/>
      <p:bldP spid="49" grpId="0"/>
      <p:bldP spid="49" grpId="1"/>
      <p:bldP spid="50" grpId="0"/>
      <p:bldP spid="50" grpId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IPC problem: Reader-Writer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12902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D1D076-1317-431D-9D9B-C40AAC3CC182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90</a:t>
            </a:fld>
            <a:endParaRPr lang="en-US" altLang="ko-KR" sz="1200">
              <a:solidFill>
                <a:schemeClr val="bg1"/>
              </a:solidFill>
            </a:endParaRPr>
          </a:p>
        </p:txBody>
      </p:sp>
      <p:sp>
        <p:nvSpPr>
          <p:cNvPr id="24" name="内容占位符 2"/>
          <p:cNvSpPr>
            <a:spLocks noGrp="1"/>
          </p:cNvSpPr>
          <p:nvPr>
            <p:ph idx="1"/>
          </p:nvPr>
        </p:nvSpPr>
        <p:spPr>
          <a:xfrm>
            <a:off x="785813" y="1371600"/>
            <a:ext cx="4643437" cy="4986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Problem description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Writer: put information into shared buffer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Reader: get information from shared buffer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Exclusion: reader/writer can’t access the buffer when any writer is putting item, but multiple reader can get item at same time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Synchronism:  Writer sleep when FULL, while Reader sleep when EMPTY</a:t>
            </a:r>
          </a:p>
        </p:txBody>
      </p:sp>
      <p:pic>
        <p:nvPicPr>
          <p:cNvPr id="9" name="Picture 6" descr="读者—写者问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2349500"/>
            <a:ext cx="504825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419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Analysis of “Reader-Writer”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18330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B5DF411-69BD-424D-A4B9-7EAF655B6915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91</a:t>
            </a:fld>
            <a:endParaRPr lang="en-US" altLang="ko-KR" sz="1200">
              <a:solidFill>
                <a:schemeClr val="bg1"/>
              </a:solidFill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Mutual exclusion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Only one writer can access the buffer at any instant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If there is writer in the buffer, then all other readers and writers will be blocked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Multiple readers can access the buffer at the same time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Synchronism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Writer will sleep until all readers exit the buffer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Reader will sleep until all writers exit the buffer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Give priority to reader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Give priority to writer</a:t>
            </a:r>
          </a:p>
          <a:p>
            <a:pPr lvl="1">
              <a:lnSpc>
                <a:spcPct val="110000"/>
              </a:lnSpc>
              <a:defRPr/>
            </a:pPr>
            <a:endParaRPr lang="en-US" altLang="zh-CN" dirty="0">
              <a:ea typeface="宋体" pitchFamily="2" charset="-122"/>
            </a:endParaRPr>
          </a:p>
          <a:p>
            <a:pPr lvl="1">
              <a:lnSpc>
                <a:spcPct val="110000"/>
              </a:lnSpc>
              <a:defRPr/>
            </a:pPr>
            <a:endParaRPr lang="en-US" altLang="zh-CN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408369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1357290" y="1857364"/>
            <a:ext cx="1357322" cy="571504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572000" y="1857364"/>
            <a:ext cx="1357322" cy="571504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896940" y="3429000"/>
            <a:ext cx="2389176" cy="135732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071934" y="2500306"/>
            <a:ext cx="2643206" cy="3357586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用信号量解决读者</a:t>
            </a:r>
            <a:r>
              <a:rPr lang="en-US" altLang="zh-CN" dirty="0"/>
              <a:t>-</a:t>
            </a:r>
            <a:r>
              <a:rPr lang="zh-CN" altLang="en-US" dirty="0"/>
              <a:t>写者问题</a:t>
            </a:r>
            <a:endParaRPr lang="zh-CN" altLang="en-US" dirty="0">
              <a:cs typeface="+mj-cs"/>
            </a:endParaRPr>
          </a:p>
        </p:txBody>
      </p:sp>
      <p:sp>
        <p:nvSpPr>
          <p:cNvPr id="40" name="Rectangle 15"/>
          <p:cNvSpPr>
            <a:spLocks noChangeArrowheads="1"/>
          </p:cNvSpPr>
          <p:nvPr/>
        </p:nvSpPr>
        <p:spPr bwMode="auto">
          <a:xfrm>
            <a:off x="1381112" y="1857364"/>
            <a:ext cx="1295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+mn-ea"/>
                <a:cs typeface="宋体" charset="0"/>
              </a:rPr>
              <a:t>Writer</a:t>
            </a:r>
          </a:p>
        </p:txBody>
      </p:sp>
      <p:sp>
        <p:nvSpPr>
          <p:cNvPr id="41" name="Rectangle 15"/>
          <p:cNvSpPr>
            <a:spLocks noChangeArrowheads="1"/>
          </p:cNvSpPr>
          <p:nvPr/>
        </p:nvSpPr>
        <p:spPr bwMode="auto">
          <a:xfrm>
            <a:off x="4603760" y="1857364"/>
            <a:ext cx="1295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+mn-ea"/>
                <a:cs typeface="宋体" charset="0"/>
              </a:rPr>
              <a:t>Reader</a:t>
            </a:r>
          </a:p>
        </p:txBody>
      </p:sp>
      <p:cxnSp>
        <p:nvCxnSpPr>
          <p:cNvPr id="56" name="直接连接符 55"/>
          <p:cNvCxnSpPr/>
          <p:nvPr/>
        </p:nvCxnSpPr>
        <p:spPr>
          <a:xfrm rot="5400000">
            <a:off x="6750859" y="3607595"/>
            <a:ext cx="892975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Box 4"/>
          <p:cNvSpPr txBox="1">
            <a:spLocks noChangeArrowheads="1"/>
          </p:cNvSpPr>
          <p:nvPr/>
        </p:nvSpPr>
        <p:spPr bwMode="auto">
          <a:xfrm>
            <a:off x="4143372" y="4000505"/>
            <a:ext cx="1000132" cy="348557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read</a:t>
            </a:r>
            <a:r>
              <a: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3" name="Text Box 4"/>
          <p:cNvSpPr txBox="1">
            <a:spLocks noChangeArrowheads="1"/>
          </p:cNvSpPr>
          <p:nvPr/>
        </p:nvSpPr>
        <p:spPr bwMode="auto">
          <a:xfrm>
            <a:off x="1114428" y="3944625"/>
            <a:ext cx="928694" cy="348557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write</a:t>
            </a:r>
            <a:r>
              <a:rPr lang="zh-CN" alt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7779080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1357290" y="1857364"/>
            <a:ext cx="1357322" cy="571504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572000" y="1857364"/>
            <a:ext cx="1357322" cy="571504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896940" y="3429000"/>
            <a:ext cx="2389176" cy="135732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4071934" y="2500306"/>
            <a:ext cx="2643206" cy="3357586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用信号量解决读者</a:t>
            </a:r>
            <a:r>
              <a:rPr lang="en-US" altLang="zh-CN" dirty="0"/>
              <a:t>-</a:t>
            </a:r>
            <a:r>
              <a:rPr lang="zh-CN" altLang="en-US" dirty="0"/>
              <a:t>写者问题</a:t>
            </a:r>
            <a:endParaRPr lang="zh-CN" altLang="en-US" dirty="0">
              <a:cs typeface="+mj-cs"/>
            </a:endParaRPr>
          </a:p>
        </p:txBody>
      </p:sp>
      <p:sp>
        <p:nvSpPr>
          <p:cNvPr id="40" name="Rectangle 15"/>
          <p:cNvSpPr>
            <a:spLocks noChangeArrowheads="1"/>
          </p:cNvSpPr>
          <p:nvPr/>
        </p:nvSpPr>
        <p:spPr bwMode="auto">
          <a:xfrm>
            <a:off x="1381112" y="1857364"/>
            <a:ext cx="1295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+mn-ea"/>
                <a:cs typeface="宋体" charset="0"/>
              </a:rPr>
              <a:t>Writer</a:t>
            </a:r>
          </a:p>
        </p:txBody>
      </p:sp>
      <p:sp>
        <p:nvSpPr>
          <p:cNvPr id="41" name="Rectangle 15"/>
          <p:cNvSpPr>
            <a:spLocks noChangeArrowheads="1"/>
          </p:cNvSpPr>
          <p:nvPr/>
        </p:nvSpPr>
        <p:spPr bwMode="auto">
          <a:xfrm>
            <a:off x="4603760" y="1857364"/>
            <a:ext cx="1295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+mn-ea"/>
                <a:cs typeface="宋体" charset="0"/>
              </a:rPr>
              <a:t>Reader</a:t>
            </a:r>
          </a:p>
        </p:txBody>
      </p:sp>
      <p:cxnSp>
        <p:nvCxnSpPr>
          <p:cNvPr id="56" name="直接连接符 55"/>
          <p:cNvCxnSpPr/>
          <p:nvPr/>
        </p:nvCxnSpPr>
        <p:spPr>
          <a:xfrm rot="5400000">
            <a:off x="6750859" y="3607595"/>
            <a:ext cx="892975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60"/>
          <p:cNvGrpSpPr/>
          <p:nvPr/>
        </p:nvGrpSpPr>
        <p:grpSpPr>
          <a:xfrm>
            <a:off x="4143372" y="3033711"/>
            <a:ext cx="2428892" cy="2552375"/>
            <a:chOff x="6715140" y="2176460"/>
            <a:chExt cx="2428892" cy="2552375"/>
          </a:xfrm>
        </p:grpSpPr>
        <p:sp>
          <p:nvSpPr>
            <p:cNvPr id="50" name="Text Box 4"/>
            <p:cNvSpPr txBox="1">
              <a:spLocks noChangeArrowheads="1"/>
            </p:cNvSpPr>
            <p:nvPr/>
          </p:nvSpPr>
          <p:spPr bwMode="auto">
            <a:xfrm>
              <a:off x="7072330" y="2176460"/>
              <a:ext cx="2071702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fr-FR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(WriteMutex);</a:t>
              </a:r>
            </a:p>
          </p:txBody>
        </p:sp>
        <p:sp>
          <p:nvSpPr>
            <p:cNvPr id="53" name="Text Box 4"/>
            <p:cNvSpPr txBox="1">
              <a:spLocks noChangeArrowheads="1"/>
            </p:cNvSpPr>
            <p:nvPr/>
          </p:nvSpPr>
          <p:spPr bwMode="auto">
            <a:xfrm>
              <a:off x="6715140" y="3143254"/>
              <a:ext cx="1000132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read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</a:p>
          </p:txBody>
        </p:sp>
        <p:sp>
          <p:nvSpPr>
            <p:cNvPr id="59" name="Text Box 4"/>
            <p:cNvSpPr txBox="1">
              <a:spLocks noChangeArrowheads="1"/>
            </p:cNvSpPr>
            <p:nvPr/>
          </p:nvSpPr>
          <p:spPr bwMode="auto">
            <a:xfrm>
              <a:off x="7000892" y="4380278"/>
              <a:ext cx="2071702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cs-CZ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V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(WriteMutex);</a:t>
              </a:r>
            </a:p>
          </p:txBody>
        </p:sp>
      </p:grpSp>
      <p:grpSp>
        <p:nvGrpSpPr>
          <p:cNvPr id="3" name="组合 64"/>
          <p:cNvGrpSpPr/>
          <p:nvPr/>
        </p:nvGrpSpPr>
        <p:grpSpPr>
          <a:xfrm>
            <a:off x="900114" y="3474157"/>
            <a:ext cx="2314564" cy="1270326"/>
            <a:chOff x="-1357354" y="2571750"/>
            <a:chExt cx="2314564" cy="1270326"/>
          </a:xfrm>
        </p:grpSpPr>
        <p:sp>
          <p:nvSpPr>
            <p:cNvPr id="62" name="Text Box 4"/>
            <p:cNvSpPr txBox="1">
              <a:spLocks noChangeArrowheads="1"/>
            </p:cNvSpPr>
            <p:nvPr/>
          </p:nvSpPr>
          <p:spPr bwMode="auto">
            <a:xfrm>
              <a:off x="-1357354" y="2571750"/>
              <a:ext cx="2314564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(WriteMutex);</a:t>
              </a:r>
            </a:p>
          </p:txBody>
        </p:sp>
        <p:sp>
          <p:nvSpPr>
            <p:cNvPr id="63" name="Text Box 4"/>
            <p:cNvSpPr txBox="1">
              <a:spLocks noChangeArrowheads="1"/>
            </p:cNvSpPr>
            <p:nvPr/>
          </p:nvSpPr>
          <p:spPr bwMode="auto">
            <a:xfrm>
              <a:off x="-1143040" y="3042218"/>
              <a:ext cx="928694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write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</a:p>
          </p:txBody>
        </p:sp>
        <p:sp>
          <p:nvSpPr>
            <p:cNvPr id="64" name="Text Box 4"/>
            <p:cNvSpPr txBox="1">
              <a:spLocks noChangeArrowheads="1"/>
            </p:cNvSpPr>
            <p:nvPr/>
          </p:nvSpPr>
          <p:spPr bwMode="auto">
            <a:xfrm>
              <a:off x="-1357354" y="3500444"/>
              <a:ext cx="2159718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is-IS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zh-CN" altLang="en-US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(WriteMutex);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223435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1357290" y="1857364"/>
            <a:ext cx="1357322" cy="571504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572000" y="1857364"/>
            <a:ext cx="1357322" cy="571504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896940" y="3429000"/>
            <a:ext cx="2389176" cy="135732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4071934" y="2500306"/>
            <a:ext cx="2643206" cy="3357586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用信号量解决读者</a:t>
            </a:r>
            <a:r>
              <a:rPr lang="en-US" altLang="zh-CN" dirty="0"/>
              <a:t>-</a:t>
            </a:r>
            <a:r>
              <a:rPr lang="zh-CN" altLang="en-US" dirty="0"/>
              <a:t>写者问题</a:t>
            </a:r>
            <a:endParaRPr lang="zh-CN" altLang="en-US" dirty="0">
              <a:cs typeface="+mj-cs"/>
            </a:endParaRPr>
          </a:p>
        </p:txBody>
      </p:sp>
      <p:sp>
        <p:nvSpPr>
          <p:cNvPr id="40" name="Rectangle 15"/>
          <p:cNvSpPr>
            <a:spLocks noChangeArrowheads="1"/>
          </p:cNvSpPr>
          <p:nvPr/>
        </p:nvSpPr>
        <p:spPr bwMode="auto">
          <a:xfrm>
            <a:off x="1381112" y="1857364"/>
            <a:ext cx="1295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+mn-ea"/>
                <a:cs typeface="宋体" charset="0"/>
              </a:rPr>
              <a:t>Writer</a:t>
            </a:r>
          </a:p>
        </p:txBody>
      </p:sp>
      <p:sp>
        <p:nvSpPr>
          <p:cNvPr id="41" name="Rectangle 15"/>
          <p:cNvSpPr>
            <a:spLocks noChangeArrowheads="1"/>
          </p:cNvSpPr>
          <p:nvPr/>
        </p:nvSpPr>
        <p:spPr bwMode="auto">
          <a:xfrm>
            <a:off x="4603760" y="1857364"/>
            <a:ext cx="1295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+mn-ea"/>
                <a:cs typeface="宋体" charset="0"/>
              </a:rPr>
              <a:t>Reader</a:t>
            </a:r>
          </a:p>
        </p:txBody>
      </p:sp>
      <p:cxnSp>
        <p:nvCxnSpPr>
          <p:cNvPr id="56" name="直接连接符 55"/>
          <p:cNvCxnSpPr/>
          <p:nvPr/>
        </p:nvCxnSpPr>
        <p:spPr>
          <a:xfrm rot="5400000">
            <a:off x="6750859" y="3607595"/>
            <a:ext cx="892975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60"/>
          <p:cNvGrpSpPr/>
          <p:nvPr/>
        </p:nvGrpSpPr>
        <p:grpSpPr>
          <a:xfrm>
            <a:off x="4143372" y="2747958"/>
            <a:ext cx="2516860" cy="2831202"/>
            <a:chOff x="6715140" y="1890708"/>
            <a:chExt cx="2516860" cy="2831202"/>
          </a:xfrm>
        </p:grpSpPr>
        <p:sp>
          <p:nvSpPr>
            <p:cNvPr id="49" name="Text Box 4"/>
            <p:cNvSpPr txBox="1">
              <a:spLocks noChangeArrowheads="1"/>
            </p:cNvSpPr>
            <p:nvPr/>
          </p:nvSpPr>
          <p:spPr bwMode="auto">
            <a:xfrm>
              <a:off x="6850608" y="1890708"/>
              <a:ext cx="2381392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if (Rcount == 0)</a:t>
              </a:r>
            </a:p>
          </p:txBody>
        </p:sp>
        <p:sp>
          <p:nvSpPr>
            <p:cNvPr id="50" name="Text Box 4"/>
            <p:cNvSpPr txBox="1">
              <a:spLocks noChangeArrowheads="1"/>
            </p:cNvSpPr>
            <p:nvPr/>
          </p:nvSpPr>
          <p:spPr bwMode="auto">
            <a:xfrm>
              <a:off x="7072330" y="2176460"/>
              <a:ext cx="2071702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fr-FR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(WriteMutex);</a:t>
              </a:r>
            </a:p>
          </p:txBody>
        </p:sp>
        <p:sp>
          <p:nvSpPr>
            <p:cNvPr id="51" name="Text Box 4"/>
            <p:cNvSpPr txBox="1">
              <a:spLocks noChangeArrowheads="1"/>
            </p:cNvSpPr>
            <p:nvPr/>
          </p:nvSpPr>
          <p:spPr bwMode="auto">
            <a:xfrm>
              <a:off x="6858016" y="2411412"/>
              <a:ext cx="1643074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++Rcount;</a:t>
              </a:r>
            </a:p>
          </p:txBody>
        </p:sp>
        <p:sp>
          <p:nvSpPr>
            <p:cNvPr id="53" name="Text Box 4"/>
            <p:cNvSpPr txBox="1">
              <a:spLocks noChangeArrowheads="1"/>
            </p:cNvSpPr>
            <p:nvPr/>
          </p:nvSpPr>
          <p:spPr bwMode="auto">
            <a:xfrm>
              <a:off x="6715140" y="3143254"/>
              <a:ext cx="1000132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read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</a:p>
          </p:txBody>
        </p:sp>
        <p:sp>
          <p:nvSpPr>
            <p:cNvPr id="59" name="Text Box 4"/>
            <p:cNvSpPr txBox="1">
              <a:spLocks noChangeArrowheads="1"/>
            </p:cNvSpPr>
            <p:nvPr/>
          </p:nvSpPr>
          <p:spPr bwMode="auto">
            <a:xfrm>
              <a:off x="7000892" y="4380278"/>
              <a:ext cx="2071702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cs-CZ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V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(WriteMutex);</a:t>
              </a:r>
            </a:p>
          </p:txBody>
        </p:sp>
      </p:grpSp>
      <p:grpSp>
        <p:nvGrpSpPr>
          <p:cNvPr id="3" name="组合 64"/>
          <p:cNvGrpSpPr/>
          <p:nvPr/>
        </p:nvGrpSpPr>
        <p:grpSpPr>
          <a:xfrm>
            <a:off x="900114" y="3474157"/>
            <a:ext cx="2314564" cy="1270326"/>
            <a:chOff x="-1357354" y="2571750"/>
            <a:chExt cx="2314564" cy="1270326"/>
          </a:xfrm>
        </p:grpSpPr>
        <p:sp>
          <p:nvSpPr>
            <p:cNvPr id="62" name="Text Box 4"/>
            <p:cNvSpPr txBox="1">
              <a:spLocks noChangeArrowheads="1"/>
            </p:cNvSpPr>
            <p:nvPr/>
          </p:nvSpPr>
          <p:spPr bwMode="auto">
            <a:xfrm>
              <a:off x="-1357354" y="2571750"/>
              <a:ext cx="2314564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(WriteMutex);</a:t>
              </a:r>
            </a:p>
          </p:txBody>
        </p:sp>
        <p:sp>
          <p:nvSpPr>
            <p:cNvPr id="63" name="Text Box 4"/>
            <p:cNvSpPr txBox="1">
              <a:spLocks noChangeArrowheads="1"/>
            </p:cNvSpPr>
            <p:nvPr/>
          </p:nvSpPr>
          <p:spPr bwMode="auto">
            <a:xfrm>
              <a:off x="-1143040" y="3042218"/>
              <a:ext cx="928694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write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</a:p>
          </p:txBody>
        </p:sp>
        <p:sp>
          <p:nvSpPr>
            <p:cNvPr id="64" name="Text Box 4"/>
            <p:cNvSpPr txBox="1">
              <a:spLocks noChangeArrowheads="1"/>
            </p:cNvSpPr>
            <p:nvPr/>
          </p:nvSpPr>
          <p:spPr bwMode="auto">
            <a:xfrm>
              <a:off x="-1357354" y="3500444"/>
              <a:ext cx="2159718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is-IS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zh-CN" altLang="en-US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(WriteMutex);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507928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1357290" y="1857364"/>
            <a:ext cx="1357322" cy="571504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572000" y="1857364"/>
            <a:ext cx="1357322" cy="571504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896940" y="3429000"/>
            <a:ext cx="2389176" cy="135732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4071934" y="2500306"/>
            <a:ext cx="2643206" cy="3357586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用信号量解决读者</a:t>
            </a:r>
            <a:r>
              <a:rPr lang="en-US" altLang="zh-CN" dirty="0"/>
              <a:t>-</a:t>
            </a:r>
            <a:r>
              <a:rPr lang="zh-CN" altLang="en-US" dirty="0"/>
              <a:t>写者问题</a:t>
            </a:r>
            <a:endParaRPr lang="zh-CN" altLang="en-US" dirty="0">
              <a:cs typeface="+mj-cs"/>
            </a:endParaRPr>
          </a:p>
        </p:txBody>
      </p:sp>
      <p:sp>
        <p:nvSpPr>
          <p:cNvPr id="40" name="Rectangle 15"/>
          <p:cNvSpPr>
            <a:spLocks noChangeArrowheads="1"/>
          </p:cNvSpPr>
          <p:nvPr/>
        </p:nvSpPr>
        <p:spPr bwMode="auto">
          <a:xfrm>
            <a:off x="1381112" y="1857364"/>
            <a:ext cx="1295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+mn-ea"/>
                <a:cs typeface="宋体" charset="0"/>
              </a:rPr>
              <a:t>Writer</a:t>
            </a:r>
          </a:p>
        </p:txBody>
      </p:sp>
      <p:sp>
        <p:nvSpPr>
          <p:cNvPr id="41" name="Rectangle 15"/>
          <p:cNvSpPr>
            <a:spLocks noChangeArrowheads="1"/>
          </p:cNvSpPr>
          <p:nvPr/>
        </p:nvSpPr>
        <p:spPr bwMode="auto">
          <a:xfrm>
            <a:off x="4603760" y="1857364"/>
            <a:ext cx="1295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+mn-ea"/>
                <a:cs typeface="宋体" charset="0"/>
              </a:rPr>
              <a:t>Reader</a:t>
            </a:r>
          </a:p>
        </p:txBody>
      </p:sp>
      <p:cxnSp>
        <p:nvCxnSpPr>
          <p:cNvPr id="56" name="直接连接符 55"/>
          <p:cNvCxnSpPr/>
          <p:nvPr/>
        </p:nvCxnSpPr>
        <p:spPr>
          <a:xfrm rot="5400000">
            <a:off x="6750859" y="3607595"/>
            <a:ext cx="892975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60"/>
          <p:cNvGrpSpPr/>
          <p:nvPr/>
        </p:nvGrpSpPr>
        <p:grpSpPr>
          <a:xfrm>
            <a:off x="4143372" y="2747959"/>
            <a:ext cx="2428892" cy="2838127"/>
            <a:chOff x="6715140" y="1890708"/>
            <a:chExt cx="2428892" cy="2838127"/>
          </a:xfrm>
        </p:grpSpPr>
        <p:sp>
          <p:nvSpPr>
            <p:cNvPr id="49" name="Text Box 4"/>
            <p:cNvSpPr txBox="1">
              <a:spLocks noChangeArrowheads="1"/>
            </p:cNvSpPr>
            <p:nvPr/>
          </p:nvSpPr>
          <p:spPr bwMode="auto">
            <a:xfrm>
              <a:off x="6850608" y="1890708"/>
              <a:ext cx="2293424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if (Rcount == 0)</a:t>
              </a:r>
            </a:p>
          </p:txBody>
        </p:sp>
        <p:sp>
          <p:nvSpPr>
            <p:cNvPr id="50" name="Text Box 4"/>
            <p:cNvSpPr txBox="1">
              <a:spLocks noChangeArrowheads="1"/>
            </p:cNvSpPr>
            <p:nvPr/>
          </p:nvSpPr>
          <p:spPr bwMode="auto">
            <a:xfrm>
              <a:off x="7072330" y="2176460"/>
              <a:ext cx="2071702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fr-FR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(WriteMutex);</a:t>
              </a:r>
            </a:p>
          </p:txBody>
        </p:sp>
        <p:sp>
          <p:nvSpPr>
            <p:cNvPr id="51" name="Text Box 4"/>
            <p:cNvSpPr txBox="1">
              <a:spLocks noChangeArrowheads="1"/>
            </p:cNvSpPr>
            <p:nvPr/>
          </p:nvSpPr>
          <p:spPr bwMode="auto">
            <a:xfrm>
              <a:off x="6858016" y="2411412"/>
              <a:ext cx="1643074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++Rcount;</a:t>
              </a:r>
            </a:p>
          </p:txBody>
        </p:sp>
        <p:sp>
          <p:nvSpPr>
            <p:cNvPr id="53" name="Text Box 4"/>
            <p:cNvSpPr txBox="1">
              <a:spLocks noChangeArrowheads="1"/>
            </p:cNvSpPr>
            <p:nvPr/>
          </p:nvSpPr>
          <p:spPr bwMode="auto">
            <a:xfrm>
              <a:off x="6715140" y="3143254"/>
              <a:ext cx="1000132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read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</a:p>
          </p:txBody>
        </p:sp>
        <p:sp>
          <p:nvSpPr>
            <p:cNvPr id="57" name="Text Box 4"/>
            <p:cNvSpPr txBox="1">
              <a:spLocks noChangeArrowheads="1"/>
            </p:cNvSpPr>
            <p:nvPr/>
          </p:nvSpPr>
          <p:spPr bwMode="auto">
            <a:xfrm>
              <a:off x="6858016" y="3882000"/>
              <a:ext cx="1357322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--Rcount;</a:t>
              </a:r>
            </a:p>
          </p:txBody>
        </p:sp>
        <p:sp>
          <p:nvSpPr>
            <p:cNvPr id="58" name="Text Box 4"/>
            <p:cNvSpPr txBox="1">
              <a:spLocks noChangeArrowheads="1"/>
            </p:cNvSpPr>
            <p:nvPr/>
          </p:nvSpPr>
          <p:spPr bwMode="auto">
            <a:xfrm>
              <a:off x="6858016" y="4143386"/>
              <a:ext cx="2286016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if (Rcount == 0)</a:t>
              </a:r>
            </a:p>
          </p:txBody>
        </p:sp>
        <p:sp>
          <p:nvSpPr>
            <p:cNvPr id="59" name="Text Box 4"/>
            <p:cNvSpPr txBox="1">
              <a:spLocks noChangeArrowheads="1"/>
            </p:cNvSpPr>
            <p:nvPr/>
          </p:nvSpPr>
          <p:spPr bwMode="auto">
            <a:xfrm>
              <a:off x="7000892" y="4380278"/>
              <a:ext cx="2071702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cs-CZ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V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(WriteMutex);</a:t>
              </a:r>
            </a:p>
          </p:txBody>
        </p:sp>
      </p:grpSp>
      <p:grpSp>
        <p:nvGrpSpPr>
          <p:cNvPr id="3" name="组合 64"/>
          <p:cNvGrpSpPr/>
          <p:nvPr/>
        </p:nvGrpSpPr>
        <p:grpSpPr>
          <a:xfrm>
            <a:off x="900114" y="3474157"/>
            <a:ext cx="2314564" cy="1270326"/>
            <a:chOff x="-1357354" y="2571750"/>
            <a:chExt cx="2314564" cy="1270326"/>
          </a:xfrm>
        </p:grpSpPr>
        <p:sp>
          <p:nvSpPr>
            <p:cNvPr id="62" name="Text Box 4"/>
            <p:cNvSpPr txBox="1">
              <a:spLocks noChangeArrowheads="1"/>
            </p:cNvSpPr>
            <p:nvPr/>
          </p:nvSpPr>
          <p:spPr bwMode="auto">
            <a:xfrm>
              <a:off x="-1357354" y="2571750"/>
              <a:ext cx="2314564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(WriteMutex);</a:t>
              </a:r>
            </a:p>
          </p:txBody>
        </p:sp>
        <p:sp>
          <p:nvSpPr>
            <p:cNvPr id="63" name="Text Box 4"/>
            <p:cNvSpPr txBox="1">
              <a:spLocks noChangeArrowheads="1"/>
            </p:cNvSpPr>
            <p:nvPr/>
          </p:nvSpPr>
          <p:spPr bwMode="auto">
            <a:xfrm>
              <a:off x="-1143040" y="3042218"/>
              <a:ext cx="928694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write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</a:p>
          </p:txBody>
        </p:sp>
        <p:sp>
          <p:nvSpPr>
            <p:cNvPr id="64" name="Text Box 4"/>
            <p:cNvSpPr txBox="1">
              <a:spLocks noChangeArrowheads="1"/>
            </p:cNvSpPr>
            <p:nvPr/>
          </p:nvSpPr>
          <p:spPr bwMode="auto">
            <a:xfrm>
              <a:off x="-1357354" y="3500444"/>
              <a:ext cx="2100250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is-IS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zh-CN" altLang="en-US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(WriteMutex);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161786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1357290" y="1857364"/>
            <a:ext cx="1357322" cy="571504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572000" y="1857364"/>
            <a:ext cx="1357322" cy="571504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896940" y="3429000"/>
            <a:ext cx="2389176" cy="135732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4071934" y="2500306"/>
            <a:ext cx="2643206" cy="3357586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用信号量解决读者</a:t>
            </a:r>
            <a:r>
              <a:rPr lang="en-US" altLang="zh-CN" dirty="0"/>
              <a:t>-</a:t>
            </a:r>
            <a:r>
              <a:rPr lang="zh-CN" altLang="en-US" dirty="0"/>
              <a:t>写者问题</a:t>
            </a:r>
            <a:endParaRPr lang="zh-CN" altLang="en-US" dirty="0">
              <a:cs typeface="+mj-cs"/>
            </a:endParaRPr>
          </a:p>
        </p:txBody>
      </p:sp>
      <p:sp>
        <p:nvSpPr>
          <p:cNvPr id="40" name="Rectangle 15"/>
          <p:cNvSpPr>
            <a:spLocks noChangeArrowheads="1"/>
          </p:cNvSpPr>
          <p:nvPr/>
        </p:nvSpPr>
        <p:spPr bwMode="auto">
          <a:xfrm>
            <a:off x="1381112" y="1857364"/>
            <a:ext cx="1295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+mn-ea"/>
                <a:cs typeface="宋体" charset="0"/>
              </a:rPr>
              <a:t>Writer</a:t>
            </a:r>
          </a:p>
        </p:txBody>
      </p:sp>
      <p:sp>
        <p:nvSpPr>
          <p:cNvPr id="41" name="Rectangle 15"/>
          <p:cNvSpPr>
            <a:spLocks noChangeArrowheads="1"/>
          </p:cNvSpPr>
          <p:nvPr/>
        </p:nvSpPr>
        <p:spPr bwMode="auto">
          <a:xfrm>
            <a:off x="4603760" y="1857364"/>
            <a:ext cx="1295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+mn-ea"/>
                <a:cs typeface="宋体" charset="0"/>
              </a:rPr>
              <a:t>Reader</a:t>
            </a:r>
          </a:p>
        </p:txBody>
      </p:sp>
      <p:cxnSp>
        <p:nvCxnSpPr>
          <p:cNvPr id="56" name="直接连接符 55"/>
          <p:cNvCxnSpPr/>
          <p:nvPr/>
        </p:nvCxnSpPr>
        <p:spPr>
          <a:xfrm rot="5400000">
            <a:off x="6750859" y="3607595"/>
            <a:ext cx="892975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60"/>
          <p:cNvGrpSpPr/>
          <p:nvPr/>
        </p:nvGrpSpPr>
        <p:grpSpPr>
          <a:xfrm>
            <a:off x="4143372" y="2500307"/>
            <a:ext cx="2428892" cy="3085779"/>
            <a:chOff x="6715140" y="1643056"/>
            <a:chExt cx="2428892" cy="3085779"/>
          </a:xfrm>
        </p:grpSpPr>
        <p:sp>
          <p:nvSpPr>
            <p:cNvPr id="47" name="Text Box 4"/>
            <p:cNvSpPr txBox="1">
              <a:spLocks noChangeArrowheads="1"/>
            </p:cNvSpPr>
            <p:nvPr/>
          </p:nvSpPr>
          <p:spPr bwMode="auto">
            <a:xfrm>
              <a:off x="6715140" y="1643056"/>
              <a:ext cx="2143140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pl-PL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(CountMutex);</a:t>
              </a:r>
            </a:p>
          </p:txBody>
        </p:sp>
        <p:sp>
          <p:nvSpPr>
            <p:cNvPr id="49" name="Text Box 4"/>
            <p:cNvSpPr txBox="1">
              <a:spLocks noChangeArrowheads="1"/>
            </p:cNvSpPr>
            <p:nvPr/>
          </p:nvSpPr>
          <p:spPr bwMode="auto">
            <a:xfrm>
              <a:off x="6850608" y="1890708"/>
              <a:ext cx="2293424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if (Rcount == 0)</a:t>
              </a:r>
            </a:p>
          </p:txBody>
        </p:sp>
        <p:sp>
          <p:nvSpPr>
            <p:cNvPr id="50" name="Text Box 4"/>
            <p:cNvSpPr txBox="1">
              <a:spLocks noChangeArrowheads="1"/>
            </p:cNvSpPr>
            <p:nvPr/>
          </p:nvSpPr>
          <p:spPr bwMode="auto">
            <a:xfrm>
              <a:off x="7072330" y="2176460"/>
              <a:ext cx="2071702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fr-FR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(WriteMutex);</a:t>
              </a:r>
            </a:p>
          </p:txBody>
        </p:sp>
        <p:sp>
          <p:nvSpPr>
            <p:cNvPr id="51" name="Text Box 4"/>
            <p:cNvSpPr txBox="1">
              <a:spLocks noChangeArrowheads="1"/>
            </p:cNvSpPr>
            <p:nvPr/>
          </p:nvSpPr>
          <p:spPr bwMode="auto">
            <a:xfrm>
              <a:off x="6858016" y="2411412"/>
              <a:ext cx="1643074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++Rcount;</a:t>
              </a:r>
            </a:p>
          </p:txBody>
        </p:sp>
        <p:sp>
          <p:nvSpPr>
            <p:cNvPr id="52" name="Text Box 4"/>
            <p:cNvSpPr txBox="1">
              <a:spLocks noChangeArrowheads="1"/>
            </p:cNvSpPr>
            <p:nvPr/>
          </p:nvSpPr>
          <p:spPr bwMode="auto">
            <a:xfrm>
              <a:off x="6715140" y="2640013"/>
              <a:ext cx="2286016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is-I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V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(CountMutex);</a:t>
              </a:r>
            </a:p>
          </p:txBody>
        </p:sp>
        <p:sp>
          <p:nvSpPr>
            <p:cNvPr id="53" name="Text Box 4"/>
            <p:cNvSpPr txBox="1">
              <a:spLocks noChangeArrowheads="1"/>
            </p:cNvSpPr>
            <p:nvPr/>
          </p:nvSpPr>
          <p:spPr bwMode="auto">
            <a:xfrm>
              <a:off x="6715140" y="3143254"/>
              <a:ext cx="1000132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read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</a:p>
          </p:txBody>
        </p:sp>
        <p:sp>
          <p:nvSpPr>
            <p:cNvPr id="57" name="Text Box 4"/>
            <p:cNvSpPr txBox="1">
              <a:spLocks noChangeArrowheads="1"/>
            </p:cNvSpPr>
            <p:nvPr/>
          </p:nvSpPr>
          <p:spPr bwMode="auto">
            <a:xfrm>
              <a:off x="6858016" y="3882000"/>
              <a:ext cx="1357322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--Rcount;</a:t>
              </a:r>
            </a:p>
          </p:txBody>
        </p:sp>
        <p:sp>
          <p:nvSpPr>
            <p:cNvPr id="58" name="Text Box 4"/>
            <p:cNvSpPr txBox="1">
              <a:spLocks noChangeArrowheads="1"/>
            </p:cNvSpPr>
            <p:nvPr/>
          </p:nvSpPr>
          <p:spPr bwMode="auto">
            <a:xfrm>
              <a:off x="6858016" y="4143386"/>
              <a:ext cx="2286016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if (Rcount == 0)</a:t>
              </a:r>
            </a:p>
          </p:txBody>
        </p:sp>
        <p:sp>
          <p:nvSpPr>
            <p:cNvPr id="59" name="Text Box 4"/>
            <p:cNvSpPr txBox="1">
              <a:spLocks noChangeArrowheads="1"/>
            </p:cNvSpPr>
            <p:nvPr/>
          </p:nvSpPr>
          <p:spPr bwMode="auto">
            <a:xfrm>
              <a:off x="7000892" y="4380278"/>
              <a:ext cx="2071702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cs-CZ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V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(WriteMutex);</a:t>
              </a:r>
            </a:p>
          </p:txBody>
        </p:sp>
      </p:grpSp>
      <p:grpSp>
        <p:nvGrpSpPr>
          <p:cNvPr id="3" name="组合 64"/>
          <p:cNvGrpSpPr/>
          <p:nvPr/>
        </p:nvGrpSpPr>
        <p:grpSpPr>
          <a:xfrm>
            <a:off x="900114" y="3474157"/>
            <a:ext cx="2314564" cy="1270326"/>
            <a:chOff x="-1357354" y="2571750"/>
            <a:chExt cx="2314564" cy="1270326"/>
          </a:xfrm>
        </p:grpSpPr>
        <p:sp>
          <p:nvSpPr>
            <p:cNvPr id="62" name="Text Box 4"/>
            <p:cNvSpPr txBox="1">
              <a:spLocks noChangeArrowheads="1"/>
            </p:cNvSpPr>
            <p:nvPr/>
          </p:nvSpPr>
          <p:spPr bwMode="auto">
            <a:xfrm>
              <a:off x="-1357354" y="2571750"/>
              <a:ext cx="2314564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(WriteMutex);</a:t>
              </a:r>
            </a:p>
          </p:txBody>
        </p:sp>
        <p:sp>
          <p:nvSpPr>
            <p:cNvPr id="63" name="Text Box 4"/>
            <p:cNvSpPr txBox="1">
              <a:spLocks noChangeArrowheads="1"/>
            </p:cNvSpPr>
            <p:nvPr/>
          </p:nvSpPr>
          <p:spPr bwMode="auto">
            <a:xfrm>
              <a:off x="-1143040" y="3042218"/>
              <a:ext cx="928694" cy="348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write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</a:p>
          </p:txBody>
        </p:sp>
        <p:sp>
          <p:nvSpPr>
            <p:cNvPr id="64" name="Text Box 4"/>
            <p:cNvSpPr txBox="1">
              <a:spLocks noChangeArrowheads="1"/>
            </p:cNvSpPr>
            <p:nvPr/>
          </p:nvSpPr>
          <p:spPr bwMode="auto">
            <a:xfrm>
              <a:off x="-1357354" y="3500444"/>
              <a:ext cx="2100250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is-IS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zh-CN" altLang="en-US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(WriteMutex);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002964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1357290" y="1857364"/>
            <a:ext cx="1357322" cy="571504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4572000" y="1857364"/>
            <a:ext cx="1357322" cy="571504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896940" y="3429000"/>
            <a:ext cx="2389176" cy="135732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4071934" y="2500306"/>
            <a:ext cx="2643206" cy="3357586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用信号量解决读者</a:t>
            </a:r>
            <a:r>
              <a:rPr lang="en-US" altLang="zh-CN" dirty="0"/>
              <a:t>-</a:t>
            </a:r>
            <a:r>
              <a:rPr lang="zh-CN" altLang="en-US" dirty="0"/>
              <a:t>写者问题</a:t>
            </a:r>
            <a:endParaRPr lang="zh-CN" altLang="en-US" dirty="0">
              <a:cs typeface="+mj-cs"/>
            </a:endParaRPr>
          </a:p>
        </p:txBody>
      </p:sp>
      <p:sp>
        <p:nvSpPr>
          <p:cNvPr id="40" name="Rectangle 15"/>
          <p:cNvSpPr>
            <a:spLocks noChangeArrowheads="1"/>
          </p:cNvSpPr>
          <p:nvPr/>
        </p:nvSpPr>
        <p:spPr bwMode="auto">
          <a:xfrm>
            <a:off x="1381112" y="1857364"/>
            <a:ext cx="1295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+mn-ea"/>
                <a:cs typeface="宋体" charset="0"/>
              </a:rPr>
              <a:t>Writer</a:t>
            </a:r>
          </a:p>
        </p:txBody>
      </p:sp>
      <p:sp>
        <p:nvSpPr>
          <p:cNvPr id="41" name="Rectangle 15"/>
          <p:cNvSpPr>
            <a:spLocks noChangeArrowheads="1"/>
          </p:cNvSpPr>
          <p:nvPr/>
        </p:nvSpPr>
        <p:spPr bwMode="auto">
          <a:xfrm>
            <a:off x="4603760" y="1857364"/>
            <a:ext cx="1295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en-US" altLang="zh-CN" b="1" dirty="0">
                <a:solidFill>
                  <a:schemeClr val="bg1"/>
                </a:solidFill>
                <a:latin typeface="+mn-ea"/>
                <a:cs typeface="宋体" charset="0"/>
              </a:rPr>
              <a:t>Reader</a:t>
            </a:r>
          </a:p>
        </p:txBody>
      </p:sp>
      <p:cxnSp>
        <p:nvCxnSpPr>
          <p:cNvPr id="56" name="直接连接符 55"/>
          <p:cNvCxnSpPr/>
          <p:nvPr/>
        </p:nvCxnSpPr>
        <p:spPr>
          <a:xfrm rot="5400000">
            <a:off x="6750859" y="3607595"/>
            <a:ext cx="8929750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60"/>
          <p:cNvGrpSpPr/>
          <p:nvPr/>
        </p:nvGrpSpPr>
        <p:grpSpPr>
          <a:xfrm>
            <a:off x="4143372" y="2500306"/>
            <a:ext cx="2428892" cy="3342028"/>
            <a:chOff x="6715140" y="1643056"/>
            <a:chExt cx="2428892" cy="3342028"/>
          </a:xfrm>
        </p:grpSpPr>
        <p:sp>
          <p:nvSpPr>
            <p:cNvPr id="47" name="Text Box 4"/>
            <p:cNvSpPr txBox="1">
              <a:spLocks noChangeArrowheads="1"/>
            </p:cNvSpPr>
            <p:nvPr/>
          </p:nvSpPr>
          <p:spPr bwMode="auto">
            <a:xfrm>
              <a:off x="6715140" y="1643056"/>
              <a:ext cx="2143140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pl-PL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(CountMutex);</a:t>
              </a:r>
            </a:p>
          </p:txBody>
        </p:sp>
        <p:sp>
          <p:nvSpPr>
            <p:cNvPr id="49" name="Text Box 4"/>
            <p:cNvSpPr txBox="1">
              <a:spLocks noChangeArrowheads="1"/>
            </p:cNvSpPr>
            <p:nvPr/>
          </p:nvSpPr>
          <p:spPr bwMode="auto">
            <a:xfrm>
              <a:off x="6850608" y="1890708"/>
              <a:ext cx="2293424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if (Rcount == 0)</a:t>
              </a:r>
            </a:p>
          </p:txBody>
        </p:sp>
        <p:sp>
          <p:nvSpPr>
            <p:cNvPr id="50" name="Text Box 4"/>
            <p:cNvSpPr txBox="1">
              <a:spLocks noChangeArrowheads="1"/>
            </p:cNvSpPr>
            <p:nvPr/>
          </p:nvSpPr>
          <p:spPr bwMode="auto">
            <a:xfrm>
              <a:off x="7072330" y="2176460"/>
              <a:ext cx="2071702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fr-FR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(WriteMutex);</a:t>
              </a:r>
            </a:p>
          </p:txBody>
        </p:sp>
        <p:sp>
          <p:nvSpPr>
            <p:cNvPr id="51" name="Text Box 4"/>
            <p:cNvSpPr txBox="1">
              <a:spLocks noChangeArrowheads="1"/>
            </p:cNvSpPr>
            <p:nvPr/>
          </p:nvSpPr>
          <p:spPr bwMode="auto">
            <a:xfrm>
              <a:off x="6858016" y="2411412"/>
              <a:ext cx="1643074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++Rcount;</a:t>
              </a:r>
            </a:p>
          </p:txBody>
        </p:sp>
        <p:sp>
          <p:nvSpPr>
            <p:cNvPr id="52" name="Text Box 4"/>
            <p:cNvSpPr txBox="1">
              <a:spLocks noChangeArrowheads="1"/>
            </p:cNvSpPr>
            <p:nvPr/>
          </p:nvSpPr>
          <p:spPr bwMode="auto">
            <a:xfrm>
              <a:off x="6715140" y="2640013"/>
              <a:ext cx="2286016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is-I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V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(CountMutex);</a:t>
              </a:r>
            </a:p>
          </p:txBody>
        </p:sp>
        <p:sp>
          <p:nvSpPr>
            <p:cNvPr id="53" name="Text Box 4"/>
            <p:cNvSpPr txBox="1">
              <a:spLocks noChangeArrowheads="1"/>
            </p:cNvSpPr>
            <p:nvPr/>
          </p:nvSpPr>
          <p:spPr bwMode="auto">
            <a:xfrm>
              <a:off x="6715140" y="3143254"/>
              <a:ext cx="1000132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read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</a:p>
          </p:txBody>
        </p:sp>
        <p:sp>
          <p:nvSpPr>
            <p:cNvPr id="54" name="Text Box 4"/>
            <p:cNvSpPr txBox="1">
              <a:spLocks noChangeArrowheads="1"/>
            </p:cNvSpPr>
            <p:nvPr/>
          </p:nvSpPr>
          <p:spPr bwMode="auto">
            <a:xfrm>
              <a:off x="6715140" y="3636300"/>
              <a:ext cx="2143140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pl-PL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(CountMutex);</a:t>
              </a:r>
            </a:p>
          </p:txBody>
        </p:sp>
        <p:sp>
          <p:nvSpPr>
            <p:cNvPr id="57" name="Text Box 4"/>
            <p:cNvSpPr txBox="1">
              <a:spLocks noChangeArrowheads="1"/>
            </p:cNvSpPr>
            <p:nvPr/>
          </p:nvSpPr>
          <p:spPr bwMode="auto">
            <a:xfrm>
              <a:off x="6858016" y="3882000"/>
              <a:ext cx="1357322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--Rcount;</a:t>
              </a:r>
            </a:p>
          </p:txBody>
        </p:sp>
        <p:sp>
          <p:nvSpPr>
            <p:cNvPr id="58" name="Text Box 4"/>
            <p:cNvSpPr txBox="1">
              <a:spLocks noChangeArrowheads="1"/>
            </p:cNvSpPr>
            <p:nvPr/>
          </p:nvSpPr>
          <p:spPr bwMode="auto">
            <a:xfrm>
              <a:off x="6858016" y="4143386"/>
              <a:ext cx="2286016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if (Rcount == 0)</a:t>
              </a:r>
            </a:p>
          </p:txBody>
        </p:sp>
        <p:sp>
          <p:nvSpPr>
            <p:cNvPr id="59" name="Text Box 4"/>
            <p:cNvSpPr txBox="1">
              <a:spLocks noChangeArrowheads="1"/>
            </p:cNvSpPr>
            <p:nvPr/>
          </p:nvSpPr>
          <p:spPr bwMode="auto">
            <a:xfrm>
              <a:off x="7000892" y="4380278"/>
              <a:ext cx="2071702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cs-CZ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V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(WriteMutex);</a:t>
              </a:r>
            </a:p>
          </p:txBody>
        </p:sp>
        <p:sp>
          <p:nvSpPr>
            <p:cNvPr id="60" name="Text Box 4"/>
            <p:cNvSpPr txBox="1">
              <a:spLocks noChangeArrowheads="1"/>
            </p:cNvSpPr>
            <p:nvPr/>
          </p:nvSpPr>
          <p:spPr bwMode="auto">
            <a:xfrm>
              <a:off x="6715140" y="4643452"/>
              <a:ext cx="2143140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is-IS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zh-CN" altLang="en-US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(CountMutex)</a:t>
              </a:r>
              <a:r>
                <a:rPr lang="en-US" altLang="zh-CN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" name="组合 64"/>
          <p:cNvGrpSpPr/>
          <p:nvPr/>
        </p:nvGrpSpPr>
        <p:grpSpPr>
          <a:xfrm>
            <a:off x="900114" y="3474157"/>
            <a:ext cx="2314564" cy="1270326"/>
            <a:chOff x="-1357354" y="2571750"/>
            <a:chExt cx="2314564" cy="1270326"/>
          </a:xfrm>
        </p:grpSpPr>
        <p:sp>
          <p:nvSpPr>
            <p:cNvPr id="62" name="Text Box 4"/>
            <p:cNvSpPr txBox="1">
              <a:spLocks noChangeArrowheads="1"/>
            </p:cNvSpPr>
            <p:nvPr/>
          </p:nvSpPr>
          <p:spPr bwMode="auto">
            <a:xfrm>
              <a:off x="-1357354" y="2571750"/>
              <a:ext cx="2314564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P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(WriteMutex);</a:t>
              </a:r>
            </a:p>
          </p:txBody>
        </p:sp>
        <p:sp>
          <p:nvSpPr>
            <p:cNvPr id="63" name="Text Box 4"/>
            <p:cNvSpPr txBox="1">
              <a:spLocks noChangeArrowheads="1"/>
            </p:cNvSpPr>
            <p:nvPr/>
          </p:nvSpPr>
          <p:spPr bwMode="auto">
            <a:xfrm>
              <a:off x="-1143040" y="3042218"/>
              <a:ext cx="928694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buFont typeface="Monotype Sorts" charset="0"/>
                <a:buNone/>
              </a:pPr>
              <a:r>
                <a:rPr lang="en-US" altLang="zh-CN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write</a:t>
              </a:r>
              <a:r>
                <a:rPr lang="zh-CN" altLang="en-US" sz="1800" b="1" dirty="0"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;</a:t>
              </a:r>
            </a:p>
          </p:txBody>
        </p:sp>
        <p:sp>
          <p:nvSpPr>
            <p:cNvPr id="64" name="Text Box 4"/>
            <p:cNvSpPr txBox="1">
              <a:spLocks noChangeArrowheads="1"/>
            </p:cNvSpPr>
            <p:nvPr/>
          </p:nvSpPr>
          <p:spPr bwMode="auto">
            <a:xfrm>
              <a:off x="-1357354" y="3500444"/>
              <a:ext cx="2100250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is-IS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zh-CN" altLang="en-US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(WriteMutex);</a:t>
              </a: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899592" y="5239102"/>
            <a:ext cx="3206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11576A"/>
                </a:solidFill>
              </a:rPr>
              <a:t>如果读者持续到达，读者优先</a:t>
            </a:r>
          </a:p>
        </p:txBody>
      </p:sp>
    </p:spTree>
    <p:extLst>
      <p:ext uri="{BB962C8B-B14F-4D97-AF65-F5344CB8AC3E}">
        <p14:creationId xmlns:p14="http://schemas.microsoft.com/office/powerpoint/2010/main" val="125103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Keep fairness: reader-writer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18739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D974100-697B-4642-B984-D403E38B1DA9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98</a:t>
            </a:fld>
            <a:endParaRPr lang="en-US" altLang="ko-KR" sz="1200">
              <a:solidFill>
                <a:schemeClr val="bg1"/>
              </a:solidFill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857250" y="1668463"/>
            <a:ext cx="2428875" cy="220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typedef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semph</a:t>
            </a:r>
            <a:endParaRPr lang="en-US" altLang="zh-CN" sz="1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semph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rmutex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1;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semph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wmutex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1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semph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write = 1;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semph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concur = 1;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rcount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0;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16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wcount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0;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3454400" y="1357313"/>
            <a:ext cx="2520950" cy="4422775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Reader</a:t>
            </a:r>
            <a:endParaRPr lang="zh-CN" altLang="en-US" sz="1400" b="1" dirty="0">
              <a:solidFill>
                <a:srgbClr val="9C4E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While(TRUE)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b="1" dirty="0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P(concur);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P(</a:t>
            </a:r>
            <a:r>
              <a:rPr lang="en-US" altLang="zh-CN" sz="14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rmutex</a:t>
            </a:r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rcount</a:t>
            </a:r>
            <a:r>
              <a:rPr lang="en-US" altLang="zh-CN" sz="14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++;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if(</a:t>
            </a:r>
            <a:r>
              <a:rPr lang="en-US" altLang="zh-CN" sz="14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rcount</a:t>
            </a:r>
            <a:r>
              <a:rPr lang="en-US" altLang="zh-CN" sz="14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== 1)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en-US" altLang="zh-CN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P(write);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V(</a:t>
            </a:r>
            <a:r>
              <a:rPr lang="en-US" altLang="zh-CN" sz="14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rmutex</a:t>
            </a:r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b="1" dirty="0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V(concur);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Read_Action</a:t>
            </a:r>
            <a:r>
              <a:rPr lang="en-US" altLang="zh-CN" sz="14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();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P(</a:t>
            </a:r>
            <a:r>
              <a:rPr lang="en-US" altLang="zh-CN" sz="14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mutex</a:t>
            </a:r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rcount</a:t>
            </a:r>
            <a:r>
              <a:rPr lang="en-US" altLang="zh-CN" sz="14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--;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if(</a:t>
            </a:r>
            <a:r>
              <a:rPr lang="en-US" altLang="zh-CN" sz="14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rcount</a:t>
            </a:r>
            <a:r>
              <a:rPr lang="en-US" altLang="zh-CN" sz="14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== 0)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en-US" altLang="zh-CN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V(write);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V(</a:t>
            </a:r>
            <a:r>
              <a:rPr lang="en-US" altLang="zh-CN" sz="14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mutex</a:t>
            </a:r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6480175" y="1357313"/>
            <a:ext cx="2520950" cy="4357687"/>
          </a:xfrm>
          <a:prstGeom prst="rect">
            <a:avLst/>
          </a:prstGeom>
          <a:noFill/>
          <a:ln w="9525">
            <a:solidFill>
              <a:srgbClr val="9C4E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Writer</a:t>
            </a:r>
            <a:endParaRPr lang="zh-CN" altLang="en-US" sz="1400" b="1" dirty="0">
              <a:solidFill>
                <a:srgbClr val="9C4E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While(TRUE)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P(</a:t>
            </a:r>
            <a:r>
              <a:rPr lang="en-US" altLang="zh-CN" sz="14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wmutex</a:t>
            </a:r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wcount</a:t>
            </a:r>
            <a:r>
              <a:rPr lang="en-US" altLang="zh-CN" sz="14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++;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if(</a:t>
            </a:r>
            <a:r>
              <a:rPr lang="en-US" altLang="zh-CN" sz="14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wcount</a:t>
            </a:r>
            <a:r>
              <a:rPr lang="en-US" altLang="zh-CN" sz="14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== 1)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altLang="zh-CN" sz="1400" b="1" dirty="0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P(concur);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V(</a:t>
            </a:r>
            <a:r>
              <a:rPr lang="en-US" altLang="zh-CN" sz="14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wmutex</a:t>
            </a:r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P(Write);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Write_Action</a:t>
            </a:r>
            <a:r>
              <a:rPr lang="en-US" altLang="zh-CN" sz="14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();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V(write);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P(</a:t>
            </a:r>
            <a:r>
              <a:rPr lang="en-US" altLang="zh-CN" sz="14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wmutex</a:t>
            </a:r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wcount</a:t>
            </a:r>
            <a:r>
              <a:rPr lang="en-US" altLang="zh-CN" sz="14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--;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if(</a:t>
            </a:r>
            <a:r>
              <a:rPr lang="en-US" altLang="zh-CN" sz="1400" b="1" dirty="0" err="1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wcount</a:t>
            </a:r>
            <a:r>
              <a:rPr lang="en-US" altLang="zh-CN" sz="14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== 0)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b="1" dirty="0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V(concur);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V(</a:t>
            </a:r>
            <a:r>
              <a:rPr lang="en-US" altLang="zh-CN" sz="14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wmutex</a:t>
            </a:r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878254" y="3934619"/>
            <a:ext cx="2428875" cy="120032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Q1:</a:t>
            </a:r>
            <a:r>
              <a:rPr lang="zh-CN" altLang="en-US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这是“低延迟”的方案，还是“高带宽”的方案？</a:t>
            </a:r>
            <a:endParaRPr lang="en-US" altLang="zh-CN" sz="1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Q2</a:t>
            </a:r>
            <a:r>
              <a:rPr lang="zh-CN" altLang="en-US" sz="1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：如何实现另外的方式？</a:t>
            </a:r>
            <a:endParaRPr lang="en-US" altLang="zh-CN" sz="1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555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9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IPC problem: Sleeping Barber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Operating System</a:t>
            </a:r>
            <a:endParaRPr lang="en-US" altLang="ko-KR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13005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C0DBBB-BA6B-4059-9B20-E1A0D8AE692B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99</a:t>
            </a:fld>
            <a:endParaRPr lang="en-US" altLang="ko-KR" sz="1200">
              <a:solidFill>
                <a:schemeClr val="bg1"/>
              </a:solidFill>
            </a:endParaRPr>
          </a:p>
        </p:txBody>
      </p:sp>
      <p:sp>
        <p:nvSpPr>
          <p:cNvPr id="130054" name="内容占位符 2"/>
          <p:cNvSpPr>
            <a:spLocks noGrp="1"/>
          </p:cNvSpPr>
          <p:nvPr>
            <p:ph idx="1"/>
          </p:nvPr>
        </p:nvSpPr>
        <p:spPr>
          <a:xfrm>
            <a:off x="785813" y="1371600"/>
            <a:ext cx="4643437" cy="498633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Problem description</a:t>
            </a:r>
          </a:p>
          <a:p>
            <a:pPr lvl="1"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One chair for barbering, and N chairs for waiting</a:t>
            </a:r>
          </a:p>
          <a:p>
            <a:pPr lvl="1"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Customer: occupy barbering chair, or sit on waiting chair, or leaving when all chairs are full</a:t>
            </a:r>
          </a:p>
          <a:p>
            <a:pPr lvl="1"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Barber: 0 customer sleeping, or working</a:t>
            </a:r>
          </a:p>
        </p:txBody>
      </p:sp>
      <p:pic>
        <p:nvPicPr>
          <p:cNvPr id="8" name="Picture 6" descr="睡眠理发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613" y="2143125"/>
            <a:ext cx="4751387" cy="344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901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sh3_Print">
  <a:themeElements>
    <a:clrScheme name="psh3_Print 2">
      <a:dk1>
        <a:srgbClr val="000000"/>
      </a:dk1>
      <a:lt1>
        <a:srgbClr val="FFFFFF"/>
      </a:lt1>
      <a:dk2>
        <a:srgbClr val="003366"/>
      </a:dk2>
      <a:lt2>
        <a:srgbClr val="CCCCCC"/>
      </a:lt2>
      <a:accent1>
        <a:srgbClr val="C0C9F6"/>
      </a:accent1>
      <a:accent2>
        <a:srgbClr val="A1B67A"/>
      </a:accent2>
      <a:accent3>
        <a:srgbClr val="FFFFFF"/>
      </a:accent3>
      <a:accent4>
        <a:srgbClr val="000000"/>
      </a:accent4>
      <a:accent5>
        <a:srgbClr val="DCE1FA"/>
      </a:accent5>
      <a:accent6>
        <a:srgbClr val="91A56E"/>
      </a:accent6>
      <a:hlink>
        <a:srgbClr val="789ED0"/>
      </a:hlink>
      <a:folHlink>
        <a:srgbClr val="B2B2B2"/>
      </a:folHlink>
    </a:clrScheme>
    <a:fontScheme name="psh3_Print">
      <a:majorFont>
        <a:latin typeface="Times New Roman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sh3_Print 1">
        <a:dk1>
          <a:srgbClr val="5F5F5F"/>
        </a:dk1>
        <a:lt1>
          <a:srgbClr val="FFFFFF"/>
        </a:lt1>
        <a:dk2>
          <a:srgbClr val="000000"/>
        </a:dk2>
        <a:lt2>
          <a:srgbClr val="DDDDDD"/>
        </a:lt2>
        <a:accent1>
          <a:srgbClr val="C0C0C0"/>
        </a:accent1>
        <a:accent2>
          <a:srgbClr val="EAEAEA"/>
        </a:accent2>
        <a:accent3>
          <a:srgbClr val="FFFFFF"/>
        </a:accent3>
        <a:accent4>
          <a:srgbClr val="505050"/>
        </a:accent4>
        <a:accent5>
          <a:srgbClr val="DCDCDC"/>
        </a:accent5>
        <a:accent6>
          <a:srgbClr val="D4D4D4"/>
        </a:accent6>
        <a:hlink>
          <a:srgbClr val="4D4D4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3_Print 2">
        <a:dk1>
          <a:srgbClr val="000000"/>
        </a:dk1>
        <a:lt1>
          <a:srgbClr val="FFFFFF"/>
        </a:lt1>
        <a:dk2>
          <a:srgbClr val="003366"/>
        </a:dk2>
        <a:lt2>
          <a:srgbClr val="CCCCCC"/>
        </a:lt2>
        <a:accent1>
          <a:srgbClr val="C0C9F6"/>
        </a:accent1>
        <a:accent2>
          <a:srgbClr val="A1B67A"/>
        </a:accent2>
        <a:accent3>
          <a:srgbClr val="FFFFFF"/>
        </a:accent3>
        <a:accent4>
          <a:srgbClr val="000000"/>
        </a:accent4>
        <a:accent5>
          <a:srgbClr val="DCE1FA"/>
        </a:accent5>
        <a:accent6>
          <a:srgbClr val="91A56E"/>
        </a:accent6>
        <a:hlink>
          <a:srgbClr val="789ED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3_Print 3">
        <a:dk1>
          <a:srgbClr val="384868"/>
        </a:dk1>
        <a:lt1>
          <a:srgbClr val="FFFFFF"/>
        </a:lt1>
        <a:dk2>
          <a:srgbClr val="000000"/>
        </a:dk2>
        <a:lt2>
          <a:srgbClr val="CCCCCC"/>
        </a:lt2>
        <a:accent1>
          <a:srgbClr val="C0C9F6"/>
        </a:accent1>
        <a:accent2>
          <a:srgbClr val="A1B67A"/>
        </a:accent2>
        <a:accent3>
          <a:srgbClr val="FFFFFF"/>
        </a:accent3>
        <a:accent4>
          <a:srgbClr val="2E3C58"/>
        </a:accent4>
        <a:accent5>
          <a:srgbClr val="DCE1FA"/>
        </a:accent5>
        <a:accent6>
          <a:srgbClr val="91A56E"/>
        </a:accent6>
        <a:hlink>
          <a:srgbClr val="789ED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psh3_Print</Template>
  <TotalTime>0</TotalTime>
  <Words>9421</Words>
  <Application>Microsoft Office PowerPoint</Application>
  <PresentationFormat>全屏显示(4:3)</PresentationFormat>
  <Paragraphs>2319</Paragraphs>
  <Slides>143</Slides>
  <Notes>44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143</vt:i4>
      </vt:variant>
    </vt:vector>
  </HeadingPairs>
  <TitlesOfParts>
    <vt:vector size="158" baseType="lpstr">
      <vt:lpstr>굴림</vt:lpstr>
      <vt:lpstr>Monotype Sorts</vt:lpstr>
      <vt:lpstr>MS PGothic</vt:lpstr>
      <vt:lpstr>宋体</vt:lpstr>
      <vt:lpstr>宋体</vt:lpstr>
      <vt:lpstr>微软雅黑</vt:lpstr>
      <vt:lpstr>张海山锐谐体2.0-授权联系：Samtype@QQ.com</vt:lpstr>
      <vt:lpstr>Arial</vt:lpstr>
      <vt:lpstr>Calibri</vt:lpstr>
      <vt:lpstr>Comic Sans MS</vt:lpstr>
      <vt:lpstr>Courier New</vt:lpstr>
      <vt:lpstr>Times New Roman</vt:lpstr>
      <vt:lpstr>Verdana</vt:lpstr>
      <vt:lpstr>Wingdings</vt:lpstr>
      <vt:lpstr>psh3_Print</vt:lpstr>
      <vt:lpstr>Operating System</vt:lpstr>
      <vt:lpstr>经典IPC问题</vt:lpstr>
      <vt:lpstr>Communication between processes</vt:lpstr>
      <vt:lpstr>Exclusion: Spooler directory</vt:lpstr>
      <vt:lpstr>Exclusion: Spooler directory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Concept about mutual exclusion</vt:lpstr>
      <vt:lpstr>临界区(Critical Section)</vt:lpstr>
      <vt:lpstr>Concept about mutual exclusion</vt:lpstr>
      <vt:lpstr>临界区的访问规则</vt:lpstr>
      <vt:lpstr>临界区的访问规则</vt:lpstr>
      <vt:lpstr>临界区的访问规则</vt:lpstr>
      <vt:lpstr>临界区的访问规则</vt:lpstr>
      <vt:lpstr>临界区的访问规则</vt:lpstr>
      <vt:lpstr>Disabling interrupts</vt:lpstr>
      <vt:lpstr>Solutions of IPC problems</vt:lpstr>
      <vt:lpstr>Busy waiting</vt:lpstr>
      <vt:lpstr>Lock variable</vt:lpstr>
      <vt:lpstr>Drawback of lock variable</vt:lpstr>
      <vt:lpstr>Strict alternation</vt:lpstr>
      <vt:lpstr>Drawback of strict alternation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Test and Set Lock (TSL)solution</vt:lpstr>
      <vt:lpstr>PowerPoint 演示文稿</vt:lpstr>
      <vt:lpstr>PowerPoint 演示文稿</vt:lpstr>
      <vt:lpstr>Analysis of “Busy waiting”</vt:lpstr>
      <vt:lpstr>PowerPoint 演示文稿</vt:lpstr>
      <vt:lpstr>Sleep-Wake up</vt:lpstr>
      <vt:lpstr>Simple Sleep-Wake up solution</vt:lpstr>
      <vt:lpstr>Solution of “Producer-Consumer”</vt:lpstr>
      <vt:lpstr>Disadvantage of this solution</vt:lpstr>
      <vt:lpstr>Semaphore solution</vt:lpstr>
      <vt:lpstr>PowerPoint 演示文稿</vt:lpstr>
      <vt:lpstr>PowerPoint 演示文稿</vt:lpstr>
      <vt:lpstr>PowerPoint 演示文稿</vt:lpstr>
      <vt:lpstr>PowerPoint 演示文稿</vt:lpstr>
      <vt:lpstr>Exclusion: Spooler directory with Semaphore</vt:lpstr>
      <vt:lpstr>Synchronism: Driver-Conductor</vt:lpstr>
      <vt:lpstr>Concept about Synchronism</vt:lpstr>
      <vt:lpstr>Analysis about IPC problem</vt:lpstr>
      <vt:lpstr>PowerPoint 演示文稿</vt:lpstr>
      <vt:lpstr>Problem models of IPC</vt:lpstr>
      <vt:lpstr>PowerPoint 演示文稿</vt:lpstr>
      <vt:lpstr>PowerPoint 演示文稿</vt:lpstr>
      <vt:lpstr>PowerPoint 演示文稿</vt:lpstr>
      <vt:lpstr>PowerPoint 演示文稿</vt:lpstr>
      <vt:lpstr>信号量的代码示意</vt:lpstr>
      <vt:lpstr>Monitor solution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IPC problem: dining philosophers</vt:lpstr>
      <vt:lpstr>Analysis of “dining philosophers”</vt:lpstr>
      <vt:lpstr>常见错误解法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Solution of “dining philosophers”</vt:lpstr>
      <vt:lpstr>Solution of “dining philosophers”</vt:lpstr>
      <vt:lpstr>IPC problem: Reader-Writer</vt:lpstr>
      <vt:lpstr>Analysis of “Reader-Writer”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Keep fairness: reader-writer</vt:lpstr>
      <vt:lpstr>IPC problem: Sleeping Barber</vt:lpstr>
      <vt:lpstr>Analysis of “Sleeping Barber”</vt:lpstr>
      <vt:lpstr>Solution of “Sleeping barber”</vt:lpstr>
      <vt:lpstr>Message Passing</vt:lpstr>
      <vt:lpstr>Solution of “Producer-Consumer”</vt:lpstr>
      <vt:lpstr>PowerPoint 演示文稿</vt:lpstr>
      <vt:lpstr>你需要知道的一些事</vt:lpstr>
      <vt:lpstr>关于锁机制的实现</vt:lpstr>
      <vt:lpstr>让我们来思考一下多核</vt:lpstr>
      <vt:lpstr>pLock：神威太湖之光上的锁机制</vt:lpstr>
      <vt:lpstr>pLock：神威太湖之光上的锁机制</vt:lpstr>
      <vt:lpstr>pLock：神威太湖之光上的锁机制</vt:lpstr>
      <vt:lpstr>pLock：神威太湖之光上的锁机制</vt:lpstr>
      <vt:lpstr>为什么程序员倾向于锁 而不是信号量</vt:lpstr>
      <vt:lpstr>为什么操作系统可以访问的数据 用户却访问不到呢？</vt:lpstr>
      <vt:lpstr>不行！</vt:lpstr>
      <vt:lpstr>等级森严的CPU世界</vt:lpstr>
      <vt:lpstr>PowerPoint 演示文稿</vt:lpstr>
      <vt:lpstr>指令的等级状态</vt:lpstr>
      <vt:lpstr>内存区域划分</vt:lpstr>
      <vt:lpstr>分段式的内存访问模式： 段+偏移量</vt:lpstr>
      <vt:lpstr>内存区域的权限等级</vt:lpstr>
      <vt:lpstr>内存区域的权限等级</vt:lpstr>
      <vt:lpstr>内存区域的权限等级</vt:lpstr>
      <vt:lpstr>怎么修改CPU的当前权限状态？</vt:lpstr>
      <vt:lpstr>用户指令与内核如何交互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系统调用表</vt:lpstr>
      <vt:lpstr>PowerPoint 演示文稿</vt:lpstr>
      <vt:lpstr>PowerPoint 演示文稿</vt:lpstr>
      <vt:lpstr>PowerPoint 演示文稿</vt:lpstr>
      <vt:lpstr>Thanks for your time! Questions &amp; Answers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2021-05-18T04:31:04Z</dcterms:created>
  <dcterms:modified xsi:type="dcterms:W3CDTF">2021-05-18T04:31:09Z</dcterms:modified>
</cp:coreProperties>
</file>