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07" r:id="rId2"/>
    <p:sldMasterId id="2147484011" r:id="rId3"/>
    <p:sldMasterId id="2147484015" r:id="rId4"/>
  </p:sldMasterIdLst>
  <p:notesMasterIdLst>
    <p:notesMasterId r:id="rId123"/>
  </p:notesMasterIdLst>
  <p:handoutMasterIdLst>
    <p:handoutMasterId r:id="rId124"/>
  </p:handoutMasterIdLst>
  <p:sldIdLst>
    <p:sldId id="256" r:id="rId5"/>
    <p:sldId id="539" r:id="rId6"/>
    <p:sldId id="679" r:id="rId7"/>
    <p:sldId id="716" r:id="rId8"/>
    <p:sldId id="680" r:id="rId9"/>
    <p:sldId id="678" r:id="rId10"/>
    <p:sldId id="431" r:id="rId11"/>
    <p:sldId id="520" r:id="rId12"/>
    <p:sldId id="548" r:id="rId13"/>
    <p:sldId id="549" r:id="rId14"/>
    <p:sldId id="479" r:id="rId15"/>
    <p:sldId id="481" r:id="rId16"/>
    <p:sldId id="671" r:id="rId17"/>
    <p:sldId id="700" r:id="rId18"/>
    <p:sldId id="523" r:id="rId19"/>
    <p:sldId id="590" r:id="rId20"/>
    <p:sldId id="524" r:id="rId21"/>
    <p:sldId id="571" r:id="rId22"/>
    <p:sldId id="593" r:id="rId23"/>
    <p:sldId id="525" r:id="rId24"/>
    <p:sldId id="572" r:id="rId25"/>
    <p:sldId id="573" r:id="rId26"/>
    <p:sldId id="594" r:id="rId27"/>
    <p:sldId id="526" r:id="rId28"/>
    <p:sldId id="684" r:id="rId29"/>
    <p:sldId id="685" r:id="rId30"/>
    <p:sldId id="529" r:id="rId31"/>
    <p:sldId id="686" r:id="rId32"/>
    <p:sldId id="574" r:id="rId33"/>
    <p:sldId id="530" r:id="rId34"/>
    <p:sldId id="544" r:id="rId35"/>
    <p:sldId id="545" r:id="rId36"/>
    <p:sldId id="546" r:id="rId37"/>
    <p:sldId id="531" r:id="rId38"/>
    <p:sldId id="547" r:id="rId39"/>
    <p:sldId id="687" r:id="rId40"/>
    <p:sldId id="575" r:id="rId41"/>
    <p:sldId id="532" r:id="rId42"/>
    <p:sldId id="551" r:id="rId43"/>
    <p:sldId id="533" r:id="rId44"/>
    <p:sldId id="583" r:id="rId45"/>
    <p:sldId id="581" r:id="rId46"/>
    <p:sldId id="589" r:id="rId47"/>
    <p:sldId id="636" r:id="rId48"/>
    <p:sldId id="637" r:id="rId49"/>
    <p:sldId id="638" r:id="rId50"/>
    <p:sldId id="639" r:id="rId51"/>
    <p:sldId id="640" r:id="rId52"/>
    <p:sldId id="641" r:id="rId53"/>
    <p:sldId id="646" r:id="rId54"/>
    <p:sldId id="647" r:id="rId55"/>
    <p:sldId id="648" r:id="rId56"/>
    <p:sldId id="649" r:id="rId57"/>
    <p:sldId id="535" r:id="rId58"/>
    <p:sldId id="536" r:id="rId59"/>
    <p:sldId id="565" r:id="rId60"/>
    <p:sldId id="568" r:id="rId61"/>
    <p:sldId id="701" r:id="rId62"/>
    <p:sldId id="569" r:id="rId63"/>
    <p:sldId id="717" r:id="rId64"/>
    <p:sldId id="718" r:id="rId65"/>
    <p:sldId id="719" r:id="rId66"/>
    <p:sldId id="720" r:id="rId67"/>
    <p:sldId id="721" r:id="rId68"/>
    <p:sldId id="722" r:id="rId69"/>
    <p:sldId id="723" r:id="rId70"/>
    <p:sldId id="724" r:id="rId71"/>
    <p:sldId id="725" r:id="rId72"/>
    <p:sldId id="726" r:id="rId73"/>
    <p:sldId id="727" r:id="rId74"/>
    <p:sldId id="614" r:id="rId75"/>
    <p:sldId id="615" r:id="rId76"/>
    <p:sldId id="616" r:id="rId77"/>
    <p:sldId id="617" r:id="rId78"/>
    <p:sldId id="618" r:id="rId79"/>
    <p:sldId id="619" r:id="rId80"/>
    <p:sldId id="620" r:id="rId81"/>
    <p:sldId id="621" r:id="rId82"/>
    <p:sldId id="622" r:id="rId83"/>
    <p:sldId id="623" r:id="rId84"/>
    <p:sldId id="624" r:id="rId85"/>
    <p:sldId id="625" r:id="rId86"/>
    <p:sldId id="626" r:id="rId87"/>
    <p:sldId id="627" r:id="rId88"/>
    <p:sldId id="628" r:id="rId89"/>
    <p:sldId id="629" r:id="rId90"/>
    <p:sldId id="688" r:id="rId91"/>
    <p:sldId id="689" r:id="rId92"/>
    <p:sldId id="690" r:id="rId93"/>
    <p:sldId id="691" r:id="rId94"/>
    <p:sldId id="702" r:id="rId95"/>
    <p:sldId id="714" r:id="rId96"/>
    <p:sldId id="713" r:id="rId97"/>
    <p:sldId id="705" r:id="rId98"/>
    <p:sldId id="706" r:id="rId99"/>
    <p:sldId id="707" r:id="rId100"/>
    <p:sldId id="704" r:id="rId101"/>
    <p:sldId id="703" r:id="rId102"/>
    <p:sldId id="715" r:id="rId103"/>
    <p:sldId id="669" r:id="rId104"/>
    <p:sldId id="595" r:id="rId105"/>
    <p:sldId id="553" r:id="rId106"/>
    <p:sldId id="554" r:id="rId107"/>
    <p:sldId id="596" r:id="rId108"/>
    <p:sldId id="597" r:id="rId109"/>
    <p:sldId id="555" r:id="rId110"/>
    <p:sldId id="556" r:id="rId111"/>
    <p:sldId id="557" r:id="rId112"/>
    <p:sldId id="676" r:id="rId113"/>
    <p:sldId id="559" r:id="rId114"/>
    <p:sldId id="560" r:id="rId115"/>
    <p:sldId id="561" r:id="rId116"/>
    <p:sldId id="654" r:id="rId117"/>
    <p:sldId id="655" r:id="rId118"/>
    <p:sldId id="656" r:id="rId119"/>
    <p:sldId id="657" r:id="rId120"/>
    <p:sldId id="658" r:id="rId121"/>
    <p:sldId id="281" r:id="rId1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lnSpc>
        <a:spcPct val="80000"/>
      </a:lnSpc>
      <a:spcBef>
        <a:spcPct val="20000"/>
      </a:spcBef>
      <a:spcAft>
        <a:spcPct val="0"/>
      </a:spcAft>
      <a:buSzPct val="80000"/>
      <a:buFont typeface="Wingdings" panose="05000000000000000000" pitchFamily="2" charset="2"/>
      <a:buChar char="•"/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CC"/>
    <a:srgbClr val="F5ED5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96" autoAdjust="0"/>
    <p:restoredTop sz="85198" autoAdjust="0"/>
  </p:normalViewPr>
  <p:slideViewPr>
    <p:cSldViewPr>
      <p:cViewPr varScale="1">
        <p:scale>
          <a:sx n="98" d="100"/>
          <a:sy n="98" d="100"/>
        </p:scale>
        <p:origin x="1746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notesMaster" Target="notesMasters/notesMaster1.xml"/><Relationship Id="rId128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handoutMaster" Target="handoutMasters/handoutMaster1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3F76284-487D-4B32-B3F6-3D37AE83692A}" type="datetimeFigureOut">
              <a:rPr lang="zh-CN" altLang="en-US"/>
              <a:pPr>
                <a:defRPr/>
              </a:pPr>
              <a:t>2021/5/18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fld id="{A4E10AC0-FECC-4ECE-891D-19BC0B63CF7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fld id="{BA1F4EE4-25C1-46B1-B6E5-29A9C72CD7E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06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56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2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94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132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3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2915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6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258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835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996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F4EE4-25C1-46B1-B6E5-29A9C72CD7EF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57943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501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44556C-B6BD-6140-96DE-E908B1F8B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43164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14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278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04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3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00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2202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349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1F4EE4-25C1-46B1-B6E5-29A9C72CD7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783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22823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0208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370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2023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5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63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64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0196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79FEAC-2858-416F-A4F6-E1735B75229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8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fld id="{80AC5814-5CA3-408A-9260-AC574452359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654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C574B0-1D19-44D2-9C7D-BFE3A871EA3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978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4EC84-1CEF-40C2-8964-DC7BA04E7DD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815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E58688-3171-448B-A580-A5C9113ABB2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61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456767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3727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244684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48250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110636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88232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2308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EFC526-8A43-41C1-B1D0-B3D20E53516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946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52229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71472" y="5143512"/>
            <a:ext cx="720000" cy="960000"/>
          </a:xfrm>
          <a:prstGeom prst="rect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928662" y="2190741"/>
            <a:ext cx="720000" cy="960000"/>
          </a:xfrm>
          <a:prstGeom prst="rect">
            <a:avLst/>
          </a:prstGeom>
          <a:gradFill>
            <a:gsLst>
              <a:gs pos="100000">
                <a:srgbClr val="11576A"/>
              </a:gs>
              <a:gs pos="0">
                <a:srgbClr val="0EB1C8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00100" y="1047733"/>
            <a:ext cx="720000" cy="960000"/>
          </a:xfrm>
          <a:prstGeom prst="rect">
            <a:avLst/>
          </a:prstGeom>
          <a:gradFill>
            <a:gsLst>
              <a:gs pos="100000">
                <a:srgbClr val="005072"/>
              </a:gs>
              <a:gs pos="0">
                <a:srgbClr val="0093DD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500958" y="2469000"/>
            <a:ext cx="720000" cy="96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928662" y="3619501"/>
            <a:ext cx="720000" cy="960000"/>
          </a:xfrm>
          <a:prstGeom prst="rect">
            <a:avLst/>
          </a:prstGeom>
          <a:gradFill>
            <a:gsLst>
              <a:gs pos="100000">
                <a:srgbClr val="33FFFF"/>
              </a:gs>
              <a:gs pos="0">
                <a:srgbClr val="99FF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428860" y="1047733"/>
            <a:ext cx="720000" cy="960000"/>
          </a:xfrm>
          <a:prstGeom prst="rect">
            <a:avLst/>
          </a:prstGeom>
          <a:gradFill>
            <a:gsLst>
              <a:gs pos="100000">
                <a:srgbClr val="339900"/>
              </a:gs>
              <a:gs pos="0">
                <a:srgbClr val="CCFF99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7500958" y="1047733"/>
            <a:ext cx="720000" cy="960000"/>
          </a:xfrm>
          <a:prstGeom prst="rect">
            <a:avLst/>
          </a:prstGeom>
          <a:gradFill>
            <a:gsLst>
              <a:gs pos="100000">
                <a:srgbClr val="FF9900"/>
              </a:gs>
              <a:gs pos="0">
                <a:srgbClr val="FFCC66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6357950" y="1047733"/>
            <a:ext cx="720000" cy="960000"/>
          </a:xfrm>
          <a:prstGeom prst="rect">
            <a:avLst/>
          </a:prstGeom>
          <a:gradFill>
            <a:gsLst>
              <a:gs pos="100000">
                <a:srgbClr val="330033"/>
              </a:gs>
              <a:gs pos="0">
                <a:srgbClr val="CC66FF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457200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000760" y="3810003"/>
            <a:ext cx="720000" cy="960000"/>
          </a:xfrm>
          <a:prstGeom prst="rect">
            <a:avLst/>
          </a:prstGeom>
          <a:gradFill>
            <a:gsLst>
              <a:gs pos="100000">
                <a:srgbClr val="666666"/>
              </a:gs>
              <a:gs pos="0">
                <a:srgbClr val="CCCCCC"/>
              </a:gs>
            </a:gsLst>
            <a:lin ang="5400000" scaled="0"/>
          </a:gra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S PGothic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977214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946EC-0FA2-4AA0-B957-0455D0C2319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8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8D8FA-1FAA-4669-85F5-1369F8E4458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721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55442-AAEE-48F5-88BF-6994C81C4C1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B4222E-8486-448E-BA6C-05363C5A462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026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E5303B-8A3A-477A-93B0-1543526987B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7148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38285-AEC6-4325-9BE2-2498450B005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837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F6213-1008-42A4-9F93-64A8F44EA91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356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/>
            </a:pPr>
            <a:endParaRPr lang="zh-CN" altLang="en-US">
              <a:latin typeface="Times New Roman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itchFamily="34" charset="-127"/>
              </a:defRPr>
            </a:lvl1pPr>
          </a:lstStyle>
          <a:p>
            <a:fld id="{D1EE6F91-0018-4686-8197-DB5C4954B13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5" r:id="rId2"/>
    <p:sldLayoutId id="2147484004" r:id="rId3"/>
    <p:sldLayoutId id="2147484003" r:id="rId4"/>
    <p:sldLayoutId id="2147484002" r:id="rId5"/>
    <p:sldLayoutId id="2147484001" r:id="rId6"/>
    <p:sldLayoutId id="2147484000" r:id="rId7"/>
    <p:sldLayoutId id="2147483999" r:id="rId8"/>
    <p:sldLayoutId id="2147483998" r:id="rId9"/>
    <p:sldLayoutId id="2147483997" r:id="rId10"/>
    <p:sldLayoutId id="2147483996" r:id="rId11"/>
    <p:sldLayoutId id="214748399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1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背景1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44" y="0"/>
            <a:ext cx="9143756" cy="6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9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</p:sldLayoutIdLst>
  <p:transition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7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://cs.uttyler.edu/Faculty/Rainwater/COSC3355/Animations/diskschedulingfcfs.htm" TargetMode="Externa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tencent.com/developer/news/244988" TargetMode="External"/><Relationship Id="rId4" Type="http://schemas.openxmlformats.org/officeDocument/2006/relationships/image" Target="../media/image41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굴림" pitchFamily="34" charset="-127"/>
              </a:rPr>
              <a:t>Operating System</a:t>
            </a:r>
            <a:endParaRPr lang="ko-KR" altLang="en-US">
              <a:ea typeface="굴림" pitchFamily="34" charset="-127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79500" y="2420938"/>
            <a:ext cx="7885113" cy="4248150"/>
          </a:xfrm>
        </p:spPr>
        <p:txBody>
          <a:bodyPr/>
          <a:lstStyle/>
          <a:p>
            <a:pPr eaLnBrk="1" hangingPunct="1"/>
            <a:r>
              <a:rPr lang="en-US" altLang="zh-CN" sz="4000" i="0">
                <a:latin typeface="Arial" panose="020B0604020202020204" pitchFamily="34" charset="0"/>
                <a:ea typeface="굴림" pitchFamily="34" charset="-127"/>
              </a:rPr>
              <a:t>Chapter 4: File Management</a:t>
            </a:r>
            <a:endParaRPr lang="zh-CN" altLang="en-US" sz="4000" i="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en-US" altLang="zh-CN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endParaRPr lang="zh-CN" altLang="en-US" sz="4000">
              <a:latin typeface="Arial" panose="020B0604020202020204" pitchFamily="34" charset="0"/>
              <a:ea typeface="굴림" pitchFamily="34" charset="-127"/>
            </a:endParaRPr>
          </a:p>
          <a:p>
            <a:pPr eaLnBrk="1" hangingPunct="1"/>
            <a:r>
              <a:rPr lang="zh-CN" altLang="en-US" i="0">
                <a:latin typeface="Arial" panose="020B0604020202020204" pitchFamily="34" charset="0"/>
                <a:ea typeface="굴림" pitchFamily="34" charset="-127"/>
              </a:rPr>
              <a:t>宫晓利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Department of Computer Science, NanKai University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  <a:ea typeface="굴림" pitchFamily="34" charset="-127"/>
              </a:rPr>
              <a:t>Email: gongxiaoli@nankai.edu.cn </a:t>
            </a:r>
          </a:p>
          <a:p>
            <a:pPr eaLnBrk="1" hangingPunct="1"/>
            <a:endParaRPr lang="en-US" altLang="ko-KR">
              <a:latin typeface="Arial" panose="020B0604020202020204" pitchFamily="34" charset="0"/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900113" y="1268413"/>
            <a:ext cx="7920037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实现文件的分块存储：内外存的存储块相配合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/>
              <a:t>I/O</a:t>
            </a:r>
            <a:r>
              <a:rPr lang="zh-CN" altLang="en-US" sz="2400"/>
              <a:t>缓冲和调度：文件存储介质性能优化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文件定位：在外存介质上查找文件的各个存储块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外存储空间管理：如分配和释放。主要针对可改写的外存－－如磁盘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外存设备访问和控制：由设备驱动程序支持的各种基本文件系统如硬盘，软盘，</a:t>
            </a:r>
            <a:r>
              <a:rPr lang="en-US" altLang="zh-CN" sz="2400"/>
              <a:t>CD ROM</a:t>
            </a:r>
            <a:r>
              <a:rPr lang="zh-CN" altLang="en-US" sz="2400"/>
              <a:t>，</a:t>
            </a:r>
            <a:r>
              <a:rPr lang="en-US" altLang="zh-CN" sz="2400"/>
              <a:t>USB</a:t>
            </a:r>
            <a:r>
              <a:rPr lang="zh-CN" altLang="en-US" sz="2400"/>
              <a:t>等</a:t>
            </a:r>
          </a:p>
        </p:txBody>
      </p:sp>
      <p:sp>
        <p:nvSpPr>
          <p:cNvPr id="64515" name="Text Box 5"/>
          <p:cNvSpPr txBox="1">
            <a:spLocks noChangeArrowheads="1"/>
          </p:cNvSpPr>
          <p:nvPr/>
        </p:nvSpPr>
        <p:spPr bwMode="auto">
          <a:xfrm>
            <a:off x="1187450" y="476250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分解任务二：在内部要完成</a:t>
            </a:r>
          </a:p>
        </p:txBody>
      </p:sp>
      <p:sp>
        <p:nvSpPr>
          <p:cNvPr id="64516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1447B7F-20B2-4DBC-A584-7D7172230DD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400050"/>
            <a:ext cx="4398963" cy="523875"/>
          </a:xfrm>
        </p:spPr>
        <p:txBody>
          <a:bodyPr anchor="b">
            <a:spAutoFit/>
          </a:bodyPr>
          <a:lstStyle/>
          <a:p>
            <a:pPr algn="l" eaLnBrk="1" hangingPunct="1"/>
            <a:r>
              <a:rPr lang="zh-CN" altLang="en-US" sz="2400" b="0">
                <a:ea typeface="宋体" panose="02010600030101010101" pitchFamily="2" charset="-122"/>
              </a:rPr>
              <a:t>５．共享文件管理实现</a:t>
            </a:r>
          </a:p>
        </p:txBody>
      </p:sp>
      <p:sp>
        <p:nvSpPr>
          <p:cNvPr id="69635" name="Text Box 6"/>
          <p:cNvSpPr txBox="1">
            <a:spLocks noChangeArrowheads="1"/>
          </p:cNvSpPr>
          <p:nvPr/>
        </p:nvSpPr>
        <p:spPr bwMode="auto">
          <a:xfrm>
            <a:off x="973137" y="5857875"/>
            <a:ext cx="820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这时树变成了“有向无环图”，增加了文件系统复杂性．</a:t>
            </a:r>
          </a:p>
        </p:txBody>
      </p:sp>
      <p:pic>
        <p:nvPicPr>
          <p:cNvPr id="69636" name="Picture 7" descr="6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628775"/>
            <a:ext cx="4719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Text Box 8"/>
          <p:cNvSpPr txBox="1">
            <a:spLocks noChangeArrowheads="1"/>
          </p:cNvSpPr>
          <p:nvPr/>
        </p:nvSpPr>
        <p:spPr bwMode="auto">
          <a:xfrm>
            <a:off x="900113" y="1052513"/>
            <a:ext cx="66976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当文件系统中用链接实现共享时，系统目录树结构会发生变化：</a:t>
            </a:r>
          </a:p>
        </p:txBody>
      </p:sp>
      <p:sp>
        <p:nvSpPr>
          <p:cNvPr id="6963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4230FCE-66F3-49EB-873C-FF3397358E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文件别名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798537"/>
            <a:ext cx="4370049" cy="450131"/>
            <a:chOff x="844893" y="941286"/>
            <a:chExt cx="4370049" cy="450131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962789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两个或多个文件名关联同一个文件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94128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44894" y="5175142"/>
            <a:ext cx="4798677" cy="702130"/>
            <a:chOff x="844893" y="4317892"/>
            <a:chExt cx="4798677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317892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软链接</a:t>
              </a:r>
              <a:r>
                <a:rPr lang="en-US" altLang="zh-CN" dirty="0"/>
                <a:t>: </a:t>
              </a:r>
              <a:r>
                <a:rPr lang="zh-CN" altLang="en-US" dirty="0"/>
                <a:t>以“快捷方式”指向其他文件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31789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596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54900"/>
              <a:ext cx="424858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通过存储真实文件的逻辑名称来实现</a:t>
              </a:r>
              <a:endParaRPr lang="en-US" altLang="zh-CN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44894" y="4873514"/>
            <a:ext cx="4370049" cy="428628"/>
            <a:chOff x="844893" y="4016264"/>
            <a:chExt cx="4370049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4016264"/>
              <a:ext cx="407196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硬链接</a:t>
              </a:r>
              <a:r>
                <a:rPr lang="en-US" altLang="zh-CN" dirty="0"/>
                <a:t>: </a:t>
              </a:r>
              <a:r>
                <a:rPr lang="zh-CN" altLang="en-US" dirty="0"/>
                <a:t>多个文件项指向一个文件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40162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500563" y="2593181"/>
            <a:ext cx="16658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/spell/count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000101" y="2214552"/>
            <a:ext cx="3122723" cy="2428894"/>
            <a:chOff x="1000100" y="1357302"/>
            <a:chExt cx="3122723" cy="2428894"/>
          </a:xfrm>
        </p:grpSpPr>
        <p:sp>
          <p:nvSpPr>
            <p:cNvPr id="46" name="矩形 45"/>
            <p:cNvSpPr/>
            <p:nvPr/>
          </p:nvSpPr>
          <p:spPr>
            <a:xfrm>
              <a:off x="2304793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95270" y="3135042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661815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95140" y="3135042"/>
              <a:ext cx="5004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rade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017309" y="3162421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997309" y="3135042"/>
              <a:ext cx="3914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w7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089020" y="3382363"/>
              <a:ext cx="214314" cy="403833"/>
              <a:chOff x="3176581" y="4486287"/>
              <a:chExt cx="214314" cy="403833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2730243" y="3382363"/>
              <a:ext cx="214314" cy="403833"/>
              <a:chOff x="3176581" y="4486287"/>
              <a:chExt cx="214314" cy="403833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4" name="直接箭头连接符 7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合 74"/>
            <p:cNvGrpSpPr/>
            <p:nvPr/>
          </p:nvGrpSpPr>
          <p:grpSpPr>
            <a:xfrm>
              <a:off x="2371465" y="3382363"/>
              <a:ext cx="214314" cy="403833"/>
              <a:chOff x="3176581" y="4486287"/>
              <a:chExt cx="214314" cy="403833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77" name="直接箭头连接符 7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矩形 79"/>
            <p:cNvSpPr/>
            <p:nvPr/>
          </p:nvSpPr>
          <p:spPr>
            <a:xfrm>
              <a:off x="100962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00100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1366645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83790" y="2071684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1722139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749872" y="2071684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w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3765633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06578" y="2071684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3838197" y="2319005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椭圆 98"/>
            <p:cNvSpPr/>
            <p:nvPr/>
          </p:nvSpPr>
          <p:spPr>
            <a:xfrm>
              <a:off x="2857488" y="250852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1076295" y="2319005"/>
              <a:ext cx="214314" cy="403833"/>
              <a:chOff x="3176581" y="4486287"/>
              <a:chExt cx="214314" cy="403833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09" name="直接箭头连接符 10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矩形 110"/>
            <p:cNvSpPr/>
            <p:nvPr/>
          </p:nvSpPr>
          <p:spPr>
            <a:xfrm>
              <a:off x="2082384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001424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04911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2968152" y="2071684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406632" y="2099063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25672" y="2071684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words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2761925" y="1384352"/>
              <a:ext cx="360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717621" y="1357302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403914" y="1384352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64229" y="1362065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dict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985209" y="1362065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28" name="直接箭头连接符 127"/>
            <p:cNvCxnSpPr>
              <a:stCxn id="121" idx="2"/>
            </p:cNvCxnSpPr>
            <p:nvPr/>
          </p:nvCxnSpPr>
          <p:spPr>
            <a:xfrm rot="5400000">
              <a:off x="1923363" y="1414812"/>
              <a:ext cx="456585" cy="87431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119" idx="2"/>
              <a:endCxn id="116" idx="0"/>
            </p:cNvCxnSpPr>
            <p:nvPr/>
          </p:nvCxnSpPr>
          <p:spPr>
            <a:xfrm rot="16200000" flipH="1">
              <a:off x="3038276" y="1522838"/>
              <a:ext cx="452772" cy="64492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114" idx="2"/>
              <a:endCxn id="99" idx="7"/>
            </p:cNvCxnSpPr>
            <p:nvPr/>
          </p:nvCxnSpPr>
          <p:spPr>
            <a:xfrm rot="5400000">
              <a:off x="3024488" y="2349223"/>
              <a:ext cx="206616" cy="17475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2" idx="2"/>
              <a:endCxn id="99" idx="1"/>
            </p:cNvCxnSpPr>
            <p:nvPr/>
          </p:nvCxnSpPr>
          <p:spPr>
            <a:xfrm rot="16200000" flipH="1">
              <a:off x="2465352" y="2116388"/>
              <a:ext cx="206616" cy="64042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874678" y="3006950"/>
              <a:ext cx="1368000" cy="0"/>
            </a:xfrm>
            <a:prstGeom prst="line">
              <a:avLst/>
            </a:prstGeom>
            <a:ln w="28575">
              <a:solidFill>
                <a:srgbClr val="11576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545240" y="3690950"/>
              <a:ext cx="79986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85" idx="2"/>
            </p:cNvCxnSpPr>
            <p:nvPr/>
          </p:nvCxnSpPr>
          <p:spPr>
            <a:xfrm rot="16200000" flipH="1">
              <a:off x="1425900" y="2809712"/>
              <a:ext cx="952836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/>
            <p:cNvCxnSpPr/>
            <p:nvPr/>
          </p:nvCxnSpPr>
          <p:spPr>
            <a:xfrm flipV="1">
              <a:off x="1885934" y="3286125"/>
              <a:ext cx="396000" cy="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 rot="5400000">
              <a:off x="3299122" y="2599069"/>
              <a:ext cx="576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 rot="10800000">
              <a:off x="2428860" y="2871788"/>
              <a:ext cx="114300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endCxn id="47" idx="0"/>
            </p:cNvCxnSpPr>
            <p:nvPr/>
          </p:nvCxnSpPr>
          <p:spPr>
            <a:xfrm rot="5400000">
              <a:off x="2288367" y="2999581"/>
              <a:ext cx="280987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698678" y="2207697"/>
            <a:ext cx="1884982" cy="1372793"/>
            <a:chOff x="1703049" y="1347783"/>
            <a:chExt cx="1884982" cy="1372793"/>
          </a:xfrm>
        </p:grpSpPr>
        <p:grpSp>
          <p:nvGrpSpPr>
            <p:cNvPr id="3" name="组合 2"/>
            <p:cNvGrpSpPr/>
            <p:nvPr/>
          </p:nvGrpSpPr>
          <p:grpSpPr>
            <a:xfrm>
              <a:off x="2367148" y="1355258"/>
              <a:ext cx="449162" cy="261610"/>
              <a:chOff x="2516439" y="1512311"/>
              <a:chExt cx="449162" cy="261610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012217" y="2073973"/>
              <a:ext cx="494046" cy="261610"/>
              <a:chOff x="7413844" y="1494744"/>
              <a:chExt cx="494046" cy="26161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7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88" name="椭圆 87"/>
            <p:cNvSpPr/>
            <p:nvPr/>
          </p:nvSpPr>
          <p:spPr>
            <a:xfrm>
              <a:off x="2856486" y="2506262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714202" y="1347783"/>
              <a:ext cx="449162" cy="261610"/>
              <a:chOff x="7683032" y="1071536"/>
              <a:chExt cx="449162" cy="261610"/>
            </a:xfrm>
          </p:grpSpPr>
          <p:sp>
            <p:nvSpPr>
              <p:cNvPr id="96" name="矩形 95"/>
              <p:cNvSpPr/>
              <p:nvPr/>
            </p:nvSpPr>
            <p:spPr>
              <a:xfrm>
                <a:off x="7727613" y="1106836"/>
                <a:ext cx="360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7" name="TextBox 118"/>
              <p:cNvSpPr txBox="1"/>
              <p:nvPr/>
            </p:nvSpPr>
            <p:spPr>
              <a:xfrm>
                <a:off x="7683032" y="1071536"/>
                <a:ext cx="44916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2975576" y="2078897"/>
              <a:ext cx="494046" cy="261610"/>
              <a:chOff x="7413844" y="1494744"/>
              <a:chExt cx="494046" cy="261610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7482272" y="151548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111"/>
              <p:cNvSpPr txBox="1"/>
              <p:nvPr/>
            </p:nvSpPr>
            <p:spPr>
              <a:xfrm>
                <a:off x="7413844" y="1494744"/>
                <a:ext cx="4940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35" name="直接箭头连接符 134"/>
            <p:cNvCxnSpPr/>
            <p:nvPr/>
          </p:nvCxnSpPr>
          <p:spPr>
            <a:xfrm rot="5400000">
              <a:off x="1911911" y="140978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rot="16200000" flipH="1">
              <a:off x="3039185" y="1511465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/>
            <p:nvPr/>
          </p:nvCxnSpPr>
          <p:spPr>
            <a:xfrm rot="5400000">
              <a:off x="3020987" y="2345009"/>
              <a:ext cx="206616" cy="17475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/>
            <p:nvPr/>
          </p:nvCxnSpPr>
          <p:spPr>
            <a:xfrm rot="16200000" flipH="1">
              <a:off x="2462480" y="2112183"/>
              <a:ext cx="206616" cy="64042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1371319" y="2214552"/>
            <a:ext cx="2477871" cy="2432872"/>
            <a:chOff x="1371318" y="1357302"/>
            <a:chExt cx="2477871" cy="2432872"/>
          </a:xfrm>
        </p:grpSpPr>
        <p:grpSp>
          <p:nvGrpSpPr>
            <p:cNvPr id="98" name="组合 97"/>
            <p:cNvGrpSpPr/>
            <p:nvPr/>
          </p:nvGrpSpPr>
          <p:grpSpPr>
            <a:xfrm>
              <a:off x="2356188" y="1357302"/>
              <a:ext cx="449162" cy="261610"/>
              <a:chOff x="2516439" y="1512311"/>
              <a:chExt cx="449162" cy="261610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2556314" y="1536752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1" name="TextBox 120"/>
              <p:cNvSpPr txBox="1"/>
              <p:nvPr/>
            </p:nvSpPr>
            <p:spPr>
              <a:xfrm>
                <a:off x="2516439" y="151231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dict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729767" y="2071682"/>
              <a:ext cx="357190" cy="261610"/>
              <a:chOff x="1874539" y="2224084"/>
              <a:chExt cx="357190" cy="261610"/>
            </a:xfrm>
          </p:grpSpPr>
          <p:sp>
            <p:nvSpPr>
              <p:cNvPr id="102" name="矩形 101"/>
              <p:cNvSpPr/>
              <p:nvPr/>
            </p:nvSpPr>
            <p:spPr>
              <a:xfrm>
                <a:off x="1874539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3" name="TextBox 84"/>
              <p:cNvSpPr txBox="1"/>
              <p:nvPr/>
            </p:nvSpPr>
            <p:spPr>
              <a:xfrm>
                <a:off x="1902272" y="2224084"/>
                <a:ext cx="30489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2277517" y="3144481"/>
              <a:ext cx="394660" cy="261610"/>
              <a:chOff x="2441106" y="3296079"/>
              <a:chExt cx="394660" cy="261610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2457193" y="3314821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05" name="TextBox 46"/>
              <p:cNvSpPr txBox="1"/>
              <p:nvPr/>
            </p:nvSpPr>
            <p:spPr>
              <a:xfrm>
                <a:off x="2441106" y="329607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371318" y="2079754"/>
              <a:ext cx="360345" cy="261610"/>
              <a:chOff x="1519045" y="2236052"/>
              <a:chExt cx="360345" cy="261610"/>
            </a:xfrm>
          </p:grpSpPr>
          <p:sp>
            <p:nvSpPr>
              <p:cNvPr id="106" name="矩形 105"/>
              <p:cNvSpPr/>
              <p:nvPr/>
            </p:nvSpPr>
            <p:spPr>
              <a:xfrm>
                <a:off x="1519045" y="225146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0" name="TextBox 82"/>
              <p:cNvSpPr txBox="1"/>
              <p:nvPr/>
            </p:nvSpPr>
            <p:spPr>
              <a:xfrm>
                <a:off x="1529614" y="2236052"/>
                <a:ext cx="34977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all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326289" y="2079754"/>
              <a:ext cx="522900" cy="261610"/>
              <a:chOff x="7693548" y="3114482"/>
              <a:chExt cx="522900" cy="261610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7776403" y="3138923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2" name="TextBox 115"/>
              <p:cNvSpPr txBox="1"/>
              <p:nvPr/>
            </p:nvSpPr>
            <p:spPr>
              <a:xfrm>
                <a:off x="7693548" y="3114482"/>
                <a:ext cx="5229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words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143" name="椭圆 142"/>
            <p:cNvSpPr/>
            <p:nvPr/>
          </p:nvSpPr>
          <p:spPr>
            <a:xfrm>
              <a:off x="2374496" y="3575860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45" name="直接箭头连接符 144"/>
            <p:cNvCxnSpPr/>
            <p:nvPr/>
          </p:nvCxnSpPr>
          <p:spPr>
            <a:xfrm rot="16200000" flipH="1">
              <a:off x="2379659" y="3472362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/>
            <p:nvPr/>
          </p:nvCxnSpPr>
          <p:spPr>
            <a:xfrm rot="5400000">
              <a:off x="1928233" y="1404351"/>
              <a:ext cx="456585" cy="8743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1543548" y="2324325"/>
              <a:ext cx="799861" cy="1368000"/>
              <a:chOff x="1697640" y="2475350"/>
              <a:chExt cx="799861" cy="1368000"/>
            </a:xfrm>
          </p:grpSpPr>
          <p:cxnSp>
            <p:nvCxnSpPr>
              <p:cNvPr id="149" name="直接连接符 148"/>
              <p:cNvCxnSpPr/>
              <p:nvPr/>
            </p:nvCxnSpPr>
            <p:spPr>
              <a:xfrm rot="16200000" flipH="1">
                <a:off x="1027078" y="3159350"/>
                <a:ext cx="1368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>
                <a:off x="1697640" y="3843350"/>
                <a:ext cx="799861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1881395" y="2338994"/>
              <a:ext cx="396000" cy="952836"/>
              <a:chOff x="2038334" y="2485694"/>
              <a:chExt cx="396000" cy="952836"/>
            </a:xfrm>
          </p:grpSpPr>
          <p:cxnSp>
            <p:nvCxnSpPr>
              <p:cNvPr id="151" name="直接连接符 150"/>
              <p:cNvCxnSpPr/>
              <p:nvPr/>
            </p:nvCxnSpPr>
            <p:spPr>
              <a:xfrm rot="16200000" flipH="1">
                <a:off x="1578300" y="2962112"/>
                <a:ext cx="952836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/>
              <p:cNvCxnSpPr/>
              <p:nvPr/>
            </p:nvCxnSpPr>
            <p:spPr>
              <a:xfrm flipV="1">
                <a:off x="2038334" y="3438525"/>
                <a:ext cx="396000" cy="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2424965" y="2308365"/>
              <a:ext cx="1158262" cy="829005"/>
              <a:chOff x="2581260" y="2463469"/>
              <a:chExt cx="1158262" cy="829005"/>
            </a:xfrm>
          </p:grpSpPr>
          <p:cxnSp>
            <p:nvCxnSpPr>
              <p:cNvPr id="153" name="直接连接符 152"/>
              <p:cNvCxnSpPr/>
              <p:nvPr/>
            </p:nvCxnSpPr>
            <p:spPr>
              <a:xfrm rot="5400000">
                <a:off x="3451522" y="2751469"/>
                <a:ext cx="576000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>
                <a:off x="2581260" y="3024188"/>
                <a:ext cx="1143008" cy="158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/>
              <p:cNvCxnSpPr/>
              <p:nvPr/>
            </p:nvCxnSpPr>
            <p:spPr>
              <a:xfrm rot="5400000">
                <a:off x="2440767" y="3151981"/>
                <a:ext cx="280987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6" name="直接箭头连接符 155"/>
            <p:cNvCxnSpPr/>
            <p:nvPr/>
          </p:nvCxnSpPr>
          <p:spPr>
            <a:xfrm rot="16200000" flipH="1">
              <a:off x="3041841" y="1517706"/>
              <a:ext cx="452772" cy="6449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4"/>
          <p:cNvSpPr txBox="1">
            <a:spLocks noChangeArrowheads="1"/>
          </p:cNvSpPr>
          <p:nvPr/>
        </p:nvSpPr>
        <p:spPr bwMode="auto">
          <a:xfrm>
            <a:off x="4488036" y="3433222"/>
            <a:ext cx="228299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altLang="zh-CN" sz="1600" b="1" dirty="0">
              <a:solidFill>
                <a:prstClr val="black"/>
              </a:solidFill>
              <a:latin typeface="Courier New" panose="02070309020205020404" pitchFamily="49" charset="0"/>
              <a:ea typeface="微软雅黑"/>
              <a:cs typeface="Courier New" panose="02070309020205020404" pitchFamily="49" charset="0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/w/list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dict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/all</a:t>
            </a: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/spell/words/list</a:t>
            </a:r>
          </a:p>
        </p:txBody>
      </p:sp>
    </p:spTree>
    <p:extLst>
      <p:ext uri="{BB962C8B-B14F-4D97-AF65-F5344CB8AC3E}">
        <p14:creationId xmlns:p14="http://schemas.microsoft.com/office/powerpoint/2010/main" val="40532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4" descr="6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781300"/>
            <a:ext cx="7123112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1187450" y="404813"/>
            <a:ext cx="665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用链接实现文件共享控制（</a:t>
            </a:r>
            <a:r>
              <a:rPr lang="en-US" altLang="zh-CN" sz="2400" u="sng">
                <a:latin typeface="Times New Roman" panose="02020603050405020304" pitchFamily="18" charset="0"/>
              </a:rPr>
              <a:t>i</a:t>
            </a:r>
            <a:r>
              <a:rPr lang="zh-CN" altLang="en-US" sz="2400" u="sng">
                <a:latin typeface="Times New Roman" panose="02020603050405020304" pitchFamily="18" charset="0"/>
              </a:rPr>
              <a:t>节点方式）</a:t>
            </a:r>
          </a:p>
        </p:txBody>
      </p:sp>
      <p:sp>
        <p:nvSpPr>
          <p:cNvPr id="70660" name="AutoShape 8"/>
          <p:cNvSpPr>
            <a:spLocks noChangeArrowheads="1"/>
          </p:cNvSpPr>
          <p:nvPr/>
        </p:nvSpPr>
        <p:spPr bwMode="auto">
          <a:xfrm>
            <a:off x="250825" y="4868863"/>
            <a:ext cx="792163" cy="431800"/>
          </a:xfrm>
          <a:prstGeom prst="wedgeRectCallout">
            <a:avLst>
              <a:gd name="adj1" fmla="val 80060"/>
              <a:gd name="adj2" fmla="val -63602"/>
            </a:avLst>
          </a:prstGeom>
          <a:solidFill>
            <a:srgbClr val="FFCC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i</a:t>
            </a:r>
            <a:r>
              <a:rPr lang="zh-CN" altLang="en-US" sz="1600">
                <a:latin typeface="Times New Roman" panose="02020603050405020304" pitchFamily="18" charset="0"/>
              </a:rPr>
              <a:t>节点</a:t>
            </a:r>
          </a:p>
        </p:txBody>
      </p:sp>
      <p:sp>
        <p:nvSpPr>
          <p:cNvPr id="70661" name="Text Box 9"/>
          <p:cNvSpPr txBox="1">
            <a:spLocks noChangeArrowheads="1"/>
          </p:cNvSpPr>
          <p:nvPr/>
        </p:nvSpPr>
        <p:spPr bwMode="auto">
          <a:xfrm>
            <a:off x="1258888" y="1125538"/>
            <a:ext cx="66262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每个文件有指向自己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创建共享时多指针指向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节点并增加引用数；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当属主文件被删除并连带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节点删除时会出错。</a:t>
            </a:r>
          </a:p>
        </p:txBody>
      </p:sp>
      <p:sp>
        <p:nvSpPr>
          <p:cNvPr id="70662" name="AutoShape 10"/>
          <p:cNvSpPr>
            <a:spLocks noChangeArrowheads="1"/>
          </p:cNvSpPr>
          <p:nvPr/>
        </p:nvSpPr>
        <p:spPr bwMode="auto">
          <a:xfrm>
            <a:off x="5580063" y="5300663"/>
            <a:ext cx="1439862" cy="1152525"/>
          </a:xfrm>
          <a:prstGeom prst="wedgeRectCallout">
            <a:avLst>
              <a:gd name="adj1" fmla="val 46583"/>
              <a:gd name="adj2" fmla="val -81819"/>
            </a:avLst>
          </a:prstGeom>
          <a:solidFill>
            <a:srgbClr val="FF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>
                <a:latin typeface="Times New Roman" panose="02020603050405020304" pitchFamily="18" charset="0"/>
              </a:rPr>
              <a:t>解决办法</a:t>
            </a:r>
            <a:r>
              <a:rPr lang="en-US" altLang="zh-CN" sz="1400">
                <a:latin typeface="Times New Roman" panose="02020603050405020304" pitchFamily="18" charset="0"/>
              </a:rPr>
              <a:t>i</a:t>
            </a:r>
            <a:r>
              <a:rPr lang="zh-CN" altLang="en-US" sz="1400">
                <a:latin typeface="Times New Roman" panose="02020603050405020304" pitchFamily="18" charset="0"/>
              </a:rPr>
              <a:t>节点不删只修改连接数；但会有记账不准。</a:t>
            </a:r>
          </a:p>
        </p:txBody>
      </p:sp>
      <p:sp>
        <p:nvSpPr>
          <p:cNvPr id="70663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BCE7D3E-EBCF-45EF-8D83-847878DF4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1042988" y="620713"/>
            <a:ext cx="6481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采用符号链接可较好解决问题</a:t>
            </a: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1187450" y="1484313"/>
            <a:ext cx="6985000" cy="421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只有文件属主有指向</a:t>
            </a:r>
            <a:r>
              <a:rPr lang="en-US" altLang="zh-CN" sz="2000">
                <a:latin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</a:rPr>
              <a:t>节点的指针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建立一个新文件类型</a:t>
            </a: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，用做目录管理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有共享需求的用户只了解找到共享文件的目录，而无指向</a:t>
            </a:r>
            <a:r>
              <a:rPr lang="en-US" altLang="zh-CN" sz="2000">
                <a:latin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</a:rPr>
              <a:t>节点的指针．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删除符号链接不会影响原文件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　若属主删除被链接的文件，只能带来链接文件找不到正确目录文件，无大错．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buClrTx/>
              <a:buSzTx/>
              <a:buFontTx/>
              <a:buChar char="•"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1C531F3-B275-456E-A49B-5BD00FBD659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文件目录中的循环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844894" y="5155762"/>
            <a:ext cx="4370049" cy="702130"/>
            <a:chOff x="844893" y="4298512"/>
            <a:chExt cx="4370049" cy="702130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4298512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更多实践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429851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740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463552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限制路径可遍历文件目录的数量</a:t>
              </a:r>
              <a:endParaRPr lang="en-US" altLang="zh-CN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4894" y="4184658"/>
            <a:ext cx="3512793" cy="428628"/>
            <a:chOff x="844893" y="3327408"/>
            <a:chExt cx="3512793" cy="428628"/>
          </a:xfrm>
        </p:grpSpPr>
        <p:sp>
          <p:nvSpPr>
            <p:cNvPr id="18" name="内容占位符 2"/>
            <p:cNvSpPr txBox="1">
              <a:spLocks/>
            </p:cNvSpPr>
            <p:nvPr/>
          </p:nvSpPr>
          <p:spPr>
            <a:xfrm>
              <a:off x="1142976" y="3327408"/>
              <a:ext cx="321471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如何保证没有循环？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44893" y="33274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4760404" y="2080932"/>
            <a:ext cx="303931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/avi/book/avi/book/avi/book/avi/book/avi/book/avi/book/avi/book/avi/book/avi/…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262422" y="4541848"/>
            <a:ext cx="5667032" cy="365122"/>
            <a:chOff x="1262422" y="3684598"/>
            <a:chExt cx="5667032" cy="365122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7893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394985" y="3684598"/>
              <a:ext cx="5534469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只允许到文件的链接，不允许在子目录的链接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4847564"/>
            <a:ext cx="5381280" cy="365122"/>
            <a:chOff x="1262422" y="3990314"/>
            <a:chExt cx="5381280" cy="365122"/>
          </a:xfrm>
        </p:grpSpPr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950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5" y="3990314"/>
              <a:ext cx="524871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增加链接时，用循环检测算法确定是否合理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8662" y="1718150"/>
            <a:ext cx="4071966" cy="2425231"/>
            <a:chOff x="928662" y="860899"/>
            <a:chExt cx="4071966" cy="2425231"/>
          </a:xfrm>
        </p:grpSpPr>
        <p:sp>
          <p:nvSpPr>
            <p:cNvPr id="37" name="矩形 36"/>
            <p:cNvSpPr/>
            <p:nvPr/>
          </p:nvSpPr>
          <p:spPr>
            <a:xfrm>
              <a:off x="1081061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033438" y="1500180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text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38083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69503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793577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10712" y="1500180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148615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075910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506511" y="1747501"/>
              <a:ext cx="214314" cy="403833"/>
              <a:chOff x="3176581" y="4486287"/>
              <a:chExt cx="214314" cy="40383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63" name="直接箭头连接符 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椭圆 64"/>
            <p:cNvSpPr/>
            <p:nvPr/>
          </p:nvSpPr>
          <p:spPr>
            <a:xfrm>
              <a:off x="928662" y="1937020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6" name="直接箭头连接符 65"/>
            <p:cNvCxnSpPr>
              <a:endCxn id="65" idx="7"/>
            </p:cNvCxnSpPr>
            <p:nvPr/>
          </p:nvCxnSpPr>
          <p:spPr>
            <a:xfrm rot="5400000">
              <a:off x="1070900" y="1788191"/>
              <a:ext cx="220905" cy="139524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3075818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432840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364260" y="1500180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788334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143372" y="152755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89717" y="1500180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hyp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3501268" y="1747501"/>
              <a:ext cx="214314" cy="403833"/>
              <a:chOff x="3176581" y="4486287"/>
              <a:chExt cx="214314" cy="403833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83" name="直接箭头连接符 8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矩形 29"/>
            <p:cNvSpPr/>
            <p:nvPr/>
          </p:nvSpPr>
          <p:spPr>
            <a:xfrm>
              <a:off x="2634023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59431" y="860899"/>
              <a:ext cx="3145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tc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43069" y="860899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2994581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67596" y="860899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jim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79407" y="88318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252422" y="860899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708035" y="1101081"/>
              <a:ext cx="214314" cy="403833"/>
              <a:chOff x="3176581" y="4486287"/>
              <a:chExt cx="214314" cy="403833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矩形 99"/>
            <p:cNvSpPr/>
            <p:nvPr/>
          </p:nvSpPr>
          <p:spPr>
            <a:xfrm>
              <a:off x="265269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643174" y="2634976"/>
              <a:ext cx="3898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avi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00971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3078147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 rot="16200000" flipH="1">
              <a:off x="3091528" y="2972297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矩形 106"/>
            <p:cNvSpPr/>
            <p:nvPr/>
          </p:nvSpPr>
          <p:spPr>
            <a:xfrm>
              <a:off x="4106187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4463209" y="2662355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423204" y="2644501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4786314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13" name="直接箭头连接符 112"/>
            <p:cNvCxnSpPr>
              <a:endCxn id="112" idx="1"/>
            </p:cNvCxnSpPr>
            <p:nvPr/>
          </p:nvCxnSpPr>
          <p:spPr>
            <a:xfrm rot="16200000" flipH="1">
              <a:off x="4615907" y="2901408"/>
              <a:ext cx="220905" cy="182682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3000364" y="1509705"/>
              <a:ext cx="4716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book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695694" y="1500180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915896" y="2638755"/>
              <a:ext cx="4940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5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10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019546" y="2633747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50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unhex</a:t>
              </a:r>
              <a:endParaRPr lang="zh-CN" altLang="en-US" sz="1050" b="1" spc="-15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3857620" y="3071816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2" name="直接箭头连接符 121"/>
            <p:cNvCxnSpPr>
              <a:stCxn id="117" idx="2"/>
              <a:endCxn id="119" idx="7"/>
            </p:cNvCxnSpPr>
            <p:nvPr/>
          </p:nvCxnSpPr>
          <p:spPr>
            <a:xfrm rot="5400000">
              <a:off x="4048595" y="2879616"/>
              <a:ext cx="215539" cy="23163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/>
            <p:cNvCxnSpPr>
              <a:stCxn id="115" idx="2"/>
              <a:endCxn id="119" idx="0"/>
            </p:cNvCxnSpPr>
            <p:nvPr/>
          </p:nvCxnSpPr>
          <p:spPr>
            <a:xfrm rot="16200000" flipH="1">
              <a:off x="3297692" y="2404731"/>
              <a:ext cx="1317720" cy="164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74" idx="2"/>
            </p:cNvCxnSpPr>
            <p:nvPr/>
          </p:nvCxnSpPr>
          <p:spPr>
            <a:xfrm rot="16200000" flipH="1">
              <a:off x="3946895" y="2130795"/>
              <a:ext cx="886160" cy="14814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0" idx="2"/>
            </p:cNvCxnSpPr>
            <p:nvPr/>
          </p:nvCxnSpPr>
          <p:spPr>
            <a:xfrm rot="5400000">
              <a:off x="1918279" y="987311"/>
              <a:ext cx="393871" cy="6642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/>
            <p:cNvCxnSpPr>
              <a:stCxn id="88" idx="2"/>
              <a:endCxn id="70" idx="0"/>
            </p:cNvCxnSpPr>
            <p:nvPr/>
          </p:nvCxnSpPr>
          <p:spPr>
            <a:xfrm rot="16200000" flipH="1">
              <a:off x="3200872" y="1092974"/>
              <a:ext cx="377671" cy="436739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>
              <a:stCxn id="44" idx="2"/>
            </p:cNvCxnSpPr>
            <p:nvPr/>
          </p:nvCxnSpPr>
          <p:spPr>
            <a:xfrm rot="16200000" flipH="1">
              <a:off x="2052944" y="2030083"/>
              <a:ext cx="849965" cy="33242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14" idx="2"/>
            </p:cNvCxnSpPr>
            <p:nvPr/>
          </p:nvCxnSpPr>
          <p:spPr>
            <a:xfrm rot="5400000">
              <a:off x="2690431" y="2090784"/>
              <a:ext cx="865205" cy="22626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6200000" flipH="1">
              <a:off x="1237735" y="2466433"/>
              <a:ext cx="144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/>
            <p:cNvCxnSpPr/>
            <p:nvPr/>
          </p:nvCxnSpPr>
          <p:spPr>
            <a:xfrm>
              <a:off x="1955781" y="3173734"/>
              <a:ext cx="111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01" idx="2"/>
            </p:cNvCxnSpPr>
            <p:nvPr/>
          </p:nvCxnSpPr>
          <p:spPr>
            <a:xfrm rot="5400000">
              <a:off x="2774298" y="2960387"/>
              <a:ext cx="12760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 flipH="1">
              <a:off x="2211846" y="3016197"/>
              <a:ext cx="643207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/>
            <p:cNvCxnSpPr/>
            <p:nvPr/>
          </p:nvCxnSpPr>
          <p:spPr>
            <a:xfrm rot="5400000" flipH="1" flipV="1">
              <a:off x="1591805" y="2376813"/>
              <a:ext cx="1262065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785691" y="1718150"/>
            <a:ext cx="1237685" cy="2163289"/>
            <a:chOff x="1785690" y="860899"/>
            <a:chExt cx="1237685" cy="2163289"/>
          </a:xfrm>
        </p:grpSpPr>
        <p:grpSp>
          <p:nvGrpSpPr>
            <p:cNvPr id="2" name="组合 1"/>
            <p:cNvGrpSpPr/>
            <p:nvPr/>
          </p:nvGrpSpPr>
          <p:grpSpPr>
            <a:xfrm>
              <a:off x="2633525" y="2643333"/>
              <a:ext cx="389850" cy="261610"/>
              <a:chOff x="2415477" y="1011145"/>
              <a:chExt cx="389850" cy="261610"/>
            </a:xfrm>
          </p:grpSpPr>
          <p:sp>
            <p:nvSpPr>
              <p:cNvPr id="75" name="矩形 74"/>
              <p:cNvSpPr/>
              <p:nvPr/>
            </p:nvSpPr>
            <p:spPr>
              <a:xfrm>
                <a:off x="2431807" y="103558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89"/>
              <p:cNvSpPr txBox="1"/>
              <p:nvPr/>
            </p:nvSpPr>
            <p:spPr>
              <a:xfrm>
                <a:off x="2415477" y="1011145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2097014" y="1509705"/>
              <a:ext cx="471604" cy="261610"/>
              <a:chOff x="2243808" y="1662105"/>
              <a:chExt cx="471604" cy="261610"/>
            </a:xfrm>
          </p:grpSpPr>
          <p:sp>
            <p:nvSpPr>
              <p:cNvPr id="78" name="矩形 77"/>
              <p:cNvSpPr/>
              <p:nvPr/>
            </p:nvSpPr>
            <p:spPr>
              <a:xfrm>
                <a:off x="2301015" y="167995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9" name="TextBox 43"/>
              <p:cNvSpPr txBox="1"/>
              <p:nvPr/>
            </p:nvSpPr>
            <p:spPr>
              <a:xfrm>
                <a:off x="2243808" y="1662105"/>
                <a:ext cx="4716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5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book</a:t>
                </a:r>
                <a:endParaRPr lang="zh-CN" altLang="en-US" sz="1100" b="1" spc="-15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2265915" y="860899"/>
              <a:ext cx="389850" cy="261610"/>
              <a:chOff x="2795574" y="2790314"/>
              <a:chExt cx="389850" cy="261610"/>
            </a:xfrm>
          </p:grpSpPr>
          <p:sp>
            <p:nvSpPr>
              <p:cNvPr id="84" name="矩形 83"/>
              <p:cNvSpPr/>
              <p:nvPr/>
            </p:nvSpPr>
            <p:spPr>
              <a:xfrm>
                <a:off x="2805097" y="2814755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5" name="TextBox 100"/>
              <p:cNvSpPr txBox="1"/>
              <p:nvPr/>
            </p:nvSpPr>
            <p:spPr>
              <a:xfrm>
                <a:off x="2795574" y="2790314"/>
                <a:ext cx="3898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avi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6" name="直接箭头连接符 85"/>
            <p:cNvCxnSpPr/>
            <p:nvPr/>
          </p:nvCxnSpPr>
          <p:spPr>
            <a:xfrm rot="5400000">
              <a:off x="1920888" y="980200"/>
              <a:ext cx="393871" cy="6642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16200000" flipH="1">
              <a:off x="2051218" y="2020531"/>
              <a:ext cx="849965" cy="3324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>
              <a:off x="2199078" y="1745780"/>
              <a:ext cx="643207" cy="1278408"/>
              <a:chOff x="2357158" y="1898180"/>
              <a:chExt cx="643207" cy="1278408"/>
            </a:xfrm>
          </p:grpSpPr>
          <p:cxnSp>
            <p:nvCxnSpPr>
              <p:cNvPr id="96" name="直接连接符 95"/>
              <p:cNvCxnSpPr/>
              <p:nvPr/>
            </p:nvCxnSpPr>
            <p:spPr>
              <a:xfrm rot="5400000">
                <a:off x="2926698" y="3112787"/>
                <a:ext cx="127602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2357158" y="3168597"/>
                <a:ext cx="64320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rot="5400000" flipH="1" flipV="1">
                <a:off x="1744205" y="2529213"/>
                <a:ext cx="1262065" cy="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1289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名字解析</a:t>
            </a:r>
            <a:r>
              <a:rPr lang="zh-CN" altLang="zh-CN" dirty="0"/>
              <a:t>（</a:t>
            </a:r>
            <a:r>
              <a:rPr lang="zh-CN" altLang="en-US" dirty="0"/>
              <a:t>路径遍历）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44894" y="1599508"/>
            <a:ext cx="6727503" cy="428628"/>
            <a:chOff x="844893" y="742258"/>
            <a:chExt cx="67275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42258"/>
              <a:ext cx="64294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名字解析</a:t>
              </a:r>
              <a:r>
                <a:rPr lang="en-US" altLang="zh-CN" dirty="0"/>
                <a:t>: </a:t>
              </a:r>
              <a:r>
                <a:rPr lang="zh-CN" altLang="en-US" dirty="0"/>
                <a:t>把逻辑名字转换成物理资源（如文件）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422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063987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62422" y="1937648"/>
            <a:ext cx="7630058" cy="358322"/>
            <a:chOff x="1262422" y="1080398"/>
            <a:chExt cx="7630058" cy="358322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851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080398"/>
              <a:ext cx="749749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依据路径名，在文件系统中找到实际文件位置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65810"/>
            <a:ext cx="4166834" cy="358322"/>
            <a:chOff x="1262422" y="1408560"/>
            <a:chExt cx="4166834" cy="358322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5133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4085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遍历文件目录直到找到目标文件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4894" y="2579458"/>
            <a:ext cx="3155603" cy="428628"/>
            <a:chOff x="844893" y="1722208"/>
            <a:chExt cx="3155603" cy="428628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722208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举例</a:t>
              </a:r>
              <a:r>
                <a:rPr lang="en-US" altLang="zh-CN" dirty="0"/>
                <a:t>: </a:t>
              </a:r>
              <a:r>
                <a:rPr lang="zh-CN" altLang="en-US" dirty="0"/>
                <a:t>解析</a:t>
              </a:r>
              <a:r>
                <a:rPr lang="en-US" altLang="zh-CN" dirty="0"/>
                <a:t>“/bin/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72220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2916466"/>
            <a:ext cx="4809776" cy="365122"/>
            <a:chOff x="1262422" y="2059216"/>
            <a:chExt cx="4809776" cy="365122"/>
          </a:xfrm>
        </p:grpSpPr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16399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2059216"/>
              <a:ext cx="467721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读取根目录的文件头</a:t>
              </a:r>
              <a:r>
                <a:rPr lang="en-US" altLang="zh-CN" dirty="0"/>
                <a:t> (</a:t>
              </a:r>
              <a:r>
                <a:rPr lang="zh-CN" altLang="en-US" dirty="0"/>
                <a:t>在磁盘固定位置）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62422" y="3241369"/>
            <a:ext cx="5181786" cy="365122"/>
            <a:chOff x="1262422" y="2363345"/>
            <a:chExt cx="5181786" cy="365122"/>
          </a:xfrm>
        </p:grpSpPr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681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363345"/>
              <a:ext cx="504922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读取根目录的数据块</a:t>
              </a:r>
              <a:r>
                <a:rPr lang="zh-CN" altLang="zh-CN" dirty="0"/>
                <a:t>，</a:t>
              </a:r>
              <a:r>
                <a:rPr lang="zh-CN" altLang="en-US" dirty="0"/>
                <a:t>搜索</a:t>
              </a:r>
              <a:r>
                <a:rPr lang="en-US" altLang="zh-CN" dirty="0"/>
                <a:t>“bin”</a:t>
              </a:r>
              <a:r>
                <a:rPr lang="zh-CN" altLang="en-US" dirty="0"/>
                <a:t>项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62422" y="3519262"/>
            <a:ext cx="2595198" cy="365122"/>
            <a:chOff x="1262422" y="2683780"/>
            <a:chExt cx="2595198" cy="365122"/>
          </a:xfrm>
        </p:grpSpPr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885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2683780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62422" y="3845159"/>
            <a:ext cx="4166834" cy="365122"/>
            <a:chOff x="1262422" y="2987909"/>
            <a:chExt cx="4166834" cy="365122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09268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987909"/>
              <a:ext cx="4034271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/>
                <a:t>bin</a:t>
              </a:r>
              <a:r>
                <a:rPr lang="zh-CN" altLang="en-US" dirty="0"/>
                <a:t>的数据块</a:t>
              </a:r>
              <a:r>
                <a:rPr lang="en-US" altLang="zh-CN" dirty="0"/>
                <a:t>; </a:t>
              </a:r>
              <a:r>
                <a:rPr lang="zh-CN" altLang="en-US" dirty="0"/>
                <a:t>搜索</a:t>
              </a:r>
              <a:r>
                <a:rPr lang="en-US" altLang="zh-CN" dirty="0"/>
                <a:t>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r>
                <a:rPr lang="zh-CN" altLang="en-US" dirty="0"/>
                <a:t>顶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262422" y="4152226"/>
            <a:ext cx="2595198" cy="365122"/>
            <a:chOff x="1262422" y="3294976"/>
            <a:chExt cx="2595198" cy="3651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97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294976"/>
              <a:ext cx="246263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读取</a:t>
              </a:r>
              <a:r>
                <a:rPr lang="en-US" altLang="zh-CN" dirty="0" err="1"/>
                <a:t>ls</a:t>
              </a:r>
              <a:r>
                <a:rPr lang="zh-CN" altLang="en-US" dirty="0"/>
                <a:t>的文件头</a:t>
              </a:r>
              <a:endParaRPr lang="en-US" altLang="zh-CN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44894" y="4486056"/>
            <a:ext cx="3012727" cy="428628"/>
            <a:chOff x="844893" y="3628806"/>
            <a:chExt cx="3012727" cy="428628"/>
          </a:xfrm>
        </p:grpSpPr>
        <p:sp>
          <p:nvSpPr>
            <p:cNvPr id="47" name="内容占位符 2"/>
            <p:cNvSpPr txBox="1">
              <a:spLocks/>
            </p:cNvSpPr>
            <p:nvPr/>
          </p:nvSpPr>
          <p:spPr>
            <a:xfrm>
              <a:off x="1142976" y="3628806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当前工作目录</a:t>
              </a:r>
              <a:r>
                <a:rPr lang="en-US" altLang="zh-CN" dirty="0"/>
                <a:t> (PWD)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893" y="362880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62422" y="4824196"/>
            <a:ext cx="5809908" cy="358322"/>
            <a:chOff x="1262422" y="3966946"/>
            <a:chExt cx="5809908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07172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966946"/>
              <a:ext cx="567734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每个进程都会指向一个文件目录用于解析文件名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5152358"/>
            <a:ext cx="5595594" cy="571486"/>
            <a:chOff x="1262422" y="4295108"/>
            <a:chExt cx="5595594" cy="571486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4399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4295108"/>
              <a:ext cx="5463031" cy="57148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允许用户指定相对路径来代替绝对路径</a:t>
              </a:r>
              <a:endParaRPr lang="en-US" altLang="zh-CN" dirty="0"/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如，用</a:t>
              </a:r>
              <a:r>
                <a:rPr lang="en-US" altLang="zh-CN" dirty="0"/>
                <a:t> PWD=“/bin” </a:t>
              </a:r>
              <a:r>
                <a:rPr lang="zh-CN" altLang="en-US" dirty="0"/>
                <a:t>能够解析</a:t>
              </a:r>
              <a:r>
                <a:rPr lang="en-US" altLang="zh-CN" dirty="0"/>
                <a:t> “</a:t>
              </a:r>
              <a:r>
                <a:rPr lang="en-US" altLang="zh-CN" dirty="0" err="1"/>
                <a:t>ls</a:t>
              </a:r>
              <a:r>
                <a:rPr lang="en-US" altLang="zh-CN" dirty="0"/>
                <a:t>”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9119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ChangeArrowheads="1"/>
          </p:cNvSpPr>
          <p:nvPr/>
        </p:nvSpPr>
        <p:spPr bwMode="auto">
          <a:xfrm>
            <a:off x="611188" y="2133600"/>
            <a:ext cx="7924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文件访问类型：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读</a:t>
            </a:r>
            <a:r>
              <a:rPr lang="en-US" altLang="zh-CN" sz="2000"/>
              <a:t>read：</a:t>
            </a:r>
            <a:r>
              <a:rPr lang="zh-CN" altLang="en-US" sz="2000"/>
              <a:t>可读出文件内容；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写</a:t>
            </a:r>
            <a:r>
              <a:rPr lang="en-US" altLang="zh-CN" sz="2000"/>
              <a:t>write（</a:t>
            </a:r>
            <a:r>
              <a:rPr lang="zh-CN" altLang="en-US" sz="2000"/>
              <a:t>修改</a:t>
            </a:r>
            <a:r>
              <a:rPr lang="en-US" altLang="zh-CN" sz="2000"/>
              <a:t>update</a:t>
            </a:r>
            <a:r>
              <a:rPr lang="zh-CN" altLang="en-US" sz="2000"/>
              <a:t>或添加</a:t>
            </a:r>
            <a:r>
              <a:rPr lang="en-US" altLang="zh-CN" sz="2000"/>
              <a:t>append）：</a:t>
            </a:r>
            <a:r>
              <a:rPr lang="zh-CN" altLang="en-US" sz="2000"/>
              <a:t>可把数据写入文件；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执行</a:t>
            </a:r>
            <a:r>
              <a:rPr lang="en-US" altLang="zh-CN" sz="2000"/>
              <a:t>execute：</a:t>
            </a:r>
            <a:r>
              <a:rPr lang="zh-CN" altLang="en-US" sz="2000"/>
              <a:t>可由系统读出文件内容，作为代码执行；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删除</a:t>
            </a:r>
            <a:r>
              <a:rPr lang="en-US" altLang="zh-CN" sz="2000"/>
              <a:t>delete：</a:t>
            </a:r>
            <a:r>
              <a:rPr lang="zh-CN" altLang="en-US" sz="2000"/>
              <a:t>可删除文件；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修改访问权限</a:t>
            </a:r>
            <a:r>
              <a:rPr lang="en-US" altLang="zh-CN" sz="2000"/>
              <a:t>change protection：</a:t>
            </a:r>
            <a:r>
              <a:rPr lang="zh-CN" altLang="en-US" sz="2000"/>
              <a:t>修改文件属主或访问权限</a:t>
            </a:r>
          </a:p>
        </p:txBody>
      </p:sp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611188" y="1196975"/>
            <a:ext cx="82835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在具有共享机制文件系统中，要设置文件访问类型及文件权限，才可保证多个用户间的有效文件共享．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331913" y="404813"/>
            <a:ext cx="6840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文件共享还需要访问类型和权限的支持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532955E-93E6-4D09-BD82-BCB92394D03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ChangeArrowheads="1"/>
          </p:cNvSpPr>
          <p:nvPr/>
        </p:nvSpPr>
        <p:spPr bwMode="auto">
          <a:xfrm>
            <a:off x="1258888" y="404813"/>
            <a:ext cx="7416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000"/>
              <a:t>管理用户类型范围：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指定用户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用户组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任意用户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000"/>
              <a:t>访问类型和用户范围建立有机组合：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/>
              <a:t>建立访问矩阵：矩阵中一维是包含的目录和文件，另一维是用户，每个元素是允许的访问方式</a:t>
            </a:r>
          </a:p>
        </p:txBody>
      </p:sp>
      <p:grpSp>
        <p:nvGrpSpPr>
          <p:cNvPr id="73731" name="Group 5"/>
          <p:cNvGrpSpPr>
            <a:grpSpLocks/>
          </p:cNvGrpSpPr>
          <p:nvPr/>
        </p:nvGrpSpPr>
        <p:grpSpPr bwMode="auto">
          <a:xfrm>
            <a:off x="1258888" y="3500438"/>
            <a:ext cx="6400800" cy="2301875"/>
            <a:chOff x="864" y="2736"/>
            <a:chExt cx="4032" cy="1450"/>
          </a:xfrm>
        </p:grpSpPr>
        <p:sp>
          <p:nvSpPr>
            <p:cNvPr id="73732" name="Rectangle 6"/>
            <p:cNvSpPr>
              <a:spLocks noChangeArrowheads="1"/>
            </p:cNvSpPr>
            <p:nvPr/>
          </p:nvSpPr>
          <p:spPr bwMode="auto">
            <a:xfrm>
              <a:off x="864" y="2736"/>
              <a:ext cx="4032" cy="14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33" name="Line 7"/>
            <p:cNvSpPr>
              <a:spLocks noChangeShapeType="1"/>
            </p:cNvSpPr>
            <p:nvPr/>
          </p:nvSpPr>
          <p:spPr bwMode="auto">
            <a:xfrm>
              <a:off x="864" y="3072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4" name="Line 8"/>
            <p:cNvSpPr>
              <a:spLocks noChangeShapeType="1"/>
            </p:cNvSpPr>
            <p:nvPr/>
          </p:nvSpPr>
          <p:spPr bwMode="auto">
            <a:xfrm>
              <a:off x="864" y="3456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5" name="Line 9"/>
            <p:cNvSpPr>
              <a:spLocks noChangeShapeType="1"/>
            </p:cNvSpPr>
            <p:nvPr/>
          </p:nvSpPr>
          <p:spPr bwMode="auto">
            <a:xfrm>
              <a:off x="864" y="388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>
              <a:off x="163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>
              <a:off x="2352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Line 12"/>
            <p:cNvSpPr>
              <a:spLocks noChangeShapeType="1"/>
            </p:cNvSpPr>
            <p:nvPr/>
          </p:nvSpPr>
          <p:spPr bwMode="auto">
            <a:xfrm>
              <a:off x="3120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9" name="Line 13"/>
            <p:cNvSpPr>
              <a:spLocks noChangeShapeType="1"/>
            </p:cNvSpPr>
            <p:nvPr/>
          </p:nvSpPr>
          <p:spPr bwMode="auto">
            <a:xfrm>
              <a:off x="3936" y="273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Text Box 14"/>
            <p:cNvSpPr txBox="1">
              <a:spLocks noChangeArrowheads="1"/>
            </p:cNvSpPr>
            <p:nvPr/>
          </p:nvSpPr>
          <p:spPr bwMode="auto">
            <a:xfrm>
              <a:off x="16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wang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1" name="Text Box 15"/>
            <p:cNvSpPr txBox="1">
              <a:spLocks noChangeArrowheads="1"/>
            </p:cNvSpPr>
            <p:nvPr/>
          </p:nvSpPr>
          <p:spPr bwMode="auto">
            <a:xfrm>
              <a:off x="240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liu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2" name="Text Box 16"/>
            <p:cNvSpPr txBox="1">
              <a:spLocks noChangeArrowheads="1"/>
            </p:cNvSpPr>
            <p:nvPr/>
          </p:nvSpPr>
          <p:spPr bwMode="auto">
            <a:xfrm>
              <a:off x="3168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3" name="Text Box 17"/>
            <p:cNvSpPr txBox="1">
              <a:spLocks noChangeArrowheads="1"/>
            </p:cNvSpPr>
            <p:nvPr/>
          </p:nvSpPr>
          <p:spPr bwMode="auto">
            <a:xfrm>
              <a:off x="4080" y="2784"/>
              <a:ext cx="6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zhao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44" name="Text Box 18"/>
            <p:cNvSpPr txBox="1">
              <a:spLocks noChangeArrowheads="1"/>
            </p:cNvSpPr>
            <p:nvPr/>
          </p:nvSpPr>
          <p:spPr bwMode="auto">
            <a:xfrm>
              <a:off x="960" y="316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a.c</a:t>
              </a:r>
            </a:p>
          </p:txBody>
        </p:sp>
        <p:sp>
          <p:nvSpPr>
            <p:cNvPr id="73745" name="Text Box 19"/>
            <p:cNvSpPr txBox="1">
              <a:spLocks noChangeArrowheads="1"/>
            </p:cNvSpPr>
            <p:nvPr/>
          </p:nvSpPr>
          <p:spPr bwMode="auto">
            <a:xfrm>
              <a:off x="960" y="3600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b.c</a:t>
              </a:r>
            </a:p>
          </p:txBody>
        </p:sp>
        <p:sp>
          <p:nvSpPr>
            <p:cNvPr id="73746" name="Text Box 20"/>
            <p:cNvSpPr txBox="1">
              <a:spLocks noChangeArrowheads="1"/>
            </p:cNvSpPr>
            <p:nvPr/>
          </p:nvSpPr>
          <p:spPr bwMode="auto">
            <a:xfrm>
              <a:off x="1008" y="393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d.c</a:t>
              </a:r>
            </a:p>
          </p:txBody>
        </p:sp>
        <p:sp>
          <p:nvSpPr>
            <p:cNvPr id="73747" name="Text Box 21"/>
            <p:cNvSpPr txBox="1">
              <a:spLocks noChangeArrowheads="1"/>
            </p:cNvSpPr>
            <p:nvPr/>
          </p:nvSpPr>
          <p:spPr bwMode="auto">
            <a:xfrm>
              <a:off x="1680" y="316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48" name="Text Box 22"/>
            <p:cNvSpPr txBox="1">
              <a:spLocks noChangeArrowheads="1"/>
            </p:cNvSpPr>
            <p:nvPr/>
          </p:nvSpPr>
          <p:spPr bwMode="auto">
            <a:xfrm>
              <a:off x="2448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49" name="Text Box 23"/>
            <p:cNvSpPr txBox="1">
              <a:spLocks noChangeArrowheads="1"/>
            </p:cNvSpPr>
            <p:nvPr/>
          </p:nvSpPr>
          <p:spPr bwMode="auto">
            <a:xfrm>
              <a:off x="3216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0" name="Text Box 24"/>
            <p:cNvSpPr txBox="1">
              <a:spLocks noChangeArrowheads="1"/>
            </p:cNvSpPr>
            <p:nvPr/>
          </p:nvSpPr>
          <p:spPr bwMode="auto">
            <a:xfrm>
              <a:off x="4080" y="312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1" name="Text Box 25"/>
            <p:cNvSpPr txBox="1">
              <a:spLocks noChangeArrowheads="1"/>
            </p:cNvSpPr>
            <p:nvPr/>
          </p:nvSpPr>
          <p:spPr bwMode="auto">
            <a:xfrm>
              <a:off x="168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2" name="Text Box 26"/>
            <p:cNvSpPr txBox="1">
              <a:spLocks noChangeArrowheads="1"/>
            </p:cNvSpPr>
            <p:nvPr/>
          </p:nvSpPr>
          <p:spPr bwMode="auto">
            <a:xfrm>
              <a:off x="2400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3" name="Text Box 27"/>
            <p:cNvSpPr txBox="1">
              <a:spLocks noChangeArrowheads="1"/>
            </p:cNvSpPr>
            <p:nvPr/>
          </p:nvSpPr>
          <p:spPr bwMode="auto">
            <a:xfrm>
              <a:off x="3216" y="3552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RE</a:t>
              </a:r>
            </a:p>
          </p:txBody>
        </p:sp>
        <p:sp>
          <p:nvSpPr>
            <p:cNvPr id="73754" name="Text Box 28"/>
            <p:cNvSpPr txBox="1">
              <a:spLocks noChangeArrowheads="1"/>
            </p:cNvSpPr>
            <p:nvPr/>
          </p:nvSpPr>
          <p:spPr bwMode="auto">
            <a:xfrm>
              <a:off x="4080" y="3504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RWE</a:t>
              </a:r>
            </a:p>
          </p:txBody>
        </p:sp>
        <p:sp>
          <p:nvSpPr>
            <p:cNvPr id="73755" name="Text Box 29"/>
            <p:cNvSpPr txBox="1">
              <a:spLocks noChangeArrowheads="1"/>
            </p:cNvSpPr>
            <p:nvPr/>
          </p:nvSpPr>
          <p:spPr bwMode="auto">
            <a:xfrm>
              <a:off x="1680" y="3840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6" name="Text Box 30"/>
            <p:cNvSpPr txBox="1">
              <a:spLocks noChangeArrowheads="1"/>
            </p:cNvSpPr>
            <p:nvPr/>
          </p:nvSpPr>
          <p:spPr bwMode="auto">
            <a:xfrm>
              <a:off x="2448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757" name="Text Box 31"/>
            <p:cNvSpPr txBox="1">
              <a:spLocks noChangeArrowheads="1"/>
            </p:cNvSpPr>
            <p:nvPr/>
          </p:nvSpPr>
          <p:spPr bwMode="auto">
            <a:xfrm>
              <a:off x="3216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3758" name="Text Box 32"/>
            <p:cNvSpPr txBox="1">
              <a:spLocks noChangeArrowheads="1"/>
            </p:cNvSpPr>
            <p:nvPr/>
          </p:nvSpPr>
          <p:spPr bwMode="auto">
            <a:xfrm>
              <a:off x="4080" y="388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buClr>
                  <a:schemeClr val="tx1"/>
                </a:buClr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buClr>
                  <a:schemeClr val="accent1"/>
                </a:buClr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buClr>
                  <a:schemeClr val="folHlink"/>
                </a:buClr>
                <a:buSzPct val="70000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buClr>
                  <a:schemeClr val="tx1"/>
                </a:buClr>
                <a:buSzPct val="6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buClr>
                  <a:schemeClr val="hlink"/>
                </a:buClr>
                <a:buSzPct val="50000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</p:grpSp>
      <p:sp>
        <p:nvSpPr>
          <p:cNvPr id="73759" name="Text Box 33"/>
          <p:cNvSpPr txBox="1">
            <a:spLocks noChangeArrowheads="1"/>
          </p:cNvSpPr>
          <p:nvPr/>
        </p:nvSpPr>
        <p:spPr bwMode="auto">
          <a:xfrm>
            <a:off x="1403350" y="6021388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有共享访问时查询该矩阵．</a:t>
            </a:r>
          </a:p>
        </p:txBody>
      </p:sp>
      <p:sp>
        <p:nvSpPr>
          <p:cNvPr id="7376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11E1F6B-D1B4-48BC-94D3-770ED2131DC2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1258888" y="333375"/>
            <a:ext cx="532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 Black" panose="020B0A04020102020204" pitchFamily="34" charset="0"/>
              </a:rPr>
              <a:t>6. </a:t>
            </a:r>
            <a:r>
              <a:rPr lang="zh-CN" altLang="en-US" sz="2400" b="1">
                <a:latin typeface="Arial Black" panose="020B0A04020102020204" pitchFamily="34" charset="0"/>
              </a:rPr>
              <a:t>建立文件并发访问机制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900113" y="1700213"/>
            <a:ext cx="7859712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000"/>
              <a:t>对打开文件统一管理：访问文件之前，必须先打开文件，如果文件不在内存，则将其从外存读入，当多个进程访问同一个文件时（请求路径可以不同），要对内存中同一段内存内容进行管理，还要保证文件使用中的一致性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/>
              <a:t>文件锁定(</a:t>
            </a:r>
            <a:r>
              <a:rPr lang="en-US" altLang="zh-CN" sz="2000"/>
              <a:t>file lock)：</a:t>
            </a:r>
            <a:r>
              <a:rPr lang="zh-CN" altLang="en-US" sz="2000"/>
              <a:t>对文件修改时可以对整个文件锁定，也可以对指定区域锁定。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000"/>
              <a:t>可利用进程间通信机制，协调对文件的访问.</a:t>
            </a:r>
          </a:p>
        </p:txBody>
      </p:sp>
      <p:sp>
        <p:nvSpPr>
          <p:cNvPr id="74756" name="Text Box 6"/>
          <p:cNvSpPr txBox="1">
            <a:spLocks noChangeArrowheads="1"/>
          </p:cNvSpPr>
          <p:nvPr/>
        </p:nvSpPr>
        <p:spPr bwMode="auto">
          <a:xfrm>
            <a:off x="900113" y="981075"/>
            <a:ext cx="801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　并发访问机制提供多进程并发访问同一文件规则。</a:t>
            </a:r>
          </a:p>
        </p:txBody>
      </p:sp>
      <p:sp>
        <p:nvSpPr>
          <p:cNvPr id="7475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8CFFA5C-B233-4AB6-877E-5809B11D6D9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多种文件并存的时候</a:t>
            </a:r>
            <a:r>
              <a:rPr lang="en-US" altLang="zh-CN" sz="2000" b="1" dirty="0">
                <a:latin typeface="Times New Roman" panose="02020603050405020304" pitchFamily="18" charset="0"/>
              </a:rPr>
              <a:t>….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797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MINIX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203848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EXT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355976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Apple HFS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5580112" y="3357364"/>
            <a:ext cx="1008112" cy="503684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FAT FS</a:t>
            </a:r>
            <a:endParaRPr lang="zh-CN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71800" y="4941168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如果文件系统各具特色，是不是每个应用程序都需要为不同的文件系统各自开发？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771800" y="5629773"/>
            <a:ext cx="48245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/>
              <a:t>如果文件系统中的机制大同小异，是不是可以在多个系统间共享代码？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2771800" y="2420888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dirty="0" err="1">
                <a:latin typeface="Times New Roman" panose="02020603050405020304" pitchFamily="18" charset="0"/>
              </a:rPr>
              <a:t>Filesystem</a:t>
            </a:r>
            <a:r>
              <a:rPr lang="en-US" altLang="zh-CN" sz="1200" dirty="0">
                <a:latin typeface="Times New Roman" panose="02020603050405020304" pitchFamily="18" charset="0"/>
              </a:rPr>
              <a:t> API</a:t>
            </a:r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771800" y="2914067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数据缓存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771800" y="400506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设备缓存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771800" y="4497254"/>
            <a:ext cx="2952328" cy="288032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latin typeface="Times New Roman" panose="02020603050405020304" pitchFamily="18" charset="0"/>
              </a:rPr>
              <a:t>设备驱动</a:t>
            </a:r>
          </a:p>
        </p:txBody>
      </p:sp>
    </p:spTree>
    <p:extLst>
      <p:ext uri="{BB962C8B-B14F-4D97-AF65-F5344CB8AC3E}">
        <p14:creationId xmlns:p14="http://schemas.microsoft.com/office/powerpoint/2010/main" val="140399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Purpose of File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r>
              <a:rPr lang="en-US" altLang="zh-CN" sz="2400">
                <a:ea typeface="宋体" panose="02010600030101010101" pitchFamily="2" charset="-122"/>
              </a:rPr>
              <a:t>Analyze file management from different opinions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User opinion: a virtual machine to manage a huge data warehouse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System opinion: a resource manager to organize disk space and data, interactive with other modules in OS and provide protection/sharing mechanism of files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Function of file management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Disk space management: allocation and release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File &amp; directory architecture: naming, indexing, etc.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Application interface: read/write, open/close, etc.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Protection and sharing of file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Interactive channels with other modules, such as device management, memory management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1917681-6235-479A-A42A-9EA7B8BDD57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4"/>
          <p:cNvSpPr txBox="1">
            <a:spLocks noChangeArrowheads="1"/>
          </p:cNvSpPr>
          <p:nvPr/>
        </p:nvSpPr>
        <p:spPr bwMode="auto">
          <a:xfrm>
            <a:off x="1187450" y="692150"/>
            <a:ext cx="4249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8. </a:t>
            </a:r>
            <a:r>
              <a:rPr lang="zh-CN" altLang="en-US" sz="2400" b="1">
                <a:latin typeface="Times New Roman" panose="02020603050405020304" pitchFamily="18" charset="0"/>
              </a:rPr>
              <a:t>虚拟文件系统</a:t>
            </a:r>
          </a:p>
        </p:txBody>
      </p:sp>
      <p:sp>
        <p:nvSpPr>
          <p:cNvPr id="76803" name="Text Box 5"/>
          <p:cNvSpPr txBox="1">
            <a:spLocks noChangeArrowheads="1"/>
          </p:cNvSpPr>
          <p:nvPr/>
        </p:nvSpPr>
        <p:spPr bwMode="auto">
          <a:xfrm>
            <a:off x="755650" y="2133600"/>
            <a:ext cx="7777163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在内存建立一个解释文件系统的抽象软件</a:t>
            </a:r>
            <a:r>
              <a:rPr lang="en-US" altLang="zh-CN" sz="2000">
                <a:latin typeface="Times New Roman" panose="02020603050405020304" pitchFamily="18" charset="0"/>
              </a:rPr>
              <a:t>VFS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用ＶＦＳ建立物理设备与文件系统服务的接口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ＶＦＳ对每个文件系统细节进行抽象，使不同的文件系统在系统内部被管理进程看成相似的文件系统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  系统启动时建立，系统关闭时消失 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1042988" y="1484313"/>
            <a:ext cx="7273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为解决多种文件系统识别问题，提出了虚拟文件系统：</a:t>
            </a:r>
          </a:p>
        </p:txBody>
      </p:sp>
      <p:sp>
        <p:nvSpPr>
          <p:cNvPr id="7680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A4E7670-E66D-4D3B-9301-5D9DD742A01C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900113" y="1052513"/>
            <a:ext cx="7634287" cy="301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</a:t>
            </a:r>
            <a:r>
              <a:rPr lang="zh-CN" altLang="en-US">
                <a:latin typeface="Times New Roman" panose="02020603050405020304" pitchFamily="18" charset="0"/>
              </a:rPr>
              <a:t>ＶＦＳ主要完成功能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　　－记录可用文件系统类型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－建立设备与文件系统的关联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－实现面向文件级的通用性操作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        －将对特定文件系统的操作影射到物理文件系统中</a:t>
            </a:r>
          </a:p>
        </p:txBody>
      </p:sp>
      <p:sp>
        <p:nvSpPr>
          <p:cNvPr id="7782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792B05-CDF6-425D-A965-65D5819E595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4"/>
          <p:cNvGraphicFramePr>
            <a:graphicFrameLocks noChangeAspect="1"/>
          </p:cNvGraphicFramePr>
          <p:nvPr/>
        </p:nvGraphicFramePr>
        <p:xfrm>
          <a:off x="611188" y="2420938"/>
          <a:ext cx="7777162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46" r:id="rId3" imgW="5524500" imgH="3370580" progId="">
                  <p:embed/>
                </p:oleObj>
              </mc:Choice>
              <mc:Fallback>
                <p:oleObj r:id="rId3" imgW="5524500" imgH="33705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20938"/>
                        <a:ext cx="7777162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5"/>
          <p:cNvSpPr txBox="1">
            <a:spLocks noChangeArrowheads="1"/>
          </p:cNvSpPr>
          <p:nvPr/>
        </p:nvSpPr>
        <p:spPr bwMode="auto">
          <a:xfrm>
            <a:off x="1331913" y="836613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ＶＦＳ与实际文件系统的逻辑关系</a:t>
            </a:r>
          </a:p>
        </p:txBody>
      </p:sp>
      <p:sp>
        <p:nvSpPr>
          <p:cNvPr id="78852" name="Line 6"/>
          <p:cNvSpPr>
            <a:spLocks noChangeShapeType="1"/>
          </p:cNvSpPr>
          <p:nvPr/>
        </p:nvSpPr>
        <p:spPr bwMode="auto">
          <a:xfrm>
            <a:off x="755650" y="2276475"/>
            <a:ext cx="734536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3" name="Rectangle 7"/>
          <p:cNvSpPr>
            <a:spLocks noChangeArrowheads="1"/>
          </p:cNvSpPr>
          <p:nvPr/>
        </p:nvSpPr>
        <p:spPr bwMode="auto">
          <a:xfrm>
            <a:off x="1476375" y="1557338"/>
            <a:ext cx="719138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4" name="Rectangle 9"/>
          <p:cNvSpPr>
            <a:spLocks noChangeArrowheads="1"/>
          </p:cNvSpPr>
          <p:nvPr/>
        </p:nvSpPr>
        <p:spPr bwMode="auto">
          <a:xfrm>
            <a:off x="2916238" y="1557338"/>
            <a:ext cx="719137" cy="647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>
                <a:latin typeface="Times New Roman" panose="02020603050405020304" pitchFamily="18" charset="0"/>
              </a:rPr>
              <a:t>用户进程</a:t>
            </a:r>
          </a:p>
        </p:txBody>
      </p:sp>
      <p:sp>
        <p:nvSpPr>
          <p:cNvPr id="78855" name="Text Box 10"/>
          <p:cNvSpPr txBox="1">
            <a:spLocks noChangeArrowheads="1"/>
          </p:cNvSpPr>
          <p:nvPr/>
        </p:nvSpPr>
        <p:spPr bwMode="auto">
          <a:xfrm>
            <a:off x="3995738" y="1628775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。。。</a:t>
            </a:r>
          </a:p>
        </p:txBody>
      </p:sp>
      <p:sp>
        <p:nvSpPr>
          <p:cNvPr id="78856" name="Line 11"/>
          <p:cNvSpPr>
            <a:spLocks noChangeShapeType="1"/>
          </p:cNvSpPr>
          <p:nvPr/>
        </p:nvSpPr>
        <p:spPr bwMode="auto">
          <a:xfrm>
            <a:off x="2268538" y="2565400"/>
            <a:ext cx="1223962" cy="142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857" name="Text Box 12"/>
          <p:cNvSpPr txBox="1">
            <a:spLocks noChangeArrowheads="1"/>
          </p:cNvSpPr>
          <p:nvPr/>
        </p:nvSpPr>
        <p:spPr bwMode="auto">
          <a:xfrm>
            <a:off x="1619250" y="2492375"/>
            <a:ext cx="935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000">
                <a:latin typeface="Times New Roman" panose="02020603050405020304" pitchFamily="18" charset="0"/>
              </a:rPr>
              <a:t>POSIX</a:t>
            </a:r>
          </a:p>
        </p:txBody>
      </p:sp>
      <p:sp>
        <p:nvSpPr>
          <p:cNvPr id="78858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4079DE-5148-43F4-B969-2C626D5E20D0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虚拟文件系统</a:t>
            </a:r>
            <a:r>
              <a:rPr lang="en-US" altLang="zh-CN" dirty="0"/>
              <a:t> (VFS)</a:t>
            </a:r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3941421" cy="696462"/>
            <a:chOff x="844893" y="1019164"/>
            <a:chExt cx="3941421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目的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对所有不同文件系统的抽象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528882"/>
            <a:ext cx="4370049" cy="702130"/>
            <a:chOff x="844893" y="1671632"/>
            <a:chExt cx="4370049" cy="702130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1671632"/>
              <a:ext cx="78581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功能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167163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1134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394985" y="2008640"/>
              <a:ext cx="381995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提供相同的文件和文件系统</a:t>
              </a:r>
              <a:r>
                <a:rPr lang="zh-CN" altLang="en-US" dirty="0">
                  <a:solidFill>
                    <a:srgbClr val="C00000"/>
                  </a:solidFill>
                </a:rPr>
                <a:t>接口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53460"/>
            <a:ext cx="5095528" cy="365122"/>
            <a:chOff x="1262422" y="2296210"/>
            <a:chExt cx="5095528" cy="3651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009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2296210"/>
              <a:ext cx="496296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管理所有文件和文件系统关联的</a:t>
              </a:r>
              <a:r>
                <a:rPr lang="zh-CN" altLang="en-US" dirty="0">
                  <a:solidFill>
                    <a:srgbClr val="C00000"/>
                  </a:solidFill>
                </a:rPr>
                <a:t>数据结构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84568"/>
            <a:ext cx="3595330" cy="365122"/>
            <a:chOff x="1262422" y="2627318"/>
            <a:chExt cx="3595330" cy="3651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209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2627318"/>
              <a:ext cx="3462767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高效查询</a:t>
              </a:r>
              <a:r>
                <a:rPr lang="zh-CN" altLang="en-US" dirty="0">
                  <a:solidFill>
                    <a:srgbClr val="C00000"/>
                  </a:solidFill>
                </a:rPr>
                <a:t>例程</a:t>
              </a:r>
              <a:r>
                <a:rPr lang="en-US" altLang="zh-CN" dirty="0"/>
                <a:t>, </a:t>
              </a:r>
              <a:r>
                <a:rPr lang="zh-CN" altLang="en-US" dirty="0"/>
                <a:t>遍历文件系统</a:t>
              </a:r>
              <a:endParaRPr lang="en-US" altLang="zh-CN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3816358"/>
            <a:ext cx="3738206" cy="365122"/>
            <a:chOff x="1262422" y="2959108"/>
            <a:chExt cx="3738206" cy="365122"/>
          </a:xfrm>
        </p:grpSpPr>
        <p:pic>
          <p:nvPicPr>
            <p:cNvPr id="32" name="图片 3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6388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9" name="内容占位符 2"/>
            <p:cNvSpPr txBox="1">
              <a:spLocks/>
            </p:cNvSpPr>
            <p:nvPr/>
          </p:nvSpPr>
          <p:spPr>
            <a:xfrm>
              <a:off x="1394985" y="2959108"/>
              <a:ext cx="360564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与特定文件系统模块的</a:t>
              </a:r>
              <a:r>
                <a:rPr lang="zh-CN" altLang="en-US" dirty="0">
                  <a:solidFill>
                    <a:srgbClr val="C00000"/>
                  </a:solidFill>
                </a:rPr>
                <a:t>交互</a:t>
              </a:r>
              <a:endParaRPr lang="en-US" altLang="zh-CN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99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212274"/>
            <a:ext cx="4309710" cy="928694"/>
            <a:chOff x="1262422" y="1181698"/>
            <a:chExt cx="4309710" cy="928694"/>
          </a:xfrm>
        </p:grpSpPr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8647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181698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每个文件系统一个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97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492850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文件系统详细信息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0401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799240"/>
              <a:ext cx="417714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块、块大小、空余块、计数</a:t>
              </a:r>
              <a:r>
                <a:rPr lang="en-US" altLang="zh-CN" dirty="0"/>
                <a:t>/</a:t>
              </a:r>
              <a:r>
                <a:rPr lang="zh-CN" altLang="en-US" dirty="0"/>
                <a:t>指针等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7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612384"/>
            <a:ext cx="5037770" cy="928694"/>
            <a:chOff x="1262422" y="2446944"/>
            <a:chExt cx="5037770" cy="928694"/>
          </a:xfrm>
        </p:grpSpPr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5517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3" name="内容占位符 2"/>
            <p:cNvSpPr txBox="1">
              <a:spLocks/>
            </p:cNvSpPr>
            <p:nvPr/>
          </p:nvSpPr>
          <p:spPr>
            <a:xfrm>
              <a:off x="1394985" y="244694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每个文件一个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8628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758096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文件详细信息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926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3064486"/>
              <a:ext cx="4905207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访问权限、拥有者、大小、数据块位置等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8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文件系统基本数据结构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44894" y="1874134"/>
            <a:ext cx="5012991" cy="428628"/>
            <a:chOff x="844893" y="843558"/>
            <a:chExt cx="5012991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843558"/>
              <a:ext cx="471490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文件卷控制块</a:t>
              </a:r>
              <a:r>
                <a:rPr lang="en-US" altLang="zh-CN" dirty="0"/>
                <a:t> (Unix: “</a:t>
              </a:r>
              <a:r>
                <a:rPr lang="en-US" altLang="zh-CN" dirty="0">
                  <a:solidFill>
                    <a:srgbClr val="C00000"/>
                  </a:solidFill>
                </a:rPr>
                <a:t>superblock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84355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44894" y="2274244"/>
            <a:ext cx="5727371" cy="428628"/>
            <a:chOff x="844893" y="2108804"/>
            <a:chExt cx="5727371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08804"/>
              <a:ext cx="542928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(Unix: “</a:t>
              </a:r>
              <a:r>
                <a:rPr lang="en-US" altLang="zh-CN" dirty="0" err="1"/>
                <a:t>vnode</a:t>
              </a:r>
              <a:r>
                <a:rPr lang="en-US" altLang="zh-CN" dirty="0"/>
                <a:t>” or “</a:t>
              </a:r>
              <a:r>
                <a:rPr lang="en-US" altLang="zh-CN" dirty="0" err="1">
                  <a:solidFill>
                    <a:srgbClr val="C00000"/>
                  </a:solidFill>
                </a:rPr>
                <a:t>inode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16" name="TextBox 22"/>
            <p:cNvSpPr txBox="1"/>
            <p:nvPr/>
          </p:nvSpPr>
          <p:spPr>
            <a:xfrm>
              <a:off x="844893" y="21088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44894" y="2698609"/>
            <a:ext cx="4084297" cy="428628"/>
            <a:chOff x="844893" y="3369288"/>
            <a:chExt cx="4084297" cy="428628"/>
          </a:xfrm>
        </p:grpSpPr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142976" y="3369288"/>
              <a:ext cx="378621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</a:t>
              </a:r>
              <a:r>
                <a:rPr lang="en-US" altLang="zh-CN" dirty="0"/>
                <a:t> (Linux: “</a:t>
              </a:r>
              <a:r>
                <a:rPr lang="en-US" altLang="zh-CN" dirty="0" err="1"/>
                <a:t>dentry</a:t>
              </a:r>
              <a:r>
                <a:rPr lang="en-US" altLang="zh-CN" dirty="0"/>
                <a:t>”)</a:t>
              </a:r>
            </a:p>
          </p:txBody>
        </p:sp>
        <p:sp>
          <p:nvSpPr>
            <p:cNvPr id="31" name="TextBox 39"/>
            <p:cNvSpPr txBox="1"/>
            <p:nvPr/>
          </p:nvSpPr>
          <p:spPr>
            <a:xfrm>
              <a:off x="844893" y="33692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62422" y="3036749"/>
            <a:ext cx="6167098" cy="928694"/>
            <a:chOff x="1262422" y="3707428"/>
            <a:chExt cx="6167098" cy="928694"/>
          </a:xfrm>
        </p:grpSpPr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122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3707428"/>
              <a:ext cx="36056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每个目录项一个</a:t>
              </a:r>
              <a:r>
                <a:rPr lang="en-US" altLang="zh-CN" dirty="0"/>
                <a:t>(</a:t>
              </a:r>
              <a:r>
                <a:rPr lang="zh-CN" altLang="en-US" dirty="0"/>
                <a:t>目录和文件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1233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8" name="内容占位符 2"/>
            <p:cNvSpPr txBox="1">
              <a:spLocks/>
            </p:cNvSpPr>
            <p:nvPr/>
          </p:nvSpPr>
          <p:spPr>
            <a:xfrm>
              <a:off x="1394985" y="4018580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将目录项数据结构及树型布局编码成树型数据结构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4429746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4324970"/>
              <a:ext cx="4605775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指向文件控制块、父目录、子目录等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06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993624" y="3057041"/>
            <a:ext cx="2288181" cy="400110"/>
            <a:chOff x="363579" y="2199791"/>
            <a:chExt cx="2288181" cy="400110"/>
          </a:xfrm>
        </p:grpSpPr>
        <p:sp>
          <p:nvSpPr>
            <p:cNvPr id="45" name="TextBox 8"/>
            <p:cNvSpPr txBox="1">
              <a:spLocks noChangeArrowheads="1"/>
            </p:cNvSpPr>
            <p:nvPr/>
          </p:nvSpPr>
          <p:spPr bwMode="auto">
            <a:xfrm>
              <a:off x="363579" y="2199791"/>
              <a:ext cx="9468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挂载点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94" name="直接箭头连接符 93"/>
            <p:cNvCxnSpPr/>
            <p:nvPr/>
          </p:nvCxnSpPr>
          <p:spPr>
            <a:xfrm flipV="1">
              <a:off x="1285852" y="2430780"/>
              <a:ext cx="1365908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文件系统挂载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74938" y="1857364"/>
            <a:ext cx="4798677" cy="428628"/>
            <a:chOff x="844893" y="1000114"/>
            <a:chExt cx="479867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450059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文件系统需要先挂载才能被访问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82506" y="2200040"/>
            <a:ext cx="5291174" cy="428628"/>
            <a:chOff x="852462" y="1342790"/>
            <a:chExt cx="529117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00066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未挂载的文件系统被挂载在挂载点上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2462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6" name="TextBox 4"/>
          <p:cNvSpPr txBox="1">
            <a:spLocks noChangeArrowheads="1"/>
          </p:cNvSpPr>
          <p:nvPr/>
        </p:nvSpPr>
        <p:spPr bwMode="auto">
          <a:xfrm>
            <a:off x="7105153" y="2825506"/>
            <a:ext cx="12112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未挂载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文件系统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882726" y="3216397"/>
            <a:ext cx="2831889" cy="2225690"/>
            <a:chOff x="4252681" y="2359147"/>
            <a:chExt cx="2831889" cy="2225690"/>
          </a:xfrm>
        </p:grpSpPr>
        <p:sp>
          <p:nvSpPr>
            <p:cNvPr id="48" name="等腰三角形 47"/>
            <p:cNvSpPr/>
            <p:nvPr/>
          </p:nvSpPr>
          <p:spPr>
            <a:xfrm>
              <a:off x="5593382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5934697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5148879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5490194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等腰三角形 74"/>
            <p:cNvSpPr/>
            <p:nvPr/>
          </p:nvSpPr>
          <p:spPr>
            <a:xfrm>
              <a:off x="6040002" y="3870457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6381317" y="3756156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>
              <a:off x="4420211" y="3045482"/>
              <a:ext cx="828681" cy="714380"/>
            </a:xfrm>
            <a:prstGeom prst="triangl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4761526" y="2931181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5336205" y="2359147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80" name="直接连接符 79"/>
            <p:cNvCxnSpPr>
              <a:stCxn id="79" idx="3"/>
            </p:cNvCxnSpPr>
            <p:nvPr/>
          </p:nvCxnSpPr>
          <p:spPr>
            <a:xfrm rot="5400000">
              <a:off x="4871858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5400000">
              <a:off x="5513213" y="2445380"/>
              <a:ext cx="449552" cy="520990"/>
            </a:xfrm>
            <a:prstGeom prst="line">
              <a:avLst/>
            </a:prstGeom>
            <a:ln w="38100">
              <a:solidFill>
                <a:srgbClr val="11576A"/>
              </a:solidFill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67"/>
            <p:cNvSpPr txBox="1"/>
            <p:nvPr/>
          </p:nvSpPr>
          <p:spPr>
            <a:xfrm>
              <a:off x="4252681" y="2782888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sue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9" name="TextBox 68"/>
            <p:cNvSpPr txBox="1"/>
            <p:nvPr/>
          </p:nvSpPr>
          <p:spPr>
            <a:xfrm>
              <a:off x="6072198" y="2782888"/>
              <a:ext cx="67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jane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0" name="TextBox 69"/>
            <p:cNvSpPr txBox="1"/>
            <p:nvPr/>
          </p:nvSpPr>
          <p:spPr>
            <a:xfrm>
              <a:off x="5593733" y="3702376"/>
              <a:ext cx="741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1" name="TextBox 70"/>
            <p:cNvSpPr txBox="1"/>
            <p:nvPr/>
          </p:nvSpPr>
          <p:spPr>
            <a:xfrm>
              <a:off x="6475108" y="3612840"/>
              <a:ext cx="609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doc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203848" y="2664230"/>
            <a:ext cx="2020736" cy="774055"/>
            <a:chOff x="1573804" y="1806979"/>
            <a:chExt cx="2020736" cy="774055"/>
          </a:xfrm>
        </p:grpSpPr>
        <p:grpSp>
          <p:nvGrpSpPr>
            <p:cNvPr id="6" name="组合 5"/>
            <p:cNvGrpSpPr/>
            <p:nvPr/>
          </p:nvGrpSpPr>
          <p:grpSpPr>
            <a:xfrm>
              <a:off x="1573804" y="1806979"/>
              <a:ext cx="2020736" cy="774055"/>
              <a:chOff x="1573804" y="1806979"/>
              <a:chExt cx="2020736" cy="774055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2073870" y="1806979"/>
                <a:ext cx="142876" cy="142876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92" name="直接连接符 91"/>
              <p:cNvCxnSpPr>
                <a:stCxn id="91" idx="3"/>
              </p:cNvCxnSpPr>
              <p:nvPr/>
            </p:nvCxnSpPr>
            <p:spPr>
              <a:xfrm rot="5400000">
                <a:off x="1609523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rot="5400000">
                <a:off x="2250878" y="1893212"/>
                <a:ext cx="449552" cy="520990"/>
              </a:xfrm>
              <a:prstGeom prst="line">
                <a:avLst/>
              </a:prstGeom>
              <a:ln w="38100">
                <a:solidFill>
                  <a:srgbClr val="11576A"/>
                </a:solidFill>
              </a:ln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64"/>
              <p:cNvSpPr txBox="1"/>
              <p:nvPr/>
            </p:nvSpPr>
            <p:spPr>
              <a:xfrm>
                <a:off x="2799386" y="2211702"/>
                <a:ext cx="795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users</a:t>
                </a:r>
                <a:endPara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4" name="椭圆 33"/>
            <p:cNvSpPr/>
            <p:nvPr/>
          </p:nvSpPr>
          <p:spPr>
            <a:xfrm>
              <a:off x="2669225" y="2344869"/>
              <a:ext cx="142876" cy="142876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71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29323 -0.003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0" y="-18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6" grpId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0AA5D0A-08FE-4420-97AF-93F968C279F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118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060575"/>
            <a:ext cx="7777162" cy="892175"/>
          </a:xfrm>
        </p:spPr>
        <p:txBody>
          <a:bodyPr/>
          <a:lstStyle/>
          <a:p>
            <a:pPr eaLnBrk="1" hangingPunct="1"/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Disk space management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Basic unit: sector in disk (internal fragment)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Allocation method: sequential, link table, index table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Continuous allocation of disk space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Store file in continuous sectors, like MFP in memory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Easy to realize and the access efficiency is very high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Difficult to extend file and the external fragment is a big trouble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Link list: the most famous sample is FAT in DOS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Several bytes in a sector are used to link the next sector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disk space management is more efficient and file modification is very easy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Can’t realize random file access and pointer is not safe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400" dirty="0">
                <a:ea typeface="宋体" pitchFamily="2" charset="-122"/>
              </a:rPr>
              <a:t>Index table(I-node)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Several sectors are used to stores  index of sectors belong to a file, these sectors are organized as a link chain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Multi-level index: for files with huge size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000" dirty="0">
                <a:ea typeface="宋体" pitchFamily="2" charset="-122"/>
              </a:rPr>
              <a:t>Can realize random file access and improve the efficiency of both disk space management and file application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C0BD2C6-1D05-4934-A7FF-4E5A5F8E097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12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13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47476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Physical Structure of Disk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14</a:t>
            </a:fld>
            <a:endParaRPr lang="en-US" altLang="ko-KR"/>
          </a:p>
        </p:txBody>
      </p:sp>
      <p:pic>
        <p:nvPicPr>
          <p:cNvPr id="7" name="Picture 5" descr="1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556298"/>
            <a:ext cx="8064500" cy="464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0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continuous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9F3EE478-BB74-429F-BD89-DDC56E602AF4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8" descr="文件的连续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63" y="1643063"/>
            <a:ext cx="80851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08050"/>
            <a:ext cx="7620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852264" y="404813"/>
            <a:ext cx="6096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３）实现磁盘顺序分配方式示例：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900113" y="5229225"/>
            <a:ext cx="5729287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每个文件分配一个连续的块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文件分配表中每个文件只占有一项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会有外碎片</a:t>
            </a:r>
          </a:p>
        </p:txBody>
      </p:sp>
      <p:sp>
        <p:nvSpPr>
          <p:cNvPr id="7987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7F7435A-DCF9-41E6-83DC-2231E4E5F3BE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1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link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B424E5-BAC0-4ECB-9B83-FE7C9039D4C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17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14344" name="Picture 8" descr="文件的链接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1271588"/>
            <a:ext cx="7974012" cy="471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链式分配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32791"/>
            <a:ext cx="5527307" cy="763624"/>
            <a:chOff x="844893" y="1934564"/>
            <a:chExt cx="5527307" cy="763624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1934564"/>
              <a:ext cx="33575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文件以数据块链表方式存储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19345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1142976" y="2272704"/>
              <a:ext cx="5229224" cy="42548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文件头包含了到第一块和最后一块的指针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dirty="0">
                <a:latin typeface="微软雅黑"/>
                <a:ea typeface="微软雅黑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44893" y="227270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442231"/>
            <a:ext cx="3655099" cy="1014646"/>
            <a:chOff x="844893" y="2584981"/>
            <a:chExt cx="3655099" cy="1014646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313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2926525"/>
              <a:ext cx="310500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  <a:cs typeface="宋体" charset="0"/>
              </a:endParaRPr>
            </a:p>
          </p:txBody>
        </p:sp>
        <p:sp>
          <p:nvSpPr>
            <p:cNvPr id="49" name="内容占位符 2"/>
            <p:cNvSpPr txBox="1">
              <a:spLocks/>
            </p:cNvSpPr>
            <p:nvPr/>
          </p:nvSpPr>
          <p:spPr>
            <a:xfrm>
              <a:off x="1142976" y="258498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优点</a:t>
              </a:r>
              <a:endParaRPr lang="en-US" altLang="zh-CN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44893" y="258498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460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394985" y="3241305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3500" y="4392151"/>
            <a:ext cx="3868729" cy="729424"/>
            <a:chOff x="843499" y="3534901"/>
            <a:chExt cx="3868729" cy="729424"/>
          </a:xfrm>
        </p:grpSpPr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398122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3591" y="3876445"/>
              <a:ext cx="3318637" cy="3878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无法实现真正的随机访问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  <p:sp>
          <p:nvSpPr>
            <p:cNvPr id="55" name="内容占位符 2"/>
            <p:cNvSpPr txBox="1">
              <a:spLocks/>
            </p:cNvSpPr>
            <p:nvPr/>
          </p:nvSpPr>
          <p:spPr>
            <a:xfrm>
              <a:off x="1141582" y="3534901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缺点</a:t>
              </a:r>
              <a:endParaRPr lang="en-US" altLang="zh-CN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43499" y="353490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1028" y="5048476"/>
            <a:ext cx="4607116" cy="649163"/>
            <a:chOff x="1261028" y="4191225"/>
            <a:chExt cx="4607116" cy="649163"/>
          </a:xfrm>
        </p:grpSpPr>
        <p:pic>
          <p:nvPicPr>
            <p:cNvPr id="57" name="图片 5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1028" y="42960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8" name="内容占位符 2"/>
            <p:cNvSpPr txBox="1">
              <a:spLocks/>
            </p:cNvSpPr>
            <p:nvPr/>
          </p:nvSpPr>
          <p:spPr>
            <a:xfrm>
              <a:off x="1393592" y="4191225"/>
              <a:ext cx="1928826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可靠性差</a:t>
              </a:r>
            </a:p>
          </p:txBody>
        </p:sp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651446" y="4512808"/>
              <a:ext cx="4216698" cy="3275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latin typeface="微软雅黑"/>
                  <a:ea typeface="微软雅黑"/>
                  <a:cs typeface="宋体" charset="0"/>
                </a:rPr>
                <a:t>破坏一个链，后面的数据块就丢了</a:t>
              </a:r>
              <a:endParaRPr lang="en-US" altLang="zh-CN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7584" y="2570378"/>
            <a:ext cx="6456142" cy="831438"/>
            <a:chOff x="827584" y="1020232"/>
            <a:chExt cx="6456142" cy="831438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6671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11747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43075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388572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440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9957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537988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954630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3142726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5374974" y="1404257"/>
              <a:ext cx="1317171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921973" y="1426029"/>
              <a:ext cx="6313714" cy="425641"/>
            </a:xfrm>
            <a:custGeom>
              <a:avLst/>
              <a:gdLst>
                <a:gd name="connsiteX0" fmla="*/ 0 w 6313714"/>
                <a:gd name="connsiteY0" fmla="*/ 0 h 542471"/>
                <a:gd name="connsiteX1" fmla="*/ 849086 w 6313714"/>
                <a:gd name="connsiteY1" fmla="*/ 457200 h 542471"/>
                <a:gd name="connsiteX2" fmla="*/ 4659086 w 6313714"/>
                <a:gd name="connsiteY2" fmla="*/ 511628 h 542471"/>
                <a:gd name="connsiteX3" fmla="*/ 5856514 w 6313714"/>
                <a:gd name="connsiteY3" fmla="*/ 446314 h 542471"/>
                <a:gd name="connsiteX4" fmla="*/ 6313714 w 6313714"/>
                <a:gd name="connsiteY4" fmla="*/ 0 h 54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3714" h="542471">
                  <a:moveTo>
                    <a:pt x="0" y="0"/>
                  </a:moveTo>
                  <a:cubicBezTo>
                    <a:pt x="36286" y="185964"/>
                    <a:pt x="72572" y="371929"/>
                    <a:pt x="849086" y="457200"/>
                  </a:cubicBezTo>
                  <a:cubicBezTo>
                    <a:pt x="1625600" y="542471"/>
                    <a:pt x="3824515" y="513442"/>
                    <a:pt x="4659086" y="511628"/>
                  </a:cubicBezTo>
                  <a:cubicBezTo>
                    <a:pt x="5493657" y="509814"/>
                    <a:pt x="5580743" y="531585"/>
                    <a:pt x="5856514" y="446314"/>
                  </a:cubicBezTo>
                  <a:cubicBezTo>
                    <a:pt x="6132285" y="361043"/>
                    <a:pt x="6222999" y="180521"/>
                    <a:pt x="6313714" y="0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6732241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2728256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2300402" y="1404257"/>
              <a:ext cx="360040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4499992" y="1404257"/>
              <a:ext cx="813115" cy="231389"/>
            </a:xfrm>
            <a:custGeom>
              <a:avLst/>
              <a:gdLst>
                <a:gd name="connsiteX0" fmla="*/ 0 w 1317171"/>
                <a:gd name="connsiteY0" fmla="*/ 0 h 326572"/>
                <a:gd name="connsiteX1" fmla="*/ 163286 w 1317171"/>
                <a:gd name="connsiteY1" fmla="*/ 206829 h 326572"/>
                <a:gd name="connsiteX2" fmla="*/ 587829 w 1317171"/>
                <a:gd name="connsiteY2" fmla="*/ 315686 h 326572"/>
                <a:gd name="connsiteX3" fmla="*/ 1055914 w 1317171"/>
                <a:gd name="connsiteY3" fmla="*/ 272143 h 326572"/>
                <a:gd name="connsiteX4" fmla="*/ 1317171 w 1317171"/>
                <a:gd name="connsiteY4" fmla="*/ 21772 h 32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7171" h="326572">
                  <a:moveTo>
                    <a:pt x="0" y="0"/>
                  </a:moveTo>
                  <a:cubicBezTo>
                    <a:pt x="32657" y="77107"/>
                    <a:pt x="65315" y="154215"/>
                    <a:pt x="163286" y="206829"/>
                  </a:cubicBezTo>
                  <a:cubicBezTo>
                    <a:pt x="261257" y="259443"/>
                    <a:pt x="439058" y="304800"/>
                    <a:pt x="587829" y="315686"/>
                  </a:cubicBezTo>
                  <a:cubicBezTo>
                    <a:pt x="736600" y="326572"/>
                    <a:pt x="934357" y="321129"/>
                    <a:pt x="1055914" y="272143"/>
                  </a:cubicBezTo>
                  <a:cubicBezTo>
                    <a:pt x="1177471" y="223157"/>
                    <a:pt x="1247321" y="122464"/>
                    <a:pt x="1317171" y="21772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501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026"/>
          <p:cNvSpPr txBox="1">
            <a:spLocks noChangeArrowheads="1"/>
          </p:cNvSpPr>
          <p:nvPr/>
        </p:nvSpPr>
        <p:spPr bwMode="auto">
          <a:xfrm>
            <a:off x="1547813" y="333375"/>
            <a:ext cx="5976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４）实现磁盘 链式分配方式示例：</a:t>
            </a:r>
          </a:p>
        </p:txBody>
      </p:sp>
      <p:pic>
        <p:nvPicPr>
          <p:cNvPr id="8089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08050"/>
            <a:ext cx="6553200" cy="404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827088" y="4868863"/>
            <a:ext cx="4741862" cy="160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1800">
                <a:latin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</a:rPr>
              <a:t>基于独立的块做分配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每个块中包含链中下一块的指针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在文件分配表中每个文件只有一个入口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无外碎片</a:t>
            </a:r>
          </a:p>
        </p:txBody>
      </p:sp>
      <p:sp>
        <p:nvSpPr>
          <p:cNvPr id="80901" name="Text Box 1029"/>
          <p:cNvSpPr txBox="1">
            <a:spLocks noChangeArrowheads="1"/>
          </p:cNvSpPr>
          <p:nvPr/>
        </p:nvSpPr>
        <p:spPr bwMode="auto">
          <a:xfrm>
            <a:off x="5334000" y="4953000"/>
            <a:ext cx="3429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任何自由块可添加到链中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无须预先分配</a:t>
            </a:r>
          </a:p>
        </p:txBody>
      </p:sp>
      <p:sp>
        <p:nvSpPr>
          <p:cNvPr id="8090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7B48F6D-C024-4E62-9D43-50E0174AC4AB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05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文件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43012" name="Picture 4" descr="文件乱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49275"/>
            <a:ext cx="3240088" cy="228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 descr="文件乱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90838"/>
            <a:ext cx="4608512" cy="39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4" name="Picture 6" descr="文件夹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260350"/>
            <a:ext cx="3241675" cy="2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5" name="Picture 7" descr="文件夹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3149600"/>
            <a:ext cx="4960937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Physical structure of file: index table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788A85C-F432-419B-AC4D-301B06D259F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1" descr="文件的索引表分配方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28750"/>
            <a:ext cx="8497888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索引分配</a:t>
            </a:r>
          </a:p>
        </p:txBody>
      </p:sp>
      <p:cxnSp>
        <p:nvCxnSpPr>
          <p:cNvPr id="44" name="直接连接符 43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721048"/>
            <a:ext cx="3869983" cy="435882"/>
            <a:chOff x="844893" y="2011126"/>
            <a:chExt cx="3869983" cy="435882"/>
          </a:xfrm>
        </p:grpSpPr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142976" y="2032898"/>
              <a:ext cx="3571900" cy="41411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为每个文件创建一个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索引数据块</a:t>
              </a:r>
              <a:endParaRPr lang="en-US" altLang="zh-CN" sz="1800" dirty="0">
                <a:solidFill>
                  <a:srgbClr val="FF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44893" y="20111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692970"/>
            <a:ext cx="3727107" cy="1262639"/>
            <a:chOff x="844893" y="2835719"/>
            <a:chExt cx="3727107" cy="1262639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26026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394985" y="3177263"/>
              <a:ext cx="3177015" cy="3263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创建、增大、缩小很容易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142976" y="2868377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优点</a:t>
              </a:r>
              <a:endParaRPr lang="en-US" altLang="zh-CN" sz="18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44893" y="283571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53" name="图片 5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54238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4" name="内容占位符 2"/>
            <p:cNvSpPr txBox="1">
              <a:spLocks/>
            </p:cNvSpPr>
            <p:nvPr/>
          </p:nvSpPr>
          <p:spPr>
            <a:xfrm>
              <a:off x="1394985" y="3448499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没有碎片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pic>
          <p:nvPicPr>
            <p:cNvPr id="68" name="图片 6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8339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1394985" y="3740036"/>
              <a:ext cx="281982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支持直接访问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  <a:cs typeface="宋体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2806789"/>
            <a:ext cx="6445256" cy="982799"/>
            <a:chOff x="827584" y="1020232"/>
            <a:chExt cx="6445256" cy="982799"/>
          </a:xfrm>
        </p:grpSpPr>
        <p:sp>
          <p:nvSpPr>
            <p:cNvPr id="60" name="矩形 59"/>
            <p:cNvSpPr/>
            <p:nvPr/>
          </p:nvSpPr>
          <p:spPr>
            <a:xfrm>
              <a:off x="82758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248746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64123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07328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987824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31662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19830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任意多边形 66"/>
            <p:cNvSpPr/>
            <p:nvPr/>
          </p:nvSpPr>
          <p:spPr>
            <a:xfrm>
              <a:off x="987287" y="143360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098038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2530086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3429614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3861662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745190" y="1020232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98484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527102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1665990" y="1020232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8" name="内容占位符 2"/>
            <p:cNvSpPr txBox="1">
              <a:spLocks/>
            </p:cNvSpPr>
            <p:nvPr/>
          </p:nvSpPr>
          <p:spPr>
            <a:xfrm>
              <a:off x="1595126" y="1059582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1826393" y="1423952"/>
              <a:ext cx="859295" cy="20204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1821297" y="1419491"/>
              <a:ext cx="1296144" cy="288032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1828608" y="1420407"/>
              <a:ext cx="2664296" cy="360040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1827861" y="1419524"/>
              <a:ext cx="3600400" cy="432048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任意多边形 82"/>
            <p:cNvSpPr/>
            <p:nvPr/>
          </p:nvSpPr>
          <p:spPr>
            <a:xfrm>
              <a:off x="1828608" y="1434444"/>
              <a:ext cx="4896544" cy="504056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4" name="任意多边形 83"/>
            <p:cNvSpPr/>
            <p:nvPr/>
          </p:nvSpPr>
          <p:spPr>
            <a:xfrm>
              <a:off x="1828608" y="1426967"/>
              <a:ext cx="5400600" cy="576064"/>
            </a:xfrm>
            <a:custGeom>
              <a:avLst/>
              <a:gdLst>
                <a:gd name="connsiteX0" fmla="*/ 0 w 2111829"/>
                <a:gd name="connsiteY0" fmla="*/ 0 h 469900"/>
                <a:gd name="connsiteX1" fmla="*/ 381000 w 2111829"/>
                <a:gd name="connsiteY1" fmla="*/ 370115 h 469900"/>
                <a:gd name="connsiteX2" fmla="*/ 1219200 w 2111829"/>
                <a:gd name="connsiteY2" fmla="*/ 457200 h 469900"/>
                <a:gd name="connsiteX3" fmla="*/ 1861457 w 2111829"/>
                <a:gd name="connsiteY3" fmla="*/ 293915 h 469900"/>
                <a:gd name="connsiteX4" fmla="*/ 2111829 w 2111829"/>
                <a:gd name="connsiteY4" fmla="*/ 10886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1829" h="469900">
                  <a:moveTo>
                    <a:pt x="0" y="0"/>
                  </a:moveTo>
                  <a:cubicBezTo>
                    <a:pt x="88900" y="146957"/>
                    <a:pt x="177800" y="293915"/>
                    <a:pt x="381000" y="370115"/>
                  </a:cubicBezTo>
                  <a:cubicBezTo>
                    <a:pt x="584200" y="446315"/>
                    <a:pt x="972457" y="469900"/>
                    <a:pt x="1219200" y="457200"/>
                  </a:cubicBezTo>
                  <a:cubicBezTo>
                    <a:pt x="1465943" y="444500"/>
                    <a:pt x="1712686" y="368301"/>
                    <a:pt x="1861457" y="293915"/>
                  </a:cubicBezTo>
                  <a:cubicBezTo>
                    <a:pt x="2010229" y="219529"/>
                    <a:pt x="2061029" y="115207"/>
                    <a:pt x="2111829" y="10886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3" y="4854080"/>
            <a:ext cx="4364368" cy="940270"/>
            <a:chOff x="844893" y="3996830"/>
            <a:chExt cx="4364368" cy="940270"/>
          </a:xfrm>
        </p:grpSpPr>
        <p:pic>
          <p:nvPicPr>
            <p:cNvPr id="55" name="图片 5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411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6" name="内容占位符 2"/>
            <p:cNvSpPr txBox="1">
              <a:spLocks/>
            </p:cNvSpPr>
            <p:nvPr/>
          </p:nvSpPr>
          <p:spPr>
            <a:xfrm>
              <a:off x="1423080" y="4317674"/>
              <a:ext cx="3786181" cy="31381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当文件很小时，存储索引的</a:t>
              </a:r>
              <a:r>
                <a:rPr lang="zh-CN" altLang="en-US" sz="1800" dirty="0">
                  <a:solidFill>
                    <a:srgbClr val="C00000"/>
                  </a:solidFill>
                  <a:latin typeface="微软雅黑"/>
                  <a:ea typeface="微软雅黑"/>
                  <a:cs typeface="宋体" charset="0"/>
                </a:rPr>
                <a:t>开销</a:t>
              </a:r>
              <a:endParaRPr lang="en-US" altLang="zh-CN" sz="1800" dirty="0">
                <a:solidFill>
                  <a:srgbClr val="C00000"/>
                </a:solidFill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zh-CN" altLang="en-US" sz="1800" dirty="0">
                <a:latin typeface="微软雅黑"/>
                <a:ea typeface="微软雅黑"/>
              </a:endParaRPr>
            </a:p>
          </p:txBody>
        </p:sp>
        <p:sp>
          <p:nvSpPr>
            <p:cNvPr id="57" name="内容占位符 2"/>
            <p:cNvSpPr txBox="1">
              <a:spLocks/>
            </p:cNvSpPr>
            <p:nvPr/>
          </p:nvSpPr>
          <p:spPr>
            <a:xfrm>
              <a:off x="1148274" y="4014408"/>
              <a:ext cx="85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缺点</a:t>
              </a:r>
              <a:endParaRPr lang="en-US" altLang="zh-CN" sz="1800" dirty="0"/>
            </a:p>
          </p:txBody>
        </p:sp>
        <p:pic>
          <p:nvPicPr>
            <p:cNvPr id="58" name="图片 5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0517" y="468280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9" name="内容占位符 2"/>
            <p:cNvSpPr txBox="1">
              <a:spLocks/>
            </p:cNvSpPr>
            <p:nvPr/>
          </p:nvSpPr>
          <p:spPr>
            <a:xfrm>
              <a:off x="1423080" y="4578024"/>
              <a:ext cx="3390645" cy="35907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如何处理大文件</a:t>
              </a:r>
              <a:r>
                <a:rPr lang="en-US" altLang="zh-CN" sz="1800" dirty="0">
                  <a:latin typeface="微软雅黑"/>
                  <a:ea typeface="微软雅黑"/>
                  <a:cs typeface="宋体" charset="0"/>
                </a:rPr>
                <a:t>?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844893" y="399683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2020602"/>
            <a:ext cx="3452454" cy="358322"/>
            <a:chOff x="1262422" y="1163352"/>
            <a:chExt cx="3452454" cy="358322"/>
          </a:xfrm>
        </p:grpSpPr>
        <p:pic>
          <p:nvPicPr>
            <p:cNvPr id="94" name="图片 9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2681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95" name="内容占位符 2"/>
            <p:cNvSpPr txBox="1">
              <a:spLocks/>
            </p:cNvSpPr>
            <p:nvPr/>
          </p:nvSpPr>
          <p:spPr>
            <a:xfrm>
              <a:off x="1394985" y="1163352"/>
              <a:ext cx="331989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指向文件数据块的指针列表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marL="0" lvl="1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257740"/>
            <a:ext cx="3943131" cy="445804"/>
            <a:chOff x="844893" y="1400490"/>
            <a:chExt cx="3943131" cy="445804"/>
          </a:xfrm>
        </p:grpSpPr>
        <p:sp>
          <p:nvSpPr>
            <p:cNvPr id="96" name="内容占位符 2"/>
            <p:cNvSpPr txBox="1">
              <a:spLocks/>
            </p:cNvSpPr>
            <p:nvPr/>
          </p:nvSpPr>
          <p:spPr>
            <a:xfrm>
              <a:off x="1142976" y="1433148"/>
              <a:ext cx="3645048" cy="41314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latin typeface="微软雅黑"/>
                  <a:ea typeface="微软雅黑"/>
                  <a:cs typeface="宋体" charset="0"/>
                </a:rPr>
                <a:t>文件头包含了索引数据块指针</a:t>
              </a:r>
              <a:endParaRPr lang="en-US" altLang="zh-CN" sz="1800" dirty="0">
                <a:latin typeface="微软雅黑"/>
                <a:ea typeface="微软雅黑"/>
                <a:cs typeface="宋体" charset="0"/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endParaRPr lang="en-US" altLang="zh-CN" sz="1800" dirty="0">
                <a:latin typeface="微软雅黑"/>
                <a:ea typeface="微软雅黑"/>
              </a:endParaRPr>
            </a:p>
          </p:txBody>
        </p:sp>
        <p:sp>
          <p:nvSpPr>
            <p:cNvPr id="97" name="TextBox 47"/>
            <p:cNvSpPr txBox="1"/>
            <p:nvPr/>
          </p:nvSpPr>
          <p:spPr>
            <a:xfrm>
              <a:off x="844893" y="14004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9240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大文件的索引分配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689204"/>
            <a:ext cx="6988079" cy="1811804"/>
            <a:chOff x="844893" y="831954"/>
            <a:chExt cx="6988079" cy="1811804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831954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链式索引块</a:t>
              </a:r>
              <a:r>
                <a:rPr lang="en-US" altLang="zh-CN" dirty="0"/>
                <a:t> (IB+IB+…)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83195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8381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80497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44054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91182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19036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872856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315790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75453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669824" y="1342928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3663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6" name="内容占位符 2"/>
            <p:cNvSpPr txBox="1">
              <a:spLocks/>
            </p:cNvSpPr>
            <p:nvPr/>
          </p:nvSpPr>
          <p:spPr>
            <a:xfrm>
              <a:off x="216576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31018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54497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710279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218092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6147228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6660650" y="1342928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35" name="内容占位符 2"/>
            <p:cNvSpPr txBox="1">
              <a:spLocks/>
            </p:cNvSpPr>
            <p:nvPr/>
          </p:nvSpPr>
          <p:spPr>
            <a:xfrm>
              <a:off x="6589786" y="1382278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481959" y="1744717"/>
              <a:ext cx="872359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6372201" y="1744717"/>
              <a:ext cx="360040" cy="25096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8" name="任意多边形 37"/>
            <p:cNvSpPr/>
            <p:nvPr/>
          </p:nvSpPr>
          <p:spPr>
            <a:xfrm>
              <a:off x="2360772" y="1744717"/>
              <a:ext cx="4032448" cy="89904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2411760" y="1744717"/>
              <a:ext cx="872359" cy="10695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2411760" y="1723697"/>
              <a:ext cx="1304407" cy="271989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5035578" y="1723697"/>
              <a:ext cx="1304407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7" name="任意多边形 46"/>
            <p:cNvSpPr/>
            <p:nvPr/>
          </p:nvSpPr>
          <p:spPr>
            <a:xfrm>
              <a:off x="5857635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8" name="任意多边形 47"/>
            <p:cNvSpPr/>
            <p:nvPr/>
          </p:nvSpPr>
          <p:spPr>
            <a:xfrm>
              <a:off x="6804248" y="1723697"/>
              <a:ext cx="432048" cy="127973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9" name="任意多边形 48"/>
            <p:cNvSpPr/>
            <p:nvPr/>
          </p:nvSpPr>
          <p:spPr>
            <a:xfrm>
              <a:off x="6762209" y="1723697"/>
              <a:ext cx="90613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716338"/>
            <a:ext cx="6988079" cy="1944910"/>
            <a:chOff x="844893" y="2859088"/>
            <a:chExt cx="6988079" cy="1944910"/>
          </a:xfrm>
        </p:grpSpPr>
        <p:sp>
          <p:nvSpPr>
            <p:cNvPr id="12" name="内容占位符 2"/>
            <p:cNvSpPr txBox="1">
              <a:spLocks/>
            </p:cNvSpPr>
            <p:nvPr/>
          </p:nvSpPr>
          <p:spPr>
            <a:xfrm>
              <a:off x="1142976" y="2859088"/>
              <a:ext cx="314327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/>
                <a:t>多级索引块</a:t>
              </a:r>
              <a:r>
                <a:rPr lang="en-US" altLang="zh-CN" dirty="0"/>
                <a:t>(IB*IB </a:t>
              </a:r>
              <a:r>
                <a:rPr lang="zh-CN" altLang="en-US" dirty="0"/>
                <a:t>*</a:t>
              </a:r>
              <a:r>
                <a:rPr lang="en-US" altLang="zh-CN" dirty="0"/>
                <a:t>…)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4893" y="2859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38381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FFFF00"/>
                </a:gs>
                <a:gs pos="100000">
                  <a:srgbClr val="FF99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11576A"/>
                  </a:solidFill>
                  <a:latin typeface="微软雅黑"/>
                  <a:ea typeface="微软雅黑"/>
                </a:rPr>
                <a:t>I</a:t>
              </a:r>
              <a:endParaRPr lang="zh-CN" altLang="en-US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04976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3544054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3991182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872856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15790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575453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669824" y="3339270"/>
              <a:ext cx="288000" cy="396000"/>
            </a:xfrm>
            <a:prstGeom prst="rect">
              <a:avLst/>
            </a:prstGeom>
            <a:gradFill>
              <a:gsLst>
                <a:gs pos="0">
                  <a:srgbClr val="66FF33"/>
                </a:gs>
                <a:gs pos="100000">
                  <a:srgbClr val="0033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223663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0" name="内容占位符 2"/>
            <p:cNvSpPr txBox="1">
              <a:spLocks/>
            </p:cNvSpPr>
            <p:nvPr/>
          </p:nvSpPr>
          <p:spPr>
            <a:xfrm>
              <a:off x="216576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1" name="矩形 60"/>
            <p:cNvSpPr/>
            <p:nvPr/>
          </p:nvSpPr>
          <p:spPr>
            <a:xfrm>
              <a:off x="31018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754497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10279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218092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内容占位符 2"/>
            <p:cNvSpPr txBox="1">
              <a:spLocks/>
            </p:cNvSpPr>
            <p:nvPr/>
          </p:nvSpPr>
          <p:spPr>
            <a:xfrm>
              <a:off x="6147228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666065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内容占位符 2"/>
            <p:cNvSpPr txBox="1">
              <a:spLocks/>
            </p:cNvSpPr>
            <p:nvPr/>
          </p:nvSpPr>
          <p:spPr>
            <a:xfrm>
              <a:off x="658978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4426840" y="3339270"/>
              <a:ext cx="288000" cy="396000"/>
            </a:xfrm>
            <a:prstGeom prst="rect">
              <a:avLst/>
            </a:prstGeom>
            <a:gradFill>
              <a:gsLst>
                <a:gs pos="100000">
                  <a:srgbClr val="663300"/>
                </a:gs>
                <a:gs pos="0">
                  <a:srgbClr val="CC66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内容占位符 2"/>
            <p:cNvSpPr txBox="1">
              <a:spLocks/>
            </p:cNvSpPr>
            <p:nvPr/>
          </p:nvSpPr>
          <p:spPr>
            <a:xfrm>
              <a:off x="4355976" y="3378620"/>
              <a:ext cx="576064" cy="36004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en-US" altLang="zh-CN" sz="1800" dirty="0">
                  <a:solidFill>
                    <a:prstClr val="white"/>
                  </a:solidFill>
                </a:rPr>
                <a:t>IB</a:t>
              </a:r>
            </a:p>
          </p:txBody>
        </p:sp>
        <p:sp>
          <p:nvSpPr>
            <p:cNvPr id="73" name="任意多边形 72"/>
            <p:cNvSpPr/>
            <p:nvPr/>
          </p:nvSpPr>
          <p:spPr>
            <a:xfrm>
              <a:off x="1481959" y="3734389"/>
              <a:ext cx="872359" cy="277522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4" name="任意多边形 73"/>
            <p:cNvSpPr/>
            <p:nvPr/>
          </p:nvSpPr>
          <p:spPr>
            <a:xfrm>
              <a:off x="2390740" y="3734388"/>
              <a:ext cx="2232248" cy="565554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5" name="任意多边形 74"/>
            <p:cNvSpPr/>
            <p:nvPr/>
          </p:nvSpPr>
          <p:spPr>
            <a:xfrm>
              <a:off x="2339752" y="3734388"/>
              <a:ext cx="4104456" cy="85358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6" name="任意多边形 75"/>
            <p:cNvSpPr/>
            <p:nvPr/>
          </p:nvSpPr>
          <p:spPr>
            <a:xfrm>
              <a:off x="2339752" y="3734388"/>
              <a:ext cx="4485516" cy="106961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66003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7" name="任意多边形 76"/>
            <p:cNvSpPr/>
            <p:nvPr/>
          </p:nvSpPr>
          <p:spPr>
            <a:xfrm>
              <a:off x="6835778" y="3765918"/>
              <a:ext cx="432048" cy="19998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8" name="任意多边形 77"/>
            <p:cNvSpPr/>
            <p:nvPr/>
          </p:nvSpPr>
          <p:spPr>
            <a:xfrm>
              <a:off x="6793739" y="3765918"/>
              <a:ext cx="874605" cy="416005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932040" y="3744899"/>
              <a:ext cx="1407945" cy="339020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任意多边形 79"/>
            <p:cNvSpPr/>
            <p:nvPr/>
          </p:nvSpPr>
          <p:spPr>
            <a:xfrm>
              <a:off x="5857635" y="3744899"/>
              <a:ext cx="432048" cy="122996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1" name="任意多边形 80"/>
            <p:cNvSpPr/>
            <p:nvPr/>
          </p:nvSpPr>
          <p:spPr>
            <a:xfrm>
              <a:off x="3635897" y="3744899"/>
              <a:ext cx="864096" cy="267011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2" name="任意多边形 81"/>
            <p:cNvSpPr/>
            <p:nvPr/>
          </p:nvSpPr>
          <p:spPr>
            <a:xfrm>
              <a:off x="3203848" y="3744899"/>
              <a:ext cx="1296144" cy="411027"/>
            </a:xfrm>
            <a:custGeom>
              <a:avLst/>
              <a:gdLst>
                <a:gd name="connsiteX0" fmla="*/ 0 w 872359"/>
                <a:gd name="connsiteY0" fmla="*/ 0 h 350345"/>
                <a:gd name="connsiteX1" fmla="*/ 168166 w 872359"/>
                <a:gd name="connsiteY1" fmla="*/ 283780 h 350345"/>
                <a:gd name="connsiteX2" fmla="*/ 620111 w 872359"/>
                <a:gd name="connsiteY2" fmla="*/ 304800 h 350345"/>
                <a:gd name="connsiteX3" fmla="*/ 872359 w 872359"/>
                <a:gd name="connsiteY3" fmla="*/ 10511 h 35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2359" h="350345">
                  <a:moveTo>
                    <a:pt x="0" y="0"/>
                  </a:moveTo>
                  <a:cubicBezTo>
                    <a:pt x="32407" y="116490"/>
                    <a:pt x="64814" y="232980"/>
                    <a:pt x="168166" y="283780"/>
                  </a:cubicBezTo>
                  <a:cubicBezTo>
                    <a:pt x="271518" y="334580"/>
                    <a:pt x="502746" y="350345"/>
                    <a:pt x="620111" y="304800"/>
                  </a:cubicBezTo>
                  <a:cubicBezTo>
                    <a:pt x="737476" y="259255"/>
                    <a:pt x="804917" y="134883"/>
                    <a:pt x="872359" y="10511"/>
                  </a:cubicBez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05925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66960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23" name="Text Box 1027"/>
          <p:cNvSpPr txBox="1">
            <a:spLocks noChangeArrowheads="1"/>
          </p:cNvSpPr>
          <p:nvPr/>
        </p:nvSpPr>
        <p:spPr bwMode="auto">
          <a:xfrm>
            <a:off x="1331913" y="333375"/>
            <a:ext cx="5688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５）磁盘基于块的索引分配示例：</a:t>
            </a:r>
          </a:p>
        </p:txBody>
      </p:sp>
      <p:sp>
        <p:nvSpPr>
          <p:cNvPr id="81924" name="Text Box 1028"/>
          <p:cNvSpPr txBox="1">
            <a:spLocks noChangeArrowheads="1"/>
          </p:cNvSpPr>
          <p:nvPr/>
        </p:nvSpPr>
        <p:spPr bwMode="auto">
          <a:xfrm>
            <a:off x="1042988" y="5589588"/>
            <a:ext cx="512921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</a:t>
            </a:r>
            <a:r>
              <a:rPr lang="en-US" altLang="zh-CN" sz="1800">
                <a:latin typeface="Times New Roman" panose="02020603050405020304" pitchFamily="18" charset="0"/>
              </a:rPr>
              <a:t>UNIX</a:t>
            </a:r>
            <a:r>
              <a:rPr lang="zh-CN" altLang="en-US" sz="1800">
                <a:latin typeface="Times New Roman" panose="02020603050405020304" pitchFamily="18" charset="0"/>
              </a:rPr>
              <a:t>采用的方式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1800">
                <a:latin typeface="Times New Roman" panose="02020603050405020304" pitchFamily="18" charset="0"/>
              </a:rPr>
              <a:t> 文件分配表中包含着对应的索引块号</a:t>
            </a:r>
          </a:p>
        </p:txBody>
      </p:sp>
      <p:sp>
        <p:nvSpPr>
          <p:cNvPr id="819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B2F93688-A0BF-4597-A4E3-3DF2344CA0C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525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Summary of file physical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41670B7-74BE-49A0-B9E2-9F54B41A920E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aphicFrame>
        <p:nvGraphicFramePr>
          <p:cNvPr id="7" name="Group 73"/>
          <p:cNvGraphicFramePr>
            <a:graphicFrameLocks noGrp="1"/>
          </p:cNvGraphicFramePr>
          <p:nvPr>
            <p:ph idx="1"/>
          </p:nvPr>
        </p:nvGraphicFramePr>
        <p:xfrm>
          <a:off x="214313" y="1571625"/>
          <a:ext cx="8642350" cy="4145060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Continuous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Link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Index table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4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media</a:t>
                      </a: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tape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unsupported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disk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supported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Access mode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Sequential &amp; random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74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Efficiency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Low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Middle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High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98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Application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To simple to be used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Not popular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Widely used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r>
              <a:rPr lang="zh-CN" altLang="en-US" dirty="0"/>
              <a:t>设计原则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硬盘是一种廉价的存储设备</a:t>
            </a:r>
            <a:endParaRPr lang="en-US" altLang="zh-CN" dirty="0"/>
          </a:p>
          <a:p>
            <a:r>
              <a:rPr lang="zh-CN" altLang="en-US" dirty="0"/>
              <a:t>使用复制和更新，可以达到修改的效果</a:t>
            </a:r>
            <a:endParaRPr lang="en-US" altLang="zh-CN" dirty="0"/>
          </a:p>
          <a:p>
            <a:r>
              <a:rPr lang="zh-CN" altLang="en-US" dirty="0"/>
              <a:t>不必删除任何无用的</a:t>
            </a:r>
            <a:r>
              <a:rPr lang="zh-CN" altLang="en-US" dirty="0" smtClean="0"/>
              <a:t>数据，也就不用考虑删除后形成的“空洞”</a:t>
            </a:r>
            <a:endParaRPr lang="en-US" altLang="zh-CN" dirty="0"/>
          </a:p>
          <a:p>
            <a:r>
              <a:rPr lang="zh-CN" altLang="en-US" dirty="0"/>
              <a:t>大量连续读写的性能要远高于小数据量的随机读写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1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954B4-3493-4580-AA3E-8CCA7CBF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GFS:Google</a:t>
            </a:r>
            <a:r>
              <a:rPr lang="en-US" altLang="zh-CN" dirty="0"/>
              <a:t> File System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DF8BC-B38B-438F-B48A-C7E73F0A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一块至少为</a:t>
            </a:r>
            <a:r>
              <a:rPr lang="en-US" altLang="zh-CN" dirty="0"/>
              <a:t>64M</a:t>
            </a:r>
            <a:r>
              <a:rPr lang="zh-CN" altLang="en-US" dirty="0"/>
              <a:t>，连续使用</a:t>
            </a:r>
            <a:endParaRPr lang="en-US" altLang="zh-CN" dirty="0"/>
          </a:p>
          <a:p>
            <a:r>
              <a:rPr lang="zh-CN" altLang="en-US" dirty="0"/>
              <a:t>数据总是追加，不必删除</a:t>
            </a:r>
            <a:endParaRPr lang="en-US" altLang="zh-CN" dirty="0"/>
          </a:p>
          <a:p>
            <a:r>
              <a:rPr lang="zh-CN" altLang="en-US" dirty="0"/>
              <a:t>当一个数据块追加超过限制的时候，把它复制到新的空闲位置上，预留一个新块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1F059-722C-4158-B6AF-825B261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6DDBE-B05B-4FAC-8B8E-D84AB863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467B4-67C2-45A5-8462-34058FB9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22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directory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Components of directory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label: directory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structure: directory item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Function: path management, file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Directory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Single level directory: only one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Double level directory: root directory and sub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Hiberarchy directory: dynamic and flexible directory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structure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store file information?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search and index files?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How to improve efficiency of file system, such as disk space allocation/release, file operation efficiency, safety and security, HCI efficiency.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21D71A-B7D3-44A4-A1BB-D15C2AA17F4F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27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53CFD-EFFD-4AC2-B56D-A0E7CE27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某些同学的桌面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F78DF-5A50-45E2-A306-DDC6633F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17D7F-63B3-4773-9BFB-4FBFF376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1F1E8-7159-4A4F-B72C-BBD11646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28</a:t>
            </a:fld>
            <a:endParaRPr lang="en-US" altLang="ko-KR"/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FC7809F8-87B9-4610-8195-3A3F4BC8A6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27" y="1371600"/>
            <a:ext cx="670574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13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分层文件系统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584435"/>
            <a:ext cx="3727107" cy="428628"/>
            <a:chOff x="844893" y="727185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27185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文件以目录的方式组织起来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3083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844894" y="1823569"/>
            <a:ext cx="6155999" cy="533863"/>
            <a:chOff x="844893" y="966318"/>
            <a:chExt cx="6155999" cy="533863"/>
          </a:xfrm>
        </p:grpSpPr>
        <p:sp>
          <p:nvSpPr>
            <p:cNvPr id="37" name="内容占位符 2"/>
            <p:cNvSpPr txBox="1">
              <a:spLocks/>
            </p:cNvSpPr>
            <p:nvPr/>
          </p:nvSpPr>
          <p:spPr>
            <a:xfrm>
              <a:off x="1142976" y="971541"/>
              <a:ext cx="300039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目录是一类特殊的文件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4893" y="9663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3078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0" name="内容占位符 2"/>
            <p:cNvSpPr txBox="1">
              <a:spLocks/>
            </p:cNvSpPr>
            <p:nvPr/>
          </p:nvSpPr>
          <p:spPr>
            <a:xfrm>
              <a:off x="1394985" y="1226489"/>
              <a:ext cx="5605907" cy="27369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目录的内容是文件索引表</a:t>
              </a:r>
              <a:r>
                <a:rPr lang="en-US" altLang="zh-CN" sz="1600" dirty="0"/>
                <a:t>&lt;</a:t>
              </a:r>
              <a:r>
                <a:rPr lang="zh-CN" altLang="en-US" sz="1600" dirty="0"/>
                <a:t>文件名</a:t>
              </a:r>
              <a:r>
                <a:rPr lang="en-US" altLang="zh-CN" sz="1600" dirty="0"/>
                <a:t>, </a:t>
              </a:r>
              <a:r>
                <a:rPr lang="zh-CN" altLang="en-US" sz="1600" dirty="0"/>
                <a:t>指向文件的指针</a:t>
              </a:r>
              <a:r>
                <a:rPr lang="en-US" altLang="zh-CN" sz="1600" dirty="0"/>
                <a:t>&gt;</a:t>
              </a:r>
              <a:endParaRPr lang="zh-CN" altLang="en-US" sz="1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290668"/>
            <a:ext cx="4441487" cy="654962"/>
            <a:chOff x="844893" y="1433418"/>
            <a:chExt cx="4441487" cy="654962"/>
          </a:xfrm>
        </p:grpSpPr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142976" y="1444865"/>
              <a:ext cx="28575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600" dirty="0"/>
                <a:t>目录和文件的树型结构</a:t>
              </a:r>
              <a:endParaRPr lang="zh-CN" alt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44893" y="1433418"/>
              <a:ext cx="43339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图片 2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80458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1" name="内容占位符 2"/>
            <p:cNvSpPr txBox="1">
              <a:spLocks/>
            </p:cNvSpPr>
            <p:nvPr/>
          </p:nvSpPr>
          <p:spPr>
            <a:xfrm>
              <a:off x="1394985" y="1723258"/>
              <a:ext cx="3891395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600" dirty="0"/>
                <a:t>早期的文件系统是扁平的</a:t>
              </a:r>
              <a:r>
                <a:rPr lang="en-US" altLang="zh-CN" sz="1600" dirty="0"/>
                <a:t> (</a:t>
              </a:r>
              <a:r>
                <a:rPr lang="zh-CN" altLang="en-US" sz="1600" dirty="0"/>
                <a:t>只有一层目录</a:t>
              </a:r>
              <a:r>
                <a:rPr lang="en-US" altLang="zh-CN" sz="1600" dirty="0"/>
                <a:t>)</a:t>
              </a:r>
              <a:endParaRPr lang="zh-CN" altLang="en-US" sz="1600" dirty="0"/>
            </a:p>
          </p:txBody>
        </p:sp>
      </p:grpSp>
      <p:sp>
        <p:nvSpPr>
          <p:cNvPr id="32" name="TextBox 4"/>
          <p:cNvSpPr txBox="1">
            <a:spLocks noChangeArrowheads="1"/>
          </p:cNvSpPr>
          <p:nvPr/>
        </p:nvSpPr>
        <p:spPr bwMode="auto">
          <a:xfrm>
            <a:off x="5384349" y="3958034"/>
            <a:ext cx="27767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/spell/mail/</a:t>
            </a:r>
            <a:r>
              <a:rPr lang="en-US" altLang="zh-CN" sz="1600" b="1" dirty="0" err="1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prt</a:t>
            </a: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/first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32526" y="3078517"/>
            <a:ext cx="4402480" cy="2795755"/>
            <a:chOff x="832526" y="2221266"/>
            <a:chExt cx="4402480" cy="2795755"/>
          </a:xfrm>
        </p:grpSpPr>
        <p:sp>
          <p:nvSpPr>
            <p:cNvPr id="41" name="矩形 40"/>
            <p:cNvSpPr/>
            <p:nvPr/>
          </p:nvSpPr>
          <p:spPr>
            <a:xfrm>
              <a:off x="910629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63006" y="2724993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stat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267651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00976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623145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80285" y="2724993"/>
              <a:ext cx="4459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993846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39612" y="27107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4350868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397082" y="2724993"/>
              <a:ext cx="2664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4706362" y="2743718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44450" y="2724993"/>
              <a:ext cx="4876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mail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>
              <a:off x="2160273" y="2724993"/>
              <a:ext cx="1637599" cy="261610"/>
              <a:chOff x="2497399" y="2738768"/>
              <a:chExt cx="1637599" cy="26161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2545022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497399" y="2738768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find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902044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25843" y="2738768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count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57538" y="2757493"/>
                <a:ext cx="35719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214678" y="2738768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hex</a:t>
                </a:r>
                <a:endParaRPr lang="zh-CN" altLang="en-US" sz="11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616445" y="2757493"/>
                <a:ext cx="468000" cy="212728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555993" y="2745976"/>
                <a:ext cx="5790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reorder</a:t>
                </a:r>
                <a:endParaRPr lang="zh-CN" altLang="en-US" sz="1000" b="1" spc="-100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2228108" y="2247214"/>
              <a:ext cx="504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45723" y="2224927"/>
              <a:ext cx="449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732102" y="2247214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05117" y="2224927"/>
              <a:ext cx="4122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bin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3091009" y="2247214"/>
              <a:ext cx="612000" cy="21272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030557" y="2221266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programs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788749" y="2224927"/>
              <a:ext cx="4363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root</a:t>
              </a:r>
              <a:endParaRPr lang="zh-CN" altLang="en-US" sz="11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910629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32526" y="350861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prog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1267651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85736" y="3508610"/>
              <a:ext cx="5261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copy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623145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03145" y="3508610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prt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979018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936158" y="3508610"/>
              <a:ext cx="4427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exp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3331420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26818" y="3508611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3686914" y="3535990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25002" y="3508611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find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866566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806114" y="3514960"/>
              <a:ext cx="5790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0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reorder</a:t>
              </a:r>
              <a:endParaRPr lang="zh-CN" altLang="en-US" sz="100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4238157" y="3535989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97409" y="350861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hex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91062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01106" y="4365867"/>
              <a:ext cx="394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list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126765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246696" y="4365867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 err="1">
                  <a:solidFill>
                    <a:srgbClr val="11576A"/>
                  </a:solidFill>
                  <a:latin typeface="微软雅黑"/>
                  <a:ea typeface="微软雅黑"/>
                </a:rPr>
                <a:t>obj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1623145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549805" y="4365867"/>
              <a:ext cx="5132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spell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020296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46016" y="4365867"/>
              <a:ext cx="3497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all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2409869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377486" y="4365867"/>
              <a:ext cx="43473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last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766891" y="4393246"/>
              <a:ext cx="35719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07836" y="4365867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1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first</a:t>
              </a:r>
              <a:endParaRPr lang="zh-CN" altLang="en-US" sz="11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592191" y="3535131"/>
              <a:ext cx="468000" cy="212728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 dirty="0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4546979" y="3514960"/>
              <a:ext cx="5068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050" b="1" spc="-100" dirty="0">
                  <a:solidFill>
                    <a:srgbClr val="11576A"/>
                  </a:solidFill>
                  <a:latin typeface="微软雅黑"/>
                  <a:ea typeface="微软雅黑"/>
                </a:rPr>
                <a:t>count</a:t>
              </a:r>
              <a:endParaRPr lang="zh-CN" altLang="en-US" sz="1050" b="1" spc="-100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1" name="组合 150"/>
            <p:cNvGrpSpPr/>
            <p:nvPr/>
          </p:nvGrpSpPr>
          <p:grpSpPr>
            <a:xfrm>
              <a:off x="2839455" y="4613188"/>
              <a:ext cx="214314" cy="403833"/>
              <a:chOff x="3176581" y="4486287"/>
              <a:chExt cx="214314" cy="403833"/>
            </a:xfrm>
          </p:grpSpPr>
          <p:sp>
            <p:nvSpPr>
              <p:cNvPr id="139" name="椭圆 13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46" name="直接箭头连接符 14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2485437" y="4613188"/>
              <a:ext cx="214314" cy="403833"/>
              <a:chOff x="3176581" y="4486287"/>
              <a:chExt cx="214314" cy="403833"/>
            </a:xfrm>
          </p:grpSpPr>
          <p:sp>
            <p:nvSpPr>
              <p:cNvPr id="149" name="椭圆 14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0" name="直接箭头连接符 14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组合 151"/>
            <p:cNvGrpSpPr/>
            <p:nvPr/>
          </p:nvGrpSpPr>
          <p:grpSpPr>
            <a:xfrm>
              <a:off x="2091734" y="4613188"/>
              <a:ext cx="214314" cy="403833"/>
              <a:chOff x="3176581" y="4486287"/>
              <a:chExt cx="214314" cy="403833"/>
            </a:xfrm>
          </p:grpSpPr>
          <p:sp>
            <p:nvSpPr>
              <p:cNvPr id="153" name="椭圆 15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4" name="直接箭头连接符 15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1694856" y="4613188"/>
              <a:ext cx="214314" cy="403833"/>
              <a:chOff x="3176581" y="4486287"/>
              <a:chExt cx="214314" cy="403833"/>
            </a:xfrm>
          </p:grpSpPr>
          <p:sp>
            <p:nvSpPr>
              <p:cNvPr id="156" name="椭圆 155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57" name="直接箭头连接符 156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组合 157"/>
            <p:cNvGrpSpPr/>
            <p:nvPr/>
          </p:nvGrpSpPr>
          <p:grpSpPr>
            <a:xfrm>
              <a:off x="1336079" y="4613188"/>
              <a:ext cx="214314" cy="403833"/>
              <a:chOff x="3176581" y="4486287"/>
              <a:chExt cx="214314" cy="403833"/>
            </a:xfrm>
          </p:grpSpPr>
          <p:sp>
            <p:nvSpPr>
              <p:cNvPr id="159" name="椭圆 158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0" name="直接箭头连接符 159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1" name="组合 160"/>
            <p:cNvGrpSpPr/>
            <p:nvPr/>
          </p:nvGrpSpPr>
          <p:grpSpPr>
            <a:xfrm>
              <a:off x="977301" y="4613188"/>
              <a:ext cx="214314" cy="403833"/>
              <a:chOff x="3176581" y="4486287"/>
              <a:chExt cx="214314" cy="403833"/>
            </a:xfrm>
          </p:grpSpPr>
          <p:sp>
            <p:nvSpPr>
              <p:cNvPr id="162" name="椭圆 161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3" name="直接箭头连接符 162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组合 163"/>
            <p:cNvGrpSpPr/>
            <p:nvPr/>
          </p:nvGrpSpPr>
          <p:grpSpPr>
            <a:xfrm>
              <a:off x="3763383" y="3751171"/>
              <a:ext cx="214314" cy="403833"/>
              <a:chOff x="3176581" y="4486287"/>
              <a:chExt cx="214314" cy="403833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6" name="直接箭头连接符 165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/>
            <p:cNvGrpSpPr/>
            <p:nvPr/>
          </p:nvGrpSpPr>
          <p:grpSpPr>
            <a:xfrm>
              <a:off x="3403015" y="3751171"/>
              <a:ext cx="214314" cy="403833"/>
              <a:chOff x="3176581" y="4486287"/>
              <a:chExt cx="214314" cy="403833"/>
            </a:xfrm>
          </p:grpSpPr>
          <p:sp>
            <p:nvSpPr>
              <p:cNvPr id="168" name="椭圆 167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69" name="直接箭头连接符 168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0" name="组合 169"/>
            <p:cNvGrpSpPr/>
            <p:nvPr/>
          </p:nvGrpSpPr>
          <p:grpSpPr>
            <a:xfrm>
              <a:off x="2987087" y="3751171"/>
              <a:ext cx="214314" cy="403833"/>
              <a:chOff x="3176581" y="4486287"/>
              <a:chExt cx="214314" cy="403833"/>
            </a:xfrm>
          </p:grpSpPr>
          <p:sp>
            <p:nvSpPr>
              <p:cNvPr id="171" name="椭圆 170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2" name="直接箭头连接符 171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组合 172"/>
            <p:cNvGrpSpPr/>
            <p:nvPr/>
          </p:nvGrpSpPr>
          <p:grpSpPr>
            <a:xfrm>
              <a:off x="3396666" y="2965174"/>
              <a:ext cx="214314" cy="403833"/>
              <a:chOff x="3176581" y="4486287"/>
              <a:chExt cx="214314" cy="403833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5" name="直接箭头连接符 174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/>
            <p:cNvGrpSpPr/>
            <p:nvPr/>
          </p:nvGrpSpPr>
          <p:grpSpPr>
            <a:xfrm>
              <a:off x="2998205" y="2965174"/>
              <a:ext cx="214314" cy="403833"/>
              <a:chOff x="3176581" y="4486287"/>
              <a:chExt cx="214314" cy="403833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78" name="直接箭头连接符 177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合 178"/>
            <p:cNvGrpSpPr/>
            <p:nvPr/>
          </p:nvGrpSpPr>
          <p:grpSpPr>
            <a:xfrm>
              <a:off x="2639428" y="2965174"/>
              <a:ext cx="214314" cy="403833"/>
              <a:chOff x="3176581" y="4486287"/>
              <a:chExt cx="214314" cy="403833"/>
            </a:xfrm>
          </p:grpSpPr>
          <p:sp>
            <p:nvSpPr>
              <p:cNvPr id="180" name="椭圆 179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1" name="直接箭头连接符 180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组合 181"/>
            <p:cNvGrpSpPr/>
            <p:nvPr/>
          </p:nvGrpSpPr>
          <p:grpSpPr>
            <a:xfrm>
              <a:off x="2272706" y="2965174"/>
              <a:ext cx="214314" cy="403833"/>
              <a:chOff x="3176581" y="4486287"/>
              <a:chExt cx="214314" cy="403833"/>
            </a:xfrm>
          </p:grpSpPr>
          <p:sp>
            <p:nvSpPr>
              <p:cNvPr id="183" name="椭圆 182"/>
              <p:cNvSpPr/>
              <p:nvPr/>
            </p:nvSpPr>
            <p:spPr>
              <a:xfrm>
                <a:off x="3176581" y="4675806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4" name="直接箭头连接符 183"/>
              <p:cNvCxnSpPr/>
              <p:nvPr/>
            </p:nvCxnSpPr>
            <p:spPr>
              <a:xfrm rot="16200000" flipH="1">
                <a:off x="3189962" y="4576287"/>
                <a:ext cx="180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组合 191"/>
            <p:cNvGrpSpPr/>
            <p:nvPr/>
          </p:nvGrpSpPr>
          <p:grpSpPr>
            <a:xfrm>
              <a:off x="4723035" y="3758830"/>
              <a:ext cx="214314" cy="619833"/>
              <a:chOff x="5000628" y="3784510"/>
              <a:chExt cx="214314" cy="619833"/>
            </a:xfrm>
          </p:grpSpPr>
          <p:sp>
            <p:nvSpPr>
              <p:cNvPr id="186" name="椭圆 185"/>
              <p:cNvSpPr/>
              <p:nvPr/>
            </p:nvSpPr>
            <p:spPr>
              <a:xfrm>
                <a:off x="5000628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87" name="直接箭头连接符 186"/>
              <p:cNvCxnSpPr/>
              <p:nvPr/>
            </p:nvCxnSpPr>
            <p:spPr>
              <a:xfrm rot="16200000" flipH="1">
                <a:off x="4906009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组合 190"/>
            <p:cNvGrpSpPr/>
            <p:nvPr/>
          </p:nvGrpSpPr>
          <p:grpSpPr>
            <a:xfrm>
              <a:off x="4303134" y="3758830"/>
              <a:ext cx="214314" cy="619833"/>
              <a:chOff x="4640260" y="3784510"/>
              <a:chExt cx="214314" cy="619833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4640260" y="4190029"/>
                <a:ext cx="214314" cy="214314"/>
              </a:xfrm>
              <a:prstGeom prst="ellipse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cxnSp>
            <p:nvCxnSpPr>
              <p:cNvPr id="190" name="直接箭头连接符 189"/>
              <p:cNvCxnSpPr/>
              <p:nvPr/>
            </p:nvCxnSpPr>
            <p:spPr>
              <a:xfrm rot="16200000" flipH="1">
                <a:off x="4545641" y="3982510"/>
                <a:ext cx="396000" cy="0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椭圆 193"/>
            <p:cNvSpPr/>
            <p:nvPr/>
          </p:nvSpPr>
          <p:spPr>
            <a:xfrm>
              <a:off x="948726" y="3154693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95" name="直接箭头连接符 194"/>
            <p:cNvCxnSpPr/>
            <p:nvPr/>
          </p:nvCxnSpPr>
          <p:spPr>
            <a:xfrm rot="16200000" flipH="1">
              <a:off x="962107" y="3055174"/>
              <a:ext cx="180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椭圆 195"/>
            <p:cNvSpPr/>
            <p:nvPr/>
          </p:nvSpPr>
          <p:spPr>
            <a:xfrm>
              <a:off x="1905995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0" name="直接箭头连接符 199"/>
            <p:cNvCxnSpPr/>
            <p:nvPr/>
          </p:nvCxnSpPr>
          <p:spPr>
            <a:xfrm rot="16200000" flipH="1">
              <a:off x="1804622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椭圆 200"/>
            <p:cNvSpPr/>
            <p:nvPr/>
          </p:nvSpPr>
          <p:spPr>
            <a:xfrm>
              <a:off x="5020692" y="3107068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rot="16200000" flipH="1">
              <a:off x="4919319" y="2972543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椭圆 202"/>
            <p:cNvSpPr/>
            <p:nvPr/>
          </p:nvSpPr>
          <p:spPr>
            <a:xfrm>
              <a:off x="2334626" y="3897834"/>
              <a:ext cx="214314" cy="214314"/>
            </a:xfrm>
            <a:prstGeom prst="ellipse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04" name="直接箭头连接符 203"/>
            <p:cNvCxnSpPr/>
            <p:nvPr/>
          </p:nvCxnSpPr>
          <p:spPr>
            <a:xfrm rot="16200000" flipH="1">
              <a:off x="2233253" y="3763309"/>
              <a:ext cx="142876" cy="14559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stCxn id="52" idx="2"/>
            </p:cNvCxnSpPr>
            <p:nvPr/>
          </p:nvCxnSpPr>
          <p:spPr>
            <a:xfrm rot="16200000" flipH="1">
              <a:off x="1265828" y="3165567"/>
              <a:ext cx="538160" cy="180231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>
              <a:stCxn id="67" idx="2"/>
              <a:endCxn id="105" idx="0"/>
            </p:cNvCxnSpPr>
            <p:nvPr/>
          </p:nvCxnSpPr>
          <p:spPr>
            <a:xfrm rot="5400000">
              <a:off x="3583543" y="2912919"/>
              <a:ext cx="536297" cy="655086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箭头连接符 210"/>
            <p:cNvCxnSpPr>
              <a:stCxn id="70" idx="2"/>
            </p:cNvCxnSpPr>
            <p:nvPr/>
          </p:nvCxnSpPr>
          <p:spPr>
            <a:xfrm rot="16200000" flipH="1">
              <a:off x="4294478" y="3222416"/>
              <a:ext cx="528635" cy="5700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接箭头连接符 212"/>
            <p:cNvCxnSpPr>
              <a:stCxn id="90" idx="2"/>
              <a:endCxn id="123" idx="0"/>
            </p:cNvCxnSpPr>
            <p:nvPr/>
          </p:nvCxnSpPr>
          <p:spPr>
            <a:xfrm rot="16200000" flipH="1">
              <a:off x="976788" y="3888209"/>
              <a:ext cx="595647" cy="359667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/>
            <p:cNvCxnSpPr>
              <a:stCxn id="93" idx="2"/>
              <a:endCxn id="129" idx="0"/>
            </p:cNvCxnSpPr>
            <p:nvPr/>
          </p:nvCxnSpPr>
          <p:spPr>
            <a:xfrm rot="16200000" flipH="1">
              <a:off x="1537023" y="3681985"/>
              <a:ext cx="595647" cy="772115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>
              <a:stCxn id="96" idx="2"/>
            </p:cNvCxnSpPr>
            <p:nvPr/>
          </p:nvCxnSpPr>
          <p:spPr>
            <a:xfrm rot="16200000" flipH="1">
              <a:off x="1981135" y="3590360"/>
              <a:ext cx="597505" cy="95722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/>
            <p:cNvCxnSpPr>
              <a:stCxn id="83" idx="2"/>
            </p:cNvCxnSpPr>
            <p:nvPr/>
          </p:nvCxnSpPr>
          <p:spPr>
            <a:xfrm rot="5400000">
              <a:off x="2786462" y="2610974"/>
              <a:ext cx="249238" cy="364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/>
            <p:cNvCxnSpPr>
              <a:stCxn id="80" idx="2"/>
            </p:cNvCxnSpPr>
            <p:nvPr/>
          </p:nvCxnSpPr>
          <p:spPr>
            <a:xfrm rot="5400000">
              <a:off x="2102433" y="2371078"/>
              <a:ext cx="252413" cy="48333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>
              <a:stCxn id="86" idx="2"/>
              <a:endCxn id="66" idx="1"/>
            </p:cNvCxnSpPr>
            <p:nvPr/>
          </p:nvCxnSpPr>
          <p:spPr>
            <a:xfrm rot="16200000" flipH="1">
              <a:off x="3548784" y="2303684"/>
              <a:ext cx="271463" cy="59906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4"/>
          <p:cNvSpPr txBox="1">
            <a:spLocks noChangeArrowheads="1"/>
          </p:cNvSpPr>
          <p:nvPr/>
        </p:nvSpPr>
        <p:spPr bwMode="auto">
          <a:xfrm>
            <a:off x="5401997" y="4674602"/>
            <a:ext cx="215956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prstClr val="black"/>
                </a:solidFill>
                <a:latin typeface="Courier New" panose="02070309020205020404" pitchFamily="49" charset="0"/>
                <a:ea typeface="微软雅黑"/>
                <a:cs typeface="Courier New" panose="02070309020205020404" pitchFamily="49" charset="0"/>
              </a:rPr>
              <a:t>/programs/p/list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10795" y="3067408"/>
            <a:ext cx="1977591" cy="2817830"/>
            <a:chOff x="1210794" y="2210158"/>
            <a:chExt cx="1977591" cy="2817830"/>
          </a:xfrm>
        </p:grpSpPr>
        <p:grpSp>
          <p:nvGrpSpPr>
            <p:cNvPr id="6" name="组合 5"/>
            <p:cNvGrpSpPr/>
            <p:nvPr/>
          </p:nvGrpSpPr>
          <p:grpSpPr>
            <a:xfrm>
              <a:off x="2227244" y="2210158"/>
              <a:ext cx="504000" cy="261610"/>
              <a:chOff x="2380508" y="2361931"/>
              <a:chExt cx="504000" cy="261610"/>
            </a:xfrm>
          </p:grpSpPr>
          <p:sp>
            <p:nvSpPr>
              <p:cNvPr id="188" name="矩形 187"/>
              <p:cNvSpPr/>
              <p:nvPr/>
            </p:nvSpPr>
            <p:spPr>
              <a:xfrm>
                <a:off x="2380508" y="2399614"/>
                <a:ext cx="504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TextBox 79"/>
              <p:cNvSpPr txBox="1"/>
              <p:nvPr/>
            </p:nvSpPr>
            <p:spPr>
              <a:xfrm>
                <a:off x="2403044" y="2361931"/>
                <a:ext cx="4491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spell</a:t>
                </a:r>
                <a:endParaRPr lang="zh-CN" altLang="en-US" sz="11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1210794" y="2717298"/>
              <a:ext cx="487634" cy="261610"/>
              <a:chOff x="6768625" y="2177376"/>
              <a:chExt cx="487634" cy="261610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6823750" y="220379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6" name="TextBox 51"/>
              <p:cNvSpPr txBox="1"/>
              <p:nvPr/>
            </p:nvSpPr>
            <p:spPr>
              <a:xfrm>
                <a:off x="6768625" y="2177376"/>
                <a:ext cx="4876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mail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1609081" y="3515302"/>
              <a:ext cx="396262" cy="261610"/>
              <a:chOff x="1759905" y="3667850"/>
              <a:chExt cx="396262" cy="261610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1775545" y="3688389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0" name="TextBox 95"/>
              <p:cNvSpPr txBox="1"/>
              <p:nvPr/>
            </p:nvSpPr>
            <p:spPr>
              <a:xfrm>
                <a:off x="1759905" y="3667850"/>
                <a:ext cx="3962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 err="1">
                    <a:solidFill>
                      <a:prstClr val="black"/>
                    </a:solidFill>
                    <a:latin typeface="微软雅黑"/>
                    <a:ea typeface="微软雅黑"/>
                  </a:rPr>
                  <a:t>prt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2718385" y="4377431"/>
              <a:ext cx="470000" cy="261610"/>
              <a:chOff x="2866933" y="4524861"/>
              <a:chExt cx="470000" cy="261610"/>
            </a:xfrm>
          </p:grpSpPr>
          <p:sp>
            <p:nvSpPr>
              <p:cNvPr id="212" name="矩形 211"/>
              <p:cNvSpPr/>
              <p:nvPr/>
            </p:nvSpPr>
            <p:spPr>
              <a:xfrm>
                <a:off x="2919291" y="4545646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4" name="TextBox 134"/>
              <p:cNvSpPr txBox="1"/>
              <p:nvPr/>
            </p:nvSpPr>
            <p:spPr>
              <a:xfrm>
                <a:off x="2866933" y="4524861"/>
                <a:ext cx="4700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first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27" name="直接箭头连接符 226"/>
            <p:cNvCxnSpPr/>
            <p:nvPr/>
          </p:nvCxnSpPr>
          <p:spPr>
            <a:xfrm rot="5400000">
              <a:off x="2099959" y="2368156"/>
              <a:ext cx="252413" cy="4833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/>
            <p:cNvCxnSpPr/>
            <p:nvPr/>
          </p:nvCxnSpPr>
          <p:spPr>
            <a:xfrm rot="16200000" flipH="1">
              <a:off x="1262537" y="3162957"/>
              <a:ext cx="538160" cy="18023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/>
            <p:cNvCxnSpPr/>
            <p:nvPr/>
          </p:nvCxnSpPr>
          <p:spPr>
            <a:xfrm rot="16200000" flipH="1">
              <a:off x="1971115" y="3588502"/>
              <a:ext cx="597505" cy="95722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椭圆 229"/>
            <p:cNvSpPr/>
            <p:nvPr/>
          </p:nvSpPr>
          <p:spPr>
            <a:xfrm>
              <a:off x="2835679" y="481367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1" name="直接箭头连接符 230"/>
            <p:cNvCxnSpPr/>
            <p:nvPr/>
          </p:nvCxnSpPr>
          <p:spPr>
            <a:xfrm rot="16200000" flipH="1">
              <a:off x="2852836" y="4712707"/>
              <a:ext cx="18000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3046973" y="3087718"/>
            <a:ext cx="1317945" cy="1925181"/>
            <a:chOff x="3039884" y="2230467"/>
            <a:chExt cx="1317945" cy="1925181"/>
          </a:xfrm>
        </p:grpSpPr>
        <p:grpSp>
          <p:nvGrpSpPr>
            <p:cNvPr id="13" name="组合 12"/>
            <p:cNvGrpSpPr/>
            <p:nvPr/>
          </p:nvGrpSpPr>
          <p:grpSpPr>
            <a:xfrm>
              <a:off x="3039884" y="2230467"/>
              <a:ext cx="708848" cy="246221"/>
              <a:chOff x="3194985" y="2387402"/>
              <a:chExt cx="708848" cy="246221"/>
            </a:xfrm>
          </p:grpSpPr>
          <p:sp>
            <p:nvSpPr>
              <p:cNvPr id="216" name="矩形 215"/>
              <p:cNvSpPr/>
              <p:nvPr/>
            </p:nvSpPr>
            <p:spPr>
              <a:xfrm>
                <a:off x="3243409" y="2399614"/>
                <a:ext cx="61200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19" name="TextBox 85"/>
              <p:cNvSpPr txBox="1"/>
              <p:nvPr/>
            </p:nvSpPr>
            <p:spPr>
              <a:xfrm>
                <a:off x="3194985" y="2387402"/>
                <a:ext cx="7088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000" b="1" spc="-100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programs</a:t>
                </a:r>
                <a:endParaRPr lang="zh-CN" altLang="en-US" sz="1000" b="1" spc="-100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000639" y="2715761"/>
              <a:ext cx="357190" cy="261610"/>
              <a:chOff x="4146246" y="2863104"/>
              <a:chExt cx="357190" cy="261610"/>
            </a:xfrm>
          </p:grpSpPr>
          <p:sp>
            <p:nvSpPr>
              <p:cNvPr id="221" name="矩形 220"/>
              <p:cNvSpPr/>
              <p:nvPr/>
            </p:nvSpPr>
            <p:spPr>
              <a:xfrm>
                <a:off x="4146246" y="2896118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3" name="TextBox 66"/>
              <p:cNvSpPr txBox="1"/>
              <p:nvPr/>
            </p:nvSpPr>
            <p:spPr>
              <a:xfrm>
                <a:off x="4192012" y="2863104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p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321389" y="3514719"/>
              <a:ext cx="394660" cy="261610"/>
              <a:chOff x="3479218" y="3663949"/>
              <a:chExt cx="394660" cy="261610"/>
            </a:xfrm>
          </p:grpSpPr>
          <p:sp>
            <p:nvSpPr>
              <p:cNvPr id="225" name="矩形 224"/>
              <p:cNvSpPr/>
              <p:nvPr/>
            </p:nvSpPr>
            <p:spPr>
              <a:xfrm>
                <a:off x="3483820" y="3688390"/>
                <a:ext cx="357190" cy="212728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shade val="30000"/>
                      <a:satMod val="115000"/>
                    </a:srgbClr>
                  </a:gs>
                  <a:gs pos="50000">
                    <a:srgbClr val="FF0000">
                      <a:shade val="67500"/>
                      <a:satMod val="115000"/>
                    </a:srgbClr>
                  </a:gs>
                  <a:gs pos="100000">
                    <a:srgbClr val="FF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 dirty="0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26" name="TextBox 104"/>
              <p:cNvSpPr txBox="1"/>
              <p:nvPr/>
            </p:nvSpPr>
            <p:spPr>
              <a:xfrm>
                <a:off x="3479218" y="3663949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100" b="1" dirty="0">
                    <a:solidFill>
                      <a:prstClr val="black"/>
                    </a:solidFill>
                    <a:latin typeface="微软雅黑"/>
                    <a:ea typeface="微软雅黑"/>
                  </a:rPr>
                  <a:t>list</a:t>
                </a:r>
                <a:endParaRPr lang="zh-CN" altLang="en-US" sz="1100" b="1" dirty="0">
                  <a:solidFill>
                    <a:prstClr val="black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232" name="椭圆 231"/>
            <p:cNvSpPr/>
            <p:nvPr/>
          </p:nvSpPr>
          <p:spPr>
            <a:xfrm>
              <a:off x="3406162" y="3941334"/>
              <a:ext cx="214314" cy="214314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233" name="直接箭头连接符 232"/>
            <p:cNvCxnSpPr/>
            <p:nvPr/>
          </p:nvCxnSpPr>
          <p:spPr>
            <a:xfrm rot="16200000" flipH="1">
              <a:off x="3419618" y="3843983"/>
              <a:ext cx="18000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 rot="5400000">
              <a:off x="3565791" y="2909436"/>
              <a:ext cx="536297" cy="65508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 rot="16200000" flipH="1">
              <a:off x="3544172" y="2299672"/>
              <a:ext cx="271463" cy="5990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6847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8685C-9627-4882-975A-DE722EDB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现代人眼中的文件是什么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A21DF-DC8F-4FD9-ADC4-F1571B31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956F5-DCCD-4AF7-96FA-74566F1B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31902-324B-4A3C-9E83-A286EAB4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79874" name="Picture 2">
            <a:extLst>
              <a:ext uri="{FF2B5EF4-FFF2-40B4-BE49-F238E27FC236}">
                <a16:creationId xmlns:a16="http://schemas.microsoft.com/office/drawing/2014/main" id="{7663060B-86D2-45B6-8C9F-03231A75CD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371600"/>
            <a:ext cx="66802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7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BF936D7-0941-4628-AAA6-DBF6317D0A4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0" descr="目录的结构组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2205038"/>
            <a:ext cx="8220075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96975"/>
            <a:ext cx="5529262" cy="54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5"/>
          <p:cNvSpPr txBox="1">
            <a:spLocks noChangeArrowheads="1"/>
          </p:cNvSpPr>
          <p:nvPr/>
        </p:nvSpPr>
        <p:spPr bwMode="auto">
          <a:xfrm>
            <a:off x="900113" y="115888"/>
            <a:ext cx="56165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多级目录中路径名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比如</a:t>
            </a:r>
            <a:r>
              <a:rPr lang="en-US" altLang="zh-CN" sz="2000">
                <a:latin typeface="Times New Roman" panose="02020603050405020304" pitchFamily="18" charset="0"/>
              </a:rPr>
              <a:t>UNIX</a:t>
            </a:r>
            <a:r>
              <a:rPr lang="zh-CN" altLang="en-US" sz="2000">
                <a:latin typeface="Times New Roman" panose="02020603050405020304" pitchFamily="18" charset="0"/>
              </a:rPr>
              <a:t>系统的一棵目录树结构：</a:t>
            </a:r>
          </a:p>
        </p:txBody>
      </p:sp>
      <p:sp>
        <p:nvSpPr>
          <p:cNvPr id="59396" name="AutoShape 7"/>
          <p:cNvSpPr>
            <a:spLocks/>
          </p:cNvSpPr>
          <p:nvPr/>
        </p:nvSpPr>
        <p:spPr bwMode="auto">
          <a:xfrm>
            <a:off x="6227763" y="5516563"/>
            <a:ext cx="2771775" cy="914400"/>
          </a:xfrm>
          <a:prstGeom prst="borderCallout1">
            <a:avLst>
              <a:gd name="adj1" fmla="val -8333"/>
              <a:gd name="adj2" fmla="val 4125"/>
              <a:gd name="adj3" fmla="val -8333"/>
              <a:gd name="adj4" fmla="val 4610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pitchFamily="18" charset="0"/>
              </a:rPr>
              <a:t>通过路径名可清楚了解文件所处位置</a:t>
            </a:r>
          </a:p>
        </p:txBody>
      </p:sp>
      <p:sp>
        <p:nvSpPr>
          <p:cNvPr id="59397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895081C-CE33-4B5E-BF58-CD57C164D4C4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685800" y="990600"/>
            <a:ext cx="7543800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目录名：指明目录结构中一个结点位置。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目录树：有根结点和中间结点（</a:t>
            </a:r>
            <a:r>
              <a:rPr lang="zh-CN" altLang="en-US" sz="1800">
                <a:latin typeface="Times New Roman" panose="02020603050405020304" pitchFamily="18" charset="0"/>
              </a:rPr>
              <a:t>目录／子目录</a:t>
            </a:r>
            <a:r>
              <a:rPr lang="zh-CN" altLang="en-US">
                <a:latin typeface="Times New Roman" panose="02020603050405020304" pitchFamily="18" charset="0"/>
              </a:rPr>
              <a:t>），叶子结点（</a:t>
            </a:r>
            <a:r>
              <a:rPr lang="zh-CN" altLang="en-US" sz="1800">
                <a:latin typeface="Times New Roman" panose="02020603050405020304" pitchFamily="18" charset="0"/>
              </a:rPr>
              <a:t>文件</a:t>
            </a:r>
            <a:r>
              <a:rPr lang="zh-CN" altLang="en-US">
                <a:latin typeface="Times New Roman" panose="02020603050405020304" pitchFamily="18" charset="0"/>
              </a:rPr>
              <a:t>）。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目录有上下级关系：当前目录(</a:t>
            </a:r>
            <a:r>
              <a:rPr lang="en-US" altLang="zh-CN">
                <a:latin typeface="Times New Roman" panose="02020603050405020304" pitchFamily="18" charset="0"/>
              </a:rPr>
              <a:t>current directory, working directory)、</a:t>
            </a:r>
            <a:r>
              <a:rPr lang="zh-CN" altLang="en-US">
                <a:latin typeface="Times New Roman" panose="02020603050405020304" pitchFamily="18" charset="0"/>
              </a:rPr>
              <a:t>父目录(</a:t>
            </a:r>
            <a:r>
              <a:rPr lang="en-US" altLang="zh-CN">
                <a:latin typeface="Times New Roman" panose="02020603050405020304" pitchFamily="18" charset="0"/>
              </a:rPr>
              <a:t>parent directory)、</a:t>
            </a:r>
            <a:r>
              <a:rPr lang="zh-CN" altLang="en-US">
                <a:latin typeface="Times New Roman" panose="02020603050405020304" pitchFamily="18" charset="0"/>
              </a:rPr>
              <a:t>子目录(</a:t>
            </a:r>
            <a:r>
              <a:rPr lang="en-US" altLang="zh-CN">
                <a:latin typeface="Times New Roman" panose="02020603050405020304" pitchFamily="18" charset="0"/>
              </a:rPr>
              <a:t>subdirectory)、</a:t>
            </a:r>
            <a:r>
              <a:rPr lang="zh-CN" altLang="en-US">
                <a:latin typeface="Times New Roman" panose="02020603050405020304" pitchFamily="18" charset="0"/>
              </a:rPr>
              <a:t>根目录(</a:t>
            </a:r>
            <a:r>
              <a:rPr lang="en-US" altLang="zh-CN">
                <a:latin typeface="Times New Roman" panose="02020603050405020304" pitchFamily="18" charset="0"/>
              </a:rPr>
              <a:t>root directory)</a:t>
            </a:r>
            <a:r>
              <a:rPr lang="zh-CN" altLang="en-US">
                <a:latin typeface="Times New Roman" panose="02020603050405020304" pitchFamily="18" charset="0"/>
              </a:rPr>
              <a:t>等；</a:t>
            </a:r>
          </a:p>
          <a:p>
            <a:pPr lvl="1" eaLnBrk="1" hangingPunct="1">
              <a:lnSpc>
                <a:spcPct val="120000"/>
              </a:lnSpc>
              <a:buClrTx/>
            </a:pPr>
            <a:r>
              <a:rPr lang="zh-CN" altLang="en-US">
                <a:latin typeface="Times New Roman" panose="02020603050405020304" pitchFamily="18" charset="0"/>
              </a:rPr>
              <a:t>路径(</a:t>
            </a:r>
            <a:r>
              <a:rPr lang="en-US" altLang="zh-CN">
                <a:latin typeface="Times New Roman" panose="02020603050405020304" pitchFamily="18" charset="0"/>
              </a:rPr>
              <a:t>path)：</a:t>
            </a:r>
            <a:r>
              <a:rPr lang="zh-CN" altLang="en-US">
                <a:latin typeface="Times New Roman" panose="02020603050405020304" pitchFamily="18" charset="0"/>
              </a:rPr>
              <a:t>每个目录或文件，可以由根目录开始依次经由的各级目录名，加上最终的目录名或文件名来表示（相对／绝对）．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331913" y="549275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多级目录结构有以下特点：</a:t>
            </a:r>
          </a:p>
        </p:txBody>
      </p:sp>
      <p:sp>
        <p:nvSpPr>
          <p:cNvPr id="6042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9F748A7-AEF2-4E81-9C8C-732B01CB1543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3527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．对目录操作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971550" y="1196975"/>
            <a:ext cx="712946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目录是文件管理的核心，不同</a:t>
            </a:r>
            <a:r>
              <a:rPr lang="en-US" altLang="zh-CN" sz="2000">
                <a:latin typeface="Times New Roman" panose="02020603050405020304" pitchFamily="18" charset="0"/>
              </a:rPr>
              <a:t>OS</a:t>
            </a:r>
            <a:r>
              <a:rPr lang="zh-CN" altLang="en-US" sz="2000">
                <a:latin typeface="Times New Roman" panose="02020603050405020304" pitchFamily="18" charset="0"/>
              </a:rPr>
              <a:t>对目录操作不同．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create</a:t>
            </a:r>
            <a:r>
              <a:rPr lang="zh-CN" altLang="en-US" sz="2000">
                <a:latin typeface="Times New Roman" panose="02020603050405020304" pitchFamily="18" charset="0"/>
              </a:rPr>
              <a:t>：创建目录；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delete</a:t>
            </a:r>
            <a:r>
              <a:rPr lang="zh-CN" altLang="en-US" sz="2000">
                <a:latin typeface="Times New Roman" panose="02020603050405020304" pitchFamily="18" charset="0"/>
              </a:rPr>
              <a:t>：删除目录；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opendir</a:t>
            </a:r>
            <a:r>
              <a:rPr lang="zh-CN" altLang="en-US" sz="2000">
                <a:latin typeface="Times New Roman" panose="02020603050405020304" pitchFamily="18" charset="0"/>
              </a:rPr>
              <a:t>：打开目录使内容可读；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closedir</a:t>
            </a:r>
            <a:r>
              <a:rPr lang="zh-CN" altLang="en-US" sz="2000">
                <a:latin typeface="Times New Roman" panose="02020603050405020304" pitchFamily="18" charset="0"/>
              </a:rPr>
              <a:t>：关闭目录，释放各种表空间；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readdir</a:t>
            </a:r>
            <a:r>
              <a:rPr lang="zh-CN" altLang="en-US" sz="2000">
                <a:latin typeface="Times New Roman" panose="02020603050405020304" pitchFamily="18" charset="0"/>
              </a:rPr>
              <a:t>：返回打开目录的下一个目录项；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rename</a:t>
            </a:r>
            <a:r>
              <a:rPr lang="zh-CN" altLang="en-US" sz="2000">
                <a:latin typeface="Times New Roman" panose="02020603050405020304" pitchFamily="18" charset="0"/>
              </a:rPr>
              <a:t>：目录重命名；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link</a:t>
            </a:r>
            <a:r>
              <a:rPr lang="zh-CN" altLang="en-US" sz="2000">
                <a:latin typeface="Times New Roman" panose="02020603050405020304" pitchFamily="18" charset="0"/>
              </a:rPr>
              <a:t>：对某一文件在不同目录中建立连接；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zh-CN" sz="2000">
                <a:latin typeface="Times New Roman" panose="02020603050405020304" pitchFamily="18" charset="0"/>
              </a:rPr>
              <a:t>Unlink</a:t>
            </a:r>
            <a:r>
              <a:rPr lang="zh-CN" altLang="en-US" sz="2000">
                <a:latin typeface="Times New Roman" panose="02020603050405020304" pitchFamily="18" charset="0"/>
              </a:rPr>
              <a:t>：删除目录中的连接文件．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E4BEA6E-42C5-4337-B902-CC2788FEC4F9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Design issues of directory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Content of directory item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File attributes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Physical address of file 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Other attributes/options for management purpose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Organization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Static List or dynamic table 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Mapping directory into memory for efficiency improvement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Performance of directory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Device-independent path: logical address of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Length and format of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Data structure optimization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Hash, buffering for high speed index operation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4EB7F90-C2F8-4934-8D53-C269B63A5B68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4"/>
          <p:cNvSpPr txBox="1">
            <a:spLocks noChangeArrowheads="1"/>
          </p:cNvSpPr>
          <p:nvPr/>
        </p:nvSpPr>
        <p:spPr bwMode="auto">
          <a:xfrm>
            <a:off x="1116013" y="765175"/>
            <a:ext cx="685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在目录结构中起码包含两类表：主目录项(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MFD)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表对应于用户名,用户文件目录项(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UFD)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表对应于用户文件目录.</a:t>
            </a:r>
          </a:p>
        </p:txBody>
      </p:sp>
      <p:graphicFrame>
        <p:nvGraphicFramePr>
          <p:cNvPr id="62467" name="Object 5"/>
          <p:cNvGraphicFramePr>
            <a:graphicFrameLocks noChangeAspect="1"/>
          </p:cNvGraphicFramePr>
          <p:nvPr/>
        </p:nvGraphicFramePr>
        <p:xfrm>
          <a:off x="971550" y="1557338"/>
          <a:ext cx="7921625" cy="386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VISIO" r:id="rId4" imgW="6532880" imgH="3185160" progId="Visio.Drawing.4">
                  <p:embed/>
                </p:oleObj>
              </mc:Choice>
              <mc:Fallback>
                <p:oleObj name="VISIO" r:id="rId4" imgW="6532880" imgH="3185160" progId="Visio.Drawing.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557338"/>
                        <a:ext cx="7921625" cy="386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685800" y="5562600"/>
            <a:ext cx="7162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该结构可解决不同用户间的文件重命名和文件共享问题,且具有较高的搜索速度.</a:t>
            </a:r>
          </a:p>
        </p:txBody>
      </p:sp>
      <p:sp>
        <p:nvSpPr>
          <p:cNvPr id="62469" name="Text Box 7"/>
          <p:cNvSpPr txBox="1">
            <a:spLocks noChangeArrowheads="1"/>
          </p:cNvSpPr>
          <p:nvPr/>
        </p:nvSpPr>
        <p:spPr bwMode="auto">
          <a:xfrm>
            <a:off x="1258888" y="260350"/>
            <a:ext cx="4183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一个二级目录实现举例：</a:t>
            </a:r>
          </a:p>
        </p:txBody>
      </p:sp>
      <p:sp>
        <p:nvSpPr>
          <p:cNvPr id="62470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CA2F17C-28C5-43D7-8234-F2A91057849A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B70C6-A2B2-433D-AAA8-6B16D171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DC32DD-19AF-40A1-AE55-55C6113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6A252-A93B-4353-A837-3F99341C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36</a:t>
            </a:fld>
            <a:endParaRPr lang="en-US" altLang="ko-KR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513F6DD-BF46-4EFA-A2C0-3921928A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4" y="0"/>
            <a:ext cx="8137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目录实现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798809" cy="1024624"/>
            <a:chOff x="844893" y="1019164"/>
            <a:chExt cx="5798809" cy="102462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文件名的线性列表，包涵了指向数据块的指针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12481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编程简单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79024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394985" y="1685466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执行耗时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4894" y="2840035"/>
            <a:ext cx="4512925" cy="1304711"/>
            <a:chOff x="844893" y="1982784"/>
            <a:chExt cx="4512925" cy="1304711"/>
          </a:xfrm>
        </p:grpSpPr>
        <p:grpSp>
          <p:nvGrpSpPr>
            <p:cNvPr id="4" name="组合 3"/>
            <p:cNvGrpSpPr/>
            <p:nvPr/>
          </p:nvGrpSpPr>
          <p:grpSpPr>
            <a:xfrm>
              <a:off x="844893" y="1982784"/>
              <a:ext cx="4370049" cy="702130"/>
              <a:chOff x="844893" y="1982784"/>
              <a:chExt cx="4370049" cy="702130"/>
            </a:xfrm>
          </p:grpSpPr>
          <p:sp>
            <p:nvSpPr>
              <p:cNvPr id="25" name="内容占位符 2"/>
              <p:cNvSpPr txBox="1">
                <a:spLocks/>
              </p:cNvSpPr>
              <p:nvPr/>
            </p:nvSpPr>
            <p:spPr>
              <a:xfrm>
                <a:off x="1142976" y="1982784"/>
                <a:ext cx="4071966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indent="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</a:pPr>
                <a:r>
                  <a:rPr lang="zh-CN" altLang="en-US" dirty="0">
                    <a:solidFill>
                      <a:srgbClr val="C00000"/>
                    </a:solidFill>
                  </a:rPr>
                  <a:t>哈希表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/>
                  <a:t>– </a:t>
                </a:r>
                <a:r>
                  <a:rPr lang="zh-CN" altLang="en-US" dirty="0"/>
                  <a:t>哈希数据结构的线性表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844893" y="1982784"/>
                <a:ext cx="43339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sz="2000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28" name="图片 27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2424568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1" name="内容占位符 2"/>
              <p:cNvSpPr txBox="1">
                <a:spLocks/>
              </p:cNvSpPr>
              <p:nvPr/>
            </p:nvSpPr>
            <p:spPr>
              <a:xfrm>
                <a:off x="1394985" y="2319792"/>
                <a:ext cx="231975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减少目录搜索时间</a:t>
                </a:r>
              </a:p>
            </p:txBody>
          </p:sp>
        </p:grp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7286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内容占位符 2"/>
            <p:cNvSpPr txBox="1">
              <a:spLocks/>
            </p:cNvSpPr>
            <p:nvPr/>
          </p:nvSpPr>
          <p:spPr>
            <a:xfrm>
              <a:off x="1394985" y="2623921"/>
              <a:ext cx="3962833" cy="3651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冲突</a:t>
              </a:r>
              <a:r>
                <a:rPr lang="en-US" altLang="zh-CN" dirty="0"/>
                <a:t> – </a:t>
              </a:r>
              <a:r>
                <a:rPr lang="zh-CN" altLang="en-US" dirty="0"/>
                <a:t>两个文件名的哈希值相同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262422" y="2922373"/>
              <a:ext cx="1380752" cy="365122"/>
              <a:chOff x="1262422" y="2922373"/>
              <a:chExt cx="1380752" cy="365122"/>
            </a:xfrm>
          </p:grpSpPr>
          <p:pic>
            <p:nvPicPr>
              <p:cNvPr id="37" name="图片 36" descr="小点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62422" y="3027149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38" name="内容占位符 2"/>
              <p:cNvSpPr txBox="1">
                <a:spLocks/>
              </p:cNvSpPr>
              <p:nvPr/>
            </p:nvSpPr>
            <p:spPr>
              <a:xfrm>
                <a:off x="1394985" y="2922373"/>
                <a:ext cx="1248189" cy="365122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dirty="0"/>
                  <a:t>固定大小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1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FAT in DOS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3C9AB17-6EA3-4AF9-92F5-6012DDBB8085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38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14" descr="目录项的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1500188"/>
            <a:ext cx="8062913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4" descr="6-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908050"/>
            <a:ext cx="6046787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7" name="Text Box 5"/>
          <p:cNvSpPr txBox="1">
            <a:spLocks noChangeArrowheads="1"/>
          </p:cNvSpPr>
          <p:nvPr/>
        </p:nvSpPr>
        <p:spPr bwMode="auto">
          <a:xfrm>
            <a:off x="1547813" y="333375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u="sng">
                <a:latin typeface="Times New Roman" panose="02020603050405020304" pitchFamily="18" charset="0"/>
              </a:rPr>
              <a:t>在目录中处理长文件名的两种方法：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1042988" y="5157788"/>
            <a:ext cx="77422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按字对齐处理；文件名在文件项的尾部，并做字对齐处理．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sz="2000">
                <a:latin typeface="Times New Roman" panose="02020603050405020304" pitchFamily="18" charset="0"/>
              </a:rPr>
              <a:t>在堆中处理；所有文件名都放在一个文件名堆中处理．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对大目录管理需要用到散列表法、高速缓存法等处理。</a:t>
            </a:r>
          </a:p>
        </p:txBody>
      </p:sp>
      <p:sp>
        <p:nvSpPr>
          <p:cNvPr id="6758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F31C2B1-0242-4AC3-AB95-C03ACCA93A7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Structure of Disk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7" name="圆柱形 6"/>
          <p:cNvSpPr/>
          <p:nvPr/>
        </p:nvSpPr>
        <p:spPr>
          <a:xfrm>
            <a:off x="4413837" y="4114803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8" name="立方体 7"/>
          <p:cNvSpPr/>
          <p:nvPr/>
        </p:nvSpPr>
        <p:spPr>
          <a:xfrm rot="420000">
            <a:off x="4925569" y="4245382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310933" y="3906514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60960" y="3963279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11" name="椭圆 10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27" idx="2"/>
              <a:endCxn id="11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4089794" y="4034179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8" name="圆柱形 27"/>
          <p:cNvSpPr/>
          <p:nvPr/>
        </p:nvSpPr>
        <p:spPr>
          <a:xfrm>
            <a:off x="4413837" y="3659589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立方体 28"/>
          <p:cNvSpPr/>
          <p:nvPr/>
        </p:nvSpPr>
        <p:spPr>
          <a:xfrm rot="420000">
            <a:off x="4925569" y="363517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310933" y="329631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3960960" y="335307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32" name="椭圆 31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48" idx="2"/>
              <a:endCxn id="32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椭圆 47"/>
          <p:cNvSpPr/>
          <p:nvPr/>
        </p:nvSpPr>
        <p:spPr>
          <a:xfrm>
            <a:off x="4089794" y="342397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9" name="圆柱形 48"/>
          <p:cNvSpPr/>
          <p:nvPr/>
        </p:nvSpPr>
        <p:spPr>
          <a:xfrm>
            <a:off x="4413837" y="3049385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0" name="立方体 49"/>
          <p:cNvSpPr/>
          <p:nvPr/>
        </p:nvSpPr>
        <p:spPr>
          <a:xfrm rot="420000">
            <a:off x="4925569" y="3028687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3310933" y="2689820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3960960" y="2746584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3" name="椭圆 52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9" idx="2"/>
              <a:endCxn id="53" idx="2"/>
            </p:cNvCxnSpPr>
            <p:nvPr/>
          </p:nvCxnSpPr>
          <p:spPr>
            <a:xfrm flipH="1" flipV="1">
              <a:off x="2466960" y="1853169"/>
              <a:ext cx="209552" cy="9439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椭圆 68"/>
          <p:cNvSpPr/>
          <p:nvPr/>
        </p:nvSpPr>
        <p:spPr>
          <a:xfrm>
            <a:off x="4089794" y="2817484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0" name="圆柱形 69"/>
          <p:cNvSpPr/>
          <p:nvPr/>
        </p:nvSpPr>
        <p:spPr>
          <a:xfrm>
            <a:off x="4413837" y="2442894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1" name="立方体 70"/>
          <p:cNvSpPr/>
          <p:nvPr/>
        </p:nvSpPr>
        <p:spPr>
          <a:xfrm rot="420000">
            <a:off x="4925569" y="286543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72" name="平行四边形 71"/>
          <p:cNvSpPr/>
          <p:nvPr/>
        </p:nvSpPr>
        <p:spPr>
          <a:xfrm rot="360000">
            <a:off x="4993628" y="283146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3067866" y="2412470"/>
            <a:ext cx="916526" cy="409117"/>
            <a:chOff x="1512488" y="790412"/>
            <a:chExt cx="916526" cy="409117"/>
          </a:xfrm>
        </p:grpSpPr>
        <p:cxnSp>
          <p:nvCxnSpPr>
            <p:cNvPr id="74" name="直接箭头连接符 73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76" name="TextBox 86"/>
          <p:cNvSpPr txBox="1"/>
          <p:nvPr/>
        </p:nvSpPr>
        <p:spPr>
          <a:xfrm>
            <a:off x="4639756" y="23936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77" name="直接箭头连接符 76"/>
          <p:cNvCxnSpPr/>
          <p:nvPr/>
        </p:nvCxnSpPr>
        <p:spPr>
          <a:xfrm rot="10800000">
            <a:off x="4538624" y="2543425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rot="5400000">
            <a:off x="3442528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5400000">
            <a:off x="4459634" y="3580699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93"/>
          <p:cNvSpPr txBox="1"/>
          <p:nvPr/>
        </p:nvSpPr>
        <p:spPr>
          <a:xfrm>
            <a:off x="6441013" y="32963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81" name="任意多边形 80"/>
          <p:cNvSpPr/>
          <p:nvPr/>
        </p:nvSpPr>
        <p:spPr>
          <a:xfrm>
            <a:off x="4037097" y="3383768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096122" y="3048342"/>
            <a:ext cx="976112" cy="351041"/>
            <a:chOff x="1540744" y="1426284"/>
            <a:chExt cx="976112" cy="351041"/>
          </a:xfrm>
        </p:grpSpPr>
        <p:sp>
          <p:nvSpPr>
            <p:cNvPr id="83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3103043" y="3628709"/>
            <a:ext cx="833599" cy="307777"/>
            <a:chOff x="1547664" y="2006651"/>
            <a:chExt cx="833599" cy="307777"/>
          </a:xfrm>
        </p:grpSpPr>
        <p:sp>
          <p:nvSpPr>
            <p:cNvPr id="86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105"/>
          <p:cNvSpPr txBox="1"/>
          <p:nvPr/>
        </p:nvSpPr>
        <p:spPr>
          <a:xfrm>
            <a:off x="3144808" y="433594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V="1">
            <a:off x="3537381" y="4166525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10"/>
          <p:cNvSpPr txBox="1"/>
          <p:nvPr/>
        </p:nvSpPr>
        <p:spPr>
          <a:xfrm>
            <a:off x="4947711" y="441736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91" name="直接箭头连接符 90"/>
          <p:cNvCxnSpPr/>
          <p:nvPr/>
        </p:nvCxnSpPr>
        <p:spPr>
          <a:xfrm flipV="1">
            <a:off x="5285593" y="4309994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13"/>
          <p:cNvSpPr txBox="1"/>
          <p:nvPr/>
        </p:nvSpPr>
        <p:spPr>
          <a:xfrm>
            <a:off x="5176030" y="3689765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93" name="任意多边形 92"/>
          <p:cNvSpPr/>
          <p:nvPr/>
        </p:nvSpPr>
        <p:spPr>
          <a:xfrm>
            <a:off x="4257284" y="4388722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4" name="立方体 93"/>
          <p:cNvSpPr/>
          <p:nvPr/>
        </p:nvSpPr>
        <p:spPr>
          <a:xfrm rot="420000">
            <a:off x="4925569" y="347192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5" name="平行四边形 94"/>
          <p:cNvSpPr/>
          <p:nvPr/>
        </p:nvSpPr>
        <p:spPr>
          <a:xfrm rot="360000">
            <a:off x="4993628" y="3437956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6" name="立方体 95"/>
          <p:cNvSpPr/>
          <p:nvPr/>
        </p:nvSpPr>
        <p:spPr>
          <a:xfrm rot="420000">
            <a:off x="4925569" y="408212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97" name="平行四边形 96"/>
          <p:cNvSpPr/>
          <p:nvPr/>
        </p:nvSpPr>
        <p:spPr>
          <a:xfrm rot="360000">
            <a:off x="4993628" y="4048160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8" name="直接箭头连接符 97"/>
          <p:cNvCxnSpPr>
            <a:endCxn id="97" idx="0"/>
          </p:cNvCxnSpPr>
          <p:nvPr/>
        </p:nvCxnSpPr>
        <p:spPr>
          <a:xfrm rot="5400000">
            <a:off x="5088844" y="3895586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立方体 98"/>
          <p:cNvSpPr/>
          <p:nvPr/>
        </p:nvSpPr>
        <p:spPr>
          <a:xfrm>
            <a:off x="5957886" y="2660542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00" name="直接箭头连接符 99"/>
          <p:cNvCxnSpPr/>
          <p:nvPr/>
        </p:nvCxnSpPr>
        <p:spPr>
          <a:xfrm rot="10800000">
            <a:off x="6324971" y="3440577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Case: I-Node in Unix 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84B9E32-7EC2-49F8-B850-B92AE726537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40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1510" name="Picture 17" descr="Unix的目录项实例说明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214438"/>
            <a:ext cx="8180388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87890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文件系统的组织视图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82206" y="1995476"/>
            <a:ext cx="2236886" cy="432000"/>
            <a:chOff x="1660502" y="1138226"/>
            <a:chExt cx="2236886" cy="432000"/>
          </a:xfrm>
        </p:grpSpPr>
        <p:grpSp>
          <p:nvGrpSpPr>
            <p:cNvPr id="68" name="组合 67"/>
            <p:cNvGrpSpPr/>
            <p:nvPr/>
          </p:nvGrpSpPr>
          <p:grpSpPr>
            <a:xfrm>
              <a:off x="1660502" y="1138226"/>
              <a:ext cx="571504" cy="432000"/>
              <a:chOff x="1139825" y="1000114"/>
              <a:chExt cx="571504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67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428990" y="1138226"/>
              <a:ext cx="468398" cy="432000"/>
              <a:chOff x="1176314" y="2000246"/>
              <a:chExt cx="468398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7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>
            <a:xfrm flipV="1">
              <a:off x="2165331" y="134302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2763248" y="2427476"/>
            <a:ext cx="2643206" cy="1554182"/>
            <a:chOff x="2341544" y="1570226"/>
            <a:chExt cx="2643206" cy="1554182"/>
          </a:xfrm>
        </p:grpSpPr>
        <p:grpSp>
          <p:nvGrpSpPr>
            <p:cNvPr id="70" name="组合 69"/>
            <p:cNvGrpSpPr/>
            <p:nvPr/>
          </p:nvGrpSpPr>
          <p:grpSpPr>
            <a:xfrm>
              <a:off x="2719372" y="1909758"/>
              <a:ext cx="468398" cy="432000"/>
              <a:chOff x="1176314" y="2000246"/>
              <a:chExt cx="468398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3441690" y="1909758"/>
              <a:ext cx="468398" cy="432000"/>
              <a:chOff x="1176314" y="2000246"/>
              <a:chExt cx="468398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7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4164008" y="1909758"/>
              <a:ext cx="468398" cy="432000"/>
              <a:chOff x="1176314" y="2000246"/>
              <a:chExt cx="468398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2341544" y="2692408"/>
              <a:ext cx="468398" cy="432000"/>
              <a:chOff x="1176314" y="2000246"/>
              <a:chExt cx="468398" cy="432000"/>
            </a:xfrm>
          </p:grpSpPr>
          <p:sp>
            <p:nvSpPr>
              <p:cNvPr id="140" name="矩形 13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1" name="TextBox 8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3068632" y="2692408"/>
              <a:ext cx="468398" cy="432000"/>
              <a:chOff x="1176314" y="2000246"/>
              <a:chExt cx="468398" cy="432000"/>
            </a:xfrm>
          </p:grpSpPr>
          <p:sp>
            <p:nvSpPr>
              <p:cNvPr id="138" name="矩形 13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9" name="TextBox 8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4516352" y="2692408"/>
              <a:ext cx="468398" cy="432000"/>
              <a:chOff x="1176314" y="2000246"/>
              <a:chExt cx="468398" cy="432000"/>
            </a:xfrm>
          </p:grpSpPr>
          <p:sp>
            <p:nvSpPr>
              <p:cNvPr id="136" name="矩形 13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7" name="TextBox 9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2" name="直接箭头连接符 81"/>
            <p:cNvCxnSpPr>
              <a:stCxn id="148" idx="2"/>
              <a:endCxn id="144" idx="0"/>
            </p:cNvCxnSpPr>
            <p:nvPr/>
          </p:nvCxnSpPr>
          <p:spPr>
            <a:xfrm rot="16200000" flipH="1">
              <a:off x="3489472" y="173687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>
              <a:endCxn id="146" idx="0"/>
            </p:cNvCxnSpPr>
            <p:nvPr/>
          </p:nvCxnSpPr>
          <p:spPr>
            <a:xfrm rot="10800000" flipV="1">
              <a:off x="3047994" y="157162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>
              <a:endCxn id="142" idx="0"/>
            </p:cNvCxnSpPr>
            <p:nvPr/>
          </p:nvCxnSpPr>
          <p:spPr>
            <a:xfrm>
              <a:off x="3800468" y="157162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146" idx="2"/>
              <a:endCxn id="140" idx="0"/>
            </p:cNvCxnSpPr>
            <p:nvPr/>
          </p:nvCxnSpPr>
          <p:spPr>
            <a:xfrm rot="5400000">
              <a:off x="2610793" y="235985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146" idx="2"/>
              <a:endCxn id="138" idx="0"/>
            </p:cNvCxnSpPr>
            <p:nvPr/>
          </p:nvCxnSpPr>
          <p:spPr>
            <a:xfrm rot="16200000" flipH="1">
              <a:off x="2915592" y="237267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stCxn id="142" idx="2"/>
              <a:endCxn id="136" idx="0"/>
            </p:cNvCxnSpPr>
            <p:nvPr/>
          </p:nvCxnSpPr>
          <p:spPr>
            <a:xfrm rot="16200000" flipH="1">
              <a:off x="4361810" y="237109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737848" y="3199008"/>
            <a:ext cx="2722582" cy="1554174"/>
            <a:chOff x="2316144" y="2341758"/>
            <a:chExt cx="2722582" cy="1554174"/>
          </a:xfrm>
        </p:grpSpPr>
        <p:grpSp>
          <p:nvGrpSpPr>
            <p:cNvPr id="76" name="组合 75"/>
            <p:cNvGrpSpPr/>
            <p:nvPr/>
          </p:nvGrpSpPr>
          <p:grpSpPr>
            <a:xfrm>
              <a:off x="2316144" y="3463932"/>
              <a:ext cx="571504" cy="432000"/>
              <a:chOff x="1127125" y="1000114"/>
              <a:chExt cx="571504" cy="432000"/>
            </a:xfrm>
          </p:grpSpPr>
          <p:sp>
            <p:nvSpPr>
              <p:cNvPr id="134" name="矩形 13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5" name="TextBox 95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3030524" y="3463932"/>
              <a:ext cx="571504" cy="432000"/>
              <a:chOff x="1127125" y="1000114"/>
              <a:chExt cx="571504" cy="432000"/>
            </a:xfrm>
          </p:grpSpPr>
          <p:sp>
            <p:nvSpPr>
              <p:cNvPr id="132" name="矩形 13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3" name="TextBox 9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3756018" y="3463932"/>
              <a:ext cx="571504" cy="432000"/>
              <a:chOff x="1127125" y="1000114"/>
              <a:chExt cx="571504" cy="432000"/>
            </a:xfrm>
          </p:grpSpPr>
          <p:sp>
            <p:nvSpPr>
              <p:cNvPr id="130" name="矩形 129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1" name="TextBox 10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467222" y="3463932"/>
              <a:ext cx="571504" cy="432000"/>
              <a:chOff x="1127125" y="1000114"/>
              <a:chExt cx="571504" cy="432000"/>
            </a:xfrm>
          </p:grpSpPr>
          <p:sp>
            <p:nvSpPr>
              <p:cNvPr id="128" name="矩形 12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29" name="TextBox 10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87" name="直接箭头连接符 86"/>
            <p:cNvCxnSpPr>
              <a:stCxn id="140" idx="2"/>
              <a:endCxn id="134" idx="0"/>
            </p:cNvCxnSpPr>
            <p:nvPr/>
          </p:nvCxnSpPr>
          <p:spPr>
            <a:xfrm rot="16200000" flipH="1">
              <a:off x="2397334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rot="16200000" flipH="1">
              <a:off x="311953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rot="16200000" flipH="1">
              <a:off x="4548290" y="329575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144" idx="2"/>
              <a:endCxn id="130" idx="0"/>
            </p:cNvCxnSpPr>
            <p:nvPr/>
          </p:nvCxnSpPr>
          <p:spPr>
            <a:xfrm rot="16200000" flipH="1">
              <a:off x="3286276" y="272430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1721844" y="4753182"/>
            <a:ext cx="4715412" cy="819723"/>
            <a:chOff x="1300140" y="3895931"/>
            <a:chExt cx="4715412" cy="819723"/>
          </a:xfrm>
        </p:grpSpPr>
        <p:grpSp>
          <p:nvGrpSpPr>
            <p:cNvPr id="80" name="组合 79"/>
            <p:cNvGrpSpPr/>
            <p:nvPr/>
          </p:nvGrpSpPr>
          <p:grpSpPr>
            <a:xfrm>
              <a:off x="1300140" y="4173550"/>
              <a:ext cx="4715412" cy="542104"/>
              <a:chOff x="2357422" y="4357700"/>
              <a:chExt cx="4715412" cy="542104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0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2" name="组合 101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1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2" name="矩形 12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3" name="TextBox 115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0" name="矩形 11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1" name="TextBox 11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5" name="组合 104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8" name="矩形 11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9" name="TextBox 121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6" name="矩形 11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7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4" name="矩形 11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5" name="TextBox 127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8" name="组合 107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2" name="矩形 11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3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09" name="组合 108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10" name="矩形 10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11" name="TextBox 133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2" name="直接箭头连接符 91"/>
            <p:cNvCxnSpPr>
              <a:stCxn id="134" idx="2"/>
              <a:endCxn id="127" idx="0"/>
            </p:cNvCxnSpPr>
            <p:nvPr/>
          </p:nvCxnSpPr>
          <p:spPr>
            <a:xfrm rot="5400000">
              <a:off x="1967847" y="356637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>
              <a:stCxn id="134" idx="2"/>
              <a:endCxn id="125" idx="0"/>
            </p:cNvCxnSpPr>
            <p:nvPr/>
          </p:nvCxnSpPr>
          <p:spPr>
            <a:xfrm rot="5400000">
              <a:off x="2201210" y="381879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134" idx="2"/>
              <a:endCxn id="123" idx="0"/>
            </p:cNvCxnSpPr>
            <p:nvPr/>
          </p:nvCxnSpPr>
          <p:spPr>
            <a:xfrm rot="16200000" flipH="1">
              <a:off x="2439335" y="404906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132" idx="2"/>
              <a:endCxn id="119" idx="0"/>
            </p:cNvCxnSpPr>
            <p:nvPr/>
          </p:nvCxnSpPr>
          <p:spPr>
            <a:xfrm rot="16200000" flipH="1">
              <a:off x="3339449" y="386333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30" idx="2"/>
              <a:endCxn id="121" idx="0"/>
            </p:cNvCxnSpPr>
            <p:nvPr/>
          </p:nvCxnSpPr>
          <p:spPr>
            <a:xfrm rot="5400000">
              <a:off x="3449784" y="360844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stCxn id="130" idx="2"/>
              <a:endCxn id="117" idx="0"/>
            </p:cNvCxnSpPr>
            <p:nvPr/>
          </p:nvCxnSpPr>
          <p:spPr>
            <a:xfrm rot="16200000" flipH="1">
              <a:off x="3930797" y="399747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128" idx="2"/>
              <a:endCxn id="115" idx="0"/>
            </p:cNvCxnSpPr>
            <p:nvPr/>
          </p:nvCxnSpPr>
          <p:spPr>
            <a:xfrm rot="5400000">
              <a:off x="4543574" y="401960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28" idx="2"/>
              <a:endCxn id="113" idx="0"/>
            </p:cNvCxnSpPr>
            <p:nvPr/>
          </p:nvCxnSpPr>
          <p:spPr>
            <a:xfrm rot="16200000" flipH="1">
              <a:off x="4781699" y="385778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28" idx="2"/>
              <a:endCxn id="111" idx="0"/>
            </p:cNvCxnSpPr>
            <p:nvPr/>
          </p:nvCxnSpPr>
          <p:spPr>
            <a:xfrm rot="16200000" flipH="1">
              <a:off x="5048398" y="359108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64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 207"/>
          <p:cNvGrpSpPr/>
          <p:nvPr/>
        </p:nvGrpSpPr>
        <p:grpSpPr>
          <a:xfrm>
            <a:off x="899592" y="5394702"/>
            <a:ext cx="7226002" cy="338554"/>
            <a:chOff x="246381" y="4794766"/>
            <a:chExt cx="7226002" cy="338554"/>
          </a:xfrm>
        </p:grpSpPr>
        <p:sp>
          <p:nvSpPr>
            <p:cNvPr id="144" name="TextBox 147"/>
            <p:cNvSpPr txBox="1"/>
            <p:nvPr/>
          </p:nvSpPr>
          <p:spPr>
            <a:xfrm>
              <a:off x="246381" y="4794766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Disk</a:t>
              </a:r>
              <a:endParaRPr lang="zh-CN" altLang="en-US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153" name="组合 152"/>
            <p:cNvGrpSpPr/>
            <p:nvPr/>
          </p:nvGrpSpPr>
          <p:grpSpPr>
            <a:xfrm>
              <a:off x="833405" y="4907033"/>
              <a:ext cx="6638978" cy="126000"/>
              <a:chOff x="1928794" y="4572014"/>
              <a:chExt cx="6638978" cy="126000"/>
            </a:xfrm>
            <a:noFill/>
          </p:grpSpPr>
          <p:sp>
            <p:nvSpPr>
              <p:cNvPr id="154" name="矩形 153"/>
              <p:cNvSpPr/>
              <p:nvPr/>
            </p:nvSpPr>
            <p:spPr>
              <a:xfrm>
                <a:off x="192879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205738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218597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23147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24429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25717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270054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282934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95750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308630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32120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334088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346905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359785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372665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385523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398144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411003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4236255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36483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4491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4619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474604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487442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500062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512900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5255636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1" name="矩形 180"/>
              <p:cNvSpPr/>
              <p:nvPr/>
            </p:nvSpPr>
            <p:spPr>
              <a:xfrm>
                <a:off x="5384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2" name="矩形 181"/>
              <p:cNvSpPr/>
              <p:nvPr/>
            </p:nvSpPr>
            <p:spPr>
              <a:xfrm>
                <a:off x="551021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3" name="矩形 182"/>
              <p:cNvSpPr/>
              <p:nvPr/>
            </p:nvSpPr>
            <p:spPr>
              <a:xfrm>
                <a:off x="5638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4" name="矩形 183"/>
              <p:cNvSpPr/>
              <p:nvPr/>
            </p:nvSpPr>
            <p:spPr>
              <a:xfrm>
                <a:off x="576501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89339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601959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7" name="矩形 186"/>
              <p:cNvSpPr/>
              <p:nvPr/>
            </p:nvSpPr>
            <p:spPr>
              <a:xfrm>
                <a:off x="614798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8" name="矩形 187"/>
              <p:cNvSpPr/>
              <p:nvPr/>
            </p:nvSpPr>
            <p:spPr>
              <a:xfrm>
                <a:off x="6274607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89" name="矩形 188"/>
              <p:cNvSpPr/>
              <p:nvPr/>
            </p:nvSpPr>
            <p:spPr>
              <a:xfrm>
                <a:off x="6402988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0" name="矩形 189"/>
              <p:cNvSpPr/>
              <p:nvPr/>
            </p:nvSpPr>
            <p:spPr>
              <a:xfrm>
                <a:off x="6529189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665757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678562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3" name="矩形 192"/>
              <p:cNvSpPr/>
              <p:nvPr/>
            </p:nvSpPr>
            <p:spPr>
              <a:xfrm>
                <a:off x="69140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4" name="矩形 193"/>
              <p:cNvSpPr/>
              <p:nvPr/>
            </p:nvSpPr>
            <p:spPr>
              <a:xfrm>
                <a:off x="704020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5" name="矩形 194"/>
              <p:cNvSpPr/>
              <p:nvPr/>
            </p:nvSpPr>
            <p:spPr>
              <a:xfrm>
                <a:off x="71685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6" name="矩形 195"/>
              <p:cNvSpPr/>
              <p:nvPr/>
            </p:nvSpPr>
            <p:spPr>
              <a:xfrm>
                <a:off x="7295210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74235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754979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99" name="矩形 198"/>
              <p:cNvSpPr/>
              <p:nvPr/>
            </p:nvSpPr>
            <p:spPr>
              <a:xfrm>
                <a:off x="767817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780380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1" name="矩形 200"/>
              <p:cNvSpPr/>
              <p:nvPr/>
            </p:nvSpPr>
            <p:spPr>
              <a:xfrm>
                <a:off x="793218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2" name="矩形 201"/>
              <p:cNvSpPr/>
              <p:nvPr/>
            </p:nvSpPr>
            <p:spPr>
              <a:xfrm>
                <a:off x="8058383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8186764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8313391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05" name="矩形 204"/>
              <p:cNvSpPr/>
              <p:nvPr/>
            </p:nvSpPr>
            <p:spPr>
              <a:xfrm>
                <a:off x="8441772" y="4572014"/>
                <a:ext cx="126000" cy="126000"/>
              </a:xfrm>
              <a:prstGeom prst="rect">
                <a:avLst/>
              </a:prstGeom>
              <a:grpFill/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</p:grpSp>
      <p:sp>
        <p:nvSpPr>
          <p:cNvPr id="8" name="标题 1"/>
          <p:cNvSpPr txBox="1">
            <a:spLocks/>
          </p:cNvSpPr>
          <p:nvPr/>
        </p:nvSpPr>
        <p:spPr>
          <a:xfrm>
            <a:off x="1130134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文件系统的存储视图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33436" y="1638288"/>
            <a:ext cx="2236886" cy="432000"/>
            <a:chOff x="1660502" y="781038"/>
            <a:chExt cx="2236886" cy="432000"/>
          </a:xfrm>
        </p:grpSpPr>
        <p:grpSp>
          <p:nvGrpSpPr>
            <p:cNvPr id="5" name="组合 68"/>
            <p:cNvGrpSpPr/>
            <p:nvPr/>
          </p:nvGrpSpPr>
          <p:grpSpPr>
            <a:xfrm>
              <a:off x="1660502" y="781038"/>
              <a:ext cx="571504" cy="432000"/>
              <a:chOff x="1139825" y="1000114"/>
              <a:chExt cx="571504" cy="432000"/>
            </a:xfrm>
          </p:grpSpPr>
          <p:sp>
            <p:nvSpPr>
              <p:cNvPr id="89" name="矩形 8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6" name="组合 72"/>
            <p:cNvGrpSpPr/>
            <p:nvPr/>
          </p:nvGrpSpPr>
          <p:grpSpPr>
            <a:xfrm>
              <a:off x="3428990" y="781038"/>
              <a:ext cx="468398" cy="432000"/>
              <a:chOff x="1176314" y="2000246"/>
              <a:chExt cx="468398" cy="432000"/>
            </a:xfrm>
          </p:grpSpPr>
          <p:sp>
            <p:nvSpPr>
              <p:cNvPr id="87" name="矩形 8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19" name="直接箭头连接符 18"/>
            <p:cNvCxnSpPr/>
            <p:nvPr/>
          </p:nvCxnSpPr>
          <p:spPr>
            <a:xfrm flipV="1">
              <a:off x="2165331" y="985837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3014478" y="2070288"/>
            <a:ext cx="2643206" cy="1554182"/>
            <a:chOff x="2341544" y="1213038"/>
            <a:chExt cx="2643206" cy="1554182"/>
          </a:xfrm>
        </p:grpSpPr>
        <p:grpSp>
          <p:nvGrpSpPr>
            <p:cNvPr id="7" name="组合 73"/>
            <p:cNvGrpSpPr/>
            <p:nvPr/>
          </p:nvGrpSpPr>
          <p:grpSpPr>
            <a:xfrm>
              <a:off x="2719372" y="1552570"/>
              <a:ext cx="468398" cy="432000"/>
              <a:chOff x="1176314" y="2000246"/>
              <a:chExt cx="468398" cy="432000"/>
            </a:xfrm>
          </p:grpSpPr>
          <p:sp>
            <p:nvSpPr>
              <p:cNvPr id="85" name="矩形 8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" name="组合 76"/>
            <p:cNvGrpSpPr/>
            <p:nvPr/>
          </p:nvGrpSpPr>
          <p:grpSpPr>
            <a:xfrm>
              <a:off x="3441690" y="1552570"/>
              <a:ext cx="468398" cy="432000"/>
              <a:chOff x="1176314" y="2000246"/>
              <a:chExt cx="468398" cy="432000"/>
            </a:xfrm>
          </p:grpSpPr>
          <p:sp>
            <p:nvSpPr>
              <p:cNvPr id="83" name="矩形 82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0" name="组合 79"/>
            <p:cNvGrpSpPr/>
            <p:nvPr/>
          </p:nvGrpSpPr>
          <p:grpSpPr>
            <a:xfrm>
              <a:off x="4164008" y="1552570"/>
              <a:ext cx="468398" cy="432000"/>
              <a:chOff x="1176314" y="2000246"/>
              <a:chExt cx="468398" cy="432000"/>
            </a:xfrm>
          </p:grpSpPr>
          <p:sp>
            <p:nvSpPr>
              <p:cNvPr id="81" name="矩形 80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1" name="组合 84"/>
            <p:cNvGrpSpPr/>
            <p:nvPr/>
          </p:nvGrpSpPr>
          <p:grpSpPr>
            <a:xfrm>
              <a:off x="2341544" y="2335220"/>
              <a:ext cx="468398" cy="432000"/>
              <a:chOff x="1176314" y="2000246"/>
              <a:chExt cx="468398" cy="432000"/>
            </a:xfrm>
          </p:grpSpPr>
          <p:sp>
            <p:nvSpPr>
              <p:cNvPr id="79" name="矩形 78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" name="组合 87"/>
            <p:cNvGrpSpPr/>
            <p:nvPr/>
          </p:nvGrpSpPr>
          <p:grpSpPr>
            <a:xfrm>
              <a:off x="3068632" y="2335220"/>
              <a:ext cx="468398" cy="432000"/>
              <a:chOff x="1176314" y="2000246"/>
              <a:chExt cx="468398" cy="432000"/>
            </a:xfrm>
          </p:grpSpPr>
          <p:sp>
            <p:nvSpPr>
              <p:cNvPr id="77" name="矩形 76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3" name="组合 90"/>
            <p:cNvGrpSpPr/>
            <p:nvPr/>
          </p:nvGrpSpPr>
          <p:grpSpPr>
            <a:xfrm>
              <a:off x="4516352" y="2335220"/>
              <a:ext cx="468398" cy="432000"/>
              <a:chOff x="1176314" y="2000246"/>
              <a:chExt cx="468398" cy="432000"/>
            </a:xfrm>
          </p:grpSpPr>
          <p:sp>
            <p:nvSpPr>
              <p:cNvPr id="75" name="矩形 74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0" name="直接箭头连接符 19"/>
            <p:cNvCxnSpPr>
              <a:stCxn id="87" idx="2"/>
              <a:endCxn id="83" idx="0"/>
            </p:cNvCxnSpPr>
            <p:nvPr/>
          </p:nvCxnSpPr>
          <p:spPr>
            <a:xfrm rot="16200000" flipH="1">
              <a:off x="3489472" y="1379691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endCxn id="85" idx="0"/>
            </p:cNvCxnSpPr>
            <p:nvPr/>
          </p:nvCxnSpPr>
          <p:spPr>
            <a:xfrm rot="10800000" flipV="1">
              <a:off x="3047994" y="1214436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endCxn id="81" idx="0"/>
            </p:cNvCxnSpPr>
            <p:nvPr/>
          </p:nvCxnSpPr>
          <p:spPr>
            <a:xfrm>
              <a:off x="3800468" y="1214437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85" idx="2"/>
              <a:endCxn id="79" idx="0"/>
            </p:cNvCxnSpPr>
            <p:nvPr/>
          </p:nvCxnSpPr>
          <p:spPr>
            <a:xfrm rot="5400000">
              <a:off x="2610793" y="2002671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5" idx="2"/>
              <a:endCxn id="77" idx="0"/>
            </p:cNvCxnSpPr>
            <p:nvPr/>
          </p:nvCxnSpPr>
          <p:spPr>
            <a:xfrm rot="16200000" flipH="1">
              <a:off x="2915592" y="2015485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81" idx="2"/>
              <a:endCxn id="75" idx="0"/>
            </p:cNvCxnSpPr>
            <p:nvPr/>
          </p:nvCxnSpPr>
          <p:spPr>
            <a:xfrm rot="16200000" flipH="1">
              <a:off x="4361810" y="2013904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989078" y="2841820"/>
            <a:ext cx="2722582" cy="1554174"/>
            <a:chOff x="2316144" y="1984570"/>
            <a:chExt cx="2722582" cy="1554174"/>
          </a:xfrm>
        </p:grpSpPr>
        <p:grpSp>
          <p:nvGrpSpPr>
            <p:cNvPr id="14" name="组合 93"/>
            <p:cNvGrpSpPr/>
            <p:nvPr/>
          </p:nvGrpSpPr>
          <p:grpSpPr>
            <a:xfrm>
              <a:off x="2316144" y="3106744"/>
              <a:ext cx="571504" cy="432000"/>
              <a:chOff x="1127125" y="1000114"/>
              <a:chExt cx="571504" cy="432000"/>
            </a:xfrm>
          </p:grpSpPr>
          <p:sp>
            <p:nvSpPr>
              <p:cNvPr id="73" name="矩形 72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5" name="组合 96"/>
            <p:cNvGrpSpPr/>
            <p:nvPr/>
          </p:nvGrpSpPr>
          <p:grpSpPr>
            <a:xfrm>
              <a:off x="3030524" y="3106744"/>
              <a:ext cx="571504" cy="432000"/>
              <a:chOff x="1127125" y="1000114"/>
              <a:chExt cx="571504" cy="432000"/>
            </a:xfrm>
          </p:grpSpPr>
          <p:sp>
            <p:nvSpPr>
              <p:cNvPr id="71" name="矩形 70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6" name="组合 99"/>
            <p:cNvGrpSpPr/>
            <p:nvPr/>
          </p:nvGrpSpPr>
          <p:grpSpPr>
            <a:xfrm>
              <a:off x="3756018" y="3106744"/>
              <a:ext cx="571504" cy="432000"/>
              <a:chOff x="1127125" y="1000114"/>
              <a:chExt cx="571504" cy="432000"/>
            </a:xfrm>
          </p:grpSpPr>
          <p:sp>
            <p:nvSpPr>
              <p:cNvPr id="69" name="矩形 68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7" name="组合 102"/>
            <p:cNvGrpSpPr/>
            <p:nvPr/>
          </p:nvGrpSpPr>
          <p:grpSpPr>
            <a:xfrm>
              <a:off x="4467222" y="3106744"/>
              <a:ext cx="571504" cy="432000"/>
              <a:chOff x="1127125" y="1000114"/>
              <a:chExt cx="571504" cy="432000"/>
            </a:xfrm>
          </p:grpSpPr>
          <p:sp>
            <p:nvSpPr>
              <p:cNvPr id="66" name="矩形 6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cxnSp>
          <p:nvCxnSpPr>
            <p:cNvPr id="25" name="直接箭头连接符 24"/>
            <p:cNvCxnSpPr>
              <a:stCxn id="79" idx="2"/>
              <a:endCxn id="73" idx="0"/>
            </p:cNvCxnSpPr>
            <p:nvPr/>
          </p:nvCxnSpPr>
          <p:spPr>
            <a:xfrm rot="16200000" flipH="1">
              <a:off x="2397334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rot="16200000" flipH="1">
              <a:off x="311953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 rot="16200000" flipH="1">
              <a:off x="4548290" y="2938566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83" idx="2"/>
              <a:endCxn id="69" idx="0"/>
            </p:cNvCxnSpPr>
            <p:nvPr/>
          </p:nvCxnSpPr>
          <p:spPr>
            <a:xfrm rot="16200000" flipH="1">
              <a:off x="3286276" y="2367120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组合 206"/>
          <p:cNvGrpSpPr/>
          <p:nvPr/>
        </p:nvGrpSpPr>
        <p:grpSpPr>
          <a:xfrm>
            <a:off x="1973074" y="4395994"/>
            <a:ext cx="4715412" cy="819723"/>
            <a:chOff x="1300140" y="3538743"/>
            <a:chExt cx="4715412" cy="819723"/>
          </a:xfrm>
        </p:grpSpPr>
        <p:grpSp>
          <p:nvGrpSpPr>
            <p:cNvPr id="18" name="组合 134"/>
            <p:cNvGrpSpPr/>
            <p:nvPr/>
          </p:nvGrpSpPr>
          <p:grpSpPr>
            <a:xfrm>
              <a:off x="1300140" y="3816362"/>
              <a:ext cx="4715412" cy="542104"/>
              <a:chOff x="2357422" y="4357700"/>
              <a:chExt cx="4715412" cy="542104"/>
            </a:xfrm>
          </p:grpSpPr>
          <p:grpSp>
            <p:nvGrpSpPr>
              <p:cNvPr id="39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4" name="矩形 6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0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2" name="矩形 6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1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60" name="矩形 5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2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8" name="矩形 5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3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6" name="矩形 5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4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4" name="矩形 5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5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2" name="矩形 5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6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50" name="矩形 4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47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48" name="矩形 4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30" name="直接箭头连接符 29"/>
            <p:cNvCxnSpPr>
              <a:stCxn id="73" idx="2"/>
              <a:endCxn id="65" idx="0"/>
            </p:cNvCxnSpPr>
            <p:nvPr/>
          </p:nvCxnSpPr>
          <p:spPr>
            <a:xfrm rot="5400000">
              <a:off x="1967847" y="3209190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73" idx="2"/>
              <a:endCxn id="63" idx="0"/>
            </p:cNvCxnSpPr>
            <p:nvPr/>
          </p:nvCxnSpPr>
          <p:spPr>
            <a:xfrm rot="5400000">
              <a:off x="2201210" y="3461603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73" idx="2"/>
              <a:endCxn id="61" idx="0"/>
            </p:cNvCxnSpPr>
            <p:nvPr/>
          </p:nvCxnSpPr>
          <p:spPr>
            <a:xfrm rot="16200000" flipH="1">
              <a:off x="2439335" y="3691878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71" idx="2"/>
              <a:endCxn id="57" idx="0"/>
            </p:cNvCxnSpPr>
            <p:nvPr/>
          </p:nvCxnSpPr>
          <p:spPr>
            <a:xfrm rot="16200000" flipH="1">
              <a:off x="3339449" y="3506143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69" idx="2"/>
              <a:endCxn id="59" idx="0"/>
            </p:cNvCxnSpPr>
            <p:nvPr/>
          </p:nvCxnSpPr>
          <p:spPr>
            <a:xfrm rot="5400000">
              <a:off x="3449784" y="3251253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69" idx="2"/>
              <a:endCxn id="55" idx="0"/>
            </p:cNvCxnSpPr>
            <p:nvPr/>
          </p:nvCxnSpPr>
          <p:spPr>
            <a:xfrm rot="16200000" flipH="1">
              <a:off x="3930797" y="3640290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66" idx="2"/>
              <a:endCxn id="53" idx="0"/>
            </p:cNvCxnSpPr>
            <p:nvPr/>
          </p:nvCxnSpPr>
          <p:spPr>
            <a:xfrm rot="5400000">
              <a:off x="4543574" y="3662413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66" idx="2"/>
              <a:endCxn id="51" idx="0"/>
            </p:cNvCxnSpPr>
            <p:nvPr/>
          </p:nvCxnSpPr>
          <p:spPr>
            <a:xfrm rot="16200000" flipH="1">
              <a:off x="4781699" y="3500592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66" idx="2"/>
              <a:endCxn id="49" idx="0"/>
            </p:cNvCxnSpPr>
            <p:nvPr/>
          </p:nvCxnSpPr>
          <p:spPr>
            <a:xfrm rot="16200000" flipH="1">
              <a:off x="5048398" y="3233892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/>
          <p:cNvGrpSpPr/>
          <p:nvPr/>
        </p:nvGrpSpPr>
        <p:grpSpPr>
          <a:xfrm>
            <a:off x="1486616" y="5509009"/>
            <a:ext cx="254590" cy="126000"/>
            <a:chOff x="813682" y="4731766"/>
            <a:chExt cx="254590" cy="126000"/>
          </a:xfrm>
        </p:grpSpPr>
        <p:sp>
          <p:nvSpPr>
            <p:cNvPr id="92" name="矩形 91"/>
            <p:cNvSpPr/>
            <p:nvPr/>
          </p:nvSpPr>
          <p:spPr>
            <a:xfrm>
              <a:off x="81368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0033"/>
                </a:gs>
                <a:gs pos="0">
                  <a:srgbClr val="CC66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94227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1" name="组合 210"/>
          <p:cNvGrpSpPr/>
          <p:nvPr/>
        </p:nvGrpSpPr>
        <p:grpSpPr>
          <a:xfrm>
            <a:off x="2701760" y="5384963"/>
            <a:ext cx="1601691" cy="250047"/>
            <a:chOff x="2028825" y="4607719"/>
            <a:chExt cx="1601691" cy="250047"/>
          </a:xfrm>
        </p:grpSpPr>
        <p:sp>
          <p:nvSpPr>
            <p:cNvPr id="106" name="矩形 105"/>
            <p:cNvSpPr/>
            <p:nvPr/>
          </p:nvSpPr>
          <p:spPr>
            <a:xfrm>
              <a:off x="261154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74012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86633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99491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312114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32497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3375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3504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7" name="任意多边形 146"/>
            <p:cNvSpPr/>
            <p:nvPr/>
          </p:nvSpPr>
          <p:spPr>
            <a:xfrm>
              <a:off x="2028825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8" name="任意多边形 147"/>
            <p:cNvSpPr/>
            <p:nvPr/>
          </p:nvSpPr>
          <p:spPr>
            <a:xfrm>
              <a:off x="2143108" y="4607719"/>
              <a:ext cx="671513" cy="116681"/>
            </a:xfrm>
            <a:custGeom>
              <a:avLst/>
              <a:gdLst>
                <a:gd name="connsiteX0" fmla="*/ 0 w 671513"/>
                <a:gd name="connsiteY0" fmla="*/ 116681 h 116681"/>
                <a:gd name="connsiteX1" fmla="*/ 228600 w 671513"/>
                <a:gd name="connsiteY1" fmla="*/ 16669 h 116681"/>
                <a:gd name="connsiteX2" fmla="*/ 500063 w 671513"/>
                <a:gd name="connsiteY2" fmla="*/ 16669 h 116681"/>
                <a:gd name="connsiteX3" fmla="*/ 671513 w 671513"/>
                <a:gd name="connsiteY3" fmla="*/ 116681 h 11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16681">
                  <a:moveTo>
                    <a:pt x="0" y="116681"/>
                  </a:moveTo>
                  <a:cubicBezTo>
                    <a:pt x="72628" y="75009"/>
                    <a:pt x="145256" y="33338"/>
                    <a:pt x="228600" y="16669"/>
                  </a:cubicBezTo>
                  <a:cubicBezTo>
                    <a:pt x="311944" y="0"/>
                    <a:pt x="426244" y="0"/>
                    <a:pt x="500063" y="16669"/>
                  </a:cubicBezTo>
                  <a:cubicBezTo>
                    <a:pt x="573882" y="33338"/>
                    <a:pt x="622697" y="75009"/>
                    <a:pt x="671513" y="116681"/>
                  </a:cubicBezTo>
                </a:path>
              </a:pathLst>
            </a:custGeom>
            <a:ln w="22225">
              <a:solidFill>
                <a:srgbClr val="11576A"/>
              </a:solidFill>
              <a:prstDash val="sysDash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2" name="组合 211"/>
          <p:cNvGrpSpPr/>
          <p:nvPr/>
        </p:nvGrpSpPr>
        <p:grpSpPr>
          <a:xfrm>
            <a:off x="4108284" y="5415933"/>
            <a:ext cx="4017310" cy="219076"/>
            <a:chOff x="3435350" y="4638690"/>
            <a:chExt cx="4017310" cy="219076"/>
          </a:xfrm>
        </p:grpSpPr>
        <p:sp>
          <p:nvSpPr>
            <p:cNvPr id="114" name="矩形 113"/>
            <p:cNvSpPr/>
            <p:nvPr/>
          </p:nvSpPr>
          <p:spPr>
            <a:xfrm>
              <a:off x="363093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375931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88551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01389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405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268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39510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523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4990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77828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490448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03286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515949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2878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414077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554245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0" name="矩形 129"/>
            <p:cNvSpPr/>
            <p:nvPr/>
          </p:nvSpPr>
          <p:spPr>
            <a:xfrm>
              <a:off x="567050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988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592509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60534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618009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3084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43468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65630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68868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681707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694327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707165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719827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732666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9" name="任意多边形 148"/>
            <p:cNvSpPr/>
            <p:nvPr/>
          </p:nvSpPr>
          <p:spPr>
            <a:xfrm>
              <a:off x="3435350" y="4648200"/>
              <a:ext cx="8001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0" name="任意多边形 149"/>
            <p:cNvSpPr/>
            <p:nvPr/>
          </p:nvSpPr>
          <p:spPr>
            <a:xfrm>
              <a:off x="3435350" y="4643452"/>
              <a:ext cx="900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1" name="任意多边形 150"/>
            <p:cNvSpPr/>
            <p:nvPr/>
          </p:nvSpPr>
          <p:spPr>
            <a:xfrm>
              <a:off x="3435350" y="4638690"/>
              <a:ext cx="1044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52" name="任意多边形 151"/>
            <p:cNvSpPr/>
            <p:nvPr/>
          </p:nvSpPr>
          <p:spPr>
            <a:xfrm>
              <a:off x="3435350" y="4638690"/>
              <a:ext cx="1152000" cy="76200"/>
            </a:xfrm>
            <a:custGeom>
              <a:avLst/>
              <a:gdLst>
                <a:gd name="connsiteX0" fmla="*/ 0 w 800100"/>
                <a:gd name="connsiteY0" fmla="*/ 73025 h 76200"/>
                <a:gd name="connsiteX1" fmla="*/ 311150 w 800100"/>
                <a:gd name="connsiteY1" fmla="*/ 9525 h 76200"/>
                <a:gd name="connsiteX2" fmla="*/ 647700 w 800100"/>
                <a:gd name="connsiteY2" fmla="*/ 15875 h 76200"/>
                <a:gd name="connsiteX3" fmla="*/ 800100 w 8001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0100" h="76200">
                  <a:moveTo>
                    <a:pt x="0" y="73025"/>
                  </a:moveTo>
                  <a:cubicBezTo>
                    <a:pt x="101600" y="46037"/>
                    <a:pt x="203200" y="19050"/>
                    <a:pt x="311150" y="9525"/>
                  </a:cubicBezTo>
                  <a:cubicBezTo>
                    <a:pt x="419100" y="0"/>
                    <a:pt x="566208" y="4763"/>
                    <a:pt x="647700" y="15875"/>
                  </a:cubicBezTo>
                  <a:cubicBezTo>
                    <a:pt x="729192" y="26988"/>
                    <a:pt x="776817" y="66146"/>
                    <a:pt x="800100" y="76200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210" name="组合 209"/>
          <p:cNvGrpSpPr/>
          <p:nvPr/>
        </p:nvGrpSpPr>
        <p:grpSpPr>
          <a:xfrm>
            <a:off x="1676790" y="5302789"/>
            <a:ext cx="1604882" cy="332220"/>
            <a:chOff x="1003856" y="4525546"/>
            <a:chExt cx="1604882" cy="332220"/>
          </a:xfrm>
        </p:grpSpPr>
        <p:sp>
          <p:nvSpPr>
            <p:cNvPr id="94" name="矩形 93"/>
            <p:cNvSpPr/>
            <p:nvPr/>
          </p:nvSpPr>
          <p:spPr>
            <a:xfrm>
              <a:off x="1070862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119966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132782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145662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1585431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1714230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1842394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1971193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2096976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25775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353939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482738" y="4731766"/>
              <a:ext cx="126000" cy="1260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5" name="任意多边形 144"/>
            <p:cNvSpPr/>
            <p:nvPr/>
          </p:nvSpPr>
          <p:spPr>
            <a:xfrm>
              <a:off x="1376981" y="4601773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46" name="任意多边形 145"/>
            <p:cNvSpPr/>
            <p:nvPr/>
          </p:nvSpPr>
          <p:spPr>
            <a:xfrm>
              <a:off x="1368638" y="4525546"/>
              <a:ext cx="271463" cy="221456"/>
            </a:xfrm>
            <a:custGeom>
              <a:avLst/>
              <a:gdLst>
                <a:gd name="connsiteX0" fmla="*/ 0 w 271463"/>
                <a:gd name="connsiteY0" fmla="*/ 207169 h 221456"/>
                <a:gd name="connsiteX1" fmla="*/ 95250 w 271463"/>
                <a:gd name="connsiteY1" fmla="*/ 2381 h 221456"/>
                <a:gd name="connsiteX2" fmla="*/ 271463 w 271463"/>
                <a:gd name="connsiteY2" fmla="*/ 221456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1463" h="221456">
                  <a:moveTo>
                    <a:pt x="0" y="207169"/>
                  </a:moveTo>
                  <a:cubicBezTo>
                    <a:pt x="25003" y="103584"/>
                    <a:pt x="50006" y="0"/>
                    <a:pt x="95250" y="2381"/>
                  </a:cubicBezTo>
                  <a:cubicBezTo>
                    <a:pt x="140494" y="4762"/>
                    <a:pt x="233363" y="196850"/>
                    <a:pt x="271463" y="221456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206" name="任意多边形 205"/>
            <p:cNvSpPr/>
            <p:nvPr/>
          </p:nvSpPr>
          <p:spPr>
            <a:xfrm>
              <a:off x="1003856" y="4602384"/>
              <a:ext cx="142875" cy="129382"/>
            </a:xfrm>
            <a:custGeom>
              <a:avLst/>
              <a:gdLst>
                <a:gd name="connsiteX0" fmla="*/ 0 w 142875"/>
                <a:gd name="connsiteY0" fmla="*/ 124619 h 129382"/>
                <a:gd name="connsiteX1" fmla="*/ 61912 w 142875"/>
                <a:gd name="connsiteY1" fmla="*/ 794 h 129382"/>
                <a:gd name="connsiteX2" fmla="*/ 142875 w 142875"/>
                <a:gd name="connsiteY2" fmla="*/ 129382 h 12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29382">
                  <a:moveTo>
                    <a:pt x="0" y="124619"/>
                  </a:moveTo>
                  <a:cubicBezTo>
                    <a:pt x="19050" y="62309"/>
                    <a:pt x="38100" y="0"/>
                    <a:pt x="61912" y="794"/>
                  </a:cubicBezTo>
                  <a:cubicBezTo>
                    <a:pt x="85724" y="1588"/>
                    <a:pt x="114299" y="65485"/>
                    <a:pt x="142875" y="129382"/>
                  </a:cubicBezTo>
                </a:path>
              </a:pathLst>
            </a:custGeom>
            <a:ln w="22225">
              <a:solidFill>
                <a:srgbClr val="11576A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4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文件系统的存储结构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370049" cy="1266834"/>
            <a:chOff x="844893" y="1019164"/>
            <a:chExt cx="4370049" cy="126683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35745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文件系统数据结构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每个文件系统一个）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81995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 (</a:t>
              </a:r>
              <a:r>
                <a:rPr lang="zh-CN" altLang="en-US" dirty="0"/>
                <a:t>每个文件一个）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079622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21" name="内容占位符 2"/>
            <p:cNvSpPr txBox="1">
              <a:spLocks/>
            </p:cNvSpPr>
            <p:nvPr/>
          </p:nvSpPr>
          <p:spPr>
            <a:xfrm>
              <a:off x="1394985" y="1974846"/>
              <a:ext cx="3391329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(</a:t>
              </a:r>
              <a:r>
                <a:rPr lang="zh-CN" altLang="en-US" dirty="0"/>
                <a:t>每个目录项一个）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3141660"/>
            <a:ext cx="3084165" cy="696462"/>
            <a:chOff x="844893" y="2284410"/>
            <a:chExt cx="3084165" cy="696462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2284410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持久存储在外存中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228441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273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622550"/>
              <a:ext cx="253407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存储设备的数据块中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786190"/>
            <a:ext cx="2869851" cy="428628"/>
            <a:chOff x="844893" y="2928940"/>
            <a:chExt cx="2869851" cy="428628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28940"/>
              <a:ext cx="25717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当需要时加载进内存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2894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124330"/>
            <a:ext cx="5024090" cy="358322"/>
            <a:chOff x="1262422" y="3267080"/>
            <a:chExt cx="5024090" cy="358322"/>
          </a:xfrm>
        </p:grpSpPr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718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67080"/>
              <a:ext cx="48915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卷控制模块</a:t>
              </a:r>
              <a:r>
                <a:rPr lang="en-US" altLang="zh-CN" dirty="0"/>
                <a:t> : </a:t>
              </a:r>
              <a:r>
                <a:rPr lang="zh-CN" altLang="en-US" dirty="0"/>
                <a:t>当文件系统挂载时进入内存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435482"/>
            <a:ext cx="4595462" cy="358322"/>
            <a:chOff x="1262422" y="3578232"/>
            <a:chExt cx="4595462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830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578232"/>
              <a:ext cx="446289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文件控制块</a:t>
              </a:r>
              <a:r>
                <a:rPr lang="en-US" altLang="zh-CN" dirty="0"/>
                <a:t>: </a:t>
              </a:r>
              <a:r>
                <a:rPr lang="zh-CN" altLang="en-US" dirty="0"/>
                <a:t>当文件被访问时进入每次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4741872"/>
            <a:ext cx="5166966" cy="311152"/>
            <a:chOff x="1262422" y="3884622"/>
            <a:chExt cx="5166966" cy="311152"/>
          </a:xfrm>
        </p:grpSpPr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989398"/>
              <a:ext cx="155718" cy="153585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394985" y="3884622"/>
              <a:ext cx="5034403" cy="3111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目录节点</a:t>
              </a:r>
              <a:r>
                <a:rPr lang="en-US" altLang="zh-CN" dirty="0"/>
                <a:t>: </a:t>
              </a:r>
              <a:r>
                <a:rPr lang="zh-CN" altLang="en-US" dirty="0"/>
                <a:t>在遍历一个文件路径时进入内存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0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44894" y="1607881"/>
            <a:ext cx="5870247" cy="695330"/>
            <a:chOff x="844893" y="750631"/>
            <a:chExt cx="587024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532015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进程访问文件数据前必须先“打开”文件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/>
          <p:cNvSpPr txBox="1">
            <a:spLocks/>
          </p:cNvSpPr>
          <p:nvPr/>
        </p:nvSpPr>
        <p:spPr>
          <a:xfrm>
            <a:off x="1394986" y="2307973"/>
            <a:ext cx="3177015" cy="1357322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f = open(name, flag);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read(f, …);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…</a:t>
            </a: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SzTx/>
            </a:pPr>
            <a:r>
              <a:rPr lang="en-US" altLang="zh-CN" dirty="0"/>
              <a:t>close(f);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9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打开文件和文件描述符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4894" y="2300179"/>
            <a:ext cx="3869983" cy="423636"/>
            <a:chOff x="844893" y="1442929"/>
            <a:chExt cx="3869983" cy="42363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42929"/>
              <a:ext cx="357190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内核跟踪进程打开的所有文件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4292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1607881"/>
            <a:ext cx="6584627" cy="695330"/>
            <a:chOff x="844893" y="750631"/>
            <a:chExt cx="6584627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750631"/>
              <a:ext cx="171451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文件访问模式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750631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19241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087639"/>
              <a:ext cx="60345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进程访问文件数据前必须先“打开”</a:t>
              </a:r>
              <a:r>
                <a:rPr lang="zh-CN" altLang="en-US" dirty="0" smtClean="0"/>
                <a:t>文件（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为什么？</a:t>
              </a:r>
              <a:r>
                <a:rPr lang="zh-CN" altLang="en-US" dirty="0" smtClean="0"/>
                <a:t>）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2719340"/>
            <a:ext cx="4952652" cy="355598"/>
            <a:chOff x="1262422" y="3056936"/>
            <a:chExt cx="4952652" cy="355598"/>
          </a:xfrm>
        </p:grpSpPr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16171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3056936"/>
              <a:ext cx="4820089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操作系统为每个进程维护一个打开文件表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62422" y="3093089"/>
            <a:ext cx="4677730" cy="354014"/>
            <a:chOff x="1262422" y="3366496"/>
            <a:chExt cx="4677730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4712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3366496"/>
              <a:ext cx="4545166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文件描述符是打开文件的标识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711625" y="3867963"/>
            <a:ext cx="1887215" cy="508620"/>
            <a:chOff x="2711624" y="4052887"/>
            <a:chExt cx="1887215" cy="508620"/>
          </a:xfrm>
        </p:grpSpPr>
        <p:sp>
          <p:nvSpPr>
            <p:cNvPr id="23" name="TextBox 5"/>
            <p:cNvSpPr txBox="1">
              <a:spLocks noChangeArrowheads="1"/>
            </p:cNvSpPr>
            <p:nvPr/>
          </p:nvSpPr>
          <p:spPr bwMode="auto">
            <a:xfrm>
              <a:off x="3260576" y="4052887"/>
              <a:ext cx="1338263" cy="369887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文件描述符</a:t>
              </a:r>
            </a:p>
          </p:txBody>
        </p:sp>
        <p:cxnSp>
          <p:nvCxnSpPr>
            <p:cNvPr id="24" name="Straight Arrow Connector 14"/>
            <p:cNvCxnSpPr>
              <a:cxnSpLocks noChangeShapeType="1"/>
              <a:stCxn id="23" idx="1"/>
              <a:endCxn id="28" idx="3"/>
            </p:cNvCxnSpPr>
            <p:nvPr/>
          </p:nvCxnSpPr>
          <p:spPr bwMode="auto">
            <a:xfrm flipH="1">
              <a:off x="2711624" y="4237831"/>
              <a:ext cx="548952" cy="323676"/>
            </a:xfrm>
            <a:prstGeom prst="straightConnector1">
              <a:avLst/>
            </a:prstGeom>
            <a:noFill/>
            <a:ln w="38100">
              <a:solidFill>
                <a:srgbClr val="11576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组合 1"/>
          <p:cNvGrpSpPr/>
          <p:nvPr/>
        </p:nvGrpSpPr>
        <p:grpSpPr>
          <a:xfrm>
            <a:off x="1187624" y="3466947"/>
            <a:ext cx="1524000" cy="1481137"/>
            <a:chOff x="1187624" y="3651870"/>
            <a:chExt cx="1524000" cy="1481137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1187624" y="42186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18" name="TextBox 4"/>
            <p:cNvSpPr txBox="1">
              <a:spLocks noChangeArrowheads="1"/>
            </p:cNvSpPr>
            <p:nvPr/>
          </p:nvSpPr>
          <p:spPr bwMode="auto">
            <a:xfrm>
              <a:off x="1279699" y="3651870"/>
              <a:ext cx="13398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打开文件表</a:t>
              </a:r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1187624" y="39900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187624" y="46758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187624" y="44472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1187624" y="4904407"/>
              <a:ext cx="1524000" cy="22860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100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680738" y="2543848"/>
            <a:ext cx="5391593" cy="671970"/>
            <a:chOff x="1680737" y="1686598"/>
            <a:chExt cx="5391593" cy="671970"/>
          </a:xfrm>
        </p:grpSpPr>
        <p:sp>
          <p:nvSpPr>
            <p:cNvPr id="14" name="内容占位符 2"/>
            <p:cNvSpPr txBox="1">
              <a:spLocks/>
            </p:cNvSpPr>
            <p:nvPr/>
          </p:nvSpPr>
          <p:spPr>
            <a:xfrm>
              <a:off x="1680737" y="1686598"/>
              <a:ext cx="267694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最近一次读写位置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680737" y="2000246"/>
              <a:ext cx="539159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每个进程分别维护自己的打开文件指针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968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80738" y="2934805"/>
            <a:ext cx="6203630" cy="1010482"/>
            <a:chOff x="1680738" y="2632838"/>
            <a:chExt cx="6203630" cy="1010482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680738" y="2632838"/>
              <a:ext cx="2605510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当前打开文件的次数</a:t>
              </a:r>
            </a:p>
          </p:txBody>
        </p:sp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680738" y="2936878"/>
              <a:ext cx="6203630" cy="70644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2" eaLnBrk="1" fontAlgn="auto" hangingPunct="1">
                <a:lnSpc>
                  <a:spcPct val="100000"/>
                </a:lnSpc>
                <a:spcBef>
                  <a:spcPts val="788"/>
                </a:spcBef>
                <a:spcAft>
                  <a:spcPts val="0"/>
                </a:spcAft>
                <a:buSzTx/>
                <a:tabLst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dirty="0"/>
                <a:t>最后一个进程关闭文件时，将其从打开文件表中移除</a:t>
              </a:r>
              <a:endParaRPr lang="en-GB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910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sp>
        <p:nvSpPr>
          <p:cNvPr id="23" name="内容占位符 2"/>
          <p:cNvSpPr txBox="1">
            <a:spLocks/>
          </p:cNvSpPr>
          <p:nvPr/>
        </p:nvSpPr>
        <p:spPr>
          <a:xfrm>
            <a:off x="1680738" y="3284524"/>
            <a:ext cx="2319758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缓存数据访问信息</a:t>
            </a:r>
          </a:p>
        </p:txBody>
      </p:sp>
    </p:spTree>
    <p:extLst>
      <p:ext uri="{BB962C8B-B14F-4D97-AF65-F5344CB8AC3E}">
        <p14:creationId xmlns:p14="http://schemas.microsoft.com/office/powerpoint/2010/main" val="20242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文件描述符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6391403" cy="428628"/>
            <a:chOff x="844893" y="1019164"/>
            <a:chExt cx="639140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09332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操作系统在打开文件表中维护的打开文件状态和信息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213422"/>
            <a:ext cx="1452190" cy="358322"/>
            <a:chOff x="1262422" y="1356172"/>
            <a:chExt cx="145219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609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56172"/>
              <a:ext cx="131962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文件指针</a:t>
              </a: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62422" y="2571744"/>
            <a:ext cx="2023694" cy="355598"/>
            <a:chOff x="1262422" y="2323278"/>
            <a:chExt cx="2023694" cy="355598"/>
          </a:xfrm>
        </p:grpSpPr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4280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内容占位符 2"/>
            <p:cNvSpPr txBox="1">
              <a:spLocks/>
            </p:cNvSpPr>
            <p:nvPr/>
          </p:nvSpPr>
          <p:spPr>
            <a:xfrm>
              <a:off x="1394985" y="2323278"/>
              <a:ext cx="189113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文件打开计数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62422" y="2927342"/>
            <a:ext cx="3021546" cy="355598"/>
            <a:chOff x="1262422" y="3291830"/>
            <a:chExt cx="3021546" cy="355598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5" y="3291830"/>
              <a:ext cx="2888983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文件的磁盘位置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266406"/>
            <a:ext cx="1452190" cy="355598"/>
            <a:chOff x="1262422" y="2409156"/>
            <a:chExt cx="1452190" cy="35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5139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2409156"/>
              <a:ext cx="1319627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访问权限</a:t>
              </a:r>
            </a:p>
          </p:txBody>
        </p:sp>
      </p:grpSp>
      <p:sp>
        <p:nvSpPr>
          <p:cNvPr id="20" name="内容占位符 2"/>
          <p:cNvSpPr txBox="1">
            <a:spLocks/>
          </p:cNvSpPr>
          <p:nvPr/>
        </p:nvSpPr>
        <p:spPr>
          <a:xfrm>
            <a:off x="1619672" y="3622004"/>
            <a:ext cx="4619454" cy="354014"/>
          </a:xfrm>
          <a:prstGeom prst="rect">
            <a:avLst/>
          </a:prstGeom>
        </p:spPr>
        <p:txBody>
          <a:bodyPr/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dirty="0"/>
              <a:t>每个进程的文件访问模式信息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43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F3B5E-D604-4915-8982-C965CC0A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文件在计算机中的抽象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E9ECE-7A11-48F9-A615-D03F22144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文件是一段数据，是一个数组被固化到了介质上</a:t>
            </a:r>
            <a:endParaRPr lang="en-US" altLang="zh-CN" dirty="0"/>
          </a:p>
          <a:p>
            <a:r>
              <a:rPr lang="zh-CN" altLang="en-US" dirty="0"/>
              <a:t>文件早期的存在形式，是磁带上的一段</a:t>
            </a:r>
            <a:endParaRPr lang="en-US" altLang="zh-CN" dirty="0"/>
          </a:p>
          <a:p>
            <a:r>
              <a:rPr lang="zh-CN" altLang="en-US" dirty="0"/>
              <a:t>文件指针，抽象的是磁头与文件开头的相对距离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read</a:t>
            </a:r>
            <a:r>
              <a:rPr lang="zh-CN" altLang="en-US" dirty="0"/>
              <a:t>指针后会移相应的字节数</a:t>
            </a:r>
            <a:endParaRPr lang="en-US" altLang="zh-CN" dirty="0"/>
          </a:p>
          <a:p>
            <a:r>
              <a:rPr lang="en-US" altLang="zh-CN" dirty="0" err="1"/>
              <a:t>ftell</a:t>
            </a:r>
            <a:r>
              <a:rPr lang="en-US" altLang="zh-CN" dirty="0"/>
              <a:t>, </a:t>
            </a:r>
            <a:r>
              <a:rPr lang="en-US" altLang="zh-CN" dirty="0" err="1"/>
              <a:t>fseek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0092A-01C6-4AC9-81B5-FF2D0583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90BD1-09FD-41EF-9165-8CE2E78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0B246-D627-470F-851F-E3FC3C18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5</a:t>
            </a:fld>
            <a:endParaRPr lang="en-US" altLang="ko-KR"/>
          </a:p>
        </p:txBody>
      </p:sp>
      <p:pic>
        <p:nvPicPr>
          <p:cNvPr id="80898" name="Picture 2">
            <a:extLst>
              <a:ext uri="{FF2B5EF4-FFF2-40B4-BE49-F238E27FC236}">
                <a16:creationId xmlns:a16="http://schemas.microsoft.com/office/drawing/2014/main" id="{D1F5AF47-82C3-45D9-8845-E92828C3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323975"/>
            <a:ext cx="7867650" cy="482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54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文件系统中打开文件的数据结构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5671323" cy="696462"/>
            <a:chOff x="844893" y="1019164"/>
            <a:chExt cx="5671323" cy="696462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00026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文件描述符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51212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每个被打开的文件都有一个文件描述符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525706"/>
            <a:ext cx="5541826" cy="675598"/>
            <a:chOff x="1262422" y="1668456"/>
            <a:chExt cx="5541826" cy="675598"/>
          </a:xfrm>
        </p:grpSpPr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189113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文件状态信息</a:t>
              </a: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5844" y="20905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698407" y="1985732"/>
              <a:ext cx="510584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目录项、当前文件指针、文件操作设置等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156630"/>
            <a:ext cx="4807227" cy="696462"/>
            <a:chOff x="844893" y="2299380"/>
            <a:chExt cx="48072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299380"/>
              <a:ext cx="164307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打开文件表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29938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4229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2637520"/>
              <a:ext cx="425713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每个进程一个进程打开文件表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805922"/>
            <a:ext cx="4809776" cy="701480"/>
            <a:chOff x="1262422" y="2948672"/>
            <a:chExt cx="4809776" cy="701480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053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2948672"/>
              <a:ext cx="396910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一个系统级的打开文件表</a:t>
              </a:r>
            </a:p>
          </p:txBody>
        </p:sp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9660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3291830"/>
              <a:ext cx="467721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有文件被打开时，文件卷就不能被卸载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6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02292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打开文件表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3351266" y="1995476"/>
            <a:ext cx="4715412" cy="3577428"/>
            <a:chOff x="1938322" y="1157276"/>
            <a:chExt cx="4715412" cy="3577428"/>
          </a:xfrm>
        </p:grpSpPr>
        <p:grpSp>
          <p:nvGrpSpPr>
            <p:cNvPr id="82" name="组合 68"/>
            <p:cNvGrpSpPr/>
            <p:nvPr/>
          </p:nvGrpSpPr>
          <p:grpSpPr>
            <a:xfrm>
              <a:off x="2298684" y="1157276"/>
              <a:ext cx="571504" cy="432000"/>
              <a:chOff x="1139825" y="1000114"/>
              <a:chExt cx="571504" cy="432000"/>
            </a:xfrm>
          </p:grpSpPr>
          <p:sp>
            <p:nvSpPr>
              <p:cNvPr id="164" name="矩形 16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11398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 err="1">
                    <a:solidFill>
                      <a:srgbClr val="11576A"/>
                    </a:solidFill>
                    <a:latin typeface="微软雅黑"/>
                    <a:ea typeface="微软雅黑"/>
                  </a:rPr>
                  <a:t>vol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3" name="组合 72"/>
            <p:cNvGrpSpPr/>
            <p:nvPr/>
          </p:nvGrpSpPr>
          <p:grpSpPr>
            <a:xfrm>
              <a:off x="4067172" y="1157276"/>
              <a:ext cx="468398" cy="432000"/>
              <a:chOff x="1176314" y="2000246"/>
              <a:chExt cx="468398" cy="432000"/>
            </a:xfrm>
          </p:grpSpPr>
          <p:sp>
            <p:nvSpPr>
              <p:cNvPr id="162" name="矩形 16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4" name="组合 73"/>
            <p:cNvGrpSpPr/>
            <p:nvPr/>
          </p:nvGrpSpPr>
          <p:grpSpPr>
            <a:xfrm>
              <a:off x="3357554" y="1928808"/>
              <a:ext cx="468398" cy="432000"/>
              <a:chOff x="1176314" y="2000246"/>
              <a:chExt cx="468398" cy="432000"/>
            </a:xfrm>
          </p:grpSpPr>
          <p:sp>
            <p:nvSpPr>
              <p:cNvPr id="160" name="矩形 15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5" name="组合 76"/>
            <p:cNvGrpSpPr/>
            <p:nvPr/>
          </p:nvGrpSpPr>
          <p:grpSpPr>
            <a:xfrm>
              <a:off x="4079872" y="1928808"/>
              <a:ext cx="468398" cy="432000"/>
              <a:chOff x="1176314" y="2000246"/>
              <a:chExt cx="468398" cy="432000"/>
            </a:xfrm>
          </p:grpSpPr>
          <p:sp>
            <p:nvSpPr>
              <p:cNvPr id="158" name="矩形 157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6" name="组合 79"/>
            <p:cNvGrpSpPr/>
            <p:nvPr/>
          </p:nvGrpSpPr>
          <p:grpSpPr>
            <a:xfrm>
              <a:off x="4802190" y="1928808"/>
              <a:ext cx="468398" cy="432000"/>
              <a:chOff x="1176314" y="2000246"/>
              <a:chExt cx="468398" cy="432000"/>
            </a:xfrm>
          </p:grpSpPr>
          <p:sp>
            <p:nvSpPr>
              <p:cNvPr id="156" name="矩形 155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7" name="TextBox 156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7" name="组合 84"/>
            <p:cNvGrpSpPr/>
            <p:nvPr/>
          </p:nvGrpSpPr>
          <p:grpSpPr>
            <a:xfrm>
              <a:off x="2979726" y="2711458"/>
              <a:ext cx="468398" cy="432000"/>
              <a:chOff x="1176314" y="2000246"/>
              <a:chExt cx="468398" cy="432000"/>
            </a:xfrm>
          </p:grpSpPr>
          <p:sp>
            <p:nvSpPr>
              <p:cNvPr id="154" name="矩形 153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5" name="TextBox 154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3706814" y="2711458"/>
              <a:ext cx="468398" cy="432000"/>
              <a:chOff x="1176314" y="2000246"/>
              <a:chExt cx="468398" cy="432000"/>
            </a:xfrm>
          </p:grpSpPr>
          <p:sp>
            <p:nvSpPr>
              <p:cNvPr id="152" name="矩形 151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89" name="组合 90"/>
            <p:cNvGrpSpPr/>
            <p:nvPr/>
          </p:nvGrpSpPr>
          <p:grpSpPr>
            <a:xfrm>
              <a:off x="5154534" y="2711458"/>
              <a:ext cx="468398" cy="432000"/>
              <a:chOff x="1176314" y="2000246"/>
              <a:chExt cx="468398" cy="432000"/>
            </a:xfrm>
          </p:grpSpPr>
          <p:sp>
            <p:nvSpPr>
              <p:cNvPr id="150" name="矩形 149"/>
              <p:cNvSpPr>
                <a:spLocks noChangeAspect="1"/>
              </p:cNvSpPr>
              <p:nvPr/>
            </p:nvSpPr>
            <p:spPr>
              <a:xfrm>
                <a:off x="1187450" y="2000246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CC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176314" y="2052634"/>
                <a:ext cx="4683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dir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0" name="组合 93"/>
            <p:cNvGrpSpPr/>
            <p:nvPr/>
          </p:nvGrpSpPr>
          <p:grpSpPr>
            <a:xfrm>
              <a:off x="2954326" y="3482982"/>
              <a:ext cx="571504" cy="432000"/>
              <a:chOff x="1127125" y="1000114"/>
              <a:chExt cx="571504" cy="432000"/>
            </a:xfrm>
          </p:grpSpPr>
          <p:sp>
            <p:nvSpPr>
              <p:cNvPr id="148" name="矩形 147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1" name="组合 96"/>
            <p:cNvGrpSpPr/>
            <p:nvPr/>
          </p:nvGrpSpPr>
          <p:grpSpPr>
            <a:xfrm>
              <a:off x="3668706" y="3482982"/>
              <a:ext cx="571504" cy="432000"/>
              <a:chOff x="1127125" y="1000114"/>
              <a:chExt cx="571504" cy="432000"/>
            </a:xfrm>
          </p:grpSpPr>
          <p:sp>
            <p:nvSpPr>
              <p:cNvPr id="146" name="矩形 145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2" name="组合 99"/>
            <p:cNvGrpSpPr/>
            <p:nvPr/>
          </p:nvGrpSpPr>
          <p:grpSpPr>
            <a:xfrm>
              <a:off x="4394200" y="3482982"/>
              <a:ext cx="571504" cy="432000"/>
              <a:chOff x="1127125" y="1000114"/>
              <a:chExt cx="571504" cy="432000"/>
            </a:xfrm>
          </p:grpSpPr>
          <p:sp>
            <p:nvSpPr>
              <p:cNvPr id="144" name="矩形 143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3" name="组合 102"/>
            <p:cNvGrpSpPr/>
            <p:nvPr/>
          </p:nvGrpSpPr>
          <p:grpSpPr>
            <a:xfrm>
              <a:off x="5105404" y="3482982"/>
              <a:ext cx="571504" cy="432000"/>
              <a:chOff x="1127125" y="1000114"/>
              <a:chExt cx="571504" cy="432000"/>
            </a:xfrm>
          </p:grpSpPr>
          <p:sp>
            <p:nvSpPr>
              <p:cNvPr id="142" name="矩形 141"/>
              <p:cNvSpPr>
                <a:spLocks noChangeAspect="1"/>
              </p:cNvSpPr>
              <p:nvPr/>
            </p:nvSpPr>
            <p:spPr>
              <a:xfrm>
                <a:off x="1187450" y="1000114"/>
                <a:ext cx="432000" cy="432000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127125" y="1042977"/>
                <a:ext cx="5715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en-US" altLang="zh-CN" sz="1600" b="1" dirty="0">
                    <a:solidFill>
                      <a:srgbClr val="11576A"/>
                    </a:solidFill>
                    <a:latin typeface="微软雅黑"/>
                    <a:ea typeface="微软雅黑"/>
                  </a:rPr>
                  <a:t>file</a:t>
                </a:r>
                <a:endPara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94" name="组合 134"/>
            <p:cNvGrpSpPr/>
            <p:nvPr/>
          </p:nvGrpSpPr>
          <p:grpSpPr>
            <a:xfrm>
              <a:off x="1938322" y="4192600"/>
              <a:ext cx="4715412" cy="542104"/>
              <a:chOff x="2357422" y="4357700"/>
              <a:chExt cx="4715412" cy="542104"/>
            </a:xfrm>
          </p:grpSpPr>
          <p:grpSp>
            <p:nvGrpSpPr>
              <p:cNvPr id="115" name="组合 109"/>
              <p:cNvGrpSpPr/>
              <p:nvPr/>
            </p:nvGrpSpPr>
            <p:grpSpPr>
              <a:xfrm>
                <a:off x="2357422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40" name="矩形 13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6" name="组合 110"/>
              <p:cNvGrpSpPr/>
              <p:nvPr/>
            </p:nvGrpSpPr>
            <p:grpSpPr>
              <a:xfrm>
                <a:off x="286224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8" name="矩形 13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7" name="组合 113"/>
              <p:cNvGrpSpPr/>
              <p:nvPr/>
            </p:nvGrpSpPr>
            <p:grpSpPr>
              <a:xfrm>
                <a:off x="3367073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6" name="矩形 13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7" name="TextBox 13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8" name="组合 116"/>
              <p:cNvGrpSpPr/>
              <p:nvPr/>
            </p:nvGrpSpPr>
            <p:grpSpPr>
              <a:xfrm>
                <a:off x="387189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4" name="矩形 13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5" name="TextBox 13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19" name="组合 119"/>
              <p:cNvGrpSpPr/>
              <p:nvPr/>
            </p:nvGrpSpPr>
            <p:grpSpPr>
              <a:xfrm>
                <a:off x="4376234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2" name="矩形 131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0" name="组合 122"/>
              <p:cNvGrpSpPr/>
              <p:nvPr/>
            </p:nvGrpSpPr>
            <p:grpSpPr>
              <a:xfrm>
                <a:off x="4881056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30" name="矩形 129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1" name="组合 125"/>
              <p:cNvGrpSpPr/>
              <p:nvPr/>
            </p:nvGrpSpPr>
            <p:grpSpPr>
              <a:xfrm>
                <a:off x="5385885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8" name="矩形 127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2" name="组合 128"/>
              <p:cNvGrpSpPr/>
              <p:nvPr/>
            </p:nvGrpSpPr>
            <p:grpSpPr>
              <a:xfrm>
                <a:off x="589070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6" name="矩形 125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grpSp>
            <p:nvGrpSpPr>
              <p:cNvPr id="123" name="组合 131"/>
              <p:cNvGrpSpPr/>
              <p:nvPr/>
            </p:nvGrpSpPr>
            <p:grpSpPr>
              <a:xfrm>
                <a:off x="6396047" y="4357700"/>
                <a:ext cx="676787" cy="542104"/>
                <a:chOff x="414314" y="4391034"/>
                <a:chExt cx="676787" cy="542104"/>
              </a:xfrm>
            </p:grpSpPr>
            <p:sp>
              <p:nvSpPr>
                <p:cNvPr id="124" name="矩形 123"/>
                <p:cNvSpPr>
                  <a:spLocks noChangeAspect="1"/>
                </p:cNvSpPr>
                <p:nvPr/>
              </p:nvSpPr>
              <p:spPr>
                <a:xfrm>
                  <a:off x="500034" y="4429138"/>
                  <a:ext cx="504000" cy="504000"/>
                </a:xfrm>
                <a:prstGeom prst="rect">
                  <a:avLst/>
                </a:prstGeom>
                <a:gradFill>
                  <a:gsLst>
                    <a:gs pos="100000">
                      <a:srgbClr val="666666"/>
                    </a:gs>
                    <a:gs pos="0">
                      <a:srgbClr val="CCCCCC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285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endParaRPr lang="zh-CN" altLang="en-US">
                    <a:solidFill>
                      <a:prstClr val="black"/>
                    </a:solidFill>
                    <a:latin typeface="MS PGothic"/>
                    <a:ea typeface="微软雅黑"/>
                  </a:endParaRP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414314" y="4391034"/>
                  <a:ext cx="6767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data</a:t>
                  </a:r>
                </a:p>
                <a:p>
                  <a:pPr algn="ctr"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SzTx/>
                    <a:buNone/>
                  </a:pPr>
                  <a:r>
                    <a:rPr lang="en-US" altLang="zh-CN" sz="1400" b="1" dirty="0">
                      <a:solidFill>
                        <a:srgbClr val="11576A"/>
                      </a:solidFill>
                      <a:latin typeface="微软雅黑"/>
                      <a:ea typeface="微软雅黑"/>
                    </a:rPr>
                    <a:t>block</a:t>
                  </a:r>
                  <a:endParaRPr lang="zh-CN" altLang="en-US" sz="1400" b="1" dirty="0">
                    <a:solidFill>
                      <a:srgbClr val="11576A"/>
                    </a:solidFill>
                    <a:latin typeface="微软雅黑"/>
                    <a:ea typeface="微软雅黑"/>
                  </a:endParaRPr>
                </a:p>
              </p:txBody>
            </p:sp>
          </p:grpSp>
        </p:grpSp>
        <p:cxnSp>
          <p:nvCxnSpPr>
            <p:cNvPr id="95" name="直接箭头连接符 94"/>
            <p:cNvCxnSpPr/>
            <p:nvPr/>
          </p:nvCxnSpPr>
          <p:spPr>
            <a:xfrm flipV="1">
              <a:off x="2803513" y="1362075"/>
              <a:ext cx="1254137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162" idx="2"/>
              <a:endCxn id="158" idx="0"/>
            </p:cNvCxnSpPr>
            <p:nvPr/>
          </p:nvCxnSpPr>
          <p:spPr>
            <a:xfrm rot="16200000" flipH="1">
              <a:off x="4127654" y="1755929"/>
              <a:ext cx="334774" cy="1467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>
              <a:endCxn id="160" idx="0"/>
            </p:cNvCxnSpPr>
            <p:nvPr/>
          </p:nvCxnSpPr>
          <p:spPr>
            <a:xfrm rot="10800000" flipV="1">
              <a:off x="3686176" y="1590674"/>
              <a:ext cx="428625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endCxn id="156" idx="0"/>
            </p:cNvCxnSpPr>
            <p:nvPr/>
          </p:nvCxnSpPr>
          <p:spPr>
            <a:xfrm>
              <a:off x="4438650" y="1590675"/>
              <a:ext cx="495300" cy="31432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>
              <a:stCxn id="160" idx="2"/>
              <a:endCxn id="154" idx="0"/>
            </p:cNvCxnSpPr>
            <p:nvPr/>
          </p:nvCxnSpPr>
          <p:spPr>
            <a:xfrm rot="5400000">
              <a:off x="3248975" y="2378909"/>
              <a:ext cx="353817" cy="31761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160" idx="2"/>
              <a:endCxn id="152" idx="0"/>
            </p:cNvCxnSpPr>
            <p:nvPr/>
          </p:nvCxnSpPr>
          <p:spPr>
            <a:xfrm rot="16200000" flipH="1">
              <a:off x="3553774" y="2391723"/>
              <a:ext cx="353817" cy="291985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154" idx="2"/>
              <a:endCxn id="148" idx="0"/>
            </p:cNvCxnSpPr>
            <p:nvPr/>
          </p:nvCxnSpPr>
          <p:spPr>
            <a:xfrm rot="16200000" flipH="1">
              <a:off x="3035516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 rot="16200000" flipH="1">
              <a:off x="375771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rot="16200000" flipH="1">
              <a:off x="5186472" y="3314804"/>
              <a:ext cx="342692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56" idx="2"/>
              <a:endCxn id="150" idx="0"/>
            </p:cNvCxnSpPr>
            <p:nvPr/>
          </p:nvCxnSpPr>
          <p:spPr>
            <a:xfrm rot="16200000" flipH="1">
              <a:off x="4999992" y="2390142"/>
              <a:ext cx="344292" cy="28562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58" idx="2"/>
              <a:endCxn id="144" idx="0"/>
            </p:cNvCxnSpPr>
            <p:nvPr/>
          </p:nvCxnSpPr>
          <p:spPr>
            <a:xfrm rot="16200000" flipH="1">
              <a:off x="3924458" y="2743358"/>
              <a:ext cx="1125342" cy="360242"/>
            </a:xfrm>
            <a:prstGeom prst="straightConnector1">
              <a:avLst/>
            </a:prstGeom>
            <a:ln w="38100">
              <a:solidFill>
                <a:srgbClr val="11576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>
              <a:stCxn id="148" idx="2"/>
              <a:endCxn id="141" idx="0"/>
            </p:cNvCxnSpPr>
            <p:nvPr/>
          </p:nvCxnSpPr>
          <p:spPr>
            <a:xfrm rot="5400000">
              <a:off x="2606029" y="3585428"/>
              <a:ext cx="295068" cy="95417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>
              <a:stCxn id="148" idx="2"/>
              <a:endCxn id="139" idx="0"/>
            </p:cNvCxnSpPr>
            <p:nvPr/>
          </p:nvCxnSpPr>
          <p:spPr>
            <a:xfrm rot="5400000">
              <a:off x="2839392" y="3837841"/>
              <a:ext cx="314118" cy="46840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>
              <a:stCxn id="148" idx="2"/>
              <a:endCxn id="137" idx="0"/>
            </p:cNvCxnSpPr>
            <p:nvPr/>
          </p:nvCxnSpPr>
          <p:spPr>
            <a:xfrm rot="16200000" flipH="1">
              <a:off x="3077517" y="4068116"/>
              <a:ext cx="323643" cy="1737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>
              <a:stCxn id="146" idx="2"/>
              <a:endCxn id="133" idx="0"/>
            </p:cNvCxnSpPr>
            <p:nvPr/>
          </p:nvCxnSpPr>
          <p:spPr>
            <a:xfrm rot="16200000" flipH="1">
              <a:off x="3977631" y="3882381"/>
              <a:ext cx="314118" cy="379319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stCxn id="144" idx="2"/>
              <a:endCxn id="135" idx="0"/>
            </p:cNvCxnSpPr>
            <p:nvPr/>
          </p:nvCxnSpPr>
          <p:spPr>
            <a:xfrm rot="5400000">
              <a:off x="4087966" y="3627491"/>
              <a:ext cx="295068" cy="8700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44" idx="2"/>
              <a:endCxn id="131" idx="0"/>
            </p:cNvCxnSpPr>
            <p:nvPr/>
          </p:nvCxnSpPr>
          <p:spPr>
            <a:xfrm rot="16200000" flipH="1">
              <a:off x="4568979" y="4016528"/>
              <a:ext cx="323643" cy="120550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42" idx="2"/>
              <a:endCxn id="129" idx="0"/>
            </p:cNvCxnSpPr>
            <p:nvPr/>
          </p:nvCxnSpPr>
          <p:spPr>
            <a:xfrm rot="5400000">
              <a:off x="5181756" y="4038651"/>
              <a:ext cx="323643" cy="76304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stCxn id="142" idx="2"/>
              <a:endCxn id="127" idx="0"/>
            </p:cNvCxnSpPr>
            <p:nvPr/>
          </p:nvCxnSpPr>
          <p:spPr>
            <a:xfrm rot="16200000" flipH="1">
              <a:off x="5419881" y="3876830"/>
              <a:ext cx="323643" cy="399946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142" idx="2"/>
              <a:endCxn id="125" idx="0"/>
            </p:cNvCxnSpPr>
            <p:nvPr/>
          </p:nvCxnSpPr>
          <p:spPr>
            <a:xfrm rot="16200000" flipH="1">
              <a:off x="5686580" y="3610130"/>
              <a:ext cx="295068" cy="904771"/>
            </a:xfrm>
            <a:prstGeom prst="straightConnector1">
              <a:avLst/>
            </a:prstGeom>
            <a:ln w="38100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2138344" y="2812558"/>
            <a:ext cx="2294526" cy="1721342"/>
            <a:chOff x="1572624" y="1955308"/>
            <a:chExt cx="2294526" cy="1721342"/>
          </a:xfrm>
        </p:grpSpPr>
        <p:sp>
          <p:nvSpPr>
            <p:cNvPr id="167" name="Text Box 55"/>
            <p:cNvSpPr txBox="1">
              <a:spLocks noChangeArrowheads="1"/>
            </p:cNvSpPr>
            <p:nvPr/>
          </p:nvSpPr>
          <p:spPr bwMode="auto">
            <a:xfrm>
              <a:off x="1572624" y="1955308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系统打开文件表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8" name="组合 177"/>
            <p:cNvGrpSpPr/>
            <p:nvPr/>
          </p:nvGrpSpPr>
          <p:grpSpPr>
            <a:xfrm>
              <a:off x="1924860" y="2373310"/>
              <a:ext cx="504000" cy="1224000"/>
              <a:chOff x="1788426" y="3071816"/>
              <a:chExt cx="504000" cy="1224000"/>
            </a:xfrm>
          </p:grpSpPr>
          <p:sp>
            <p:nvSpPr>
              <p:cNvPr id="173" name="矩形 172"/>
              <p:cNvSpPr/>
              <p:nvPr/>
            </p:nvSpPr>
            <p:spPr>
              <a:xfrm>
                <a:off x="1788426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789093" y="34353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789093" y="377508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0" name="直接箭头连接符 179"/>
            <p:cNvCxnSpPr>
              <a:stCxn id="174" idx="3"/>
              <a:endCxn id="155" idx="1"/>
            </p:cNvCxnSpPr>
            <p:nvPr/>
          </p:nvCxnSpPr>
          <p:spPr>
            <a:xfrm flipV="1">
              <a:off x="2425927" y="2819400"/>
              <a:ext cx="13935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75" idx="3"/>
              <a:endCxn id="149" idx="1"/>
            </p:cNvCxnSpPr>
            <p:nvPr/>
          </p:nvCxnSpPr>
          <p:spPr>
            <a:xfrm>
              <a:off x="2425927" y="3166578"/>
              <a:ext cx="1441223" cy="510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904346" y="1993896"/>
            <a:ext cx="1622425" cy="3279821"/>
            <a:chOff x="338625" y="1136645"/>
            <a:chExt cx="1622425" cy="3279821"/>
          </a:xfrm>
        </p:grpSpPr>
        <p:sp>
          <p:nvSpPr>
            <p:cNvPr id="166" name="Text Box 54"/>
            <p:cNvSpPr txBox="1">
              <a:spLocks noChangeArrowheads="1"/>
            </p:cNvSpPr>
            <p:nvPr/>
          </p:nvSpPr>
          <p:spPr bwMode="auto">
            <a:xfrm>
              <a:off x="338625" y="1136645"/>
              <a:ext cx="162242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  <a:cs typeface="宋体" charset="0"/>
                </a:rPr>
                <a:t>进程打开文件表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  <a:cs typeface="宋体" charset="0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857224" y="1563680"/>
              <a:ext cx="504000" cy="1224000"/>
              <a:chOff x="857224" y="1785932"/>
              <a:chExt cx="504000" cy="1224000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857224" y="1785932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857891" y="2143122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857224" y="3192466"/>
              <a:ext cx="504000" cy="1224000"/>
              <a:chOff x="857224" y="3071816"/>
              <a:chExt cx="504000" cy="1224000"/>
            </a:xfrm>
          </p:grpSpPr>
          <p:sp>
            <p:nvSpPr>
              <p:cNvPr id="170" name="矩形 169"/>
              <p:cNvSpPr/>
              <p:nvPr/>
            </p:nvSpPr>
            <p:spPr>
              <a:xfrm>
                <a:off x="857224" y="3071816"/>
                <a:ext cx="504000" cy="1224000"/>
              </a:xfrm>
              <a:prstGeom prst="rect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857891" y="3359156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857891" y="3857634"/>
                <a:ext cx="500400" cy="1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cxnSp>
          <p:nvCxnSpPr>
            <p:cNvPr id="184" name="直接箭头连接符 183"/>
            <p:cNvCxnSpPr>
              <a:stCxn id="169" idx="3"/>
              <a:endCxn id="174" idx="1"/>
            </p:cNvCxnSpPr>
            <p:nvPr/>
          </p:nvCxnSpPr>
          <p:spPr>
            <a:xfrm>
              <a:off x="1358291" y="2010870"/>
              <a:ext cx="546709" cy="82758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/>
            <p:cNvCxnSpPr>
              <a:stCxn id="171" idx="3"/>
              <a:endCxn id="174" idx="1"/>
            </p:cNvCxnSpPr>
            <p:nvPr/>
          </p:nvCxnSpPr>
          <p:spPr>
            <a:xfrm flipV="1">
              <a:off x="1358291" y="2838450"/>
              <a:ext cx="565759" cy="7313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/>
            <p:cNvCxnSpPr>
              <a:stCxn id="172" idx="3"/>
              <a:endCxn id="175" idx="1"/>
            </p:cNvCxnSpPr>
            <p:nvPr/>
          </p:nvCxnSpPr>
          <p:spPr>
            <a:xfrm flipV="1">
              <a:off x="1358291" y="3181350"/>
              <a:ext cx="565759" cy="88693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13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打开文件锁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37806" y="1876414"/>
            <a:ext cx="6974555" cy="428628"/>
            <a:chOff x="837805" y="1019164"/>
            <a:chExt cx="6974555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666938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一些文件系统提供文件锁，用于协调多进程的文件访问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7805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262422" y="2422606"/>
            <a:ext cx="6477930" cy="358322"/>
            <a:chOff x="1262422" y="1419622"/>
            <a:chExt cx="6477930" cy="358322"/>
          </a:xfrm>
        </p:grpSpPr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5243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419622"/>
              <a:ext cx="6345367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强制 </a:t>
              </a:r>
              <a:r>
                <a:rPr lang="en-GB" altLang="en-US" dirty="0"/>
                <a:t>– </a:t>
              </a:r>
              <a:r>
                <a:rPr lang="zh-CN" altLang="en-US" dirty="0"/>
                <a:t>根据锁保持情况和访问需求确定是否拒绝访问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62422" y="2926662"/>
            <a:ext cx="5309842" cy="358322"/>
            <a:chOff x="1262422" y="1853388"/>
            <a:chExt cx="5309842" cy="358322"/>
          </a:xfrm>
        </p:grpSpPr>
        <p:pic>
          <p:nvPicPr>
            <p:cNvPr id="31" name="图片 3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94256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内容占位符 2"/>
            <p:cNvSpPr txBox="1">
              <a:spLocks/>
            </p:cNvSpPr>
            <p:nvPr/>
          </p:nvSpPr>
          <p:spPr>
            <a:xfrm>
              <a:off x="1394985" y="1853388"/>
              <a:ext cx="517727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olidFill>
                    <a:srgbClr val="C00000"/>
                  </a:solidFill>
                </a:rPr>
                <a:t>劝告</a:t>
              </a:r>
              <a:r>
                <a:rPr lang="en-GB" altLang="en-US" dirty="0"/>
                <a:t> – </a:t>
              </a:r>
              <a:r>
                <a:rPr lang="zh-CN" altLang="en-US" dirty="0"/>
                <a:t>进程可以查找锁的状态来决定怎么做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089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allocate disk space?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Block/sector: base unit of disk space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Bitmap or list: empty blocks management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The size of sector and the data structure of empty blocks  is very important for system performance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distribute the content of file/directory?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Continuous and intersectant distribution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Fragment management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How to improve data security and stability?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RAID(0~5): redundant data storage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Check the consistency of file system 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69D6194-2B6A-40A2-BD71-3B28A7610F0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53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073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Disk space allocation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C78134E-0F05-4FA5-8A14-8DC836F6925D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54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500188"/>
            <a:ext cx="8578850" cy="4143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Empty disk blocks management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310E405-CCF6-4A50-95F1-77ECB97510B3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55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pic>
        <p:nvPicPr>
          <p:cNvPr id="245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42467" r="17830" b="26407"/>
          <a:stretch>
            <a:fillRect/>
          </a:stretch>
        </p:blipFill>
        <p:spPr bwMode="auto">
          <a:xfrm>
            <a:off x="1044575" y="1196975"/>
            <a:ext cx="7272338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4"/>
          <p:cNvSpPr txBox="1">
            <a:spLocks noChangeArrowheads="1"/>
          </p:cNvSpPr>
          <p:nvPr/>
        </p:nvSpPr>
        <p:spPr bwMode="auto">
          <a:xfrm>
            <a:off x="808038" y="463550"/>
            <a:ext cx="5903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2. </a:t>
            </a:r>
            <a:r>
              <a:rPr lang="zh-CN" altLang="en-US" sz="2400" b="1">
                <a:latin typeface="Times New Roman" panose="02020603050405020304" pitchFamily="18" charset="0"/>
              </a:rPr>
              <a:t>磁盘配额控制</a:t>
            </a:r>
          </a:p>
        </p:txBody>
      </p:sp>
      <p:sp>
        <p:nvSpPr>
          <p:cNvPr id="82947" name="Text Box 5"/>
          <p:cNvSpPr txBox="1">
            <a:spLocks noChangeArrowheads="1"/>
          </p:cNvSpPr>
          <p:nvPr/>
        </p:nvSpPr>
        <p:spPr bwMode="auto">
          <a:xfrm>
            <a:off x="827088" y="1268413"/>
            <a:ext cx="73453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在多用户中限制某用户无限使用磁盘，由ＯＳ控制使用限制．</a:t>
            </a:r>
          </a:p>
        </p:txBody>
      </p:sp>
      <p:pic>
        <p:nvPicPr>
          <p:cNvPr id="82948" name="Picture 6" descr="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76475"/>
            <a:ext cx="7151687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948B784C-DC23-422D-BD0B-6A706C9A5A56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1258888" y="476250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b)</a:t>
            </a:r>
            <a:r>
              <a:rPr lang="zh-CN" altLang="en-US" sz="2000">
                <a:latin typeface="Times New Roman" panose="02020603050405020304" pitchFamily="18" charset="0"/>
              </a:rPr>
              <a:t>文件系统的一致性检查</a:t>
            </a:r>
          </a:p>
        </p:txBody>
      </p:sp>
      <p:sp>
        <p:nvSpPr>
          <p:cNvPr id="86019" name="Text Box 5"/>
          <p:cNvSpPr txBox="1">
            <a:spLocks noChangeArrowheads="1"/>
          </p:cNvSpPr>
          <p:nvPr/>
        </p:nvSpPr>
        <p:spPr bwMode="auto">
          <a:xfrm>
            <a:off x="1187450" y="1341438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用检查文件系统状态的方法检查一致性．</a:t>
            </a:r>
          </a:p>
        </p:txBody>
      </p:sp>
      <p:pic>
        <p:nvPicPr>
          <p:cNvPr id="86020" name="Picture 6" descr="6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908925" cy="287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539750" y="4508500"/>
            <a:ext cx="8243888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zh-CN" altLang="en-US" sz="2000"/>
              <a:t>通过对磁盘块的检测，发现文件系统是否正确。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(a) </a:t>
            </a:r>
            <a:r>
              <a:rPr lang="zh-CN" altLang="en-US" sz="2000"/>
              <a:t>一致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(b) </a:t>
            </a:r>
            <a:r>
              <a:rPr lang="zh-CN" altLang="en-US" sz="2000"/>
              <a:t>块丢失</a:t>
            </a:r>
            <a:r>
              <a:rPr lang="en-US" altLang="zh-CN" sz="2000"/>
              <a:t>----</a:t>
            </a:r>
            <a:r>
              <a:rPr lang="zh-CN" altLang="en-US" sz="2000"/>
              <a:t>添加到空闲块中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(c) </a:t>
            </a:r>
            <a:r>
              <a:rPr lang="zh-CN" altLang="en-US" sz="2000"/>
              <a:t>空闲表中有重复块</a:t>
            </a:r>
            <a:r>
              <a:rPr lang="en-US" altLang="zh-CN" sz="2000"/>
              <a:t>----</a:t>
            </a:r>
            <a:r>
              <a:rPr lang="zh-CN" altLang="en-US" sz="2000"/>
              <a:t>重置空闲表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(d) </a:t>
            </a:r>
            <a:r>
              <a:rPr lang="zh-CN" altLang="en-US" sz="2000"/>
              <a:t>有重复的数据块</a:t>
            </a:r>
            <a:r>
              <a:rPr lang="en-US" altLang="zh-CN" sz="2000"/>
              <a:t>----</a:t>
            </a:r>
            <a:r>
              <a:rPr lang="zh-CN" altLang="en-US" sz="2000"/>
              <a:t>拷贝到一文件中，提交用户认可</a:t>
            </a:r>
          </a:p>
        </p:txBody>
      </p:sp>
      <p:sp>
        <p:nvSpPr>
          <p:cNvPr id="86022" name="Oval 8"/>
          <p:cNvSpPr>
            <a:spLocks noChangeArrowheads="1"/>
          </p:cNvSpPr>
          <p:nvPr/>
        </p:nvSpPr>
        <p:spPr bwMode="auto">
          <a:xfrm>
            <a:off x="5003800" y="1412875"/>
            <a:ext cx="360363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3" name="Oval 9"/>
          <p:cNvSpPr>
            <a:spLocks noChangeArrowheads="1"/>
          </p:cNvSpPr>
          <p:nvPr/>
        </p:nvSpPr>
        <p:spPr bwMode="auto">
          <a:xfrm>
            <a:off x="1258888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4" name="Oval 10"/>
          <p:cNvSpPr>
            <a:spLocks noChangeArrowheads="1"/>
          </p:cNvSpPr>
          <p:nvPr/>
        </p:nvSpPr>
        <p:spPr bwMode="auto">
          <a:xfrm>
            <a:off x="5580063" y="2924175"/>
            <a:ext cx="360362" cy="1152525"/>
          </a:xfrm>
          <a:prstGeom prst="ellipse">
            <a:avLst/>
          </a:prstGeom>
          <a:noFill/>
          <a:ln w="25400" cap="rnd">
            <a:solidFill>
              <a:srgbClr val="FF00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86025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5445611-022C-466C-B8DB-2E7DBFD0E6E5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如何提高文件系统的性能？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分析存储介质（硬盘）的工作特性</a:t>
            </a:r>
            <a:endParaRPr lang="en-US" altLang="zh-CN" dirty="0" smtClean="0"/>
          </a:p>
          <a:p>
            <a:r>
              <a:rPr lang="zh-CN" altLang="en-US" dirty="0"/>
              <a:t>分析用户对文件系统的宿求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303B-8A3A-477A-93B0-1543526987BB}" type="slidenum">
              <a:rPr lang="en-US" altLang="ko-KR" smtClean="0"/>
              <a:pPr/>
              <a:t>58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01285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4"/>
          <p:cNvSpPr txBox="1">
            <a:spLocks noChangeArrowheads="1"/>
          </p:cNvSpPr>
          <p:nvPr/>
        </p:nvSpPr>
        <p:spPr bwMode="auto">
          <a:xfrm>
            <a:off x="1331913" y="549275"/>
            <a:ext cx="5832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．提高文件系统性能</a:t>
            </a:r>
          </a:p>
        </p:txBody>
      </p:sp>
      <p:sp>
        <p:nvSpPr>
          <p:cNvPr id="87043" name="Text Box 5"/>
          <p:cNvSpPr txBox="1">
            <a:spLocks noChangeArrowheads="1"/>
          </p:cNvSpPr>
          <p:nvPr/>
        </p:nvSpPr>
        <p:spPr bwMode="auto">
          <a:xfrm>
            <a:off x="1476375" y="1557338"/>
            <a:ext cx="5616575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使用高速存储介质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在磁盘访问中增加高速缓存技术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b)</a:t>
            </a:r>
            <a:r>
              <a:rPr lang="zh-CN" altLang="en-US" sz="2000" dirty="0">
                <a:latin typeface="Times New Roman" panose="02020603050405020304" pitchFamily="18" charset="0"/>
              </a:rPr>
              <a:t>使用块预先读技术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减少低速介质的使用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尽量减少磁盘臂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移动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增加磁盘的个数（通道）</a:t>
            </a:r>
          </a:p>
        </p:txBody>
      </p:sp>
      <p:sp>
        <p:nvSpPr>
          <p:cNvPr id="87044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659B43D-8DEF-4749-AE35-CDC6C82390FF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8377F8B0-AB43-46B4-803A-FCD939BD4DF4}" type="slidenum">
              <a:rPr kumimoji="0" lang="en-US" altLang="zh-CN" sz="1200">
                <a:solidFill>
                  <a:schemeClr val="tx2"/>
                </a:solidFill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6</a:t>
            </a:fld>
            <a:endParaRPr kumimoji="0" lang="en-US" altLang="zh-CN" sz="12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8850" name="Picture 6" descr="C:\B\b4\JPG\foo\5-1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41438"/>
            <a:ext cx="755015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TextBox 3"/>
          <p:cNvSpPr txBox="1">
            <a:spLocks noChangeArrowheads="1"/>
          </p:cNvSpPr>
          <p:nvPr/>
        </p:nvSpPr>
        <p:spPr bwMode="auto">
          <a:xfrm>
            <a:off x="1116013" y="549275"/>
            <a:ext cx="7334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</a:rPr>
              <a:t>磁盘的物理及虚拟几何规格知识</a:t>
            </a:r>
          </a:p>
        </p:txBody>
      </p:sp>
      <p:sp>
        <p:nvSpPr>
          <p:cNvPr id="78852" name="TextBox 4"/>
          <p:cNvSpPr txBox="1">
            <a:spLocks noChangeArrowheads="1"/>
          </p:cNvSpPr>
          <p:nvPr/>
        </p:nvSpPr>
        <p:spPr bwMode="auto">
          <a:xfrm>
            <a:off x="971550" y="5157788"/>
            <a:ext cx="77041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盘商将有两个环带的物理几何规格虚化成统一环带的几何规格，便于</a:t>
            </a: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</a:rPr>
              <a:t>OS</a:t>
            </a:r>
            <a:r>
              <a:rPr kumimoji="0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的识别。</a:t>
            </a:r>
          </a:p>
        </p:txBody>
      </p:sp>
    </p:spTree>
    <p:extLst>
      <p:ext uri="{BB962C8B-B14F-4D97-AF65-F5344CB8AC3E}">
        <p14:creationId xmlns:p14="http://schemas.microsoft.com/office/powerpoint/2010/main" val="167280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多种磁盘缓存位置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4210426" y="2204864"/>
            <a:ext cx="2262216" cy="2572830"/>
            <a:chOff x="2051720" y="1491630"/>
            <a:chExt cx="2262216" cy="2572830"/>
          </a:xfrm>
        </p:grpSpPr>
        <p:sp>
          <p:nvSpPr>
            <p:cNvPr id="4" name="矩形 3"/>
            <p:cNvSpPr/>
            <p:nvPr/>
          </p:nvSpPr>
          <p:spPr>
            <a:xfrm>
              <a:off x="2051720" y="1491630"/>
              <a:ext cx="2160240" cy="216024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244451" y="1697144"/>
              <a:ext cx="1772505" cy="1800200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233941" y="2067694"/>
              <a:ext cx="1772505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61496" y="281930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2261496" y="3147814"/>
              <a:ext cx="1764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标题 1"/>
            <p:cNvSpPr txBox="1">
              <a:spLocks/>
            </p:cNvSpPr>
            <p:nvPr/>
          </p:nvSpPr>
          <p:spPr>
            <a:xfrm>
              <a:off x="2626222" y="1728674"/>
              <a:ext cx="129770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内存虚拟盘</a:t>
              </a:r>
            </a:p>
          </p:txBody>
        </p:sp>
        <p:sp>
          <p:nvSpPr>
            <p:cNvPr id="11" name="标题 1"/>
            <p:cNvSpPr txBox="1">
              <a:spLocks/>
            </p:cNvSpPr>
            <p:nvPr/>
          </p:nvSpPr>
          <p:spPr>
            <a:xfrm>
              <a:off x="2254110" y="3704420"/>
              <a:ext cx="1800200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ctr"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内存</a:t>
              </a:r>
            </a:p>
          </p:txBody>
        </p:sp>
        <p:sp>
          <p:nvSpPr>
            <p:cNvPr id="12" name="标题 1"/>
            <p:cNvSpPr txBox="1">
              <a:spLocks/>
            </p:cNvSpPr>
            <p:nvPr/>
          </p:nvSpPr>
          <p:spPr>
            <a:xfrm>
              <a:off x="2297712" y="2808794"/>
              <a:ext cx="2016224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打开文件表</a:t>
              </a:r>
            </a:p>
          </p:txBody>
        </p:sp>
        <p:sp>
          <p:nvSpPr>
            <p:cNvPr id="13" name="标题 1"/>
            <p:cNvSpPr txBox="1">
              <a:spLocks/>
            </p:cNvSpPr>
            <p:nvPr/>
          </p:nvSpPr>
          <p:spPr>
            <a:xfrm>
              <a:off x="2417584" y="3147814"/>
              <a:ext cx="158417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数据块缓存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518780" y="3291332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399100" y="3292193"/>
            <a:ext cx="64807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7092280" y="3009733"/>
            <a:ext cx="864096" cy="948493"/>
            <a:chOff x="296260" y="2283718"/>
            <a:chExt cx="864096" cy="948493"/>
          </a:xfrm>
        </p:grpSpPr>
        <p:sp>
          <p:nvSpPr>
            <p:cNvPr id="17" name="标题 1"/>
            <p:cNvSpPr txBox="1">
              <a:spLocks/>
            </p:cNvSpPr>
            <p:nvPr/>
          </p:nvSpPr>
          <p:spPr>
            <a:xfrm>
              <a:off x="404272" y="2872171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en-US" altLang="zh-CN" sz="1600" dirty="0"/>
                <a:t>CPU</a:t>
              </a:r>
              <a:endParaRPr lang="zh-CN" altLang="en-US" sz="16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296260" y="2283718"/>
              <a:ext cx="864096" cy="547658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366652" y="2824205"/>
            <a:ext cx="1224136" cy="1263052"/>
            <a:chOff x="5065546" y="1965718"/>
            <a:chExt cx="1224136" cy="1263052"/>
          </a:xfrm>
        </p:grpSpPr>
        <p:sp>
          <p:nvSpPr>
            <p:cNvPr id="16" name="矩形 15"/>
            <p:cNvSpPr/>
            <p:nvPr/>
          </p:nvSpPr>
          <p:spPr>
            <a:xfrm>
              <a:off x="5107586" y="1965718"/>
              <a:ext cx="1080120" cy="894064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273969" y="2109734"/>
              <a:ext cx="739754" cy="627052"/>
            </a:xfrm>
            <a:prstGeom prst="rect">
              <a:avLst/>
            </a:prstGeom>
            <a:ln w="2857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19" name="标题 1"/>
            <p:cNvSpPr txBox="1">
              <a:spLocks/>
            </p:cNvSpPr>
            <p:nvPr/>
          </p:nvSpPr>
          <p:spPr>
            <a:xfrm>
              <a:off x="5065546" y="2868730"/>
              <a:ext cx="1224136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磁盘控制器</a:t>
              </a:r>
            </a:p>
          </p:txBody>
        </p:sp>
        <p:sp>
          <p:nvSpPr>
            <p:cNvPr id="22" name="标题 1"/>
            <p:cNvSpPr txBox="1">
              <a:spLocks/>
            </p:cNvSpPr>
            <p:nvPr/>
          </p:nvSpPr>
          <p:spPr>
            <a:xfrm>
              <a:off x="5332763" y="2123872"/>
              <a:ext cx="762121" cy="576064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扇区</a:t>
              </a:r>
              <a:endParaRPr lang="en-US" altLang="zh-CN" sz="1600" dirty="0">
                <a:solidFill>
                  <a:prstClr val="white"/>
                </a:solidFill>
              </a:endParaRPr>
            </a:p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>
                  <a:solidFill>
                    <a:prstClr val="white"/>
                  </a:solidFill>
                </a:rPr>
                <a:t>缓存</a:t>
              </a:r>
            </a:p>
          </p:txBody>
        </p:sp>
      </p:grpSp>
      <p:cxnSp>
        <p:nvCxnSpPr>
          <p:cNvPr id="23" name="直接连接符 22"/>
          <p:cNvCxnSpPr/>
          <p:nvPr/>
        </p:nvCxnSpPr>
        <p:spPr>
          <a:xfrm>
            <a:off x="1708070" y="3270391"/>
            <a:ext cx="658582" cy="0"/>
          </a:xfrm>
          <a:prstGeom prst="line">
            <a:avLst/>
          </a:prstGeom>
          <a:ln w="28575">
            <a:solidFill>
              <a:srgbClr val="11576A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1007448" y="2707881"/>
            <a:ext cx="679602" cy="1430364"/>
            <a:chOff x="7072822" y="1807354"/>
            <a:chExt cx="679602" cy="1430364"/>
          </a:xfrm>
        </p:grpSpPr>
        <p:sp>
          <p:nvSpPr>
            <p:cNvPr id="24" name="标题 1"/>
            <p:cNvSpPr txBox="1">
              <a:spLocks/>
            </p:cNvSpPr>
            <p:nvPr/>
          </p:nvSpPr>
          <p:spPr>
            <a:xfrm>
              <a:off x="7104352" y="2877678"/>
              <a:ext cx="648072" cy="360040"/>
            </a:xfrm>
            <a:prstGeom prst="rect">
              <a:avLst/>
            </a:prstGeom>
          </p:spPr>
          <p:txBody>
            <a:bodyPr/>
            <a:lstStyle>
              <a:lvl1pPr>
                <a:defRPr sz="3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SzTx/>
                <a:buNone/>
                <a:defRPr/>
              </a:pPr>
              <a:r>
                <a:rPr lang="zh-CN" altLang="en-US" sz="1600" dirty="0"/>
                <a:t>磁盘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072822" y="1923678"/>
              <a:ext cx="649562" cy="957124"/>
              <a:chOff x="7420790" y="2355726"/>
              <a:chExt cx="649562" cy="957124"/>
            </a:xfr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160000" scaled="0"/>
            </a:gradFill>
          </p:grpSpPr>
          <p:sp>
            <p:nvSpPr>
              <p:cNvPr id="26" name="矩形 25"/>
              <p:cNvSpPr/>
              <p:nvPr/>
            </p:nvSpPr>
            <p:spPr>
              <a:xfrm>
                <a:off x="7420790" y="2355726"/>
                <a:ext cx="648072" cy="864096"/>
              </a:xfrm>
              <a:prstGeom prst="rect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7422352" y="3096826"/>
                <a:ext cx="648000" cy="216024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</p:grpSp>
        <p:sp>
          <p:nvSpPr>
            <p:cNvPr id="28" name="椭圆 27"/>
            <p:cNvSpPr/>
            <p:nvPr/>
          </p:nvSpPr>
          <p:spPr>
            <a:xfrm>
              <a:off x="7074384" y="1807354"/>
              <a:ext cx="648000" cy="216024"/>
            </a:xfrm>
            <a:prstGeom prst="ellipse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4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  <p:cxnSp>
        <p:nvCxnSpPr>
          <p:cNvPr id="26" name="直接连接符 25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844894" y="1876414"/>
            <a:ext cx="4298611" cy="1007614"/>
            <a:chOff x="844893" y="1019164"/>
            <a:chExt cx="4298611" cy="100761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278608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数据块按需读入内存</a:t>
              </a:r>
              <a:endParaRPr lang="en-US" altLang="zh-CN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4620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4" name="内容占位符 2"/>
            <p:cNvSpPr txBox="1">
              <a:spLocks/>
            </p:cNvSpPr>
            <p:nvPr/>
          </p:nvSpPr>
          <p:spPr>
            <a:xfrm>
              <a:off x="1394985" y="1357304"/>
              <a:ext cx="231975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提供</a:t>
              </a:r>
              <a:r>
                <a:rPr lang="en-US" altLang="zh-CN" dirty="0"/>
                <a:t>read()</a:t>
              </a:r>
              <a:r>
                <a:rPr lang="zh-CN" altLang="en-US" dirty="0"/>
                <a:t>操作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17732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394985" y="1668456"/>
              <a:ext cx="374851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预读</a:t>
              </a:r>
              <a:r>
                <a:rPr lang="en-US" altLang="zh-CN" dirty="0"/>
                <a:t>: </a:t>
              </a:r>
              <a:r>
                <a:rPr lang="zh-CN" altLang="en-US" dirty="0"/>
                <a:t>预先读取后面的数据块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841850"/>
            <a:ext cx="4227173" cy="1007614"/>
            <a:chOff x="844893" y="1984600"/>
            <a:chExt cx="4227173" cy="1007614"/>
          </a:xfrm>
        </p:grpSpPr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142976" y="1984600"/>
              <a:ext cx="264320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数据块使用后被缓存</a:t>
              </a:r>
              <a:endParaRPr lang="en-US" altLang="zh-C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44893" y="19846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4" name="图片 2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42751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5" name="内容占位符 2"/>
            <p:cNvSpPr txBox="1">
              <a:spLocks/>
            </p:cNvSpPr>
            <p:nvPr/>
          </p:nvSpPr>
          <p:spPr>
            <a:xfrm>
              <a:off x="1394985" y="2322740"/>
              <a:ext cx="339132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假设数据将会再次用到</a:t>
              </a: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27386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5" y="2633892"/>
              <a:ext cx="367708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写操作可能被缓存和延迟写入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3815218"/>
            <a:ext cx="3012727" cy="696462"/>
            <a:chOff x="844893" y="2957968"/>
            <a:chExt cx="3012727" cy="696462"/>
          </a:xfrm>
        </p:grpSpPr>
        <p:sp>
          <p:nvSpPr>
            <p:cNvPr id="36" name="内容占位符 2"/>
            <p:cNvSpPr txBox="1">
              <a:spLocks/>
            </p:cNvSpPr>
            <p:nvPr/>
          </p:nvSpPr>
          <p:spPr>
            <a:xfrm>
              <a:off x="1142976" y="2957968"/>
              <a:ext cx="271464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两种数据块缓存方式</a:t>
              </a:r>
              <a:endParaRPr lang="en-US" altLang="zh-CN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4893" y="29579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3867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2" name="内容占位符 2"/>
            <p:cNvSpPr txBox="1">
              <a:spLocks/>
            </p:cNvSpPr>
            <p:nvPr/>
          </p:nvSpPr>
          <p:spPr>
            <a:xfrm>
              <a:off x="1394985" y="3296108"/>
              <a:ext cx="224832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数据块缓存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4464510"/>
            <a:ext cx="4166834" cy="358322"/>
            <a:chOff x="1262422" y="3607260"/>
            <a:chExt cx="4166834" cy="358322"/>
          </a:xfrm>
        </p:grpSpPr>
        <p:pic>
          <p:nvPicPr>
            <p:cNvPr id="45" name="图片 44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2422" y="36978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6" name="内容占位符 2"/>
            <p:cNvSpPr txBox="1">
              <a:spLocks/>
            </p:cNvSpPr>
            <p:nvPr/>
          </p:nvSpPr>
          <p:spPr>
            <a:xfrm>
              <a:off x="1394985" y="3607260"/>
              <a:ext cx="4034271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页缓存</a:t>
              </a:r>
              <a:r>
                <a:rPr lang="en-US" altLang="zh-CN" dirty="0"/>
                <a:t>: </a:t>
              </a:r>
              <a:r>
                <a:rPr lang="zh-CN" altLang="en-US" dirty="0"/>
                <a:t>统一缓存数据块和内存页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49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384837" y="2494420"/>
            <a:ext cx="2019353" cy="2123187"/>
            <a:chOff x="3560759" y="1553471"/>
            <a:chExt cx="2019353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393970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cxnSp>
        <p:nvCxnSpPr>
          <p:cNvPr id="39" name="直接连接符 38"/>
          <p:cNvCxnSpPr/>
          <p:nvPr/>
        </p:nvCxnSpPr>
        <p:spPr>
          <a:xfrm rot="16200000" flipH="1">
            <a:off x="-7536741" y="3340893"/>
            <a:ext cx="11858708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351530" y="2456764"/>
            <a:ext cx="4953733" cy="636040"/>
            <a:chOff x="1096957" y="1599514"/>
            <a:chExt cx="4953733" cy="636040"/>
          </a:xfrm>
        </p:grpSpPr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7044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4" name="内容占位符 2"/>
            <p:cNvSpPr txBox="1">
              <a:spLocks/>
            </p:cNvSpPr>
            <p:nvPr/>
          </p:nvSpPr>
          <p:spPr>
            <a:xfrm>
              <a:off x="1230601" y="1599514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在虚拟内存中文件数据块被映射成页</a:t>
              </a: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195244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内容占位符 2"/>
            <p:cNvSpPr txBox="1">
              <a:spLocks/>
            </p:cNvSpPr>
            <p:nvPr/>
          </p:nvSpPr>
          <p:spPr>
            <a:xfrm>
              <a:off x="1230601" y="1877232"/>
              <a:ext cx="4820089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文件的读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写操作被转换成对内存的访问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51530" y="3013740"/>
            <a:ext cx="4739419" cy="358322"/>
            <a:chOff x="1096957" y="2213428"/>
            <a:chExt cx="4739419" cy="358322"/>
          </a:xfrm>
        </p:grpSpPr>
        <p:pic>
          <p:nvPicPr>
            <p:cNvPr id="49" name="图片 48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2977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0" name="内容占位符 2"/>
            <p:cNvSpPr txBox="1">
              <a:spLocks/>
            </p:cNvSpPr>
            <p:nvPr/>
          </p:nvSpPr>
          <p:spPr>
            <a:xfrm>
              <a:off x="1230601" y="2213428"/>
              <a:ext cx="4605775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可能导致缺页和</a:t>
              </a:r>
              <a:r>
                <a:rPr lang="en-US" altLang="zh-CN" sz="1800" dirty="0"/>
                <a:t>/</a:t>
              </a:r>
              <a:r>
                <a:rPr lang="zh-CN" altLang="en-US" sz="1800" dirty="0"/>
                <a:t>或设置为脏页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1530" y="3301221"/>
            <a:ext cx="6571387" cy="358322"/>
            <a:chOff x="1096957" y="2501460"/>
            <a:chExt cx="6571387" cy="358322"/>
          </a:xfrm>
        </p:grpSpPr>
        <p:pic>
          <p:nvPicPr>
            <p:cNvPr id="51" name="图片 5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6957" y="2585819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2" name="内容占位符 2"/>
            <p:cNvSpPr txBox="1">
              <a:spLocks/>
            </p:cNvSpPr>
            <p:nvPr/>
          </p:nvSpPr>
          <p:spPr>
            <a:xfrm>
              <a:off x="1230601" y="2501460"/>
              <a:ext cx="6437743" cy="35832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问题</a:t>
              </a:r>
              <a:r>
                <a:rPr lang="en-US" altLang="zh-CN" sz="1800" dirty="0"/>
                <a:t>: </a:t>
              </a:r>
              <a:r>
                <a:rPr lang="zh-CN" altLang="en-US" sz="1800" dirty="0"/>
                <a:t>页置换算法需要协调虚拟存储和页缓存间的页面数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15857" y="1577449"/>
            <a:ext cx="7228551" cy="655198"/>
            <a:chOff x="761284" y="720199"/>
            <a:chExt cx="7228551" cy="655198"/>
          </a:xfrm>
        </p:grpSpPr>
        <p:grpSp>
          <p:nvGrpSpPr>
            <p:cNvPr id="2" name="组合 1"/>
            <p:cNvGrpSpPr/>
            <p:nvPr/>
          </p:nvGrpSpPr>
          <p:grpSpPr>
            <a:xfrm>
              <a:off x="761284" y="720199"/>
              <a:ext cx="2521840" cy="428628"/>
              <a:chOff x="716416" y="627534"/>
              <a:chExt cx="2521840" cy="428628"/>
            </a:xfrm>
          </p:grpSpPr>
          <p:sp>
            <p:nvSpPr>
              <p:cNvPr id="36" name="内容占位符 2"/>
              <p:cNvSpPr txBox="1">
                <a:spLocks/>
              </p:cNvSpPr>
              <p:nvPr/>
            </p:nvSpPr>
            <p:spPr>
              <a:xfrm>
                <a:off x="1016059" y="627534"/>
                <a:ext cx="2222197" cy="428628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虚拟页式存储</a:t>
                </a:r>
                <a:endParaRPr lang="en-US" altLang="zh-CN" sz="1800" dirty="0"/>
              </a:p>
            </p:txBody>
          </p:sp>
          <p:sp>
            <p:nvSpPr>
              <p:cNvPr id="40" name="TextBox 22"/>
              <p:cNvSpPr txBox="1"/>
              <p:nvPr/>
            </p:nvSpPr>
            <p:spPr>
              <a:xfrm>
                <a:off x="716416" y="663957"/>
                <a:ext cx="433390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342900" indent="-342900" eaLnBrk="1" fontAlgn="auto" hangingPunct="1">
                  <a:lnSpc>
                    <a:spcPct val="100000"/>
                  </a:lnSpc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srgbClr val="11576A"/>
                    </a:solidFill>
                    <a:latin typeface="张海山锐谐体2.0-授权联系：Samtype@QQ.com" pitchFamily="2" charset="-122"/>
                    <a:ea typeface="张海山锐谐体2.0-授权联系：Samtype@QQ.com" pitchFamily="2" charset="-122"/>
                  </a:rPr>
                  <a:t>■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096957" y="1028246"/>
              <a:ext cx="6892878" cy="347151"/>
              <a:chOff x="1135506" y="964827"/>
              <a:chExt cx="6892878" cy="347151"/>
            </a:xfrm>
          </p:grpSpPr>
          <p:pic>
            <p:nvPicPr>
              <p:cNvPr id="41" name="图片 40" descr="小点1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35506" y="1049186"/>
                <a:ext cx="151066" cy="148997"/>
              </a:xfrm>
              <a:prstGeom prst="rect">
                <a:avLst/>
              </a:prstGeom>
              <a:effectLst/>
            </p:spPr>
          </p:pic>
          <p:sp>
            <p:nvSpPr>
              <p:cNvPr id="42" name="内容占位符 2"/>
              <p:cNvSpPr txBox="1">
                <a:spLocks/>
              </p:cNvSpPr>
              <p:nvPr/>
            </p:nvSpPr>
            <p:spPr>
              <a:xfrm>
                <a:off x="1268069" y="964827"/>
                <a:ext cx="6760315" cy="347151"/>
              </a:xfrm>
              <a:prstGeom prst="rect">
                <a:avLst/>
              </a:prstGeom>
            </p:spPr>
            <p:txBody>
              <a:bodyPr/>
              <a:lstStyle>
                <a:lvl1pPr marL="269875" indent="-269875">
                  <a:buNone/>
                  <a:defRPr sz="2000" b="1" baseline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  <a:lvl2pPr marL="269875" indent="-93663">
                  <a:buNone/>
                  <a:defRPr sz="20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2pPr>
                <a:lvl3pPr>
                  <a:buNone/>
                  <a:defRPr sz="18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defRPr>
                </a:lvl3pPr>
              </a:lstStyle>
              <a:p>
                <a:pPr marL="0" lvl="1" indent="0" eaLnBrk="1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</a:pPr>
                <a:r>
                  <a:rPr lang="zh-CN" altLang="en-US" sz="1800" dirty="0"/>
                  <a:t>在虚拟地址空间中虚拟页面可映射到本地外存文件中</a:t>
                </a: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015856" y="2158343"/>
            <a:ext cx="3290796" cy="428628"/>
            <a:chOff x="697961" y="1242894"/>
            <a:chExt cx="3290796" cy="428628"/>
          </a:xfrm>
        </p:grpSpPr>
        <p:sp>
          <p:nvSpPr>
            <p:cNvPr id="45" name="内容占位符 2"/>
            <p:cNvSpPr txBox="1">
              <a:spLocks/>
            </p:cNvSpPr>
            <p:nvPr/>
          </p:nvSpPr>
          <p:spPr>
            <a:xfrm>
              <a:off x="974471" y="1242894"/>
              <a:ext cx="301428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/>
                <a:t>文件数据块的页缓存</a:t>
              </a:r>
              <a:endParaRPr lang="en-US" altLang="zh-CN" sz="1800" dirty="0"/>
            </a:p>
          </p:txBody>
        </p:sp>
        <p:sp>
          <p:nvSpPr>
            <p:cNvPr id="46" name="TextBox 22"/>
            <p:cNvSpPr txBox="1"/>
            <p:nvPr/>
          </p:nvSpPr>
          <p:spPr>
            <a:xfrm>
              <a:off x="697961" y="1242894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106224" y="3600331"/>
            <a:ext cx="4454570" cy="2293458"/>
            <a:chOff x="1851652" y="2813961"/>
            <a:chExt cx="4454570" cy="2293458"/>
          </a:xfrm>
        </p:grpSpPr>
        <p:sp>
          <p:nvSpPr>
            <p:cNvPr id="53" name="Rectangle 5"/>
            <p:cNvSpPr>
              <a:spLocks noChangeArrowheads="1"/>
            </p:cNvSpPr>
            <p:nvPr/>
          </p:nvSpPr>
          <p:spPr bwMode="auto">
            <a:xfrm>
              <a:off x="1949624" y="2847363"/>
              <a:ext cx="2667000" cy="304800"/>
            </a:xfrm>
            <a:prstGeom prst="rect">
              <a:avLst/>
            </a:prstGeom>
            <a:gradFill>
              <a:gsLst>
                <a:gs pos="0">
                  <a:srgbClr val="0EB1C8"/>
                </a:gs>
                <a:gs pos="100000">
                  <a:srgbClr val="11576A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3472037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4985012" y="2813961"/>
              <a:ext cx="1107996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虚拟内存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40832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4235624" y="2847363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59" name="Rectangle 14"/>
            <p:cNvSpPr>
              <a:spLocks noChangeArrowheads="1"/>
            </p:cNvSpPr>
            <p:nvPr/>
          </p:nvSpPr>
          <p:spPr bwMode="auto">
            <a:xfrm>
              <a:off x="4235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cxnSp>
          <p:nvCxnSpPr>
            <p:cNvPr id="81" name="Straight Connector 15"/>
            <p:cNvCxnSpPr>
              <a:cxnSpLocks noChangeShapeType="1"/>
            </p:cNvCxnSpPr>
            <p:nvPr/>
          </p:nvCxnSpPr>
          <p:spPr bwMode="auto">
            <a:xfrm>
              <a:off x="3484511" y="3152163"/>
              <a:ext cx="0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Straight Connector 16"/>
            <p:cNvCxnSpPr>
              <a:cxnSpLocks noChangeShapeType="1"/>
            </p:cNvCxnSpPr>
            <p:nvPr/>
          </p:nvCxnSpPr>
          <p:spPr bwMode="auto">
            <a:xfrm flipH="1">
              <a:off x="3691339" y="3152163"/>
              <a:ext cx="2" cy="1245162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Straight Connector 17"/>
            <p:cNvCxnSpPr>
              <a:cxnSpLocks noChangeShapeType="1"/>
            </p:cNvCxnSpPr>
            <p:nvPr/>
          </p:nvCxnSpPr>
          <p:spPr bwMode="auto">
            <a:xfrm rot="5400000">
              <a:off x="3408311" y="3988775"/>
              <a:ext cx="1676400" cy="31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Straight Connector 18"/>
            <p:cNvCxnSpPr>
              <a:cxnSpLocks noChangeShapeType="1"/>
            </p:cNvCxnSpPr>
            <p:nvPr/>
          </p:nvCxnSpPr>
          <p:spPr bwMode="auto">
            <a:xfrm rot="5400000">
              <a:off x="3615138" y="3988775"/>
              <a:ext cx="1677988" cy="1588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168824" y="4099900"/>
              <a:ext cx="1676400" cy="304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00B05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6" name="Rounded Rectangle 20"/>
            <p:cNvSpPr>
              <a:spLocks noChangeArrowheads="1"/>
            </p:cNvSpPr>
            <p:nvPr/>
          </p:nvSpPr>
          <p:spPr bwMode="auto">
            <a:xfrm>
              <a:off x="1851652" y="3456963"/>
              <a:ext cx="4145632" cy="381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FF00"/>
                </a:gs>
                <a:gs pos="100000">
                  <a:srgbClr val="FFC000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内核中的存储管理机构</a:t>
              </a:r>
              <a:endParaRPr lang="en-US" altLang="zh-CN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72037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4235624" y="4099900"/>
              <a:ext cx="228600" cy="304800"/>
            </a:xfrm>
            <a:prstGeom prst="rect">
              <a:avLst/>
            </a:prstGeom>
            <a:solidFill>
              <a:srgbClr val="2929FF"/>
            </a:solidFill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89" name="TextBox 23"/>
            <p:cNvSpPr txBox="1">
              <a:spLocks noChangeArrowheads="1"/>
            </p:cNvSpPr>
            <p:nvPr/>
          </p:nvSpPr>
          <p:spPr bwMode="auto">
            <a:xfrm>
              <a:off x="5328954" y="4068329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主存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0" name="TextBox 24"/>
            <p:cNvSpPr txBox="1">
              <a:spLocks noChangeArrowheads="1"/>
            </p:cNvSpPr>
            <p:nvPr/>
          </p:nvSpPr>
          <p:spPr bwMode="auto">
            <a:xfrm>
              <a:off x="5659891" y="4738087"/>
              <a:ext cx="646331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外存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TextBox 15"/>
            <p:cNvSpPr txBox="1">
              <a:spLocks noChangeArrowheads="1"/>
            </p:cNvSpPr>
            <p:nvPr/>
          </p:nvSpPr>
          <p:spPr bwMode="auto">
            <a:xfrm>
              <a:off x="4641130" y="4768823"/>
              <a:ext cx="101822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对换文件</a:t>
              </a:r>
              <a:endParaRPr lang="en-US" altLang="zh-CN" sz="16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94349" y="4845422"/>
            <a:ext cx="2633969" cy="369332"/>
            <a:chOff x="1839776" y="4059052"/>
            <a:chExt cx="2633969" cy="369332"/>
          </a:xfrm>
        </p:grpSpPr>
        <p:sp>
          <p:nvSpPr>
            <p:cNvPr id="63" name="TextBox 29"/>
            <p:cNvSpPr txBox="1">
              <a:spLocks noChangeArrowheads="1"/>
            </p:cNvSpPr>
            <p:nvPr/>
          </p:nvSpPr>
          <p:spPr bwMode="auto">
            <a:xfrm>
              <a:off x="1839776" y="4059052"/>
              <a:ext cx="877163" cy="36933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页缓存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64" name="Straight Arrow Connector 31"/>
            <p:cNvCxnSpPr>
              <a:cxnSpLocks noChangeShapeType="1"/>
            </p:cNvCxnSpPr>
            <p:nvPr/>
          </p:nvCxnSpPr>
          <p:spPr bwMode="auto">
            <a:xfrm>
              <a:off x="2689852" y="4252300"/>
              <a:ext cx="457200" cy="1588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476938" y="4092525"/>
              <a:ext cx="228600" cy="3048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6" name="Rectangle 22"/>
            <p:cNvSpPr>
              <a:spLocks noChangeArrowheads="1"/>
            </p:cNvSpPr>
            <p:nvPr/>
          </p:nvSpPr>
          <p:spPr bwMode="auto">
            <a:xfrm flipH="1">
              <a:off x="4243334" y="4090111"/>
              <a:ext cx="230411" cy="30721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934216" y="5520063"/>
            <a:ext cx="2251181" cy="369332"/>
            <a:chOff x="1679643" y="4733693"/>
            <a:chExt cx="2251181" cy="369332"/>
          </a:xfrm>
        </p:grpSpPr>
        <p:sp>
          <p:nvSpPr>
            <p:cNvPr id="67" name="TextBox 12"/>
            <p:cNvSpPr txBox="1">
              <a:spLocks noChangeArrowheads="1"/>
            </p:cNvSpPr>
            <p:nvPr/>
          </p:nvSpPr>
          <p:spPr bwMode="auto">
            <a:xfrm>
              <a:off x="1679643" y="4733693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1pPr>
              <a:lvl2pPr>
                <a:defRPr sz="2000">
                  <a:solidFill>
                    <a:schemeClr val="folHlink"/>
                  </a:solidFill>
                  <a:latin typeface="Times New Roman" charset="0"/>
                  <a:ea typeface="MS PGothic" charset="0"/>
                  <a:cs typeface="MS PGothic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3pPr>
              <a:lvl4pPr>
                <a:defRPr sz="16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4pPr>
              <a:lvl5pPr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Monotype Sorts" charset="0"/>
                <a:buChar char="–"/>
                <a:defRPr sz="1400">
                  <a:solidFill>
                    <a:schemeClr val="tx1"/>
                  </a:solidFill>
                  <a:latin typeface="Times New Roman" charset="0"/>
                  <a:ea typeface="MS PGothic" charset="0"/>
                  <a:cs typeface="MS PGothic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8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+mn-cs"/>
                </a:rPr>
                <a:t>文件</a:t>
              </a:r>
              <a:endParaRPr lang="en-US" altLang="zh-CN" sz="18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8" name="Rectangle 28"/>
            <p:cNvSpPr>
              <a:spLocks noChangeArrowheads="1"/>
            </p:cNvSpPr>
            <p:nvPr/>
          </p:nvSpPr>
          <p:spPr bwMode="auto">
            <a:xfrm>
              <a:off x="2406824" y="4785700"/>
              <a:ext cx="1524000" cy="3048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  <p:sp>
          <p:nvSpPr>
            <p:cNvPr id="69" name="Rectangle 27"/>
            <p:cNvSpPr>
              <a:spLocks noChangeArrowheads="1"/>
            </p:cNvSpPr>
            <p:nvPr/>
          </p:nvSpPr>
          <p:spPr bwMode="auto">
            <a:xfrm>
              <a:off x="3473624" y="4785700"/>
              <a:ext cx="228600" cy="304800"/>
            </a:xfrm>
            <a:prstGeom prst="rect">
              <a:avLst/>
            </a:prstGeom>
            <a:solidFill>
              <a:srgbClr val="2929FF"/>
            </a:solidFill>
            <a:ln w="12700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宋体" charset="0"/>
                <a:cs typeface="宋体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731996" y="5183696"/>
            <a:ext cx="205373" cy="388375"/>
            <a:chOff x="3477423" y="4397325"/>
            <a:chExt cx="205373" cy="388375"/>
          </a:xfrm>
        </p:grpSpPr>
        <p:cxnSp>
          <p:nvCxnSpPr>
            <p:cNvPr id="72" name="Straight Connector 15"/>
            <p:cNvCxnSpPr>
              <a:cxnSpLocks noChangeShapeType="1"/>
            </p:cNvCxnSpPr>
            <p:nvPr/>
          </p:nvCxnSpPr>
          <p:spPr bwMode="auto">
            <a:xfrm>
              <a:off x="3477423" y="4397325"/>
              <a:ext cx="0" cy="388375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3682796" y="4404700"/>
              <a:ext cx="0" cy="381000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681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7664" y="1869624"/>
            <a:ext cx="2571768" cy="571504"/>
            <a:chOff x="1723587" y="928676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1723587" y="928676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65687" y="1024382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92944" y="1838377"/>
            <a:ext cx="2256687" cy="646331"/>
            <a:chOff x="4568866" y="918428"/>
            <a:chExt cx="2256687" cy="646331"/>
          </a:xfrm>
        </p:grpSpPr>
        <p:sp>
          <p:nvSpPr>
            <p:cNvPr id="6" name="矩形 5"/>
            <p:cNvSpPr/>
            <p:nvPr/>
          </p:nvSpPr>
          <p:spPr>
            <a:xfrm>
              <a:off x="4568866" y="951254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5262" y="91842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71176" y="2436728"/>
            <a:ext cx="1512000" cy="1075970"/>
            <a:chOff x="2247099" y="1495780"/>
            <a:chExt cx="1512000" cy="1075970"/>
          </a:xfrm>
        </p:grpSpPr>
        <p:grpSp>
          <p:nvGrpSpPr>
            <p:cNvPr id="14" name="组合 13"/>
            <p:cNvGrpSpPr/>
            <p:nvPr/>
          </p:nvGrpSpPr>
          <p:grpSpPr>
            <a:xfrm>
              <a:off x="2247099" y="2000246"/>
              <a:ext cx="1512000" cy="571504"/>
              <a:chOff x="2247099" y="2000246"/>
              <a:chExt cx="1512000" cy="571504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247099" y="2000246"/>
                <a:ext cx="1512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564517" y="2115002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750865" y="1748013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10236" y="4617606"/>
            <a:ext cx="1656000" cy="1115650"/>
            <a:chOff x="3586159" y="3676658"/>
            <a:chExt cx="1656000" cy="1115650"/>
          </a:xfrm>
        </p:grpSpPr>
        <p:grpSp>
          <p:nvGrpSpPr>
            <p:cNvPr id="19" name="组合 18"/>
            <p:cNvGrpSpPr/>
            <p:nvPr/>
          </p:nvGrpSpPr>
          <p:grpSpPr>
            <a:xfrm>
              <a:off x="3586159" y="4220804"/>
              <a:ext cx="1656000" cy="571504"/>
              <a:chOff x="3586159" y="422080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586159" y="422080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42957" y="4311497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 rot="16200000" flipH="1">
              <a:off x="4144722" y="392889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078033" y="2494420"/>
            <a:ext cx="2326157" cy="2123187"/>
            <a:chOff x="3253955" y="1553471"/>
            <a:chExt cx="2326157" cy="2123187"/>
          </a:xfrm>
        </p:grpSpPr>
        <p:grpSp>
          <p:nvGrpSpPr>
            <p:cNvPr id="17" name="组合 16"/>
            <p:cNvGrpSpPr/>
            <p:nvPr/>
          </p:nvGrpSpPr>
          <p:grpSpPr>
            <a:xfrm>
              <a:off x="3560759" y="3105154"/>
              <a:ext cx="1656000" cy="571504"/>
              <a:chOff x="3560759" y="310515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3560759" y="310515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90900" y="3211303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数据块缓存</a:t>
                </a:r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>
            <a:xfrm>
              <a:off x="3253955" y="259080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H="1">
              <a:off x="4568866" y="1553471"/>
              <a:ext cx="1011246" cy="1509682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数据块缓存</a:t>
            </a:r>
          </a:p>
        </p:txBody>
      </p:sp>
    </p:spTree>
    <p:extLst>
      <p:ext uri="{BB962C8B-B14F-4D97-AF65-F5344CB8AC3E}">
        <p14:creationId xmlns:p14="http://schemas.microsoft.com/office/powerpoint/2010/main" val="34412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0945" y="2060848"/>
            <a:ext cx="2571768" cy="571504"/>
            <a:chOff x="428596" y="1203598"/>
            <a:chExt cx="2571768" cy="571504"/>
          </a:xfrm>
        </p:grpSpPr>
        <p:sp>
          <p:nvSpPr>
            <p:cNvPr id="4" name="矩形 3"/>
            <p:cNvSpPr/>
            <p:nvPr/>
          </p:nvSpPr>
          <p:spPr>
            <a:xfrm>
              <a:off x="428596" y="1203598"/>
              <a:ext cx="2571768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5876" y="130468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虚拟页对换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52752" y="2060849"/>
            <a:ext cx="2235472" cy="646331"/>
            <a:chOff x="3270403" y="1203598"/>
            <a:chExt cx="2235472" cy="646331"/>
          </a:xfrm>
        </p:grpSpPr>
        <p:sp>
          <p:nvSpPr>
            <p:cNvPr id="6" name="矩形 5"/>
            <p:cNvSpPr/>
            <p:nvPr/>
          </p:nvSpPr>
          <p:spPr>
            <a:xfrm>
              <a:off x="3273875" y="1226176"/>
              <a:ext cx="2232000" cy="571504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70403" y="1203598"/>
              <a:ext cx="22302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prstClr val="white"/>
                  </a:solidFill>
                  <a:latin typeface="微软雅黑"/>
                  <a:ea typeface="微软雅黑"/>
                </a:rPr>
                <a:t>文件读写</a:t>
              </a:r>
              <a:endParaRPr lang="en-US" altLang="zh-CN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prstClr val="white"/>
                  </a:solidFill>
                  <a:latin typeface="微软雅黑"/>
                  <a:ea typeface="微软雅黑"/>
                </a:rPr>
                <a:t>read() and write()</a:t>
              </a:r>
              <a:endParaRPr lang="zh-CN" altLang="en-US" b="1" dirty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73517" y="3802718"/>
            <a:ext cx="1656000" cy="1115650"/>
            <a:chOff x="2291168" y="2945468"/>
            <a:chExt cx="1656000" cy="1115650"/>
          </a:xfrm>
        </p:grpSpPr>
        <p:grpSp>
          <p:nvGrpSpPr>
            <p:cNvPr id="9" name="组合 8"/>
            <p:cNvGrpSpPr/>
            <p:nvPr/>
          </p:nvGrpSpPr>
          <p:grpSpPr>
            <a:xfrm>
              <a:off x="2291168" y="3489614"/>
              <a:ext cx="1656000" cy="571504"/>
              <a:chOff x="2291168" y="3489614"/>
              <a:chExt cx="1656000" cy="571504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2291168" y="348961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565170" y="359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文件系统</a:t>
                </a:r>
              </a:p>
            </p:txBody>
          </p:sp>
        </p:grpSp>
        <p:cxnSp>
          <p:nvCxnSpPr>
            <p:cNvPr id="15" name="直接箭头连接符 14"/>
            <p:cNvCxnSpPr/>
            <p:nvPr/>
          </p:nvCxnSpPr>
          <p:spPr>
            <a:xfrm rot="16200000" flipH="1">
              <a:off x="2849731" y="3197701"/>
              <a:ext cx="504466" cy="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页缓存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041314" y="2716860"/>
            <a:ext cx="2067345" cy="1085858"/>
            <a:chOff x="1958964" y="1859610"/>
            <a:chExt cx="2067345" cy="1085858"/>
          </a:xfrm>
        </p:grpSpPr>
        <p:grpSp>
          <p:nvGrpSpPr>
            <p:cNvPr id="8" name="组合 7"/>
            <p:cNvGrpSpPr/>
            <p:nvPr/>
          </p:nvGrpSpPr>
          <p:grpSpPr>
            <a:xfrm>
              <a:off x="2265768" y="2373964"/>
              <a:ext cx="1656000" cy="571504"/>
              <a:chOff x="2265768" y="2373964"/>
              <a:chExt cx="1656000" cy="571504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2265768" y="2373964"/>
                <a:ext cx="1656000" cy="571504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endParaRPr lang="zh-CN" altLang="en-US">
                  <a:solidFill>
                    <a:prstClr val="black"/>
                  </a:solidFill>
                  <a:latin typeface="MS PGothic"/>
                  <a:ea typeface="微软雅黑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55186" y="2477126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SzTx/>
                  <a:buNone/>
                </a:pPr>
                <a:r>
                  <a:rPr lang="zh-CN" altLang="en-US" b="1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页缓存</a:t>
                </a:r>
              </a:p>
            </p:txBody>
          </p:sp>
        </p:grpSp>
        <p:cxnSp>
          <p:nvCxnSpPr>
            <p:cNvPr id="16" name="直接箭头连接符 15"/>
            <p:cNvCxnSpPr/>
            <p:nvPr/>
          </p:nvCxnSpPr>
          <p:spPr>
            <a:xfrm>
              <a:off x="1958964" y="1859610"/>
              <a:ext cx="660400" cy="4826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3442109" y="1862422"/>
              <a:ext cx="584200" cy="469900"/>
            </a:xfrm>
            <a:prstGeom prst="straightConnector1">
              <a:avLst/>
            </a:prstGeom>
            <a:ln w="38100">
              <a:solidFill>
                <a:srgbClr val="11576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09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/>
                <a:cs typeface="Helvetica"/>
              </a:rPr>
              <a:t>Split-Level I/O Scheduling: </a:t>
            </a:r>
            <a:br>
              <a:rPr lang="en-US" dirty="0">
                <a:latin typeface="Helvetica"/>
                <a:cs typeface="Helvetica"/>
              </a:rPr>
            </a:br>
            <a:r>
              <a:rPr lang="en-US" dirty="0">
                <a:latin typeface="Helvetica"/>
                <a:cs typeface="Helvetica"/>
              </a:rPr>
              <a:t>Multi-Layer Hooks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737966" y="1474846"/>
            <a:ext cx="4872133" cy="3942606"/>
            <a:chOff x="1383625" y="1446985"/>
            <a:chExt cx="5604708" cy="4980535"/>
          </a:xfrm>
        </p:grpSpPr>
        <p:grpSp>
          <p:nvGrpSpPr>
            <p:cNvPr id="132" name="Group 131"/>
            <p:cNvGrpSpPr/>
            <p:nvPr/>
          </p:nvGrpSpPr>
          <p:grpSpPr>
            <a:xfrm>
              <a:off x="1383625" y="2398075"/>
              <a:ext cx="5538675" cy="506364"/>
              <a:chOff x="1369609" y="2658607"/>
              <a:chExt cx="3131712" cy="423196"/>
            </a:xfrm>
          </p:grpSpPr>
          <p:sp>
            <p:nvSpPr>
              <p:cNvPr id="133" name="Rectangle 132"/>
              <p:cNvSpPr/>
              <p:nvPr/>
            </p:nvSpPr>
            <p:spPr>
              <a:xfrm>
                <a:off x="1377562" y="2658607"/>
                <a:ext cx="3123759" cy="42319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1369609" y="2699616"/>
                <a:ext cx="1289674" cy="3083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Page Cache</a:t>
                </a:r>
              </a:p>
            </p:txBody>
          </p:sp>
        </p:grpSp>
        <p:sp>
          <p:nvSpPr>
            <p:cNvPr id="135" name="Rounded Rectangle 134"/>
            <p:cNvSpPr/>
            <p:nvPr/>
          </p:nvSpPr>
          <p:spPr>
            <a:xfrm>
              <a:off x="3653801" y="2502400"/>
              <a:ext cx="417930" cy="298215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36" name="Group 135"/>
            <p:cNvGrpSpPr/>
            <p:nvPr/>
          </p:nvGrpSpPr>
          <p:grpSpPr>
            <a:xfrm>
              <a:off x="3653801" y="1456448"/>
              <a:ext cx="1107991" cy="460428"/>
              <a:chOff x="1324688" y="2423945"/>
              <a:chExt cx="3176633" cy="1057622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24688" y="2423945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5583553" y="1465913"/>
              <a:ext cx="1107991" cy="471570"/>
              <a:chOff x="1324688" y="2398353"/>
              <a:chExt cx="3176633" cy="1083214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1324688" y="2398353"/>
                <a:ext cx="3123761" cy="6074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1677192" y="1446985"/>
              <a:ext cx="1107991" cy="469888"/>
              <a:chOff x="1324688" y="2402213"/>
              <a:chExt cx="3176633" cy="1079354"/>
            </a:xfrm>
          </p:grpSpPr>
          <p:sp>
            <p:nvSpPr>
              <p:cNvPr id="143" name="Rectangle 142"/>
              <p:cNvSpPr/>
              <p:nvPr/>
            </p:nvSpPr>
            <p:spPr>
              <a:xfrm>
                <a:off x="1377562" y="2658607"/>
                <a:ext cx="3123759" cy="82296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324688" y="2402213"/>
                <a:ext cx="3123761" cy="6074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</a:t>
                </a:r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1397691" y="1916878"/>
              <a:ext cx="842718" cy="481195"/>
              <a:chOff x="1377561" y="2305802"/>
              <a:chExt cx="842718" cy="514089"/>
            </a:xfrm>
          </p:grpSpPr>
          <p:sp>
            <p:nvSpPr>
              <p:cNvPr id="146" name="TextBox 145"/>
              <p:cNvSpPr txBox="1"/>
              <p:nvPr/>
            </p:nvSpPr>
            <p:spPr>
              <a:xfrm>
                <a:off x="1377561" y="2370757"/>
                <a:ext cx="84271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read()</a:t>
                </a:r>
              </a:p>
            </p:txBody>
          </p:sp>
          <p:cxnSp>
            <p:nvCxnSpPr>
              <p:cNvPr id="147" name="Straight Connector 146"/>
              <p:cNvCxnSpPr>
                <a:stCxn id="143" idx="2"/>
              </p:cNvCxnSpPr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/>
            <p:cNvGrpSpPr/>
            <p:nvPr/>
          </p:nvGrpSpPr>
          <p:grpSpPr>
            <a:xfrm>
              <a:off x="3321419" y="1916878"/>
              <a:ext cx="946848" cy="481195"/>
              <a:chOff x="1315671" y="2305802"/>
              <a:chExt cx="946848" cy="514089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1315671" y="2370757"/>
                <a:ext cx="946848" cy="441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write()</a:t>
                </a:r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2220279" y="2305802"/>
                <a:ext cx="0" cy="51408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462439" y="1937483"/>
              <a:ext cx="848074" cy="1578789"/>
              <a:chOff x="1516689" y="2305802"/>
              <a:chExt cx="848074" cy="1686713"/>
            </a:xfrm>
          </p:grpSpPr>
          <p:sp>
            <p:nvSpPr>
              <p:cNvPr id="152" name="TextBox 151"/>
              <p:cNvSpPr txBox="1"/>
              <p:nvPr/>
            </p:nvSpPr>
            <p:spPr>
              <a:xfrm>
                <a:off x="1516689" y="2348744"/>
                <a:ext cx="848074" cy="3616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fsync()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2220279" y="2305802"/>
                <a:ext cx="0" cy="1686713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1383625" y="3514549"/>
              <a:ext cx="5590643" cy="467238"/>
              <a:chOff x="1397692" y="3985964"/>
              <a:chExt cx="5616411" cy="58603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1397692" y="3985964"/>
                <a:ext cx="5616411" cy="586036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1397692" y="3985964"/>
                <a:ext cx="56164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File System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2964884" y="2917246"/>
              <a:ext cx="1397365" cy="599025"/>
              <a:chOff x="2594903" y="3490582"/>
              <a:chExt cx="1397365" cy="599025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2606119" y="3630533"/>
                <a:ext cx="138614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write-back</a:t>
                </a:r>
              </a:p>
            </p:txBody>
          </p:sp>
          <p:cxnSp>
            <p:nvCxnSpPr>
              <p:cNvPr id="159" name="Straight Connector 158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Rectangle 159"/>
            <p:cNvSpPr/>
            <p:nvPr/>
          </p:nvSpPr>
          <p:spPr>
            <a:xfrm>
              <a:off x="1397690" y="4538297"/>
              <a:ext cx="5590643" cy="4672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1438280" y="4582627"/>
              <a:ext cx="2610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Block-Level Queues </a:t>
              </a:r>
            </a:p>
          </p:txBody>
        </p:sp>
        <p:sp>
          <p:nvSpPr>
            <p:cNvPr id="162" name="Rounded Rectangle 161"/>
            <p:cNvSpPr/>
            <p:nvPr/>
          </p:nvSpPr>
          <p:spPr>
            <a:xfrm>
              <a:off x="4343862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3" name="Rounded Rectangle 162"/>
            <p:cNvSpPr/>
            <p:nvPr/>
          </p:nvSpPr>
          <p:spPr>
            <a:xfrm>
              <a:off x="4988028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" name="Rounded Rectangle 163"/>
            <p:cNvSpPr/>
            <p:nvPr/>
          </p:nvSpPr>
          <p:spPr>
            <a:xfrm>
              <a:off x="5712666" y="2502119"/>
              <a:ext cx="417930" cy="298496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65" name="Group 164"/>
            <p:cNvGrpSpPr/>
            <p:nvPr/>
          </p:nvGrpSpPr>
          <p:grpSpPr>
            <a:xfrm>
              <a:off x="4187782" y="3976458"/>
              <a:ext cx="1087957" cy="561839"/>
              <a:chOff x="2590624" y="3527768"/>
              <a:chExt cx="1087957" cy="561839"/>
            </a:xfrm>
          </p:grpSpPr>
          <p:sp>
            <p:nvSpPr>
              <p:cNvPr id="166" name="TextBox 165"/>
              <p:cNvSpPr txBox="1"/>
              <p:nvPr/>
            </p:nvSpPr>
            <p:spPr>
              <a:xfrm>
                <a:off x="2606119" y="3630533"/>
                <a:ext cx="1072462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add_req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67" name="Straight Connector 166"/>
              <p:cNvCxnSpPr/>
              <p:nvPr/>
            </p:nvCxnSpPr>
            <p:spPr>
              <a:xfrm>
                <a:off x="2590624" y="3527768"/>
                <a:ext cx="15496" cy="561839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/>
            <p:cNvGrpSpPr/>
            <p:nvPr/>
          </p:nvGrpSpPr>
          <p:grpSpPr>
            <a:xfrm>
              <a:off x="4168334" y="4647159"/>
              <a:ext cx="779295" cy="304800"/>
              <a:chOff x="4134897" y="4582627"/>
              <a:chExt cx="779295" cy="304800"/>
            </a:xfrm>
          </p:grpSpPr>
          <p:sp>
            <p:nvSpPr>
              <p:cNvPr id="169" name="Rounded Rectangle 168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ounded Rectangle 169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1" name="Rounded Rectangle 170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>
              <a:off x="5560269" y="4647159"/>
              <a:ext cx="779295" cy="304800"/>
              <a:chOff x="4134897" y="4582627"/>
              <a:chExt cx="779295" cy="304800"/>
            </a:xfrm>
          </p:grpSpPr>
          <p:sp>
            <p:nvSpPr>
              <p:cNvPr id="173" name="Rounded Rectangle 172"/>
              <p:cNvSpPr/>
              <p:nvPr/>
            </p:nvSpPr>
            <p:spPr>
              <a:xfrm>
                <a:off x="4134897" y="45826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4" name="Rounded Rectangle 173"/>
              <p:cNvSpPr/>
              <p:nvPr/>
            </p:nvSpPr>
            <p:spPr>
              <a:xfrm>
                <a:off x="4287297" y="4635427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5" name="Rounded Rectangle 174"/>
              <p:cNvSpPr/>
              <p:nvPr/>
            </p:nvSpPr>
            <p:spPr>
              <a:xfrm>
                <a:off x="4496262" y="4688228"/>
                <a:ext cx="417930" cy="199199"/>
              </a:xfrm>
              <a:prstGeom prst="round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6" name="Can 175"/>
            <p:cNvSpPr/>
            <p:nvPr/>
          </p:nvSpPr>
          <p:spPr>
            <a:xfrm>
              <a:off x="1791244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Can 176"/>
            <p:cNvSpPr/>
            <p:nvPr/>
          </p:nvSpPr>
          <p:spPr>
            <a:xfrm>
              <a:off x="3746890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Can 177"/>
            <p:cNvSpPr/>
            <p:nvPr/>
          </p:nvSpPr>
          <p:spPr>
            <a:xfrm>
              <a:off x="5623951" y="5604560"/>
              <a:ext cx="1036858" cy="822960"/>
            </a:xfrm>
            <a:prstGeom prst="can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532785" y="5005535"/>
              <a:ext cx="1551799" cy="599025"/>
              <a:chOff x="1196666" y="3490582"/>
              <a:chExt cx="1551799" cy="599025"/>
            </a:xfrm>
          </p:grpSpPr>
          <p:sp>
            <p:nvSpPr>
              <p:cNvPr id="180" name="TextBox 179"/>
              <p:cNvSpPr txBox="1"/>
              <p:nvPr/>
            </p:nvSpPr>
            <p:spPr>
              <a:xfrm>
                <a:off x="1196666" y="3618499"/>
                <a:ext cx="1551799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dispatch_req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2594903" y="3490582"/>
                <a:ext cx="11217" cy="599025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181"/>
            <p:cNvGrpSpPr/>
            <p:nvPr/>
          </p:nvGrpSpPr>
          <p:grpSpPr>
            <a:xfrm>
              <a:off x="4499967" y="5005535"/>
              <a:ext cx="1630630" cy="599026"/>
              <a:chOff x="2563448" y="3535972"/>
              <a:chExt cx="1230100" cy="599026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2563448" y="3661898"/>
                <a:ext cx="1230100" cy="4129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req_complete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84" name="Straight Connector 183"/>
              <p:cNvCxnSpPr/>
              <p:nvPr/>
            </p:nvCxnSpPr>
            <p:spPr>
              <a:xfrm flipH="1" flipV="1">
                <a:off x="2585875" y="3535972"/>
                <a:ext cx="1" cy="599026"/>
              </a:xfrm>
              <a:prstGeom prst="line">
                <a:avLst/>
              </a:prstGeom>
              <a:ln>
                <a:solidFill>
                  <a:srgbClr val="FF0000"/>
                </a:solidFill>
                <a:tailEnd type="triangle" w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1852298" y="5886174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Disk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699586" y="5891841"/>
              <a:ext cx="9328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SSD</a:t>
              </a:r>
            </a:p>
          </p:txBody>
        </p:sp>
        <p:sp>
          <p:nvSpPr>
            <p:cNvPr id="187" name="Round Diagonal Corner Rectangle 186"/>
            <p:cNvSpPr/>
            <p:nvPr/>
          </p:nvSpPr>
          <p:spPr>
            <a:xfrm>
              <a:off x="3877817" y="5886174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ound Diagonal Corner Rectangle 187"/>
            <p:cNvSpPr/>
            <p:nvPr/>
          </p:nvSpPr>
          <p:spPr>
            <a:xfrm>
              <a:off x="4295747" y="58918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ound Diagonal Corner Rectangle 188"/>
            <p:cNvSpPr/>
            <p:nvPr/>
          </p:nvSpPr>
          <p:spPr>
            <a:xfrm>
              <a:off x="4071731" y="6044241"/>
              <a:ext cx="290517" cy="304865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 flipV="1">
              <a:off x="6339565" y="1968373"/>
              <a:ext cx="1" cy="1515677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 flipV="1">
              <a:off x="4362249" y="1916879"/>
              <a:ext cx="0" cy="481194"/>
            </a:xfrm>
            <a:prstGeom prst="line">
              <a:avLst/>
            </a:prstGeom>
            <a:ln>
              <a:solidFill>
                <a:srgbClr val="FF0000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flipV="1">
              <a:off x="2397807" y="1916881"/>
              <a:ext cx="0" cy="481194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472223" y="2408754"/>
            <a:ext cx="5538675" cy="506364"/>
            <a:chOff x="1369609" y="2658607"/>
            <a:chExt cx="3131712" cy="423196"/>
          </a:xfrm>
        </p:grpSpPr>
        <p:sp>
          <p:nvSpPr>
            <p:cNvPr id="8" name="Rectangle 7"/>
            <p:cNvSpPr/>
            <p:nvPr/>
          </p:nvSpPr>
          <p:spPr>
            <a:xfrm>
              <a:off x="1377562" y="2658607"/>
              <a:ext cx="3123759" cy="42319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69609" y="2699616"/>
              <a:ext cx="1289674" cy="3083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Page Cache</a:t>
              </a:r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3742399" y="2513079"/>
            <a:ext cx="572226" cy="298215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432459" y="2512798"/>
            <a:ext cx="570703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076625" y="2512798"/>
            <a:ext cx="595525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5801263" y="2512798"/>
            <a:ext cx="597847" cy="29849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/>
                <a:cs typeface="Helvetica"/>
              </a:rPr>
              <a:t>Split-Level I/O Scheduling: Tags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42399" y="1569287"/>
            <a:ext cx="1107991" cy="369332"/>
            <a:chOff x="1324688" y="2658607"/>
            <a:chExt cx="3176633" cy="848370"/>
          </a:xfrm>
        </p:grpSpPr>
        <p:sp>
          <p:nvSpPr>
            <p:cNvPr id="25" name="Rectangle 24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672151" y="1589891"/>
            <a:ext cx="1107991" cy="369332"/>
            <a:chOff x="1324688" y="2658607"/>
            <a:chExt cx="3176633" cy="848370"/>
          </a:xfrm>
        </p:grpSpPr>
        <p:sp>
          <p:nvSpPr>
            <p:cNvPr id="28" name="Rectangle 27"/>
            <p:cNvSpPr/>
            <p:nvPr/>
          </p:nvSpPr>
          <p:spPr>
            <a:xfrm>
              <a:off x="1377562" y="2658607"/>
              <a:ext cx="3123759" cy="8229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324688" y="2658607"/>
              <a:ext cx="3123762" cy="848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App2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602864" y="1927557"/>
            <a:ext cx="754001" cy="481195"/>
            <a:chOff x="1508518" y="2305802"/>
            <a:chExt cx="754001" cy="514089"/>
          </a:xfrm>
        </p:grpSpPr>
        <p:sp>
          <p:nvSpPr>
            <p:cNvPr id="45" name="TextBox 44"/>
            <p:cNvSpPr txBox="1"/>
            <p:nvPr/>
          </p:nvSpPr>
          <p:spPr>
            <a:xfrm>
              <a:off x="1508518" y="2370757"/>
              <a:ext cx="7540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2220279" y="2305802"/>
              <a:ext cx="0" cy="514089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551037" y="1948164"/>
            <a:ext cx="848074" cy="460592"/>
            <a:chOff x="1516689" y="2305802"/>
            <a:chExt cx="848074" cy="492077"/>
          </a:xfrm>
        </p:grpSpPr>
        <p:sp>
          <p:nvSpPr>
            <p:cNvPr id="48" name="TextBox 47"/>
            <p:cNvSpPr txBox="1"/>
            <p:nvPr/>
          </p:nvSpPr>
          <p:spPr>
            <a:xfrm>
              <a:off x="1516689" y="2348744"/>
              <a:ext cx="848074" cy="3616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write()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2220279" y="2305802"/>
              <a:ext cx="0" cy="492077"/>
            </a:xfrm>
            <a:prstGeom prst="line">
              <a:avLst/>
            </a:prstGeom>
            <a:ln>
              <a:solidFill>
                <a:schemeClr val="tx1"/>
              </a:solidFill>
              <a:tailEnd type="triangle" w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>
            <a:stCxn id="8" idx="2"/>
          </p:cNvCxnSpPr>
          <p:nvPr/>
        </p:nvCxnSpPr>
        <p:spPr>
          <a:xfrm>
            <a:off x="4248593" y="2915118"/>
            <a:ext cx="0" cy="298592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420255" y="3914859"/>
            <a:ext cx="5590643" cy="4672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943452" y="4012765"/>
            <a:ext cx="2610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Block-Level Scheduler</a:t>
            </a:r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6428164" y="1929988"/>
            <a:ext cx="0" cy="478768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450847" y="1927558"/>
            <a:ext cx="0" cy="4811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F073B-729F-064A-9185-3DC28912AF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625519" y="3217133"/>
            <a:ext cx="1246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write-back</a:t>
            </a:r>
          </a:p>
        </p:txBody>
      </p:sp>
      <p:cxnSp>
        <p:nvCxnSpPr>
          <p:cNvPr id="98" name="Straight Connector 97"/>
          <p:cNvCxnSpPr>
            <a:stCxn id="87" idx="2"/>
          </p:cNvCxnSpPr>
          <p:nvPr/>
        </p:nvCxnSpPr>
        <p:spPr>
          <a:xfrm>
            <a:off x="4248593" y="3586465"/>
            <a:ext cx="0" cy="328394"/>
          </a:xfrm>
          <a:prstGeom prst="line">
            <a:avLst/>
          </a:prstGeom>
          <a:ln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457200" y="4974173"/>
            <a:ext cx="8229600" cy="1498035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Use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tags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 to track I/O request across layers and identify the originating application.</a:t>
            </a:r>
          </a:p>
          <a:p>
            <a:pPr>
              <a:spcAft>
                <a:spcPts val="3600"/>
              </a:spcAft>
            </a:pP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Tags identify </a:t>
            </a:r>
            <a:r>
              <a:rPr lang="en-US" sz="2800" dirty="0">
                <a:solidFill>
                  <a:srgbClr val="4F81BD"/>
                </a:solidFill>
                <a:latin typeface="Helvetica Light"/>
                <a:cs typeface="Helvetica Light"/>
              </a:rPr>
              <a:t>a set of processes </a:t>
            </a:r>
            <a:r>
              <a:rPr lang="en-US" sz="2800" dirty="0">
                <a:solidFill>
                  <a:srgbClr val="000000"/>
                </a:solidFill>
                <a:latin typeface="Helvetica Light"/>
                <a:cs typeface="Helvetica Light"/>
              </a:rPr>
              <a:t>responsible for an I/O request.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0841" y="245747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50847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1263" y="246579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42399" y="2755658"/>
            <a:ext cx="301660" cy="369332"/>
            <a:chOff x="3742399" y="2755658"/>
            <a:chExt cx="301660" cy="369332"/>
          </a:xfrm>
        </p:grpSpPr>
        <p:sp>
          <p:nvSpPr>
            <p:cNvPr id="103" name="Round Diagonal Corner Rectangle 102"/>
            <p:cNvSpPr/>
            <p:nvPr/>
          </p:nvSpPr>
          <p:spPr>
            <a:xfrm>
              <a:off x="3742399" y="2826806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42399" y="275565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412416" y="2753352"/>
            <a:ext cx="301660" cy="369935"/>
            <a:chOff x="4412416" y="2753352"/>
            <a:chExt cx="301660" cy="369935"/>
          </a:xfrm>
        </p:grpSpPr>
        <p:sp>
          <p:nvSpPr>
            <p:cNvPr id="104" name="Round Diagonal Corner Rectangle 103"/>
            <p:cNvSpPr/>
            <p:nvPr/>
          </p:nvSpPr>
          <p:spPr>
            <a:xfrm>
              <a:off x="4432459" y="2835125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12416" y="27533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37896" y="2730452"/>
            <a:ext cx="301660" cy="369332"/>
            <a:chOff x="5737896" y="2730452"/>
            <a:chExt cx="301660" cy="369332"/>
          </a:xfrm>
        </p:grpSpPr>
        <p:sp>
          <p:nvSpPr>
            <p:cNvPr id="105" name="Round Diagonal Corner Rectangle 104"/>
            <p:cNvSpPr/>
            <p:nvPr/>
          </p:nvSpPr>
          <p:spPr>
            <a:xfrm>
              <a:off x="5801263" y="2811294"/>
              <a:ext cx="238293" cy="288162"/>
            </a:xfrm>
            <a:prstGeom prst="round2DiagRect">
              <a:avLst/>
            </a:prstGeom>
            <a:solidFill>
              <a:schemeClr val="accent2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37896" y="2730452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00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0"/>
    </mc:Choice>
    <mc:Fallback xmlns="">
      <p:transition xmlns:p14="http://schemas.microsoft.com/office/powerpoint/2010/main" spd="slow" advTm="278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3285 L 0.00157 0.18024 " pathEditMode="relative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19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21 0.03332 L -0.00017 0.18071 " pathEditMode="relative" ptsTypes="AA">
                                      <p:cBhvr>
                                        <p:cTn id="9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5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9" presetClass="emph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3EDFF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00104 0.03656 L 0.00208 0.18371 " pathEditMode="relative" ptsTypes="AA">
                                      <p:cBhvr>
                                        <p:cTn id="10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06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56" grpId="0" animBg="1"/>
      <p:bldP spid="56" grpId="1" animBg="1"/>
      <p:bldP spid="60" grpId="0" animBg="1"/>
      <p:bldP spid="60" grpId="1" animBg="1"/>
      <p:bldP spid="74" grpId="0" animBg="1"/>
      <p:bldP spid="75" grpId="0"/>
      <p:bldP spid="87" grpId="0" animBg="1"/>
      <p:bldP spid="3" grpId="0"/>
      <p:bldP spid="3" grpId="1"/>
      <p:bldP spid="38" grpId="0"/>
      <p:bldP spid="38" grpId="1"/>
      <p:bldP spid="39" grpId="0"/>
      <p:bldP spid="39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使用预先读取技术掩盖磁盘缓存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用户的读取是否是“可预测的”</a:t>
            </a:r>
            <a:endParaRPr lang="en-US" altLang="zh-CN" dirty="0" smtClean="0"/>
          </a:p>
          <a:p>
            <a:r>
              <a:rPr lang="zh-CN" altLang="en-US" dirty="0" smtClean="0"/>
              <a:t>我们先假设用户对文件的读写是“顺序的从头读到尾”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68</a:t>
            </a:fld>
            <a:endParaRPr lang="en-US" altLang="ko-KR"/>
          </a:p>
        </p:txBody>
      </p:sp>
      <p:pic>
        <p:nvPicPr>
          <p:cNvPr id="80898" name="Picture 2" descr="http://blog.chinaunix.net/attachment/201108/26/667478_1314328971gga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063337"/>
            <a:ext cx="596265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0" name="Picture 4" descr="http://blog.chinaunix.net/attachment/201108/26/667478_1314329038yCl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149" y="5085184"/>
            <a:ext cx="5943600" cy="8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下箭头 6"/>
          <p:cNvSpPr/>
          <p:nvPr/>
        </p:nvSpPr>
        <p:spPr bwMode="auto">
          <a:xfrm>
            <a:off x="3635896" y="4009488"/>
            <a:ext cx="1440160" cy="93610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加入预取机制</a:t>
            </a:r>
          </a:p>
        </p:txBody>
      </p:sp>
    </p:spTree>
    <p:extLst>
      <p:ext uri="{BB962C8B-B14F-4D97-AF65-F5344CB8AC3E}">
        <p14:creationId xmlns:p14="http://schemas.microsoft.com/office/powerpoint/2010/main" val="275269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如何有效的预取？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预取的方向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如果用户现在读取第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块，如何预测下次用户读取第</a:t>
            </a:r>
            <a:r>
              <a:rPr lang="en-US" altLang="zh-CN" dirty="0" smtClean="0"/>
              <a:t>f(n)</a:t>
            </a:r>
            <a:r>
              <a:rPr lang="zh-CN" altLang="en-US" dirty="0" smtClean="0"/>
              <a:t>块？</a:t>
            </a:r>
            <a:endParaRPr lang="en-US" altLang="zh-CN" dirty="0" smtClean="0"/>
          </a:p>
          <a:p>
            <a:r>
              <a:rPr lang="zh-CN" altLang="en-US" dirty="0" smtClean="0"/>
              <a:t>预取的时机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用户在请求第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块时，预测到用户需要第</a:t>
            </a:r>
            <a:r>
              <a:rPr lang="en-US" altLang="zh-CN" dirty="0" smtClean="0"/>
              <a:t>n+1</a:t>
            </a:r>
            <a:r>
              <a:rPr lang="zh-CN" altLang="en-US" dirty="0" smtClean="0"/>
              <a:t>块，何时发起读取操作？</a:t>
            </a:r>
            <a:endParaRPr lang="en-US" altLang="zh-CN" dirty="0" smtClean="0"/>
          </a:p>
          <a:p>
            <a:r>
              <a:rPr lang="zh-CN" altLang="en-US" dirty="0" smtClean="0"/>
              <a:t>预取的数量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预测多久的将来才合理？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69</a:t>
            </a:fld>
            <a:endParaRPr lang="en-US" altLang="ko-KR"/>
          </a:p>
        </p:txBody>
      </p:sp>
      <p:pic>
        <p:nvPicPr>
          <p:cNvPr id="82946" name="Picture 2" descr="http://blog.chinaunix.net/attachment/201108/26/667478_1314329100x9X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953092"/>
            <a:ext cx="629602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03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Introduction of File Management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Definition of File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File: abstraction of storage and I/O devices, the structure to store information and data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File is a set that contains a series of information items with logical attribute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“File” VS “Document”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File: physical structure of data/info storage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Document: logical structure of data/info application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sz="2400" dirty="0">
                <a:ea typeface="宋体" pitchFamily="2" charset="-122"/>
              </a:rPr>
              <a:t>File system in OS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File system: an important module in OS which is in charge of data storage, indexing, and provides reasonable method to protect and share data between processes 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virtual machine: interfaces and mechanisms for logical application 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sz="2000" dirty="0">
                <a:ea typeface="宋体" pitchFamily="2" charset="-122"/>
              </a:rPr>
              <a:t>Resource management: disk space management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C84E36B-991B-4303-83D3-12C18117BC89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7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现行的</a:t>
            </a:r>
            <a:r>
              <a:rPr lang="en-US" altLang="zh-CN" dirty="0" smtClean="0"/>
              <a:t>Linux </a:t>
            </a:r>
            <a:r>
              <a:rPr lang="en-US" altLang="zh-CN" dirty="0" err="1" smtClean="0"/>
              <a:t>Readahead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同步预取获得用户请求的内容，异步预取获取未来的信息</a:t>
            </a:r>
            <a:endParaRPr lang="en-US" altLang="zh-CN" sz="2400" dirty="0" smtClean="0"/>
          </a:p>
          <a:p>
            <a:r>
              <a:rPr lang="zh-CN" altLang="en-US" sz="2400" dirty="0" smtClean="0"/>
              <a:t>预取来的数据存在内核空间中，在用户请求时直接使用，并且可以检测预测是否准确</a:t>
            </a:r>
            <a:endParaRPr lang="en-US" altLang="zh-CN" sz="2400" dirty="0" smtClean="0"/>
          </a:p>
          <a:p>
            <a:r>
              <a:rPr lang="zh-CN" altLang="en-US" sz="2400" dirty="0" smtClean="0"/>
              <a:t>准确预测会得到奖励，使得下次预测更激进，窗口变大一倍</a:t>
            </a:r>
            <a:endParaRPr lang="en-US" altLang="zh-CN" sz="2400" dirty="0" smtClean="0"/>
          </a:p>
          <a:p>
            <a:r>
              <a:rPr lang="zh-CN" altLang="en-US" sz="2400" dirty="0" smtClean="0"/>
              <a:t>预测错误会使得预取窗口复位</a:t>
            </a:r>
            <a:endParaRPr lang="zh-CN" altLang="en-US" sz="24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70</a:t>
            </a:fld>
            <a:endParaRPr lang="en-US" altLang="ko-KR"/>
          </a:p>
        </p:txBody>
      </p:sp>
      <p:sp>
        <p:nvSpPr>
          <p:cNvPr id="7" name="矩形 6"/>
          <p:cNvSpPr/>
          <p:nvPr/>
        </p:nvSpPr>
        <p:spPr>
          <a:xfrm>
            <a:off x="7308304" y="6202120"/>
            <a:ext cx="187220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 smtClean="0"/>
              <a:t>详见http</a:t>
            </a:r>
            <a:r>
              <a:rPr lang="zh-CN" altLang="en-US" sz="1200" dirty="0"/>
              <a:t>://blog.chinaunix.net/uid-667478-id-2384354.html</a:t>
            </a:r>
          </a:p>
        </p:txBody>
      </p:sp>
      <p:pic>
        <p:nvPicPr>
          <p:cNvPr id="83972" name="Picture 4" descr="http://blog.chinaunix.net/attachment/201108/26/667478_13143294064q4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116693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磁盘工作机制和性能参数</a:t>
            </a:r>
            <a:endParaRPr lang="zh-CN" altLang="en-US" dirty="0"/>
          </a:p>
        </p:txBody>
      </p:sp>
      <p:cxnSp>
        <p:nvCxnSpPr>
          <p:cNvPr id="121" name="直接连接符 120"/>
          <p:cNvCxnSpPr/>
          <p:nvPr/>
        </p:nvCxnSpPr>
        <p:spPr>
          <a:xfrm rot="16200000" flipH="1">
            <a:off x="-9255897" y="3250405"/>
            <a:ext cx="1485910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圆柱形 116"/>
          <p:cNvSpPr/>
          <p:nvPr/>
        </p:nvSpPr>
        <p:spPr>
          <a:xfrm>
            <a:off x="3568195" y="3349996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1" name="立方体 60"/>
          <p:cNvSpPr/>
          <p:nvPr/>
        </p:nvSpPr>
        <p:spPr>
          <a:xfrm rot="420000">
            <a:off x="4079927" y="3480575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465291" y="3141707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15318" y="3198472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68" name="椭圆 67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64" idx="2"/>
              <a:endCxn id="68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椭圆 63"/>
          <p:cNvSpPr/>
          <p:nvPr/>
        </p:nvSpPr>
        <p:spPr>
          <a:xfrm>
            <a:off x="3244152" y="3269372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5" name="圆柱形 64"/>
          <p:cNvSpPr/>
          <p:nvPr/>
        </p:nvSpPr>
        <p:spPr>
          <a:xfrm>
            <a:off x="3568195" y="2894782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7" name="立方体 36"/>
          <p:cNvSpPr/>
          <p:nvPr/>
        </p:nvSpPr>
        <p:spPr>
          <a:xfrm rot="420000">
            <a:off x="4079927" y="287037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465291" y="253150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15318" y="258826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44" name="椭圆 43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0" idx="2"/>
              <a:endCxn id="44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椭圆 39"/>
          <p:cNvSpPr/>
          <p:nvPr/>
        </p:nvSpPr>
        <p:spPr>
          <a:xfrm>
            <a:off x="3244152" y="265916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1" name="圆柱形 40"/>
          <p:cNvSpPr/>
          <p:nvPr/>
        </p:nvSpPr>
        <p:spPr>
          <a:xfrm>
            <a:off x="3568195" y="2284578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2" name="立方体 31"/>
          <p:cNvSpPr/>
          <p:nvPr/>
        </p:nvSpPr>
        <p:spPr>
          <a:xfrm rot="420000">
            <a:off x="4079927" y="2263880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465291" y="1925013"/>
            <a:ext cx="2307297" cy="395286"/>
          </a:xfrm>
          <a:prstGeom prst="ellipse">
            <a:avLst/>
          </a:prstGeom>
          <a:gradFill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115318" y="1981777"/>
            <a:ext cx="1010175" cy="255953"/>
            <a:chOff x="2466960" y="1640130"/>
            <a:chExt cx="1643074" cy="416314"/>
          </a:xfrm>
          <a:gradFill>
            <a:gsLst>
              <a:gs pos="100000">
                <a:srgbClr val="33FFFF"/>
              </a:gs>
              <a:gs pos="0">
                <a:srgbClr val="CC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grpSpPr>
        <p:sp>
          <p:nvSpPr>
            <p:cNvPr id="5" name="椭圆 4"/>
            <p:cNvSpPr/>
            <p:nvPr/>
          </p:nvSpPr>
          <p:spPr>
            <a:xfrm>
              <a:off x="2466960" y="1649892"/>
              <a:ext cx="1643074" cy="406552"/>
            </a:xfrm>
            <a:prstGeom prst="ellips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rot="4500000" flipH="1" flipV="1">
              <a:off x="3003058" y="1707175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2280000" flipH="1" flipV="1">
              <a:off x="2781696" y="1731923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740000" flipH="1" flipV="1">
              <a:off x="2584262" y="1780015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4" idx="2"/>
              <a:endCxn id="5" idx="2"/>
            </p:cNvCxnSpPr>
            <p:nvPr/>
          </p:nvCxnSpPr>
          <p:spPr>
            <a:xfrm rot="10800000">
              <a:off x="2466960" y="1862609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10800000">
              <a:off x="3889370" y="1853084"/>
              <a:ext cx="209552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1740000" flipH="1" flipV="1">
              <a:off x="3712903" y="1968219"/>
              <a:ext cx="1368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2880000" flipH="1" flipV="1">
              <a:off x="3522935" y="1998150"/>
              <a:ext cx="108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3265796" y="2013105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720000" flipH="1" flipV="1">
              <a:off x="3848956" y="1918734"/>
              <a:ext cx="180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7040000" flipH="1">
              <a:off x="3005278" y="2003580"/>
              <a:ext cx="86678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19020000" flipH="1">
              <a:off x="2771543" y="1978336"/>
              <a:ext cx="108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rot="20280000" flipH="1">
              <a:off x="2583976" y="1933320"/>
              <a:ext cx="144000" cy="0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rot="7980000" flipH="1" flipV="1">
              <a:off x="3465822" y="1711336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rot="7980000" flipH="1" flipV="1">
              <a:off x="3664702" y="1735810"/>
              <a:ext cx="126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rot="8880000" flipH="1" flipV="1">
              <a:off x="3815184" y="1772329"/>
              <a:ext cx="144000" cy="1588"/>
            </a:xfrm>
            <a:prstGeom prst="line">
              <a:avLst/>
            </a:prstGeom>
            <a:grpFill/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椭圆 3"/>
          <p:cNvSpPr/>
          <p:nvPr/>
        </p:nvSpPr>
        <p:spPr>
          <a:xfrm>
            <a:off x="3244152" y="2052677"/>
            <a:ext cx="746651" cy="1317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27" name="圆柱形 26"/>
          <p:cNvSpPr/>
          <p:nvPr/>
        </p:nvSpPr>
        <p:spPr>
          <a:xfrm>
            <a:off x="3568195" y="1678087"/>
            <a:ext cx="105409" cy="445060"/>
          </a:xfrm>
          <a:prstGeom prst="can">
            <a:avLst/>
          </a:prstGeom>
          <a:gradFill flip="none" rotWithShape="1">
            <a:gsLst>
              <a:gs pos="100000">
                <a:srgbClr val="0093DD"/>
              </a:gs>
              <a:gs pos="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0" name="立方体 29"/>
          <p:cNvSpPr/>
          <p:nvPr/>
        </p:nvSpPr>
        <p:spPr>
          <a:xfrm rot="420000">
            <a:off x="4079927" y="210062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31" name="平行四边形 30"/>
          <p:cNvSpPr/>
          <p:nvPr/>
        </p:nvSpPr>
        <p:spPr>
          <a:xfrm rot="360000">
            <a:off x="4147986" y="206665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222224" y="1647663"/>
            <a:ext cx="916526" cy="409117"/>
            <a:chOff x="1512488" y="790412"/>
            <a:chExt cx="916526" cy="409117"/>
          </a:xfrm>
        </p:grpSpPr>
        <p:cxnSp>
          <p:nvCxnSpPr>
            <p:cNvPr id="85" name="直接箭头连接符 84"/>
            <p:cNvCxnSpPr/>
            <p:nvPr/>
          </p:nvCxnSpPr>
          <p:spPr>
            <a:xfrm>
              <a:off x="2032755" y="936007"/>
              <a:ext cx="396259" cy="26352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512488" y="790412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磁道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t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794114" y="162880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磁盘轴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rot="10800000">
            <a:off x="3692982" y="1778618"/>
            <a:ext cx="154932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rot="5400000">
            <a:off x="2596886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rot="5400000">
            <a:off x="3613992" y="2815892"/>
            <a:ext cx="1018122" cy="976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595371" y="25315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磁头组</a:t>
            </a:r>
          </a:p>
        </p:txBody>
      </p:sp>
      <p:sp>
        <p:nvSpPr>
          <p:cNvPr id="96" name="任意多边形 95"/>
          <p:cNvSpPr/>
          <p:nvPr/>
        </p:nvSpPr>
        <p:spPr>
          <a:xfrm>
            <a:off x="3191455" y="2618961"/>
            <a:ext cx="189346" cy="78081"/>
          </a:xfrm>
          <a:custGeom>
            <a:avLst/>
            <a:gdLst>
              <a:gd name="connsiteX0" fmla="*/ 0 w 307975"/>
              <a:gd name="connsiteY0" fmla="*/ 50800 h 127000"/>
              <a:gd name="connsiteX1" fmla="*/ 130175 w 307975"/>
              <a:gd name="connsiteY1" fmla="*/ 127000 h 127000"/>
              <a:gd name="connsiteX2" fmla="*/ 307975 w 307975"/>
              <a:gd name="connsiteY2" fmla="*/ 85725 h 127000"/>
              <a:gd name="connsiteX3" fmla="*/ 203200 w 307975"/>
              <a:gd name="connsiteY3" fmla="*/ 0 h 127000"/>
              <a:gd name="connsiteX4" fmla="*/ 0 w 307975"/>
              <a:gd name="connsiteY4" fmla="*/ 508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975" h="127000">
                <a:moveTo>
                  <a:pt x="0" y="50800"/>
                </a:moveTo>
                <a:lnTo>
                  <a:pt x="130175" y="127000"/>
                </a:lnTo>
                <a:lnTo>
                  <a:pt x="307975" y="85725"/>
                </a:lnTo>
                <a:lnTo>
                  <a:pt x="203200" y="0"/>
                </a:lnTo>
                <a:lnTo>
                  <a:pt x="0" y="50800"/>
                </a:lnTo>
                <a:close/>
              </a:path>
            </a:pathLst>
          </a:custGeom>
          <a:solidFill>
            <a:srgbClr val="0093DD"/>
          </a:solidFill>
          <a:ln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250480" y="2283535"/>
            <a:ext cx="976112" cy="351041"/>
            <a:chOff x="1540744" y="1426284"/>
            <a:chExt cx="976112" cy="351041"/>
          </a:xfrm>
        </p:grpSpPr>
        <p:sp>
          <p:nvSpPr>
            <p:cNvPr id="97" name="TextBox 96"/>
            <p:cNvSpPr txBox="1"/>
            <p:nvPr/>
          </p:nvSpPr>
          <p:spPr>
            <a:xfrm>
              <a:off x="1540744" y="142628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扇区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s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98" name="直接箭头连接符 97"/>
            <p:cNvCxnSpPr/>
            <p:nvPr/>
          </p:nvCxnSpPr>
          <p:spPr>
            <a:xfrm>
              <a:off x="2095220" y="1580173"/>
              <a:ext cx="421636" cy="197152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2257401" y="2863902"/>
            <a:ext cx="833599" cy="307777"/>
            <a:chOff x="1547664" y="2006651"/>
            <a:chExt cx="833599" cy="307777"/>
          </a:xfrm>
        </p:grpSpPr>
        <p:sp>
          <p:nvSpPr>
            <p:cNvPr id="100" name="TextBox 99"/>
            <p:cNvSpPr txBox="1"/>
            <p:nvPr/>
          </p:nvSpPr>
          <p:spPr>
            <a:xfrm>
              <a:off x="1547664" y="2006651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柱面</a:t>
              </a:r>
              <a:r>
                <a:rPr lang="en-US" altLang="zh-CN" sz="1400" b="1" dirty="0">
                  <a:solidFill>
                    <a:srgbClr val="11576A"/>
                  </a:solidFill>
                  <a:latin typeface="微软雅黑"/>
                  <a:ea typeface="微软雅黑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10836" y="2160540"/>
              <a:ext cx="270427" cy="0"/>
            </a:xfrm>
            <a:prstGeom prst="straightConnector1">
              <a:avLst/>
            </a:prstGeom>
            <a:ln w="28575">
              <a:solidFill>
                <a:srgbClr val="0050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/>
          <p:cNvSpPr txBox="1"/>
          <p:nvPr/>
        </p:nvSpPr>
        <p:spPr>
          <a:xfrm>
            <a:off x="2299166" y="357113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盘片</a:t>
            </a:r>
          </a:p>
        </p:txBody>
      </p:sp>
      <p:cxnSp>
        <p:nvCxnSpPr>
          <p:cNvPr id="110" name="直接箭头连接符 109"/>
          <p:cNvCxnSpPr/>
          <p:nvPr/>
        </p:nvCxnSpPr>
        <p:spPr>
          <a:xfrm flipV="1">
            <a:off x="2691739" y="3401718"/>
            <a:ext cx="257666" cy="210818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102069" y="36525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磁头</a:t>
            </a:r>
          </a:p>
        </p:txBody>
      </p:sp>
      <p:cxnSp>
        <p:nvCxnSpPr>
          <p:cNvPr id="112" name="直接箭头连接符 111"/>
          <p:cNvCxnSpPr/>
          <p:nvPr/>
        </p:nvCxnSpPr>
        <p:spPr>
          <a:xfrm flipV="1">
            <a:off x="4439951" y="3545187"/>
            <a:ext cx="164957" cy="163000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330388" y="2924958"/>
            <a:ext cx="723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zh-CN" altLang="en-US" sz="1400" b="1" dirty="0">
                <a:solidFill>
                  <a:srgbClr val="11576A"/>
                </a:solidFill>
                <a:latin typeface="微软雅黑"/>
                <a:ea typeface="微软雅黑"/>
              </a:rPr>
              <a:t>读写头</a:t>
            </a:r>
          </a:p>
        </p:txBody>
      </p:sp>
      <p:sp>
        <p:nvSpPr>
          <p:cNvPr id="119" name="任意多边形 118"/>
          <p:cNvSpPr/>
          <p:nvPr/>
        </p:nvSpPr>
        <p:spPr>
          <a:xfrm>
            <a:off x="3411642" y="3623915"/>
            <a:ext cx="405238" cy="263132"/>
          </a:xfrm>
          <a:custGeom>
            <a:avLst/>
            <a:gdLst>
              <a:gd name="connsiteX0" fmla="*/ 548640 w 659130"/>
              <a:gd name="connsiteY0" fmla="*/ 0 h 427990"/>
              <a:gd name="connsiteX1" fmla="*/ 655320 w 659130"/>
              <a:gd name="connsiteY1" fmla="*/ 152400 h 427990"/>
              <a:gd name="connsiteX2" fmla="*/ 571500 w 659130"/>
              <a:gd name="connsiteY2" fmla="*/ 342900 h 427990"/>
              <a:gd name="connsiteX3" fmla="*/ 335280 w 659130"/>
              <a:gd name="connsiteY3" fmla="*/ 426720 h 427990"/>
              <a:gd name="connsiteX4" fmla="*/ 99060 w 659130"/>
              <a:gd name="connsiteY4" fmla="*/ 350520 h 427990"/>
              <a:gd name="connsiteX5" fmla="*/ 0 w 659130"/>
              <a:gd name="connsiteY5" fmla="*/ 220980 h 42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130" h="427990">
                <a:moveTo>
                  <a:pt x="548640" y="0"/>
                </a:moveTo>
                <a:cubicBezTo>
                  <a:pt x="600075" y="47625"/>
                  <a:pt x="651510" y="95250"/>
                  <a:pt x="655320" y="152400"/>
                </a:cubicBezTo>
                <a:cubicBezTo>
                  <a:pt x="659130" y="209550"/>
                  <a:pt x="624840" y="297180"/>
                  <a:pt x="571500" y="342900"/>
                </a:cubicBezTo>
                <a:cubicBezTo>
                  <a:pt x="518160" y="388620"/>
                  <a:pt x="414020" y="425450"/>
                  <a:pt x="335280" y="426720"/>
                </a:cubicBezTo>
                <a:cubicBezTo>
                  <a:pt x="256540" y="427990"/>
                  <a:pt x="154940" y="384810"/>
                  <a:pt x="99060" y="350520"/>
                </a:cubicBezTo>
                <a:cubicBezTo>
                  <a:pt x="43180" y="316230"/>
                  <a:pt x="21590" y="268605"/>
                  <a:pt x="0" y="220980"/>
                </a:cubicBezTo>
              </a:path>
            </a:pathLst>
          </a:cu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2" name="立方体 41"/>
          <p:cNvSpPr/>
          <p:nvPr/>
        </p:nvSpPr>
        <p:spPr>
          <a:xfrm rot="420000">
            <a:off x="4079927" y="2707113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43" name="平行四边形 42"/>
          <p:cNvSpPr/>
          <p:nvPr/>
        </p:nvSpPr>
        <p:spPr>
          <a:xfrm rot="360000">
            <a:off x="4147986" y="2673149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6" name="立方体 65"/>
          <p:cNvSpPr/>
          <p:nvPr/>
        </p:nvSpPr>
        <p:spPr>
          <a:xfrm rot="420000">
            <a:off x="4079927" y="3317318"/>
            <a:ext cx="1195187" cy="111833"/>
          </a:xfrm>
          <a:prstGeom prst="cube">
            <a:avLst>
              <a:gd name="adj" fmla="val 81000"/>
            </a:avLst>
          </a:prstGeom>
          <a:solidFill>
            <a:schemeClr val="bg1">
              <a:lumMod val="50000"/>
            </a:schemeClr>
          </a:solidFill>
          <a:ln w="19050">
            <a:solidFill>
              <a:srgbClr val="0050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sp>
        <p:nvSpPr>
          <p:cNvPr id="67" name="平行四边形 66"/>
          <p:cNvSpPr/>
          <p:nvPr/>
        </p:nvSpPr>
        <p:spPr>
          <a:xfrm rot="360000">
            <a:off x="4147986" y="3283353"/>
            <a:ext cx="219102" cy="55405"/>
          </a:xfrm>
          <a:prstGeom prst="parallelogram">
            <a:avLst>
              <a:gd name="adj" fmla="val 109448"/>
            </a:avLst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116" name="直接箭头连接符 115"/>
          <p:cNvCxnSpPr>
            <a:endCxn id="67" idx="0"/>
          </p:cNvCxnSpPr>
          <p:nvPr/>
        </p:nvCxnSpPr>
        <p:spPr>
          <a:xfrm rot="5400000">
            <a:off x="4243202" y="3130779"/>
            <a:ext cx="182709" cy="121806"/>
          </a:xfrm>
          <a:prstGeom prst="straightConnector1">
            <a:avLst/>
          </a:prstGeom>
          <a:ln w="28575">
            <a:solidFill>
              <a:srgbClr val="0050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立方体 91"/>
          <p:cNvSpPr/>
          <p:nvPr/>
        </p:nvSpPr>
        <p:spPr>
          <a:xfrm>
            <a:off x="5112244" y="1895735"/>
            <a:ext cx="483127" cy="1932509"/>
          </a:xfrm>
          <a:prstGeom prst="cube">
            <a:avLst/>
          </a:prstGeom>
          <a:gradFill flip="none" rotWithShape="1">
            <a:gsLst>
              <a:gs pos="100000">
                <a:srgbClr val="0093DD"/>
              </a:gs>
              <a:gs pos="32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19050">
            <a:solidFill>
              <a:srgbClr val="11576A"/>
            </a:solidFill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prstClr val="black"/>
              </a:solidFill>
              <a:latin typeface="MS PGothic"/>
              <a:ea typeface="微软雅黑"/>
            </a:endParaRPr>
          </a:p>
        </p:txBody>
      </p:sp>
      <p:cxnSp>
        <p:nvCxnSpPr>
          <p:cNvPr id="95" name="直接箭头连接符 94"/>
          <p:cNvCxnSpPr/>
          <p:nvPr/>
        </p:nvCxnSpPr>
        <p:spPr>
          <a:xfrm rot="10800000">
            <a:off x="5479329" y="2675770"/>
            <a:ext cx="199198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259757" y="3843915"/>
            <a:ext cx="5882325" cy="663620"/>
            <a:chOff x="550020" y="2986665"/>
            <a:chExt cx="5882325" cy="663620"/>
          </a:xfrm>
        </p:grpSpPr>
        <p:sp>
          <p:nvSpPr>
            <p:cNvPr id="99" name="内容占位符 2"/>
            <p:cNvSpPr txBox="1">
              <a:spLocks/>
            </p:cNvSpPr>
            <p:nvPr/>
          </p:nvSpPr>
          <p:spPr>
            <a:xfrm>
              <a:off x="860181" y="3003954"/>
              <a:ext cx="55721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读取或写入时，磁头必须被定位在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期望的磁道</a:t>
              </a:r>
              <a:r>
                <a:rPr lang="zh-CN" altLang="en-US" sz="1800" dirty="0">
                  <a:sym typeface="宋体" charset="0"/>
                </a:rPr>
                <a:t>，并从所</a:t>
              </a:r>
              <a:r>
                <a:rPr lang="zh-CN" altLang="en-US" sz="1800" dirty="0">
                  <a:solidFill>
                    <a:srgbClr val="C00000"/>
                  </a:solidFill>
                  <a:sym typeface="宋体" charset="0"/>
                </a:rPr>
                <a:t>期望的柱面和扇区</a:t>
              </a:r>
              <a:r>
                <a:rPr lang="zh-CN" altLang="en-US" sz="1800" dirty="0">
                  <a:sym typeface="宋体" charset="0"/>
                </a:rPr>
                <a:t>的开始</a:t>
              </a:r>
              <a:endParaRPr lang="zh-CN" altLang="en-US" sz="1800" dirty="0"/>
            </a:p>
          </p:txBody>
        </p:sp>
        <p:sp>
          <p:nvSpPr>
            <p:cNvPr id="101" name="TextBox 11"/>
            <p:cNvSpPr txBox="1"/>
            <p:nvPr/>
          </p:nvSpPr>
          <p:spPr>
            <a:xfrm>
              <a:off x="550020" y="298666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9757" y="4437471"/>
            <a:ext cx="4418771" cy="629642"/>
            <a:chOff x="550020" y="3580221"/>
            <a:chExt cx="4418771" cy="629642"/>
          </a:xfrm>
        </p:grpSpPr>
        <p:sp>
          <p:nvSpPr>
            <p:cNvPr id="102" name="内容占位符 2"/>
            <p:cNvSpPr txBox="1">
              <a:spLocks/>
            </p:cNvSpPr>
            <p:nvPr/>
          </p:nvSpPr>
          <p:spPr>
            <a:xfrm>
              <a:off x="834569" y="3580352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寻道时间</a:t>
              </a:r>
            </a:p>
          </p:txBody>
        </p:sp>
        <p:sp>
          <p:nvSpPr>
            <p:cNvPr id="103" name="TextBox 31"/>
            <p:cNvSpPr txBox="1"/>
            <p:nvPr/>
          </p:nvSpPr>
          <p:spPr>
            <a:xfrm>
              <a:off x="550020" y="3580221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4" name="图片 10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397300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07" name="内容占位符 2"/>
            <p:cNvSpPr txBox="1">
              <a:spLocks/>
            </p:cNvSpPr>
            <p:nvPr/>
          </p:nvSpPr>
          <p:spPr>
            <a:xfrm>
              <a:off x="1077397" y="3868231"/>
              <a:ext cx="3891394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定位到期望的磁道所花费的时间</a:t>
              </a:r>
              <a:endParaRPr lang="zh-CN" altLang="en-US" sz="18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59756" y="4971367"/>
            <a:ext cx="5572828" cy="643008"/>
            <a:chOff x="550020" y="4114117"/>
            <a:chExt cx="5572828" cy="643008"/>
          </a:xfrm>
        </p:grpSpPr>
        <p:sp>
          <p:nvSpPr>
            <p:cNvPr id="108" name="内容占位符 2"/>
            <p:cNvSpPr txBox="1">
              <a:spLocks/>
            </p:cNvSpPr>
            <p:nvPr/>
          </p:nvSpPr>
          <p:spPr>
            <a:xfrm>
              <a:off x="834569" y="4114117"/>
              <a:ext cx="15001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sz="1800" dirty="0"/>
                <a:t>旋转延迟</a:t>
              </a:r>
            </a:p>
          </p:txBody>
        </p:sp>
        <p:sp>
          <p:nvSpPr>
            <p:cNvPr id="109" name="TextBox 33"/>
            <p:cNvSpPr txBox="1"/>
            <p:nvPr/>
          </p:nvSpPr>
          <p:spPr>
            <a:xfrm>
              <a:off x="550020" y="4114117"/>
              <a:ext cx="43339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3" name="图片 1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33" y="449119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5" name="内容占位符 2"/>
            <p:cNvSpPr txBox="1">
              <a:spLocks/>
            </p:cNvSpPr>
            <p:nvPr/>
          </p:nvSpPr>
          <p:spPr>
            <a:xfrm>
              <a:off x="1088446" y="4415493"/>
              <a:ext cx="5034402" cy="341632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sz="1800" dirty="0">
                  <a:sym typeface="宋体" charset="0"/>
                </a:rPr>
                <a:t>从零扇区开始处到达目的地花费的时间</a:t>
              </a:r>
              <a:endParaRPr lang="zh-CN" altLang="en-US" sz="1800" dirty="0"/>
            </a:p>
          </p:txBody>
        </p:sp>
      </p:grpSp>
      <p:sp>
        <p:nvSpPr>
          <p:cNvPr id="118" name="内容占位符 2"/>
          <p:cNvSpPr txBox="1">
            <a:spLocks/>
          </p:cNvSpPr>
          <p:nvPr/>
        </p:nvSpPr>
        <p:spPr>
          <a:xfrm>
            <a:off x="1330304" y="5593700"/>
            <a:ext cx="539159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69875" indent="-269875">
              <a:buNone/>
              <a:defRPr sz="2000" b="1" baseline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  <a:lvl2pPr marL="269875" indent="-93663">
              <a:buNone/>
              <a:defRPr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buNone/>
              <a:defRPr sz="18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3pPr>
          </a:lstStyle>
          <a:p>
            <a:pPr marL="0" lvl="1" indent="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Tx/>
            </a:pPr>
            <a:r>
              <a:rPr lang="zh-CN" altLang="en-US" sz="1800" dirty="0">
                <a:solidFill>
                  <a:srgbClr val="C00000"/>
                </a:solidFill>
                <a:sym typeface="宋体" charset="0"/>
              </a:rPr>
              <a:t>平均旋转延迟时间=磁盘旋转一周时间的一半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78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983357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04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3441974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9592" y="1700809"/>
            <a:ext cx="2117948" cy="976821"/>
            <a:chOff x="262350" y="843558"/>
            <a:chExt cx="2117948" cy="976821"/>
          </a:xfrm>
        </p:grpSpPr>
        <p:sp>
          <p:nvSpPr>
            <p:cNvPr id="33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2784131" y="1696377"/>
            <a:ext cx="1569660" cy="981253"/>
            <a:chOff x="2146889" y="839126"/>
            <a:chExt cx="1569660" cy="981253"/>
          </a:xfrm>
        </p:grpSpPr>
        <p:sp>
          <p:nvSpPr>
            <p:cNvPr id="34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074418" y="1700809"/>
            <a:ext cx="1869927" cy="976821"/>
            <a:chOff x="3437175" y="843558"/>
            <a:chExt cx="1869927" cy="976821"/>
          </a:xfrm>
        </p:grpSpPr>
        <p:sp>
          <p:nvSpPr>
            <p:cNvPr id="3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7585506" y="1696377"/>
            <a:ext cx="1409536" cy="981253"/>
            <a:chOff x="6948264" y="839126"/>
            <a:chExt cx="1409536" cy="981253"/>
          </a:xfrm>
        </p:grpSpPr>
        <p:sp>
          <p:nvSpPr>
            <p:cNvPr id="37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3167600" y="4265989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访问时间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21732" y="2759901"/>
            <a:ext cx="5854699" cy="369332"/>
            <a:chOff x="2384489" y="1902651"/>
            <a:chExt cx="5854699" cy="369332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002472" y="1699641"/>
            <a:ext cx="1822807" cy="977989"/>
            <a:chOff x="5365229" y="842390"/>
            <a:chExt cx="1822807" cy="977989"/>
          </a:xfrm>
        </p:grpSpPr>
        <p:sp>
          <p:nvSpPr>
            <p:cNvPr id="3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42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236721" y="3348326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36057" y="4243675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寻道时间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7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8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4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5" name="直接连接符 74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8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组合 80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2" name="直接连接符 81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6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811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 txBox="1">
            <a:spLocks/>
          </p:cNvSpPr>
          <p:nvPr/>
        </p:nvSpPr>
        <p:spPr>
          <a:xfrm>
            <a:off x="1094928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075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4897288" y="3405848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04337" y="4346124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旋转延迟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155615" y="4633522"/>
            <a:ext cx="25275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C00000"/>
                </a:solidFill>
                <a:latin typeface="微软雅黑"/>
                <a:ea typeface="微软雅黑"/>
              </a:rPr>
              <a:t>1/r =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</a:rPr>
              <a:t>旋转一周的时间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1011163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95702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85989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97077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133303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114043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8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512" y="3335731"/>
            <a:ext cx="25146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055365" y="10521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磁盘</a:t>
            </a:r>
            <a:r>
              <a:rPr lang="en-US" altLang="zh-CN" dirty="0">
                <a:sym typeface="宋体" charset="0"/>
              </a:rPr>
              <a:t>I/O</a:t>
            </a:r>
            <a:r>
              <a:rPr lang="zh-CN" altLang="en-US" dirty="0">
                <a:sym typeface="宋体" charset="0"/>
              </a:rPr>
              <a:t>传输时间</a:t>
            </a:r>
            <a:endParaRPr lang="zh-CN" altLang="en-US" dirty="0"/>
          </a:p>
        </p:txBody>
      </p:sp>
      <p:sp>
        <p:nvSpPr>
          <p:cNvPr id="17" name="Oval 6"/>
          <p:cNvSpPr>
            <a:spLocks noChangeArrowheads="1"/>
          </p:cNvSpPr>
          <p:nvPr/>
        </p:nvSpPr>
        <p:spPr bwMode="auto">
          <a:xfrm>
            <a:off x="5569283" y="3390547"/>
            <a:ext cx="522097" cy="870161"/>
          </a:xfrm>
          <a:prstGeom prst="ellipse">
            <a:avLst/>
          </a:prstGeom>
          <a:noFill/>
          <a:ln w="28575">
            <a:solidFill>
              <a:srgbClr val="00507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zh-CN" altLang="en-US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79849" y="4290716"/>
            <a:ext cx="1107996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en-US" b="1" dirty="0">
                <a:solidFill>
                  <a:srgbClr val="005072"/>
                </a:solidFill>
                <a:latin typeface="微软雅黑"/>
                <a:ea typeface="微软雅黑"/>
                <a:sym typeface="宋体" charset="0"/>
              </a:rPr>
              <a:t>传输时间</a:t>
            </a:r>
            <a:endParaRPr lang="zh-CN" altLang="zh-CN" b="1" dirty="0">
              <a:solidFill>
                <a:srgbClr val="005072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4874911" y="4632348"/>
            <a:ext cx="2527538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1pPr>
            <a:lvl2pPr>
              <a:defRPr sz="2000">
                <a:solidFill>
                  <a:schemeClr val="folHlink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3pPr>
            <a:lvl4pPr>
              <a:defRPr sz="16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4pPr>
            <a:lvl5pPr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Monotype Sorts" charset="0"/>
              <a:buChar char="–"/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  <a:sym typeface="MS PGothic" charset="0"/>
              </a:defRPr>
            </a:lvl9pPr>
          </a:lstStyle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b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传输的比特数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57733" y="4890717"/>
            <a:ext cx="207300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N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磁道上的比特数</a:t>
            </a:r>
            <a:endParaRPr lang="en-US" altLang="zh-CN" sz="1600" b="1" dirty="0">
              <a:solidFill>
                <a:srgbClr val="C00000"/>
              </a:solidFill>
              <a:latin typeface="微软雅黑"/>
              <a:ea typeface="微软雅黑"/>
              <a:sym typeface="宋体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0822" y="5151613"/>
            <a:ext cx="136928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800080"/>
              </a:buClr>
              <a:buSzPct val="75000"/>
              <a:buNone/>
              <a:tabLst>
                <a:tab pos="911225" algn="l"/>
                <a:tab pos="1825625" algn="l"/>
                <a:tab pos="2740025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</a:tabLst>
            </a:pPr>
            <a:r>
              <a:rPr lang="zh-CN" altLang="zh-CN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r = </a:t>
            </a:r>
            <a:r>
              <a:rPr lang="zh-CN" altLang="en-US" sz="1600" b="1" dirty="0">
                <a:solidFill>
                  <a:srgbClr val="C00000"/>
                </a:solidFill>
                <a:latin typeface="微软雅黑"/>
                <a:ea typeface="微软雅黑"/>
                <a:sym typeface="宋体" charset="0"/>
              </a:rPr>
              <a:t>磁盘转数</a:t>
            </a:r>
            <a:endParaRPr lang="zh-CN" altLang="zh-CN" sz="1400" b="1" dirty="0">
              <a:solidFill>
                <a:srgbClr val="C00000"/>
              </a:solidFill>
              <a:latin typeface="微软雅黑"/>
              <a:ea typeface="微软雅黑"/>
              <a:cs typeface="MS PGothic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1700809"/>
            <a:ext cx="2117948" cy="976821"/>
            <a:chOff x="262350" y="843558"/>
            <a:chExt cx="2117948" cy="976821"/>
          </a:xfrm>
        </p:grpSpPr>
        <p:sp>
          <p:nvSpPr>
            <p:cNvPr id="58" name="TextBox 32"/>
            <p:cNvSpPr txBox="1"/>
            <p:nvPr/>
          </p:nvSpPr>
          <p:spPr>
            <a:xfrm>
              <a:off x="467544" y="843558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等待设备可用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2380298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262350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51647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78126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05329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1318087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158173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846526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2115508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2856139" y="1696377"/>
            <a:ext cx="1569660" cy="981253"/>
            <a:chOff x="2146889" y="839126"/>
            <a:chExt cx="1569660" cy="981253"/>
          </a:xfrm>
        </p:grpSpPr>
        <p:sp>
          <p:nvSpPr>
            <p:cNvPr id="69" name="TextBox 33"/>
            <p:cNvSpPr txBox="1"/>
            <p:nvPr/>
          </p:nvSpPr>
          <p:spPr>
            <a:xfrm>
              <a:off x="2146889" y="839126"/>
              <a:ext cx="15696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等待通道可用</a:t>
              </a:r>
              <a:endParaRPr lang="en-US" altLang="zh-CN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3436035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265347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2918262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3187244" y="147732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/>
          <p:cNvGrpSpPr/>
          <p:nvPr/>
        </p:nvGrpSpPr>
        <p:grpSpPr>
          <a:xfrm>
            <a:off x="4146426" y="1700809"/>
            <a:ext cx="1869927" cy="976821"/>
            <a:chOff x="3437175" y="843558"/>
            <a:chExt cx="1869927" cy="976821"/>
          </a:xfrm>
        </p:grpSpPr>
        <p:sp>
          <p:nvSpPr>
            <p:cNvPr id="75" name="TextBox 34"/>
            <p:cNvSpPr txBox="1"/>
            <p:nvPr/>
          </p:nvSpPr>
          <p:spPr>
            <a:xfrm>
              <a:off x="4026442" y="843558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寻道</a:t>
              </a: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307102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3437175" y="1613880"/>
              <a:ext cx="1869926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657514" y="1696377"/>
            <a:ext cx="1409536" cy="981253"/>
            <a:chOff x="6948264" y="839126"/>
            <a:chExt cx="1409536" cy="981253"/>
          </a:xfrm>
        </p:grpSpPr>
        <p:sp>
          <p:nvSpPr>
            <p:cNvPr id="79" name="TextBox 36"/>
            <p:cNvSpPr txBox="1"/>
            <p:nvPr/>
          </p:nvSpPr>
          <p:spPr>
            <a:xfrm>
              <a:off x="6948264" y="839126"/>
              <a:ext cx="14095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b="1" dirty="0">
                  <a:solidFill>
                    <a:srgbClr val="005072"/>
                  </a:solidFill>
                  <a:latin typeface="微软雅黑"/>
                  <a:ea typeface="微软雅黑"/>
                </a:rPr>
                <a:t>   </a:t>
              </a: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数据传送</a:t>
              </a: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8226663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188036" y="1613880"/>
              <a:ext cx="1008000" cy="0"/>
            </a:xfrm>
            <a:prstGeom prst="line">
              <a:avLst/>
            </a:prstGeom>
            <a:ln w="38100">
              <a:solidFill>
                <a:srgbClr val="005072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3093740" y="2759901"/>
            <a:ext cx="5854699" cy="369332"/>
            <a:chOff x="2384489" y="1902651"/>
            <a:chExt cx="5854699" cy="369332"/>
          </a:xfrm>
        </p:grpSpPr>
        <p:cxnSp>
          <p:nvCxnSpPr>
            <p:cNvPr id="83" name="直接连接符 82"/>
            <p:cNvCxnSpPr/>
            <p:nvPr/>
          </p:nvCxnSpPr>
          <p:spPr>
            <a:xfrm>
              <a:off x="6115188" y="2119077"/>
              <a:ext cx="2124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30"/>
            <p:cNvSpPr txBox="1"/>
            <p:nvPr/>
          </p:nvSpPr>
          <p:spPr>
            <a:xfrm>
              <a:off x="4855696" y="1902651"/>
              <a:ext cx="90281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设备忙</a:t>
              </a: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2384489" y="2119077"/>
              <a:ext cx="2160000" cy="0"/>
            </a:xfrm>
            <a:prstGeom prst="line">
              <a:avLst/>
            </a:prstGeom>
            <a:ln w="57150">
              <a:solidFill>
                <a:srgbClr val="00507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/>
          <p:cNvGrpSpPr/>
          <p:nvPr/>
        </p:nvGrpSpPr>
        <p:grpSpPr>
          <a:xfrm>
            <a:off x="6074480" y="1699641"/>
            <a:ext cx="1822807" cy="977989"/>
            <a:chOff x="5365229" y="842390"/>
            <a:chExt cx="1822807" cy="977989"/>
          </a:xfrm>
        </p:grpSpPr>
        <p:sp>
          <p:nvSpPr>
            <p:cNvPr id="87" name="TextBox 35"/>
            <p:cNvSpPr txBox="1"/>
            <p:nvPr/>
          </p:nvSpPr>
          <p:spPr>
            <a:xfrm>
              <a:off x="5580112" y="842390"/>
              <a:ext cx="14401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b="1" dirty="0">
                  <a:solidFill>
                    <a:srgbClr val="005072"/>
                  </a:solidFill>
                  <a:latin typeface="微软雅黑"/>
                  <a:ea typeface="微软雅黑"/>
                </a:rPr>
                <a:t>旋转延时</a:t>
              </a: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7170926" y="1388331"/>
              <a:ext cx="0" cy="432048"/>
            </a:xfrm>
            <a:prstGeom prst="line">
              <a:avLst/>
            </a:prstGeom>
            <a:ln w="5715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flipV="1">
              <a:off x="5365229" y="1604355"/>
              <a:ext cx="1822807" cy="9525"/>
            </a:xfrm>
            <a:prstGeom prst="line">
              <a:avLst/>
            </a:prstGeom>
            <a:ln w="38100">
              <a:solidFill>
                <a:srgbClr val="00507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2" descr="http://blog.chinaunix.net/attachment/201108/26/667478_1314329274Q57q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38" y="4643725"/>
            <a:ext cx="6276975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7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/>
              <a:t>磁盘调度算法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44894" y="1949522"/>
            <a:ext cx="5870247" cy="687391"/>
            <a:chOff x="844893" y="843558"/>
            <a:chExt cx="5870247" cy="687391"/>
          </a:xfrm>
        </p:grpSpPr>
        <p:sp>
          <p:nvSpPr>
            <p:cNvPr id="19" name="内容占位符 2"/>
            <p:cNvSpPr txBox="1">
              <a:spLocks/>
            </p:cNvSpPr>
            <p:nvPr/>
          </p:nvSpPr>
          <p:spPr>
            <a:xfrm>
              <a:off x="1142976" y="843558"/>
              <a:ext cx="5572164" cy="687391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通过优化磁盘访问请求顺序来提高磁盘访问性能</a:t>
              </a:r>
              <a:endParaRPr lang="zh-CN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893" y="843559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81006" y="3072380"/>
            <a:ext cx="4793473" cy="428628"/>
            <a:chOff x="1281005" y="1841981"/>
            <a:chExt cx="4793473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431008" y="1841981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随机处理磁盘访问请求的性能表现很差</a:t>
              </a:r>
              <a:endParaRPr lang="zh-CN" altLang="en-US" dirty="0"/>
            </a:p>
          </p:txBody>
        </p:sp>
        <p:pic>
          <p:nvPicPr>
            <p:cNvPr id="11" name="图片 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1005" y="1974777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79942" y="2352300"/>
            <a:ext cx="4294470" cy="428628"/>
            <a:chOff x="1279942" y="1172050"/>
            <a:chExt cx="4294470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431008" y="1172050"/>
              <a:ext cx="414340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寻道时间是磁盘访问最耗时的部分</a:t>
              </a:r>
              <a:endParaRPr lang="zh-CN" altLang="en-US" dirty="0"/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275606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79942" y="2712340"/>
            <a:ext cx="4876234" cy="428628"/>
            <a:chOff x="1279942" y="1499078"/>
            <a:chExt cx="4876234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431008" y="1499078"/>
              <a:ext cx="4725168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同时会有多个在同一磁盘上的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9942" y="1627902"/>
              <a:ext cx="151066" cy="148997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98781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先进先出(FIFO)算法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916832"/>
            <a:ext cx="2441223" cy="428628"/>
            <a:chOff x="844893" y="1059582"/>
            <a:chExt cx="2441223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59582"/>
              <a:ext cx="214314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按顺序处理请求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5958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91048"/>
            <a:ext cx="2726975" cy="428628"/>
            <a:chOff x="844893" y="1433798"/>
            <a:chExt cx="272697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433798"/>
              <a:ext cx="242889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公平对待所有进程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4337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712340"/>
            <a:ext cx="5941685" cy="428628"/>
            <a:chOff x="844893" y="1855090"/>
            <a:chExt cx="5941685" cy="428628"/>
          </a:xfrm>
        </p:grpSpPr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142976" y="1855090"/>
              <a:ext cx="564360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在有很多进程的情况下，接近随机调度的性能</a:t>
              </a:r>
              <a:endParaRPr lang="zh-CN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4893" y="18550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14" name="直接连接符 13"/>
          <p:cNvCxnSpPr/>
          <p:nvPr/>
        </p:nvCxnSpPr>
        <p:spPr>
          <a:xfrm rot="5400000">
            <a:off x="-6393733" y="3178967"/>
            <a:ext cx="8572560" cy="357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89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755576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FIFO算法示例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341365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924443" y="5480606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36237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51509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rot="60000">
            <a:off x="3348683" y="2572620"/>
            <a:ext cx="1368000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57028" y="2957605"/>
            <a:ext cx="2777645" cy="30652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782144" y="3282613"/>
            <a:ext cx="4793870" cy="34155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2762528" y="3647155"/>
            <a:ext cx="2736000" cy="318001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1942431" y="3984206"/>
            <a:ext cx="3600000" cy="35051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1920790" y="4356283"/>
            <a:ext cx="3669667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3708723" y="4675711"/>
            <a:ext cx="1903800" cy="316607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57856" y="5016701"/>
            <a:ext cx="130292" cy="424606"/>
            <a:chOff x="3359480" y="4159451"/>
            <a:chExt cx="130292" cy="424606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359480" y="4159451"/>
              <a:ext cx="60392" cy="335656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3381772" y="4476057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732377" y="5493391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45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2990502" y="5491314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373284" y="5490956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3899582" y="54888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293904" y="5487189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+108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831905" y="548096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+110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58236" y="547698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773116" y="5476889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58054" y="5474781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=640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58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最短服务时间优先</a:t>
            </a:r>
            <a:r>
              <a:rPr lang="en-US" altLang="zh-CN" dirty="0">
                <a:sym typeface="宋体" charset="0"/>
              </a:rPr>
              <a:t>(SSTF)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27585" y="1916832"/>
            <a:ext cx="5798809" cy="755656"/>
            <a:chOff x="844893" y="1000114"/>
            <a:chExt cx="5798809" cy="755656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0072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选择从磁臂当前位置需要移动最少的</a:t>
              </a:r>
              <a:r>
                <a:rPr lang="en-US" altLang="zh-CN" dirty="0">
                  <a:sym typeface="宋体" charset="0"/>
                </a:rPr>
                <a:t>I/O</a:t>
              </a:r>
              <a:r>
                <a:rPr lang="zh-CN" altLang="en-US" dirty="0">
                  <a:sym typeface="宋体" charset="0"/>
                </a:rPr>
                <a:t>请求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27142"/>
              <a:ext cx="307183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总是选择最短寻道时间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271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5" name="肘形连接符 44"/>
          <p:cNvCxnSpPr/>
          <p:nvPr/>
        </p:nvCxnSpPr>
        <p:spPr>
          <a:xfrm rot="5400000">
            <a:off x="-5965105" y="3321843"/>
            <a:ext cx="8215370" cy="14287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1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Architecture of File Management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E5AAEAC-5DAB-4ACC-8AE3-B25FFD886870}" type="slidenum">
              <a:rPr lang="en-US" altLang="ko-KR">
                <a:solidFill>
                  <a:schemeClr val="bg1"/>
                </a:solidFill>
                <a:ea typeface="굴림" pitchFamily="34" charset="-127"/>
              </a:rPr>
              <a:pPr/>
              <a:t>8</a:t>
            </a:fld>
            <a:endParaRPr lang="en-US" altLang="ko-KR">
              <a:solidFill>
                <a:schemeClr val="bg1"/>
              </a:solidFill>
              <a:ea typeface="굴림" pitchFamily="34" charset="-127"/>
            </a:endParaRP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3889375" y="5949950"/>
            <a:ext cx="2592388" cy="431800"/>
            <a:chOff x="2336" y="3748"/>
            <a:chExt cx="1633" cy="272"/>
          </a:xfrm>
        </p:grpSpPr>
        <p:sp>
          <p:nvSpPr>
            <p:cNvPr id="5166" name="AutoShape 6"/>
            <p:cNvSpPr>
              <a:spLocks noChangeArrowheads="1"/>
            </p:cNvSpPr>
            <p:nvPr/>
          </p:nvSpPr>
          <p:spPr bwMode="auto">
            <a:xfrm>
              <a:off x="2336" y="3748"/>
              <a:ext cx="1633" cy="272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406" y="3780"/>
              <a:ext cx="1528" cy="19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File management</a:t>
              </a:r>
              <a:endPara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65188" y="4797425"/>
            <a:ext cx="1943100" cy="503238"/>
            <a:chOff x="703" y="2614"/>
            <a:chExt cx="1224" cy="317"/>
          </a:xfrm>
        </p:grpSpPr>
        <p:sp>
          <p:nvSpPr>
            <p:cNvPr id="5164" name="AutoShape 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811" y="2659"/>
              <a:ext cx="872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structure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865188" y="3716338"/>
            <a:ext cx="1943100" cy="503237"/>
            <a:chOff x="703" y="2614"/>
            <a:chExt cx="1224" cy="317"/>
          </a:xfrm>
        </p:grpSpPr>
        <p:sp>
          <p:nvSpPr>
            <p:cNvPr id="5162" name="AutoShape 13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1" y="2659"/>
              <a:ext cx="878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Interface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642938" y="2636838"/>
            <a:ext cx="2459037" cy="503237"/>
            <a:chOff x="703" y="2614"/>
            <a:chExt cx="1224" cy="317"/>
          </a:xfrm>
        </p:grpSpPr>
        <p:sp>
          <p:nvSpPr>
            <p:cNvPr id="5160" name="AutoShape 16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chemeClr val="fol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80000"/>
                <a:buFont typeface="Wingdings" panose="05000000000000000000" pitchFamily="2" charset="2"/>
                <a:buChar char="•"/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47" y="2665"/>
              <a:ext cx="959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Management</a:t>
              </a:r>
              <a:endPara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744913" y="3717925"/>
            <a:ext cx="792162" cy="503238"/>
          </a:xfrm>
          <a:prstGeom prst="flowChartMultidocument">
            <a:avLst/>
          </a:prstGeom>
          <a:solidFill>
            <a:srgbClr val="FF66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21" name="AutoShape 20"/>
          <p:cNvCxnSpPr>
            <a:cxnSpLocks noChangeShapeType="1"/>
          </p:cNvCxnSpPr>
          <p:nvPr/>
        </p:nvCxnSpPr>
        <p:spPr bwMode="auto">
          <a:xfrm rot="5400000" flipH="1">
            <a:off x="3186907" y="3950494"/>
            <a:ext cx="649287" cy="3349625"/>
          </a:xfrm>
          <a:prstGeom prst="bentConnector3">
            <a:avLst>
              <a:gd name="adj1" fmla="val 4988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21"/>
          <p:cNvCxnSpPr>
            <a:cxnSpLocks noChangeShapeType="1"/>
          </p:cNvCxnSpPr>
          <p:nvPr/>
        </p:nvCxnSpPr>
        <p:spPr bwMode="auto">
          <a:xfrm flipV="1">
            <a:off x="1836738" y="4219575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22"/>
          <p:cNvCxnSpPr>
            <a:cxnSpLocks noChangeShapeType="1"/>
          </p:cNvCxnSpPr>
          <p:nvPr/>
        </p:nvCxnSpPr>
        <p:spPr bwMode="auto">
          <a:xfrm flipV="1">
            <a:off x="1836738" y="3140075"/>
            <a:ext cx="0" cy="576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3"/>
          <p:cNvCxnSpPr>
            <a:cxnSpLocks noChangeShapeType="1"/>
            <a:endCxn id="20" idx="1"/>
          </p:cNvCxnSpPr>
          <p:nvPr/>
        </p:nvCxnSpPr>
        <p:spPr bwMode="auto">
          <a:xfrm flipV="1">
            <a:off x="2808288" y="3970338"/>
            <a:ext cx="936625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24"/>
          <p:cNvCxnSpPr>
            <a:cxnSpLocks noChangeShapeType="1"/>
            <a:endCxn id="20" idx="1"/>
          </p:cNvCxnSpPr>
          <p:nvPr/>
        </p:nvCxnSpPr>
        <p:spPr bwMode="auto">
          <a:xfrm>
            <a:off x="2808288" y="3968750"/>
            <a:ext cx="936625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25"/>
          <p:cNvCxnSpPr>
            <a:cxnSpLocks noChangeShapeType="1"/>
            <a:stCxn id="5160" idx="3"/>
            <a:endCxn id="20" idx="1"/>
          </p:cNvCxnSpPr>
          <p:nvPr/>
        </p:nvCxnSpPr>
        <p:spPr bwMode="auto">
          <a:xfrm>
            <a:off x="3101975" y="2889250"/>
            <a:ext cx="642938" cy="10810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26"/>
          <p:cNvSpPr>
            <a:spLocks noChangeArrowheads="1"/>
          </p:cNvSpPr>
          <p:nvPr/>
        </p:nvSpPr>
        <p:spPr bwMode="auto">
          <a:xfrm>
            <a:off x="5618163" y="3644900"/>
            <a:ext cx="863600" cy="504825"/>
          </a:xfrm>
          <a:prstGeom prst="can">
            <a:avLst>
              <a:gd name="adj" fmla="val 25000"/>
            </a:avLst>
          </a:prstGeom>
          <a:solidFill>
            <a:srgbClr val="6666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4608513" y="3789363"/>
            <a:ext cx="936625" cy="287337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7058025" y="4725988"/>
            <a:ext cx="1943100" cy="503237"/>
            <a:chOff x="703" y="2614"/>
            <a:chExt cx="1224" cy="317"/>
          </a:xfrm>
        </p:grpSpPr>
        <p:sp>
          <p:nvSpPr>
            <p:cNvPr id="30" name="AutoShape 29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847" y="2652"/>
              <a:ext cx="931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Allocation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7058025" y="3644900"/>
            <a:ext cx="1943100" cy="503238"/>
            <a:chOff x="703" y="2614"/>
            <a:chExt cx="1224" cy="317"/>
          </a:xfrm>
        </p:grpSpPr>
        <p:sp>
          <p:nvSpPr>
            <p:cNvPr id="33" name="AutoShape 32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937" y="2658"/>
              <a:ext cx="67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Access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7058025" y="2565400"/>
            <a:ext cx="1943100" cy="503238"/>
            <a:chOff x="703" y="2614"/>
            <a:chExt cx="1224" cy="317"/>
          </a:xfrm>
        </p:grpSpPr>
        <p:sp>
          <p:nvSpPr>
            <p:cNvPr id="36" name="AutoShape 35"/>
            <p:cNvSpPr>
              <a:spLocks noChangeArrowheads="1"/>
            </p:cNvSpPr>
            <p:nvPr/>
          </p:nvSpPr>
          <p:spPr bwMode="auto">
            <a:xfrm>
              <a:off x="703" y="2614"/>
              <a:ext cx="1224" cy="317"/>
            </a:xfrm>
            <a:prstGeom prst="flowChartPredefinedProcess">
              <a:avLst/>
            </a:prstGeom>
            <a:solidFill>
              <a:srgbClr val="FFCC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811" y="2665"/>
              <a:ext cx="96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Font typeface="Wingdings" panose="05000000000000000000" pitchFamily="2" charset="2"/>
                <a:buNone/>
                <a:defRPr/>
              </a:pPr>
              <a:r>
                <a:rPr lang="en-US" altLang="zh-CN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Protection</a:t>
              </a:r>
              <a:endPara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cxnSp>
        <p:nvCxnSpPr>
          <p:cNvPr id="38" name="AutoShape 37"/>
          <p:cNvCxnSpPr>
            <a:cxnSpLocks noChangeShapeType="1"/>
          </p:cNvCxnSpPr>
          <p:nvPr/>
        </p:nvCxnSpPr>
        <p:spPr bwMode="auto">
          <a:xfrm flipV="1">
            <a:off x="8029575" y="4148138"/>
            <a:ext cx="0" cy="577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38"/>
          <p:cNvCxnSpPr>
            <a:cxnSpLocks noChangeShapeType="1"/>
          </p:cNvCxnSpPr>
          <p:nvPr/>
        </p:nvCxnSpPr>
        <p:spPr bwMode="auto">
          <a:xfrm flipV="1">
            <a:off x="8029575" y="3068638"/>
            <a:ext cx="0" cy="576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41"/>
          <p:cNvCxnSpPr>
            <a:cxnSpLocks noChangeShapeType="1"/>
          </p:cNvCxnSpPr>
          <p:nvPr/>
        </p:nvCxnSpPr>
        <p:spPr bwMode="auto">
          <a:xfrm rot="-5400000">
            <a:off x="6247606" y="4167982"/>
            <a:ext cx="720725" cy="2843212"/>
          </a:xfrm>
          <a:prstGeom prst="bentConnector3">
            <a:avLst>
              <a:gd name="adj1" fmla="val 4537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3529013" y="4221163"/>
            <a:ext cx="882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File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5526088" y="4221163"/>
            <a:ext cx="8255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Disk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572000" y="3357563"/>
            <a:ext cx="12858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9C4E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Mapping</a:t>
            </a:r>
            <a:endParaRPr lang="zh-CN" altLang="en-US" b="1" dirty="0">
              <a:solidFill>
                <a:srgbClr val="9C4E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>
            <a:off x="5113338" y="1989138"/>
            <a:ext cx="0" cy="34559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584325" y="1844675"/>
            <a:ext cx="2659063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Application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abstraction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Text Box 47"/>
          <p:cNvSpPr txBox="1">
            <a:spLocks noChangeArrowheads="1"/>
          </p:cNvSpPr>
          <p:nvPr/>
        </p:nvSpPr>
        <p:spPr bwMode="auto">
          <a:xfrm>
            <a:off x="5738813" y="1844675"/>
            <a:ext cx="33480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Physical level: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Disk space management</a:t>
            </a:r>
            <a:endParaRPr lang="zh-CN" altLang="en-US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cxnSp>
        <p:nvCxnSpPr>
          <p:cNvPr id="47" name="AutoShape 48"/>
          <p:cNvCxnSpPr>
            <a:cxnSpLocks noChangeShapeType="1"/>
            <a:endCxn id="27" idx="4"/>
          </p:cNvCxnSpPr>
          <p:nvPr/>
        </p:nvCxnSpPr>
        <p:spPr bwMode="auto">
          <a:xfrm flipH="1" flipV="1">
            <a:off x="6481763" y="3897313"/>
            <a:ext cx="576262" cy="1081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49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3897313"/>
            <a:ext cx="5762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50"/>
          <p:cNvCxnSpPr>
            <a:cxnSpLocks noChangeShapeType="1"/>
            <a:endCxn id="27" idx="4"/>
          </p:cNvCxnSpPr>
          <p:nvPr/>
        </p:nvCxnSpPr>
        <p:spPr bwMode="auto">
          <a:xfrm flipH="1">
            <a:off x="6481763" y="2817813"/>
            <a:ext cx="576262" cy="1079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animBg="1"/>
      <p:bldP spid="28" grpId="0" animBg="1"/>
      <p:bldP spid="41" grpId="0"/>
      <p:bldP spid="42" grpId="0"/>
      <p:bldP spid="43" grpId="0"/>
      <p:bldP spid="45" grpId="0"/>
      <p:bldP spid="4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en-US" altLang="zh-CN" dirty="0">
                <a:sym typeface="宋体" charset="0"/>
              </a:rPr>
              <a:t>SSTF</a:t>
            </a:r>
            <a:r>
              <a:rPr lang="zh-CN" altLang="en-US" dirty="0">
                <a:sym typeface="宋体" charset="0"/>
              </a:rPr>
              <a:t>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331640" y="5813965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>
            <a:off x="3053554" y="2560710"/>
            <a:ext cx="305927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359480" y="2968816"/>
            <a:ext cx="66866" cy="38817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2483768" y="3392162"/>
            <a:ext cx="942578" cy="18085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58913" y="3604950"/>
            <a:ext cx="805240" cy="32810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58914" y="3975260"/>
            <a:ext cx="2874615" cy="38102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4572000" y="4356283"/>
            <a:ext cx="720080" cy="275995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293476" y="4645442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56769" y="50133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3139574" y="5826750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389325" y="5824673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75204" y="5824315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+30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82012" y="5822216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98253" y="58205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+84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901337" y="581432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308145" y="5810345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605799" y="5810248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039126" y="580814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2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44894" y="1857364"/>
            <a:ext cx="5815339" cy="428628"/>
            <a:chOff x="844893" y="1000114"/>
            <a:chExt cx="5815339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17256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磁臂在一个方向上移动，访问所有未完成的请求，直到磁臂到达该方向上最后的磁道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514820"/>
            <a:ext cx="1655405" cy="428628"/>
            <a:chOff x="844893" y="1657570"/>
            <a:chExt cx="1655405" cy="428628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657570"/>
              <a:ext cx="135732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调换方向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5757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4894" y="2857496"/>
            <a:ext cx="4941553" cy="428628"/>
            <a:chOff x="844893" y="2000246"/>
            <a:chExt cx="4941553" cy="428628"/>
          </a:xfrm>
        </p:grpSpPr>
        <p:sp>
          <p:nvSpPr>
            <p:cNvPr id="10" name="内容占位符 2"/>
            <p:cNvSpPr txBox="1">
              <a:spLocks/>
            </p:cNvSpPr>
            <p:nvPr/>
          </p:nvSpPr>
          <p:spPr>
            <a:xfrm>
              <a:off x="1142976" y="2000246"/>
              <a:ext cx="4643470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也称为电梯算法</a:t>
              </a:r>
              <a:r>
                <a:rPr lang="en-US" altLang="zh-CN" dirty="0">
                  <a:sym typeface="宋体" charset="0"/>
                </a:rPr>
                <a:t>(</a:t>
              </a:r>
              <a:r>
                <a:rPr lang="zh-CN" altLang="zh-CN" dirty="0">
                  <a:sym typeface="宋体" charset="0"/>
                </a:rPr>
                <a:t>elevator algorithm</a:t>
              </a:r>
              <a:r>
                <a:rPr lang="en-US" altLang="zh-CN" dirty="0">
                  <a:sym typeface="宋体" charset="0"/>
                </a:rPr>
                <a:t>)</a:t>
              </a:r>
              <a:endParaRPr lang="zh-CN" alt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44893" y="200024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3" name="直接连接符 42"/>
          <p:cNvCxnSpPr/>
          <p:nvPr/>
        </p:nvCxnSpPr>
        <p:spPr>
          <a:xfrm rot="5400000">
            <a:off x="-4857816" y="3500438"/>
            <a:ext cx="6572296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43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SCAN算法示例</a:t>
            </a:r>
            <a:endParaRPr lang="zh-CN" altLang="en-US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1042989" y="7524740"/>
            <a:ext cx="7733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altLang="zh-CN" sz="1600" dirty="0">
                <a:solidFill>
                  <a:srgbClr val="000099"/>
                </a:solidFill>
                <a:latin typeface="MS PGothic"/>
                <a:ea typeface="MS PGothic" charset="0"/>
                <a:cs typeface="MS PGothic" charset="0"/>
                <a:hlinkClick r:id="rId2"/>
              </a:rPr>
              <a:t>http://cs.uttyler.edu/Faculty/Rainwater/COSC3355/Animations/diskschedulingfcfs.htm</a:t>
            </a:r>
            <a:endParaRPr lang="en-US" altLang="zh-CN" sz="1600" dirty="0">
              <a:solidFill>
                <a:srgbClr val="000099"/>
              </a:solidFill>
              <a:latin typeface="MS PGothic"/>
              <a:ea typeface="MS PGothic" charset="0"/>
              <a:cs typeface="MS PGothic" charset="0"/>
            </a:endParaRPr>
          </a:p>
        </p:txBody>
      </p:sp>
      <p:sp>
        <p:nvSpPr>
          <p:cNvPr id="6" name="Text Box 3"/>
          <p:cNvSpPr>
            <a:spLocks noChangeArrowheads="1"/>
          </p:cNvSpPr>
          <p:nvPr/>
        </p:nvSpPr>
        <p:spPr bwMode="auto">
          <a:xfrm>
            <a:off x="1183804" y="5669949"/>
            <a:ext cx="19816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合计磁头移动距离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37861" y="1700808"/>
            <a:ext cx="6609253" cy="349888"/>
            <a:chOff x="1237860" y="843558"/>
            <a:chExt cx="6609253" cy="349888"/>
          </a:xfrm>
        </p:grpSpPr>
        <p:sp>
          <p:nvSpPr>
            <p:cNvPr id="9" name="TextBox 8"/>
            <p:cNvSpPr txBox="1"/>
            <p:nvPr/>
          </p:nvSpPr>
          <p:spPr>
            <a:xfrm>
              <a:off x="1237860" y="854892"/>
              <a:ext cx="45143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磁盘访问序列 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= 98,183,37,122,14,124,65,67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8380" y="843558"/>
              <a:ext cx="19287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zh-CN" altLang="en-US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初始磁头位置：</a:t>
              </a: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53133" y="1995641"/>
            <a:ext cx="6967188" cy="556760"/>
            <a:chOff x="1053133" y="1138391"/>
            <a:chExt cx="6967188" cy="556760"/>
          </a:xfrm>
        </p:grpSpPr>
        <p:sp>
          <p:nvSpPr>
            <p:cNvPr id="11" name="TextBox 10"/>
            <p:cNvSpPr txBox="1"/>
            <p:nvPr/>
          </p:nvSpPr>
          <p:spPr>
            <a:xfrm>
              <a:off x="1053133" y="1138391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0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33364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33836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37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5160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53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516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65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76439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67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21485" y="1138391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98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68974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122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234930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124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82527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183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55743" y="1138391"/>
              <a:ext cx="5645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r>
                <a:rPr lang="en-US" altLang="zh-CN" sz="1600" b="1" dirty="0">
                  <a:solidFill>
                    <a:srgbClr val="005072"/>
                  </a:solidFill>
                  <a:latin typeface="微软雅黑"/>
                  <a:ea typeface="微软雅黑"/>
                </a:rPr>
                <a:t>199</a:t>
              </a:r>
              <a:endParaRPr lang="zh-CN" altLang="en-US" sz="1600" b="1" dirty="0">
                <a:solidFill>
                  <a:srgbClr val="005072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7741493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217340" y="1407151"/>
              <a:ext cx="0" cy="288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7300689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32179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526236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4535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426346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6914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462808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069357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658913" y="1407151"/>
              <a:ext cx="0" cy="144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rot="5400000">
              <a:off x="4480172" y="-1711025"/>
              <a:ext cx="0" cy="6516000"/>
            </a:xfrm>
            <a:prstGeom prst="line">
              <a:avLst/>
            </a:prstGeom>
            <a:ln w="38100">
              <a:solidFill>
                <a:srgbClr val="005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直接连接符 36"/>
          <p:cNvCxnSpPr/>
          <p:nvPr/>
        </p:nvCxnSpPr>
        <p:spPr>
          <a:xfrm flipH="1">
            <a:off x="2462809" y="2560710"/>
            <a:ext cx="590745" cy="364234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H="1">
            <a:off x="1658914" y="2924944"/>
            <a:ext cx="803895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H="1">
            <a:off x="1208785" y="3313400"/>
            <a:ext cx="441574" cy="284846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208785" y="3645024"/>
            <a:ext cx="2167654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376440" y="3933056"/>
            <a:ext cx="49907" cy="360040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426346" y="4293096"/>
            <a:ext cx="1027162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475036" y="4581128"/>
            <a:ext cx="759895" cy="288032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5344253" y="5198269"/>
            <a:ext cx="1997920" cy="437417"/>
            <a:chOff x="3359480" y="4159451"/>
            <a:chExt cx="1997920" cy="437417"/>
          </a:xfrm>
        </p:grpSpPr>
        <p:cxnSp>
          <p:nvCxnSpPr>
            <p:cNvPr id="44" name="直接连接符 43"/>
            <p:cNvCxnSpPr>
              <a:endCxn id="45" idx="2"/>
            </p:cNvCxnSpPr>
            <p:nvPr/>
          </p:nvCxnSpPr>
          <p:spPr>
            <a:xfrm>
              <a:off x="3359480" y="4159451"/>
              <a:ext cx="1889920" cy="383417"/>
            </a:xfrm>
            <a:prstGeom prst="line">
              <a:avLst/>
            </a:prstGeom>
            <a:ln w="28575">
              <a:solidFill>
                <a:srgbClr val="005072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5249400" y="4488868"/>
              <a:ext cx="108000" cy="108000"/>
            </a:xfrm>
            <a:prstGeom prst="ellipse">
              <a:avLst/>
            </a:prstGeom>
            <a:solidFill>
              <a:srgbClr val="00507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buNone/>
              </a:pPr>
              <a:endParaRPr lang="zh-CN" altLang="en-US">
                <a:solidFill>
                  <a:prstClr val="black"/>
                </a:solidFill>
                <a:latin typeface="MS PGothic"/>
                <a:ea typeface="微软雅黑"/>
              </a:endParaRPr>
            </a:p>
          </p:txBody>
        </p:sp>
      </p:grpSp>
      <p:sp>
        <p:nvSpPr>
          <p:cNvPr id="46" name="Text Box 3"/>
          <p:cNvSpPr>
            <a:spLocks noChangeArrowheads="1"/>
          </p:cNvSpPr>
          <p:nvPr/>
        </p:nvSpPr>
        <p:spPr bwMode="auto">
          <a:xfrm>
            <a:off x="2991738" y="5682734"/>
            <a:ext cx="43794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16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3"/>
          <p:cNvSpPr>
            <a:spLocks noChangeArrowheads="1"/>
          </p:cNvSpPr>
          <p:nvPr/>
        </p:nvSpPr>
        <p:spPr bwMode="auto">
          <a:xfrm>
            <a:off x="3232744" y="5680657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+23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Text Box 3"/>
          <p:cNvSpPr>
            <a:spLocks noChangeArrowheads="1"/>
          </p:cNvSpPr>
          <p:nvPr/>
        </p:nvSpPr>
        <p:spPr bwMode="auto">
          <a:xfrm>
            <a:off x="3618594" y="568029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+14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 Box 3"/>
          <p:cNvSpPr>
            <a:spLocks noChangeArrowheads="1"/>
          </p:cNvSpPr>
          <p:nvPr/>
        </p:nvSpPr>
        <p:spPr bwMode="auto">
          <a:xfrm>
            <a:off x="4025127" y="5678200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+65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3"/>
          <p:cNvSpPr>
            <a:spLocks noChangeArrowheads="1"/>
          </p:cNvSpPr>
          <p:nvPr/>
        </p:nvSpPr>
        <p:spPr bwMode="auto">
          <a:xfrm>
            <a:off x="4420613" y="56765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3"/>
          <p:cNvSpPr>
            <a:spLocks noChangeArrowheads="1"/>
          </p:cNvSpPr>
          <p:nvPr/>
        </p:nvSpPr>
        <p:spPr bwMode="auto">
          <a:xfrm>
            <a:off x="4689863" y="5676532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+31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3"/>
          <p:cNvSpPr>
            <a:spLocks noChangeArrowheads="1"/>
          </p:cNvSpPr>
          <p:nvPr/>
        </p:nvSpPr>
        <p:spPr bwMode="auto">
          <a:xfrm>
            <a:off x="5075428" y="5666329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+24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3"/>
          <p:cNvSpPr>
            <a:spLocks noChangeArrowheads="1"/>
          </p:cNvSpPr>
          <p:nvPr/>
        </p:nvSpPr>
        <p:spPr bwMode="auto">
          <a:xfrm>
            <a:off x="5469631" y="5666232"/>
            <a:ext cx="4667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+2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3"/>
          <p:cNvSpPr>
            <a:spLocks noChangeArrowheads="1"/>
          </p:cNvSpPr>
          <p:nvPr/>
        </p:nvSpPr>
        <p:spPr bwMode="auto">
          <a:xfrm>
            <a:off x="6156187" y="5662680"/>
            <a:ext cx="7200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=236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6" name="直接连接符 65"/>
          <p:cNvCxnSpPr/>
          <p:nvPr/>
        </p:nvCxnSpPr>
        <p:spPr>
          <a:xfrm>
            <a:off x="5262144" y="4869160"/>
            <a:ext cx="63100" cy="329108"/>
          </a:xfrm>
          <a:prstGeom prst="line">
            <a:avLst/>
          </a:prstGeom>
          <a:ln w="28575">
            <a:solidFill>
              <a:srgbClr val="00507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3"/>
          <p:cNvSpPr>
            <a:spLocks noChangeArrowheads="1"/>
          </p:cNvSpPr>
          <p:nvPr/>
        </p:nvSpPr>
        <p:spPr bwMode="auto">
          <a:xfrm>
            <a:off x="5737195" y="5674161"/>
            <a:ext cx="5934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1" fontAlgn="auto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SzTx/>
              <a:buNone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宋体" charset="0"/>
              </a:rPr>
              <a:t>+59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0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6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循环扫描算法</a:t>
            </a:r>
            <a:r>
              <a:rPr lang="en-US" altLang="zh-CN" dirty="0">
                <a:sym typeface="宋体" charset="0"/>
              </a:rPr>
              <a:t>(</a:t>
            </a:r>
            <a:r>
              <a:rPr lang="zh-CN" altLang="en-US" dirty="0">
                <a:sym typeface="宋体" charset="0"/>
              </a:rPr>
              <a:t>C-SCAN</a:t>
            </a:r>
            <a:r>
              <a:rPr lang="en-US" altLang="zh-CN" dirty="0">
                <a:sym typeface="宋体" charset="0"/>
              </a:rPr>
              <a:t>)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3727107" cy="428628"/>
            <a:chOff x="844893" y="1000114"/>
            <a:chExt cx="3727107" cy="428628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3429024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defRPr/>
              </a:pPr>
              <a:r>
                <a:rPr lang="zh-CN" altLang="en-US" dirty="0">
                  <a:sym typeface="宋体" charset="0"/>
                </a:rPr>
                <a:t>限制了仅在一个方向上扫描</a:t>
              </a:r>
              <a:endParaRPr lang="zh-CN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200040"/>
            <a:ext cx="5870247" cy="699866"/>
            <a:chOff x="844893" y="1342790"/>
            <a:chExt cx="5870247" cy="69986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342790"/>
              <a:ext cx="5572164" cy="6998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当最后一个磁道也被访问过了后，磁臂返回到磁盘的另外一端再次进行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3427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cxnSp>
        <p:nvCxnSpPr>
          <p:cNvPr id="40" name="直接连接符 39"/>
          <p:cNvCxnSpPr/>
          <p:nvPr/>
        </p:nvCxnSpPr>
        <p:spPr>
          <a:xfrm rot="5400000">
            <a:off x="-6286576" y="3500438"/>
            <a:ext cx="9001188" cy="142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3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57200" y="1063230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  <a:defRPr/>
            </a:pPr>
            <a:r>
              <a:rPr lang="zh-CN" altLang="en-US" dirty="0">
                <a:sym typeface="宋体" charset="0"/>
              </a:rPr>
              <a:t>C-LOOK算法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57364"/>
            <a:ext cx="5870247" cy="714380"/>
            <a:chOff x="844893" y="1000114"/>
            <a:chExt cx="5870247" cy="71438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00114"/>
              <a:ext cx="5572164" cy="71438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>
                  <a:sym typeface="宋体" charset="0"/>
                </a:rPr>
                <a:t>磁臂先到达该方向上最后一个请求处，然后立即反转，而不是先到最后点路径上的所有请求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956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en-US" altLang="zh-TW" dirty="0"/>
              <a:t>N</a:t>
            </a:r>
            <a:r>
              <a:rPr lang="zh-TW" altLang="en-US" dirty="0"/>
              <a:t>步扫描</a:t>
            </a:r>
            <a:r>
              <a:rPr lang="en-US" altLang="zh-TW" dirty="0"/>
              <a:t>(N-step-SCAN)</a:t>
            </a:r>
            <a:r>
              <a:rPr lang="zh-TW" altLang="en-US" dirty="0"/>
              <a:t>算法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870247" cy="909644"/>
            <a:chOff x="844893" y="1019164"/>
            <a:chExt cx="5870247" cy="909644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385765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磁头粘着</a:t>
              </a:r>
              <a:r>
                <a:rPr lang="zh-CN" altLang="zh-CN" dirty="0"/>
                <a:t>(Arm</a:t>
              </a:r>
              <a:r>
                <a:rPr lang="zh-CN" altLang="en-US" dirty="0"/>
                <a:t> </a:t>
              </a:r>
              <a:r>
                <a:rPr lang="en-US" altLang="zh-CN" dirty="0"/>
                <a:t>S</a:t>
              </a:r>
              <a:r>
                <a:rPr lang="zh-CN" altLang="zh-CN" dirty="0"/>
                <a:t>tickiness)</a:t>
              </a:r>
              <a:r>
                <a:rPr lang="zh-CN" altLang="en-US" dirty="0"/>
                <a:t>现象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320155" cy="58896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SSTF、SCAN及CSCAN等算法中，可能出现磁头停留在某处不动的情况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262422" y="2781620"/>
            <a:ext cx="5095528" cy="354014"/>
            <a:chOff x="1262422" y="1924370"/>
            <a:chExt cx="5095528" cy="354014"/>
          </a:xfrm>
        </p:grpSpPr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2914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内容占位符 2"/>
            <p:cNvSpPr txBox="1">
              <a:spLocks/>
            </p:cNvSpPr>
            <p:nvPr/>
          </p:nvSpPr>
          <p:spPr>
            <a:xfrm>
              <a:off x="1394986" y="1924370"/>
              <a:ext cx="4962964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如：进程反复请求对某一磁道的I/</a:t>
              </a:r>
              <a:r>
                <a:rPr lang="en-US" altLang="zh-CN" dirty="0"/>
                <a:t>O</a:t>
              </a:r>
              <a:r>
                <a:rPr lang="zh-CN" altLang="en-US" dirty="0"/>
                <a:t>操作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4894" y="2995610"/>
            <a:ext cx="5298743" cy="770026"/>
            <a:chOff x="844893" y="2138360"/>
            <a:chExt cx="5298743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2138360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N</a:t>
              </a:r>
              <a:r>
                <a:rPr lang="zh-CN" altLang="en-US" dirty="0"/>
                <a:t>步扫描算法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220186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5756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2552788"/>
              <a:ext cx="4748651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将磁盘请求队列分成长度为N的子队列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719598"/>
            <a:ext cx="4095396" cy="354014"/>
            <a:chOff x="1262422" y="2862348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967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862348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按F</a:t>
              </a:r>
              <a:r>
                <a:rPr lang="en-US" altLang="zh-CN" dirty="0"/>
                <a:t>I</a:t>
              </a:r>
              <a:r>
                <a:rPr lang="zh-CN" altLang="en-US" dirty="0"/>
                <a:t>F</a:t>
              </a:r>
              <a:r>
                <a:rPr lang="en-US" altLang="zh-CN" dirty="0"/>
                <a:t>O</a:t>
              </a:r>
              <a:r>
                <a:rPr lang="zh-CN" altLang="en-US" dirty="0"/>
                <a:t>算法依次处理所有子队列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62422" y="4033830"/>
            <a:ext cx="2952388" cy="357190"/>
            <a:chOff x="1262422" y="3176580"/>
            <a:chExt cx="2952388" cy="357190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32686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3176580"/>
              <a:ext cx="2819824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扫描算法处理每个队列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55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>
          <a:xfrm>
            <a:off x="428596" y="1084929"/>
            <a:ext cx="8229600" cy="508383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SzTx/>
              <a:buNone/>
            </a:pPr>
            <a:r>
              <a:rPr lang="zh-CN" altLang="en-US" dirty="0"/>
              <a:t>双队列扫描</a:t>
            </a:r>
            <a:r>
              <a:rPr lang="en-US" altLang="zh-CN" dirty="0"/>
              <a:t>(FSCAN)</a:t>
            </a:r>
            <a:r>
              <a:rPr lang="zh-CN" altLang="en-US" dirty="0"/>
              <a:t>算法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44894" y="1876414"/>
            <a:ext cx="5584495" cy="695330"/>
            <a:chOff x="844893" y="1019164"/>
            <a:chExt cx="5584495" cy="695330"/>
          </a:xfrm>
        </p:grpSpPr>
        <p:sp>
          <p:nvSpPr>
            <p:cNvPr id="9" name="内容占位符 2"/>
            <p:cNvSpPr txBox="1">
              <a:spLocks/>
            </p:cNvSpPr>
            <p:nvPr/>
          </p:nvSpPr>
          <p:spPr>
            <a:xfrm>
              <a:off x="1142976" y="1019164"/>
              <a:ext cx="4214842" cy="42862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indent="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</a:pPr>
              <a:r>
                <a:rPr lang="zh-CN" altLang="en-US" dirty="0"/>
                <a:t>FSCAN算法是N步扫描算法的简化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4893" y="101916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144461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内容占位符 2"/>
            <p:cNvSpPr txBox="1">
              <a:spLocks/>
            </p:cNvSpPr>
            <p:nvPr/>
          </p:nvSpPr>
          <p:spPr>
            <a:xfrm>
              <a:off x="1394985" y="1339842"/>
              <a:ext cx="5034403" cy="374652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FSCAN只将磁盘请求队列分成两个子队列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44894" y="2411406"/>
            <a:ext cx="4084297" cy="770026"/>
            <a:chOff x="844893" y="1554156"/>
            <a:chExt cx="4084297" cy="770026"/>
          </a:xfrm>
        </p:grpSpPr>
        <p:sp>
          <p:nvSpPr>
            <p:cNvPr id="15" name="内容占位符 2"/>
            <p:cNvSpPr txBox="1">
              <a:spLocks/>
            </p:cNvSpPr>
            <p:nvPr/>
          </p:nvSpPr>
          <p:spPr>
            <a:xfrm>
              <a:off x="1142976" y="1554156"/>
              <a:ext cx="1785950" cy="423636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eaLnBrk="1" fontAlgn="auto" hangingPunct="1">
                <a:lnSpc>
                  <a:spcPct val="140000"/>
                </a:lnSpc>
                <a:spcBef>
                  <a:spcPct val="50000"/>
                </a:spcBef>
                <a:spcAft>
                  <a:spcPts val="0"/>
                </a:spcAft>
                <a:buSzTx/>
              </a:pPr>
              <a:r>
                <a:rPr lang="en-US" altLang="zh-CN" dirty="0"/>
                <a:t>FSCAN</a:t>
              </a:r>
              <a:r>
                <a:rPr lang="zh-CN" altLang="en-US" dirty="0"/>
                <a:t>算法</a:t>
              </a:r>
              <a:endParaRPr lang="en-US" altLang="zh-C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4893" y="161765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eaLnBrk="1" fontAlgn="auto" hangingPunct="1">
                <a:lnSpc>
                  <a:spcPct val="100000"/>
                </a:lnSpc>
                <a:spcAft>
                  <a:spcPts val="0"/>
                </a:spcAft>
                <a:buSzTx/>
                <a:buNone/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0733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内容占位符 2"/>
            <p:cNvSpPr txBox="1">
              <a:spLocks/>
            </p:cNvSpPr>
            <p:nvPr/>
          </p:nvSpPr>
          <p:spPr>
            <a:xfrm>
              <a:off x="1394985" y="1968584"/>
              <a:ext cx="3534205" cy="355598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把磁盘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请求分成两个队列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2422" y="3135394"/>
            <a:ext cx="4095396" cy="354014"/>
            <a:chOff x="1262422" y="2278144"/>
            <a:chExt cx="4095396" cy="354014"/>
          </a:xfrm>
        </p:grpSpPr>
        <p:pic>
          <p:nvPicPr>
            <p:cNvPr id="21" name="图片 2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38292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2" name="内容占位符 2"/>
            <p:cNvSpPr txBox="1">
              <a:spLocks/>
            </p:cNvSpPr>
            <p:nvPr/>
          </p:nvSpPr>
          <p:spPr>
            <a:xfrm>
              <a:off x="1394986" y="2278144"/>
              <a:ext cx="3962832" cy="354014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交替使用扫描算法处理一个队列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62422" y="3449626"/>
            <a:ext cx="5524156" cy="681054"/>
            <a:chOff x="1262422" y="2592376"/>
            <a:chExt cx="5524156" cy="681054"/>
          </a:xfrm>
        </p:grpSpPr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2422" y="268445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4" name="内容占位符 2"/>
            <p:cNvSpPr txBox="1">
              <a:spLocks/>
            </p:cNvSpPr>
            <p:nvPr/>
          </p:nvSpPr>
          <p:spPr>
            <a:xfrm>
              <a:off x="1394986" y="2592376"/>
              <a:ext cx="4748650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新生成的磁盘</a:t>
              </a:r>
              <a:r>
                <a:rPr lang="en-US" altLang="zh-CN" dirty="0"/>
                <a:t>I/O</a:t>
              </a:r>
              <a:r>
                <a:rPr lang="zh-CN" altLang="en-US" dirty="0"/>
                <a:t>请求放入另一队列中</a:t>
              </a:r>
            </a:p>
          </p:txBody>
        </p:sp>
        <p:sp>
          <p:nvSpPr>
            <p:cNvPr id="17" name="内容占位符 2"/>
            <p:cNvSpPr txBox="1">
              <a:spLocks/>
            </p:cNvSpPr>
            <p:nvPr/>
          </p:nvSpPr>
          <p:spPr>
            <a:xfrm>
              <a:off x="1394986" y="2916240"/>
              <a:ext cx="5391592" cy="357190"/>
            </a:xfrm>
            <a:prstGeom prst="rect">
              <a:avLst/>
            </a:prstGeom>
          </p:spPr>
          <p:txBody>
            <a:bodyPr/>
            <a:lstStyle>
              <a:lvl1pPr marL="269875" indent="-269875">
                <a:buNone/>
                <a:defRPr sz="2000" b="1" baseline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1pPr>
              <a:lvl2pPr marL="269875" indent="-93663">
                <a:buNone/>
                <a:defRPr sz="20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2pPr>
              <a:lvl3pPr>
                <a:buNone/>
                <a:defRPr sz="18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defRPr>
              </a:lvl3pPr>
            </a:lstStyle>
            <a:p>
              <a:pPr marL="0" lvl="1" indent="0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SzTx/>
              </a:pPr>
              <a:r>
                <a:rPr lang="zh-CN" altLang="en-US" dirty="0"/>
                <a:t>所有的新请求都将被推迟到下一次扫描时处理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0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219200" y="457200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2</a:t>
            </a:r>
            <a:r>
              <a:rPr kumimoji="0" lang="zh-CN" altLang="en-US">
                <a:latin typeface="Times New Roman" panose="02020603050405020304" pitchFamily="18" charset="0"/>
              </a:rPr>
              <a:t>． </a:t>
            </a:r>
            <a:r>
              <a:rPr kumimoji="0" lang="en-US" altLang="zh-CN">
                <a:latin typeface="Times New Roman" panose="02020603050405020304" pitchFamily="18" charset="0"/>
              </a:rPr>
              <a:t>RAID</a:t>
            </a:r>
            <a:r>
              <a:rPr kumimoji="0" lang="zh-CN" altLang="en-US">
                <a:latin typeface="Times New Roman" panose="02020603050405020304" pitchFamily="18" charset="0"/>
              </a:rPr>
              <a:t>（</a:t>
            </a:r>
            <a:r>
              <a:rPr kumimoji="0" lang="en-US" altLang="zh-CN" sz="2000">
                <a:latin typeface="Times New Roman" panose="02020603050405020304" pitchFamily="18" charset="0"/>
              </a:rPr>
              <a:t>Redundant Array of Inexpensive Disks</a:t>
            </a:r>
            <a:r>
              <a:rPr kumimoji="0"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71550" y="1484313"/>
            <a:ext cx="741045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研究目标：通过多个并行组件获得额外的磁盘访问性能，实现多个独立的</a:t>
            </a:r>
            <a:r>
              <a:rPr kumimoji="0" lang="en-US" altLang="zh-CN" sz="2000">
                <a:latin typeface="Times New Roman" panose="02020603050405020304" pitchFamily="18" charset="0"/>
              </a:rPr>
              <a:t>I/O</a:t>
            </a:r>
            <a:r>
              <a:rPr kumimoji="0" lang="zh-CN" altLang="en-US" sz="2000">
                <a:latin typeface="Times New Roman" panose="02020603050405020304" pitchFamily="18" charset="0"/>
              </a:rPr>
              <a:t>请求可以并行处理，前提是数据信息存放在不同的磁盘中。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包含了</a:t>
            </a:r>
            <a:r>
              <a:rPr kumimoji="0" lang="en-US" altLang="zh-CN" sz="2000">
                <a:latin typeface="Times New Roman" panose="02020603050405020304" pitchFamily="18" charset="0"/>
              </a:rPr>
              <a:t>0-5</a:t>
            </a:r>
            <a:r>
              <a:rPr kumimoji="0" lang="zh-CN" altLang="en-US" sz="2000">
                <a:latin typeface="Times New Roman" panose="02020603050405020304" pitchFamily="18" charset="0"/>
              </a:rPr>
              <a:t>个层，它们具有不同的设计结构。其中共同点是：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</a:t>
            </a:r>
            <a:r>
              <a:rPr kumimoji="0" lang="zh-CN" altLang="en-US" sz="2000">
                <a:latin typeface="Times New Roman" panose="02020603050405020304" pitchFamily="18" charset="0"/>
              </a:rPr>
              <a:t>）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是一组物理磁盘驱动器，</a:t>
            </a:r>
            <a:r>
              <a:rPr kumimoji="0" lang="en-US" altLang="zh-CN" sz="2000">
                <a:latin typeface="Times New Roman" panose="02020603050405020304" pitchFamily="18" charset="0"/>
              </a:rPr>
              <a:t>OS</a:t>
            </a:r>
            <a:r>
              <a:rPr kumimoji="0" lang="zh-CN" altLang="en-US" sz="2000">
                <a:latin typeface="Times New Roman" panose="02020603050405020304" pitchFamily="18" charset="0"/>
              </a:rPr>
              <a:t>将它看成单个。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r>
              <a:rPr kumimoji="0" lang="zh-CN" altLang="en-US" sz="2000">
                <a:latin typeface="Times New Roman" panose="02020603050405020304" pitchFamily="18" charset="0"/>
              </a:rPr>
              <a:t>）数据分布在物理驱动器阵列中。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3</a:t>
            </a:r>
            <a:r>
              <a:rPr kumimoji="0" lang="zh-CN" altLang="en-US" sz="2000">
                <a:latin typeface="Times New Roman" panose="02020603050405020304" pitchFamily="18" charset="0"/>
              </a:rPr>
              <a:t>）用冗余的磁盘空间保存奇偶检验信息，使数据具有可恢复性。</a:t>
            </a:r>
          </a:p>
        </p:txBody>
      </p:sp>
      <p:sp>
        <p:nvSpPr>
          <p:cNvPr id="6963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B5933C-CCDD-4F45-83CB-12AF877B98F9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1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1042988" y="1052513"/>
            <a:ext cx="7491412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1. RAID0</a:t>
            </a:r>
            <a:r>
              <a:rPr kumimoji="0" lang="zh-CN" altLang="en-US" sz="2000">
                <a:latin typeface="Times New Roman" panose="02020603050405020304" pitchFamily="18" charset="0"/>
              </a:rPr>
              <a:t>没有用冗余数据提高性能，而是用将数据存储在磁盘阵列中，提高数据访问的并行性。</a:t>
            </a: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2. RAID1-5</a:t>
            </a:r>
            <a:r>
              <a:rPr kumimoji="0" lang="zh-CN" altLang="en-US" sz="2000">
                <a:latin typeface="Times New Roman" panose="02020603050405020304" pitchFamily="18" charset="0"/>
              </a:rPr>
              <a:t>使用冗余数据，但其采用方法不同。</a:t>
            </a:r>
          </a:p>
        </p:txBody>
      </p:sp>
      <p:sp>
        <p:nvSpPr>
          <p:cNvPr id="71683" name="TextBox 1"/>
          <p:cNvSpPr txBox="1">
            <a:spLocks noChangeArrowheads="1"/>
          </p:cNvSpPr>
          <p:nvPr/>
        </p:nvSpPr>
        <p:spPr bwMode="auto">
          <a:xfrm>
            <a:off x="1403350" y="476250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b="1">
                <a:latin typeface="Times New Roman" panose="02020603050405020304" pitchFamily="18" charset="0"/>
              </a:rPr>
              <a:t>具体的</a:t>
            </a:r>
            <a:r>
              <a:rPr kumimoji="0" lang="en-US" altLang="zh-CN" b="1">
                <a:latin typeface="Times New Roman" panose="02020603050405020304" pitchFamily="18" charset="0"/>
              </a:rPr>
              <a:t>RAID</a:t>
            </a:r>
            <a:r>
              <a:rPr kumimoji="0" lang="zh-CN" altLang="en-US" b="1">
                <a:latin typeface="Times New Roman" panose="02020603050405020304" pitchFamily="18" charset="0"/>
              </a:rPr>
              <a:t>分层特性</a:t>
            </a:r>
          </a:p>
        </p:txBody>
      </p:sp>
      <p:sp>
        <p:nvSpPr>
          <p:cNvPr id="71684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DD4538E-4AB5-4FB2-A722-A09E03591142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5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4" descr="5-19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84313"/>
            <a:ext cx="6858000" cy="429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7" name="Text Box 5"/>
          <p:cNvSpPr txBox="1">
            <a:spLocks noChangeArrowheads="1"/>
          </p:cNvSpPr>
          <p:nvPr/>
        </p:nvSpPr>
        <p:spPr bwMode="auto">
          <a:xfrm>
            <a:off x="1403350" y="765175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latin typeface="Times New Roman" panose="02020603050405020304" pitchFamily="18" charset="0"/>
              </a:rPr>
              <a:t>0-2</a:t>
            </a:r>
            <a:r>
              <a:rPr kumimoji="0" lang="zh-CN" altLang="en-US" sz="2000">
                <a:latin typeface="Times New Roman" panose="02020603050405020304" pitchFamily="18" charset="0"/>
              </a:rPr>
              <a:t>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2708" name="Text Box 6"/>
          <p:cNvSpPr txBox="1">
            <a:spLocks noChangeArrowheads="1"/>
          </p:cNvSpPr>
          <p:nvPr/>
        </p:nvSpPr>
        <p:spPr bwMode="auto">
          <a:xfrm>
            <a:off x="1187450" y="5805488"/>
            <a:ext cx="66246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备份和使用的设备对ＯＳ是隐藏的，由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控制器完成并行操作．</a:t>
            </a:r>
          </a:p>
        </p:txBody>
      </p:sp>
      <p:sp>
        <p:nvSpPr>
          <p:cNvPr id="72709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52CC58-A015-4069-BBD1-71815B4F6C94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4"/>
          <p:cNvSpPr>
            <a:spLocks noChangeArrowheads="1"/>
          </p:cNvSpPr>
          <p:nvPr/>
        </p:nvSpPr>
        <p:spPr bwMode="auto">
          <a:xfrm>
            <a:off x="900113" y="1268413"/>
            <a:ext cx="8037512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文件访问：文件的创建、打开、关闭、读、写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目录管理：对文件访问和控制信息的管理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构成文件结构：划分成记录、顺序、索引文件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文件访问控制：并发访问和用户权限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限额(</a:t>
            </a:r>
            <a:r>
              <a:rPr lang="en-US" altLang="zh-CN" sz="2400"/>
              <a:t>quota)</a:t>
            </a:r>
            <a:r>
              <a:rPr lang="zh-CN" altLang="en-US" sz="2400"/>
              <a:t>设定：每个用户可建立的文件数、占用外存空间大小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审计(</a:t>
            </a:r>
            <a:r>
              <a:rPr lang="en-US" altLang="zh-CN" sz="2400"/>
              <a:t>auditing)：</a:t>
            </a:r>
            <a:r>
              <a:rPr lang="zh-CN" altLang="en-US" sz="2400"/>
              <a:t>对指定文件的使用信息记录（访问时间和用户等），存在日志中</a:t>
            </a:r>
          </a:p>
        </p:txBody>
      </p:sp>
      <p:sp>
        <p:nvSpPr>
          <p:cNvPr id="63491" name="Text Box 6"/>
          <p:cNvSpPr txBox="1">
            <a:spLocks noChangeArrowheads="1"/>
          </p:cNvSpPr>
          <p:nvPr/>
        </p:nvSpPr>
        <p:spPr bwMode="auto">
          <a:xfrm>
            <a:off x="1187450" y="333375"/>
            <a:ext cx="5903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>
                <a:latin typeface="Times New Roman" panose="02020603050405020304" pitchFamily="18" charset="0"/>
              </a:rPr>
              <a:t>分解任务一：面对用户要完成</a:t>
            </a:r>
          </a:p>
        </p:txBody>
      </p:sp>
      <p:sp>
        <p:nvSpPr>
          <p:cNvPr id="63492" name="灯片编号占位符 1"/>
          <p:cNvSpPr txBox="1">
            <a:spLocks noGrp="1"/>
          </p:cNvSpPr>
          <p:nvPr/>
        </p:nvSpPr>
        <p:spPr bwMode="auto">
          <a:xfrm>
            <a:off x="7019925" y="6164263"/>
            <a:ext cx="115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chemeClr val="tx1"/>
              </a:buClr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buClr>
                <a:schemeClr val="accent1"/>
              </a:buClr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buClr>
                <a:schemeClr val="folHlink"/>
              </a:buClr>
              <a:buSzPct val="70000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buClr>
                <a:schemeClr val="tx1"/>
              </a:buClr>
              <a:buSzPct val="6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buClr>
                <a:schemeClr val="hlink"/>
              </a:buClr>
              <a:buSzPct val="50000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3253AC4-319C-47F7-8485-256D6023BC37}" type="slidenum">
              <a:rPr lang="en-US" altLang="zh-CN" sz="1200">
                <a:latin typeface="Times New Roman" panose="02020603050405020304" pitchFamily="18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 descr="5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49275"/>
            <a:ext cx="6480175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5" name="Text Box 6"/>
          <p:cNvSpPr txBox="1">
            <a:spLocks noChangeArrowheads="1"/>
          </p:cNvSpPr>
          <p:nvPr/>
        </p:nvSpPr>
        <p:spPr bwMode="auto">
          <a:xfrm>
            <a:off x="1403350" y="260350"/>
            <a:ext cx="532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000">
                <a:latin typeface="Times New Roman" panose="02020603050405020304" pitchFamily="18" charset="0"/>
              </a:rPr>
              <a:t>３－５级</a:t>
            </a:r>
            <a:r>
              <a:rPr kumimoji="0" lang="en-US" altLang="zh-CN" sz="2000">
                <a:latin typeface="Times New Roman" panose="02020603050405020304" pitchFamily="18" charset="0"/>
              </a:rPr>
              <a:t>RAID</a:t>
            </a:r>
            <a:r>
              <a:rPr kumimoji="0" lang="zh-CN" altLang="en-US" sz="2000">
                <a:latin typeface="Times New Roman" panose="02020603050405020304" pitchFamily="18" charset="0"/>
              </a:rPr>
              <a:t>结构</a:t>
            </a:r>
          </a:p>
        </p:txBody>
      </p:sp>
      <p:sp>
        <p:nvSpPr>
          <p:cNvPr id="74756" name="灯片编号占位符 1"/>
          <p:cNvSpPr txBox="1">
            <a:spLocks noGrp="1"/>
          </p:cNvSpPr>
          <p:nvPr/>
        </p:nvSpPr>
        <p:spPr bwMode="auto">
          <a:xfrm>
            <a:off x="62484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kumimoji="1" sz="2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E01C760-7381-4EE0-A5BD-08E8A8E40133}" type="slidenum">
              <a:rPr kumimoji="0" lang="en-US" altLang="zh-CN" sz="1200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90</a:t>
            </a:fld>
            <a:endParaRPr kumimoji="0" lang="en-US" altLang="zh-CN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5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Introduction of file structure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057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Components of file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label: file name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Logical structure: data organization in file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Interface and attributes: application abstraction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File types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normal file: created by process and stores data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Directory file: the files used to manage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Character device file and block device file: abstraction of I/O devices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Logical structure of file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Byte sequence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Records sequence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Object-oriented tree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7CADA7-E44E-4DEC-961B-24EDE12FF2A9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5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Common file operations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457575" cy="5057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Create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Delete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Open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Close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Read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Write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Append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Seek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Get attributes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Set attributes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9C948-2226-4DE8-8F76-2EAD4C72033F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57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Common file attributes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3457575" cy="505777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Protection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Password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ea typeface="宋体" pitchFamily="2" charset="-122"/>
              </a:rPr>
              <a:t>creater</a:t>
            </a:r>
            <a:endParaRPr lang="en-US" altLang="zh-CN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Owner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Read only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 err="1">
                <a:ea typeface="宋体" pitchFamily="2" charset="-122"/>
              </a:rPr>
              <a:t>Hiden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System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Archive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ASCII/binary</a:t>
            </a:r>
            <a:endParaRPr lang="zh-CN" altLang="en-US" sz="2400" dirty="0">
              <a:ea typeface="宋体" pitchFamily="2" charset="-122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400" dirty="0">
                <a:ea typeface="宋体" pitchFamily="2" charset="-122"/>
              </a:rPr>
              <a:t>Random access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BFD869-E1F9-4929-B2FB-DCA0B22C3772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072063" y="1428750"/>
            <a:ext cx="378618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temporary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locked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Record length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Position of key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Length of key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Create time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Last access time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Last modification time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File size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Verdana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/>
                <a:ea typeface="宋体" panose="02010600030101010101" pitchFamily="2" charset="-122"/>
                <a:cs typeface="+mn-cs"/>
              </a:rPr>
              <a:t>Max length</a:t>
            </a:r>
          </a:p>
        </p:txBody>
      </p:sp>
    </p:spTree>
    <p:extLst>
      <p:ext uri="{BB962C8B-B14F-4D97-AF65-F5344CB8AC3E}">
        <p14:creationId xmlns:p14="http://schemas.microsoft.com/office/powerpoint/2010/main" val="311022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4" name="Picture 4">
            <a:extLst>
              <a:ext uri="{FF2B5EF4-FFF2-40B4-BE49-F238E27FC236}">
                <a16:creationId xmlns:a16="http://schemas.microsoft.com/office/drawing/2014/main" id="{55A81A18-96E3-4511-8D7F-DC89062C9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6672"/>
            <a:ext cx="499110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96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970" name="Picture 2">
            <a:extLst>
              <a:ext uri="{FF2B5EF4-FFF2-40B4-BE49-F238E27FC236}">
                <a16:creationId xmlns:a16="http://schemas.microsoft.com/office/drawing/2014/main" id="{BF3E8312-A98B-42F1-9FCC-43B33E72D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67" y="1382539"/>
            <a:ext cx="5105069" cy="334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2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95647-3F7B-46E1-8CF4-AA095C47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elf</a:t>
            </a:r>
            <a:r>
              <a:rPr lang="zh-CN" altLang="en-US" dirty="0"/>
              <a:t>文件格式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045A9-B4F7-4D64-AF69-5E6B68CA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D03D-725B-4A42-A494-0BEE112B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E56752-4723-40A1-A2FE-18AD5C5D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EFC526-8A43-41C1-B1D0-B3D20E53516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1922" name="Picture 2">
            <a:extLst>
              <a:ext uri="{FF2B5EF4-FFF2-40B4-BE49-F238E27FC236}">
                <a16:creationId xmlns:a16="http://schemas.microsoft.com/office/drawing/2014/main" id="{832FC708-541C-4DEA-92F5-A5F7F7217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403860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946" name="Picture 2">
            <a:extLst>
              <a:ext uri="{FF2B5EF4-FFF2-40B4-BE49-F238E27FC236}">
                <a16:creationId xmlns:a16="http://schemas.microsoft.com/office/drawing/2014/main" id="{0C51BEF2-7FF1-403D-94B9-8ABA19D73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1340768"/>
            <a:ext cx="42957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34A779-D5D4-4630-99F0-4E8467D6975D}"/>
              </a:ext>
            </a:extLst>
          </p:cNvPr>
          <p:cNvSpPr txBox="1"/>
          <p:nvPr/>
        </p:nvSpPr>
        <p:spPr>
          <a:xfrm>
            <a:off x="1331640" y="5877272"/>
            <a:ext cx="69847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•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hlinkClick r:id="rId5"/>
              </a:rPr>
              <a:t>https://cloud.tencent.com/developer/news/244988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1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宋体" panose="02010600030101010101" pitchFamily="2" charset="-122"/>
              </a:rPr>
              <a:t>Description of </a:t>
            </a:r>
            <a:r>
              <a:rPr lang="en-US" altLang="zh-CN" sz="3600" dirty="0" smtClean="0">
                <a:ea typeface="宋体" panose="02010600030101010101" pitchFamily="2" charset="-122"/>
              </a:rPr>
              <a:t>Media File </a:t>
            </a:r>
            <a:r>
              <a:rPr lang="en-US" altLang="zh-CN" sz="3600" dirty="0">
                <a:ea typeface="宋体" panose="02010600030101010101" pitchFamily="2" charset="-122"/>
              </a:rPr>
              <a:t>format</a:t>
            </a:r>
            <a:endParaRPr lang="zh-CN" altLang="en-US" sz="36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F8587B-AA89-4747-B60B-D0DD4506EC06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4994" name="Picture 2" descr="https://images2018.cnblogs.com/blog/1177848/201711/1177848-20171124105430750-155831166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916832"/>
            <a:ext cx="244792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996" name="Picture 4" descr="https://images2018.cnblogs.com/blog/1177848/201711/1177848-20171124105354187-5979514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0"/>
            <a:ext cx="4438650" cy="657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1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Logical structure of file</a:t>
            </a:r>
            <a:endParaRPr lang="zh-CN" altLang="en-US" sz="360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1B54AB-8530-450D-A931-984F379DBD7E}" type="slidenum"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itchFamily="34" charset="-127"/>
              <a:cs typeface="+mn-cs"/>
            </a:endParaRPr>
          </a:p>
        </p:txBody>
      </p:sp>
      <p:pic>
        <p:nvPicPr>
          <p:cNvPr id="8200" name="Picture 11" descr="6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2816"/>
            <a:ext cx="7704138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78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关于文件性能的思考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371600"/>
            <a:ext cx="8064500" cy="51537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OS</a:t>
            </a:r>
            <a:r>
              <a:rPr lang="zh-CN" altLang="en-US" dirty="0" smtClean="0"/>
              <a:t>喜欢做顺序的预取以改进性能，为什么？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尊重磁盘的物理特性</a:t>
            </a:r>
            <a:endParaRPr lang="en-US" altLang="zh-CN" dirty="0" smtClean="0"/>
          </a:p>
          <a:p>
            <a:r>
              <a:rPr lang="zh-CN" altLang="en-US" dirty="0" smtClean="0"/>
              <a:t>数据文件的读取顺序是如何决定的？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应用程序决定使用顺序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格式的标准化以实现通用性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合理使用内存，减少</a:t>
            </a:r>
            <a:r>
              <a:rPr lang="en-US" altLang="zh-CN" dirty="0" smtClean="0"/>
              <a:t>IO</a:t>
            </a:r>
            <a:r>
              <a:rPr lang="zh-CN" altLang="en-US" dirty="0" smtClean="0"/>
              <a:t>访问是程序员的主要优化目标</a:t>
            </a:r>
            <a:endParaRPr lang="en-US" altLang="zh-CN" dirty="0" smtClean="0"/>
          </a:p>
          <a:p>
            <a:r>
              <a:rPr lang="zh-CN" altLang="en-US" dirty="0" smtClean="0"/>
              <a:t>如果二者之间存在矛盾，如何解决？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训练程序员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提供更多的程序逻辑信息（</a:t>
            </a:r>
            <a:r>
              <a:rPr lang="en-US" altLang="zh-CN" dirty="0" err="1" smtClean="0"/>
              <a:t>fadvice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madvice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Bypass OS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FC526-8A43-41C1-B1D0-B3D20E53516B}" type="slidenum">
              <a:rPr lang="en-US" altLang="ko-KR" smtClean="0"/>
              <a:pPr/>
              <a:t>99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40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MS PGothic"/>
        <a:ea typeface="微软雅黑"/>
        <a:cs typeface=""/>
      </a:majorFont>
      <a:minorFont>
        <a:latin typeface="MS P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5635</Words>
  <Application>Microsoft Office PowerPoint</Application>
  <PresentationFormat>全屏显示(4:3)</PresentationFormat>
  <Paragraphs>1255</Paragraphs>
  <Slides>118</Slides>
  <Notes>39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118</vt:i4>
      </vt:variant>
    </vt:vector>
  </HeadingPairs>
  <TitlesOfParts>
    <vt:vector size="138" baseType="lpstr">
      <vt:lpstr>굴림</vt:lpstr>
      <vt:lpstr>Helvetica Light</vt:lpstr>
      <vt:lpstr>MS PGothic</vt:lpstr>
      <vt:lpstr>宋体</vt:lpstr>
      <vt:lpstr>微软雅黑</vt:lpstr>
      <vt:lpstr>张海山锐谐体2.0-授权联系：Samtype@QQ.com</vt:lpstr>
      <vt:lpstr>Arial</vt:lpstr>
      <vt:lpstr>Arial Black</vt:lpstr>
      <vt:lpstr>Calibri</vt:lpstr>
      <vt:lpstr>Courier New</vt:lpstr>
      <vt:lpstr>Helvetica</vt:lpstr>
      <vt:lpstr>Tahoma</vt:lpstr>
      <vt:lpstr>Times New Roman</vt:lpstr>
      <vt:lpstr>Verdana</vt:lpstr>
      <vt:lpstr>Wingdings</vt:lpstr>
      <vt:lpstr>psh3_Print</vt:lpstr>
      <vt:lpstr>Office 主题</vt:lpstr>
      <vt:lpstr>1_Office 主题</vt:lpstr>
      <vt:lpstr>2_Office 主题</vt:lpstr>
      <vt:lpstr>VISIO</vt:lpstr>
      <vt:lpstr>Operating System</vt:lpstr>
      <vt:lpstr>文件</vt:lpstr>
      <vt:lpstr>现代人眼中的文件是什么</vt:lpstr>
      <vt:lpstr>Physical Structure of Disk </vt:lpstr>
      <vt:lpstr>文件在计算机中的抽象</vt:lpstr>
      <vt:lpstr>PowerPoint 演示文稿</vt:lpstr>
      <vt:lpstr>Introduction of File Management</vt:lpstr>
      <vt:lpstr>Architecture of File Management</vt:lpstr>
      <vt:lpstr>PowerPoint 演示文稿</vt:lpstr>
      <vt:lpstr>PowerPoint 演示文稿</vt:lpstr>
      <vt:lpstr>Purpose of File Management</vt:lpstr>
      <vt:lpstr>Physical structure of file</vt:lpstr>
      <vt:lpstr>PowerPoint 演示文稿</vt:lpstr>
      <vt:lpstr>Physical Structure of Disk </vt:lpstr>
      <vt:lpstr>Physical structure of file: continuous</vt:lpstr>
      <vt:lpstr>PowerPoint 演示文稿</vt:lpstr>
      <vt:lpstr>Physical structure of file: link table</vt:lpstr>
      <vt:lpstr>PowerPoint 演示文稿</vt:lpstr>
      <vt:lpstr>PowerPoint 演示文稿</vt:lpstr>
      <vt:lpstr>Physical structure of file: index table</vt:lpstr>
      <vt:lpstr>PowerPoint 演示文稿</vt:lpstr>
      <vt:lpstr>PowerPoint 演示文稿</vt:lpstr>
      <vt:lpstr>PowerPoint 演示文稿</vt:lpstr>
      <vt:lpstr>Summary of file physical structure</vt:lpstr>
      <vt:lpstr>GFS:Google File System设计原则</vt:lpstr>
      <vt:lpstr>GFS:Google File System</vt:lpstr>
      <vt:lpstr>Introduction of directory structure</vt:lpstr>
      <vt:lpstr>某些同学的桌面</vt:lpstr>
      <vt:lpstr>PowerPoint 演示文稿</vt:lpstr>
      <vt:lpstr>Logical structure of directory</vt:lpstr>
      <vt:lpstr>PowerPoint 演示文稿</vt:lpstr>
      <vt:lpstr>PowerPoint 演示文稿</vt:lpstr>
      <vt:lpstr>PowerPoint 演示文稿</vt:lpstr>
      <vt:lpstr>Design issues of directory</vt:lpstr>
      <vt:lpstr>PowerPoint 演示文稿</vt:lpstr>
      <vt:lpstr>PowerPoint 演示文稿</vt:lpstr>
      <vt:lpstr>PowerPoint 演示文稿</vt:lpstr>
      <vt:lpstr>Case: FAT in DOS </vt:lpstr>
      <vt:lpstr>PowerPoint 演示文稿</vt:lpstr>
      <vt:lpstr>Case: I-Node in Unix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Disk space management</vt:lpstr>
      <vt:lpstr>Disk space allocation</vt:lpstr>
      <vt:lpstr>Empty disk blocks management</vt:lpstr>
      <vt:lpstr>PowerPoint 演示文稿</vt:lpstr>
      <vt:lpstr>PowerPoint 演示文稿</vt:lpstr>
      <vt:lpstr>如何提高文件系统的性能？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Split-Level I/O Scheduling:  Multi-Layer Hooks</vt:lpstr>
      <vt:lpstr>Split-Level I/O Scheduling: Tags</vt:lpstr>
      <vt:lpstr>使用预先读取技术掩盖磁盘缓存</vt:lpstr>
      <vt:lpstr>如何有效的预取？</vt:lpstr>
      <vt:lpstr>现行的Linux Readahead方案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Introduction of file structure</vt:lpstr>
      <vt:lpstr>Common file operations</vt:lpstr>
      <vt:lpstr>Common file attributes</vt:lpstr>
      <vt:lpstr>示例：elf文件格式</vt:lpstr>
      <vt:lpstr>示例：elf文件格式</vt:lpstr>
      <vt:lpstr>示例：elf文件格式</vt:lpstr>
      <vt:lpstr>Description of Media File format</vt:lpstr>
      <vt:lpstr>Logical structure of file</vt:lpstr>
      <vt:lpstr>关于文件性能的思考</vt:lpstr>
      <vt:lpstr>５．共享文件管理实现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2021-05-18T04:37:02Z</dcterms:created>
  <dcterms:modified xsi:type="dcterms:W3CDTF">2021-05-18T04:37:11Z</dcterms:modified>
</cp:coreProperties>
</file>