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6" r:id="rId1"/>
  </p:sldMasterIdLst>
  <p:notesMasterIdLst>
    <p:notesMasterId r:id="rId77"/>
  </p:notesMasterIdLst>
  <p:handoutMasterIdLst>
    <p:handoutMasterId r:id="rId78"/>
  </p:handoutMasterIdLst>
  <p:sldIdLst>
    <p:sldId id="256" r:id="rId2"/>
    <p:sldId id="323" r:id="rId3"/>
    <p:sldId id="431" r:id="rId4"/>
    <p:sldId id="478" r:id="rId5"/>
    <p:sldId id="479" r:id="rId6"/>
    <p:sldId id="480" r:id="rId7"/>
    <p:sldId id="520" r:id="rId8"/>
    <p:sldId id="580" r:id="rId9"/>
    <p:sldId id="481" r:id="rId10"/>
    <p:sldId id="483" r:id="rId11"/>
    <p:sldId id="486" r:id="rId12"/>
    <p:sldId id="491" r:id="rId13"/>
    <p:sldId id="492" r:id="rId14"/>
    <p:sldId id="488" r:id="rId15"/>
    <p:sldId id="489" r:id="rId16"/>
    <p:sldId id="490" r:id="rId17"/>
    <p:sldId id="482" r:id="rId18"/>
    <p:sldId id="484" r:id="rId19"/>
    <p:sldId id="485" r:id="rId20"/>
    <p:sldId id="493" r:id="rId21"/>
    <p:sldId id="521" r:id="rId22"/>
    <p:sldId id="494" r:id="rId23"/>
    <p:sldId id="495" r:id="rId24"/>
    <p:sldId id="496" r:id="rId25"/>
    <p:sldId id="497" r:id="rId26"/>
    <p:sldId id="498" r:id="rId27"/>
    <p:sldId id="522" r:id="rId28"/>
    <p:sldId id="523" r:id="rId29"/>
    <p:sldId id="499" r:id="rId30"/>
    <p:sldId id="500" r:id="rId31"/>
    <p:sldId id="524" r:id="rId32"/>
    <p:sldId id="525" r:id="rId33"/>
    <p:sldId id="526" r:id="rId34"/>
    <p:sldId id="502" r:id="rId35"/>
    <p:sldId id="527" r:id="rId36"/>
    <p:sldId id="529" r:id="rId37"/>
    <p:sldId id="530" r:id="rId38"/>
    <p:sldId id="531" r:id="rId39"/>
    <p:sldId id="532" r:id="rId40"/>
    <p:sldId id="533" r:id="rId41"/>
    <p:sldId id="543" r:id="rId42"/>
    <p:sldId id="544" r:id="rId43"/>
    <p:sldId id="545" r:id="rId44"/>
    <p:sldId id="546" r:id="rId45"/>
    <p:sldId id="581" r:id="rId46"/>
    <p:sldId id="582" r:id="rId47"/>
    <p:sldId id="572" r:id="rId48"/>
    <p:sldId id="573" r:id="rId49"/>
    <p:sldId id="575" r:id="rId50"/>
    <p:sldId id="574" r:id="rId51"/>
    <p:sldId id="576" r:id="rId52"/>
    <p:sldId id="577" r:id="rId53"/>
    <p:sldId id="578" r:id="rId54"/>
    <p:sldId id="579" r:id="rId55"/>
    <p:sldId id="583" r:id="rId56"/>
    <p:sldId id="584" r:id="rId57"/>
    <p:sldId id="552" r:id="rId58"/>
    <p:sldId id="553" r:id="rId59"/>
    <p:sldId id="554" r:id="rId60"/>
    <p:sldId id="555" r:id="rId61"/>
    <p:sldId id="556" r:id="rId62"/>
    <p:sldId id="557" r:id="rId63"/>
    <p:sldId id="558" r:id="rId64"/>
    <p:sldId id="559" r:id="rId65"/>
    <p:sldId id="560" r:id="rId66"/>
    <p:sldId id="561" r:id="rId67"/>
    <p:sldId id="562" r:id="rId68"/>
    <p:sldId id="563" r:id="rId69"/>
    <p:sldId id="564" r:id="rId70"/>
    <p:sldId id="565" r:id="rId71"/>
    <p:sldId id="566" r:id="rId72"/>
    <p:sldId id="569" r:id="rId73"/>
    <p:sldId id="570" r:id="rId74"/>
    <p:sldId id="571" r:id="rId75"/>
    <p:sldId id="281" r:id="rId7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CC"/>
    <a:srgbClr val="F5ED5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47" autoAdjust="0"/>
  </p:normalViewPr>
  <p:slideViewPr>
    <p:cSldViewPr>
      <p:cViewPr varScale="1">
        <p:scale>
          <a:sx n="98" d="100"/>
          <a:sy n="98" d="100"/>
        </p:scale>
        <p:origin x="1917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457CEA3-D415-471E-9917-F75453898254}" type="datetimeFigureOut">
              <a:rPr lang="zh-CN" altLang="en-US"/>
              <a:pPr>
                <a:defRPr/>
              </a:pPr>
              <a:t>2021/5/18</a:t>
            </a:fld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5748598-ED36-4133-8F70-D25A978D34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B252069-ED7E-40C5-9A2D-F505E66951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847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383B623-EDFF-483D-94D0-48A4A37DA040}" type="slidenum">
              <a:rPr lang="en-US" altLang="zh-CN" smtClean="0">
                <a:latin typeface="Arial" panose="020B0604020202020204" pitchFamily="34" charset="0"/>
              </a:rPr>
              <a:pPr/>
              <a:t>53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93188" name="备注占位符 2"/>
          <p:cNvSpPr>
            <a:spLocks noGrp="1"/>
          </p:cNvSpPr>
          <p:nvPr>
            <p:ph type="body" sz="quarter" idx="1"/>
          </p:nvPr>
        </p:nvSpPr>
        <p:spPr>
          <a:xfrm>
            <a:off x="777875" y="4776788"/>
            <a:ext cx="6216650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E77C6D0-7B47-4AD8-BB3B-3555BE109469}" type="slidenum">
              <a:rPr lang="en-US" altLang="zh-CN" smtClean="0">
                <a:latin typeface="Arial" panose="020B0604020202020204" pitchFamily="34" charset="0"/>
              </a:rPr>
              <a:pPr/>
              <a:t>54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95236" name="备注占位符 2"/>
          <p:cNvSpPr>
            <a:spLocks noGrp="1"/>
          </p:cNvSpPr>
          <p:nvPr>
            <p:ph type="body" sz="quarter" idx="1"/>
          </p:nvPr>
        </p:nvSpPr>
        <p:spPr>
          <a:xfrm>
            <a:off x="777875" y="4776788"/>
            <a:ext cx="6216650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DD4F864-8980-42E2-8399-9BF96387C099}" type="slidenum">
              <a:t>56</a:t>
            </a:fld>
            <a:endParaRPr lang="en-US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50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/>
        </p:nvSpPr>
        <p:spPr bwMode="ltGray">
          <a:xfrm>
            <a:off x="827088" y="1196975"/>
            <a:ext cx="8305800" cy="9144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kumimoji="0" lang="zh-CN" altLang="en-US" sz="1800" smtClean="0">
              <a:latin typeface="Times New Roman" panose="02020603050405020304" pitchFamily="18" charset="0"/>
            </a:endParaRPr>
          </a:p>
        </p:txBody>
      </p:sp>
      <p:pic>
        <p:nvPicPr>
          <p:cNvPr id="5" name="Picture 31" descr="psh3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971550" y="1125538"/>
            <a:ext cx="8064500" cy="1081087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单击此处编辑母版标题样式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71550" y="3810000"/>
            <a:ext cx="80645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i="1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ko-KR" altLang="en-US"/>
              <a:t>单击此处编辑母版副标题样式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E8D4E27-0B1C-44DA-B25B-8476CFE9F7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2766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F1404-D7F2-472C-B446-7FD0F87921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737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304800"/>
            <a:ext cx="2016125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304800"/>
            <a:ext cx="5895975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478BB-1009-43FA-86B1-3E8D6938ED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426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7777163" cy="892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B5516-FA4A-416E-A0F4-B17840EAF8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916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EABD7-52A8-44F6-9B05-734EF5F3E2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258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3019D-CC45-48C7-90AE-D1006EFF86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075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96534-9475-4839-9945-D054E4582B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67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2F27D-8165-4537-9820-4AB3FB2D05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833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A484A-9739-4B91-960C-46244B458F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765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2D7D7-8B4F-43E6-BE19-1B8B6565F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873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0B60-CA1D-4F1B-82C8-AC5C2A1D7E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424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8B728-9E59-47C8-8292-B6190F89EB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006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kumimoji="0" lang="zh-CN" altLang="en-US" sz="1800" smtClean="0">
              <a:latin typeface="Times New Roman" panose="02020603050405020304" pitchFamily="18" charset="0"/>
            </a:endParaRPr>
          </a:p>
        </p:txBody>
      </p:sp>
      <p:pic>
        <p:nvPicPr>
          <p:cNvPr id="1027" name="Picture 34" descr="psh3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971550" y="304800"/>
            <a:ext cx="777716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单击此处编辑母版标题样式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371600"/>
            <a:ext cx="80645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单击此处编辑母版文本样式</a:t>
            </a:r>
          </a:p>
          <a:p>
            <a:pPr lvl="1"/>
            <a:r>
              <a:rPr lang="ko-KR" altLang="en-US" smtClean="0"/>
              <a:t>第二级</a:t>
            </a:r>
          </a:p>
          <a:p>
            <a:pPr lvl="2"/>
            <a:r>
              <a:rPr lang="ko-KR" altLang="en-US" smtClean="0"/>
              <a:t>第三级</a:t>
            </a:r>
          </a:p>
          <a:p>
            <a:pPr lvl="3"/>
            <a:r>
              <a:rPr lang="ko-KR" altLang="en-US" smtClean="0"/>
              <a:t>第四级</a:t>
            </a:r>
          </a:p>
          <a:p>
            <a:pPr lvl="4"/>
            <a:r>
              <a:rPr lang="ko-KR" altLang="en-US" smtClean="0"/>
              <a:t>第五级</a:t>
            </a:r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Verdana" charset="0"/>
                <a:ea typeface="굴림" charset="0"/>
                <a:cs typeface="굴림" charset="0"/>
              </a:defRPr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Verdana" charset="0"/>
                <a:ea typeface="굴림" charset="0"/>
                <a:cs typeface="굴림" charset="0"/>
              </a:defRPr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ea typeface="굴림" charset="-127"/>
              </a:defRPr>
            </a:lvl1pPr>
          </a:lstStyle>
          <a:p>
            <a:pPr>
              <a:defRPr/>
            </a:pPr>
            <a:fld id="{6CBC43B0-5BB6-439D-96AA-EE46943B76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宋体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kumimoji="1" sz="2800">
          <a:solidFill>
            <a:schemeClr val="tx2"/>
          </a:solidFill>
          <a:latin typeface="+mn-lt"/>
          <a:ea typeface="宋体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宋体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5.jpeg"/><Relationship Id="rId4" Type="http://schemas.openxmlformats.org/officeDocument/2006/relationships/image" Target="../media/image24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ecc_algorithm_for_web_512b.pdf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4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굴림" charset="-127"/>
              </a:rPr>
              <a:t>Operating System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0" y="2420938"/>
            <a:ext cx="7885113" cy="4248150"/>
          </a:xfrm>
        </p:spPr>
        <p:txBody>
          <a:bodyPr/>
          <a:lstStyle/>
          <a:p>
            <a:pPr eaLnBrk="1" hangingPunct="1"/>
            <a:r>
              <a:rPr kumimoji="0" lang="en-US" altLang="zh-CN" sz="4000" i="0" smtClean="0">
                <a:latin typeface="Arial" panose="020B0604020202020204" pitchFamily="34" charset="0"/>
                <a:ea typeface="굴림" charset="-127"/>
              </a:rPr>
              <a:t>Chapter 5: Device Management</a:t>
            </a:r>
            <a:endParaRPr kumimoji="0" lang="zh-CN" altLang="en-US" sz="4000" i="0" smtClean="0">
              <a:latin typeface="Arial" panose="020B0604020202020204" pitchFamily="34" charset="0"/>
              <a:ea typeface="굴림" charset="-127"/>
            </a:endParaRPr>
          </a:p>
          <a:p>
            <a:pPr eaLnBrk="1" hangingPunct="1"/>
            <a:endParaRPr kumimoji="0" lang="zh-CN" altLang="en-US" sz="4000" smtClean="0">
              <a:latin typeface="Arial" panose="020B0604020202020204" pitchFamily="34" charset="0"/>
              <a:ea typeface="굴림" charset="-127"/>
            </a:endParaRPr>
          </a:p>
          <a:p>
            <a:pPr eaLnBrk="1" hangingPunct="1"/>
            <a:endParaRPr kumimoji="0" lang="en-US" altLang="zh-CN" sz="4000" smtClean="0">
              <a:latin typeface="Arial" panose="020B0604020202020204" pitchFamily="34" charset="0"/>
              <a:ea typeface="굴림" charset="-127"/>
            </a:endParaRPr>
          </a:p>
          <a:p>
            <a:pPr eaLnBrk="1" hangingPunct="1"/>
            <a:endParaRPr kumimoji="0" lang="zh-CN" altLang="en-US" sz="4000" smtClean="0">
              <a:latin typeface="Arial" panose="020B0604020202020204" pitchFamily="34" charset="0"/>
              <a:ea typeface="굴림" charset="-127"/>
            </a:endParaRPr>
          </a:p>
          <a:p>
            <a:pPr eaLnBrk="1" hangingPunct="1"/>
            <a:r>
              <a:rPr kumimoji="0" lang="zh-CN" altLang="en-US" i="0" smtClean="0">
                <a:latin typeface="Arial" panose="020B0604020202020204" pitchFamily="34" charset="0"/>
                <a:ea typeface="굴림" charset="-127"/>
              </a:rPr>
              <a:t>宫晓利</a:t>
            </a:r>
          </a:p>
          <a:p>
            <a:pPr eaLnBrk="1" hangingPunct="1"/>
            <a:r>
              <a:rPr kumimoji="0" lang="en-US" altLang="zh-CN" smtClean="0">
                <a:latin typeface="Arial" panose="020B0604020202020204" pitchFamily="34" charset="0"/>
                <a:ea typeface="굴림" charset="-127"/>
              </a:rPr>
              <a:t>Department of Computer Science, NanKai University</a:t>
            </a:r>
          </a:p>
          <a:p>
            <a:pPr eaLnBrk="1" hangingPunct="1"/>
            <a:r>
              <a:rPr kumimoji="0" lang="en-US" altLang="zh-CN" smtClean="0">
                <a:latin typeface="Arial" panose="020B0604020202020204" pitchFamily="34" charset="0"/>
                <a:ea typeface="굴림" charset="-127"/>
              </a:rPr>
              <a:t>Email: gongxiaoli@nankai.edu.cn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smtClean="0">
                <a:ea typeface="宋体" panose="02010600030101010101" pitchFamily="2" charset="-122"/>
              </a:rPr>
              <a:t>Communication between CPU and devices</a:t>
            </a:r>
            <a:endParaRPr lang="zh-CN" altLang="en-US" sz="3200" smtClean="0">
              <a:ea typeface="宋体" panose="02010600030101010101" pitchFamily="2" charset="-122"/>
            </a:endParaRPr>
          </a:p>
        </p:txBody>
      </p:sp>
      <p:sp>
        <p:nvSpPr>
          <p:cNvPr id="18435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843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84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64AF18-CFD6-495E-8EAB-FABF0E2DF031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pic>
        <p:nvPicPr>
          <p:cNvPr id="8" name="Picture 4" descr="计算机系统框图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7250" y="1785938"/>
            <a:ext cx="8053388" cy="42084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How to access devices?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 smtClean="0">
                <a:ea typeface="宋体" panose="02010600030101010101" pitchFamily="2" charset="-122"/>
              </a:rPr>
              <a:t>I/O port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ID of the devices’ registers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Computer maintains a I/O port list for I/O communication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Disadvantage:  separates memory space and devices’ registers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 smtClean="0">
                <a:ea typeface="宋体" panose="02010600030101010101" pitchFamily="2" charset="-122"/>
              </a:rPr>
              <a:t>Memory-mapped I/O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All devices’ registers are mapped into memory space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Each register is assigned a unique memory address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Advantage: uniform address format</a:t>
            </a:r>
          </a:p>
        </p:txBody>
      </p:sp>
      <p:sp>
        <p:nvSpPr>
          <p:cNvPr id="1946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946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94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D18288-2752-44D9-A826-E197E2C3F958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Dependent address : I/O port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 smtClean="0">
                <a:ea typeface="宋体" panose="02010600030101010101" pitchFamily="2" charset="-122"/>
              </a:rPr>
              <a:t>Advantages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Separate I/O address from memory address, special I/O instructions are designed to access I/O port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It is very easy to distinguish I/O access and memory access, the cost of management is little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 smtClean="0">
                <a:ea typeface="宋体" panose="02010600030101010101" pitchFamily="2" charset="-122"/>
              </a:rPr>
              <a:t>Disadvantage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Only simple instructions can be used for I/O communication, complex I/O programming is difficult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The programming model and address-mapping method are different, it is not convenient for programmers </a:t>
            </a:r>
          </a:p>
        </p:txBody>
      </p:sp>
      <p:sp>
        <p:nvSpPr>
          <p:cNvPr id="2150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150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15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293B4E-4847-4A2D-9877-AA1399FC7E88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pic>
        <p:nvPicPr>
          <p:cNvPr id="7" name="Picture 5" descr="NewTu6_3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750"/>
            <a:ext cx="9180513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Memory-mapped I/O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 smtClean="0">
                <a:ea typeface="宋体" panose="02010600030101010101" pitchFamily="2" charset="-122"/>
              </a:rPr>
              <a:t>Advantages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Treat I/O address as a part of memory address, an global address space is generated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The difference between I/O and memory is hidden, programmer can design complex I/O program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I/O address can be protected efficiently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 smtClean="0">
                <a:ea typeface="宋体" panose="02010600030101010101" pitchFamily="2" charset="-122"/>
              </a:rPr>
              <a:t>Disadvantage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It is difficult for hardware to distinguish the address of memory and I/O devices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The cost of management is higher, and it is more complex under double-bus or multi-bus architecture</a:t>
            </a:r>
          </a:p>
        </p:txBody>
      </p:sp>
      <p:sp>
        <p:nvSpPr>
          <p:cNvPr id="2253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253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25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CAF5B5-5851-47E5-A2A1-F716CD395AAC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Memory-mapped I/O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24579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458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2A793C-7FD6-4F15-907C-636D0149F68A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pic>
        <p:nvPicPr>
          <p:cNvPr id="9" name="Picture 9" descr="IO地址空间映射机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786063"/>
            <a:ext cx="6551613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7"/>
          <p:cNvSpPr>
            <a:spLocks/>
          </p:cNvSpPr>
          <p:nvPr/>
        </p:nvSpPr>
        <p:spPr bwMode="auto">
          <a:xfrm>
            <a:off x="5715000" y="1214438"/>
            <a:ext cx="3214688" cy="1428750"/>
          </a:xfrm>
          <a:prstGeom prst="borderCallout2">
            <a:avLst>
              <a:gd name="adj1" fmla="val 99463"/>
              <a:gd name="adj2" fmla="val 47847"/>
              <a:gd name="adj3" fmla="val 110500"/>
              <a:gd name="adj4" fmla="val 29736"/>
              <a:gd name="adj5" fmla="val 131819"/>
              <a:gd name="adj6" fmla="val 14935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FF0000"/>
                </a:solidFill>
              </a:rPr>
              <a:t>Data buffer is mapped into memory space ;</a:t>
            </a:r>
          </a:p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FF0000"/>
                </a:solidFill>
              </a:rPr>
              <a:t>Registers are identified by unique I/O port.</a:t>
            </a:r>
          </a:p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FF0000"/>
                </a:solidFill>
              </a:rPr>
              <a:t>Real  Sample: Pentium</a:t>
            </a:r>
            <a:endParaRPr kumimoji="0" lang="zh-CN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How to access devices---BUS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26627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662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66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0A8C64-AE59-4801-B3E7-FEE5C7C0DC1A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pic>
        <p:nvPicPr>
          <p:cNvPr id="8" name="Picture 6" descr="系统总线对IO地址映射的影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12875"/>
            <a:ext cx="738822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How to access devices---BUS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28675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867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867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BE483E-D219-481E-AAF1-85FEBD4C84E0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pic>
        <p:nvPicPr>
          <p:cNvPr id="7" name="Picture 6" descr="1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285875"/>
            <a:ext cx="6773862" cy="488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8172450" cy="892175"/>
          </a:xfrm>
        </p:spPr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Working mode of devices: busy waiting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3072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072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072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8BD39B-DCA3-4711-8F40-B1C50739AA37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pic>
        <p:nvPicPr>
          <p:cNvPr id="8" name="Picture 6" descr="程序控制IO机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1143000"/>
            <a:ext cx="88963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内容占位符 2"/>
          <p:cNvSpPr>
            <a:spLocks noGrp="1"/>
          </p:cNvSpPr>
          <p:nvPr>
            <p:ph idx="1"/>
          </p:nvPr>
        </p:nvSpPr>
        <p:spPr>
          <a:xfrm>
            <a:off x="857250" y="3643313"/>
            <a:ext cx="8064500" cy="2700337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Special kernel process sends the data to device port;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The process checks the port repeatedly until the port is available and sends rest data;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The user process continues run after the kernel process is finished;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Disadvantage: CPU is wasted too much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8172450" cy="892175"/>
          </a:xfrm>
        </p:spPr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Working mode of devices: interrupt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3277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2772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277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62B204-A6FC-46C8-AB4B-352870EA2EBA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2774" name="内容占位符 2"/>
          <p:cNvSpPr>
            <a:spLocks noGrp="1"/>
          </p:cNvSpPr>
          <p:nvPr>
            <p:ph idx="1"/>
          </p:nvPr>
        </p:nvSpPr>
        <p:spPr>
          <a:xfrm>
            <a:off x="857250" y="3786188"/>
            <a:ext cx="8064500" cy="2700337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Special kernel process sends the data to device port;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The process goes to sleep and CPU will run other processes;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The device send interrupt to CPU after the data buffer is empty;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The kernel process is waked up and send the rest data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Disadvantage: frequent interrupts are time-consuming </a:t>
            </a:r>
          </a:p>
        </p:txBody>
      </p:sp>
      <p:pic>
        <p:nvPicPr>
          <p:cNvPr id="10" name="Picture 6" descr="中断控制IO机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1071563"/>
            <a:ext cx="9012238" cy="27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8172450" cy="892175"/>
          </a:xfrm>
        </p:spPr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Working mode of devices: DMA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34819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482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482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E74BAE-0B1F-41D6-AAC2-725AE9F2292C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57250" y="4286250"/>
            <a:ext cx="8064500" cy="2200275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User process causes a CPU trap, the special kernel process sets the registers in device and exits;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Device read data from memory directly;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The device send interrupt to CPU after the job is done;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The user process is waked up and continues run</a:t>
            </a:r>
          </a:p>
        </p:txBody>
      </p:sp>
      <p:pic>
        <p:nvPicPr>
          <p:cNvPr id="8" name="Picture 6" descr="DMA控制IO机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062038"/>
            <a:ext cx="8748712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8029575" cy="892175"/>
          </a:xfrm>
        </p:spPr>
        <p:txBody>
          <a:bodyPr/>
          <a:lstStyle/>
          <a:p>
            <a:r>
              <a:rPr lang="en-US" altLang="zh-CN" sz="3200" smtClean="0">
                <a:ea typeface="宋体" panose="02010600030101010101" pitchFamily="2" charset="-122"/>
              </a:rPr>
              <a:t>Architecture of Device Management System</a:t>
            </a:r>
            <a:endParaRPr lang="zh-CN" altLang="en-US" sz="3200" smtClean="0">
              <a:ea typeface="宋体" panose="02010600030101010101" pitchFamily="2" charset="-122"/>
            </a:endParaRPr>
          </a:p>
        </p:txBody>
      </p:sp>
      <p:sp>
        <p:nvSpPr>
          <p:cNvPr id="6147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614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614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F653E5-7333-4183-A2AC-D3574FBC8F21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011238" y="2759075"/>
            <a:ext cx="2736850" cy="1223963"/>
            <a:chOff x="385" y="1933"/>
            <a:chExt cx="1678" cy="771"/>
          </a:xfrm>
        </p:grpSpPr>
        <p:sp>
          <p:nvSpPr>
            <p:cNvPr id="6178" name="Rectangle 9"/>
            <p:cNvSpPr>
              <a:spLocks noChangeArrowheads="1"/>
            </p:cNvSpPr>
            <p:nvPr/>
          </p:nvSpPr>
          <p:spPr bwMode="auto">
            <a:xfrm>
              <a:off x="385" y="1933"/>
              <a:ext cx="1678" cy="771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kumimoji="1"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en-US" altLang="zh-CN" sz="1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0" lang="en-US" altLang="zh-CN" sz="1800" b="1">
                  <a:solidFill>
                    <a:schemeClr val="bg1"/>
                  </a:solidFill>
                </a:rPr>
                <a:t>Operating System</a:t>
              </a:r>
              <a:endParaRPr kumimoji="0" lang="zh-CN" altLang="en-US" sz="1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en-US" altLang="zh-CN" sz="1800">
                <a:solidFill>
                  <a:schemeClr val="tx1"/>
                </a:solidFill>
              </a:endParaRPr>
            </a:p>
          </p:txBody>
        </p:sp>
        <p:sp>
          <p:nvSpPr>
            <p:cNvPr id="6179" name="AutoShape 6"/>
            <p:cNvSpPr>
              <a:spLocks noChangeArrowheads="1"/>
            </p:cNvSpPr>
            <p:nvPr/>
          </p:nvSpPr>
          <p:spPr bwMode="auto">
            <a:xfrm>
              <a:off x="793" y="2432"/>
              <a:ext cx="1270" cy="272"/>
            </a:xfrm>
            <a:prstGeom prst="flowChartPredefinedProcess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kumimoji="1"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0" lang="en-US" altLang="zh-CN" sz="1600" b="1">
                  <a:solidFill>
                    <a:srgbClr val="9C4E00"/>
                  </a:solidFill>
                </a:rPr>
                <a:t>I/O Hardware</a:t>
              </a:r>
              <a:endParaRPr kumimoji="0" lang="zh-CN" altLang="en-US" sz="1600" b="1">
                <a:solidFill>
                  <a:srgbClr val="9C4E00"/>
                </a:solidFill>
              </a:endParaRPr>
            </a:p>
          </p:txBody>
        </p:sp>
        <p:sp>
          <p:nvSpPr>
            <p:cNvPr id="6180" name="AutoShape 8"/>
            <p:cNvSpPr>
              <a:spLocks noChangeArrowheads="1"/>
            </p:cNvSpPr>
            <p:nvPr/>
          </p:nvSpPr>
          <p:spPr bwMode="auto">
            <a:xfrm>
              <a:off x="793" y="2160"/>
              <a:ext cx="1270" cy="272"/>
            </a:xfrm>
            <a:prstGeom prst="flowChartPredefinedProcess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kumimoji="1"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0" lang="en-US" altLang="zh-CN" sz="1600" b="1">
                  <a:solidFill>
                    <a:srgbClr val="9C4E00"/>
                  </a:solidFill>
                </a:rPr>
                <a:t>I/O Software</a:t>
              </a:r>
              <a:endParaRPr kumimoji="0" lang="zh-CN" altLang="en-US" sz="1600" b="1">
                <a:solidFill>
                  <a:srgbClr val="9C4E00"/>
                </a:solidFill>
              </a:endParaRP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11238" y="2254250"/>
            <a:ext cx="2736850" cy="504825"/>
          </a:xfrm>
          <a:prstGeom prst="rect">
            <a:avLst/>
          </a:prstGeom>
          <a:solidFill>
            <a:srgbClr val="9C4E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Char char="•"/>
            </a:pPr>
            <a:endParaRPr kumimoji="0" lang="en-US" altLang="zh-CN" sz="180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FFFF00"/>
                </a:solidFill>
              </a:rPr>
              <a:t>Application level</a:t>
            </a:r>
            <a:endParaRPr kumimoji="0" lang="zh-CN" altLang="en-US" sz="1800">
              <a:solidFill>
                <a:srgbClr val="FFFF00"/>
              </a:solidFill>
            </a:endParaRPr>
          </a:p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Char char="•"/>
            </a:pPr>
            <a:endParaRPr kumimoji="0" lang="en-US" altLang="zh-CN" sz="1800">
              <a:solidFill>
                <a:schemeClr val="tx1"/>
              </a:solidFill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5476875" y="4127500"/>
            <a:ext cx="1666875" cy="576263"/>
          </a:xfrm>
          <a:prstGeom prst="flowChartPredefinedProcess">
            <a:avLst/>
          </a:prstGeom>
          <a:solidFill>
            <a:srgbClr val="9933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chemeClr val="hlink"/>
                </a:solidFill>
              </a:rPr>
              <a:t>Controler</a:t>
            </a:r>
            <a:endParaRPr kumimoji="0" lang="zh-CN" altLang="en-US" sz="1800" b="1">
              <a:solidFill>
                <a:schemeClr val="hlink"/>
              </a:solidFill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6051550" y="5135563"/>
            <a:ext cx="1223963" cy="2889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400" b="1">
                <a:solidFill>
                  <a:schemeClr val="tx1"/>
                </a:solidFill>
              </a:rPr>
              <a:t>CMD Reg</a:t>
            </a:r>
            <a:endParaRPr kumimoji="0" lang="zh-CN" altLang="en-US" sz="1400" b="1">
              <a:solidFill>
                <a:schemeClr val="tx1"/>
              </a:solidFill>
            </a:endParaRPr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1011238" y="3983038"/>
            <a:ext cx="2736850" cy="2232025"/>
            <a:chOff x="385" y="2704"/>
            <a:chExt cx="1678" cy="1406"/>
          </a:xfrm>
        </p:grpSpPr>
        <p:sp>
          <p:nvSpPr>
            <p:cNvPr id="6174" name="Rectangle 10"/>
            <p:cNvSpPr>
              <a:spLocks noChangeArrowheads="1"/>
            </p:cNvSpPr>
            <p:nvPr/>
          </p:nvSpPr>
          <p:spPr bwMode="auto">
            <a:xfrm>
              <a:off x="385" y="2704"/>
              <a:ext cx="1678" cy="140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kumimoji="1"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en-US" altLang="zh-CN" sz="1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0" lang="en-US" altLang="zh-CN" sz="1800" b="1">
                  <a:solidFill>
                    <a:srgbClr val="0D0D0D"/>
                  </a:solidFill>
                </a:rPr>
                <a:t>Physical device</a:t>
              </a:r>
              <a:endParaRPr kumimoji="0" lang="zh-CN" altLang="en-US" sz="1800" b="1">
                <a:solidFill>
                  <a:srgbClr val="0D0D0D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 b="1">
                <a:solidFill>
                  <a:schemeClr val="bg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 b="1">
                <a:solidFill>
                  <a:schemeClr val="bg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 b="1">
                <a:solidFill>
                  <a:schemeClr val="bg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 b="1">
                <a:solidFill>
                  <a:schemeClr val="bg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 b="1">
                <a:solidFill>
                  <a:schemeClr val="bg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en-US" altLang="zh-CN" sz="1800">
                <a:solidFill>
                  <a:schemeClr val="tx1"/>
                </a:solidFill>
              </a:endParaRPr>
            </a:p>
          </p:txBody>
        </p:sp>
        <p:sp>
          <p:nvSpPr>
            <p:cNvPr id="6175" name="AutoShape 7"/>
            <p:cNvSpPr>
              <a:spLocks noChangeArrowheads="1"/>
            </p:cNvSpPr>
            <p:nvPr/>
          </p:nvSpPr>
          <p:spPr bwMode="auto">
            <a:xfrm>
              <a:off x="476" y="3702"/>
              <a:ext cx="227" cy="272"/>
            </a:xfrm>
            <a:prstGeom prst="can">
              <a:avLst>
                <a:gd name="adj" fmla="val 29956"/>
              </a:avLst>
            </a:prstGeom>
            <a:solidFill>
              <a:schemeClr val="fol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kumimoji="1"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>
                <a:solidFill>
                  <a:schemeClr val="tx1"/>
                </a:solidFill>
              </a:endParaRPr>
            </a:p>
          </p:txBody>
        </p:sp>
        <p:pic>
          <p:nvPicPr>
            <p:cNvPr id="6176" name="Picture 26" descr="显示器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3702"/>
              <a:ext cx="319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177" name="Object 7"/>
            <p:cNvGraphicFramePr>
              <a:graphicFrameLocks noChangeAspect="1"/>
            </p:cNvGraphicFramePr>
            <p:nvPr/>
          </p:nvGraphicFramePr>
          <p:xfrm>
            <a:off x="1202" y="3702"/>
            <a:ext cx="77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7" name="Visio" r:id="rId5" imgW="1882902" imgH="640486" progId="Visio.Drawing.6">
                    <p:embed/>
                  </p:oleObj>
                </mc:Choice>
                <mc:Fallback>
                  <p:oleObj name="Visio" r:id="rId5" imgW="1882902" imgH="640486" progId="Visio.Drawing.6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702"/>
                          <a:ext cx="77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4829175" y="3406775"/>
            <a:ext cx="3743325" cy="360363"/>
          </a:xfrm>
          <a:prstGeom prst="flowChartPredefinedProcess">
            <a:avLst/>
          </a:prstGeom>
          <a:solidFill>
            <a:srgbClr val="9933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chemeClr val="bg1"/>
                </a:solidFill>
              </a:rPr>
              <a:t>Interrupt Handler</a:t>
            </a:r>
            <a:endParaRPr kumimoji="0" lang="zh-CN" altLang="en-US" sz="1800" b="1">
              <a:solidFill>
                <a:schemeClr val="bg1"/>
              </a:solidFill>
            </a:endParaRPr>
          </a:p>
        </p:txBody>
      </p: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4827588" y="3048000"/>
            <a:ext cx="3744912" cy="360363"/>
          </a:xfrm>
          <a:prstGeom prst="flowChartPredefinedProcess">
            <a:avLst/>
          </a:prstGeom>
          <a:solidFill>
            <a:srgbClr val="9933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chemeClr val="bg1"/>
                </a:solidFill>
              </a:rPr>
              <a:t>Device Driver</a:t>
            </a:r>
            <a:endParaRPr kumimoji="0" lang="zh-CN" altLang="en-US" sz="1800" b="1">
              <a:solidFill>
                <a:schemeClr val="bg1"/>
              </a:solidFill>
            </a:endParaRPr>
          </a:p>
        </p:txBody>
      </p:sp>
      <p:sp>
        <p:nvSpPr>
          <p:cNvPr id="22" name="AutoShape 32"/>
          <p:cNvSpPr>
            <a:spLocks noChangeArrowheads="1"/>
          </p:cNvSpPr>
          <p:nvPr/>
        </p:nvSpPr>
        <p:spPr bwMode="auto">
          <a:xfrm>
            <a:off x="4827588" y="2687638"/>
            <a:ext cx="3744912" cy="360362"/>
          </a:xfrm>
          <a:prstGeom prst="flowChartPredefinedProcess">
            <a:avLst/>
          </a:prstGeom>
          <a:solidFill>
            <a:srgbClr val="9933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chemeClr val="bg1"/>
                </a:solidFill>
              </a:rPr>
              <a:t>Hardware Abstract Level</a:t>
            </a:r>
            <a:endParaRPr kumimoji="0" lang="zh-CN" altLang="en-US" sz="1800" b="1">
              <a:solidFill>
                <a:schemeClr val="bg1"/>
              </a:solidFill>
            </a:endParaRPr>
          </a:p>
        </p:txBody>
      </p:sp>
      <p:sp>
        <p:nvSpPr>
          <p:cNvPr id="23" name="AutoShape 33"/>
          <p:cNvSpPr>
            <a:spLocks noChangeArrowheads="1"/>
          </p:cNvSpPr>
          <p:nvPr/>
        </p:nvSpPr>
        <p:spPr bwMode="auto">
          <a:xfrm>
            <a:off x="4827588" y="2327275"/>
            <a:ext cx="3744912" cy="360363"/>
          </a:xfrm>
          <a:prstGeom prst="flowChartPredefinedProcess">
            <a:avLst/>
          </a:prstGeom>
          <a:solidFill>
            <a:srgbClr val="9933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chemeClr val="bg1"/>
                </a:solidFill>
              </a:rPr>
              <a:t>User Process</a:t>
            </a:r>
            <a:endParaRPr kumimoji="0" lang="zh-CN" altLang="en-US" sz="1800" b="1">
              <a:solidFill>
                <a:schemeClr val="bg1"/>
              </a:solidFill>
            </a:endParaRPr>
          </a:p>
        </p:txBody>
      </p:sp>
      <p:sp>
        <p:nvSpPr>
          <p:cNvPr id="24" name="AutoShape 34"/>
          <p:cNvSpPr>
            <a:spLocks noChangeArrowheads="1"/>
          </p:cNvSpPr>
          <p:nvPr/>
        </p:nvSpPr>
        <p:spPr bwMode="auto">
          <a:xfrm>
            <a:off x="5908675" y="3767138"/>
            <a:ext cx="431800" cy="360362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Char char="•"/>
            </a:pPr>
            <a:endParaRPr kumimoji="0" lang="zh-CN" altLang="en-US" sz="1800">
              <a:solidFill>
                <a:schemeClr val="tx1"/>
              </a:solidFill>
            </a:endParaRPr>
          </a:p>
        </p:txBody>
      </p:sp>
      <p:cxnSp>
        <p:nvCxnSpPr>
          <p:cNvPr id="25" name="AutoShape 35"/>
          <p:cNvCxnSpPr>
            <a:cxnSpLocks noChangeShapeType="1"/>
            <a:endCxn id="23" idx="0"/>
          </p:cNvCxnSpPr>
          <p:nvPr/>
        </p:nvCxnSpPr>
        <p:spPr bwMode="auto">
          <a:xfrm flipV="1">
            <a:off x="3748088" y="2327275"/>
            <a:ext cx="2952750" cy="1008063"/>
          </a:xfrm>
          <a:prstGeom prst="bentConnector4">
            <a:avLst>
              <a:gd name="adj1" fmla="val 18282"/>
              <a:gd name="adj2" fmla="val 122676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36"/>
          <p:cNvCxnSpPr>
            <a:cxnSpLocks noChangeShapeType="1"/>
            <a:endCxn id="13" idx="1"/>
          </p:cNvCxnSpPr>
          <p:nvPr/>
        </p:nvCxnSpPr>
        <p:spPr bwMode="auto">
          <a:xfrm>
            <a:off x="3748088" y="3767138"/>
            <a:ext cx="1728787" cy="6492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37"/>
          <p:cNvCxnSpPr>
            <a:cxnSpLocks noChangeShapeType="1"/>
            <a:stCxn id="13" idx="2"/>
            <a:endCxn id="14" idx="0"/>
          </p:cNvCxnSpPr>
          <p:nvPr/>
        </p:nvCxnSpPr>
        <p:spPr bwMode="auto">
          <a:xfrm rot="16200000" flipH="1">
            <a:off x="6288882" y="4725194"/>
            <a:ext cx="431800" cy="3889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38"/>
          <p:cNvCxnSpPr>
            <a:cxnSpLocks noChangeShapeType="1"/>
            <a:stCxn id="13" idx="2"/>
            <a:endCxn id="33" idx="0"/>
          </p:cNvCxnSpPr>
          <p:nvPr/>
        </p:nvCxnSpPr>
        <p:spPr bwMode="auto">
          <a:xfrm rot="5400000">
            <a:off x="5610225" y="4457701"/>
            <a:ext cx="454025" cy="946150"/>
          </a:xfrm>
          <a:prstGeom prst="bentConnector3">
            <a:avLst>
              <a:gd name="adj1" fmla="val 49648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39"/>
          <p:cNvCxnSpPr>
            <a:cxnSpLocks noChangeShapeType="1"/>
          </p:cNvCxnSpPr>
          <p:nvPr/>
        </p:nvCxnSpPr>
        <p:spPr bwMode="auto">
          <a:xfrm rot="5400000">
            <a:off x="3249613" y="3519488"/>
            <a:ext cx="142875" cy="39528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40"/>
          <p:cNvCxnSpPr>
            <a:cxnSpLocks noChangeShapeType="1"/>
          </p:cNvCxnSpPr>
          <p:nvPr/>
        </p:nvCxnSpPr>
        <p:spPr bwMode="auto">
          <a:xfrm rot="5400000">
            <a:off x="3545681" y="3815557"/>
            <a:ext cx="142875" cy="33607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41"/>
          <p:cNvCxnSpPr>
            <a:cxnSpLocks noChangeShapeType="1"/>
          </p:cNvCxnSpPr>
          <p:nvPr/>
        </p:nvCxnSpPr>
        <p:spPr bwMode="auto">
          <a:xfrm rot="5400000">
            <a:off x="4064794" y="4334669"/>
            <a:ext cx="142875" cy="23225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42"/>
          <p:cNvCxnSpPr>
            <a:cxnSpLocks noChangeShapeType="1"/>
            <a:endCxn id="14" idx="3"/>
          </p:cNvCxnSpPr>
          <p:nvPr/>
        </p:nvCxnSpPr>
        <p:spPr bwMode="auto">
          <a:xfrm rot="16200000" flipH="1">
            <a:off x="5961857" y="4760119"/>
            <a:ext cx="1587" cy="1330325"/>
          </a:xfrm>
          <a:prstGeom prst="bentConnector3">
            <a:avLst>
              <a:gd name="adj1" fmla="val 4500000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AutoShape 45"/>
          <p:cNvSpPr>
            <a:spLocks noChangeArrowheads="1"/>
          </p:cNvSpPr>
          <p:nvPr/>
        </p:nvSpPr>
        <p:spPr bwMode="auto">
          <a:xfrm>
            <a:off x="4716463" y="5157788"/>
            <a:ext cx="1223962" cy="2889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400" b="1">
                <a:solidFill>
                  <a:schemeClr val="tx1"/>
                </a:solidFill>
              </a:rPr>
              <a:t>Status Reg</a:t>
            </a:r>
            <a:endParaRPr kumimoji="0" lang="zh-CN" altLang="en-US" sz="1400" b="1">
              <a:solidFill>
                <a:schemeClr val="tx1"/>
              </a:solidFill>
            </a:endParaRPr>
          </a:p>
        </p:txBody>
      </p:sp>
      <p:sp>
        <p:nvSpPr>
          <p:cNvPr id="34" name="AutoShape 46"/>
          <p:cNvSpPr>
            <a:spLocks noChangeArrowheads="1"/>
          </p:cNvSpPr>
          <p:nvPr/>
        </p:nvSpPr>
        <p:spPr bwMode="auto">
          <a:xfrm>
            <a:off x="7419975" y="5135563"/>
            <a:ext cx="1223963" cy="2889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400" b="1">
                <a:solidFill>
                  <a:schemeClr val="tx1"/>
                </a:solidFill>
              </a:rPr>
              <a:t>Data Reg</a:t>
            </a:r>
            <a:endParaRPr kumimoji="0"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35" name="AutoShape 47"/>
          <p:cNvCxnSpPr>
            <a:cxnSpLocks noChangeShapeType="1"/>
            <a:stCxn id="13" idx="2"/>
            <a:endCxn id="34" idx="0"/>
          </p:cNvCxnSpPr>
          <p:nvPr/>
        </p:nvCxnSpPr>
        <p:spPr bwMode="auto">
          <a:xfrm rot="16200000" flipH="1">
            <a:off x="6973094" y="4040982"/>
            <a:ext cx="431800" cy="17573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48"/>
          <p:cNvCxnSpPr>
            <a:cxnSpLocks noChangeShapeType="1"/>
            <a:endCxn id="34" idx="3"/>
          </p:cNvCxnSpPr>
          <p:nvPr/>
        </p:nvCxnSpPr>
        <p:spPr bwMode="auto">
          <a:xfrm rot="-5400000">
            <a:off x="4895056" y="2466182"/>
            <a:ext cx="142875" cy="60594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4284663" y="1452563"/>
            <a:ext cx="39592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zh-CN" altLang="en-US" sz="1800">
                <a:solidFill>
                  <a:schemeClr val="tx1"/>
                </a:solidFill>
              </a:rPr>
              <a:t>进程如何简单易用的操作设备？如何在多个进程之间共享设备？</a:t>
            </a:r>
          </a:p>
        </p:txBody>
      </p:sp>
      <p:sp>
        <p:nvSpPr>
          <p:cNvPr id="37" name="文本框 36"/>
          <p:cNvSpPr txBox="1">
            <a:spLocks noChangeArrowheads="1"/>
          </p:cNvSpPr>
          <p:nvPr/>
        </p:nvSpPr>
        <p:spPr bwMode="auto">
          <a:xfrm>
            <a:off x="4356100" y="5661025"/>
            <a:ext cx="396081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zh-CN" altLang="en-US" sz="1800">
                <a:solidFill>
                  <a:schemeClr val="tx1"/>
                </a:solidFill>
              </a:rPr>
              <a:t>设备如何与系统中的软件交互？如何在简化多种多样的设备的管理？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3" grpId="0" animBg="1"/>
      <p:bldP spid="34" grpId="0" animBg="1"/>
      <p:bldP spid="4" grpId="0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Details of DMA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dirty="0" smtClean="0">
                <a:ea typeface="宋体" pitchFamily="2" charset="-122"/>
              </a:rPr>
              <a:t>Internal structure of DMA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Single-path: only one suite of registers, only one I/O device can be controlled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Multiplex-path: several suites of registers, multiple I/O devices can be controlled at same time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DMA Scheduling: switch among multiple channels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dirty="0" smtClean="0">
                <a:ea typeface="宋体" pitchFamily="2" charset="-122"/>
              </a:rPr>
              <a:t>Working mode of DMA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Data transfer mode: word-at-a time VS block mode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Cycle stealing</a:t>
            </a:r>
            <a:r>
              <a:rPr kumimoji="0" lang="en-US" altLang="zh-CN" sz="2000" dirty="0" smtClean="0">
                <a:ea typeface="宋体" pitchFamily="2" charset="-122"/>
              </a:rPr>
              <a:t>: DMA requests bus for a word and get it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Burst mode</a:t>
            </a:r>
            <a:r>
              <a:rPr kumimoji="0" lang="en-US" altLang="zh-CN" sz="2000" dirty="0" smtClean="0">
                <a:ea typeface="宋体" pitchFamily="2" charset="-122"/>
              </a:rPr>
              <a:t>: DMA get bus and start a series of data transfer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Fly-by mode</a:t>
            </a:r>
            <a:r>
              <a:rPr kumimoji="0" lang="en-US" altLang="zh-CN" sz="2000" dirty="0" smtClean="0">
                <a:ea typeface="宋体" pitchFamily="2" charset="-122"/>
              </a:rPr>
              <a:t>: DMA tells devices controller to send the data to memory directly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Device-to-device</a:t>
            </a:r>
            <a:r>
              <a:rPr kumimoji="0" lang="en-US" altLang="zh-CN" sz="2000" dirty="0" smtClean="0">
                <a:ea typeface="宋体" pitchFamily="2" charset="-122"/>
              </a:rPr>
              <a:t> and </a:t>
            </a:r>
            <a:r>
              <a:rPr kumimoji="0"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memory-to-memory</a:t>
            </a:r>
            <a:r>
              <a:rPr kumimoji="0" lang="en-US" altLang="zh-CN" sz="2000" dirty="0" smtClean="0">
                <a:ea typeface="宋体" pitchFamily="2" charset="-122"/>
              </a:rPr>
              <a:t>: DMA get the word from device/memory and send it to the target address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dirty="0" smtClean="0">
                <a:ea typeface="宋体" pitchFamily="2" charset="-122"/>
              </a:rPr>
              <a:t>Address used in DMA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100" dirty="0" smtClean="0">
                <a:ea typeface="宋体" pitchFamily="2" charset="-122"/>
              </a:rPr>
              <a:t>Physical address: MMU is located in CPU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100" dirty="0" smtClean="0">
                <a:ea typeface="宋体" pitchFamily="2" charset="-122"/>
              </a:rPr>
              <a:t>Virtual address: MMU is located in memory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100" dirty="0" smtClean="0">
                <a:ea typeface="宋体" pitchFamily="2" charset="-122"/>
              </a:rPr>
              <a:t>Buffering: eliminate the speed difference between devices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100" dirty="0" smtClean="0">
                <a:ea typeface="宋体" pitchFamily="2" charset="-122"/>
              </a:rPr>
              <a:t>Is DMA necessary?</a:t>
            </a:r>
          </a:p>
        </p:txBody>
      </p:sp>
      <p:sp>
        <p:nvSpPr>
          <p:cNvPr id="3686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68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1E7678-5370-49F3-A4C5-98BB9D8D2D9C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ChangeArrowheads="1"/>
          </p:cNvSpPr>
          <p:nvPr/>
        </p:nvSpPr>
        <p:spPr bwMode="auto">
          <a:xfrm>
            <a:off x="1763713" y="5734050"/>
            <a:ext cx="56880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kumimoji="0" lang="zh-CN" altLang="en-US"/>
              <a:t>ＤＭＡ传送操作步骤</a:t>
            </a:r>
          </a:p>
        </p:txBody>
      </p:sp>
      <p:pic>
        <p:nvPicPr>
          <p:cNvPr id="38915" name="Picture 6" descr="5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05038"/>
            <a:ext cx="7667625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 Box 7"/>
          <p:cNvSpPr txBox="1">
            <a:spLocks noChangeArrowheads="1"/>
          </p:cNvSpPr>
          <p:nvPr/>
        </p:nvSpPr>
        <p:spPr bwMode="auto">
          <a:xfrm>
            <a:off x="1331913" y="476250"/>
            <a:ext cx="5616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>
                <a:latin typeface="Times New Roman" panose="02020603050405020304" pitchFamily="18" charset="0"/>
              </a:rPr>
              <a:t>４．直接存储器访问方式</a:t>
            </a:r>
          </a:p>
        </p:txBody>
      </p:sp>
      <p:sp>
        <p:nvSpPr>
          <p:cNvPr id="38917" name="Text Box 8"/>
          <p:cNvSpPr txBox="1">
            <a:spLocks noChangeArrowheads="1"/>
          </p:cNvSpPr>
          <p:nvPr/>
        </p:nvSpPr>
        <p:spPr bwMode="auto">
          <a:xfrm>
            <a:off x="684213" y="1412875"/>
            <a:ext cx="7850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外设与存储器之间可以用</a:t>
            </a:r>
            <a:r>
              <a:rPr kumimoji="0" lang="en-US" altLang="zh-CN" sz="2000">
                <a:latin typeface="Times New Roman" panose="02020603050405020304" pitchFamily="18" charset="0"/>
              </a:rPr>
              <a:t>DMA</a:t>
            </a:r>
            <a:r>
              <a:rPr kumimoji="0" lang="zh-CN" altLang="en-US" sz="2000">
                <a:latin typeface="Times New Roman" panose="02020603050405020304" pitchFamily="18" charset="0"/>
              </a:rPr>
              <a:t>方式直接传递数据。</a:t>
            </a:r>
          </a:p>
        </p:txBody>
      </p:sp>
      <p:sp>
        <p:nvSpPr>
          <p:cNvPr id="38918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8428173-6DAD-4164-836C-19D211E82C0B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I/O channel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2200" smtClean="0">
                <a:ea typeface="宋体" panose="02010600030101010101" pitchFamily="2" charset="-122"/>
              </a:rPr>
              <a:t>Disadvantage of DMA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1900" smtClean="0">
                <a:ea typeface="宋体" panose="02010600030101010101" pitchFamily="2" charset="-122"/>
              </a:rPr>
              <a:t>Slow and simple, can’t support complex I/O programming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2200" smtClean="0">
                <a:ea typeface="宋体" panose="02010600030101010101" pitchFamily="2" charset="-122"/>
              </a:rPr>
              <a:t>Introduction of I/O channel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1900" smtClean="0">
                <a:ea typeface="宋体" panose="02010600030101010101" pitchFamily="2" charset="-122"/>
              </a:rPr>
              <a:t>Special chips (PU) are used to manage I/O devices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1900" smtClean="0">
                <a:ea typeface="宋体" panose="02010600030101010101" pitchFamily="2" charset="-122"/>
              </a:rPr>
              <a:t>Character-multiplex-channel, selection-multiplex-channel, group-multiplex-channel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1900" smtClean="0">
                <a:ea typeface="宋体" panose="02010600030101010101" pitchFamily="2" charset="-122"/>
              </a:rPr>
              <a:t>I/O channel share memory with CPU and work separately with CPU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2200" smtClean="0">
                <a:ea typeface="宋体" panose="02010600030101010101" pitchFamily="2" charset="-122"/>
              </a:rPr>
              <a:t>Structure of I/O channel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1900" smtClean="0">
                <a:ea typeface="宋体" panose="02010600030101010101" pitchFamily="2" charset="-122"/>
              </a:rPr>
              <a:t>CAW: address register, stores the address of I/O channel program in memory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1900" smtClean="0">
                <a:ea typeface="宋体" panose="02010600030101010101" pitchFamily="2" charset="-122"/>
              </a:rPr>
              <a:t>CCW: command register, stores the current I/O command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1900" smtClean="0">
                <a:ea typeface="宋体" panose="02010600030101010101" pitchFamily="2" charset="-122"/>
              </a:rPr>
              <a:t>CSW: status register, stores the status of I/O operation result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1900" smtClean="0">
                <a:ea typeface="宋体" panose="02010600030101010101" pitchFamily="2" charset="-122"/>
              </a:rPr>
              <a:t>CDW: data register, data buffer</a:t>
            </a:r>
          </a:p>
        </p:txBody>
      </p:sp>
      <p:sp>
        <p:nvSpPr>
          <p:cNvPr id="3994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994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99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775897-2EDF-4B0D-A7AE-4C595A71920C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I/O channel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41987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4198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4198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2F3754-4E29-4A7C-AFE2-AD7B03680F95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pic>
        <p:nvPicPr>
          <p:cNvPr id="8" name="Picture 6" descr="IO通道的分类示意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285875"/>
            <a:ext cx="86963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单通道与多通道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786188"/>
            <a:ext cx="83915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Introduction of I/O software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dirty="0" smtClean="0">
                <a:ea typeface="宋体" pitchFamily="2" charset="-122"/>
              </a:rPr>
              <a:t>Synchronous blocking VS asynchronous transfer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Blocking: user program will suspend until I/O operation is done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Data transfer: CPU is working asynchronously until the interrupt arrives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dirty="0" smtClean="0">
                <a:ea typeface="宋体" pitchFamily="2" charset="-122"/>
              </a:rPr>
              <a:t>Error handling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Hardware-level error handling: executes by devices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High-level error handling: return status to higher level and processed by kernel/user programs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dirty="0" smtClean="0">
                <a:ea typeface="宋体" pitchFamily="2" charset="-122"/>
              </a:rPr>
              <a:t>Uniform naming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100" dirty="0" smtClean="0">
                <a:ea typeface="宋体" pitchFamily="2" charset="-122"/>
              </a:rPr>
              <a:t>Concept of device-independence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100" dirty="0" smtClean="0">
                <a:ea typeface="宋体" pitchFamily="2" charset="-122"/>
              </a:rPr>
              <a:t>Mapping name with I/O devices address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500" dirty="0" smtClean="0">
                <a:ea typeface="宋体" pitchFamily="2" charset="-122"/>
              </a:rPr>
              <a:t>Buffering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100" dirty="0" smtClean="0">
                <a:ea typeface="宋体" pitchFamily="2" charset="-122"/>
              </a:rPr>
              <a:t>How to maintain data buffer and control data transferring based on buffer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500" dirty="0" smtClean="0">
                <a:ea typeface="宋体" pitchFamily="2" charset="-122"/>
              </a:rPr>
              <a:t>Allocation and releasing of devices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100" dirty="0" smtClean="0">
                <a:ea typeface="宋体" pitchFamily="2" charset="-122"/>
              </a:rPr>
              <a:t>How to realize I/O devices sharing?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100" dirty="0" smtClean="0">
                <a:ea typeface="宋体" pitchFamily="2" charset="-122"/>
              </a:rPr>
              <a:t>How to avoid dead-lock?</a:t>
            </a:r>
          </a:p>
        </p:txBody>
      </p:sp>
      <p:sp>
        <p:nvSpPr>
          <p:cNvPr id="4403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4403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440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6A3AAA-39CE-4CB3-9D22-E5C905281BB4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Levels of I/O software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4608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4608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4608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E7C70C-7E39-48E5-9B30-60BA7EEF2A75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651500" y="4668838"/>
            <a:ext cx="2089150" cy="431800"/>
          </a:xfrm>
          <a:prstGeom prst="flowChartPredefinedProcess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9C4E00"/>
                </a:solidFill>
              </a:rPr>
              <a:t>interrupt</a:t>
            </a:r>
            <a:endParaRPr kumimoji="0" lang="zh-CN" altLang="en-US" sz="1800" b="1">
              <a:solidFill>
                <a:srgbClr val="9C4E00"/>
              </a:solidFill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019925" y="5461000"/>
            <a:ext cx="2016125" cy="4318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>
                <a:solidFill>
                  <a:srgbClr val="FF0000"/>
                </a:solidFill>
              </a:rPr>
              <a:t>Hardware</a:t>
            </a:r>
            <a:endParaRPr kumimoji="0" lang="zh-CN" altLang="en-US" sz="1800">
              <a:solidFill>
                <a:srgbClr val="FF0000"/>
              </a:solidFill>
            </a:endParaRPr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>
            <a:off x="3995738" y="3876675"/>
            <a:ext cx="2089150" cy="431800"/>
          </a:xfrm>
          <a:prstGeom prst="flowChartPredefinedProcess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9C4E00"/>
                </a:solidFill>
              </a:rPr>
              <a:t>driver</a:t>
            </a:r>
            <a:endParaRPr kumimoji="0" lang="zh-CN" altLang="en-US" sz="1800" b="1">
              <a:solidFill>
                <a:srgbClr val="9C4E00"/>
              </a:solidFill>
            </a:endParaRP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285750" y="2292350"/>
            <a:ext cx="2341563" cy="431800"/>
          </a:xfrm>
          <a:prstGeom prst="flowChartPredefinedProcess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9C4E00"/>
                </a:solidFill>
              </a:rPr>
              <a:t>User process </a:t>
            </a:r>
            <a:endParaRPr kumimoji="0" lang="zh-CN" altLang="en-US" sz="1800" b="1">
              <a:solidFill>
                <a:srgbClr val="9C4E00"/>
              </a:solidFill>
            </a:endParaRP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2339975" y="3013075"/>
            <a:ext cx="2087563" cy="630238"/>
          </a:xfrm>
          <a:prstGeom prst="flowChartPredefinedProcess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9C4E00"/>
                </a:solidFill>
              </a:rPr>
              <a:t>Device </a:t>
            </a:r>
          </a:p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9C4E00"/>
                </a:solidFill>
              </a:rPr>
              <a:t>independence</a:t>
            </a:r>
            <a:endParaRPr kumimoji="0" lang="zh-CN" altLang="en-US" sz="1800" b="1">
              <a:solidFill>
                <a:srgbClr val="9C4E00"/>
              </a:solidFill>
            </a:endParaRPr>
          </a:p>
        </p:txBody>
      </p:sp>
      <p:cxnSp>
        <p:nvCxnSpPr>
          <p:cNvPr id="13" name="AutoShape 19"/>
          <p:cNvCxnSpPr>
            <a:cxnSpLocks noChangeShapeType="1"/>
            <a:stCxn id="11" idx="2"/>
            <a:endCxn id="12" idx="1"/>
          </p:cNvCxnSpPr>
          <p:nvPr/>
        </p:nvCxnSpPr>
        <p:spPr bwMode="auto">
          <a:xfrm rot="16200000" flipH="1">
            <a:off x="1596232" y="2583656"/>
            <a:ext cx="603250" cy="884237"/>
          </a:xfrm>
          <a:prstGeom prst="bentConnector2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0"/>
          <p:cNvCxnSpPr>
            <a:cxnSpLocks noChangeShapeType="1"/>
            <a:stCxn id="12" idx="2"/>
            <a:endCxn id="10" idx="1"/>
          </p:cNvCxnSpPr>
          <p:nvPr/>
        </p:nvCxnSpPr>
        <p:spPr bwMode="auto">
          <a:xfrm rot="16200000" flipH="1">
            <a:off x="3464720" y="3561556"/>
            <a:ext cx="449262" cy="612775"/>
          </a:xfrm>
          <a:prstGeom prst="bentConnector2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1"/>
          <p:cNvCxnSpPr>
            <a:cxnSpLocks noChangeShapeType="1"/>
            <a:stCxn id="10" idx="2"/>
            <a:endCxn id="8" idx="1"/>
          </p:cNvCxnSpPr>
          <p:nvPr/>
        </p:nvCxnSpPr>
        <p:spPr bwMode="auto">
          <a:xfrm rot="16200000" flipH="1">
            <a:off x="5057775" y="4291013"/>
            <a:ext cx="576263" cy="611187"/>
          </a:xfrm>
          <a:prstGeom prst="bentConnector2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2"/>
          <p:cNvCxnSpPr>
            <a:cxnSpLocks noChangeShapeType="1"/>
            <a:stCxn id="8" idx="2"/>
            <a:endCxn id="9" idx="1"/>
          </p:cNvCxnSpPr>
          <p:nvPr/>
        </p:nvCxnSpPr>
        <p:spPr bwMode="auto">
          <a:xfrm rot="16200000" flipH="1">
            <a:off x="6569869" y="5226844"/>
            <a:ext cx="576262" cy="323850"/>
          </a:xfrm>
          <a:prstGeom prst="bentConnector2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3"/>
          <p:cNvCxnSpPr>
            <a:cxnSpLocks noChangeShapeType="1"/>
            <a:stCxn id="9" idx="0"/>
            <a:endCxn id="8" idx="3"/>
          </p:cNvCxnSpPr>
          <p:nvPr/>
        </p:nvCxnSpPr>
        <p:spPr bwMode="auto">
          <a:xfrm rot="5400000" flipH="1">
            <a:off x="7596188" y="5029200"/>
            <a:ext cx="576262" cy="287338"/>
          </a:xfrm>
          <a:prstGeom prst="bentConnector2">
            <a:avLst/>
          </a:prstGeom>
          <a:noFill/>
          <a:ln w="19050">
            <a:solidFill>
              <a:srgbClr val="9933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4"/>
          <p:cNvCxnSpPr>
            <a:cxnSpLocks noChangeShapeType="1"/>
            <a:stCxn id="8" idx="0"/>
            <a:endCxn id="10" idx="3"/>
          </p:cNvCxnSpPr>
          <p:nvPr/>
        </p:nvCxnSpPr>
        <p:spPr bwMode="auto">
          <a:xfrm rot="5400000" flipH="1">
            <a:off x="6102350" y="4075113"/>
            <a:ext cx="576263" cy="611187"/>
          </a:xfrm>
          <a:prstGeom prst="bentConnector2">
            <a:avLst/>
          </a:prstGeom>
          <a:noFill/>
          <a:ln w="19050">
            <a:solidFill>
              <a:srgbClr val="9933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5"/>
          <p:cNvCxnSpPr>
            <a:cxnSpLocks noChangeShapeType="1"/>
            <a:stCxn id="10" idx="0"/>
            <a:endCxn id="12" idx="3"/>
          </p:cNvCxnSpPr>
          <p:nvPr/>
        </p:nvCxnSpPr>
        <p:spPr bwMode="auto">
          <a:xfrm rot="16200000" flipV="1">
            <a:off x="4459288" y="3295650"/>
            <a:ext cx="549275" cy="612775"/>
          </a:xfrm>
          <a:prstGeom prst="bentConnector2">
            <a:avLst/>
          </a:prstGeom>
          <a:noFill/>
          <a:ln w="19050">
            <a:solidFill>
              <a:srgbClr val="9933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6"/>
          <p:cNvCxnSpPr>
            <a:cxnSpLocks noChangeShapeType="1"/>
            <a:stCxn id="12" idx="0"/>
            <a:endCxn id="11" idx="3"/>
          </p:cNvCxnSpPr>
          <p:nvPr/>
        </p:nvCxnSpPr>
        <p:spPr bwMode="auto">
          <a:xfrm rot="16200000" flipV="1">
            <a:off x="2753519" y="2382044"/>
            <a:ext cx="504825" cy="757237"/>
          </a:xfrm>
          <a:prstGeom prst="bentConnector2">
            <a:avLst/>
          </a:prstGeom>
          <a:noFill/>
          <a:ln w="19050">
            <a:solidFill>
              <a:srgbClr val="9933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785813" y="1500188"/>
            <a:ext cx="12430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chemeClr val="tx1"/>
                </a:solidFill>
              </a:rPr>
              <a:t>Request</a:t>
            </a:r>
            <a:endParaRPr kumimoji="0" lang="zh-CN" altLang="en-US" sz="1800" b="1">
              <a:solidFill>
                <a:schemeClr val="tx1"/>
              </a:solidFill>
            </a:endParaRP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2071688" y="1500188"/>
            <a:ext cx="13033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chemeClr val="tx1"/>
                </a:solidFill>
              </a:rPr>
              <a:t>Respond</a:t>
            </a:r>
            <a:endParaRPr kumimoji="0" lang="zh-CN" altLang="en-US" sz="1800" b="1">
              <a:solidFill>
                <a:schemeClr val="tx1"/>
              </a:solidFill>
            </a:endParaRPr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>
            <a:off x="900113" y="1860550"/>
            <a:ext cx="0" cy="431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 flipV="1">
            <a:off x="2268538" y="1789113"/>
            <a:ext cx="0" cy="431800"/>
          </a:xfrm>
          <a:prstGeom prst="line">
            <a:avLst/>
          </a:prstGeom>
          <a:noFill/>
          <a:ln w="19050">
            <a:solidFill>
              <a:srgbClr val="99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AutoShape 32"/>
          <p:cNvSpPr>
            <a:spLocks noChangeArrowheads="1"/>
          </p:cNvSpPr>
          <p:nvPr/>
        </p:nvSpPr>
        <p:spPr bwMode="auto">
          <a:xfrm>
            <a:off x="250825" y="3228975"/>
            <a:ext cx="1606550" cy="1414463"/>
          </a:xfrm>
          <a:prstGeom prst="wedgeRectCallout">
            <a:avLst>
              <a:gd name="adj1" fmla="val 30569"/>
              <a:gd name="adj2" fmla="val -6977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600" b="1">
                <a:solidFill>
                  <a:schemeClr val="tx1"/>
                </a:solidFill>
              </a:rPr>
              <a:t>System call libraries, daemon process such as spooling</a:t>
            </a:r>
            <a:endParaRPr kumimoji="0"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6" name="AutoShape 33"/>
          <p:cNvSpPr>
            <a:spLocks noChangeArrowheads="1"/>
          </p:cNvSpPr>
          <p:nvPr/>
        </p:nvSpPr>
        <p:spPr bwMode="auto">
          <a:xfrm>
            <a:off x="4140200" y="1857375"/>
            <a:ext cx="2217738" cy="1082675"/>
          </a:xfrm>
          <a:prstGeom prst="wedgeEllipseCallout">
            <a:avLst>
              <a:gd name="adj1" fmla="val -54250"/>
              <a:gd name="adj2" fmla="val 538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600" b="1">
                <a:solidFill>
                  <a:schemeClr val="tx1"/>
                </a:solidFill>
              </a:rPr>
              <a:t>Naming, protection, sharing</a:t>
            </a:r>
            <a:endParaRPr kumimoji="0"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7" name="AutoShape 34"/>
          <p:cNvSpPr>
            <a:spLocks noChangeArrowheads="1"/>
          </p:cNvSpPr>
          <p:nvPr/>
        </p:nvSpPr>
        <p:spPr bwMode="auto">
          <a:xfrm>
            <a:off x="1643063" y="4524375"/>
            <a:ext cx="2786062" cy="1476375"/>
          </a:xfrm>
          <a:prstGeom prst="cloudCallout">
            <a:avLst>
              <a:gd name="adj1" fmla="val 80060"/>
              <a:gd name="adj2" fmla="val -6321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600" b="1">
                <a:solidFill>
                  <a:schemeClr val="tx1"/>
                </a:solidFill>
              </a:rPr>
              <a:t>Error handling, registers setting</a:t>
            </a:r>
            <a:endParaRPr kumimoji="0"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8" name="AutoShape 35"/>
          <p:cNvSpPr>
            <a:spLocks/>
          </p:cNvSpPr>
          <p:nvPr/>
        </p:nvSpPr>
        <p:spPr bwMode="auto">
          <a:xfrm>
            <a:off x="7600950" y="3475038"/>
            <a:ext cx="1257300" cy="6096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43056"/>
              <a:gd name="adj5" fmla="val 184116"/>
              <a:gd name="adj6" fmla="val -79167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600" b="1">
                <a:solidFill>
                  <a:schemeClr val="tx1"/>
                </a:solidFill>
              </a:rPr>
              <a:t>Handle I/O interrupt</a:t>
            </a:r>
            <a:endParaRPr kumimoji="0" lang="zh-CN" altLang="en-US" sz="16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21" grpId="0"/>
      <p:bldP spid="22" grpId="0"/>
      <p:bldP spid="25" grpId="0" animBg="1"/>
      <p:bldP spid="26" grpId="0" animBg="1"/>
      <p:bldP spid="27" grpId="0" animBg="1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Interrupt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 smtClean="0">
                <a:ea typeface="宋体" panose="02010600030101010101" pitchFamily="2" charset="-122"/>
              </a:rPr>
              <a:t>How to control I/O devices by user?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User process requests I/O and blocked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Device driver start I/O operation and blocked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I/O device finish operation and send interrupt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Device driver finish and user process is waken up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 smtClean="0">
                <a:ea typeface="宋体" panose="02010600030101010101" pitchFamily="2" charset="-122"/>
              </a:rPr>
              <a:t>Working flow of interrupt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Hardware-level error handling: executes by devices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High-level error handling: return status to higher level and processed by kernel/user programs</a:t>
            </a:r>
          </a:p>
        </p:txBody>
      </p:sp>
      <p:sp>
        <p:nvSpPr>
          <p:cNvPr id="4813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4813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481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FEBD80-0BEF-4FA0-AB7F-471B927DFCA8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395288" y="1484313"/>
            <a:ext cx="8208962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buFont typeface="Symbol" panose="05050102010706020507" pitchFamily="18" charset="2"/>
              <a:buAutoNum type="circleNumDbPlain"/>
            </a:pPr>
            <a:r>
              <a:rPr kumimoji="0" lang="zh-CN" altLang="en-US" sz="2800"/>
              <a:t>保存没被硬件保存的所有寄存器</a:t>
            </a:r>
          </a:p>
          <a:p>
            <a:pPr lvl="1" eaLnBrk="1" hangingPunct="1">
              <a:lnSpc>
                <a:spcPct val="90000"/>
              </a:lnSpc>
              <a:buFont typeface="Symbol" panose="05050102010706020507" pitchFamily="18" charset="2"/>
              <a:buAutoNum type="circleNumDbPlain"/>
            </a:pPr>
            <a:r>
              <a:rPr kumimoji="0" lang="zh-CN" altLang="en-US" sz="2800"/>
              <a:t>为中断服务程序设置上下文（运行环境）</a:t>
            </a:r>
          </a:p>
          <a:p>
            <a:pPr lvl="1" eaLnBrk="1" hangingPunct="1">
              <a:buFont typeface="Wingdings" panose="05000000000000000000" pitchFamily="2" charset="2"/>
              <a:buAutoNum type="circleNumDbPlain" startAt="3"/>
            </a:pPr>
            <a:r>
              <a:rPr kumimoji="0" lang="zh-CN" altLang="en-US" sz="2800"/>
              <a:t>为中断服务程序设置栈</a:t>
            </a:r>
          </a:p>
          <a:p>
            <a:pPr lvl="1" eaLnBrk="1" hangingPunct="1">
              <a:buFont typeface="Wingdings" panose="05000000000000000000" pitchFamily="2" charset="2"/>
              <a:buAutoNum type="circleNumDbPlain" startAt="3"/>
            </a:pPr>
            <a:r>
              <a:rPr kumimoji="0" lang="zh-CN" altLang="en-US" sz="2800"/>
              <a:t>应答中断控制器</a:t>
            </a:r>
            <a:r>
              <a:rPr kumimoji="0" lang="en-US" altLang="zh-CN" sz="2800"/>
              <a:t>, </a:t>
            </a:r>
            <a:r>
              <a:rPr kumimoji="0" lang="zh-CN" altLang="en-US" sz="2800"/>
              <a:t>再次开放中断</a:t>
            </a:r>
          </a:p>
          <a:p>
            <a:pPr lvl="1" eaLnBrk="1" hangingPunct="1">
              <a:buFont typeface="Wingdings" panose="05000000000000000000" pitchFamily="2" charset="2"/>
              <a:buAutoNum type="circleNumDbPlain" startAt="3"/>
            </a:pPr>
            <a:r>
              <a:rPr kumimoji="0" lang="zh-CN" altLang="en-US" sz="2800"/>
              <a:t>寄存器从被保存的地方复制到进程表中</a:t>
            </a:r>
          </a:p>
          <a:p>
            <a:pPr lvl="1" eaLnBrk="1" hangingPunct="1">
              <a:buFont typeface="Wingdings" panose="05000000000000000000" pitchFamily="2" charset="2"/>
              <a:buAutoNum type="circleNumDbPlain" startAt="3"/>
            </a:pPr>
            <a:r>
              <a:rPr kumimoji="0" lang="zh-CN" altLang="en-US" sz="2800"/>
              <a:t>运行中断服务程序 </a:t>
            </a:r>
          </a:p>
          <a:p>
            <a:pPr lvl="1" eaLnBrk="1" hangingPunct="1">
              <a:buFont typeface="Wingdings" panose="05000000000000000000" pitchFamily="2" charset="2"/>
              <a:buAutoNum type="circleNumDbPlain" startAt="3"/>
            </a:pPr>
            <a:r>
              <a:rPr kumimoji="0" lang="zh-CN" altLang="en-US" sz="2800"/>
              <a:t>为下次要运行进程设置ＭＭＵ上下文</a:t>
            </a:r>
          </a:p>
          <a:p>
            <a:pPr lvl="1" eaLnBrk="1" hangingPunct="1">
              <a:buFont typeface="Wingdings" panose="05000000000000000000" pitchFamily="2" charset="2"/>
              <a:buAutoNum type="circleNumDbPlain" startAt="3"/>
            </a:pPr>
            <a:r>
              <a:rPr kumimoji="0" lang="zh-CN" altLang="en-US" sz="2800"/>
              <a:t>装载新的进程寄存器</a:t>
            </a:r>
          </a:p>
          <a:p>
            <a:pPr lvl="1" eaLnBrk="1" hangingPunct="1">
              <a:buFont typeface="Wingdings" panose="05000000000000000000" pitchFamily="2" charset="2"/>
              <a:buAutoNum type="circleNumDbPlain" startAt="3"/>
            </a:pPr>
            <a:r>
              <a:rPr kumimoji="0" lang="zh-CN" altLang="en-US" sz="2800"/>
              <a:t>开始运行新进程</a:t>
            </a:r>
          </a:p>
        </p:txBody>
      </p:sp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900113" y="620713"/>
            <a:ext cx="597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</a:rPr>
              <a:t>在中断形成之后必须在软件中完成以下步骤</a:t>
            </a:r>
            <a:r>
              <a:rPr kumimoji="0" lang="en-US" altLang="zh-CN" sz="2400" b="1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50180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24DD0EB-AE44-4212-9A7C-A94F48A5BC25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ChangeArrowheads="1"/>
          </p:cNvSpPr>
          <p:nvPr/>
        </p:nvSpPr>
        <p:spPr bwMode="auto">
          <a:xfrm>
            <a:off x="1079500" y="5572125"/>
            <a:ext cx="77724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0" lang="zh-CN" altLang="en-US" sz="2000"/>
              <a:t>设备驱动程序的逻辑位置被指明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000"/>
              <a:t>驱动程序与设备控制器之间通过总线完成通信</a:t>
            </a:r>
          </a:p>
        </p:txBody>
      </p:sp>
      <p:pic>
        <p:nvPicPr>
          <p:cNvPr id="51203" name="Picture 6" descr="5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81075"/>
            <a:ext cx="5329237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 Box 7"/>
          <p:cNvSpPr txBox="1">
            <a:spLocks noChangeArrowheads="1"/>
          </p:cNvSpPr>
          <p:nvPr/>
        </p:nvSpPr>
        <p:spPr bwMode="auto">
          <a:xfrm>
            <a:off x="1331913" y="476250"/>
            <a:ext cx="597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设备驱动程序</a:t>
            </a:r>
          </a:p>
        </p:txBody>
      </p:sp>
      <p:sp>
        <p:nvSpPr>
          <p:cNvPr id="51205" name="Text Box 8"/>
          <p:cNvSpPr txBox="1">
            <a:spLocks noChangeArrowheads="1"/>
          </p:cNvSpPr>
          <p:nvPr/>
        </p:nvSpPr>
        <p:spPr bwMode="auto">
          <a:xfrm>
            <a:off x="6804025" y="1700213"/>
            <a:ext cx="15843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latin typeface="Times New Roman" panose="02020603050405020304" pitchFamily="18" charset="0"/>
              </a:rPr>
              <a:t>对设备执行操作进行控制的代码是设备驱动程序！</a:t>
            </a:r>
          </a:p>
        </p:txBody>
      </p:sp>
      <p:sp>
        <p:nvSpPr>
          <p:cNvPr id="51206" name="Text Box 9"/>
          <p:cNvSpPr txBox="1">
            <a:spLocks noChangeArrowheads="1"/>
          </p:cNvSpPr>
          <p:nvPr/>
        </p:nvSpPr>
        <p:spPr bwMode="auto">
          <a:xfrm>
            <a:off x="7958138" y="4391025"/>
            <a:ext cx="5492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51207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4943D52-D05B-4915-AFB3-06E5256C8058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Device driver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dirty="0" smtClean="0">
                <a:ea typeface="宋体" pitchFamily="2" charset="-122"/>
              </a:rPr>
              <a:t>Introduction of device driver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Instructions to control device controller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Device driver always treated as kernel process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OS provide uniform interfaces to abstract driver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Device driver: static library or dynamic library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dirty="0" smtClean="0">
                <a:ea typeface="宋体" pitchFamily="2" charset="-122"/>
              </a:rPr>
              <a:t>Working flow of device driver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Receive and check the parameters sent by high-level process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Check device and start device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Configure registers of device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Receive the status of I/O operations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dirty="0" smtClean="0">
                <a:ea typeface="宋体" pitchFamily="2" charset="-122"/>
              </a:rPr>
              <a:t>Important issues of device driver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Synchronous blocking VS running-without-delay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Reentrant: the complexity of driver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Hot pluggable system and memory requests:</a:t>
            </a:r>
          </a:p>
        </p:txBody>
      </p:sp>
      <p:sp>
        <p:nvSpPr>
          <p:cNvPr id="5325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5325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532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A7E3DF-A0AF-49B8-95C0-04158C5A7ADA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Categories of Devices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 smtClean="0">
                <a:ea typeface="宋体" panose="02010600030101010101" pitchFamily="2" charset="-122"/>
              </a:rPr>
              <a:t>Classified by Function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Storage device: Temporarily or permanently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I/O device: Human-Computer interactive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Communication device: Data exchange and transfer</a:t>
            </a:r>
          </a:p>
          <a:p>
            <a:pPr>
              <a:lnSpc>
                <a:spcPct val="80000"/>
              </a:lnSpc>
            </a:pPr>
            <a:r>
              <a:rPr kumimoji="0" lang="en-US" altLang="zh-CN" sz="2400" smtClean="0">
                <a:ea typeface="宋体" panose="02010600030101010101" pitchFamily="2" charset="-122"/>
              </a:rPr>
              <a:t>Classified by Data management method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Block stream: using block in different size as the basic unit for data management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Byte stream: using byte as the basic unit for DM</a:t>
            </a:r>
          </a:p>
          <a:p>
            <a:pPr>
              <a:lnSpc>
                <a:spcPct val="80000"/>
              </a:lnSpc>
            </a:pPr>
            <a:r>
              <a:rPr kumimoji="0" lang="en-US" altLang="zh-CN" sz="2400" smtClean="0">
                <a:ea typeface="宋体" panose="02010600030101010101" pitchFamily="2" charset="-122"/>
              </a:rPr>
              <a:t>Classified by Device assignment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Monopolization device: Low-speed I/O device 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Sharing device: high-speed I/O device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Virtual device: simulating hardware by software</a:t>
            </a:r>
          </a:p>
          <a:p>
            <a:pPr>
              <a:lnSpc>
                <a:spcPct val="80000"/>
              </a:lnSpc>
            </a:pPr>
            <a:r>
              <a:rPr kumimoji="0" lang="en-US" altLang="zh-CN" sz="2400" smtClean="0">
                <a:ea typeface="宋体" panose="02010600030101010101" pitchFamily="2" charset="-122"/>
              </a:rPr>
              <a:t>Classified by working mode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Logical device: data structure maintained by OS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Physical device: different kinds of hardware</a:t>
            </a:r>
          </a:p>
        </p:txBody>
      </p:sp>
      <p:sp>
        <p:nvSpPr>
          <p:cNvPr id="819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819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81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C4CEAA-EF3A-4DC4-B193-CEC9414D49C0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Device driver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55299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5530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5530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B80686-6D79-4477-90C9-51AED0839F8B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pic>
        <p:nvPicPr>
          <p:cNvPr id="8" name="Picture 6" descr="统一规范驱动程序接口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885950"/>
            <a:ext cx="88582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ChangeArrowheads="1"/>
          </p:cNvSpPr>
          <p:nvPr/>
        </p:nvSpPr>
        <p:spPr bwMode="auto">
          <a:xfrm>
            <a:off x="900113" y="4724400"/>
            <a:ext cx="75533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zh-CN" sz="2400"/>
              <a:t>(a) </a:t>
            </a:r>
            <a:r>
              <a:rPr kumimoji="0" lang="zh-CN" altLang="en-US" sz="2400"/>
              <a:t>无缓冲输入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zh-CN" sz="2400"/>
              <a:t>(b) </a:t>
            </a:r>
            <a:r>
              <a:rPr kumimoji="0" lang="zh-CN" altLang="en-US" sz="2400"/>
              <a:t>缓冲区放在用户空间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zh-CN" sz="2400"/>
              <a:t>(c) </a:t>
            </a:r>
            <a:r>
              <a:rPr kumimoji="0" lang="zh-CN" altLang="en-US" sz="2400"/>
              <a:t>缓冲区在核心空间，然后被复制到用户空间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zh-CN" sz="2400"/>
              <a:t>(d) </a:t>
            </a:r>
            <a:r>
              <a:rPr kumimoji="0" lang="zh-CN" altLang="en-US" sz="2400"/>
              <a:t>在内核空间有双缓冲区</a:t>
            </a:r>
            <a:endParaRPr kumimoji="0" lang="zh-CN" altLang="en-US" sz="2000"/>
          </a:p>
        </p:txBody>
      </p:sp>
      <p:pic>
        <p:nvPicPr>
          <p:cNvPr id="57347" name="Picture 6" descr="5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144588"/>
            <a:ext cx="7429500" cy="305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Text Box 8"/>
          <p:cNvSpPr txBox="1">
            <a:spLocks noChangeArrowheads="1"/>
          </p:cNvSpPr>
          <p:nvPr/>
        </p:nvSpPr>
        <p:spPr bwMode="auto">
          <a:xfrm>
            <a:off x="1403350" y="476250"/>
            <a:ext cx="5905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Times New Roman" panose="02020603050405020304" pitchFamily="18" charset="0"/>
              </a:rPr>
              <a:t>２）引入缓冲的方式</a:t>
            </a:r>
          </a:p>
        </p:txBody>
      </p:sp>
      <p:sp>
        <p:nvSpPr>
          <p:cNvPr id="57349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45C3874-8ABC-4808-9832-6266C1BF0D74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1" t="43065" r="23148" b="36589"/>
          <a:stretch>
            <a:fillRect/>
          </a:stretch>
        </p:blipFill>
        <p:spPr bwMode="auto">
          <a:xfrm>
            <a:off x="1042988" y="1484313"/>
            <a:ext cx="64389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1403350" y="620713"/>
            <a:ext cx="6480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3</a:t>
            </a:r>
            <a:r>
              <a:rPr kumimoji="0" lang="zh-CN" altLang="en-US" sz="2400">
                <a:latin typeface="Times New Roman" panose="02020603050405020304" pitchFamily="18" charset="0"/>
              </a:rPr>
              <a:t>）如何适当地使用缓冲</a:t>
            </a:r>
          </a:p>
        </p:txBody>
      </p:sp>
      <p:sp>
        <p:nvSpPr>
          <p:cNvPr id="58372" name="Text Box 6"/>
          <p:cNvSpPr txBox="1">
            <a:spLocks noChangeArrowheads="1"/>
          </p:cNvSpPr>
          <p:nvPr/>
        </p:nvSpPr>
        <p:spPr bwMode="auto">
          <a:xfrm>
            <a:off x="1042988" y="5661025"/>
            <a:ext cx="6985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缓冲技术在</a:t>
            </a:r>
            <a:r>
              <a:rPr kumimoji="0" lang="en-US" altLang="zh-CN" sz="2000">
                <a:latin typeface="Times New Roman" panose="02020603050405020304" pitchFamily="18" charset="0"/>
              </a:rPr>
              <a:t>I/O</a:t>
            </a:r>
            <a:r>
              <a:rPr kumimoji="0" lang="zh-CN" altLang="en-US" sz="2000">
                <a:latin typeface="Times New Roman" panose="02020603050405020304" pitchFamily="18" charset="0"/>
              </a:rPr>
              <a:t>控制中使用很普遍，但数据传递中太多的缓冲会影响到系统性能．</a:t>
            </a:r>
          </a:p>
        </p:txBody>
      </p:sp>
      <p:sp>
        <p:nvSpPr>
          <p:cNvPr id="58373" name="Text Box 7"/>
          <p:cNvSpPr txBox="1">
            <a:spLocks noChangeArrowheads="1"/>
          </p:cNvSpPr>
          <p:nvPr/>
        </p:nvSpPr>
        <p:spPr bwMode="auto">
          <a:xfrm>
            <a:off x="6975475" y="4941888"/>
            <a:ext cx="5492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8374" name="Text Box 8"/>
          <p:cNvSpPr txBox="1">
            <a:spLocks noChangeArrowheads="1"/>
          </p:cNvSpPr>
          <p:nvPr/>
        </p:nvSpPr>
        <p:spPr bwMode="auto">
          <a:xfrm>
            <a:off x="971550" y="4941888"/>
            <a:ext cx="6913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　　　关于在网络中多次复制一个数据包的问题</a:t>
            </a:r>
          </a:p>
        </p:txBody>
      </p:sp>
      <p:sp>
        <p:nvSpPr>
          <p:cNvPr id="58375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EC77F9B-98A0-4552-BA2C-2C7965249FE0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  <p:pic>
        <p:nvPicPr>
          <p:cNvPr id="92162" name="Picture 2" descr="https://ss1.bdstatic.com/70cFvXSh_Q1YnxGkpoWK1HF6hhy/it/u=3672172801,186995718&amp;fm=26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69364"/>
            <a:ext cx="7871025" cy="319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1042988" y="476250"/>
            <a:ext cx="633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u="sng">
                <a:latin typeface="Times New Roman" panose="02020603050405020304" pitchFamily="18" charset="0"/>
              </a:rPr>
              <a:t>Ｉ</a:t>
            </a:r>
            <a:r>
              <a:rPr kumimoji="0" lang="en-US" altLang="zh-CN" sz="2400" u="sng">
                <a:latin typeface="Times New Roman" panose="02020603050405020304" pitchFamily="18" charset="0"/>
              </a:rPr>
              <a:t>/O</a:t>
            </a:r>
            <a:r>
              <a:rPr kumimoji="0" lang="zh-CN" altLang="en-US" sz="2400" u="sng">
                <a:latin typeface="Times New Roman" panose="02020603050405020304" pitchFamily="18" charset="0"/>
              </a:rPr>
              <a:t>中的错误报告问题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116013" y="1125538"/>
            <a:ext cx="777716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建立</a:t>
            </a:r>
            <a:r>
              <a:rPr kumimoji="0" lang="en-US" altLang="zh-CN" sz="2000">
                <a:latin typeface="Times New Roman" panose="02020603050405020304" pitchFamily="18" charset="0"/>
              </a:rPr>
              <a:t>I/O</a:t>
            </a:r>
            <a:r>
              <a:rPr kumimoji="0" lang="zh-CN" altLang="en-US" sz="2000">
                <a:latin typeface="Times New Roman" panose="02020603050405020304" pitchFamily="18" charset="0"/>
              </a:rPr>
              <a:t>错误处理机制，尽量将错误在底层处理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分别处理不同的错误（如编程错误／Ｉ</a:t>
            </a:r>
            <a:r>
              <a:rPr kumimoji="0" lang="en-US" altLang="zh-CN" sz="2000">
                <a:latin typeface="Times New Roman" panose="02020603050405020304" pitchFamily="18" charset="0"/>
              </a:rPr>
              <a:t>/O</a:t>
            </a:r>
            <a:r>
              <a:rPr kumimoji="0" lang="zh-CN" altLang="en-US" sz="2000">
                <a:latin typeface="Times New Roman" panose="02020603050405020304" pitchFamily="18" charset="0"/>
              </a:rPr>
              <a:t>设备错误）</a:t>
            </a:r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900113" y="2420938"/>
            <a:ext cx="568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u="sng">
                <a:latin typeface="Times New Roman" panose="02020603050405020304" pitchFamily="18" charset="0"/>
              </a:rPr>
              <a:t>分配与释放专用设备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1042988" y="3068638"/>
            <a:ext cx="698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根据设备使用特性建立分配与释放原则（独享设备／共享设备），直接释放或队列管理．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827088" y="4221163"/>
            <a:ext cx="6335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u="sng">
                <a:latin typeface="Times New Roman" panose="02020603050405020304" pitchFamily="18" charset="0"/>
              </a:rPr>
              <a:t>建立与设备无关的数据传递格式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1042988" y="4868863"/>
            <a:ext cx="7777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不同设备数据传递格式不同，但须用软件隔离此特性，使上层软件不必考虑设备访问中的这一特性，如访问块大小的转换。</a:t>
            </a:r>
          </a:p>
        </p:txBody>
      </p:sp>
      <p:sp>
        <p:nvSpPr>
          <p:cNvPr id="59400" name="灯片编号占位符 1"/>
          <p:cNvSpPr txBox="1">
            <a:spLocks noGrp="1"/>
          </p:cNvSpPr>
          <p:nvPr/>
        </p:nvSpPr>
        <p:spPr bwMode="auto">
          <a:xfrm>
            <a:off x="66802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56E211C-F945-4B30-899A-589244E617A2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I/O software in User space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 smtClean="0">
                <a:ea typeface="宋体" panose="02010600030101010101" pitchFamily="2" charset="-122"/>
              </a:rPr>
              <a:t>SDK/DDK or libraries for programming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Hide the details of device driver and make it simple for user to access I/O devices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Such as “cout”, ”print”……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 smtClean="0">
                <a:ea typeface="宋体" panose="02010600030101010101" pitchFamily="2" charset="-122"/>
              </a:rPr>
              <a:t>Spooling and daemon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Virtual device for users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Buffering and scheduling for device sharing</a:t>
            </a:r>
          </a:p>
        </p:txBody>
      </p:sp>
      <p:sp>
        <p:nvSpPr>
          <p:cNvPr id="6042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6042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604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101CB3-B872-46AD-BEB6-148E6D6F176C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/>
          <p:cNvSpPr>
            <a:spLocks noChangeArrowheads="1"/>
          </p:cNvSpPr>
          <p:nvPr/>
        </p:nvSpPr>
        <p:spPr bwMode="auto">
          <a:xfrm>
            <a:off x="0" y="2681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62467" name="Object 4"/>
          <p:cNvGraphicFramePr>
            <a:graphicFrameLocks noChangeAspect="1"/>
          </p:cNvGraphicFramePr>
          <p:nvPr/>
        </p:nvGraphicFramePr>
        <p:xfrm>
          <a:off x="539750" y="1412875"/>
          <a:ext cx="78486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name="Visio" r:id="rId3" imgW="5940493" imgH="2374650" progId="Visio.Drawing.11">
                  <p:embed/>
                </p:oleObj>
              </mc:Choice>
              <mc:Fallback>
                <p:oleObj name="Visio" r:id="rId3" imgW="5940493" imgH="23746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12875"/>
                        <a:ext cx="7848600" cy="314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6"/>
          <p:cNvSpPr txBox="1">
            <a:spLocks noChangeArrowheads="1"/>
          </p:cNvSpPr>
          <p:nvPr/>
        </p:nvSpPr>
        <p:spPr bwMode="auto">
          <a:xfrm>
            <a:off x="1476375" y="620713"/>
            <a:ext cx="46085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Times New Roman" panose="02020603050405020304" pitchFamily="18" charset="0"/>
              </a:rPr>
              <a:t>Spooling</a:t>
            </a:r>
            <a:r>
              <a:rPr kumimoji="0" lang="zh-CN" altLang="en-US" b="1">
                <a:latin typeface="Times New Roman" panose="02020603050405020304" pitchFamily="18" charset="0"/>
              </a:rPr>
              <a:t>工作原理</a:t>
            </a:r>
          </a:p>
        </p:txBody>
      </p:sp>
      <p:sp>
        <p:nvSpPr>
          <p:cNvPr id="62469" name="Text Box 7"/>
          <p:cNvSpPr txBox="1">
            <a:spLocks noChangeArrowheads="1"/>
          </p:cNvSpPr>
          <p:nvPr/>
        </p:nvSpPr>
        <p:spPr bwMode="auto">
          <a:xfrm>
            <a:off x="900113" y="4365625"/>
            <a:ext cx="80645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预输入模块：将作业输入到输入井中；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缓输出模块：将作业结果缓冲式输出到独享设备上；</a:t>
            </a:r>
            <a:r>
              <a:rPr kumimoji="0" lang="zh-CN" altLang="en-US" sz="2000" b="1">
                <a:latin typeface="Times New Roman" panose="02020603050405020304" pitchFamily="18" charset="0"/>
              </a:rPr>
              <a:t> </a:t>
            </a:r>
            <a:endParaRPr kumimoji="0" lang="zh-CN" altLang="en-US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作业调度模块：控制作业从输入井中取数，向输出井中送数；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输入、输出井：在磁盘上开辟的两个 “井”区域。 </a:t>
            </a:r>
          </a:p>
        </p:txBody>
      </p:sp>
      <p:sp>
        <p:nvSpPr>
          <p:cNvPr id="62470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113CF7B-24C7-44E0-A323-D24D4D478459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414338"/>
            <a:ext cx="4419600" cy="641350"/>
          </a:xfrm>
        </p:spPr>
        <p:txBody>
          <a:bodyPr anchor="b">
            <a:spAutoFit/>
          </a:bodyPr>
          <a:lstStyle/>
          <a:p>
            <a:pPr algn="l" eaLnBrk="1" hangingPunct="1"/>
            <a:r>
              <a:rPr lang="en-US" altLang="zh-CN" sz="3200" b="0" smtClean="0">
                <a:latin typeface="黑体" panose="02010609060101010101" pitchFamily="49" charset="-122"/>
                <a:ea typeface="黑体" panose="02010609060101010101" pitchFamily="49" charset="-122"/>
              </a:rPr>
              <a:t>5.4  </a:t>
            </a:r>
            <a:r>
              <a:rPr lang="zh-CN" altLang="en-US" sz="3200" b="0" smtClean="0">
                <a:latin typeface="黑体" panose="02010609060101010101" pitchFamily="49" charset="-122"/>
                <a:ea typeface="黑体" panose="02010609060101010101" pitchFamily="49" charset="-122"/>
              </a:rPr>
              <a:t>磁盘管理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47813" y="3357563"/>
            <a:ext cx="5688012" cy="31670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zh-CN" sz="2400" smtClean="0">
                <a:ea typeface="宋体" panose="02010600030101010101" pitchFamily="2" charset="-122"/>
              </a:rPr>
              <a:t>1. </a:t>
            </a:r>
            <a:r>
              <a:rPr kumimoji="0" lang="zh-CN" altLang="en-US" sz="2400" smtClean="0">
                <a:ea typeface="宋体" panose="02010600030101010101" pitchFamily="2" charset="-122"/>
              </a:rPr>
              <a:t>磁盘硬件及访问性能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zh-CN" sz="2400" smtClean="0">
                <a:ea typeface="宋体" panose="02010600030101010101" pitchFamily="2" charset="-122"/>
              </a:rPr>
              <a:t>2.RAID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zh-CN" sz="2400" smtClean="0">
                <a:ea typeface="宋体" panose="02010600030101010101" pitchFamily="2" charset="-122"/>
              </a:rPr>
              <a:t>3.CD-ROM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zh-CN" sz="2400" smtClean="0">
                <a:ea typeface="宋体" panose="02010600030101010101" pitchFamily="2" charset="-122"/>
              </a:rPr>
              <a:t>4.</a:t>
            </a:r>
            <a:r>
              <a:rPr kumimoji="0" lang="zh-CN" altLang="en-US" sz="2400" smtClean="0">
                <a:ea typeface="宋体" panose="02010600030101010101" pitchFamily="2" charset="-122"/>
              </a:rPr>
              <a:t>可刻录／可重写ＣＤ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zh-CN" sz="2400" smtClean="0">
                <a:ea typeface="宋体" panose="02010600030101010101" pitchFamily="2" charset="-122"/>
              </a:rPr>
              <a:t>5.</a:t>
            </a:r>
            <a:r>
              <a:rPr kumimoji="0" lang="zh-CN" altLang="en-US" sz="2400" smtClean="0">
                <a:ea typeface="宋体" panose="02010600030101010101" pitchFamily="2" charset="-122"/>
              </a:rPr>
              <a:t>ＤＶＤ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zh-CN" sz="2400" smtClean="0">
                <a:ea typeface="宋体" panose="02010600030101010101" pitchFamily="2" charset="-122"/>
              </a:rPr>
              <a:t>6. </a:t>
            </a:r>
            <a:r>
              <a:rPr kumimoji="0" lang="zh-CN" altLang="en-US" sz="2400" smtClean="0">
                <a:ea typeface="宋体" panose="02010600030101010101" pitchFamily="2" charset="-122"/>
              </a:rPr>
              <a:t>磁盘格式化问题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zh-CN" sz="2400" smtClean="0">
                <a:ea typeface="宋体" panose="02010600030101010101" pitchFamily="2" charset="-122"/>
              </a:rPr>
              <a:t>7.</a:t>
            </a:r>
            <a:r>
              <a:rPr kumimoji="0" lang="zh-CN" altLang="en-US" sz="2400" smtClean="0">
                <a:ea typeface="宋体" panose="02010600030101010101" pitchFamily="2" charset="-122"/>
              </a:rPr>
              <a:t>磁盘访问调度策略</a:t>
            </a:r>
          </a:p>
        </p:txBody>
      </p:sp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900113" y="1268413"/>
            <a:ext cx="76327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       </a:t>
            </a:r>
            <a:r>
              <a:rPr kumimoji="0" lang="zh-CN" altLang="en-US" sz="2400">
                <a:latin typeface="Times New Roman" panose="02020603050405020304" pitchFamily="18" charset="0"/>
              </a:rPr>
              <a:t>磁盘是一种外设，</a:t>
            </a:r>
            <a:r>
              <a:rPr kumimoji="0" lang="en-US" altLang="zh-CN" sz="2400">
                <a:latin typeface="Times New Roman" panose="02020603050405020304" pitchFamily="18" charset="0"/>
              </a:rPr>
              <a:t>CPU</a:t>
            </a:r>
            <a:r>
              <a:rPr kumimoji="0" lang="zh-CN" altLang="en-US" sz="2400">
                <a:latin typeface="Times New Roman" panose="02020603050405020304" pitchFamily="18" charset="0"/>
              </a:rPr>
              <a:t>和内存访问速度比磁盘快若干个数量级，磁盘系统的性能对整个系统性能有重要影响，磁盘设备管理的目标就是提高磁盘的访问速度和安全性。从以下几方面讲：</a:t>
            </a:r>
          </a:p>
        </p:txBody>
      </p:sp>
      <p:sp>
        <p:nvSpPr>
          <p:cNvPr id="63493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8605003-C950-41D0-A18D-3826CF123B79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762000"/>
            <a:ext cx="6019800" cy="641350"/>
          </a:xfrm>
        </p:spPr>
        <p:txBody>
          <a:bodyPr anchor="b">
            <a:spAutoFit/>
          </a:bodyPr>
          <a:lstStyle/>
          <a:p>
            <a:pPr algn="l" eaLnBrk="1" hangingPunct="1"/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3200" smtClean="0">
                <a:ea typeface="宋体" panose="02010600030101010101" pitchFamily="2" charset="-122"/>
              </a:rPr>
              <a:t> </a:t>
            </a:r>
            <a:r>
              <a:rPr lang="zh-CN" altLang="en-US" sz="3200" smtClean="0">
                <a:ea typeface="宋体" panose="02010600030101010101" pitchFamily="2" charset="-122"/>
              </a:rPr>
              <a:t>磁盘硬件及访问性能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341438"/>
            <a:ext cx="7786687" cy="3078162"/>
          </a:xfrm>
        </p:spPr>
        <p:txBody>
          <a:bodyPr/>
          <a:lstStyle/>
          <a:p>
            <a:pPr eaLnBrk="1" hangingPunct="1"/>
            <a:r>
              <a:rPr kumimoji="0" lang="zh-CN" altLang="en-US" sz="2400" smtClean="0">
                <a:ea typeface="宋体" panose="02010600030101010101" pitchFamily="2" charset="-122"/>
              </a:rPr>
              <a:t>柱面定位时间：磁头移动到指定柱面的机械运动时间；</a:t>
            </a:r>
          </a:p>
          <a:p>
            <a:pPr eaLnBrk="1" hangingPunct="1"/>
            <a:r>
              <a:rPr kumimoji="0" lang="zh-CN" altLang="en-US" sz="2400" smtClean="0">
                <a:ea typeface="宋体" panose="02010600030101010101" pitchFamily="2" charset="-122"/>
              </a:rPr>
              <a:t>旋转延迟时间：磁盘旋转到指定扇区的机械运动时间；它与磁盘转速相关，如：软盘转速可为</a:t>
            </a:r>
            <a:r>
              <a:rPr kumimoji="0" lang="en-US" altLang="zh-CN" sz="2400" smtClean="0">
                <a:ea typeface="宋体" panose="02010600030101010101" pitchFamily="2" charset="-122"/>
              </a:rPr>
              <a:t>600r/m(</a:t>
            </a:r>
            <a:r>
              <a:rPr kumimoji="0" lang="zh-CN" altLang="en-US" sz="2400" smtClean="0">
                <a:ea typeface="宋体" panose="02010600030101010101" pitchFamily="2" charset="-122"/>
              </a:rPr>
              <a:t>每分钟转速</a:t>
            </a:r>
            <a:r>
              <a:rPr kumimoji="0" lang="en-US" altLang="zh-CN" sz="2400" smtClean="0">
                <a:ea typeface="宋体" panose="02010600030101010101" pitchFamily="2" charset="-122"/>
              </a:rPr>
              <a:t>)</a:t>
            </a:r>
            <a:r>
              <a:rPr kumimoji="0" lang="zh-CN" altLang="en-US" sz="2400" smtClean="0">
                <a:ea typeface="宋体" panose="02010600030101010101" pitchFamily="2" charset="-122"/>
              </a:rPr>
              <a:t>，硬盘可为</a:t>
            </a:r>
            <a:r>
              <a:rPr kumimoji="0" lang="en-US" altLang="zh-CN" sz="2400" smtClean="0">
                <a:ea typeface="宋体" panose="02010600030101010101" pitchFamily="2" charset="-122"/>
              </a:rPr>
              <a:t>10000r/m</a:t>
            </a:r>
            <a:r>
              <a:rPr kumimoji="0" lang="zh-CN" altLang="en-US" sz="2400" smtClean="0">
                <a:ea typeface="宋体" panose="02010600030101010101" pitchFamily="2" charset="-122"/>
              </a:rPr>
              <a:t>。</a:t>
            </a:r>
          </a:p>
          <a:p>
            <a:pPr eaLnBrk="1" hangingPunct="1"/>
            <a:r>
              <a:rPr kumimoji="0" lang="zh-CN" altLang="en-US" sz="2400" smtClean="0">
                <a:ea typeface="宋体" panose="02010600030101010101" pitchFamily="2" charset="-122"/>
              </a:rPr>
              <a:t>数据传送时间：从指定扇区读写数据的时间。</a:t>
            </a:r>
          </a:p>
        </p:txBody>
      </p:sp>
      <p:graphicFrame>
        <p:nvGraphicFramePr>
          <p:cNvPr id="64516" name="Object 5"/>
          <p:cNvGraphicFramePr>
            <a:graphicFrameLocks noChangeAspect="1"/>
          </p:cNvGraphicFramePr>
          <p:nvPr/>
        </p:nvGraphicFramePr>
        <p:xfrm>
          <a:off x="0" y="4797425"/>
          <a:ext cx="91440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5" name="VISIO" r:id="rId3" imgW="4950000" imgH="699840" progId="Visio.Drawing.6">
                  <p:embed/>
                </p:oleObj>
              </mc:Choice>
              <mc:Fallback>
                <p:oleObj name="VISIO" r:id="rId3" imgW="4950000" imgH="69984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97425"/>
                        <a:ext cx="9144000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5E9C62B-372B-4D35-BECA-F2051BE5A210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  <p:pic>
        <p:nvPicPr>
          <p:cNvPr id="100358" name="Picture 5" descr="1-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549275"/>
            <a:ext cx="6375400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68658B0-8C4C-45AB-9D23-6D0BF0A2AC00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  <p:pic>
        <p:nvPicPr>
          <p:cNvPr id="6553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700213"/>
            <a:ext cx="8334375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Box 5"/>
          <p:cNvSpPr txBox="1">
            <a:spLocks noChangeArrowheads="1"/>
          </p:cNvSpPr>
          <p:nvPr/>
        </p:nvSpPr>
        <p:spPr bwMode="auto">
          <a:xfrm>
            <a:off x="1390650" y="765175"/>
            <a:ext cx="612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3200">
                <a:latin typeface="Times New Roman" panose="02020603050405020304" pitchFamily="18" charset="0"/>
              </a:rPr>
              <a:t>典型软盘与硬盘参数对比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971550" y="476250"/>
            <a:ext cx="8020050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     </a:t>
            </a:r>
            <a:r>
              <a:rPr kumimoji="0" lang="zh-CN" altLang="en-US" sz="2400">
                <a:latin typeface="Times New Roman" panose="02020603050405020304" pitchFamily="18" charset="0"/>
              </a:rPr>
              <a:t>柱面定位（寻道）时间在访问时间中是主项，合理组织磁盘数据的存储位置可提高磁盘</a:t>
            </a:r>
            <a:r>
              <a:rPr kumimoji="0" lang="en-US" altLang="zh-CN" sz="2400">
                <a:latin typeface="Times New Roman" panose="02020603050405020304" pitchFamily="18" charset="0"/>
              </a:rPr>
              <a:t>I/O</a:t>
            </a:r>
            <a:r>
              <a:rPr kumimoji="0" lang="zh-CN" altLang="en-US" sz="2400">
                <a:latin typeface="Times New Roman" panose="02020603050405020304" pitchFamily="18" charset="0"/>
              </a:rPr>
              <a:t>性能。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例：读一个</a:t>
            </a:r>
            <a:r>
              <a:rPr kumimoji="0" lang="en-US" altLang="zh-CN" sz="2000">
                <a:latin typeface="Times New Roman" panose="02020603050405020304" pitchFamily="18" charset="0"/>
              </a:rPr>
              <a:t>128KB</a:t>
            </a:r>
            <a:r>
              <a:rPr kumimoji="0" lang="zh-CN" altLang="en-US" sz="2000">
                <a:latin typeface="Times New Roman" panose="02020603050405020304" pitchFamily="18" charset="0"/>
              </a:rPr>
              <a:t>大小的文件：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/>
              <a:t>(1)</a:t>
            </a:r>
            <a:r>
              <a:rPr kumimoji="0" lang="zh-CN" altLang="en-US" sz="2000">
                <a:latin typeface="Times New Roman" panose="02020603050405020304" pitchFamily="18" charset="0"/>
              </a:rPr>
              <a:t>文件若由</a:t>
            </a:r>
            <a:r>
              <a:rPr kumimoji="0" lang="en-US" altLang="zh-CN" sz="2000">
                <a:latin typeface="Times New Roman" panose="02020603050405020304" pitchFamily="18" charset="0"/>
              </a:rPr>
              <a:t>8</a:t>
            </a:r>
            <a:r>
              <a:rPr kumimoji="0" lang="zh-CN" altLang="en-US" sz="2000">
                <a:latin typeface="Times New Roman" panose="02020603050405020304" pitchFamily="18" charset="0"/>
              </a:rPr>
              <a:t>个连续磁道</a:t>
            </a:r>
            <a:r>
              <a:rPr kumimoji="0" lang="en-US" altLang="zh-CN" sz="2000">
                <a:latin typeface="Times New Roman" panose="02020603050405020304" pitchFamily="18" charset="0"/>
              </a:rPr>
              <a:t>(</a:t>
            </a:r>
            <a:r>
              <a:rPr kumimoji="0" lang="zh-CN" altLang="en-US" sz="2000">
                <a:latin typeface="Times New Roman" panose="02020603050405020304" pitchFamily="18" charset="0"/>
              </a:rPr>
              <a:t>每磁道</a:t>
            </a:r>
            <a:r>
              <a:rPr kumimoji="0" lang="en-US" altLang="zh-CN" sz="2000">
                <a:latin typeface="Times New Roman" panose="02020603050405020304" pitchFamily="18" charset="0"/>
              </a:rPr>
              <a:t>32</a:t>
            </a:r>
            <a:r>
              <a:rPr kumimoji="0" lang="zh-CN" altLang="en-US" sz="2000">
                <a:latin typeface="Times New Roman" panose="02020603050405020304" pitchFamily="18" charset="0"/>
              </a:rPr>
              <a:t>个扇区</a:t>
            </a:r>
            <a:r>
              <a:rPr kumimoji="0" lang="en-US" altLang="zh-CN" sz="2000">
                <a:latin typeface="Times New Roman" panose="02020603050405020304" pitchFamily="18" charset="0"/>
              </a:rPr>
              <a:t>)</a:t>
            </a:r>
            <a:r>
              <a:rPr kumimoji="0" lang="zh-CN" altLang="en-US" sz="2000">
                <a:latin typeface="Times New Roman" panose="02020603050405020304" pitchFamily="18" charset="0"/>
              </a:rPr>
              <a:t>上的</a:t>
            </a:r>
            <a:r>
              <a:rPr kumimoji="0" lang="en-US" altLang="zh-CN" sz="2000">
                <a:latin typeface="Times New Roman" panose="02020603050405020304" pitchFamily="18" charset="0"/>
              </a:rPr>
              <a:t>256</a:t>
            </a:r>
            <a:r>
              <a:rPr kumimoji="0" lang="zh-CN" altLang="en-US" sz="2000">
                <a:latin typeface="Times New Roman" panose="02020603050405020304" pitchFamily="18" charset="0"/>
              </a:rPr>
              <a:t>个扇区构成：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        </a:t>
            </a:r>
            <a:r>
              <a:rPr kumimoji="0" lang="en-US" altLang="zh-CN" sz="2000">
                <a:latin typeface="Times New Roman" panose="02020603050405020304" pitchFamily="18" charset="0"/>
              </a:rPr>
              <a:t>20ms+(8.3ms+16.7ms)*8=220ms;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其中，柱面定位时间为</a:t>
            </a:r>
            <a:r>
              <a:rPr kumimoji="0" lang="en-US" altLang="zh-CN" sz="2000">
                <a:latin typeface="Times New Roman" panose="02020603050405020304" pitchFamily="18" charset="0"/>
              </a:rPr>
              <a:t>20ms</a:t>
            </a:r>
            <a:r>
              <a:rPr kumimoji="0" lang="zh-CN" altLang="en-US" sz="2000">
                <a:latin typeface="Times New Roman" panose="02020603050405020304" pitchFamily="18" charset="0"/>
              </a:rPr>
              <a:t>，旋转延迟时间为</a:t>
            </a:r>
            <a:r>
              <a:rPr kumimoji="0" lang="en-US" altLang="zh-CN" sz="2000">
                <a:latin typeface="Times New Roman" panose="02020603050405020304" pitchFamily="18" charset="0"/>
              </a:rPr>
              <a:t>8.3ms</a:t>
            </a:r>
            <a:r>
              <a:rPr kumimoji="0" lang="zh-CN" altLang="en-US" sz="2000">
                <a:latin typeface="Times New Roman" panose="02020603050405020304" pitchFamily="18" charset="0"/>
              </a:rPr>
              <a:t>，</a:t>
            </a:r>
            <a:r>
              <a:rPr kumimoji="0" lang="en-US" altLang="zh-CN" sz="2000">
                <a:latin typeface="Times New Roman" panose="02020603050405020304" pitchFamily="18" charset="0"/>
              </a:rPr>
              <a:t>32</a:t>
            </a:r>
            <a:r>
              <a:rPr kumimoji="0" lang="zh-CN" altLang="en-US" sz="2000">
                <a:latin typeface="Times New Roman" panose="02020603050405020304" pitchFamily="18" charset="0"/>
              </a:rPr>
              <a:t>扇区数据传送时间为</a:t>
            </a:r>
            <a:r>
              <a:rPr kumimoji="0" lang="en-US" altLang="zh-CN" sz="2000">
                <a:latin typeface="Times New Roman" panose="02020603050405020304" pitchFamily="18" charset="0"/>
              </a:rPr>
              <a:t>16.7ms</a:t>
            </a:r>
            <a:r>
              <a:rPr kumimoji="0" lang="zh-CN" altLang="en-US" sz="2000">
                <a:latin typeface="Times New Roman" panose="02020603050405020304" pitchFamily="18" charset="0"/>
              </a:rPr>
              <a:t>；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/>
              <a:t>(2)</a:t>
            </a:r>
            <a:r>
              <a:rPr kumimoji="0" lang="zh-CN" altLang="en-US" sz="2000">
                <a:latin typeface="Times New Roman" panose="02020603050405020304" pitchFamily="18" charset="0"/>
              </a:rPr>
              <a:t>文件若由</a:t>
            </a:r>
            <a:r>
              <a:rPr kumimoji="0" lang="en-US" altLang="zh-CN" sz="2000">
                <a:latin typeface="Times New Roman" panose="02020603050405020304" pitchFamily="18" charset="0"/>
              </a:rPr>
              <a:t>256</a:t>
            </a:r>
            <a:r>
              <a:rPr kumimoji="0" lang="zh-CN" altLang="en-US" sz="2000">
                <a:latin typeface="Times New Roman" panose="02020603050405020304" pitchFamily="18" charset="0"/>
              </a:rPr>
              <a:t>个随机分布的扇区构成：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        </a:t>
            </a:r>
            <a:r>
              <a:rPr kumimoji="0" lang="en-US" altLang="zh-CN" sz="2000">
                <a:latin typeface="Times New Roman" panose="02020603050405020304" pitchFamily="18" charset="0"/>
              </a:rPr>
              <a:t>(20ms+8.3ms+0.5ms)*256=7373ms;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其中，</a:t>
            </a:r>
            <a:r>
              <a:rPr kumimoji="0" lang="en-US" altLang="zh-CN" sz="2000">
                <a:latin typeface="Times New Roman" panose="02020603050405020304" pitchFamily="18" charset="0"/>
              </a:rPr>
              <a:t>1</a:t>
            </a:r>
            <a:r>
              <a:rPr kumimoji="0" lang="zh-CN" altLang="en-US" sz="2000">
                <a:latin typeface="Times New Roman" panose="02020603050405020304" pitchFamily="18" charset="0"/>
              </a:rPr>
              <a:t>扇区数据传送时间为</a:t>
            </a:r>
            <a:r>
              <a:rPr kumimoji="0" lang="en-US" altLang="zh-CN" sz="2000">
                <a:latin typeface="Times New Roman" panose="02020603050405020304" pitchFamily="18" charset="0"/>
              </a:rPr>
              <a:t>0.5ms</a:t>
            </a:r>
            <a:r>
              <a:rPr kumimoji="0" lang="zh-CN" altLang="en-US" sz="2000">
                <a:latin typeface="Times New Roman" panose="02020603050405020304" pitchFamily="18" charset="0"/>
              </a:rPr>
              <a:t>；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随机分布时的访问时间为连续分布时的</a:t>
            </a:r>
            <a:r>
              <a:rPr kumimoji="0" lang="en-US" altLang="zh-CN" sz="2000">
                <a:latin typeface="Times New Roman" panose="02020603050405020304" pitchFamily="18" charset="0"/>
              </a:rPr>
              <a:t>33.5</a:t>
            </a:r>
            <a:r>
              <a:rPr kumimoji="0" lang="zh-CN" altLang="en-US" sz="2000">
                <a:latin typeface="Times New Roman" panose="02020603050405020304" pitchFamily="18" charset="0"/>
              </a:rPr>
              <a:t>倍</a:t>
            </a:r>
            <a:r>
              <a:rPr kumimoji="0" lang="zh-CN" altLang="en-US" sz="240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66563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7379333-651A-42BA-87E7-22E9F6A20DF6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Discussion of Devices Management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 smtClean="0">
                <a:ea typeface="宋体" panose="02010600030101010101" pitchFamily="2" charset="-122"/>
              </a:rPr>
              <a:t>Complexity of Device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Different devices have different working mode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Different devices use different data format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Different devices support different interfaces</a:t>
            </a:r>
          </a:p>
          <a:p>
            <a:pPr>
              <a:lnSpc>
                <a:spcPct val="80000"/>
              </a:lnSpc>
            </a:pPr>
            <a:r>
              <a:rPr kumimoji="0" lang="en-US" altLang="zh-CN" sz="2400" smtClean="0">
                <a:ea typeface="宋体" panose="02010600030101010101" pitchFamily="2" charset="-122"/>
              </a:rPr>
              <a:t>Important issues about devices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Speed: the bottleneck of computer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HCI: operation mistake caused by user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Compatibility: device-independent &amp; OS-independent</a:t>
            </a:r>
          </a:p>
          <a:p>
            <a:pPr>
              <a:lnSpc>
                <a:spcPct val="80000"/>
              </a:lnSpc>
            </a:pPr>
            <a:r>
              <a:rPr kumimoji="0" lang="en-US" altLang="zh-CN" sz="2400" smtClean="0">
                <a:ea typeface="宋体" panose="02010600030101010101" pitchFamily="2" charset="-122"/>
              </a:rPr>
              <a:t>Key strategy of device management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Efficient and reasonable: harmonize the speed difference between CPU, RAM and devices. Control and manage devices in more efficient way.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Convenient: compatible, safe and stable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solidFill>
                  <a:srgbClr val="FF0000"/>
                </a:solidFill>
                <a:ea typeface="宋体" panose="02010600030101010101" pitchFamily="2" charset="-122"/>
              </a:rPr>
              <a:t>Standardization</a:t>
            </a:r>
            <a:r>
              <a:rPr kumimoji="0" lang="en-US" altLang="zh-CN" sz="2000" smtClean="0">
                <a:ea typeface="宋体" panose="02010600030101010101" pitchFamily="2" charset="-122"/>
              </a:rPr>
              <a:t>: the basement of IT industry</a:t>
            </a:r>
          </a:p>
        </p:txBody>
      </p:sp>
      <p:sp>
        <p:nvSpPr>
          <p:cNvPr id="1024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024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02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EEE5EF-240D-4983-8318-AAB5226389CD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2E15AC8-9670-4CBF-B42E-A3DDA5339D47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  <p:pic>
        <p:nvPicPr>
          <p:cNvPr id="67587" name="Picture 6" descr="C:\B\b4\JPG\foo\5-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341438"/>
            <a:ext cx="755015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Box 3"/>
          <p:cNvSpPr txBox="1">
            <a:spLocks noChangeArrowheads="1"/>
          </p:cNvSpPr>
          <p:nvPr/>
        </p:nvSpPr>
        <p:spPr bwMode="auto">
          <a:xfrm>
            <a:off x="1116013" y="549275"/>
            <a:ext cx="7334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3200">
                <a:latin typeface="Times New Roman" panose="02020603050405020304" pitchFamily="18" charset="0"/>
              </a:rPr>
              <a:t>磁盘的物理及虚拟几何规格知识</a:t>
            </a:r>
          </a:p>
        </p:txBody>
      </p:sp>
      <p:sp>
        <p:nvSpPr>
          <p:cNvPr id="67589" name="TextBox 4"/>
          <p:cNvSpPr txBox="1">
            <a:spLocks noChangeArrowheads="1"/>
          </p:cNvSpPr>
          <p:nvPr/>
        </p:nvSpPr>
        <p:spPr bwMode="auto">
          <a:xfrm>
            <a:off x="971550" y="5157788"/>
            <a:ext cx="77041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latin typeface="Times New Roman" panose="02020603050405020304" pitchFamily="18" charset="0"/>
              </a:rPr>
              <a:t>盘商将有两个环带的物理几何规格虚化成统一环带的几何规格，便于</a:t>
            </a:r>
            <a:r>
              <a:rPr kumimoji="0" lang="en-US" altLang="zh-CN">
                <a:latin typeface="Times New Roman" panose="02020603050405020304" pitchFamily="18" charset="0"/>
              </a:rPr>
              <a:t>OS</a:t>
            </a:r>
            <a:r>
              <a:rPr kumimoji="0" lang="zh-CN" altLang="en-US">
                <a:latin typeface="Times New Roman" panose="02020603050405020304" pitchFamily="18" charset="0"/>
              </a:rPr>
              <a:t>的识别。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1331913" y="549275"/>
            <a:ext cx="6696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>
                <a:latin typeface="Times New Roman" panose="02020603050405020304" pitchFamily="18" charset="0"/>
              </a:rPr>
              <a:t>6</a:t>
            </a:r>
            <a:r>
              <a:rPr kumimoji="0" lang="zh-CN" altLang="en-US">
                <a:latin typeface="Times New Roman" panose="02020603050405020304" pitchFamily="18" charset="0"/>
              </a:rPr>
              <a:t>．磁盘格式化问题</a:t>
            </a:r>
          </a:p>
        </p:txBody>
      </p:sp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971550" y="1341438"/>
            <a:ext cx="7416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磁盘可用之前要做格式化，首先是对磁盘做低级格式化，实现在磁盘中划出一系列的同心磁道，每个磁道中包含若干个扇区，扇区格式为：</a:t>
            </a:r>
          </a:p>
        </p:txBody>
      </p:sp>
      <p:pic>
        <p:nvPicPr>
          <p:cNvPr id="75780" name="Picture 6" descr="5-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2852738"/>
            <a:ext cx="8283575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AutoShape 7"/>
          <p:cNvSpPr>
            <a:spLocks noChangeArrowheads="1"/>
          </p:cNvSpPr>
          <p:nvPr/>
        </p:nvSpPr>
        <p:spPr bwMode="auto">
          <a:xfrm>
            <a:off x="860425" y="4437063"/>
            <a:ext cx="2232025" cy="1152525"/>
          </a:xfrm>
          <a:prstGeom prst="wedgeRectCallout">
            <a:avLst>
              <a:gd name="adj1" fmla="val -15435"/>
              <a:gd name="adj2" fmla="val -129338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>
                <a:latin typeface="Times New Roman" panose="02020603050405020304" pitchFamily="18" charset="0"/>
              </a:rPr>
              <a:t>用特殊位指明扇区开始，包含柱面及扇区的说明信息</a:t>
            </a:r>
          </a:p>
        </p:txBody>
      </p:sp>
      <p:sp>
        <p:nvSpPr>
          <p:cNvPr id="75782" name="AutoShape 8"/>
          <p:cNvSpPr>
            <a:spLocks noChangeArrowheads="1"/>
          </p:cNvSpPr>
          <p:nvPr/>
        </p:nvSpPr>
        <p:spPr bwMode="auto">
          <a:xfrm>
            <a:off x="6548438" y="4221163"/>
            <a:ext cx="2232025" cy="1295400"/>
          </a:xfrm>
          <a:prstGeom prst="wedgeRectCallout">
            <a:avLst>
              <a:gd name="adj1" fmla="val 41750"/>
              <a:gd name="adj2" fmla="val -99634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>
                <a:latin typeface="Times New Roman" panose="02020603050405020304" pitchFamily="18" charset="0"/>
              </a:rPr>
              <a:t>包含冗余信息用来恢复读错误</a:t>
            </a:r>
          </a:p>
        </p:txBody>
      </p:sp>
      <p:sp>
        <p:nvSpPr>
          <p:cNvPr id="75783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76D6F0A-6C81-4D8C-8C5B-EF4FBA4FF609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4" descr="5-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412875"/>
            <a:ext cx="4992687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Text Box 5"/>
          <p:cNvSpPr txBox="1">
            <a:spLocks noChangeArrowheads="1"/>
          </p:cNvSpPr>
          <p:nvPr/>
        </p:nvSpPr>
        <p:spPr bwMode="auto">
          <a:xfrm>
            <a:off x="900113" y="549275"/>
            <a:ext cx="7056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低级格式化中的柱面斜进技术可提高磁盘访问效率：</a:t>
            </a:r>
          </a:p>
        </p:txBody>
      </p:sp>
      <p:sp>
        <p:nvSpPr>
          <p:cNvPr id="77828" name="Text Box 6"/>
          <p:cNvSpPr txBox="1">
            <a:spLocks noChangeArrowheads="1"/>
          </p:cNvSpPr>
          <p:nvPr/>
        </p:nvSpPr>
        <p:spPr bwMode="auto">
          <a:xfrm>
            <a:off x="755650" y="5876925"/>
            <a:ext cx="741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磁盘中还会有一些备用扇区用来顶替硬盘中的坏扇区，因此磁盘总量不是一个准确的数据．</a:t>
            </a:r>
          </a:p>
        </p:txBody>
      </p:sp>
      <p:sp>
        <p:nvSpPr>
          <p:cNvPr id="77829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96AFFFD-BF85-4D79-8B23-BD3224C9D7EC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916113"/>
            <a:ext cx="83185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TextBox 2"/>
          <p:cNvSpPr txBox="1">
            <a:spLocks noChangeArrowheads="1"/>
          </p:cNvSpPr>
          <p:nvPr/>
        </p:nvSpPr>
        <p:spPr bwMode="auto">
          <a:xfrm>
            <a:off x="971550" y="727075"/>
            <a:ext cx="52562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latin typeface="Times New Roman" panose="02020603050405020304" pitchFamily="18" charset="0"/>
              </a:rPr>
              <a:t>格式化磁盘时扇区编号方式：</a:t>
            </a:r>
          </a:p>
        </p:txBody>
      </p:sp>
      <p:sp>
        <p:nvSpPr>
          <p:cNvPr id="78852" name="TextBox 3"/>
          <p:cNvSpPr txBox="1">
            <a:spLocks noChangeArrowheads="1"/>
          </p:cNvSpPr>
          <p:nvPr/>
        </p:nvSpPr>
        <p:spPr bwMode="auto">
          <a:xfrm>
            <a:off x="900113" y="4797425"/>
            <a:ext cx="70564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(a) </a:t>
            </a:r>
            <a:r>
              <a:rPr kumimoji="0" lang="zh-CN" altLang="en-US" sz="2000">
                <a:latin typeface="Times New Roman" panose="02020603050405020304" pitchFamily="18" charset="0"/>
              </a:rPr>
              <a:t>无交错编号，读连续扇区时需要大缓存；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(b) </a:t>
            </a:r>
            <a:r>
              <a:rPr kumimoji="0" lang="zh-CN" altLang="en-US" sz="2000">
                <a:latin typeface="Times New Roman" panose="02020603050405020304" pitchFamily="18" charset="0"/>
              </a:rPr>
              <a:t>单交错编号，使控制器有一定的时间完成传递；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(c) </a:t>
            </a:r>
            <a:r>
              <a:rPr kumimoji="0" lang="zh-CN" altLang="en-US" sz="2000">
                <a:latin typeface="Times New Roman" panose="02020603050405020304" pitchFamily="18" charset="0"/>
              </a:rPr>
              <a:t>双交错编号，适合复制过程较慢的控制器。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控制器若能缓存整个磁盘信息，则无需交错。</a:t>
            </a:r>
          </a:p>
        </p:txBody>
      </p:sp>
      <p:sp>
        <p:nvSpPr>
          <p:cNvPr id="78853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FF72D36-DF4F-486E-91C2-9FE5ACF67FFB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1116013" y="765175"/>
            <a:ext cx="7056437" cy="380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</a:rPr>
              <a:t>对磁盘做分区及高级格式化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  磁盘分区是对磁盘使用的大格局划分，每个分区可以当作一个独立的盘使用。通常规定</a:t>
            </a:r>
            <a:r>
              <a:rPr kumimoji="0" lang="en-US" altLang="zh-CN" sz="2000">
                <a:latin typeface="Times New Roman" panose="02020603050405020304" pitchFamily="18" charset="0"/>
              </a:rPr>
              <a:t>0</a:t>
            </a:r>
            <a:r>
              <a:rPr kumimoji="0" lang="zh-CN" altLang="en-US" sz="2000">
                <a:latin typeface="Times New Roman" panose="02020603050405020304" pitchFamily="18" charset="0"/>
              </a:rPr>
              <a:t>扇区中包含主引导记录，包含引导代码和分区表，分区表中说明每个分区的起始扇区和大小。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  为了使磁盘分区可用，要对其进行高级格式化。期间完成引导块、空闲区、根目录、空文件系统的建立；确立文件系统的格式等项工作。</a:t>
            </a:r>
          </a:p>
        </p:txBody>
      </p:sp>
      <p:sp>
        <p:nvSpPr>
          <p:cNvPr id="79875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EAF9B37-F518-4962-AC1C-9EB61AC1D7D4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1258888" y="476250"/>
            <a:ext cx="6769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>
                <a:latin typeface="宋体" panose="02010600030101010101" pitchFamily="2" charset="-122"/>
              </a:rPr>
              <a:t>3.CD-ROM</a:t>
            </a:r>
          </a:p>
        </p:txBody>
      </p:sp>
      <p:pic>
        <p:nvPicPr>
          <p:cNvPr id="69635" name="Picture 5" descr="5-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420938"/>
            <a:ext cx="5040313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Text Box 6"/>
          <p:cNvSpPr txBox="1">
            <a:spLocks noChangeArrowheads="1"/>
          </p:cNvSpPr>
          <p:nvPr/>
        </p:nvSpPr>
        <p:spPr bwMode="auto">
          <a:xfrm>
            <a:off x="827088" y="1268413"/>
            <a:ext cx="76327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压缩光盘与</a:t>
            </a:r>
            <a:r>
              <a:rPr kumimoji="0" lang="en-US" altLang="zh-CN" sz="2000">
                <a:latin typeface="Times New Roman" panose="02020603050405020304" pitchFamily="18" charset="0"/>
              </a:rPr>
              <a:t>CD-ROM</a:t>
            </a:r>
            <a:r>
              <a:rPr kumimoji="0" lang="zh-CN" altLang="en-US" sz="2000">
                <a:latin typeface="Times New Roman" panose="02020603050405020304" pitchFamily="18" charset="0"/>
              </a:rPr>
              <a:t>是聚碳酸酯盘，其记录结构相同，但精度要求不同．用凹痕和槽脊记录０／１码，凹痕间距相同但访问内外螺旋槽时的旋转速度要求不同．</a:t>
            </a:r>
          </a:p>
        </p:txBody>
      </p:sp>
      <p:sp>
        <p:nvSpPr>
          <p:cNvPr id="69637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8EA7E7C-EBA4-4F6F-A4F5-674C8BC48E68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4" descr="5-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28775"/>
            <a:ext cx="8101012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1403350" y="692150"/>
            <a:ext cx="583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CD-ROM</a:t>
            </a:r>
            <a:r>
              <a:rPr kumimoji="0" lang="zh-CN" altLang="en-US" sz="2000">
                <a:latin typeface="Times New Roman" panose="02020603050405020304" pitchFamily="18" charset="0"/>
              </a:rPr>
              <a:t>上的逻辑数据布局格式</a:t>
            </a:r>
          </a:p>
        </p:txBody>
      </p:sp>
      <p:sp>
        <p:nvSpPr>
          <p:cNvPr id="71684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26E4DDE-492C-485D-B106-93CC4BD6698F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3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Flash</a:t>
            </a:r>
            <a:r>
              <a:rPr lang="zh-CN" altLang="en-US" dirty="0" smtClean="0">
                <a:ea typeface="宋体" panose="02010600030101010101" pitchFamily="2" charset="-122"/>
              </a:rPr>
              <a:t>存储及其可靠性设计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600200"/>
            <a:ext cx="7859712" cy="45259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3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NAND </a:t>
            </a:r>
            <a:r>
              <a:rPr lang="en-US" altLang="zh-CN" sz="36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3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 Flash</a:t>
            </a:r>
          </a:p>
          <a:p>
            <a:pPr>
              <a:buFontTx/>
              <a:buNone/>
            </a:pP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		  NAND-Flash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作为一种安全、快速的存储体，具有体积小、容量大、成本低、以及更多的擦除次数等一系列优点，已成为现代存储系统中数据和程序最主要的载体。</a:t>
            </a:r>
            <a:r>
              <a:rPr lang="en-US" altLang="zh-CN" sz="3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3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870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836613"/>
            <a:ext cx="8890000" cy="546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3997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3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 err="1" smtClean="0">
                <a:ea typeface="宋体" panose="02010600030101010101" pitchFamily="2" charset="-122"/>
              </a:rPr>
              <a:t>Nand</a:t>
            </a:r>
            <a:r>
              <a:rPr lang="en-US" altLang="zh-CN" dirty="0" smtClean="0">
                <a:ea typeface="宋体" panose="02010600030101010101" pitchFamily="2" charset="-122"/>
              </a:rPr>
              <a:t>-Flash</a:t>
            </a:r>
            <a:r>
              <a:rPr lang="zh-CN" altLang="en-US" dirty="0" smtClean="0">
                <a:ea typeface="宋体" panose="02010600030101010101" pitchFamily="2" charset="-122"/>
              </a:rPr>
              <a:t>数据存储原理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6048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3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  <a:ea typeface="宋体" panose="02010600030101010101" pitchFamily="2" charset="-122"/>
              </a:rPr>
              <a:t>读写时序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58" y="846138"/>
            <a:ext cx="8748712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3997"/>
                    </a:schemeClr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34" y="705024"/>
            <a:ext cx="8809037" cy="52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3997"/>
                    </a:schemeClr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274638"/>
            <a:ext cx="8424862" cy="569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3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Purpose of Devices Management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 smtClean="0">
                <a:ea typeface="宋体" panose="02010600030101010101" pitchFamily="2" charset="-122"/>
              </a:rPr>
              <a:t>Device-independent programming interface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Hide the difference between hardware components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Provide simple and universal control methods for user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Maintain the safety and stability of user process</a:t>
            </a:r>
          </a:p>
          <a:p>
            <a:pPr>
              <a:lnSpc>
                <a:spcPct val="80000"/>
              </a:lnSpc>
            </a:pPr>
            <a:r>
              <a:rPr kumimoji="0" lang="en-US" altLang="zh-CN" sz="2400" smtClean="0">
                <a:ea typeface="宋体" panose="02010600030101010101" pitchFamily="2" charset="-122"/>
              </a:rPr>
              <a:t>Efficient management strategy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Allocation and releasing: like process scheduling 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Performance enhancement: improve data transferring speed and make devices more adaptive for CPU and RAM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Protection: internal and external protection, deadlock</a:t>
            </a:r>
          </a:p>
          <a:p>
            <a:pPr>
              <a:lnSpc>
                <a:spcPct val="80000"/>
              </a:lnSpc>
            </a:pPr>
            <a:r>
              <a:rPr kumimoji="0" lang="en-US" altLang="zh-CN" sz="2400" smtClean="0">
                <a:ea typeface="宋体" panose="02010600030101010101" pitchFamily="2" charset="-122"/>
              </a:rPr>
              <a:t>Difficulties of devices management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Port address management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ea typeface="宋体" panose="02010600030101010101" pitchFamily="2" charset="-122"/>
              </a:rPr>
              <a:t>Control mode design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 smtClean="0">
                <a:solidFill>
                  <a:srgbClr val="FF0000"/>
                </a:solidFill>
                <a:ea typeface="宋体" panose="02010600030101010101" pitchFamily="2" charset="-122"/>
              </a:rPr>
              <a:t>deadlock</a:t>
            </a:r>
            <a:r>
              <a:rPr kumimoji="0" lang="en-US" altLang="zh-CN" sz="2000" smtClean="0">
                <a:ea typeface="宋体" panose="02010600030101010101" pitchFamily="2" charset="-122"/>
              </a:rPr>
              <a:t>: unreasonable device request or assignment</a:t>
            </a:r>
          </a:p>
        </p:txBody>
      </p:sp>
      <p:sp>
        <p:nvSpPr>
          <p:cNvPr id="1229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229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22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C4618A-458A-4F77-A500-BCD860305352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382713" y="1844675"/>
            <a:ext cx="6954837" cy="2663825"/>
            <a:chOff x="582357" y="116632"/>
            <a:chExt cx="6955324" cy="2664296"/>
          </a:xfrm>
        </p:grpSpPr>
        <p:sp>
          <p:nvSpPr>
            <p:cNvPr id="12296" name="文本框 8"/>
            <p:cNvSpPr txBox="1">
              <a:spLocks noChangeArrowheads="1"/>
            </p:cNvSpPr>
            <p:nvPr/>
          </p:nvSpPr>
          <p:spPr bwMode="auto">
            <a:xfrm>
              <a:off x="582357" y="272669"/>
              <a:ext cx="5040560" cy="2308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kumimoji="1"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是这样的张总</a:t>
              </a:r>
              <a:r>
                <a:rPr kumimoji="0" lang="en-US" altLang="zh-CN"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,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您在家里的电脑上按了</a:t>
              </a:r>
              <a:r>
                <a:rPr kumimoji="0" lang="en-US" altLang="zh-CN"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ctrl+c</a:t>
              </a:r>
              <a:r>
                <a:rPr kumimoji="0" lang="zh-CN" altLang="en-US"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，然后在公司的电脑上再按</a:t>
              </a:r>
              <a:r>
                <a:rPr kumimoji="0" lang="en-US" altLang="zh-CN"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ctrl+v</a:t>
              </a:r>
              <a:r>
                <a:rPr kumimoji="0" lang="zh-CN" altLang="en-US"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是肯定不行的。</a:t>
              </a:r>
              <a:endParaRPr kumimoji="0" lang="en-US" altLang="zh-CN"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即使同一篇文章也不行。</a:t>
              </a:r>
              <a:endParaRPr kumimoji="0" lang="en-US" altLang="zh-CN"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不不，多贵的电脑都不行。</a:t>
              </a:r>
            </a:p>
          </p:txBody>
        </p:sp>
        <p:pic>
          <p:nvPicPr>
            <p:cNvPr id="12297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16632"/>
              <a:ext cx="1957569" cy="2664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260350"/>
            <a:ext cx="8229600" cy="7778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3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 err="1" smtClean="0">
                <a:ea typeface="宋体" panose="02010600030101010101" pitchFamily="2" charset="-122"/>
              </a:rPr>
              <a:t>Nand</a:t>
            </a:r>
            <a:r>
              <a:rPr lang="en-US" altLang="zh-CN" dirty="0" smtClean="0">
                <a:ea typeface="宋体" panose="02010600030101010101" pitchFamily="2" charset="-122"/>
              </a:rPr>
              <a:t>-Flash</a:t>
            </a:r>
            <a:r>
              <a:rPr lang="zh-CN" altLang="en-US" dirty="0" smtClean="0">
                <a:ea typeface="宋体" panose="02010600030101010101" pitchFamily="2" charset="-122"/>
              </a:rPr>
              <a:t>数据存储简介</a:t>
            </a:r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125538"/>
            <a:ext cx="8943975" cy="360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3997"/>
                    </a:schemeClr>
                  </a:outerShdw>
                </a:effectLst>
              </a14:hiddenEffects>
            </a:ext>
          </a:extLst>
        </p:spPr>
      </p:pic>
      <p:grpSp>
        <p:nvGrpSpPr>
          <p:cNvPr id="88068" name="Group 4"/>
          <p:cNvGrpSpPr>
            <a:grpSpLocks/>
          </p:cNvGrpSpPr>
          <p:nvPr/>
        </p:nvGrpSpPr>
        <p:grpSpPr bwMode="auto">
          <a:xfrm>
            <a:off x="1547813" y="4868863"/>
            <a:ext cx="6699250" cy="504825"/>
            <a:chOff x="0" y="0"/>
            <a:chExt cx="4220" cy="318"/>
          </a:xfrm>
        </p:grpSpPr>
        <p:sp>
          <p:nvSpPr>
            <p:cNvPr id="88071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953" cy="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5921" dir="2700000" algn="ctr" rotWithShape="0">
                <a:srgbClr val="808080">
                  <a:alpha val="7399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609600" indent="-609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kumimoji="1"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块地址</a:t>
              </a:r>
            </a:p>
          </p:txBody>
        </p:sp>
        <p:sp>
          <p:nvSpPr>
            <p:cNvPr id="88072" name="Rectangle 7"/>
            <p:cNvSpPr>
              <a:spLocks noChangeArrowheads="1"/>
            </p:cNvSpPr>
            <p:nvPr/>
          </p:nvSpPr>
          <p:spPr bwMode="auto">
            <a:xfrm>
              <a:off x="953" y="0"/>
              <a:ext cx="1361" cy="31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73997"/>
                </a:srgbClr>
              </a:outerShdw>
            </a:effectLst>
          </p:spPr>
          <p:txBody>
            <a:bodyPr wrap="none" anchor="ctr"/>
            <a:lstStyle>
              <a:lvl1pPr marL="609600" indent="-609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kumimoji="1"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页地址</a:t>
              </a:r>
            </a:p>
          </p:txBody>
        </p:sp>
        <p:sp>
          <p:nvSpPr>
            <p:cNvPr id="88073" name="Rectangle 8"/>
            <p:cNvSpPr>
              <a:spLocks noChangeArrowheads="1"/>
            </p:cNvSpPr>
            <p:nvPr/>
          </p:nvSpPr>
          <p:spPr bwMode="auto">
            <a:xfrm>
              <a:off x="2314" y="0"/>
              <a:ext cx="1906" cy="31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73997"/>
                </a:srgbClr>
              </a:outerShdw>
            </a:effectLst>
          </p:spPr>
          <p:txBody>
            <a:bodyPr wrap="none" anchor="ctr"/>
            <a:lstStyle>
              <a:lvl1pPr marL="609600" indent="-609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kumimoji="1"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页内偏移</a:t>
              </a:r>
            </a:p>
          </p:txBody>
        </p:sp>
      </p:grpSp>
      <p:sp>
        <p:nvSpPr>
          <p:cNvPr id="88069" name="AutoShape 11"/>
          <p:cNvSpPr>
            <a:spLocks/>
          </p:cNvSpPr>
          <p:nvPr/>
        </p:nvSpPr>
        <p:spPr bwMode="auto">
          <a:xfrm rot="5400000">
            <a:off x="4715668" y="2491582"/>
            <a:ext cx="360363" cy="6553200"/>
          </a:xfrm>
          <a:prstGeom prst="rightBrace">
            <a:avLst>
              <a:gd name="adj1" fmla="val 151542"/>
              <a:gd name="adj2" fmla="val 50000"/>
            </a:avLst>
          </a:prstGeom>
          <a:noFill/>
          <a:ln w="25400" cap="sq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7399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5400" b="1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70" name="Text Box 12"/>
          <p:cNvSpPr txBox="1">
            <a:spLocks noChangeArrowheads="1"/>
          </p:cNvSpPr>
          <p:nvPr/>
        </p:nvSpPr>
        <p:spPr bwMode="auto">
          <a:xfrm>
            <a:off x="4356100" y="5948363"/>
            <a:ext cx="1079500" cy="519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>
                <a:alpha val="7399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地址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3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 err="1" smtClean="0">
                <a:ea typeface="宋体" panose="02010600030101010101" pitchFamily="2" charset="-122"/>
              </a:rPr>
              <a:t>Nand</a:t>
            </a:r>
            <a:r>
              <a:rPr lang="en-US" altLang="zh-CN" dirty="0" smtClean="0">
                <a:ea typeface="宋体" panose="02010600030101010101" pitchFamily="2" charset="-122"/>
              </a:rPr>
              <a:t>-Flash</a:t>
            </a:r>
            <a:r>
              <a:rPr lang="zh-CN" altLang="en-US" dirty="0" smtClean="0">
                <a:ea typeface="宋体" panose="02010600030101010101" pitchFamily="2" charset="-122"/>
              </a:rPr>
              <a:t>数据存储可靠性设计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3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b="1" smtClean="0">
                <a:solidFill>
                  <a:schemeClr val="tx1"/>
                </a:solidFill>
                <a:ea typeface="宋体" panose="02010600030101010101" pitchFamily="2" charset="-122"/>
              </a:rPr>
              <a:t>NAND </a:t>
            </a:r>
            <a:r>
              <a:rPr lang="en-US" altLang="zh-CN" b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en-US" altLang="zh-CN" b="1" smtClean="0">
                <a:solidFill>
                  <a:schemeClr val="tx1"/>
                </a:solidFill>
                <a:ea typeface="宋体" panose="02010600030101010101" pitchFamily="2" charset="-122"/>
              </a:rPr>
              <a:t> Flash</a:t>
            </a:r>
            <a:r>
              <a:rPr lang="zh-CN" altLang="en-US" b="1" smtClean="0">
                <a:solidFill>
                  <a:schemeClr val="tx1"/>
                </a:solidFill>
                <a:ea typeface="宋体" panose="02010600030101010101" pitchFamily="2" charset="-122"/>
              </a:rPr>
              <a:t>失效块替换策略</a:t>
            </a:r>
            <a:endParaRPr lang="en-US" altLang="zh-CN" b="1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b="1" smtClean="0">
                <a:ea typeface="宋体" panose="02010600030101010101" pitchFamily="2" charset="-122"/>
              </a:rPr>
              <a:t>扫描并建立</a:t>
            </a:r>
            <a:r>
              <a:rPr lang="en-US" altLang="zh-CN" b="1" smtClean="0">
                <a:ea typeface="宋体" panose="02010600030101010101" pitchFamily="2" charset="-122"/>
              </a:rPr>
              <a:t>BBT</a:t>
            </a:r>
            <a:r>
              <a:rPr lang="zh-CN" altLang="en-US" b="1" smtClean="0">
                <a:ea typeface="宋体" panose="02010600030101010101" pitchFamily="2" charset="-122"/>
              </a:rPr>
              <a:t>（</a:t>
            </a:r>
            <a:r>
              <a:rPr lang="en-US" altLang="zh-CN" b="1" smtClean="0">
                <a:ea typeface="宋体" panose="02010600030101010101" pitchFamily="2" charset="-122"/>
              </a:rPr>
              <a:t>Bad Block Table</a:t>
            </a:r>
            <a:r>
              <a:rPr lang="zh-CN" altLang="en-US" b="1" smtClean="0">
                <a:ea typeface="宋体" panose="02010600030101010101" pitchFamily="2" charset="-122"/>
              </a:rPr>
              <a:t>）</a:t>
            </a:r>
            <a:endParaRPr lang="en-US" altLang="zh-CN" b="1" smtClean="0">
              <a:ea typeface="宋体" panose="02010600030101010101" pitchFamily="2" charset="-122"/>
            </a:endParaRPr>
          </a:p>
          <a:p>
            <a:pPr lvl="1"/>
            <a:r>
              <a:rPr lang="zh-CN" altLang="en-US" b="1" smtClean="0">
                <a:ea typeface="宋体" panose="02010600030101010101" pitchFamily="2" charset="-122"/>
              </a:rPr>
              <a:t>访问时的地址替换（</a:t>
            </a:r>
            <a:r>
              <a:rPr lang="en-US" altLang="zh-CN" b="1" smtClean="0">
                <a:ea typeface="宋体" panose="02010600030101010101" pitchFamily="2" charset="-122"/>
              </a:rPr>
              <a:t>Replacement</a:t>
            </a:r>
            <a:r>
              <a:rPr lang="zh-CN" altLang="en-US" b="1" smtClean="0">
                <a:ea typeface="宋体" panose="02010600030101010101" pitchFamily="2" charset="-122"/>
              </a:rPr>
              <a:t>）</a:t>
            </a:r>
            <a:endParaRPr lang="en-US" altLang="zh-CN" b="1" smtClean="0">
              <a:ea typeface="宋体" panose="02010600030101010101" pitchFamily="2" charset="-122"/>
            </a:endParaRPr>
          </a:p>
          <a:p>
            <a:endParaRPr lang="zh-CN" altLang="en-US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1085850"/>
            <a:ext cx="8358187" cy="555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3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3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altLang="zh-CN" dirty="0" err="1" smtClean="0">
                <a:ea typeface="宋体" panose="02010600030101010101" pitchFamily="2" charset="-122"/>
              </a:rPr>
              <a:t>Nand</a:t>
            </a:r>
            <a:r>
              <a:rPr lang="en-US" altLang="zh-CN" dirty="0" smtClean="0">
                <a:ea typeface="宋体" panose="02010600030101010101" pitchFamily="2" charset="-122"/>
              </a:rPr>
              <a:t>-Flash</a:t>
            </a:r>
            <a:r>
              <a:rPr lang="zh-CN" altLang="en-US" dirty="0" smtClean="0">
                <a:ea typeface="宋体" panose="02010600030101010101" pitchFamily="2" charset="-122"/>
              </a:rPr>
              <a:t>数据存储可靠性设计</a:t>
            </a:r>
          </a:p>
        </p:txBody>
      </p:sp>
      <p:sp>
        <p:nvSpPr>
          <p:cNvPr id="9113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8147050" cy="45259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3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b="1" smtClean="0">
                <a:solidFill>
                  <a:schemeClr val="tx1"/>
                </a:solidFill>
                <a:ea typeface="宋体" panose="02010600030101010101" pitchFamily="2" charset="-122"/>
              </a:rPr>
              <a:t>SLC</a:t>
            </a:r>
            <a:r>
              <a:rPr lang="zh-CN" altLang="en-US" b="1" smtClean="0">
                <a:solidFill>
                  <a:schemeClr val="tx1"/>
                </a:solidFill>
                <a:ea typeface="宋体" panose="02010600030101010101" pitchFamily="2" charset="-122"/>
              </a:rPr>
              <a:t>与</a:t>
            </a:r>
            <a:r>
              <a:rPr lang="en-US" altLang="zh-CN" b="1" smtClean="0">
                <a:solidFill>
                  <a:schemeClr val="tx1"/>
                </a:solidFill>
                <a:ea typeface="宋体" panose="02010600030101010101" pitchFamily="2" charset="-122"/>
              </a:rPr>
              <a:t>MLC</a:t>
            </a:r>
          </a:p>
          <a:p>
            <a:pPr lvl="1"/>
            <a:r>
              <a:rPr lang="en-US" altLang="zh-CN" b="1" smtClean="0">
                <a:ea typeface="宋体" panose="02010600030101010101" pitchFamily="2" charset="-122"/>
              </a:rPr>
              <a:t>Single Layer Cell 	</a:t>
            </a:r>
            <a:r>
              <a:rPr lang="zh-CN" altLang="en-US" b="1" smtClean="0">
                <a:ea typeface="宋体" panose="02010600030101010101" pitchFamily="2" charset="-122"/>
              </a:rPr>
              <a:t>单层单元</a:t>
            </a:r>
            <a:r>
              <a:rPr lang="en-US" altLang="zh-CN" b="1" smtClean="0">
                <a:ea typeface="宋体" panose="02010600030101010101" pitchFamily="2" charset="-122"/>
              </a:rPr>
              <a:t> </a:t>
            </a:r>
            <a:r>
              <a:rPr lang="zh-CN" altLang="en-US" b="1" smtClean="0">
                <a:ea typeface="宋体" panose="02010600030101010101" pitchFamily="2" charset="-122"/>
              </a:rPr>
              <a:t>（</a:t>
            </a:r>
            <a:r>
              <a:rPr lang="en-US" altLang="zh-CN" b="1" smtClean="0">
                <a:ea typeface="宋体" panose="02010600030101010101" pitchFamily="2" charset="-122"/>
              </a:rPr>
              <a:t>10</a:t>
            </a:r>
            <a:r>
              <a:rPr lang="zh-CN" altLang="en-US" b="1" smtClean="0">
                <a:ea typeface="宋体" panose="02010600030101010101" pitchFamily="2" charset="-122"/>
              </a:rPr>
              <a:t>万次擦写）</a:t>
            </a:r>
            <a:endParaRPr lang="en-US" altLang="zh-CN" b="1" smtClean="0">
              <a:ea typeface="宋体" panose="02010600030101010101" pitchFamily="2" charset="-122"/>
            </a:endParaRPr>
          </a:p>
          <a:p>
            <a:pPr lvl="1"/>
            <a:r>
              <a:rPr lang="en-US" altLang="zh-CN" b="1" smtClean="0">
                <a:ea typeface="宋体" panose="02010600030101010101" pitchFamily="2" charset="-122"/>
              </a:rPr>
              <a:t>Multi - Level Cell	</a:t>
            </a:r>
            <a:r>
              <a:rPr lang="zh-CN" altLang="en-US" b="1" smtClean="0">
                <a:ea typeface="宋体" panose="02010600030101010101" pitchFamily="2" charset="-122"/>
              </a:rPr>
              <a:t>多层单元</a:t>
            </a:r>
            <a:r>
              <a:rPr lang="en-US" altLang="zh-CN" b="1" smtClean="0">
                <a:ea typeface="宋体" panose="02010600030101010101" pitchFamily="2" charset="-122"/>
              </a:rPr>
              <a:t> </a:t>
            </a:r>
            <a:r>
              <a:rPr lang="zh-CN" altLang="en-US" b="1" smtClean="0">
                <a:ea typeface="宋体" panose="02010600030101010101" pitchFamily="2" charset="-122"/>
              </a:rPr>
              <a:t>（</a:t>
            </a:r>
            <a:r>
              <a:rPr lang="en-US" altLang="zh-CN" b="1" smtClean="0">
                <a:ea typeface="宋体" panose="02010600030101010101" pitchFamily="2" charset="-122"/>
              </a:rPr>
              <a:t>1</a:t>
            </a:r>
            <a:r>
              <a:rPr lang="zh-CN" altLang="en-US" b="1" smtClean="0">
                <a:ea typeface="宋体" panose="02010600030101010101" pitchFamily="2" charset="-122"/>
              </a:rPr>
              <a:t>万次擦写）</a:t>
            </a:r>
            <a:endParaRPr lang="en-US" altLang="zh-CN" b="1" smtClean="0">
              <a:ea typeface="宋体" panose="02010600030101010101" pitchFamily="2" charset="-122"/>
            </a:endParaRPr>
          </a:p>
          <a:p>
            <a:endParaRPr lang="en-US" altLang="zh-CN" b="1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b="1" smtClean="0">
                <a:solidFill>
                  <a:schemeClr val="tx1"/>
                </a:solidFill>
                <a:ea typeface="宋体" panose="02010600030101010101" pitchFamily="2" charset="-122"/>
              </a:rPr>
              <a:t>ECC</a:t>
            </a:r>
            <a:r>
              <a:rPr lang="zh-CN" altLang="en-US" b="1" smtClean="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b="1" smtClean="0">
                <a:solidFill>
                  <a:schemeClr val="tx1"/>
                </a:solidFill>
                <a:ea typeface="宋体" panose="02010600030101010101" pitchFamily="2" charset="-122"/>
              </a:rPr>
              <a:t>Error Checking &amp; Correcting</a:t>
            </a:r>
            <a:r>
              <a:rPr lang="zh-CN" altLang="en-US" b="1" smtClean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endParaRPr lang="en-US" altLang="zh-CN" b="1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b="1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ecc_algorithm_for_web_512b.pdf</a:t>
            </a:r>
            <a:endParaRPr lang="en-US" altLang="zh-CN" b="1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4340" name="Object 1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11200" y="830263"/>
          <a:ext cx="7637463" cy="489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8" r:id="rId4" imgW="4173840" imgH="2670480" progId="Excel.Chart.8">
                  <p:embed/>
                </p:oleObj>
              </mc:Choice>
              <mc:Fallback>
                <p:oleObj r:id="rId4" imgW="4173840" imgH="2670480" progId="Excel.Chart.8">
                  <p:embed/>
                  <p:pic>
                    <p:nvPicPr>
                      <p:cNvPr id="0" name="Object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830263"/>
                        <a:ext cx="7637463" cy="489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3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19"/>
          <p:cNvSpPr txBox="1">
            <a:spLocks noChangeArrowheads="1"/>
          </p:cNvSpPr>
          <p:nvPr/>
        </p:nvSpPr>
        <p:spPr bwMode="auto">
          <a:xfrm>
            <a:off x="2268538" y="5734050"/>
            <a:ext cx="4681537" cy="396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>
                <a:alpha val="7399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MLC</a:t>
            </a:r>
            <a:r>
              <a:rPr kumimoji="0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使用寿命与数据可靠性的关系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  <p:bldOleChart spid="14340" grpId="0" animBg="0"/>
      <p:bldP spid="1434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88" y="2328863"/>
            <a:ext cx="2252662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3" name="标题 2"/>
          <p:cNvSpPr>
            <a:spLocks noGrp="1"/>
          </p:cNvSpPr>
          <p:nvPr>
            <p:ph type="title" idx="4294967295"/>
          </p:nvPr>
        </p:nvSpPr>
        <p:spPr>
          <a:xfrm>
            <a:off x="557213" y="66675"/>
            <a:ext cx="8223250" cy="708025"/>
          </a:xfrm>
        </p:spPr>
        <p:txBody>
          <a:bodyPr>
            <a:spAutoFit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FTL devices</a:t>
            </a:r>
          </a:p>
        </p:txBody>
      </p:sp>
      <p:sp>
        <p:nvSpPr>
          <p:cNvPr id="4" name="矩形 3"/>
          <p:cNvSpPr/>
          <p:nvPr/>
        </p:nvSpPr>
        <p:spPr>
          <a:xfrm>
            <a:off x="2906713" y="4832350"/>
            <a:ext cx="2693987" cy="415925"/>
          </a:xfrm>
          <a:prstGeom prst="rect">
            <a:avLst/>
          </a:prstGeom>
          <a:solidFill>
            <a:srgbClr val="E6E6FF"/>
          </a:solidFill>
          <a:ln w="36000">
            <a:solidFill>
              <a:srgbClr val="000000"/>
            </a:solidFill>
            <a:prstDash val="solid"/>
          </a:ln>
        </p:spPr>
        <p:txBody>
          <a:bodyPr wrap="none" lIns="81612" tIns="40806" rIns="81612" bIns="40806" anchor="ctr" anchorCtr="1" compatLnSpc="0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FTL</a:t>
            </a:r>
          </a:p>
        </p:txBody>
      </p:sp>
      <p:sp>
        <p:nvSpPr>
          <p:cNvPr id="5" name="矩形 4"/>
          <p:cNvSpPr/>
          <p:nvPr/>
        </p:nvSpPr>
        <p:spPr>
          <a:xfrm>
            <a:off x="2905125" y="5662613"/>
            <a:ext cx="2693988" cy="414337"/>
          </a:xfrm>
          <a:prstGeom prst="rect">
            <a:avLst/>
          </a:prstGeom>
          <a:solidFill>
            <a:srgbClr val="CCFFFF"/>
          </a:solidFill>
          <a:ln w="36000">
            <a:solidFill>
              <a:srgbClr val="000000"/>
            </a:solidFill>
            <a:prstDash val="solid"/>
          </a:ln>
        </p:spPr>
        <p:txBody>
          <a:bodyPr wrap="none" lIns="81612" tIns="40806" rIns="81612" bIns="40806" anchor="ctr" anchorCtr="1" compatLnSpc="0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NAND array</a:t>
            </a:r>
          </a:p>
        </p:txBody>
      </p:sp>
      <p:sp>
        <p:nvSpPr>
          <p:cNvPr id="6" name="矩形 5"/>
          <p:cNvSpPr/>
          <p:nvPr/>
        </p:nvSpPr>
        <p:spPr>
          <a:xfrm>
            <a:off x="2905125" y="3805238"/>
            <a:ext cx="2693988" cy="622300"/>
          </a:xfrm>
          <a:prstGeom prst="rect">
            <a:avLst/>
          </a:prstGeom>
          <a:solidFill>
            <a:srgbClr val="FFCC99"/>
          </a:solidFill>
          <a:ln w="36000">
            <a:solidFill>
              <a:srgbClr val="000000"/>
            </a:solidFill>
            <a:prstDash val="solid"/>
          </a:ln>
        </p:spPr>
        <p:txBody>
          <a:bodyPr wrap="none" lIns="81612" tIns="40806" rIns="81612" bIns="40806" anchor="ctr" anchorCtr="1" compatLnSpc="0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32" dirty="0">
                <a:latin typeface="Liberation Sans" pitchFamily="18"/>
                <a:ea typeface="DejaVu Sans" pitchFamily="2"/>
                <a:cs typeface="DejaVu Sans" pitchFamily="2"/>
              </a:rPr>
              <a:t>Block I/O interface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51" dirty="0">
                <a:latin typeface="Liberation Sans" pitchFamily="18"/>
                <a:ea typeface="DejaVu Sans" pitchFamily="2"/>
                <a:cs typeface="DejaVu Sans" pitchFamily="2"/>
              </a:rPr>
              <a:t>(USB mass storage, MMC, </a:t>
            </a:r>
            <a:r>
              <a:rPr lang="en-US" sz="1451" dirty="0" err="1">
                <a:latin typeface="Liberation Sans" pitchFamily="18"/>
                <a:ea typeface="DejaVu Sans" pitchFamily="2"/>
                <a:cs typeface="DejaVu Sans" pitchFamily="2"/>
              </a:rPr>
              <a:t>etc</a:t>
            </a:r>
            <a:r>
              <a:rPr lang="en-US" sz="1451" dirty="0">
                <a:latin typeface="Liberation Sans" pitchFamily="18"/>
                <a:ea typeface="DejaVu Sans" pitchFamily="2"/>
                <a:cs typeface="DejaVu Sans" pitchFamily="2"/>
              </a:rPr>
              <a:t>)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4064000" y="5280025"/>
            <a:ext cx="414338" cy="334963"/>
          </a:xfrm>
          <a:custGeom>
            <a:avLst>
              <a:gd name="f0" fmla="val 5400"/>
              <a:gd name="f1" fmla="val 43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9"/>
              <a:gd name="f16" fmla="*/ f9 f7 1"/>
              <a:gd name="f17" fmla="*/ f10 f8 1"/>
              <a:gd name="f18" fmla="*/ f10 f15 1"/>
              <a:gd name="f19" fmla="*/ f11 f7 1"/>
              <a:gd name="f20" fmla="*/ f13 f7 1"/>
              <a:gd name="f21" fmla="*/ f18 1 10800"/>
              <a:gd name="f22" fmla="+- 21600 0 f21"/>
              <a:gd name="f23" fmla="*/ f21 f8 1"/>
              <a:gd name="f24" fmla="*/ f22 f8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3" r="f20" b="f24"/>
            <a:pathLst>
              <a:path w="21600" h="21600">
                <a:moveTo>
                  <a:pt x="f4" y="f12"/>
                </a:move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14"/>
                </a:lnTo>
                <a:lnTo>
                  <a:pt x="f5" y="f14"/>
                </a:lnTo>
                <a:lnTo>
                  <a:pt x="f6" y="f5"/>
                </a:lnTo>
                <a:lnTo>
                  <a:pt x="f4" y="f14"/>
                </a:lnTo>
                <a:lnTo>
                  <a:pt x="f11" y="f14"/>
                </a:lnTo>
                <a:lnTo>
                  <a:pt x="f11" y="f12"/>
                </a:lnTo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wrap="none" lIns="81612" tIns="40806" rIns="81612" bIns="40806" anchor="ctr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044950" y="4465638"/>
            <a:ext cx="414338" cy="334962"/>
          </a:xfrm>
          <a:custGeom>
            <a:avLst>
              <a:gd name="f0" fmla="val 5400"/>
              <a:gd name="f1" fmla="val 43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9"/>
              <a:gd name="f16" fmla="*/ f9 f7 1"/>
              <a:gd name="f17" fmla="*/ f10 f8 1"/>
              <a:gd name="f18" fmla="*/ f10 f15 1"/>
              <a:gd name="f19" fmla="*/ f11 f7 1"/>
              <a:gd name="f20" fmla="*/ f13 f7 1"/>
              <a:gd name="f21" fmla="*/ f18 1 10800"/>
              <a:gd name="f22" fmla="+- 21600 0 f21"/>
              <a:gd name="f23" fmla="*/ f21 f8 1"/>
              <a:gd name="f24" fmla="*/ f22 f8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3" r="f20" b="f24"/>
            <a:pathLst>
              <a:path w="21600" h="21600">
                <a:moveTo>
                  <a:pt x="f4" y="f12"/>
                </a:move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14"/>
                </a:lnTo>
                <a:lnTo>
                  <a:pt x="f5" y="f14"/>
                </a:lnTo>
                <a:lnTo>
                  <a:pt x="f6" y="f5"/>
                </a:lnTo>
                <a:lnTo>
                  <a:pt x="f4" y="f14"/>
                </a:lnTo>
                <a:lnTo>
                  <a:pt x="f11" y="f14"/>
                </a:lnTo>
                <a:lnTo>
                  <a:pt x="f11" y="f12"/>
                </a:lnTo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wrap="none" lIns="81612" tIns="40806" rIns="81612" bIns="40806" anchor="ctr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直接连接符 8"/>
          <p:cNvSpPr/>
          <p:nvPr/>
        </p:nvSpPr>
        <p:spPr>
          <a:xfrm flipV="1">
            <a:off x="5600700" y="2901950"/>
            <a:ext cx="1243013" cy="12446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直接连接符 9"/>
          <p:cNvSpPr/>
          <p:nvPr/>
        </p:nvSpPr>
        <p:spPr>
          <a:xfrm flipV="1">
            <a:off x="5600700" y="4033838"/>
            <a:ext cx="1720850" cy="9413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直接连接符 10"/>
          <p:cNvSpPr/>
          <p:nvPr/>
        </p:nvSpPr>
        <p:spPr>
          <a:xfrm flipV="1">
            <a:off x="5600700" y="5078413"/>
            <a:ext cx="2024063" cy="7254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文本占位符 11"/>
          <p:cNvSpPr txBox="1">
            <a:spLocks noGrp="1"/>
          </p:cNvSpPr>
          <p:nvPr>
            <p:ph type="body" idx="4294967295"/>
          </p:nvPr>
        </p:nvSpPr>
        <p:spPr>
          <a:xfrm>
            <a:off x="557213" y="1212850"/>
            <a:ext cx="8223250" cy="1343025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sz="2539" dirty="0"/>
              <a:t> FTL</a:t>
            </a:r>
            <a:r>
              <a:rPr lang="zxx-none" sz="2539" dirty="0"/>
              <a:t>： “</a:t>
            </a:r>
            <a:r>
              <a:rPr lang="en-US" sz="2539" dirty="0"/>
              <a:t>Flash Translation Layer”</a:t>
            </a:r>
          </a:p>
          <a:p>
            <a:pPr>
              <a:defRPr/>
            </a:pPr>
            <a:r>
              <a:rPr lang="en-US" sz="2539" dirty="0"/>
              <a:t> </a:t>
            </a:r>
            <a:r>
              <a:rPr lang="zxx-none" sz="2539" dirty="0"/>
              <a:t>在裸设备前端有一个控制芯片，通过芯片上加载的固件程序实现对芯片的控制， 将</a:t>
            </a:r>
            <a:r>
              <a:rPr lang="en-US" sz="2539" dirty="0"/>
              <a:t>flash </a:t>
            </a:r>
            <a:r>
              <a:rPr lang="zxx-none" sz="2539" dirty="0"/>
              <a:t>模拟为块设备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 idx="4294967295"/>
          </p:nvPr>
        </p:nvSpPr>
        <p:spPr>
          <a:xfrm>
            <a:off x="557213" y="53975"/>
            <a:ext cx="8223250" cy="735013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FTL table</a:t>
            </a:r>
            <a:r>
              <a:rPr lang="zh-CN" altLang="en-US" smtClean="0">
                <a:ea typeface="宋体" panose="02010600030101010101" pitchFamily="2" charset="-122"/>
              </a:rPr>
              <a:t>原理示意</a:t>
            </a:r>
          </a:p>
        </p:txBody>
      </p:sp>
      <p:sp>
        <p:nvSpPr>
          <p:cNvPr id="94211" name="文本占位符 2"/>
          <p:cNvSpPr>
            <a:spLocks noGrp="1"/>
          </p:cNvSpPr>
          <p:nvPr>
            <p:ph type="body" idx="4294967295"/>
          </p:nvPr>
        </p:nvSpPr>
        <p:spPr>
          <a:xfrm>
            <a:off x="557213" y="1212850"/>
            <a:ext cx="8223250" cy="4630738"/>
          </a:xfrm>
        </p:spPr>
        <p:txBody>
          <a:bodyPr/>
          <a:lstStyle/>
          <a:p>
            <a:endParaRPr lang="en-US" altLang="zh-CN" smtClean="0"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58823"/>
              </p:ext>
            </p:extLst>
          </p:nvPr>
        </p:nvGraphicFramePr>
        <p:xfrm>
          <a:off x="4499991" y="2276871"/>
          <a:ext cx="3042216" cy="2047482"/>
        </p:xfrm>
        <a:graphic>
          <a:graphicData uri="http://schemas.openxmlformats.org/drawingml/2006/table">
            <a:tbl>
              <a:tblPr/>
              <a:tblGrid>
                <a:gridCol w="1014072">
                  <a:extLst>
                    <a:ext uri="{9D8B030D-6E8A-4147-A177-3AD203B41FA5}">
                      <a16:colId xmlns:a16="http://schemas.microsoft.com/office/drawing/2014/main" val="4255899781"/>
                    </a:ext>
                  </a:extLst>
                </a:gridCol>
                <a:gridCol w="1014072">
                  <a:extLst>
                    <a:ext uri="{9D8B030D-6E8A-4147-A177-3AD203B41FA5}">
                      <a16:colId xmlns:a16="http://schemas.microsoft.com/office/drawing/2014/main" val="256237370"/>
                    </a:ext>
                  </a:extLst>
                </a:gridCol>
                <a:gridCol w="1014072">
                  <a:extLst>
                    <a:ext uri="{9D8B030D-6E8A-4147-A177-3AD203B41FA5}">
                      <a16:colId xmlns:a16="http://schemas.microsoft.com/office/drawing/2014/main" val="2357622050"/>
                    </a:ext>
                  </a:extLst>
                </a:gridCol>
              </a:tblGrid>
              <a:tr h="3366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宋体" panose="02010600030101010101" pitchFamily="2" charset="-122"/>
                          <a:cs typeface="DejaVu Sans" panose="020B0603030804020204" pitchFamily="34" charset="0"/>
                        </a:rPr>
                        <a:t>源地址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宋体" panose="02010600030101010101" pitchFamily="2" charset="-122"/>
                          <a:cs typeface="DejaVu Sans" panose="020B0603030804020204" pitchFamily="34" charset="0"/>
                        </a:rPr>
                        <a:t>物理地址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宋体" panose="02010600030101010101" pitchFamily="2" charset="-122"/>
                          <a:cs typeface="DejaVu Sans" panose="020B0603030804020204" pitchFamily="34" charset="0"/>
                        </a:rPr>
                        <a:t>擦除次数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138930"/>
                  </a:ext>
                </a:extLst>
              </a:tr>
              <a:tr h="3366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宋体" panose="02010600030101010101" pitchFamily="2" charset="-122"/>
                          <a:cs typeface="DejaVu Sans" panose="020B0603030804020204" pitchFamily="34" charset="0"/>
                        </a:rPr>
                        <a:t>源地址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宋体" panose="02010600030101010101" pitchFamily="2" charset="-122"/>
                          <a:cs typeface="DejaVu Sans" panose="020B0603030804020204" pitchFamily="34" charset="0"/>
                        </a:rPr>
                        <a:t>物理地址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宋体" panose="02010600030101010101" pitchFamily="2" charset="-122"/>
                          <a:cs typeface="DejaVu Sans" panose="020B0603030804020204" pitchFamily="34" charset="0"/>
                        </a:rPr>
                        <a:t>擦除次数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122796"/>
                  </a:ext>
                </a:extLst>
              </a:tr>
              <a:tr h="700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宋体" panose="02010600030101010101" pitchFamily="2" charset="-122"/>
                          <a:cs typeface="DejaVu Sans" panose="020B0603030804020204" pitchFamily="34" charset="0"/>
                        </a:rPr>
                        <a:t>源地址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宋体" panose="02010600030101010101" pitchFamily="2" charset="-122"/>
                          <a:cs typeface="DejaVu Sans" panose="020B0603030804020204" pitchFamily="34" charset="0"/>
                        </a:rPr>
                        <a:t>物理地址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宋体" panose="02010600030101010101" pitchFamily="2" charset="-122"/>
                          <a:cs typeface="DejaVu Sans" panose="020B0603030804020204" pitchFamily="34" charset="0"/>
                        </a:rPr>
                        <a:t>擦除次数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49788"/>
                  </a:ext>
                </a:extLst>
              </a:tr>
              <a:tr h="3366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宋体" panose="02010600030101010101" pitchFamily="2" charset="-122"/>
                          <a:cs typeface="DejaVu Sans" panose="020B0603030804020204" pitchFamily="34" charset="0"/>
                        </a:rPr>
                        <a:t>源地址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宋体" panose="02010600030101010101" pitchFamily="2" charset="-122"/>
                          <a:cs typeface="DejaVu Sans" panose="020B0603030804020204" pitchFamily="34" charset="0"/>
                        </a:rPr>
                        <a:t>物理地址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宋体" panose="02010600030101010101" pitchFamily="2" charset="-122"/>
                          <a:cs typeface="DejaVu Sans" panose="020B0603030804020204" pitchFamily="34" charset="0"/>
                        </a:rPr>
                        <a:t>擦除次数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262739"/>
                  </a:ext>
                </a:extLst>
              </a:tr>
              <a:tr h="3366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宋体" panose="02010600030101010101" pitchFamily="2" charset="-122"/>
                          <a:cs typeface="DejaVu Sans" panose="020B0603030804020204" pitchFamily="34" charset="0"/>
                        </a:rPr>
                        <a:t>源地址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宋体" panose="02010600030101010101" pitchFamily="2" charset="-122"/>
                          <a:cs typeface="DejaVu Sans" panose="020B0603030804020204" pitchFamily="34" charset="0"/>
                        </a:rPr>
                        <a:t>物理地址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宋体" panose="02010600030101010101" pitchFamily="2" charset="-122"/>
                          <a:cs typeface="DejaVu Sans" panose="020B0603030804020204" pitchFamily="34" charset="0"/>
                        </a:rPr>
                        <a:t>擦除次数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307700"/>
                  </a:ext>
                </a:extLst>
              </a:tr>
            </a:tbl>
          </a:graphicData>
        </a:graphic>
      </p:graphicFrame>
      <p:pic>
        <p:nvPicPr>
          <p:cNvPr id="93186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26765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的文件系统设计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不必考虑“磁头”“磁道”等问题，可以随意访问任何位置</a:t>
            </a:r>
            <a:endParaRPr lang="en-US" altLang="zh-CN" dirty="0" smtClean="0"/>
          </a:p>
          <a:p>
            <a:r>
              <a:rPr lang="zh-CN" altLang="en-US" dirty="0" smtClean="0"/>
              <a:t>系统当中可以有多个“磁头”并行读写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err="1" smtClean="0"/>
              <a:t>Nand</a:t>
            </a:r>
            <a:r>
              <a:rPr lang="en-US" altLang="zh-CN" dirty="0" smtClean="0"/>
              <a:t> flash</a:t>
            </a:r>
            <a:r>
              <a:rPr lang="zh-CN" altLang="en-US" dirty="0" smtClean="0"/>
              <a:t>中读取的速度，并没有比内存慢多少（相差大约一个数量级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用“新块”比用“老块”要快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倍，所以可以先分配后“垃圾收集”</a:t>
            </a:r>
            <a:endParaRPr lang="en-US" altLang="zh-CN" dirty="0" smtClean="0"/>
          </a:p>
          <a:p>
            <a:r>
              <a:rPr lang="zh-CN" altLang="en-US" dirty="0" smtClean="0"/>
              <a:t>随时准备着数据块会坏掉，所以不要轻易删除内容</a:t>
            </a:r>
            <a:endParaRPr lang="en-US" altLang="zh-CN" dirty="0" smtClean="0"/>
          </a:p>
          <a:p>
            <a:r>
              <a:rPr lang="zh-CN" altLang="en-US" dirty="0" smtClean="0"/>
              <a:t>“超级块”会不会坏？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2D7D7-8B4F-43E6-BE19-1B8B6565FE16}" type="slidenum">
              <a:rPr lang="en-US" altLang="ko-KR" smtClean="0"/>
              <a:pPr>
                <a:defRPr/>
              </a:pPr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49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557908" y="67012"/>
            <a:ext cx="8222908" cy="707886"/>
          </a:xfrm>
        </p:spPr>
        <p:txBody>
          <a:bodyPr>
            <a:spAutoFit/>
          </a:bodyPr>
          <a:lstStyle/>
          <a:p>
            <a:pPr lvl="0"/>
            <a:r>
              <a:rPr lang="en-US"/>
              <a:t>UBI 操作示例</a:t>
            </a:r>
          </a:p>
        </p:txBody>
      </p:sp>
      <p:sp>
        <p:nvSpPr>
          <p:cNvPr id="3" name="矩形 2"/>
          <p:cNvSpPr/>
          <p:nvPr/>
        </p:nvSpPr>
        <p:spPr>
          <a:xfrm>
            <a:off x="2424540" y="4168746"/>
            <a:ext cx="944088" cy="414589"/>
          </a:xfrm>
          <a:prstGeom prst="rect">
            <a:avLst/>
          </a:prstGeom>
          <a:solidFill>
            <a:srgbClr val="E6E6FF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1241" y="4168746"/>
            <a:ext cx="944088" cy="414589"/>
          </a:xfrm>
          <a:prstGeom prst="rect">
            <a:avLst/>
          </a:prstGeom>
          <a:solidFill>
            <a:srgbClr val="E6E6FF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17941" y="4168746"/>
            <a:ext cx="944088" cy="414589"/>
          </a:xfrm>
          <a:prstGeom prst="rect">
            <a:avLst/>
          </a:prstGeom>
          <a:solidFill>
            <a:srgbClr val="E6E6FF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4641" y="4168746"/>
            <a:ext cx="944088" cy="414589"/>
          </a:xfrm>
          <a:prstGeom prst="rect">
            <a:avLst/>
          </a:prstGeom>
          <a:solidFill>
            <a:srgbClr val="E6E6FF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11341" y="4168746"/>
            <a:ext cx="944088" cy="414589"/>
          </a:xfrm>
          <a:prstGeom prst="rect">
            <a:avLst/>
          </a:prstGeom>
          <a:solidFill>
            <a:srgbClr val="E6E6FF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58042" y="4168746"/>
            <a:ext cx="944088" cy="414589"/>
          </a:xfrm>
          <a:prstGeom prst="rect">
            <a:avLst/>
          </a:prstGeom>
          <a:solidFill>
            <a:srgbClr val="E6E6FF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7908" y="4220978"/>
            <a:ext cx="1212349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UBI volume</a:t>
            </a:r>
          </a:p>
        </p:txBody>
      </p:sp>
      <p:sp>
        <p:nvSpPr>
          <p:cNvPr id="10" name="文本框 9" title="Write_LEB0"/>
          <p:cNvSpPr txBox="1"/>
          <p:nvPr/>
        </p:nvSpPr>
        <p:spPr>
          <a:xfrm>
            <a:off x="1043609" y="1115219"/>
            <a:ext cx="2162737" cy="441482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1.  </a:t>
            </a:r>
            <a:r>
              <a:rPr lang="zxx-none" sz="1632">
                <a:latin typeface="Liberation Sans" pitchFamily="18"/>
                <a:ea typeface="DejaVu Sans" pitchFamily="2"/>
                <a:cs typeface="DejaVu Sans" pitchFamily="2"/>
              </a:rPr>
              <a:t>向 </a:t>
            </a: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LEB0</a:t>
            </a:r>
            <a:r>
              <a:rPr lang="zxx-none" sz="1632">
                <a:latin typeface="Liberation Sans" pitchFamily="18"/>
                <a:ea typeface="DejaVu Sans" pitchFamily="2"/>
                <a:cs typeface="DejaVu Sans" pitchFamily="2"/>
              </a:rPr>
              <a:t>中写入数据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70057" y="1441667"/>
            <a:ext cx="2083677" cy="441482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51">
                <a:latin typeface="Liberation Sans" pitchFamily="18"/>
                <a:ea typeface="DejaVu Sans" pitchFamily="2"/>
                <a:cs typeface="DejaVu Sans" pitchFamily="2"/>
              </a:rPr>
              <a:t>a) LEB0 </a:t>
            </a:r>
            <a:r>
              <a:rPr lang="zxx-none" sz="1632">
                <a:latin typeface="Liberation Sans" pitchFamily="18"/>
                <a:ea typeface="DejaVu Sans" pitchFamily="2"/>
                <a:cs typeface="DejaVu Sans" pitchFamily="2"/>
              </a:rPr>
              <a:t>被映射到 </a:t>
            </a:r>
            <a:r>
              <a:rPr lang="en-US" sz="1451">
                <a:latin typeface="Liberation Sans" pitchFamily="18"/>
                <a:ea typeface="DejaVu Sans" pitchFamily="2"/>
                <a:cs typeface="DejaVu Sans" pitchFamily="2"/>
              </a:rPr>
              <a:t>PEB1</a:t>
            </a:r>
          </a:p>
        </p:txBody>
      </p:sp>
      <p:sp>
        <p:nvSpPr>
          <p:cNvPr id="12" name="矩形 11"/>
          <p:cNvSpPr/>
          <p:nvPr/>
        </p:nvSpPr>
        <p:spPr>
          <a:xfrm>
            <a:off x="2698757" y="5399456"/>
            <a:ext cx="1036474" cy="414589"/>
          </a:xfrm>
          <a:prstGeom prst="rect">
            <a:avLst/>
          </a:prstGeom>
          <a:solidFill>
            <a:srgbClr val="CCFFFF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35229" y="5399456"/>
            <a:ext cx="1036474" cy="414589"/>
          </a:xfrm>
          <a:prstGeom prst="rect">
            <a:avLst/>
          </a:prstGeom>
          <a:solidFill>
            <a:srgbClr val="CCFFFF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71704" y="5399456"/>
            <a:ext cx="1036474" cy="414589"/>
          </a:xfrm>
          <a:prstGeom prst="rect">
            <a:avLst/>
          </a:prstGeom>
          <a:solidFill>
            <a:schemeClr val="accent1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08177" y="5399456"/>
            <a:ext cx="1036474" cy="414589"/>
          </a:xfrm>
          <a:prstGeom prst="rect">
            <a:avLst/>
          </a:prstGeom>
          <a:solidFill>
            <a:srgbClr val="CCFFFF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44651" y="5399456"/>
            <a:ext cx="1036474" cy="414589"/>
          </a:xfrm>
          <a:prstGeom prst="rect">
            <a:avLst/>
          </a:prstGeom>
          <a:solidFill>
            <a:srgbClr val="CCFFFF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81124" y="5399456"/>
            <a:ext cx="1036474" cy="414589"/>
          </a:xfrm>
          <a:prstGeom prst="rect">
            <a:avLst/>
          </a:prstGeom>
          <a:solidFill>
            <a:srgbClr val="CCFFFF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20580" y="5422960"/>
            <a:ext cx="1250436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MTD device</a:t>
            </a:r>
          </a:p>
        </p:txBody>
      </p:sp>
      <p:sp>
        <p:nvSpPr>
          <p:cNvPr id="19" name="矩形 18"/>
          <p:cNvSpPr/>
          <p:nvPr/>
        </p:nvSpPr>
        <p:spPr>
          <a:xfrm>
            <a:off x="1673708" y="5399456"/>
            <a:ext cx="1036474" cy="414589"/>
          </a:xfrm>
          <a:prstGeom prst="rect">
            <a:avLst/>
          </a:prstGeom>
          <a:solidFill>
            <a:srgbClr val="CCFFFF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62283" y="5399456"/>
            <a:ext cx="110992" cy="414589"/>
          </a:xfrm>
          <a:prstGeom prst="rect">
            <a:avLst/>
          </a:prstGeom>
          <a:solidFill>
            <a:srgbClr val="FFCC99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06917" y="5399456"/>
            <a:ext cx="110992" cy="414589"/>
          </a:xfrm>
          <a:prstGeom prst="rect">
            <a:avLst/>
          </a:prstGeom>
          <a:solidFill>
            <a:srgbClr val="FFCC99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18908" y="5399456"/>
            <a:ext cx="110992" cy="414589"/>
          </a:xfrm>
          <a:prstGeom prst="rect">
            <a:avLst/>
          </a:prstGeom>
          <a:solidFill>
            <a:srgbClr val="FFCC99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08178" y="5399456"/>
            <a:ext cx="110992" cy="414589"/>
          </a:xfrm>
          <a:prstGeom prst="rect">
            <a:avLst/>
          </a:prstGeom>
          <a:solidFill>
            <a:srgbClr val="FFCC99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52812" y="5399456"/>
            <a:ext cx="110992" cy="414589"/>
          </a:xfrm>
          <a:prstGeom prst="rect">
            <a:avLst/>
          </a:prstGeom>
          <a:solidFill>
            <a:srgbClr val="FFCC99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64802" y="5399456"/>
            <a:ext cx="110992" cy="414589"/>
          </a:xfrm>
          <a:prstGeom prst="rect">
            <a:avLst/>
          </a:prstGeom>
          <a:solidFill>
            <a:srgbClr val="FFCC99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cxnSp>
        <p:nvCxnSpPr>
          <p:cNvPr id="26" name="直接箭头连接符 25"/>
          <p:cNvCxnSpPr>
            <a:stCxn id="3" idx="2"/>
          </p:cNvCxnSpPr>
          <p:nvPr/>
        </p:nvCxnSpPr>
        <p:spPr>
          <a:xfrm>
            <a:off x="2896584" y="4583335"/>
            <a:ext cx="320246" cy="816121"/>
          </a:xfrm>
          <a:prstGeom prst="straightConnector1">
            <a:avLst/>
          </a:prstGeom>
          <a:noFill/>
          <a:ln w="1080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7" name="矩形 26"/>
          <p:cNvSpPr/>
          <p:nvPr/>
        </p:nvSpPr>
        <p:spPr>
          <a:xfrm>
            <a:off x="2432375" y="4185068"/>
            <a:ext cx="208927" cy="381945"/>
          </a:xfrm>
          <a:prstGeom prst="rect">
            <a:avLst/>
          </a:prstGeom>
          <a:solidFill>
            <a:srgbClr val="2300DC"/>
          </a:solidFill>
          <a:ln>
            <a:noFill/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30642" y="5415778"/>
            <a:ext cx="208927" cy="381945"/>
          </a:xfrm>
          <a:prstGeom prst="rect">
            <a:avLst/>
          </a:prstGeom>
          <a:solidFill>
            <a:srgbClr val="2300DC"/>
          </a:solidFill>
          <a:ln>
            <a:noFill/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28243" y="4185068"/>
            <a:ext cx="208927" cy="381945"/>
          </a:xfrm>
          <a:prstGeom prst="rect">
            <a:avLst/>
          </a:prstGeom>
          <a:solidFill>
            <a:srgbClr val="2300DC"/>
          </a:solidFill>
          <a:ln>
            <a:noFill/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26511" y="5415778"/>
            <a:ext cx="208927" cy="381945"/>
          </a:xfrm>
          <a:prstGeom prst="rect">
            <a:avLst/>
          </a:prstGeom>
          <a:solidFill>
            <a:srgbClr val="2300DC"/>
          </a:solidFill>
          <a:ln>
            <a:noFill/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4112" y="4185068"/>
            <a:ext cx="208927" cy="381945"/>
          </a:xfrm>
          <a:prstGeom prst="rect">
            <a:avLst/>
          </a:prstGeom>
          <a:solidFill>
            <a:srgbClr val="2300DC"/>
          </a:solidFill>
          <a:ln>
            <a:noFill/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22380" y="5415778"/>
            <a:ext cx="208927" cy="381945"/>
          </a:xfrm>
          <a:prstGeom prst="rect">
            <a:avLst/>
          </a:prstGeom>
          <a:solidFill>
            <a:srgbClr val="2300DC"/>
          </a:solidFill>
          <a:ln>
            <a:noFill/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019981" y="4185068"/>
            <a:ext cx="208927" cy="381945"/>
          </a:xfrm>
          <a:prstGeom prst="rect">
            <a:avLst/>
          </a:prstGeom>
          <a:solidFill>
            <a:srgbClr val="2300DC"/>
          </a:solidFill>
          <a:ln>
            <a:noFill/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385604" y="5415778"/>
            <a:ext cx="208927" cy="381945"/>
          </a:xfrm>
          <a:prstGeom prst="rect">
            <a:avLst/>
          </a:prstGeom>
          <a:solidFill>
            <a:srgbClr val="2300DC"/>
          </a:solidFill>
          <a:ln>
            <a:noFill/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144031" y="4185068"/>
            <a:ext cx="208927" cy="381945"/>
          </a:xfrm>
          <a:prstGeom prst="rect">
            <a:avLst/>
          </a:prstGeom>
          <a:solidFill>
            <a:srgbClr val="2300DC"/>
          </a:solidFill>
          <a:ln>
            <a:noFill/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96596" y="5415778"/>
            <a:ext cx="208927" cy="381945"/>
          </a:xfrm>
          <a:prstGeom prst="rect">
            <a:avLst/>
          </a:prstGeom>
          <a:solidFill>
            <a:srgbClr val="2300DC"/>
          </a:solidFill>
          <a:ln>
            <a:noFill/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43608" y="2096197"/>
            <a:ext cx="1207860" cy="441482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2. </a:t>
            </a:r>
            <a:r>
              <a:rPr lang="zxx-none" sz="1632">
                <a:latin typeface="Liberation Sans" pitchFamily="18"/>
                <a:ea typeface="DejaVu Sans" pitchFamily="2"/>
                <a:cs typeface="DejaVu Sans" pitchFamily="2"/>
              </a:rPr>
              <a:t>写入</a:t>
            </a: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LEB1</a:t>
            </a:r>
          </a:p>
        </p:txBody>
      </p:sp>
      <p:cxnSp>
        <p:nvCxnSpPr>
          <p:cNvPr id="38" name="直接箭头连接符 37"/>
          <p:cNvCxnSpPr>
            <a:stCxn id="4" idx="2"/>
            <a:endCxn id="15" idx="0"/>
          </p:cNvCxnSpPr>
          <p:nvPr/>
        </p:nvCxnSpPr>
        <p:spPr>
          <a:xfrm>
            <a:off x="3843285" y="4583335"/>
            <a:ext cx="2483129" cy="816121"/>
          </a:xfrm>
          <a:prstGeom prst="straightConnector1">
            <a:avLst/>
          </a:prstGeom>
          <a:noFill/>
          <a:ln w="1080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9" name="矩形 38"/>
          <p:cNvSpPr/>
          <p:nvPr/>
        </p:nvSpPr>
        <p:spPr>
          <a:xfrm>
            <a:off x="3382340" y="4185068"/>
            <a:ext cx="920584" cy="381945"/>
          </a:xfrm>
          <a:prstGeom prst="rect">
            <a:avLst/>
          </a:prstGeom>
          <a:solidFill>
            <a:srgbClr val="2300DC"/>
          </a:solidFill>
          <a:ln>
            <a:noFill/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931902" y="5412513"/>
            <a:ext cx="914055" cy="385209"/>
          </a:xfrm>
          <a:prstGeom prst="rect">
            <a:avLst/>
          </a:prstGeom>
          <a:solidFill>
            <a:srgbClr val="2300DC"/>
          </a:solidFill>
          <a:ln>
            <a:noFill/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07511" y="2098808"/>
            <a:ext cx="714136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, LEB4</a:t>
            </a:r>
          </a:p>
        </p:txBody>
      </p:sp>
      <p:sp>
        <p:nvSpPr>
          <p:cNvPr id="42" name="矩形 41"/>
          <p:cNvSpPr/>
          <p:nvPr/>
        </p:nvSpPr>
        <p:spPr>
          <a:xfrm>
            <a:off x="6225705" y="4185068"/>
            <a:ext cx="914055" cy="381945"/>
          </a:xfrm>
          <a:prstGeom prst="rect">
            <a:avLst/>
          </a:prstGeom>
          <a:solidFill>
            <a:srgbClr val="2300DC"/>
          </a:solidFill>
          <a:ln>
            <a:noFill/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842632" y="5412513"/>
            <a:ext cx="914055" cy="385209"/>
          </a:xfrm>
          <a:prstGeom prst="rect">
            <a:avLst/>
          </a:prstGeom>
          <a:solidFill>
            <a:srgbClr val="2300DC"/>
          </a:solidFill>
          <a:ln>
            <a:noFill/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cxnSp>
        <p:nvCxnSpPr>
          <p:cNvPr id="44" name="直接箭头连接符 43"/>
          <p:cNvCxnSpPr>
            <a:stCxn id="42" idx="2"/>
            <a:endCxn id="43" idx="0"/>
          </p:cNvCxnSpPr>
          <p:nvPr/>
        </p:nvCxnSpPr>
        <p:spPr>
          <a:xfrm flipH="1">
            <a:off x="4299660" y="4567013"/>
            <a:ext cx="2383073" cy="845500"/>
          </a:xfrm>
          <a:prstGeom prst="straightConnector1">
            <a:avLst/>
          </a:prstGeom>
          <a:noFill/>
          <a:ln w="1080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45" name="文本框 44"/>
          <p:cNvSpPr txBox="1"/>
          <p:nvPr/>
        </p:nvSpPr>
        <p:spPr>
          <a:xfrm>
            <a:off x="1836606" y="5806863"/>
            <a:ext cx="622316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PEB0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881242" y="5806863"/>
            <a:ext cx="589293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PEB1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3827942" y="5806863"/>
            <a:ext cx="622316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PEB2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937867" y="5806863"/>
            <a:ext cx="622316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PEB3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6047790" y="5806863"/>
            <a:ext cx="626676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PEB4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027136" y="5806863"/>
            <a:ext cx="622316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PEB5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071771" y="5806863"/>
            <a:ext cx="622316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PEB6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2560343" y="3831850"/>
            <a:ext cx="603721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LEB0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3474398" y="3831850"/>
            <a:ext cx="570698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LEB1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453744" y="3831850"/>
            <a:ext cx="603721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LEB2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5367798" y="3831850"/>
            <a:ext cx="603721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LEB3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347143" y="3831850"/>
            <a:ext cx="608081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LEB4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7261200" y="3831850"/>
            <a:ext cx="603721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LEB5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043936" y="2486302"/>
            <a:ext cx="1207860" cy="441482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3. </a:t>
            </a:r>
            <a:r>
              <a:rPr lang="zxx-none" sz="1632">
                <a:latin typeface="Liberation Sans" pitchFamily="18"/>
                <a:ea typeface="DejaVu Sans" pitchFamily="2"/>
                <a:cs typeface="DejaVu Sans" pitchFamily="2"/>
              </a:rPr>
              <a:t>擦除</a:t>
            </a: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LEB1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370383" y="2812751"/>
            <a:ext cx="1775002" cy="441482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51">
                <a:latin typeface="Liberation Sans" pitchFamily="18"/>
                <a:ea typeface="DejaVu Sans" pitchFamily="2"/>
                <a:cs typeface="DejaVu Sans" pitchFamily="2"/>
              </a:rPr>
              <a:t>a) </a:t>
            </a:r>
            <a:r>
              <a:rPr lang="zxx-none" sz="1632">
                <a:latin typeface="Liberation Sans" pitchFamily="18"/>
                <a:ea typeface="DejaVu Sans" pitchFamily="2"/>
                <a:cs typeface="DejaVu Sans" pitchFamily="2"/>
              </a:rPr>
              <a:t>取消</a:t>
            </a:r>
            <a:r>
              <a:rPr lang="en-US" sz="1451">
                <a:latin typeface="Liberation Sans" pitchFamily="18"/>
                <a:ea typeface="DejaVu Sans" pitchFamily="2"/>
                <a:cs typeface="DejaVu Sans" pitchFamily="2"/>
              </a:rPr>
              <a:t>LEB1</a:t>
            </a:r>
            <a:r>
              <a:rPr lang="zxx-none" sz="1632">
                <a:latin typeface="Liberation Sans" pitchFamily="18"/>
                <a:ea typeface="DejaVu Sans" pitchFamily="2"/>
                <a:cs typeface="DejaVu Sans" pitchFamily="2"/>
              </a:rPr>
              <a:t>的映射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3827942" y="2794988"/>
            <a:ext cx="2884858" cy="441482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51" dirty="0">
                <a:latin typeface="Liberation Sans" pitchFamily="18"/>
                <a:ea typeface="DejaVu Sans" pitchFamily="2"/>
                <a:cs typeface="DejaVu Sans" pitchFamily="2"/>
              </a:rPr>
              <a:t>b) </a:t>
            </a:r>
            <a:r>
              <a:rPr lang="zxx-none" sz="1632" dirty="0" smtClean="0">
                <a:latin typeface="Liberation Sans" pitchFamily="18"/>
                <a:ea typeface="DejaVu Sans" pitchFamily="2"/>
                <a:cs typeface="DejaVu Sans" pitchFamily="2"/>
              </a:rPr>
              <a:t>后台</a:t>
            </a:r>
            <a:r>
              <a:rPr lang="zh-CN" altLang="en-US" sz="1632" dirty="0" smtClean="0">
                <a:latin typeface="Liberation Sans" pitchFamily="18"/>
                <a:ea typeface="DejaVu Sans" pitchFamily="2"/>
                <a:cs typeface="DejaVu Sans" pitchFamily="2"/>
              </a:rPr>
              <a:t>在合适的时机</a:t>
            </a:r>
            <a:r>
              <a:rPr lang="zxx-none" sz="1632" dirty="0" smtClean="0">
                <a:latin typeface="Liberation Sans" pitchFamily="18"/>
                <a:ea typeface="DejaVu Sans" pitchFamily="2"/>
                <a:cs typeface="DejaVu Sans" pitchFamily="2"/>
              </a:rPr>
              <a:t>擦除</a:t>
            </a:r>
            <a:r>
              <a:rPr lang="en-US" sz="1451" dirty="0">
                <a:latin typeface="Liberation Sans" pitchFamily="18"/>
                <a:ea typeface="DejaVu Sans" pitchFamily="2"/>
                <a:cs typeface="DejaVu Sans" pitchFamily="2"/>
              </a:rPr>
              <a:t>PEB4</a:t>
            </a:r>
          </a:p>
        </p:txBody>
      </p:sp>
      <p:sp>
        <p:nvSpPr>
          <p:cNvPr id="61" name="文本框 60" title="Write_LEB0"/>
          <p:cNvSpPr txBox="1"/>
          <p:nvPr/>
        </p:nvSpPr>
        <p:spPr>
          <a:xfrm>
            <a:off x="1043609" y="3563582"/>
            <a:ext cx="2049373" cy="441482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4. </a:t>
            </a:r>
            <a:r>
              <a:rPr lang="zxx-none" sz="1632">
                <a:latin typeface="Liberation Sans" pitchFamily="18"/>
                <a:ea typeface="DejaVu Sans" pitchFamily="2"/>
                <a:cs typeface="DejaVu Sans" pitchFamily="2"/>
              </a:rPr>
              <a:t>向</a:t>
            </a: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LEB1</a:t>
            </a:r>
            <a:r>
              <a:rPr lang="zxx-none" sz="1632">
                <a:latin typeface="Liberation Sans" pitchFamily="18"/>
                <a:ea typeface="DejaVu Sans" pitchFamily="2"/>
                <a:cs typeface="DejaVu Sans" pitchFamily="2"/>
              </a:rPr>
              <a:t>中写入数据</a:t>
            </a:r>
          </a:p>
        </p:txBody>
      </p:sp>
      <p:cxnSp>
        <p:nvCxnSpPr>
          <p:cNvPr id="62" name="直接箭头连接符 61"/>
          <p:cNvCxnSpPr>
            <a:stCxn id="39" idx="2"/>
            <a:endCxn id="19" idx="0"/>
          </p:cNvCxnSpPr>
          <p:nvPr/>
        </p:nvCxnSpPr>
        <p:spPr>
          <a:xfrm flipH="1">
            <a:off x="2191945" y="4567013"/>
            <a:ext cx="1650687" cy="832443"/>
          </a:xfrm>
          <a:prstGeom prst="straightConnector1">
            <a:avLst/>
          </a:prstGeom>
          <a:noFill/>
          <a:ln w="1080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63" name="矩形 62"/>
          <p:cNvSpPr/>
          <p:nvPr/>
        </p:nvSpPr>
        <p:spPr>
          <a:xfrm>
            <a:off x="1782743" y="5412513"/>
            <a:ext cx="914055" cy="385209"/>
          </a:xfrm>
          <a:prstGeom prst="rect">
            <a:avLst/>
          </a:prstGeom>
          <a:solidFill>
            <a:srgbClr val="2300DC"/>
          </a:solidFill>
          <a:ln>
            <a:noFill/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370057" y="1800761"/>
            <a:ext cx="1218440" cy="441482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51" dirty="0">
                <a:latin typeface="Liberation Sans" pitchFamily="18"/>
                <a:ea typeface="DejaVu Sans" pitchFamily="2"/>
                <a:cs typeface="DejaVu Sans" pitchFamily="2"/>
              </a:rPr>
              <a:t>b) </a:t>
            </a:r>
            <a:r>
              <a:rPr lang="zxx-none" sz="1632" dirty="0">
                <a:latin typeface="Liberation Sans" pitchFamily="18"/>
                <a:ea typeface="DejaVu Sans" pitchFamily="2"/>
                <a:cs typeface="DejaVu Sans" pitchFamily="2"/>
              </a:rPr>
              <a:t>数据写入</a:t>
            </a:r>
          </a:p>
        </p:txBody>
      </p:sp>
    </p:spTree>
    <p:extLst>
      <p:ext uri="{BB962C8B-B14F-4D97-AF65-F5344CB8AC3E}">
        <p14:creationId xmlns:p14="http://schemas.microsoft.com/office/powerpoint/2010/main" val="421447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"/>
                            </p:stCondLst>
                            <p:childTnLst>
                              <p:par>
                                <p:cTn id="27" presetClass="entr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2"/>
                            </p:stCondLst>
                            <p:childTnLst>
                              <p:par>
                                <p:cTn id="32" presetClass="entr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Class="entr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3"/>
                            </p:stCondLst>
                            <p:childTnLst>
                              <p:par>
                                <p:cTn id="37" presetClass="entr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4"/>
                            </p:stCondLst>
                            <p:childTnLst>
                              <p:par>
                                <p:cTn id="42" presetClass="entr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Class="entr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4" descr="5-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44675"/>
            <a:ext cx="852170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Text Box 5"/>
          <p:cNvSpPr txBox="1">
            <a:spLocks noChangeArrowheads="1"/>
          </p:cNvSpPr>
          <p:nvPr/>
        </p:nvSpPr>
        <p:spPr bwMode="auto">
          <a:xfrm>
            <a:off x="827088" y="333375"/>
            <a:ext cx="403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kumimoji="0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时钟</a:t>
            </a:r>
          </a:p>
        </p:txBody>
      </p:sp>
      <p:sp>
        <p:nvSpPr>
          <p:cNvPr id="96260" name="Text Box 6"/>
          <p:cNvSpPr txBox="1">
            <a:spLocks noChangeArrowheads="1"/>
          </p:cNvSpPr>
          <p:nvPr/>
        </p:nvSpPr>
        <p:spPr bwMode="auto">
          <a:xfrm>
            <a:off x="611188" y="1125538"/>
            <a:ext cx="46085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１．时钟硬件</a:t>
            </a:r>
          </a:p>
        </p:txBody>
      </p:sp>
      <p:sp>
        <p:nvSpPr>
          <p:cNvPr id="96261" name="Text Box 7"/>
          <p:cNvSpPr txBox="1">
            <a:spLocks noChangeArrowheads="1"/>
          </p:cNvSpPr>
          <p:nvPr/>
        </p:nvSpPr>
        <p:spPr bwMode="auto">
          <a:xfrm>
            <a:off x="900113" y="4508500"/>
            <a:ext cx="7559675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晶体震荡器可以产生周期的脉冲信号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保存寄存器用来加载时钟计数器的值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计数器在每个脉冲到来时做递减操作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　时钟主要用于计算机系统中的工作同步。</a:t>
            </a:r>
          </a:p>
        </p:txBody>
      </p:sp>
      <p:sp>
        <p:nvSpPr>
          <p:cNvPr id="96262" name="Text Box 8"/>
          <p:cNvSpPr txBox="1">
            <a:spLocks noChangeArrowheads="1"/>
          </p:cNvSpPr>
          <p:nvPr/>
        </p:nvSpPr>
        <p:spPr bwMode="auto">
          <a:xfrm>
            <a:off x="4427538" y="1844675"/>
            <a:ext cx="403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可编程时钟的构成</a:t>
            </a:r>
          </a:p>
        </p:txBody>
      </p:sp>
      <p:sp>
        <p:nvSpPr>
          <p:cNvPr id="96263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9010433-20FE-4225-B8DD-8A6EC33D70DC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4"/>
          <p:cNvSpPr txBox="1">
            <a:spLocks noChangeArrowheads="1"/>
          </p:cNvSpPr>
          <p:nvPr/>
        </p:nvSpPr>
        <p:spPr bwMode="auto">
          <a:xfrm>
            <a:off x="1258888" y="620713"/>
            <a:ext cx="69135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２．时钟软件</a:t>
            </a:r>
          </a:p>
        </p:txBody>
      </p:sp>
      <p:pic>
        <p:nvPicPr>
          <p:cNvPr id="97283" name="Picture 5" descr="5-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437063"/>
            <a:ext cx="83597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4" name="Text Box 6"/>
          <p:cNvSpPr txBox="1">
            <a:spLocks noChangeArrowheads="1"/>
          </p:cNvSpPr>
          <p:nvPr/>
        </p:nvSpPr>
        <p:spPr bwMode="auto">
          <a:xfrm>
            <a:off x="971550" y="1484313"/>
            <a:ext cx="33115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</a:rPr>
              <a:t>时钟软件的任务：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维护日时间　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防止进程超时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对</a:t>
            </a:r>
            <a:r>
              <a:rPr kumimoji="0" lang="en-US" altLang="zh-CN" sz="2000">
                <a:latin typeface="Times New Roman" panose="02020603050405020304" pitchFamily="18" charset="0"/>
              </a:rPr>
              <a:t>cpu</a:t>
            </a:r>
            <a:r>
              <a:rPr kumimoji="0" lang="zh-CN" altLang="en-US" sz="2000">
                <a:latin typeface="Times New Roman" panose="02020603050405020304" pitchFamily="18" charset="0"/>
              </a:rPr>
              <a:t>使用情况记帐</a:t>
            </a:r>
          </a:p>
        </p:txBody>
      </p:sp>
      <p:sp>
        <p:nvSpPr>
          <p:cNvPr id="97285" name="Text Box 7"/>
          <p:cNvSpPr txBox="1">
            <a:spLocks noChangeArrowheads="1"/>
          </p:cNvSpPr>
          <p:nvPr/>
        </p:nvSpPr>
        <p:spPr bwMode="auto">
          <a:xfrm>
            <a:off x="3924300" y="2060575"/>
            <a:ext cx="44656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处理用户进程的</a:t>
            </a:r>
            <a:r>
              <a:rPr kumimoji="0" lang="en-US" altLang="zh-CN" sz="2000">
                <a:latin typeface="Times New Roman" panose="02020603050405020304" pitchFamily="18" charset="0"/>
              </a:rPr>
              <a:t>alarm</a:t>
            </a:r>
            <a:r>
              <a:rPr kumimoji="0" lang="zh-CN" altLang="en-US" sz="2000">
                <a:latin typeface="Times New Roman" panose="02020603050405020304" pitchFamily="18" charset="0"/>
              </a:rPr>
              <a:t>系统调用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提供系统内部监控定时器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 完成监控和统计信息收集</a:t>
            </a:r>
          </a:p>
        </p:txBody>
      </p:sp>
      <p:sp>
        <p:nvSpPr>
          <p:cNvPr id="97286" name="Text Box 8"/>
          <p:cNvSpPr txBox="1">
            <a:spLocks noChangeArrowheads="1"/>
          </p:cNvSpPr>
          <p:nvPr/>
        </p:nvSpPr>
        <p:spPr bwMode="auto">
          <a:xfrm>
            <a:off x="1116013" y="3789363"/>
            <a:ext cx="3743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u="sng">
                <a:latin typeface="Times New Roman" panose="02020603050405020304" pitchFamily="18" charset="0"/>
              </a:rPr>
              <a:t>维护日时间的方法：</a:t>
            </a:r>
          </a:p>
        </p:txBody>
      </p:sp>
      <p:sp>
        <p:nvSpPr>
          <p:cNvPr id="97287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364968D-DE83-4BA0-9D13-6537AB97717B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1331913" y="549275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u="sng">
                <a:latin typeface="Times New Roman" panose="02020603050405020304" pitchFamily="18" charset="0"/>
              </a:rPr>
              <a:t>用单个物理时钟模拟多个虚拟定时器</a:t>
            </a:r>
          </a:p>
        </p:txBody>
      </p:sp>
      <p:sp>
        <p:nvSpPr>
          <p:cNvPr id="98307" name="Text Box 5"/>
          <p:cNvSpPr txBox="1">
            <a:spLocks noChangeArrowheads="1"/>
          </p:cNvSpPr>
          <p:nvPr/>
        </p:nvSpPr>
        <p:spPr bwMode="auto">
          <a:xfrm>
            <a:off x="1042988" y="1341438"/>
            <a:ext cx="71294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系统会需要多个定时处理，常用一个时钟模拟多个定时器：</a:t>
            </a:r>
          </a:p>
        </p:txBody>
      </p:sp>
      <p:pic>
        <p:nvPicPr>
          <p:cNvPr id="98308" name="Picture 6" descr="5-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133600"/>
            <a:ext cx="8321675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9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28864F1-A4B6-454D-B7FE-DD04AEB7DBD0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Introduction of Hardware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kumimoji="0" lang="en-US" altLang="zh-CN" sz="2400" smtClean="0">
                <a:ea typeface="宋体" panose="02010600030101010101" pitchFamily="2" charset="-122"/>
              </a:rPr>
              <a:t>Architecture </a:t>
            </a:r>
          </a:p>
          <a:p>
            <a:pPr lvl="1">
              <a:spcBef>
                <a:spcPct val="0"/>
              </a:spcBef>
            </a:pPr>
            <a:r>
              <a:rPr kumimoji="0" lang="en-US" altLang="zh-CN" sz="2000" smtClean="0">
                <a:solidFill>
                  <a:srgbClr val="FF0000"/>
                </a:solidFill>
                <a:ea typeface="宋体" panose="02010600030101010101" pitchFamily="2" charset="-122"/>
              </a:rPr>
              <a:t>Physical</a:t>
            </a:r>
            <a:r>
              <a:rPr kumimoji="0" lang="en-US" altLang="zh-CN" sz="2000" smtClean="0">
                <a:ea typeface="宋体" panose="02010600030101010101" pitchFamily="2" charset="-122"/>
              </a:rPr>
              <a:t> component: equipment driven by analog signals</a:t>
            </a:r>
          </a:p>
          <a:p>
            <a:pPr lvl="1">
              <a:spcBef>
                <a:spcPct val="0"/>
              </a:spcBef>
            </a:pPr>
            <a:r>
              <a:rPr kumimoji="0" lang="en-US" altLang="zh-CN" sz="2000" smtClean="0">
                <a:solidFill>
                  <a:srgbClr val="FF0000"/>
                </a:solidFill>
                <a:ea typeface="宋体" panose="02010600030101010101" pitchFamily="2" charset="-122"/>
              </a:rPr>
              <a:t>Electronic</a:t>
            </a:r>
            <a:r>
              <a:rPr kumimoji="0" lang="en-US" altLang="zh-CN" sz="2000" smtClean="0">
                <a:ea typeface="宋体" panose="02010600030101010101" pitchFamily="2" charset="-122"/>
              </a:rPr>
              <a:t> component: controller or adapter that can respond and execute digital instructions</a:t>
            </a:r>
          </a:p>
          <a:p>
            <a:pPr>
              <a:spcBef>
                <a:spcPct val="0"/>
              </a:spcBef>
            </a:pPr>
            <a:r>
              <a:rPr kumimoji="0" lang="en-US" altLang="zh-CN" sz="2400" smtClean="0">
                <a:ea typeface="宋体" panose="02010600030101010101" pitchFamily="2" charset="-122"/>
              </a:rPr>
              <a:t>Controller/adapter</a:t>
            </a:r>
          </a:p>
          <a:p>
            <a:pPr lvl="1"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Extended slots in mainboard </a:t>
            </a:r>
          </a:p>
          <a:p>
            <a:pPr lvl="1"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Registers and data buffer in adapter</a:t>
            </a:r>
          </a:p>
          <a:p>
            <a:pPr>
              <a:spcBef>
                <a:spcPct val="0"/>
              </a:spcBef>
            </a:pPr>
            <a:r>
              <a:rPr kumimoji="0" lang="en-US" altLang="zh-CN" sz="2400" smtClean="0">
                <a:ea typeface="宋体" panose="02010600030101010101" pitchFamily="2" charset="-122"/>
              </a:rPr>
              <a:t>Responsibility of adapter</a:t>
            </a:r>
          </a:p>
          <a:p>
            <a:pPr lvl="1"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Address translation: map logical address to device port</a:t>
            </a:r>
          </a:p>
          <a:p>
            <a:pPr lvl="1"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Data transfer: receive or send needed data</a:t>
            </a:r>
          </a:p>
          <a:p>
            <a:pPr lvl="1"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Command execution: convert digital instructions to analog signals to drive physical components</a:t>
            </a:r>
          </a:p>
          <a:p>
            <a:pPr lvl="1">
              <a:spcBef>
                <a:spcPct val="0"/>
              </a:spcBef>
            </a:pPr>
            <a:r>
              <a:rPr kumimoji="0" lang="en-US" altLang="zh-CN" sz="2000" smtClean="0">
                <a:ea typeface="宋体" panose="02010600030101010101" pitchFamily="2" charset="-122"/>
              </a:rPr>
              <a:t>Performance enhancement:  apply cache and other method to improve the performance of devices</a:t>
            </a:r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434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43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4E3BB3-E839-4E20-A9E8-5E465C661AAA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4"/>
          <p:cNvSpPr txBox="1">
            <a:spLocks noChangeArrowheads="1"/>
          </p:cNvSpPr>
          <p:nvPr/>
        </p:nvSpPr>
        <p:spPr bwMode="auto">
          <a:xfrm>
            <a:off x="1331913" y="476250"/>
            <a:ext cx="50403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３．软定时器</a:t>
            </a:r>
          </a:p>
        </p:txBody>
      </p:sp>
      <p:sp>
        <p:nvSpPr>
          <p:cNvPr id="99331" name="Text Box 5"/>
          <p:cNvSpPr txBox="1">
            <a:spLocks noChangeArrowheads="1"/>
          </p:cNvSpPr>
          <p:nvPr/>
        </p:nvSpPr>
        <p:spPr bwMode="auto">
          <a:xfrm>
            <a:off x="900113" y="1341438"/>
            <a:ext cx="7993062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用于时间中断的辅助时钟，可用软定时器实现：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满足特定的应用程序需要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当应用程序定时器频率高时用时钟完成不合适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软定时器可以避免产生中断：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内核运行返回到用户模式之前检测软定时器是否满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若满就执行被调度的事件，无须切换到内核态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完成后软定时器复位准备下一次使用．</a:t>
            </a:r>
          </a:p>
        </p:txBody>
      </p:sp>
      <p:sp>
        <p:nvSpPr>
          <p:cNvPr id="99332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D85CF77-DCCC-477B-930B-8DCEA57F553E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1258888" y="404813"/>
            <a:ext cx="63357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5.6</a:t>
            </a:r>
            <a:r>
              <a:rPr kumimoji="0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　用户界面</a:t>
            </a:r>
          </a:p>
        </p:txBody>
      </p:sp>
      <p:sp>
        <p:nvSpPr>
          <p:cNvPr id="100355" name="Text Box 5"/>
          <p:cNvSpPr txBox="1">
            <a:spLocks noChangeArrowheads="1"/>
          </p:cNvSpPr>
          <p:nvPr/>
        </p:nvSpPr>
        <p:spPr bwMode="auto">
          <a:xfrm>
            <a:off x="1042988" y="1412875"/>
            <a:ext cx="7747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键盘、鼠标、显示器组成用户界面支持设备，</a:t>
            </a:r>
            <a:r>
              <a:rPr kumimoji="0" lang="en-US" altLang="zh-CN" sz="2000">
                <a:latin typeface="Times New Roman" panose="02020603050405020304" pitchFamily="18" charset="0"/>
              </a:rPr>
              <a:t>GUI</a:t>
            </a:r>
            <a:r>
              <a:rPr kumimoji="0" lang="zh-CN" altLang="en-US" sz="2000">
                <a:latin typeface="Times New Roman" panose="02020603050405020304" pitchFamily="18" charset="0"/>
              </a:rPr>
              <a:t>很普及。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n-US" altLang="zh-CN" sz="2000">
                <a:latin typeface="Times New Roman" panose="02020603050405020304" pitchFamily="18" charset="0"/>
              </a:rPr>
              <a:t>GUI</a:t>
            </a:r>
            <a:r>
              <a:rPr kumimoji="0" lang="zh-CN" altLang="en-US" sz="2000">
                <a:latin typeface="Times New Roman" panose="02020603050405020304" pitchFamily="18" charset="0"/>
              </a:rPr>
              <a:t>的四要素：</a:t>
            </a:r>
            <a:r>
              <a:rPr kumimoji="0" lang="en-US" altLang="zh-CN" sz="2000">
                <a:latin typeface="Times New Roman" panose="02020603050405020304" pitchFamily="18" charset="0"/>
              </a:rPr>
              <a:t>window, Icon, Menu, Pointing device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n-US" altLang="zh-CN" sz="2000">
                <a:latin typeface="Times New Roman" panose="02020603050405020304" pitchFamily="18" charset="0"/>
              </a:rPr>
              <a:t>GUI</a:t>
            </a:r>
            <a:r>
              <a:rPr kumimoji="0" lang="zh-CN" altLang="en-US" sz="2000">
                <a:latin typeface="Times New Roman" panose="02020603050405020304" pitchFamily="18" charset="0"/>
              </a:rPr>
              <a:t>软件可以在用户级实现（</a:t>
            </a:r>
            <a:r>
              <a:rPr kumimoji="0" lang="en-US" altLang="zh-CN" sz="2000">
                <a:latin typeface="Times New Roman" panose="02020603050405020304" pitchFamily="18" charset="0"/>
              </a:rPr>
              <a:t>UNIX),</a:t>
            </a:r>
            <a:r>
              <a:rPr kumimoji="0" lang="zh-CN" altLang="en-US" sz="2000">
                <a:latin typeface="Times New Roman" panose="02020603050405020304" pitchFamily="18" charset="0"/>
              </a:rPr>
              <a:t>也可以在系统级实现（</a:t>
            </a:r>
            <a:r>
              <a:rPr kumimoji="0" lang="en-US" altLang="zh-CN" sz="2000">
                <a:latin typeface="Times New Roman" panose="02020603050405020304" pitchFamily="18" charset="0"/>
              </a:rPr>
              <a:t>Windows).</a:t>
            </a:r>
          </a:p>
        </p:txBody>
      </p:sp>
      <p:sp>
        <p:nvSpPr>
          <p:cNvPr id="100356" name="Text Box 6"/>
          <p:cNvSpPr txBox="1">
            <a:spLocks noChangeArrowheads="1"/>
          </p:cNvSpPr>
          <p:nvPr/>
        </p:nvSpPr>
        <p:spPr bwMode="auto">
          <a:xfrm>
            <a:off x="684213" y="3636963"/>
            <a:ext cx="3311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Times New Roman" panose="02020603050405020304" pitchFamily="18" charset="0"/>
              </a:rPr>
              <a:t>1.</a:t>
            </a:r>
            <a:r>
              <a:rPr kumimoji="0" lang="zh-CN" altLang="en-US" b="1">
                <a:latin typeface="Times New Roman" panose="02020603050405020304" pitchFamily="18" charset="0"/>
              </a:rPr>
              <a:t>硬件</a:t>
            </a:r>
          </a:p>
        </p:txBody>
      </p:sp>
      <p:sp>
        <p:nvSpPr>
          <p:cNvPr id="100357" name="Text Box 9"/>
          <p:cNvSpPr txBox="1">
            <a:spLocks noChangeArrowheads="1"/>
          </p:cNvSpPr>
          <p:nvPr/>
        </p:nvSpPr>
        <p:spPr bwMode="auto">
          <a:xfrm>
            <a:off x="1012825" y="4221163"/>
            <a:ext cx="7416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键盘：以串口／并口／</a:t>
            </a:r>
            <a:r>
              <a:rPr kumimoji="0" lang="en-US" altLang="zh-CN" sz="2000">
                <a:latin typeface="Times New Roman" panose="02020603050405020304" pitchFamily="18" charset="0"/>
              </a:rPr>
              <a:t>USB</a:t>
            </a:r>
            <a:r>
              <a:rPr kumimoji="0" lang="zh-CN" altLang="en-US" sz="2000">
                <a:latin typeface="Times New Roman" panose="02020603050405020304" pitchFamily="18" charset="0"/>
              </a:rPr>
              <a:t>口与主机相连；中断方式，由驱动程序完成键盘信息转换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鼠标：是定位设备，以相对位移方式报告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屏幕：在内存中有一片区域描述屏幕显示中的每一位</a:t>
            </a:r>
          </a:p>
        </p:txBody>
      </p:sp>
      <p:sp>
        <p:nvSpPr>
          <p:cNvPr id="100358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97956D7-F9DC-4E0A-A5A9-3CCD6AD0ABE4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4" descr="5-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924175"/>
            <a:ext cx="7200900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9" name="Text Box 5"/>
          <p:cNvSpPr txBox="1">
            <a:spLocks noChangeArrowheads="1"/>
          </p:cNvSpPr>
          <p:nvPr/>
        </p:nvSpPr>
        <p:spPr bwMode="auto">
          <a:xfrm>
            <a:off x="827088" y="1125538"/>
            <a:ext cx="75612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对于使用内存映射的显示器，其驱动程序可以直接将输出信息写入视频</a:t>
            </a:r>
            <a:r>
              <a:rPr kumimoji="0" lang="en-US" altLang="zh-CN" sz="2000">
                <a:latin typeface="Times New Roman" panose="02020603050405020304" pitchFamily="18" charset="0"/>
              </a:rPr>
              <a:t>RAM</a:t>
            </a:r>
            <a:r>
              <a:rPr kumimoji="0" lang="zh-CN" altLang="en-US" sz="2000">
                <a:latin typeface="Times New Roman" panose="02020603050405020304" pitchFamily="18" charset="0"/>
              </a:rPr>
              <a:t>中．</a:t>
            </a:r>
          </a:p>
        </p:txBody>
      </p:sp>
      <p:sp>
        <p:nvSpPr>
          <p:cNvPr id="101380" name="Text Box 6"/>
          <p:cNvSpPr txBox="1">
            <a:spLocks noChangeArrowheads="1"/>
          </p:cNvSpPr>
          <p:nvPr/>
        </p:nvSpPr>
        <p:spPr bwMode="auto">
          <a:xfrm>
            <a:off x="3059113" y="5373688"/>
            <a:ext cx="1366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400" b="1">
                <a:latin typeface="Times New Roman" panose="02020603050405020304" pitchFamily="18" charset="0"/>
              </a:rPr>
              <a:t>Parallel Port</a:t>
            </a:r>
          </a:p>
        </p:txBody>
      </p:sp>
      <p:sp>
        <p:nvSpPr>
          <p:cNvPr id="101381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AEFC60F-5BE8-46FA-B9E1-BE73C103B1FE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4" descr="5-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557338"/>
            <a:ext cx="7829550" cy="375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Text Box 5"/>
          <p:cNvSpPr txBox="1">
            <a:spLocks noChangeArrowheads="1"/>
          </p:cNvSpPr>
          <p:nvPr/>
        </p:nvSpPr>
        <p:spPr bwMode="auto">
          <a:xfrm>
            <a:off x="1042988" y="692150"/>
            <a:ext cx="6624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latin typeface="Times New Roman" panose="02020603050405020304" pitchFamily="18" charset="0"/>
              </a:rPr>
              <a:t>字符模式的显示方式：</a:t>
            </a:r>
          </a:p>
        </p:txBody>
      </p:sp>
      <p:sp>
        <p:nvSpPr>
          <p:cNvPr id="102404" name="Text Box 6"/>
          <p:cNvSpPr txBox="1">
            <a:spLocks noChangeArrowheads="1"/>
          </p:cNvSpPr>
          <p:nvPr/>
        </p:nvSpPr>
        <p:spPr bwMode="auto">
          <a:xfrm>
            <a:off x="827088" y="5516563"/>
            <a:ext cx="3455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latin typeface="Times New Roman" panose="02020603050405020304" pitchFamily="18" charset="0"/>
              </a:rPr>
              <a:t>单色显示视频</a:t>
            </a:r>
            <a:r>
              <a:rPr kumimoji="0" lang="en-US" altLang="zh-CN" sz="2000" b="1">
                <a:latin typeface="Times New Roman" panose="02020603050405020304" pitchFamily="18" charset="0"/>
              </a:rPr>
              <a:t>RAM</a:t>
            </a:r>
            <a:r>
              <a:rPr kumimoji="0" lang="zh-CN" altLang="en-US" sz="2000" b="1">
                <a:latin typeface="Times New Roman" panose="02020603050405020304" pitchFamily="18" charset="0"/>
              </a:rPr>
              <a:t>映射</a:t>
            </a:r>
          </a:p>
        </p:txBody>
      </p:sp>
      <p:sp>
        <p:nvSpPr>
          <p:cNvPr id="102405" name="Text Box 7"/>
          <p:cNvSpPr txBox="1">
            <a:spLocks noChangeArrowheads="1"/>
          </p:cNvSpPr>
          <p:nvPr/>
        </p:nvSpPr>
        <p:spPr bwMode="auto">
          <a:xfrm>
            <a:off x="5580063" y="5589588"/>
            <a:ext cx="3024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latin typeface="Times New Roman" panose="02020603050405020304" pitchFamily="18" charset="0"/>
              </a:rPr>
              <a:t>对应的屏幕显示</a:t>
            </a:r>
          </a:p>
        </p:txBody>
      </p:sp>
      <p:sp>
        <p:nvSpPr>
          <p:cNvPr id="102406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ACDB328-9FF7-4E96-B162-537458FCE4EE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4"/>
          <p:cNvSpPr txBox="1">
            <a:spLocks noChangeArrowheads="1"/>
          </p:cNvSpPr>
          <p:nvPr/>
        </p:nvSpPr>
        <p:spPr bwMode="auto">
          <a:xfrm>
            <a:off x="1476375" y="692150"/>
            <a:ext cx="6408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２．输入软件</a:t>
            </a:r>
          </a:p>
        </p:txBody>
      </p:sp>
      <p:sp>
        <p:nvSpPr>
          <p:cNvPr id="103427" name="Text Box 5"/>
          <p:cNvSpPr txBox="1">
            <a:spLocks noChangeArrowheads="1"/>
          </p:cNvSpPr>
          <p:nvPr/>
        </p:nvSpPr>
        <p:spPr bwMode="auto">
          <a:xfrm>
            <a:off x="1042988" y="1557338"/>
            <a:ext cx="74898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键盘驱动程序传送一个字符</a:t>
            </a:r>
          </a:p>
          <a:p>
            <a:pPr lvl="1" eaLnBrk="1" hangingPunct="1">
              <a:spcBef>
                <a:spcPct val="50000"/>
              </a:spcBef>
              <a:buClrTx/>
              <a:buFont typeface="Times New Roman" panose="02020603050405020304" pitchFamily="18" charset="0"/>
              <a:buChar char="–"/>
            </a:pPr>
            <a:r>
              <a:rPr kumimoji="0" lang="zh-CN" altLang="en-US" sz="2000">
                <a:latin typeface="Times New Roman" panose="02020603050405020304" pitchFamily="18" charset="0"/>
              </a:rPr>
              <a:t>驱动程序将接收信息转换成一个字符</a:t>
            </a:r>
          </a:p>
          <a:p>
            <a:pPr lvl="1" eaLnBrk="1" hangingPunct="1">
              <a:spcBef>
                <a:spcPct val="50000"/>
              </a:spcBef>
              <a:buClrTx/>
              <a:buFont typeface="Times New Roman" panose="02020603050405020304" pitchFamily="18" charset="0"/>
              <a:buChar char="–"/>
            </a:pPr>
            <a:r>
              <a:rPr kumimoji="0" lang="zh-CN" altLang="en-US" sz="2000">
                <a:latin typeface="Times New Roman" panose="02020603050405020304" pitchFamily="18" charset="0"/>
              </a:rPr>
              <a:t>使用一种给定的</a:t>
            </a:r>
            <a:r>
              <a:rPr kumimoji="0" lang="en-US" altLang="zh-CN" sz="2000">
                <a:latin typeface="Times New Roman" panose="02020603050405020304" pitchFamily="18" charset="0"/>
              </a:rPr>
              <a:t>ASCII</a:t>
            </a:r>
            <a:r>
              <a:rPr kumimoji="0" lang="zh-CN" altLang="en-US" sz="2000">
                <a:latin typeface="Times New Roman" panose="02020603050405020304" pitchFamily="18" charset="0"/>
              </a:rPr>
              <a:t>表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针对不同的输入语言需要做调整</a:t>
            </a:r>
          </a:p>
          <a:p>
            <a:pPr lvl="1" eaLnBrk="1" hangingPunct="1">
              <a:spcBef>
                <a:spcPct val="50000"/>
              </a:spcBef>
              <a:buClrTx/>
              <a:buFont typeface="Times New Roman" panose="02020603050405020304" pitchFamily="18" charset="0"/>
              <a:buChar char="–"/>
            </a:pPr>
            <a:r>
              <a:rPr kumimoji="0" lang="zh-CN" altLang="en-US" sz="2000">
                <a:latin typeface="Times New Roman" panose="02020603050405020304" pitchFamily="18" charset="0"/>
              </a:rPr>
              <a:t>许多操作系统支持加载键盘映射（</a:t>
            </a:r>
            <a:r>
              <a:rPr kumimoji="0" lang="en-US" altLang="zh-CN" sz="2000">
                <a:latin typeface="Times New Roman" panose="02020603050405020304" pitchFamily="18" charset="0"/>
              </a:rPr>
              <a:t>keymap)</a:t>
            </a:r>
            <a:r>
              <a:rPr kumimoji="0" lang="zh-CN" altLang="en-US" sz="2000">
                <a:latin typeface="Times New Roman" panose="02020603050405020304" pitchFamily="18" charset="0"/>
              </a:rPr>
              <a:t>及代码页（</a:t>
            </a:r>
            <a:r>
              <a:rPr kumimoji="0" lang="en-US" altLang="zh-CN" sz="2000">
                <a:latin typeface="Times New Roman" panose="02020603050405020304" pitchFamily="18" charset="0"/>
              </a:rPr>
              <a:t>code page)</a:t>
            </a:r>
          </a:p>
        </p:txBody>
      </p:sp>
      <p:sp>
        <p:nvSpPr>
          <p:cNvPr id="103428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3026EDD-D338-423E-A2C7-C396F8FC9929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550C8CF-2E9E-4E7F-8E43-295361DB656D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  <p:pic>
        <p:nvPicPr>
          <p:cNvPr id="10445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628775"/>
            <a:ext cx="8064500" cy="422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2" name="TextBox 3"/>
          <p:cNvSpPr txBox="1">
            <a:spLocks noChangeArrowheads="1"/>
          </p:cNvSpPr>
          <p:nvPr/>
        </p:nvSpPr>
        <p:spPr bwMode="auto">
          <a:xfrm>
            <a:off x="539750" y="765175"/>
            <a:ext cx="8181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对一些特定输入字符的处理应包含在输入软件中，下图是</a:t>
            </a:r>
            <a:r>
              <a:rPr kumimoji="0" lang="en-US" altLang="zh-CN" sz="2000">
                <a:latin typeface="Times New Roman" panose="02020603050405020304" pitchFamily="18" charset="0"/>
              </a:rPr>
              <a:t>POSIX</a:t>
            </a:r>
            <a:r>
              <a:rPr kumimoji="0" lang="zh-CN" altLang="en-US" sz="2000">
                <a:latin typeface="Times New Roman" panose="02020603050405020304" pitchFamily="18" charset="0"/>
              </a:rPr>
              <a:t>规定的特殊处理字符</a:t>
            </a:r>
            <a:r>
              <a:rPr kumimoji="0" lang="en-US" altLang="zh-CN" sz="2000">
                <a:latin typeface="Times New Roman" panose="02020603050405020304" pitchFamily="18" charset="0"/>
              </a:rPr>
              <a:t>:</a:t>
            </a:r>
            <a:endParaRPr kumimoji="0" lang="zh-C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4"/>
          <p:cNvSpPr txBox="1">
            <a:spLocks noChangeArrowheads="1"/>
          </p:cNvSpPr>
          <p:nvPr/>
        </p:nvSpPr>
        <p:spPr bwMode="auto">
          <a:xfrm>
            <a:off x="1019175" y="333375"/>
            <a:ext cx="7200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Times New Roman" panose="02020603050405020304" pitchFamily="18" charset="0"/>
              </a:rPr>
              <a:t>3. </a:t>
            </a:r>
            <a:r>
              <a:rPr kumimoji="0" lang="zh-CN" altLang="en-US" b="1">
                <a:latin typeface="Times New Roman" panose="02020603050405020304" pitchFamily="18" charset="0"/>
              </a:rPr>
              <a:t>输出软件</a:t>
            </a:r>
          </a:p>
        </p:txBody>
      </p:sp>
      <p:sp>
        <p:nvSpPr>
          <p:cNvPr id="105475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2F71B31-B2EA-447D-BEA3-B41A141B106C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  <p:pic>
        <p:nvPicPr>
          <p:cNvPr id="1054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2530475"/>
            <a:ext cx="8086725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7" name="TextBox 1"/>
          <p:cNvSpPr txBox="1">
            <a:spLocks noChangeArrowheads="1"/>
          </p:cNvSpPr>
          <p:nvPr/>
        </p:nvSpPr>
        <p:spPr bwMode="auto">
          <a:xfrm>
            <a:off x="900113" y="1125538"/>
            <a:ext cx="784860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一般的文本输出（字体、大小、颜色不变）较简单，但做屏幕编辑时会较复杂，需要一系列命令移动光标，这些命令称为转义序列。较著名的是</a:t>
            </a:r>
            <a:r>
              <a:rPr kumimoji="0" lang="en-US" altLang="zh-CN" sz="2000">
                <a:latin typeface="Times New Roman" panose="02020603050405020304" pitchFamily="18" charset="0"/>
              </a:rPr>
              <a:t>ANSI</a:t>
            </a:r>
            <a:r>
              <a:rPr kumimoji="0" lang="zh-CN" altLang="en-US" sz="2000">
                <a:latin typeface="Times New Roman" panose="02020603050405020304" pitchFamily="18" charset="0"/>
              </a:rPr>
              <a:t>转义标准。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D40D947-CE10-4C74-ABCE-FAD3B765C8D9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6499" name="TextBox 2"/>
          <p:cNvSpPr txBox="1">
            <a:spLocks noChangeArrowheads="1"/>
          </p:cNvSpPr>
          <p:nvPr/>
        </p:nvSpPr>
        <p:spPr bwMode="auto">
          <a:xfrm>
            <a:off x="971550" y="620713"/>
            <a:ext cx="7416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</a:rPr>
              <a:t>举例</a:t>
            </a:r>
            <a:r>
              <a:rPr kumimoji="0" lang="zh-CN" altLang="en-US" sz="2000">
                <a:latin typeface="Times New Roman" panose="02020603050405020304" pitchFamily="18" charset="0"/>
              </a:rPr>
              <a:t>，转义序列在终端驱动程序接收输出时的应用：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用户提出在一个文本编辑窗上完成的操作是：删除第</a:t>
            </a:r>
            <a:r>
              <a:rPr kumimoji="0" lang="en-US" altLang="zh-CN" sz="2000">
                <a:latin typeface="Times New Roman" panose="02020603050405020304" pitchFamily="18" charset="0"/>
              </a:rPr>
              <a:t>3</a:t>
            </a:r>
            <a:r>
              <a:rPr kumimoji="0" lang="zh-CN" altLang="en-US" sz="2000">
                <a:latin typeface="Times New Roman" panose="02020603050405020304" pitchFamily="18" charset="0"/>
              </a:rPr>
              <a:t>行中的内容，然后将第</a:t>
            </a:r>
            <a:r>
              <a:rPr kumimoji="0" lang="en-US" altLang="zh-CN" sz="2000">
                <a:latin typeface="Times New Roman" panose="02020603050405020304" pitchFamily="18" charset="0"/>
              </a:rPr>
              <a:t>4</a:t>
            </a:r>
            <a:r>
              <a:rPr kumimoji="0" lang="zh-CN" altLang="en-US" sz="2000">
                <a:latin typeface="Times New Roman" panose="02020603050405020304" pitchFamily="18" charset="0"/>
              </a:rPr>
              <a:t>行后的内容向前提一行。这时编辑器需通过串行端口向终端发送以下转义序列：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ESC[3:1 H ESC[0 K ESC[1 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实现的动作是：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1</a:t>
            </a:r>
            <a:r>
              <a:rPr kumimoji="0" lang="zh-CN" altLang="en-US" sz="2000">
                <a:latin typeface="Times New Roman" panose="02020603050405020304" pitchFamily="18" charset="0"/>
              </a:rPr>
              <a:t>）将光标移动到第</a:t>
            </a:r>
            <a:r>
              <a:rPr kumimoji="0" lang="en-US" altLang="zh-CN" sz="2000">
                <a:latin typeface="Times New Roman" panose="02020603050405020304" pitchFamily="18" charset="0"/>
              </a:rPr>
              <a:t>3</a:t>
            </a:r>
            <a:r>
              <a:rPr kumimoji="0" lang="zh-CN" altLang="en-US" sz="2000">
                <a:latin typeface="Times New Roman" panose="02020603050405020304" pitchFamily="18" charset="0"/>
              </a:rPr>
              <a:t>行头；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2</a:t>
            </a:r>
            <a:r>
              <a:rPr kumimoji="0" lang="zh-CN" altLang="en-US" sz="2000">
                <a:latin typeface="Times New Roman" panose="02020603050405020304" pitchFamily="18" charset="0"/>
              </a:rPr>
              <a:t>）擦除一行内容；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3</a:t>
            </a:r>
            <a:r>
              <a:rPr kumimoji="0" lang="zh-CN" altLang="en-US" sz="2000">
                <a:latin typeface="Times New Roman" panose="02020603050405020304" pitchFamily="18" charset="0"/>
              </a:rPr>
              <a:t>）删除当前空行，使后面行向上移一行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4"/>
          <p:cNvSpPr txBox="1">
            <a:spLocks noChangeArrowheads="1"/>
          </p:cNvSpPr>
          <p:nvPr/>
        </p:nvSpPr>
        <p:spPr bwMode="auto">
          <a:xfrm>
            <a:off x="1403350" y="404813"/>
            <a:ext cx="6913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5.7 </a:t>
            </a:r>
            <a:r>
              <a:rPr kumimoji="0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网络终端与图形界面</a:t>
            </a:r>
          </a:p>
        </p:txBody>
      </p:sp>
      <p:sp>
        <p:nvSpPr>
          <p:cNvPr id="107523" name="Text Box 7"/>
          <p:cNvSpPr txBox="1">
            <a:spLocks noChangeArrowheads="1"/>
          </p:cNvSpPr>
          <p:nvPr/>
        </p:nvSpPr>
        <p:spPr bwMode="auto">
          <a:xfrm>
            <a:off x="900113" y="1412875"/>
            <a:ext cx="453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Times New Roman" panose="02020603050405020304" pitchFamily="18" charset="0"/>
              </a:rPr>
              <a:t>１</a:t>
            </a:r>
            <a:r>
              <a:rPr kumimoji="0" lang="en-US" altLang="zh-CN" sz="2400">
                <a:latin typeface="Times New Roman" panose="02020603050405020304" pitchFamily="18" charset="0"/>
              </a:rPr>
              <a:t>.X-window</a:t>
            </a:r>
            <a:r>
              <a:rPr kumimoji="0" lang="zh-CN" altLang="en-US" sz="2400">
                <a:latin typeface="Times New Roman" panose="02020603050405020304" pitchFamily="18" charset="0"/>
              </a:rPr>
              <a:t>系统</a:t>
            </a:r>
          </a:p>
        </p:txBody>
      </p:sp>
      <p:sp>
        <p:nvSpPr>
          <p:cNvPr id="107524" name="Text Box 8"/>
          <p:cNvSpPr txBox="1">
            <a:spLocks noChangeArrowheads="1"/>
          </p:cNvSpPr>
          <p:nvPr/>
        </p:nvSpPr>
        <p:spPr bwMode="auto">
          <a:xfrm>
            <a:off x="1116013" y="2205038"/>
            <a:ext cx="6911975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n-US" altLang="zh-CN" sz="2000">
                <a:latin typeface="Times New Roman" panose="02020603050405020304" pitchFamily="18" charset="0"/>
              </a:rPr>
              <a:t> </a:t>
            </a:r>
            <a:r>
              <a:rPr kumimoji="0" lang="zh-CN" altLang="en-US" sz="2000">
                <a:latin typeface="Times New Roman" panose="02020603050405020304" pitchFamily="18" charset="0"/>
              </a:rPr>
              <a:t>是一种独立于硬件的操作环境，提出符合</a:t>
            </a:r>
            <a:r>
              <a:rPr kumimoji="0" lang="en-US" altLang="zh-CN" sz="2000">
                <a:latin typeface="Times New Roman" panose="02020603050405020304" pitchFamily="18" charset="0"/>
              </a:rPr>
              <a:t>TCP/IP</a:t>
            </a:r>
            <a:r>
              <a:rPr kumimoji="0" lang="zh-CN" altLang="en-US" sz="2000">
                <a:latin typeface="Times New Roman" panose="02020603050405020304" pitchFamily="18" charset="0"/>
              </a:rPr>
              <a:t>协议的Ｘ－协议通用图形标准．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其运行与操作系统无关，移植性好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支持自由风格和逻辑多屏工作站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采用</a:t>
            </a:r>
            <a:r>
              <a:rPr kumimoji="0" lang="en-US" altLang="zh-CN" sz="2000">
                <a:latin typeface="Times New Roman" panose="02020603050405020304" pitchFamily="18" charset="0"/>
              </a:rPr>
              <a:t>Client/Server</a:t>
            </a:r>
            <a:r>
              <a:rPr kumimoji="0" lang="zh-CN" altLang="en-US" sz="2000">
                <a:latin typeface="Times New Roman" panose="02020603050405020304" pitchFamily="18" charset="0"/>
              </a:rPr>
              <a:t>方式工作，在</a:t>
            </a:r>
            <a:r>
              <a:rPr kumimoji="0" lang="en-US" altLang="zh-CN" sz="2000">
                <a:latin typeface="Times New Roman" panose="02020603050405020304" pitchFamily="18" charset="0"/>
              </a:rPr>
              <a:t>X-Window</a:t>
            </a:r>
            <a:r>
              <a:rPr kumimoji="0" lang="zh-CN" altLang="en-US" sz="2000">
                <a:latin typeface="Times New Roman" panose="02020603050405020304" pitchFamily="18" charset="0"/>
              </a:rPr>
              <a:t>中包含一个客户程序提交显示请求，包含一个服务程序完成显示服务．</a:t>
            </a:r>
          </a:p>
        </p:txBody>
      </p:sp>
      <p:sp>
        <p:nvSpPr>
          <p:cNvPr id="107525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FE110C5-0A08-471C-9632-05F44A9690E3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4" descr="5-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7499350" cy="417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7" name="Text Box 6"/>
          <p:cNvSpPr txBox="1">
            <a:spLocks noChangeArrowheads="1"/>
          </p:cNvSpPr>
          <p:nvPr/>
        </p:nvSpPr>
        <p:spPr bwMode="auto">
          <a:xfrm>
            <a:off x="468313" y="620713"/>
            <a:ext cx="820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X server</a:t>
            </a:r>
            <a:r>
              <a:rPr kumimoji="0" lang="zh-CN" altLang="en-US" sz="2000">
                <a:latin typeface="Times New Roman" panose="02020603050405020304" pitchFamily="18" charset="0"/>
              </a:rPr>
              <a:t>与</a:t>
            </a:r>
            <a:r>
              <a:rPr kumimoji="0" lang="en-US" altLang="zh-CN" sz="2000">
                <a:latin typeface="Times New Roman" panose="02020603050405020304" pitchFamily="18" charset="0"/>
              </a:rPr>
              <a:t>X client</a:t>
            </a:r>
            <a:r>
              <a:rPr kumimoji="0" lang="zh-CN" altLang="en-US" sz="2000">
                <a:latin typeface="Times New Roman" panose="02020603050405020304" pitchFamily="18" charset="0"/>
              </a:rPr>
              <a:t>不在同一机器上的</a:t>
            </a:r>
            <a:r>
              <a:rPr kumimoji="0" lang="en-US" altLang="zh-CN" sz="2000">
                <a:latin typeface="Times New Roman" panose="02020603050405020304" pitchFamily="18" charset="0"/>
              </a:rPr>
              <a:t>X-Window</a:t>
            </a:r>
            <a:r>
              <a:rPr kumimoji="0" lang="zh-CN" altLang="en-US" sz="2000">
                <a:latin typeface="Times New Roman" panose="02020603050405020304" pitchFamily="18" charset="0"/>
              </a:rPr>
              <a:t>系统结构：</a:t>
            </a:r>
          </a:p>
        </p:txBody>
      </p:sp>
      <p:sp>
        <p:nvSpPr>
          <p:cNvPr id="108548" name="Text Box 7"/>
          <p:cNvSpPr txBox="1">
            <a:spLocks noChangeArrowheads="1"/>
          </p:cNvSpPr>
          <p:nvPr/>
        </p:nvSpPr>
        <p:spPr bwMode="auto">
          <a:xfrm>
            <a:off x="755650" y="5734050"/>
            <a:ext cx="79930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当在同一机器上运行时，</a:t>
            </a:r>
            <a:r>
              <a:rPr kumimoji="0" lang="en-US" altLang="zh-CN" sz="2000">
                <a:latin typeface="Times New Roman" panose="02020603050405020304" pitchFamily="18" charset="0"/>
              </a:rPr>
              <a:t>X client</a:t>
            </a:r>
            <a:r>
              <a:rPr kumimoji="0" lang="zh-CN" altLang="en-US" sz="2000">
                <a:latin typeface="Times New Roman" panose="02020603050405020304" pitchFamily="18" charset="0"/>
              </a:rPr>
              <a:t>是使用</a:t>
            </a:r>
            <a:r>
              <a:rPr kumimoji="0" lang="en-US" altLang="zh-CN" sz="2000">
                <a:latin typeface="Times New Roman" panose="02020603050405020304" pitchFamily="18" charset="0"/>
              </a:rPr>
              <a:t>X</a:t>
            </a:r>
            <a:r>
              <a:rPr kumimoji="0" lang="zh-CN" altLang="en-US" sz="2000">
                <a:latin typeface="Times New Roman" panose="02020603050405020304" pitchFamily="18" charset="0"/>
              </a:rPr>
              <a:t>库与</a:t>
            </a:r>
            <a:r>
              <a:rPr kumimoji="0" lang="en-US" altLang="zh-CN" sz="2000">
                <a:latin typeface="Times New Roman" panose="02020603050405020304" pitchFamily="18" charset="0"/>
              </a:rPr>
              <a:t>X server</a:t>
            </a:r>
            <a:r>
              <a:rPr kumimoji="0" lang="zh-CN" altLang="en-US" sz="2000">
                <a:latin typeface="Times New Roman" panose="02020603050405020304" pitchFamily="18" charset="0"/>
              </a:rPr>
              <a:t>进行会话的应用程序。</a:t>
            </a:r>
          </a:p>
        </p:txBody>
      </p:sp>
      <p:sp>
        <p:nvSpPr>
          <p:cNvPr id="108549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E01465B-DE37-49F4-BB25-2894BEB0536C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电阻式触摸屏工作原理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kumimoji="0"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16388" name="Picture 5" descr="电阻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341438"/>
            <a:ext cx="6840537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836613"/>
            <a:ext cx="588645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1" name="Text Box 5"/>
          <p:cNvSpPr txBox="1">
            <a:spLocks noChangeArrowheads="1"/>
          </p:cNvSpPr>
          <p:nvPr/>
        </p:nvSpPr>
        <p:spPr bwMode="auto">
          <a:xfrm>
            <a:off x="1403350" y="260350"/>
            <a:ext cx="6119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latin typeface="Times New Roman" panose="02020603050405020304" pitchFamily="18" charset="0"/>
              </a:rPr>
              <a:t>应用程序框架（图</a:t>
            </a:r>
            <a:r>
              <a:rPr kumimoji="0" lang="en-US" altLang="zh-CN" sz="2000" b="1">
                <a:latin typeface="Times New Roman" panose="02020603050405020304" pitchFamily="18" charset="0"/>
              </a:rPr>
              <a:t>5-38</a:t>
            </a:r>
            <a:r>
              <a:rPr kumimoji="0" lang="zh-CN" altLang="en-US" sz="2000" b="1">
                <a:latin typeface="Times New Roman" panose="02020603050405020304" pitchFamily="18" charset="0"/>
              </a:rPr>
              <a:t>）：</a:t>
            </a:r>
          </a:p>
        </p:txBody>
      </p:sp>
      <p:sp>
        <p:nvSpPr>
          <p:cNvPr id="109572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E7D4EF0-7501-4789-A261-BC4BAB22A19A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1258888" y="476250"/>
            <a:ext cx="7200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>
                <a:latin typeface="Times New Roman" panose="02020603050405020304" pitchFamily="18" charset="0"/>
              </a:rPr>
              <a:t>2.</a:t>
            </a:r>
            <a:r>
              <a:rPr kumimoji="0" lang="zh-CN" altLang="en-US">
                <a:latin typeface="Times New Roman" panose="02020603050405020304" pitchFamily="18" charset="0"/>
              </a:rPr>
              <a:t>图形用户界面</a:t>
            </a:r>
          </a:p>
        </p:txBody>
      </p:sp>
      <p:pic>
        <p:nvPicPr>
          <p:cNvPr id="110595" name="Picture 5" descr="5-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125538"/>
            <a:ext cx="5795963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6" name="Text Box 6"/>
          <p:cNvSpPr txBox="1">
            <a:spLocks noChangeArrowheads="1"/>
          </p:cNvSpPr>
          <p:nvPr/>
        </p:nvSpPr>
        <p:spPr bwMode="auto">
          <a:xfrm>
            <a:off x="539750" y="6021388"/>
            <a:ext cx="792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一个典型的图形界面窗口，程序框架见图</a:t>
            </a:r>
            <a:r>
              <a:rPr kumimoji="0" lang="en-US" altLang="zh-CN" sz="2000">
                <a:latin typeface="Times New Roman" panose="02020603050405020304" pitchFamily="18" charset="0"/>
              </a:rPr>
              <a:t>5-40</a:t>
            </a:r>
          </a:p>
        </p:txBody>
      </p:sp>
      <p:sp>
        <p:nvSpPr>
          <p:cNvPr id="110597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530F70C-C5E7-473E-A58D-4B20EB44EEC8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4"/>
          <p:cNvSpPr txBox="1">
            <a:spLocks noChangeArrowheads="1"/>
          </p:cNvSpPr>
          <p:nvPr/>
        </p:nvSpPr>
        <p:spPr bwMode="auto">
          <a:xfrm>
            <a:off x="1258888" y="549275"/>
            <a:ext cx="655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5.8</a:t>
            </a:r>
            <a:r>
              <a:rPr kumimoji="0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　电源管理</a:t>
            </a:r>
            <a:endParaRPr kumimoji="0" lang="zh-CN" altLang="en-US" sz="2000" b="1">
              <a:latin typeface="宋体" panose="02010600030101010101" pitchFamily="2" charset="-122"/>
            </a:endParaRPr>
          </a:p>
        </p:txBody>
      </p:sp>
      <p:pic>
        <p:nvPicPr>
          <p:cNvPr id="11161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349500"/>
            <a:ext cx="73183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0" name="Text Box 9"/>
          <p:cNvSpPr txBox="1">
            <a:spLocks noChangeArrowheads="1"/>
          </p:cNvSpPr>
          <p:nvPr/>
        </p:nvSpPr>
        <p:spPr bwMode="auto">
          <a:xfrm>
            <a:off x="755650" y="1700213"/>
            <a:ext cx="6767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</a:rPr>
              <a:t>笔记本计算机各部件耗电情况：</a:t>
            </a:r>
          </a:p>
        </p:txBody>
      </p:sp>
      <p:sp>
        <p:nvSpPr>
          <p:cNvPr id="111621" name="Text Box 10"/>
          <p:cNvSpPr txBox="1">
            <a:spLocks noChangeArrowheads="1"/>
          </p:cNvSpPr>
          <p:nvPr/>
        </p:nvSpPr>
        <p:spPr bwMode="auto">
          <a:xfrm>
            <a:off x="1258888" y="5876925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前</a:t>
            </a:r>
            <a:r>
              <a:rPr kumimoji="0" lang="en-US" altLang="zh-CN" sz="2000">
                <a:latin typeface="Times New Roman" panose="02020603050405020304" pitchFamily="18" charset="0"/>
              </a:rPr>
              <a:t>3</a:t>
            </a:r>
            <a:r>
              <a:rPr kumimoji="0" lang="zh-CN" altLang="en-US" sz="2000">
                <a:latin typeface="Times New Roman" panose="02020603050405020304" pitchFamily="18" charset="0"/>
              </a:rPr>
              <a:t>个是重要的耗电资源。</a:t>
            </a:r>
          </a:p>
        </p:txBody>
      </p:sp>
      <p:sp>
        <p:nvSpPr>
          <p:cNvPr id="111622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68865AA-896E-46A8-9921-F480AF987A91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4"/>
          <p:cNvSpPr>
            <a:spLocks noChangeArrowheads="1"/>
          </p:cNvSpPr>
          <p:nvPr/>
        </p:nvSpPr>
        <p:spPr bwMode="auto">
          <a:xfrm>
            <a:off x="684213" y="1628775"/>
            <a:ext cx="7775575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400"/>
              <a:t>Windows</a:t>
            </a:r>
            <a:r>
              <a:rPr kumimoji="0" lang="zh-CN" altLang="en-US" sz="2400"/>
              <a:t>建立了一个电源管理机制</a:t>
            </a:r>
            <a:r>
              <a:rPr kumimoji="0" lang="en-US" altLang="zh-CN" sz="2400"/>
              <a:t>ACPI;</a:t>
            </a:r>
          </a:p>
          <a:p>
            <a:pPr eaLnBrk="1" hangingPunct="1"/>
            <a:r>
              <a:rPr kumimoji="0" lang="zh-CN" altLang="en-US" sz="2400"/>
              <a:t>电源管理需要底层硬件符合</a:t>
            </a:r>
            <a:r>
              <a:rPr kumimoji="0" lang="en-US" altLang="zh-CN" sz="2400"/>
              <a:t>ACPI</a:t>
            </a:r>
            <a:r>
              <a:rPr kumimoji="0" lang="zh-CN" altLang="en-US" sz="2400"/>
              <a:t>标准</a:t>
            </a:r>
            <a:r>
              <a:rPr kumimoji="0" lang="en-US" altLang="zh-CN" sz="2400"/>
              <a:t>;</a:t>
            </a:r>
          </a:p>
          <a:p>
            <a:pPr eaLnBrk="1" hangingPunct="1"/>
            <a:r>
              <a:rPr kumimoji="0" lang="en-US" altLang="zh-CN" sz="2400"/>
              <a:t>ACPI</a:t>
            </a:r>
            <a:r>
              <a:rPr kumimoji="0" lang="zh-CN" altLang="en-US" sz="2400"/>
              <a:t>为系统和设备定义了不同的能耗状态，从</a:t>
            </a:r>
            <a:r>
              <a:rPr kumimoji="0" lang="en-US" altLang="zh-CN" sz="2400"/>
              <a:t>S0</a:t>
            </a:r>
            <a:r>
              <a:rPr kumimoji="0" lang="zh-CN" altLang="en-US" sz="2400"/>
              <a:t>（正常工作）到</a:t>
            </a:r>
            <a:r>
              <a:rPr kumimoji="0" lang="en-US" altLang="zh-CN" sz="2400"/>
              <a:t>S5</a:t>
            </a:r>
            <a:r>
              <a:rPr kumimoji="0" lang="zh-CN" altLang="en-US" sz="2400"/>
              <a:t>（完全关闭）</a:t>
            </a:r>
          </a:p>
          <a:p>
            <a:pPr lvl="1" eaLnBrk="1" hangingPunct="1"/>
            <a:r>
              <a:rPr kumimoji="0" lang="zh-CN" altLang="en-US"/>
              <a:t>电源消耗：计算机系统消耗的能源</a:t>
            </a:r>
          </a:p>
          <a:p>
            <a:pPr lvl="1" eaLnBrk="1" hangingPunct="1"/>
            <a:r>
              <a:rPr kumimoji="0" lang="zh-CN" altLang="en-US"/>
              <a:t>软件运行恢复：计算机系统回复到正常工作状态时软件能否恢复运行</a:t>
            </a:r>
          </a:p>
          <a:p>
            <a:pPr lvl="1" eaLnBrk="1" hangingPunct="1"/>
            <a:r>
              <a:rPr kumimoji="0" lang="zh-CN" altLang="en-US"/>
              <a:t>硬件延迟：计算机系统回复到正常工作状态的时间延迟 </a:t>
            </a:r>
          </a:p>
          <a:p>
            <a:pPr eaLnBrk="1" hangingPunct="1"/>
            <a:endParaRPr kumimoji="0" lang="en-US" altLang="zh-CN" sz="2400"/>
          </a:p>
        </p:txBody>
      </p:sp>
      <p:sp>
        <p:nvSpPr>
          <p:cNvPr id="112643" name="Text Box 5"/>
          <p:cNvSpPr txBox="1">
            <a:spLocks noChangeArrowheads="1"/>
          </p:cNvSpPr>
          <p:nvPr/>
        </p:nvSpPr>
        <p:spPr bwMode="auto">
          <a:xfrm>
            <a:off x="1042988" y="836613"/>
            <a:ext cx="4968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</a:rPr>
              <a:t>Windows</a:t>
            </a:r>
            <a:r>
              <a:rPr kumimoji="0" lang="zh-CN" altLang="en-US" sz="2400" b="1">
                <a:latin typeface="Times New Roman" panose="02020603050405020304" pitchFamily="18" charset="0"/>
              </a:rPr>
              <a:t>的电源管理：</a:t>
            </a:r>
          </a:p>
        </p:txBody>
      </p:sp>
      <p:sp>
        <p:nvSpPr>
          <p:cNvPr id="112644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0F74717-9EE0-475D-B633-23586D3895B1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4"/>
          <p:cNvSpPr>
            <a:spLocks noChangeArrowheads="1"/>
          </p:cNvSpPr>
          <p:nvPr/>
        </p:nvSpPr>
        <p:spPr bwMode="auto">
          <a:xfrm>
            <a:off x="539750" y="90805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/>
              <a:t>Windows 2000/XP</a:t>
            </a:r>
            <a:r>
              <a:rPr kumimoji="0" lang="zh-CN" altLang="en-US"/>
              <a:t>电源管理具体策略</a:t>
            </a:r>
          </a:p>
          <a:p>
            <a:pPr lvl="1" eaLnBrk="1" hangingPunct="1"/>
            <a:r>
              <a:rPr kumimoji="0" lang="zh-CN" altLang="en-US"/>
              <a:t>电源管理器是系统电源策略的所有者，因此整个系统的能耗状态转换由电源管理器决定，并调用相应设备的驱动程序完成，电源管理器根据以下因素决定当前的能耗状态</a:t>
            </a:r>
          </a:p>
          <a:p>
            <a:pPr lvl="2" eaLnBrk="1" hangingPunct="1"/>
            <a:r>
              <a:rPr kumimoji="0" lang="zh-CN" altLang="en-US"/>
              <a:t>系统活动状况</a:t>
            </a:r>
          </a:p>
          <a:p>
            <a:pPr lvl="2" eaLnBrk="1" hangingPunct="1"/>
            <a:r>
              <a:rPr kumimoji="0" lang="zh-CN" altLang="en-US"/>
              <a:t>系统电源状况</a:t>
            </a:r>
          </a:p>
          <a:p>
            <a:pPr lvl="2" eaLnBrk="1" hangingPunct="1"/>
            <a:r>
              <a:rPr kumimoji="0" lang="zh-CN" altLang="en-US"/>
              <a:t>应用程序的关机、休眠请求</a:t>
            </a:r>
          </a:p>
          <a:p>
            <a:pPr lvl="2" eaLnBrk="1" hangingPunct="1"/>
            <a:r>
              <a:rPr kumimoji="0" lang="zh-CN" altLang="en-US"/>
              <a:t>用户的操作，例如用户按电源按钮</a:t>
            </a:r>
          </a:p>
          <a:p>
            <a:pPr lvl="2" eaLnBrk="1" hangingPunct="1"/>
            <a:r>
              <a:rPr kumimoji="0" lang="zh-CN" altLang="en-US"/>
              <a:t>控制面板的电源设置 </a:t>
            </a:r>
          </a:p>
          <a:p>
            <a:pPr lvl="1" eaLnBrk="1" hangingPunct="1"/>
            <a:r>
              <a:rPr kumimoji="0" lang="zh-CN" altLang="en-US"/>
              <a:t>设备驱动程序可以独立地控制设备的能耗状态 </a:t>
            </a:r>
          </a:p>
          <a:p>
            <a:pPr lvl="1" eaLnBrk="1" hangingPunct="1"/>
            <a:endParaRPr kumimoji="0" lang="en-US" altLang="zh-CN"/>
          </a:p>
        </p:txBody>
      </p:sp>
      <p:sp>
        <p:nvSpPr>
          <p:cNvPr id="113667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3FB1561-BA87-432F-9F55-9BAC3E46E001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1469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1469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D31D8D-2064-488A-AFF4-25545D951BE0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14693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060575"/>
            <a:ext cx="7777162" cy="892175"/>
          </a:xfrm>
        </p:spPr>
        <p:txBody>
          <a:bodyPr/>
          <a:lstStyle/>
          <a:p>
            <a:pPr eaLnBrk="1" hangingPunct="1"/>
            <a:r>
              <a:rPr lang="en-US" altLang="zh-CN" sz="5400" i="1" smtClean="0">
                <a:solidFill>
                  <a:srgbClr val="993300"/>
                </a:solidFill>
                <a:ea typeface="宋体" panose="02010600030101010101" pitchFamily="2" charset="-122"/>
              </a:rPr>
              <a:t>Thanks for your time!</a:t>
            </a:r>
            <a:br>
              <a:rPr lang="en-US" altLang="zh-CN" sz="5400" i="1" smtClean="0">
                <a:solidFill>
                  <a:srgbClr val="993300"/>
                </a:solidFill>
                <a:ea typeface="宋体" panose="02010600030101010101" pitchFamily="2" charset="-122"/>
              </a:rPr>
            </a:br>
            <a:r>
              <a:rPr lang="en-US" altLang="zh-CN" sz="5400" i="1" smtClean="0">
                <a:solidFill>
                  <a:srgbClr val="993300"/>
                </a:solidFill>
                <a:ea typeface="宋体" panose="02010600030101010101" pitchFamily="2" charset="-122"/>
              </a:rPr>
              <a:t>Questions &amp; Answers</a:t>
            </a:r>
            <a:endParaRPr lang="en-US" altLang="ko-KR" sz="5400" i="1" smtClean="0">
              <a:solidFill>
                <a:srgbClr val="993300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触摸屏与计算机连接示意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EABD7-52A8-44F6-9B05-734EF5F3E2F6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7" name="平行四边形 6"/>
          <p:cNvSpPr/>
          <p:nvPr/>
        </p:nvSpPr>
        <p:spPr bwMode="auto">
          <a:xfrm>
            <a:off x="1115616" y="2708920"/>
            <a:ext cx="1656184" cy="720080"/>
          </a:xfrm>
          <a:prstGeom prst="parallelogram">
            <a:avLst>
              <a:gd name="adj" fmla="val 8617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4283968" y="2816932"/>
            <a:ext cx="1152128" cy="504056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948264" y="1772816"/>
            <a:ext cx="1008112" cy="28803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计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算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机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主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机</a:t>
            </a:r>
          </a:p>
        </p:txBody>
      </p:sp>
      <p:sp>
        <p:nvSpPr>
          <p:cNvPr id="11" name="右箭头 10"/>
          <p:cNvSpPr/>
          <p:nvPr/>
        </p:nvSpPr>
        <p:spPr bwMode="auto">
          <a:xfrm>
            <a:off x="2843808" y="2924944"/>
            <a:ext cx="122413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矩形标注 11"/>
          <p:cNvSpPr/>
          <p:nvPr/>
        </p:nvSpPr>
        <p:spPr bwMode="auto">
          <a:xfrm>
            <a:off x="1114800" y="4365104"/>
            <a:ext cx="2448272" cy="1656184"/>
          </a:xfrm>
          <a:prstGeom prst="wedgeRectCallout">
            <a:avLst>
              <a:gd name="adj1" fmla="val 79579"/>
              <a:gd name="adj2" fmla="val -11438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设置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X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向标准电压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采集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X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向的触点电压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AD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转换得到相对位置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类似的处理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Y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向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周而复始的循环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80958" y="2360090"/>
            <a:ext cx="168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itchFamily="18" charset="0"/>
              </a:rPr>
              <a:t>触摸</a:t>
            </a:r>
            <a:r>
              <a:rPr lang="zh-CN" altLang="en-US" dirty="0" smtClean="0">
                <a:latin typeface="Times New Roman" pitchFamily="18" charset="0"/>
              </a:rPr>
              <a:t>屏控制器</a:t>
            </a:r>
            <a:endParaRPr lang="zh-CN" altLang="en-US" dirty="0"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91195" y="2339177"/>
            <a:ext cx="1304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itchFamily="18" charset="0"/>
              </a:rPr>
              <a:t>触摸屏</a:t>
            </a:r>
          </a:p>
          <a:p>
            <a:endParaRPr lang="zh-CN" altLang="en-US" dirty="0"/>
          </a:p>
        </p:txBody>
      </p:sp>
      <p:pic>
        <p:nvPicPr>
          <p:cNvPr id="92162" name="Picture 2" descr="https://ss3.bdstatic.com/70cFv8Sh_Q1YnxGkpoWK1HF6hhy/it/u=3491962817,177612736&amp;fm=26&amp;gp=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373" y="2835484"/>
            <a:ext cx="466951" cy="4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右箭头 15"/>
          <p:cNvSpPr/>
          <p:nvPr/>
        </p:nvSpPr>
        <p:spPr bwMode="auto">
          <a:xfrm>
            <a:off x="5579927" y="2916944"/>
            <a:ext cx="122413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04964" y="3258695"/>
            <a:ext cx="1168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Times New Roman" pitchFamily="18" charset="0"/>
              </a:rPr>
              <a:t>专用电路连接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569651" y="3255464"/>
            <a:ext cx="1522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Times New Roman" pitchFamily="18" charset="0"/>
              </a:rPr>
              <a:t>通用电路连接</a:t>
            </a:r>
            <a:endParaRPr lang="en-US" altLang="zh-CN" sz="1200" dirty="0" smtClean="0">
              <a:latin typeface="Times New Roman" pitchFamily="18" charset="0"/>
            </a:endParaRPr>
          </a:p>
          <a:p>
            <a:r>
              <a:rPr lang="zh-CN" altLang="en-US" sz="1200" dirty="0" smtClean="0">
                <a:latin typeface="Times New Roman" pitchFamily="18" charset="0"/>
              </a:rPr>
              <a:t>（</a:t>
            </a:r>
            <a:r>
              <a:rPr lang="en-US" altLang="zh-CN" sz="1200" dirty="0" smtClean="0">
                <a:latin typeface="Times New Roman" pitchFamily="18" charset="0"/>
              </a:rPr>
              <a:t>USB</a:t>
            </a:r>
            <a:r>
              <a:rPr lang="zh-CN" altLang="en-US" sz="1200" dirty="0" smtClean="0">
                <a:latin typeface="Times New Roman" pitchFamily="18" charset="0"/>
              </a:rPr>
              <a:t>，并口等）</a:t>
            </a:r>
            <a:endParaRPr lang="zh-CN" altLang="en-US" dirty="0"/>
          </a:p>
        </p:txBody>
      </p:sp>
      <p:sp>
        <p:nvSpPr>
          <p:cNvPr id="19" name="矩形标注 18"/>
          <p:cNvSpPr/>
          <p:nvPr/>
        </p:nvSpPr>
        <p:spPr bwMode="auto">
          <a:xfrm>
            <a:off x="5652120" y="4504470"/>
            <a:ext cx="2808312" cy="1296144"/>
          </a:xfrm>
          <a:prstGeom prst="wedgeRectCallout">
            <a:avLst>
              <a:gd name="adj1" fmla="val -60284"/>
              <a:gd name="adj2" fmla="val -1428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存在有效点时产生中断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按通信协议取走触点的坐标（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X,Y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）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按需关闭和开启</a:t>
            </a:r>
          </a:p>
        </p:txBody>
      </p:sp>
    </p:spTree>
    <p:extLst>
      <p:ext uri="{BB962C8B-B14F-4D97-AF65-F5344CB8AC3E}">
        <p14:creationId xmlns:p14="http://schemas.microsoft.com/office/powerpoint/2010/main" val="156973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Working flow of devices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400" dirty="0" smtClean="0">
                <a:ea typeface="宋体" pitchFamily="2" charset="-122"/>
              </a:rPr>
              <a:t>Steps of hardware working cycle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Startup, self-check, running, result-check and error-handle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400" dirty="0" smtClean="0">
                <a:ea typeface="宋体" pitchFamily="2" charset="-122"/>
              </a:rPr>
              <a:t>Device port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Status registers: stores current status of devices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Instruction registers: stores received instructions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Data buffer: stores the needed data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400" dirty="0" smtClean="0">
                <a:ea typeface="宋体" pitchFamily="2" charset="-122"/>
              </a:rPr>
              <a:t>Communication mechanism between CPU and devices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Set the content of status and instruction registers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Devices execute the instructions, or accomplish data communication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Devices inform CPU via interrupt after the job is done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400" dirty="0" smtClean="0">
                <a:ea typeface="宋体" pitchFamily="2" charset="-122"/>
              </a:rPr>
              <a:t>Sample: IBM floppy driver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Instruction set: read, write, seek, format, etc.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Parameters : set by CPU, stored in device registers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 smtClean="0">
                <a:ea typeface="宋体" pitchFamily="2" charset="-122"/>
              </a:rPr>
              <a:t>Bit stream: CPU sends data bit by bit, the floppy driver arranges the bits into byte in data buffer, and performs  necessary check </a:t>
            </a:r>
          </a:p>
        </p:txBody>
      </p:sp>
      <p:sp>
        <p:nvSpPr>
          <p:cNvPr id="1741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741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 smtClean="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74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F7FB4B-B09B-4DA3-ABA4-62DE126B84AD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200" smtClean="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sh3_Print">
  <a:themeElements>
    <a:clrScheme name="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psh3_Print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psh3_Print</Template>
  <TotalTime>0</TotalTime>
  <Words>4117</Words>
  <Application>Microsoft Office PowerPoint</Application>
  <PresentationFormat>全屏显示(4:3)</PresentationFormat>
  <Paragraphs>633</Paragraphs>
  <Slides>75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75</vt:i4>
      </vt:variant>
    </vt:vector>
  </HeadingPairs>
  <TitlesOfParts>
    <vt:vector size="90" baseType="lpstr">
      <vt:lpstr>굴림</vt:lpstr>
      <vt:lpstr>Liberation Sans</vt:lpstr>
      <vt:lpstr>黑体</vt:lpstr>
      <vt:lpstr>华文中宋</vt:lpstr>
      <vt:lpstr>宋体</vt:lpstr>
      <vt:lpstr>Arial</vt:lpstr>
      <vt:lpstr>DejaVu Sans</vt:lpstr>
      <vt:lpstr>Symbol</vt:lpstr>
      <vt:lpstr>Times New Roman</vt:lpstr>
      <vt:lpstr>Verdana</vt:lpstr>
      <vt:lpstr>Wingdings</vt:lpstr>
      <vt:lpstr>psh3_Print</vt:lpstr>
      <vt:lpstr>Visio</vt:lpstr>
      <vt:lpstr>VISIO</vt:lpstr>
      <vt:lpstr>Microsoft Excel 图表</vt:lpstr>
      <vt:lpstr>Operating System</vt:lpstr>
      <vt:lpstr>Architecture of Device Management System</vt:lpstr>
      <vt:lpstr>Categories of Devices</vt:lpstr>
      <vt:lpstr>Discussion of Devices Management</vt:lpstr>
      <vt:lpstr>Purpose of Devices Management</vt:lpstr>
      <vt:lpstr>Introduction of Hardware</vt:lpstr>
      <vt:lpstr>电阻式触摸屏工作原理</vt:lpstr>
      <vt:lpstr>触摸屏与计算机连接示意</vt:lpstr>
      <vt:lpstr>Working flow of devices</vt:lpstr>
      <vt:lpstr>Communication between CPU and devices</vt:lpstr>
      <vt:lpstr>How to access devices?</vt:lpstr>
      <vt:lpstr>Dependent address : I/O port</vt:lpstr>
      <vt:lpstr>Memory-mapped I/O</vt:lpstr>
      <vt:lpstr>Memory-mapped I/O</vt:lpstr>
      <vt:lpstr>How to access devices---BUS</vt:lpstr>
      <vt:lpstr>How to access devices---BUS</vt:lpstr>
      <vt:lpstr>Working mode of devices: busy waiting</vt:lpstr>
      <vt:lpstr>Working mode of devices: interrupt</vt:lpstr>
      <vt:lpstr>Working mode of devices: DMA</vt:lpstr>
      <vt:lpstr>Details of DMA</vt:lpstr>
      <vt:lpstr>PowerPoint 演示文稿</vt:lpstr>
      <vt:lpstr>I/O channel</vt:lpstr>
      <vt:lpstr>I/O channel</vt:lpstr>
      <vt:lpstr>Introduction of I/O software</vt:lpstr>
      <vt:lpstr>Levels of I/O software</vt:lpstr>
      <vt:lpstr>Interrupt</vt:lpstr>
      <vt:lpstr>PowerPoint 演示文稿</vt:lpstr>
      <vt:lpstr>PowerPoint 演示文稿</vt:lpstr>
      <vt:lpstr>Device driver</vt:lpstr>
      <vt:lpstr>Device driver</vt:lpstr>
      <vt:lpstr>PowerPoint 演示文稿</vt:lpstr>
      <vt:lpstr>PowerPoint 演示文稿</vt:lpstr>
      <vt:lpstr>PowerPoint 演示文稿</vt:lpstr>
      <vt:lpstr>I/O software in User space</vt:lpstr>
      <vt:lpstr>PowerPoint 演示文稿</vt:lpstr>
      <vt:lpstr>5.4  磁盘管理</vt:lpstr>
      <vt:lpstr>1. 磁盘硬件及访问性能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Flash存储及其可靠性设计</vt:lpstr>
      <vt:lpstr>PowerPoint 演示文稿</vt:lpstr>
      <vt:lpstr>Nand-Flash数据存储原理</vt:lpstr>
      <vt:lpstr>Nand-Flash数据存储简介</vt:lpstr>
      <vt:lpstr>Nand-Flash数据存储可靠性设计</vt:lpstr>
      <vt:lpstr>Nand-Flash数据存储可靠性设计</vt:lpstr>
      <vt:lpstr>FTL devices</vt:lpstr>
      <vt:lpstr>FTL table原理示意</vt:lpstr>
      <vt:lpstr>面向Flash的文件系统设计</vt:lpstr>
      <vt:lpstr>UBI 操作示例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your time! 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2021-05-18T04:32:20Z</dcterms:created>
  <dcterms:modified xsi:type="dcterms:W3CDTF">2021-05-18T04:32:30Z</dcterms:modified>
</cp:coreProperties>
</file>