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3841" r:id="rId2"/>
  </p:sldMasterIdLst>
  <p:notesMasterIdLst>
    <p:notesMasterId r:id="rId126"/>
  </p:notesMasterIdLst>
  <p:handoutMasterIdLst>
    <p:handoutMasterId r:id="rId127"/>
  </p:handoutMasterIdLst>
  <p:sldIdLst>
    <p:sldId id="256" r:id="rId3"/>
    <p:sldId id="619" r:id="rId4"/>
    <p:sldId id="620" r:id="rId5"/>
    <p:sldId id="476" r:id="rId6"/>
    <p:sldId id="475" r:id="rId7"/>
    <p:sldId id="621" r:id="rId8"/>
    <p:sldId id="352" r:id="rId9"/>
    <p:sldId id="353" r:id="rId10"/>
    <p:sldId id="354" r:id="rId11"/>
    <p:sldId id="606" r:id="rId12"/>
    <p:sldId id="596" r:id="rId13"/>
    <p:sldId id="595" r:id="rId14"/>
    <p:sldId id="361" r:id="rId15"/>
    <p:sldId id="597" r:id="rId16"/>
    <p:sldId id="434" r:id="rId17"/>
    <p:sldId id="628" r:id="rId18"/>
    <p:sldId id="435" r:id="rId19"/>
    <p:sldId id="362" r:id="rId20"/>
    <p:sldId id="363" r:id="rId21"/>
    <p:sldId id="567" r:id="rId22"/>
    <p:sldId id="568" r:id="rId23"/>
    <p:sldId id="569" r:id="rId24"/>
    <p:sldId id="570" r:id="rId25"/>
    <p:sldId id="572" r:id="rId26"/>
    <p:sldId id="573" r:id="rId27"/>
    <p:sldId id="574" r:id="rId28"/>
    <p:sldId id="629" r:id="rId29"/>
    <p:sldId id="575" r:id="rId30"/>
    <p:sldId id="576" r:id="rId31"/>
    <p:sldId id="577" r:id="rId32"/>
    <p:sldId id="578" r:id="rId33"/>
    <p:sldId id="579" r:id="rId34"/>
    <p:sldId id="580" r:id="rId35"/>
    <p:sldId id="598" r:id="rId36"/>
    <p:sldId id="584" r:id="rId37"/>
    <p:sldId id="587" r:id="rId38"/>
    <p:sldId id="627" r:id="rId39"/>
    <p:sldId id="585" r:id="rId40"/>
    <p:sldId id="624" r:id="rId41"/>
    <p:sldId id="625" r:id="rId42"/>
    <p:sldId id="626" r:id="rId43"/>
    <p:sldId id="364" r:id="rId44"/>
    <p:sldId id="365" r:id="rId45"/>
    <p:sldId id="367" r:id="rId46"/>
    <p:sldId id="477" r:id="rId47"/>
    <p:sldId id="478" r:id="rId48"/>
    <p:sldId id="479" r:id="rId49"/>
    <p:sldId id="480" r:id="rId50"/>
    <p:sldId id="481" r:id="rId51"/>
    <p:sldId id="482" r:id="rId52"/>
    <p:sldId id="483" r:id="rId53"/>
    <p:sldId id="484" r:id="rId54"/>
    <p:sldId id="485" r:id="rId55"/>
    <p:sldId id="436" r:id="rId56"/>
    <p:sldId id="437" r:id="rId57"/>
    <p:sldId id="438" r:id="rId58"/>
    <p:sldId id="439" r:id="rId59"/>
    <p:sldId id="487" r:id="rId60"/>
    <p:sldId id="488" r:id="rId61"/>
    <p:sldId id="489" r:id="rId62"/>
    <p:sldId id="490" r:id="rId63"/>
    <p:sldId id="491" r:id="rId64"/>
    <p:sldId id="492" r:id="rId65"/>
    <p:sldId id="493" r:id="rId66"/>
    <p:sldId id="494" r:id="rId67"/>
    <p:sldId id="495" r:id="rId68"/>
    <p:sldId id="496" r:id="rId69"/>
    <p:sldId id="497" r:id="rId70"/>
    <p:sldId id="368" r:id="rId71"/>
    <p:sldId id="588" r:id="rId72"/>
    <p:sldId id="369" r:id="rId73"/>
    <p:sldId id="370" r:id="rId74"/>
    <p:sldId id="371" r:id="rId75"/>
    <p:sldId id="448" r:id="rId76"/>
    <p:sldId id="630" r:id="rId77"/>
    <p:sldId id="617" r:id="rId78"/>
    <p:sldId id="498" r:id="rId79"/>
    <p:sldId id="554" r:id="rId80"/>
    <p:sldId id="530" r:id="rId81"/>
    <p:sldId id="531" r:id="rId82"/>
    <p:sldId id="379" r:id="rId83"/>
    <p:sldId id="631" r:id="rId84"/>
    <p:sldId id="533" r:id="rId85"/>
    <p:sldId id="534" r:id="rId86"/>
    <p:sldId id="535" r:id="rId87"/>
    <p:sldId id="536" r:id="rId88"/>
    <p:sldId id="380" r:id="rId89"/>
    <p:sldId id="537" r:id="rId90"/>
    <p:sldId id="538" r:id="rId91"/>
    <p:sldId id="539" r:id="rId92"/>
    <p:sldId id="540" r:id="rId93"/>
    <p:sldId id="541" r:id="rId94"/>
    <p:sldId id="544" r:id="rId95"/>
    <p:sldId id="381" r:id="rId96"/>
    <p:sldId id="382" r:id="rId97"/>
    <p:sldId id="545" r:id="rId98"/>
    <p:sldId id="546" r:id="rId99"/>
    <p:sldId id="547" r:id="rId100"/>
    <p:sldId id="549" r:id="rId101"/>
    <p:sldId id="548" r:id="rId102"/>
    <p:sldId id="550" r:id="rId103"/>
    <p:sldId id="551" r:id="rId104"/>
    <p:sldId id="456" r:id="rId105"/>
    <p:sldId id="457" r:id="rId106"/>
    <p:sldId id="458" r:id="rId107"/>
    <p:sldId id="459" r:id="rId108"/>
    <p:sldId id="464" r:id="rId109"/>
    <p:sldId id="461" r:id="rId110"/>
    <p:sldId id="384" r:id="rId111"/>
    <p:sldId id="469" r:id="rId112"/>
    <p:sldId id="470" r:id="rId113"/>
    <p:sldId id="471" r:id="rId114"/>
    <p:sldId id="468" r:id="rId115"/>
    <p:sldId id="603" r:id="rId116"/>
    <p:sldId id="602" r:id="rId117"/>
    <p:sldId id="610" r:id="rId118"/>
    <p:sldId id="611" r:id="rId119"/>
    <p:sldId id="612" r:id="rId120"/>
    <p:sldId id="613" r:id="rId121"/>
    <p:sldId id="614" r:id="rId122"/>
    <p:sldId id="615" r:id="rId123"/>
    <p:sldId id="618" r:id="rId124"/>
    <p:sldId id="281" r:id="rId1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593" autoAdjust="0"/>
  </p:normalViewPr>
  <p:slideViewPr>
    <p:cSldViewPr>
      <p:cViewPr varScale="1">
        <p:scale>
          <a:sx n="69" d="100"/>
          <a:sy n="69" d="100"/>
        </p:scale>
        <p:origin x="486" y="66"/>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9E4ABB15-50C4-40DC-95CF-8B1AC1B142F4}" type="datetimeFigureOut">
              <a:rPr lang="zh-CN" altLang="en-US"/>
              <a:pPr>
                <a:defRPr/>
              </a:pPr>
              <a:t>2022/10/9</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4504A0A3-7373-458D-8590-FCB078CB952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4DF67F5C-661C-4611-9722-59F2815423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F709015-8DAD-47B5-B3E1-4B0D603A2B3C}" type="slidenum">
              <a:rPr lang="zh-CN" altLang="en-US" smtClean="0">
                <a:latin typeface="Arial" panose="020B0604020202020204" pitchFamily="34" charset="0"/>
              </a:rPr>
              <a:pPr/>
              <a:t>1</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E308656-948B-4149-AD9B-0FD6005AEE52}" type="slidenum">
              <a:rPr lang="zh-CN" altLang="en-US" smtClean="0">
                <a:latin typeface="Arial" panose="020B0604020202020204" pitchFamily="34" charset="0"/>
              </a:rPr>
              <a:pPr/>
              <a:t>17</a:t>
            </a:fld>
            <a:endParaRPr lang="en-US"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4A2D958B-2EC0-4D4A-9120-118DD44E8328}" type="slidenum">
              <a:rPr lang="zh-CN" altLang="en-US" smtClean="0">
                <a:latin typeface="Arial" panose="020B0604020202020204" pitchFamily="34" charset="0"/>
              </a:rPr>
              <a:pPr/>
              <a:t>18</a:t>
            </a:fld>
            <a:endParaRPr lang="en-US"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D364156-FBB4-45C4-BFA4-D5834F6287D9}" type="slidenum">
              <a:rPr lang="zh-CN" altLang="en-US" smtClean="0">
                <a:latin typeface="Arial" panose="020B0604020202020204" pitchFamily="34" charset="0"/>
              </a:rPr>
              <a:pPr/>
              <a:t>19</a:t>
            </a:fld>
            <a:endParaRPr lang="en-US"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20</a:t>
            </a:fld>
            <a:endParaRPr lang="en-US" altLang="zh-CN">
              <a:latin typeface="Arial" panose="020B0604020202020204" pitchFamily="34" charset="0"/>
            </a:endParaRPr>
          </a:p>
        </p:txBody>
      </p:sp>
    </p:spTree>
    <p:extLst>
      <p:ext uri="{BB962C8B-B14F-4D97-AF65-F5344CB8AC3E}">
        <p14:creationId xmlns:p14="http://schemas.microsoft.com/office/powerpoint/2010/main" val="422930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2083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BA3D04D-8B26-4934-A98F-D89772BBBF98}" type="slidenum">
              <a:rPr lang="zh-CN" altLang="en-US" smtClean="0">
                <a:latin typeface="Arial" panose="020B0604020202020204" pitchFamily="34" charset="0"/>
              </a:rPr>
              <a:pPr/>
              <a:t>22</a:t>
            </a:fld>
            <a:endParaRPr lang="en-US" altLang="zh-CN">
              <a:latin typeface="Arial" panose="020B0604020202020204" pitchFamily="34" charset="0"/>
            </a:endParaRPr>
          </a:p>
        </p:txBody>
      </p:sp>
    </p:spTree>
    <p:extLst>
      <p:ext uri="{BB962C8B-B14F-4D97-AF65-F5344CB8AC3E}">
        <p14:creationId xmlns:p14="http://schemas.microsoft.com/office/powerpoint/2010/main" val="2277812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293909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26</a:t>
            </a:fld>
            <a:endParaRPr lang="zh-CN" altLang="en-US"/>
          </a:p>
        </p:txBody>
      </p:sp>
    </p:spTree>
    <p:extLst>
      <p:ext uri="{BB962C8B-B14F-4D97-AF65-F5344CB8AC3E}">
        <p14:creationId xmlns:p14="http://schemas.microsoft.com/office/powerpoint/2010/main" val="1282362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F67F5C-661C-4611-9722-59F2815423B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46438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28</a:t>
            </a:fld>
            <a:endParaRPr lang="en-US" altLang="zh-CN"/>
          </a:p>
        </p:txBody>
      </p:sp>
    </p:spTree>
    <p:extLst>
      <p:ext uri="{BB962C8B-B14F-4D97-AF65-F5344CB8AC3E}">
        <p14:creationId xmlns:p14="http://schemas.microsoft.com/office/powerpoint/2010/main" val="1404178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42325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35</a:t>
            </a:fld>
            <a:endParaRPr lang="en-US" altLang="zh-CN"/>
          </a:p>
        </p:txBody>
      </p:sp>
    </p:spTree>
    <p:extLst>
      <p:ext uri="{BB962C8B-B14F-4D97-AF65-F5344CB8AC3E}">
        <p14:creationId xmlns:p14="http://schemas.microsoft.com/office/powerpoint/2010/main" val="243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38</a:t>
            </a:fld>
            <a:endParaRPr lang="en-US" altLang="zh-CN">
              <a:latin typeface="Arial" panose="020B0604020202020204" pitchFamily="34" charset="0"/>
            </a:endParaRPr>
          </a:p>
        </p:txBody>
      </p:sp>
    </p:spTree>
    <p:extLst>
      <p:ext uri="{BB962C8B-B14F-4D97-AF65-F5344CB8AC3E}">
        <p14:creationId xmlns:p14="http://schemas.microsoft.com/office/powerpoint/2010/main" val="3925497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5CB1A02-25A3-4A32-9CAF-98712D4FB799}" type="slidenum">
              <a:rPr lang="zh-CN" altLang="en-US" smtClean="0">
                <a:latin typeface="Arial" panose="020B0604020202020204" pitchFamily="34" charset="0"/>
              </a:rPr>
              <a:pPr/>
              <a:t>42</a:t>
            </a:fld>
            <a:endParaRPr lang="en-US"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19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9317D62-A572-462D-86B9-B62D17823F56}" type="slidenum">
              <a:rPr lang="zh-CN" altLang="en-US" smtClean="0">
                <a:latin typeface="Arial" panose="020B0604020202020204" pitchFamily="34" charset="0"/>
              </a:rPr>
              <a:pPr/>
              <a:t>43</a:t>
            </a:fld>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C943495-E163-4B6E-8665-C42751EBBDAE}" type="slidenum">
              <a:rPr lang="zh-CN" altLang="en-US" smtClean="0">
                <a:latin typeface="Arial" panose="020B0604020202020204" pitchFamily="34" charset="0"/>
              </a:rPr>
              <a:pPr/>
              <a:t>44</a:t>
            </a:fld>
            <a:endParaRPr lang="en-US"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16A23FFB-34BC-4315-80AC-68449C1BD1CD}" type="slidenum">
              <a:rPr lang="zh-CN" altLang="en-US" smtClean="0">
                <a:latin typeface="Arial" panose="020B0604020202020204" pitchFamily="34" charset="0"/>
              </a:rPr>
              <a:pPr/>
              <a:t>54</a:t>
            </a:fld>
            <a:endParaRPr lang="en-US"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FC1716F-CF7F-452E-A6E3-EF8D771D2B7F}" type="slidenum">
              <a:rPr lang="zh-CN" altLang="en-US" smtClean="0">
                <a:latin typeface="Arial" panose="020B0604020202020204" pitchFamily="34" charset="0"/>
              </a:rPr>
              <a:pPr/>
              <a:t>55</a:t>
            </a:fld>
            <a:endParaRPr lang="en-US"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802E1C0-FE4B-42A9-B958-106B2AC5CA6F}" type="slidenum">
              <a:rPr lang="zh-CN" altLang="en-US" smtClean="0">
                <a:latin typeface="Arial" panose="020B0604020202020204" pitchFamily="34" charset="0"/>
              </a:rPr>
              <a:pPr/>
              <a:t>56</a:t>
            </a:fld>
            <a:endParaRPr lang="en-US"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91299E4-DBF5-4F92-B114-027E9D64F1D0}" type="slidenum">
              <a:rPr lang="zh-CN" altLang="en-US" smtClean="0">
                <a:latin typeface="Arial" panose="020B0604020202020204" pitchFamily="34" charset="0"/>
              </a:rPr>
              <a:pPr/>
              <a:t>57</a:t>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2071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4C3ABE7-8A80-4341-BA35-CB1C674DC240}" type="slidenum">
              <a:rPr lang="zh-CN" altLang="en-US" smtClean="0">
                <a:latin typeface="Arial" panose="020B0604020202020204" pitchFamily="34" charset="0"/>
              </a:rPr>
              <a:pPr/>
              <a:t>69</a:t>
            </a:fld>
            <a:endParaRPr lang="en-US"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77</a:t>
            </a:fld>
            <a:endParaRPr lang="en-US" altLang="zh-CN">
              <a:latin typeface="Arial" panose="020B0604020202020204" pitchFamily="34" charset="0"/>
            </a:endParaRPr>
          </a:p>
        </p:txBody>
      </p:sp>
    </p:spTree>
    <p:extLst>
      <p:ext uri="{BB962C8B-B14F-4D97-AF65-F5344CB8AC3E}">
        <p14:creationId xmlns:p14="http://schemas.microsoft.com/office/powerpoint/2010/main" val="15668518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80</a:t>
            </a:fld>
            <a:endParaRPr lang="zh-CN" altLang="en-US"/>
          </a:p>
        </p:txBody>
      </p:sp>
    </p:spTree>
    <p:extLst>
      <p:ext uri="{BB962C8B-B14F-4D97-AF65-F5344CB8AC3E}">
        <p14:creationId xmlns:p14="http://schemas.microsoft.com/office/powerpoint/2010/main" val="4158825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86</a:t>
            </a:fld>
            <a:endParaRPr lang="en-US" altLang="zh-CN"/>
          </a:p>
        </p:txBody>
      </p:sp>
    </p:spTree>
    <p:extLst>
      <p:ext uri="{BB962C8B-B14F-4D97-AF65-F5344CB8AC3E}">
        <p14:creationId xmlns:p14="http://schemas.microsoft.com/office/powerpoint/2010/main" val="846471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99</a:t>
            </a:fld>
            <a:endParaRPr lang="zh-CN" altLang="en-US"/>
          </a:p>
        </p:txBody>
      </p:sp>
    </p:spTree>
    <p:extLst>
      <p:ext uri="{BB962C8B-B14F-4D97-AF65-F5344CB8AC3E}">
        <p14:creationId xmlns:p14="http://schemas.microsoft.com/office/powerpoint/2010/main" val="42421670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7C95903-4EB7-45C9-8CD4-2BF22D4C4043}" type="slidenum">
              <a:rPr lang="zh-CN" altLang="en-US" smtClean="0">
                <a:latin typeface="Arial" panose="020B0604020202020204" pitchFamily="34" charset="0"/>
              </a:rPr>
              <a:pPr/>
              <a:t>9</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029D78D-5935-45C0-8CE2-BB9020D5D465}" type="slidenum">
              <a:rPr lang="zh-CN" altLang="en-US" smtClean="0">
                <a:latin typeface="Arial" panose="020B0604020202020204" pitchFamily="34" charset="0"/>
              </a:rPr>
              <a:pPr/>
              <a:t>13</a:t>
            </a:fld>
            <a:endParaRPr lang="en-US"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30169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D4D886C4-3F9F-4FA8-AC55-4D025BDCE63B}" type="slidenum">
              <a:rPr lang="ko-KR" altLang="en-US"/>
              <a:pPr>
                <a:defRPr/>
              </a:pPr>
              <a:t>‹#›</a:t>
            </a:fld>
            <a:endParaRPr lang="en-US" altLang="ko-KR"/>
          </a:p>
        </p:txBody>
      </p:sp>
    </p:spTree>
    <p:extLst>
      <p:ext uri="{BB962C8B-B14F-4D97-AF65-F5344CB8AC3E}">
        <p14:creationId xmlns:p14="http://schemas.microsoft.com/office/powerpoint/2010/main" val="199903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6F6A2EBF-6055-449F-99EE-9C06F5875DB7}" type="slidenum">
              <a:rPr lang="en-US" altLang="ko-KR"/>
              <a:pPr>
                <a:defRPr/>
              </a:pPr>
              <a:t>‹#›</a:t>
            </a:fld>
            <a:endParaRPr lang="en-US" altLang="ko-KR"/>
          </a:p>
        </p:txBody>
      </p:sp>
    </p:spTree>
    <p:extLst>
      <p:ext uri="{BB962C8B-B14F-4D97-AF65-F5344CB8AC3E}">
        <p14:creationId xmlns:p14="http://schemas.microsoft.com/office/powerpoint/2010/main" val="2491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C771EBB3-3E84-49FA-B91F-7EF666384BB3}" type="slidenum">
              <a:rPr lang="en-US" altLang="ko-KR"/>
              <a:pPr>
                <a:defRPr/>
              </a:pPr>
              <a:t>‹#›</a:t>
            </a:fld>
            <a:endParaRPr lang="en-US" altLang="ko-KR"/>
          </a:p>
        </p:txBody>
      </p:sp>
    </p:spTree>
    <p:extLst>
      <p:ext uri="{BB962C8B-B14F-4D97-AF65-F5344CB8AC3E}">
        <p14:creationId xmlns:p14="http://schemas.microsoft.com/office/powerpoint/2010/main" val="295509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A03282E1-CAC2-4021-9FE3-D87A9FFFE49C}" type="slidenum">
              <a:rPr lang="en-US" altLang="ko-KR"/>
              <a:pPr>
                <a:defRPr/>
              </a:pPr>
              <a:t>‹#›</a:t>
            </a:fld>
            <a:endParaRPr lang="en-US" altLang="ko-KR"/>
          </a:p>
        </p:txBody>
      </p:sp>
    </p:spTree>
    <p:extLst>
      <p:ext uri="{BB962C8B-B14F-4D97-AF65-F5344CB8AC3E}">
        <p14:creationId xmlns:p14="http://schemas.microsoft.com/office/powerpoint/2010/main" val="67062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B40D5C89-3F50-4E78-90D8-3CB123F8C3B8}" type="slidenum">
              <a:rPr lang="en-US" altLang="ko-KR"/>
              <a:pPr>
                <a:defRPr/>
              </a:pPr>
              <a:t>‹#›</a:t>
            </a:fld>
            <a:endParaRPr lang="en-US" altLang="ko-KR"/>
          </a:p>
        </p:txBody>
      </p:sp>
    </p:spTree>
    <p:extLst>
      <p:ext uri="{BB962C8B-B14F-4D97-AF65-F5344CB8AC3E}">
        <p14:creationId xmlns:p14="http://schemas.microsoft.com/office/powerpoint/2010/main" val="166186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3761D7-4865-4B8A-A684-015E798C1D78}" type="slidenum">
              <a:rPr lang="zh-CN" altLang="en-US"/>
              <a:pPr>
                <a:defRPr/>
              </a:pPr>
              <a:t>‹#›</a:t>
            </a:fld>
            <a:endParaRPr lang="en-US" altLang="zh-CN"/>
          </a:p>
        </p:txBody>
      </p:sp>
    </p:spTree>
    <p:extLst>
      <p:ext uri="{BB962C8B-B14F-4D97-AF65-F5344CB8AC3E}">
        <p14:creationId xmlns:p14="http://schemas.microsoft.com/office/powerpoint/2010/main" val="247268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FF6E2BA-4EB0-475B-83BE-49A4BA845231}" type="slidenum">
              <a:rPr lang="zh-CN" altLang="en-US"/>
              <a:pPr>
                <a:defRPr/>
              </a:pPr>
              <a:t>‹#›</a:t>
            </a:fld>
            <a:endParaRPr lang="en-US" altLang="zh-CN"/>
          </a:p>
        </p:txBody>
      </p:sp>
    </p:spTree>
    <p:extLst>
      <p:ext uri="{BB962C8B-B14F-4D97-AF65-F5344CB8AC3E}">
        <p14:creationId xmlns:p14="http://schemas.microsoft.com/office/powerpoint/2010/main" val="251114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AC6E16-E4D7-4306-A34F-0A536680065B}" type="slidenum">
              <a:rPr lang="zh-CN" altLang="en-US"/>
              <a:pPr>
                <a:defRPr/>
              </a:pPr>
              <a:t>‹#›</a:t>
            </a:fld>
            <a:endParaRPr lang="en-US" altLang="zh-CN"/>
          </a:p>
        </p:txBody>
      </p:sp>
    </p:spTree>
    <p:extLst>
      <p:ext uri="{BB962C8B-B14F-4D97-AF65-F5344CB8AC3E}">
        <p14:creationId xmlns:p14="http://schemas.microsoft.com/office/powerpoint/2010/main" val="415538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08A8A30-910B-4DAA-92EB-7367FFC393B1}" type="slidenum">
              <a:rPr lang="zh-CN" altLang="en-US"/>
              <a:pPr>
                <a:defRPr/>
              </a:pPr>
              <a:t>‹#›</a:t>
            </a:fld>
            <a:endParaRPr lang="en-US" altLang="zh-CN"/>
          </a:p>
        </p:txBody>
      </p:sp>
    </p:spTree>
    <p:extLst>
      <p:ext uri="{BB962C8B-B14F-4D97-AF65-F5344CB8AC3E}">
        <p14:creationId xmlns:p14="http://schemas.microsoft.com/office/powerpoint/2010/main" val="2597889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E7279BE-60F5-4379-98CF-64044C5C41BC}" type="slidenum">
              <a:rPr lang="zh-CN" altLang="en-US"/>
              <a:pPr>
                <a:defRPr/>
              </a:pPr>
              <a:t>‹#›</a:t>
            </a:fld>
            <a:endParaRPr lang="en-US" altLang="zh-CN"/>
          </a:p>
        </p:txBody>
      </p:sp>
    </p:spTree>
    <p:extLst>
      <p:ext uri="{BB962C8B-B14F-4D97-AF65-F5344CB8AC3E}">
        <p14:creationId xmlns:p14="http://schemas.microsoft.com/office/powerpoint/2010/main" val="21926058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E0F5FD4-B22E-4C42-A072-BC4EFD5BB4BA}" type="slidenum">
              <a:rPr lang="zh-CN" altLang="en-US"/>
              <a:pPr>
                <a:defRPr/>
              </a:pPr>
              <a:t>‹#›</a:t>
            </a:fld>
            <a:endParaRPr lang="en-US" altLang="zh-CN"/>
          </a:p>
        </p:txBody>
      </p:sp>
    </p:spTree>
    <p:extLst>
      <p:ext uri="{BB962C8B-B14F-4D97-AF65-F5344CB8AC3E}">
        <p14:creationId xmlns:p14="http://schemas.microsoft.com/office/powerpoint/2010/main" val="240570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35FD82A-B7E6-45EF-A6AD-CFE05C0DE389}" type="slidenum">
              <a:rPr lang="en-US" altLang="ko-KR"/>
              <a:pPr>
                <a:defRPr/>
              </a:pPr>
              <a:t>‹#›</a:t>
            </a:fld>
            <a:endParaRPr lang="en-US" altLang="ko-KR"/>
          </a:p>
        </p:txBody>
      </p:sp>
    </p:spTree>
    <p:extLst>
      <p:ext uri="{BB962C8B-B14F-4D97-AF65-F5344CB8AC3E}">
        <p14:creationId xmlns:p14="http://schemas.microsoft.com/office/powerpoint/2010/main" val="19533319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161842D-E909-48CC-B3AB-20A133BCB679}" type="slidenum">
              <a:rPr lang="zh-CN" altLang="en-US"/>
              <a:pPr>
                <a:defRPr/>
              </a:pPr>
              <a:t>‹#›</a:t>
            </a:fld>
            <a:endParaRPr lang="en-US" altLang="zh-CN"/>
          </a:p>
        </p:txBody>
      </p:sp>
    </p:spTree>
    <p:extLst>
      <p:ext uri="{BB962C8B-B14F-4D97-AF65-F5344CB8AC3E}">
        <p14:creationId xmlns:p14="http://schemas.microsoft.com/office/powerpoint/2010/main" val="110688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E0246B-5C49-4F69-8716-9E9D3269CD00}" type="slidenum">
              <a:rPr lang="zh-CN" altLang="en-US"/>
              <a:pPr>
                <a:defRPr/>
              </a:pPr>
              <a:t>‹#›</a:t>
            </a:fld>
            <a:endParaRPr lang="en-US" altLang="zh-CN"/>
          </a:p>
        </p:txBody>
      </p:sp>
    </p:spTree>
    <p:extLst>
      <p:ext uri="{BB962C8B-B14F-4D97-AF65-F5344CB8AC3E}">
        <p14:creationId xmlns:p14="http://schemas.microsoft.com/office/powerpoint/2010/main" val="159360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C7EEFF-80C2-46F0-AA08-6CF3F01FDFB0}" type="slidenum">
              <a:rPr lang="zh-CN" altLang="en-US"/>
              <a:pPr>
                <a:defRPr/>
              </a:pPr>
              <a:t>‹#›</a:t>
            </a:fld>
            <a:endParaRPr lang="en-US" altLang="zh-CN"/>
          </a:p>
        </p:txBody>
      </p:sp>
    </p:spTree>
    <p:extLst>
      <p:ext uri="{BB962C8B-B14F-4D97-AF65-F5344CB8AC3E}">
        <p14:creationId xmlns:p14="http://schemas.microsoft.com/office/powerpoint/2010/main" val="2833118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0463AC-14AA-4B42-87AB-8987BD479F01}" type="slidenum">
              <a:rPr lang="zh-CN" altLang="en-US"/>
              <a:pPr>
                <a:defRPr/>
              </a:pPr>
              <a:t>‹#›</a:t>
            </a:fld>
            <a:endParaRPr lang="en-US" altLang="zh-CN"/>
          </a:p>
        </p:txBody>
      </p:sp>
    </p:spTree>
    <p:extLst>
      <p:ext uri="{BB962C8B-B14F-4D97-AF65-F5344CB8AC3E}">
        <p14:creationId xmlns:p14="http://schemas.microsoft.com/office/powerpoint/2010/main" val="16847152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0188" y="0"/>
            <a:ext cx="1963737"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0"/>
            <a:ext cx="5741988"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09F8E3-AE4A-45B6-B670-A7BAC0075ACE}" type="slidenum">
              <a:rPr lang="zh-CN" altLang="en-US"/>
              <a:pPr>
                <a:defRPr/>
              </a:pPr>
              <a:t>‹#›</a:t>
            </a:fld>
            <a:endParaRPr lang="en-US" altLang="zh-CN"/>
          </a:p>
        </p:txBody>
      </p:sp>
    </p:spTree>
    <p:extLst>
      <p:ext uri="{BB962C8B-B14F-4D97-AF65-F5344CB8AC3E}">
        <p14:creationId xmlns:p14="http://schemas.microsoft.com/office/powerpoint/2010/main" val="79171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9F5D17A3-338B-46E6-9BFC-B9FDA1C7C19F}" type="slidenum">
              <a:rPr lang="en-US" altLang="ko-KR"/>
              <a:pPr>
                <a:defRPr/>
              </a:pPr>
              <a:t>‹#›</a:t>
            </a:fld>
            <a:endParaRPr lang="en-US" altLang="ko-KR"/>
          </a:p>
        </p:txBody>
      </p:sp>
    </p:spTree>
    <p:extLst>
      <p:ext uri="{BB962C8B-B14F-4D97-AF65-F5344CB8AC3E}">
        <p14:creationId xmlns:p14="http://schemas.microsoft.com/office/powerpoint/2010/main" val="260510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3EAEF3E-19BA-4213-A85B-1F689728CECF}" type="slidenum">
              <a:rPr lang="en-US" altLang="ko-KR"/>
              <a:pPr>
                <a:defRPr/>
              </a:pPr>
              <a:t>‹#›</a:t>
            </a:fld>
            <a:endParaRPr lang="en-US" altLang="ko-KR"/>
          </a:p>
        </p:txBody>
      </p:sp>
    </p:spTree>
    <p:extLst>
      <p:ext uri="{BB962C8B-B14F-4D97-AF65-F5344CB8AC3E}">
        <p14:creationId xmlns:p14="http://schemas.microsoft.com/office/powerpoint/2010/main" val="275227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7AF9EF51-6B99-4AD4-83F1-F6D419B391EC}" type="slidenum">
              <a:rPr lang="en-US" altLang="ko-KR"/>
              <a:pPr>
                <a:defRPr/>
              </a:pPr>
              <a:t>‹#›</a:t>
            </a:fld>
            <a:endParaRPr lang="en-US" altLang="ko-KR"/>
          </a:p>
        </p:txBody>
      </p:sp>
    </p:spTree>
    <p:extLst>
      <p:ext uri="{BB962C8B-B14F-4D97-AF65-F5344CB8AC3E}">
        <p14:creationId xmlns:p14="http://schemas.microsoft.com/office/powerpoint/2010/main" val="18179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A5E20DB9-B0E4-4A81-988C-FBBB732D6F5C}" type="slidenum">
              <a:rPr lang="en-US" altLang="ko-KR"/>
              <a:pPr>
                <a:defRPr/>
              </a:pPr>
              <a:t>‹#›</a:t>
            </a:fld>
            <a:endParaRPr lang="en-US" altLang="ko-KR"/>
          </a:p>
        </p:txBody>
      </p:sp>
    </p:spTree>
    <p:extLst>
      <p:ext uri="{BB962C8B-B14F-4D97-AF65-F5344CB8AC3E}">
        <p14:creationId xmlns:p14="http://schemas.microsoft.com/office/powerpoint/2010/main" val="141134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7FB35390-FBD5-4AD1-9630-7751BB08F3CC}" type="slidenum">
              <a:rPr lang="en-US" altLang="ko-KR"/>
              <a:pPr>
                <a:defRPr/>
              </a:pPr>
              <a:t>‹#›</a:t>
            </a:fld>
            <a:endParaRPr lang="en-US" altLang="ko-KR"/>
          </a:p>
        </p:txBody>
      </p:sp>
    </p:spTree>
    <p:extLst>
      <p:ext uri="{BB962C8B-B14F-4D97-AF65-F5344CB8AC3E}">
        <p14:creationId xmlns:p14="http://schemas.microsoft.com/office/powerpoint/2010/main" val="18660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15DEC0BD-1C9B-4238-BAF6-47B27DB7924E}" type="slidenum">
              <a:rPr lang="en-US" altLang="ko-KR"/>
              <a:pPr>
                <a:defRPr/>
              </a:pPr>
              <a:t>‹#›</a:t>
            </a:fld>
            <a:endParaRPr lang="en-US" altLang="ko-KR"/>
          </a:p>
        </p:txBody>
      </p:sp>
    </p:spTree>
    <p:extLst>
      <p:ext uri="{BB962C8B-B14F-4D97-AF65-F5344CB8AC3E}">
        <p14:creationId xmlns:p14="http://schemas.microsoft.com/office/powerpoint/2010/main" val="30005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D0AC306-6975-496A-BFBA-CFB773CDDF28}" type="slidenum">
              <a:rPr lang="en-US" altLang="ko-KR"/>
              <a:pPr>
                <a:defRPr/>
              </a:pPr>
              <a:t>‹#›</a:t>
            </a:fld>
            <a:endParaRPr lang="en-US" altLang="ko-KR"/>
          </a:p>
        </p:txBody>
      </p:sp>
    </p:spTree>
    <p:extLst>
      <p:ext uri="{BB962C8B-B14F-4D97-AF65-F5344CB8AC3E}">
        <p14:creationId xmlns:p14="http://schemas.microsoft.com/office/powerpoint/2010/main" val="141801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anose="020B0600000101010101" pitchFamily="34" charset="-127"/>
              </a:defRPr>
            </a:lvl1pPr>
          </a:lstStyle>
          <a:p>
            <a:pPr>
              <a:defRPr/>
            </a:pPr>
            <a:fld id="{6A922F74-DD4B-4007-99AF-183CB5DDA5B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1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71525"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400">
                <a:latin typeface="Times New Roman" panose="02020603050405020304" pitchFamily="18" charset="0"/>
              </a:defRPr>
            </a:lvl1pPr>
          </a:lstStyle>
          <a:p>
            <a:pPr>
              <a:defRPr/>
            </a:pPr>
            <a:fld id="{334CAB23-BDE8-4CDC-B289-66CFAF67276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ea typeface="宋体" pitchFamily="2" charset="-122"/>
        </a:defRPr>
      </a:lvl2pPr>
      <a:lvl3pPr algn="ctr" rtl="0" eaLnBrk="0" fontAlgn="base" hangingPunct="0">
        <a:spcBef>
          <a:spcPct val="0"/>
        </a:spcBef>
        <a:spcAft>
          <a:spcPct val="0"/>
        </a:spcAft>
        <a:defRPr sz="4400">
          <a:solidFill>
            <a:srgbClr val="FF0000"/>
          </a:solidFill>
          <a:latin typeface="Times New Roman" pitchFamily="18" charset="0"/>
          <a:ea typeface="宋体" pitchFamily="2" charset="-122"/>
        </a:defRPr>
      </a:lvl3pPr>
      <a:lvl4pPr algn="ctr" rtl="0" eaLnBrk="0" fontAlgn="base" hangingPunct="0">
        <a:spcBef>
          <a:spcPct val="0"/>
        </a:spcBef>
        <a:spcAft>
          <a:spcPct val="0"/>
        </a:spcAft>
        <a:defRPr sz="4400">
          <a:solidFill>
            <a:srgbClr val="FF0000"/>
          </a:solidFill>
          <a:latin typeface="Times New Roman" pitchFamily="18" charset="0"/>
          <a:ea typeface="宋体" pitchFamily="2" charset="-122"/>
        </a:defRPr>
      </a:lvl4pPr>
      <a:lvl5pPr algn="ctr" rtl="0" eaLnBrk="0" fontAlgn="base" hangingPunct="0">
        <a:spcBef>
          <a:spcPct val="0"/>
        </a:spcBef>
        <a:spcAft>
          <a:spcPct val="0"/>
        </a:spcAft>
        <a:defRPr sz="4400">
          <a:solidFill>
            <a:srgbClr val="FF0000"/>
          </a:solidFill>
          <a:latin typeface="Times New Roman" pitchFamily="18" charset="0"/>
          <a:ea typeface="宋体" pitchFamily="2" charset="-122"/>
        </a:defRPr>
      </a:lvl5pPr>
      <a:lvl6pPr marL="457200" algn="ctr" rtl="0" fontAlgn="base">
        <a:spcBef>
          <a:spcPct val="0"/>
        </a:spcBef>
        <a:spcAft>
          <a:spcPct val="0"/>
        </a:spcAft>
        <a:defRPr sz="4400">
          <a:solidFill>
            <a:srgbClr val="FF0000"/>
          </a:solidFill>
          <a:latin typeface="Times New Roman" pitchFamily="18" charset="0"/>
          <a:ea typeface="宋体" pitchFamily="2" charset="-122"/>
        </a:defRPr>
      </a:lvl6pPr>
      <a:lvl7pPr marL="914400" algn="ctr" rtl="0" fontAlgn="base">
        <a:spcBef>
          <a:spcPct val="0"/>
        </a:spcBef>
        <a:spcAft>
          <a:spcPct val="0"/>
        </a:spcAft>
        <a:defRPr sz="4400">
          <a:solidFill>
            <a:srgbClr val="FF0000"/>
          </a:solidFill>
          <a:latin typeface="Times New Roman" pitchFamily="18" charset="0"/>
          <a:ea typeface="宋体" pitchFamily="2" charset="-122"/>
        </a:defRPr>
      </a:lvl7pPr>
      <a:lvl8pPr marL="1371600" algn="ctr" rtl="0" fontAlgn="base">
        <a:spcBef>
          <a:spcPct val="0"/>
        </a:spcBef>
        <a:spcAft>
          <a:spcPct val="0"/>
        </a:spcAft>
        <a:defRPr sz="4400">
          <a:solidFill>
            <a:srgbClr val="FF0000"/>
          </a:solidFill>
          <a:latin typeface="Times New Roman" pitchFamily="18" charset="0"/>
          <a:ea typeface="宋体" pitchFamily="2" charset="-122"/>
        </a:defRPr>
      </a:lvl8pPr>
      <a:lvl9pPr marL="1828800" algn="ctr" rtl="0" fontAlgn="base">
        <a:spcBef>
          <a:spcPct val="0"/>
        </a:spcBef>
        <a:spcAft>
          <a:spcPct val="0"/>
        </a:spcAft>
        <a:defRPr sz="4400">
          <a:solidFill>
            <a:srgbClr val="FF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Char char="•"/>
        <a:defRPr sz="3200">
          <a:solidFill>
            <a:schemeClr val="accent2"/>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8.e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 Id="rId9"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6.png"/><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a:ea typeface="굴림" pitchFamily="34" charset="-127"/>
              </a:rPr>
              <a:t>Operating System</a:t>
            </a:r>
            <a:endParaRPr lang="ko-KR" altLang="en-US">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3600" i="0">
                <a:latin typeface="Arial" panose="020B0604020202020204" pitchFamily="34" charset="0"/>
                <a:ea typeface="굴림" pitchFamily="34" charset="-127"/>
              </a:rPr>
              <a:t>Chapter 2: Processes and Threads</a:t>
            </a:r>
            <a:endParaRPr lang="zh-CN" altLang="en-US" sz="3600" i="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endParaRPr lang="en-US" altLang="zh-CN" sz="360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r>
              <a:rPr lang="zh-CN" altLang="en-US" sz="2000" i="0">
                <a:latin typeface="Arial" panose="020B0604020202020204" pitchFamily="34" charset="0"/>
                <a:ea typeface="굴림" pitchFamily="34" charset="-127"/>
              </a:rPr>
              <a:t>宫晓利</a:t>
            </a:r>
          </a:p>
          <a:p>
            <a:pPr eaLnBrk="1" hangingPunct="1"/>
            <a:r>
              <a:rPr lang="en-US" altLang="zh-CN" sz="2000">
                <a:latin typeface="Arial" panose="020B0604020202020204" pitchFamily="34" charset="0"/>
                <a:ea typeface="굴림" pitchFamily="34" charset="-127"/>
              </a:rPr>
              <a:t>Department of Computer Science, NanKai University</a:t>
            </a:r>
          </a:p>
          <a:p>
            <a:pPr eaLnBrk="1" hangingPunct="1"/>
            <a:r>
              <a:rPr lang="en-US" altLang="zh-CN" sz="2000">
                <a:latin typeface="Arial" panose="020B0604020202020204" pitchFamily="34" charset="0"/>
                <a:ea typeface="굴림" pitchFamily="34" charset="-127"/>
              </a:rPr>
              <a:t>Email: gongxiaoli@nankai.edu.cn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两个关键问题</a:t>
            </a:r>
          </a:p>
        </p:txBody>
      </p:sp>
      <p:sp>
        <p:nvSpPr>
          <p:cNvPr id="3" name="内容占位符 2"/>
          <p:cNvSpPr>
            <a:spLocks noGrp="1"/>
          </p:cNvSpPr>
          <p:nvPr>
            <p:ph idx="1"/>
          </p:nvPr>
        </p:nvSpPr>
        <p:spPr/>
        <p:txBody>
          <a:bodyPr/>
          <a:lstStyle/>
          <a:p>
            <a:r>
              <a:rPr lang="zh-CN" altLang="en-US" dirty="0"/>
              <a:t>如何“保存”和“恢复”一个程序的执行过程</a:t>
            </a:r>
            <a:endParaRPr lang="en-US" altLang="zh-CN" dirty="0"/>
          </a:p>
          <a:p>
            <a:r>
              <a:rPr lang="zh-CN" altLang="en-US" dirty="0"/>
              <a:t>如何知道一个程序要触发“慢操作”</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10</a:t>
            </a:fld>
            <a:endParaRPr lang="en-US" altLang="ko-KR"/>
          </a:p>
        </p:txBody>
      </p:sp>
    </p:spTree>
    <p:extLst>
      <p:ext uri="{BB962C8B-B14F-4D97-AF65-F5344CB8AC3E}">
        <p14:creationId xmlns:p14="http://schemas.microsoft.com/office/powerpoint/2010/main" val="63415299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比较FCFS和RR</a:t>
            </a:r>
            <a:endParaRPr lang="zh-CN" altLang="en-US" dirty="0">
              <a:cs typeface="+mj-cs"/>
            </a:endParaRPr>
          </a:p>
        </p:txBody>
      </p:sp>
      <p:grpSp>
        <p:nvGrpSpPr>
          <p:cNvPr id="2" name="组合 1"/>
          <p:cNvGrpSpPr/>
          <p:nvPr/>
        </p:nvGrpSpPr>
        <p:grpSpPr>
          <a:xfrm>
            <a:off x="844894" y="1628801"/>
            <a:ext cx="3512793" cy="1537121"/>
            <a:chOff x="844893" y="735000"/>
            <a:chExt cx="3512793" cy="1537121"/>
          </a:xfrm>
        </p:grpSpPr>
        <p:sp>
          <p:nvSpPr>
            <p:cNvPr id="9" name="内容占位符 2"/>
            <p:cNvSpPr txBox="1">
              <a:spLocks/>
            </p:cNvSpPr>
            <p:nvPr/>
          </p:nvSpPr>
          <p:spPr>
            <a:xfrm>
              <a:off x="1142976" y="735000"/>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示例: </a:t>
              </a:r>
              <a:r>
                <a:rPr lang="en-US" altLang="zh-CN" sz="1800" dirty="0"/>
                <a:t>4</a:t>
              </a:r>
              <a:r>
                <a:rPr lang="zh-CN" altLang="en-US" sz="1800" dirty="0"/>
                <a:t>个进程的执行时间如下</a:t>
              </a:r>
            </a:p>
          </p:txBody>
        </p:sp>
        <p:sp>
          <p:nvSpPr>
            <p:cNvPr id="12" name="TextBox 11"/>
            <p:cNvSpPr txBox="1"/>
            <p:nvPr/>
          </p:nvSpPr>
          <p:spPr>
            <a:xfrm>
              <a:off x="844893" y="7350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3" name="内容占位符 2"/>
            <p:cNvSpPr txBox="1">
              <a:spLocks/>
            </p:cNvSpPr>
            <p:nvPr/>
          </p:nvSpPr>
          <p:spPr>
            <a:xfrm>
              <a:off x="928662" y="986237"/>
              <a:ext cx="3071834" cy="12858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tabLst>
                  <a:tab pos="2630488" algn="ctr"/>
                  <a:tab pos="3206750" algn="l"/>
                  <a:tab pos="4459288" algn="ctr"/>
                </a:tabLst>
              </a:pPr>
              <a:r>
                <a:rPr lang="zh-CN" altLang="en-US" sz="1600"/>
                <a:t>    P1	53</a:t>
              </a:r>
              <a:br>
                <a:rPr lang="zh-CN" altLang="en-US" sz="1600"/>
              </a:br>
              <a:r>
                <a:rPr lang="zh-CN" altLang="en-US" sz="1600"/>
                <a:t>    P2	 8</a:t>
              </a:r>
              <a:br>
                <a:rPr lang="zh-CN" altLang="en-US" sz="1600"/>
              </a:br>
              <a:r>
                <a:rPr lang="zh-CN" altLang="en-US" sz="1600"/>
                <a:t>    P3	68</a:t>
              </a:r>
              <a:br>
                <a:rPr lang="zh-CN" altLang="en-US" sz="1600"/>
              </a:br>
              <a:r>
                <a:rPr lang="zh-CN" altLang="en-US" sz="1600"/>
                <a:t>    P4	24</a:t>
              </a:r>
            </a:p>
          </p:txBody>
        </p:sp>
      </p:grpSp>
      <p:grpSp>
        <p:nvGrpSpPr>
          <p:cNvPr id="3" name="组合 2"/>
          <p:cNvGrpSpPr/>
          <p:nvPr/>
        </p:nvGrpSpPr>
        <p:grpSpPr>
          <a:xfrm>
            <a:off x="1142976" y="2865256"/>
            <a:ext cx="3951894" cy="707761"/>
            <a:chOff x="1142976" y="2008005"/>
            <a:chExt cx="3951894" cy="707761"/>
          </a:xfrm>
        </p:grpSpPr>
        <p:sp>
          <p:nvSpPr>
            <p:cNvPr id="26" name="内容占位符 2"/>
            <p:cNvSpPr txBox="1">
              <a:spLocks/>
            </p:cNvSpPr>
            <p:nvPr/>
          </p:nvSpPr>
          <p:spPr>
            <a:xfrm>
              <a:off x="1142976" y="2008005"/>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假设上下文切换时间为零</a:t>
              </a:r>
            </a:p>
          </p:txBody>
        </p:sp>
        <p:sp>
          <p:nvSpPr>
            <p:cNvPr id="28" name="内容占位符 2"/>
            <p:cNvSpPr txBox="1">
              <a:spLocks/>
            </p:cNvSpPr>
            <p:nvPr/>
          </p:nvSpPr>
          <p:spPr>
            <a:xfrm>
              <a:off x="1142976" y="2287138"/>
              <a:ext cx="3951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tabLst>
                  <a:tab pos="2630488" algn="ctr"/>
                  <a:tab pos="3206750" algn="l"/>
                  <a:tab pos="4459288" algn="ctr"/>
                </a:tabLst>
              </a:pPr>
              <a:r>
                <a:rPr lang="zh-CN" altLang="en-US" sz="1600" dirty="0"/>
                <a:t>FCFS和RR各自的平均等待时间是多少？</a:t>
              </a:r>
            </a:p>
          </p:txBody>
        </p:sp>
      </p:grpSp>
      <p:grpSp>
        <p:nvGrpSpPr>
          <p:cNvPr id="45" name="组合 44"/>
          <p:cNvGrpSpPr/>
          <p:nvPr/>
        </p:nvGrpSpPr>
        <p:grpSpPr>
          <a:xfrm>
            <a:off x="949618" y="3515056"/>
            <a:ext cx="5761347" cy="2362216"/>
            <a:chOff x="949617" y="2566988"/>
            <a:chExt cx="5761347" cy="2362216"/>
          </a:xfrm>
        </p:grpSpPr>
        <p:sp>
          <p:nvSpPr>
            <p:cNvPr id="31" name="矩形 30"/>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62026" y="2876552"/>
              <a:ext cx="1197764"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33" name="TextBox 32"/>
            <p:cNvSpPr txBox="1"/>
            <p:nvPr/>
          </p:nvSpPr>
          <p:spPr>
            <a:xfrm>
              <a:off x="1162026" y="3157542"/>
              <a:ext cx="1197764"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34" name="TextBox 33"/>
            <p:cNvSpPr txBox="1"/>
            <p:nvPr/>
          </p:nvSpPr>
          <p:spPr>
            <a:xfrm>
              <a:off x="1162026" y="3443294"/>
              <a:ext cx="1197764"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35" name="TextBox 34"/>
            <p:cNvSpPr txBox="1"/>
            <p:nvPr/>
          </p:nvSpPr>
          <p:spPr>
            <a:xfrm>
              <a:off x="1123926" y="3724284"/>
              <a:ext cx="1343638"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36" name="TextBox 35"/>
            <p:cNvSpPr txBox="1"/>
            <p:nvPr/>
          </p:nvSpPr>
          <p:spPr>
            <a:xfrm>
              <a:off x="1123926" y="4014798"/>
              <a:ext cx="1343638"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37" name="TextBox 36"/>
            <p:cNvSpPr txBox="1"/>
            <p:nvPr/>
          </p:nvSpPr>
          <p:spPr>
            <a:xfrm>
              <a:off x="1133451" y="4324363"/>
              <a:ext cx="1253869"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38" name="TextBox 37"/>
            <p:cNvSpPr txBox="1"/>
            <p:nvPr/>
          </p:nvSpPr>
          <p:spPr>
            <a:xfrm>
              <a:off x="1042963" y="4590650"/>
              <a:ext cx="1435008"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39" name="TextBox 38"/>
            <p:cNvSpPr txBox="1"/>
            <p:nvPr/>
          </p:nvSpPr>
          <p:spPr>
            <a:xfrm>
              <a:off x="1299947" y="2566988"/>
              <a:ext cx="800219" cy="338554"/>
            </a:xfrm>
            <a:prstGeom prst="rect">
              <a:avLst/>
            </a:prstGeom>
            <a:noFill/>
          </p:spPr>
          <p:txBody>
            <a:bodyPr wrap="none" rtlCol="0">
              <a:spAutoFit/>
            </a:bodyPr>
            <a:lstStyle/>
            <a:p>
              <a:r>
                <a:rPr lang="zh-CN" altLang="en-US" sz="1600" b="1" dirty="0">
                  <a:solidFill>
                    <a:schemeClr val="bg1"/>
                  </a:solidFill>
                  <a:latin typeface="+mj-ea"/>
                </a:rPr>
                <a:t>时间片</a:t>
              </a:r>
            </a:p>
          </p:txBody>
        </p:sp>
        <p:sp>
          <p:nvSpPr>
            <p:cNvPr id="40" name="TextBox 39"/>
            <p:cNvSpPr txBox="1"/>
            <p:nvPr/>
          </p:nvSpPr>
          <p:spPr>
            <a:xfrm>
              <a:off x="2543698" y="2566988"/>
              <a:ext cx="433132"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41" name="TextBox 40"/>
            <p:cNvSpPr txBox="1"/>
            <p:nvPr/>
          </p:nvSpPr>
          <p:spPr>
            <a:xfrm>
              <a:off x="328611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42" name="TextBox 41"/>
            <p:cNvSpPr txBox="1"/>
            <p:nvPr/>
          </p:nvSpPr>
          <p:spPr>
            <a:xfrm>
              <a:off x="400049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43" name="TextBox 42"/>
            <p:cNvSpPr txBox="1"/>
            <p:nvPr/>
          </p:nvSpPr>
          <p:spPr>
            <a:xfrm>
              <a:off x="471487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44" name="TextBox 43"/>
            <p:cNvSpPr txBox="1"/>
            <p:nvPr/>
          </p:nvSpPr>
          <p:spPr>
            <a:xfrm>
              <a:off x="5277181" y="2566988"/>
              <a:ext cx="1415772" cy="338554"/>
            </a:xfrm>
            <a:prstGeom prst="rect">
              <a:avLst/>
            </a:prstGeom>
            <a:noFill/>
          </p:spPr>
          <p:txBody>
            <a:bodyPr wrap="none" rtlCol="0">
              <a:spAutoFit/>
            </a:bodyPr>
            <a:lstStyle/>
            <a:p>
              <a:r>
                <a:rPr lang="zh-CN" altLang="en-US" sz="1600" b="1" dirty="0">
                  <a:solidFill>
                    <a:schemeClr val="bg1"/>
                  </a:solidFill>
                  <a:latin typeface="+mj-ea"/>
                </a:rPr>
                <a:t>平均等待时间</a:t>
              </a:r>
            </a:p>
          </p:txBody>
        </p:sp>
      </p:grpSp>
      <p:grpSp>
        <p:nvGrpSpPr>
          <p:cNvPr id="46" name="组合 44"/>
          <p:cNvGrpSpPr/>
          <p:nvPr/>
        </p:nvGrpSpPr>
        <p:grpSpPr>
          <a:xfrm>
            <a:off x="948271" y="3515056"/>
            <a:ext cx="5761347" cy="2381680"/>
            <a:chOff x="949617" y="2566988"/>
            <a:chExt cx="5761347" cy="2381680"/>
          </a:xfrm>
        </p:grpSpPr>
        <p:sp>
          <p:nvSpPr>
            <p:cNvPr id="47" name="矩形 46"/>
            <p:cNvSpPr/>
            <p:nvPr/>
          </p:nvSpPr>
          <p:spPr>
            <a:xfrm>
              <a:off x="949617" y="2583180"/>
              <a:ext cx="5760000" cy="288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8" name="矩形 47"/>
            <p:cNvSpPr/>
            <p:nvPr/>
          </p:nvSpPr>
          <p:spPr>
            <a:xfrm>
              <a:off x="950964" y="2884629"/>
              <a:ext cx="5760000" cy="2016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连接符 48"/>
            <p:cNvCxnSpPr/>
            <p:nvPr/>
          </p:nvCxnSpPr>
          <p:spPr>
            <a:xfrm rot="10800000" flipH="1">
              <a:off x="950964" y="3757621"/>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2678964" y="3729579"/>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6200000" flipH="1">
              <a:off x="342079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6200000" flipH="1">
              <a:off x="4107724"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6200000" flipH="1">
              <a:off x="122851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6200000" flipH="1">
              <a:off x="1970348" y="3747563"/>
              <a:ext cx="23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950964" y="318611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950964" y="3471869"/>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950964" y="4043373"/>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950964" y="4329125"/>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950964" y="4614877"/>
              <a:ext cx="576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31"/>
            <p:cNvSpPr txBox="1"/>
            <p:nvPr/>
          </p:nvSpPr>
          <p:spPr>
            <a:xfrm>
              <a:off x="1162026" y="2876552"/>
              <a:ext cx="1197764" cy="338554"/>
            </a:xfrm>
            <a:prstGeom prst="rect">
              <a:avLst/>
            </a:prstGeom>
            <a:noFill/>
          </p:spPr>
          <p:txBody>
            <a:bodyPr wrap="none" rtlCol="0">
              <a:spAutoFit/>
            </a:bodyPr>
            <a:lstStyle/>
            <a:p>
              <a:r>
                <a:rPr lang="en-US" altLang="zh-CN" sz="1600" b="1">
                  <a:solidFill>
                    <a:srgbClr val="005072"/>
                  </a:solidFill>
                  <a:latin typeface="+mj-ea"/>
                  <a:ea typeface="+mj-ea"/>
                </a:rPr>
                <a:t>RR(q=1)</a:t>
              </a:r>
              <a:endParaRPr lang="zh-CN" altLang="en-US" sz="1600" b="1">
                <a:solidFill>
                  <a:srgbClr val="005072"/>
                </a:solidFill>
                <a:latin typeface="+mj-ea"/>
                <a:ea typeface="+mj-ea"/>
              </a:endParaRPr>
            </a:p>
          </p:txBody>
        </p:sp>
        <p:sp>
          <p:nvSpPr>
            <p:cNvPr id="61" name="TextBox 32"/>
            <p:cNvSpPr txBox="1"/>
            <p:nvPr/>
          </p:nvSpPr>
          <p:spPr>
            <a:xfrm>
              <a:off x="1162026" y="3157542"/>
              <a:ext cx="1197764" cy="338554"/>
            </a:xfrm>
            <a:prstGeom prst="rect">
              <a:avLst/>
            </a:prstGeom>
            <a:noFill/>
          </p:spPr>
          <p:txBody>
            <a:bodyPr wrap="none" rtlCol="0">
              <a:spAutoFit/>
            </a:bodyPr>
            <a:lstStyle/>
            <a:p>
              <a:r>
                <a:rPr lang="en-US" altLang="zh-CN" sz="1600" b="1">
                  <a:solidFill>
                    <a:srgbClr val="005072"/>
                  </a:solidFill>
                  <a:latin typeface="+mj-ea"/>
                  <a:ea typeface="+mj-ea"/>
                </a:rPr>
                <a:t>RR(q=5)</a:t>
              </a:r>
              <a:endParaRPr lang="zh-CN" altLang="en-US" sz="1600" b="1">
                <a:solidFill>
                  <a:srgbClr val="005072"/>
                </a:solidFill>
                <a:latin typeface="+mj-ea"/>
                <a:ea typeface="+mj-ea"/>
              </a:endParaRPr>
            </a:p>
          </p:txBody>
        </p:sp>
        <p:sp>
          <p:nvSpPr>
            <p:cNvPr id="62" name="TextBox 33"/>
            <p:cNvSpPr txBox="1"/>
            <p:nvPr/>
          </p:nvSpPr>
          <p:spPr>
            <a:xfrm>
              <a:off x="1162026" y="3443294"/>
              <a:ext cx="1197764" cy="338554"/>
            </a:xfrm>
            <a:prstGeom prst="rect">
              <a:avLst/>
            </a:prstGeom>
            <a:noFill/>
          </p:spPr>
          <p:txBody>
            <a:bodyPr wrap="none" rtlCol="0">
              <a:spAutoFit/>
            </a:bodyPr>
            <a:lstStyle/>
            <a:p>
              <a:r>
                <a:rPr lang="en-US" altLang="zh-CN" sz="1600" b="1">
                  <a:solidFill>
                    <a:srgbClr val="005072"/>
                  </a:solidFill>
                  <a:latin typeface="+mj-ea"/>
                  <a:ea typeface="+mj-ea"/>
                </a:rPr>
                <a:t>RR(q=8)</a:t>
              </a:r>
              <a:endParaRPr lang="zh-CN" altLang="en-US" sz="1600" b="1">
                <a:solidFill>
                  <a:srgbClr val="005072"/>
                </a:solidFill>
                <a:latin typeface="+mj-ea"/>
                <a:ea typeface="+mj-ea"/>
              </a:endParaRPr>
            </a:p>
          </p:txBody>
        </p:sp>
        <p:sp>
          <p:nvSpPr>
            <p:cNvPr id="63" name="TextBox 34"/>
            <p:cNvSpPr txBox="1"/>
            <p:nvPr/>
          </p:nvSpPr>
          <p:spPr>
            <a:xfrm>
              <a:off x="1123926" y="3724284"/>
              <a:ext cx="1343638" cy="338554"/>
            </a:xfrm>
            <a:prstGeom prst="rect">
              <a:avLst/>
            </a:prstGeom>
            <a:noFill/>
          </p:spPr>
          <p:txBody>
            <a:bodyPr wrap="none" rtlCol="0">
              <a:spAutoFit/>
            </a:bodyPr>
            <a:lstStyle/>
            <a:p>
              <a:r>
                <a:rPr lang="en-US" altLang="zh-CN" sz="1600" b="1">
                  <a:solidFill>
                    <a:srgbClr val="005072"/>
                  </a:solidFill>
                  <a:latin typeface="+mj-ea"/>
                  <a:ea typeface="+mj-ea"/>
                </a:rPr>
                <a:t>RR(q=10)</a:t>
              </a:r>
              <a:endParaRPr lang="zh-CN" altLang="en-US" sz="1600" b="1">
                <a:solidFill>
                  <a:srgbClr val="005072"/>
                </a:solidFill>
                <a:latin typeface="+mj-ea"/>
                <a:ea typeface="+mj-ea"/>
              </a:endParaRPr>
            </a:p>
          </p:txBody>
        </p:sp>
        <p:sp>
          <p:nvSpPr>
            <p:cNvPr id="64" name="TextBox 35"/>
            <p:cNvSpPr txBox="1"/>
            <p:nvPr/>
          </p:nvSpPr>
          <p:spPr>
            <a:xfrm>
              <a:off x="1123926" y="4014798"/>
              <a:ext cx="1343638" cy="338554"/>
            </a:xfrm>
            <a:prstGeom prst="rect">
              <a:avLst/>
            </a:prstGeom>
            <a:noFill/>
          </p:spPr>
          <p:txBody>
            <a:bodyPr wrap="none" rtlCol="0">
              <a:spAutoFit/>
            </a:bodyPr>
            <a:lstStyle/>
            <a:p>
              <a:r>
                <a:rPr lang="en-US" altLang="zh-CN" sz="1600" b="1">
                  <a:solidFill>
                    <a:srgbClr val="005072"/>
                  </a:solidFill>
                  <a:latin typeface="+mj-ea"/>
                  <a:ea typeface="+mj-ea"/>
                </a:rPr>
                <a:t>RR(q=20)</a:t>
              </a:r>
              <a:endParaRPr lang="zh-CN" altLang="en-US" sz="1600" b="1">
                <a:solidFill>
                  <a:srgbClr val="005072"/>
                </a:solidFill>
                <a:latin typeface="+mj-ea"/>
                <a:ea typeface="+mj-ea"/>
              </a:endParaRPr>
            </a:p>
          </p:txBody>
        </p:sp>
        <p:sp>
          <p:nvSpPr>
            <p:cNvPr id="65" name="TextBox 36"/>
            <p:cNvSpPr txBox="1"/>
            <p:nvPr/>
          </p:nvSpPr>
          <p:spPr>
            <a:xfrm>
              <a:off x="1133451" y="4324363"/>
              <a:ext cx="1253869" cy="338554"/>
            </a:xfrm>
            <a:prstGeom prst="rect">
              <a:avLst/>
            </a:prstGeom>
            <a:noFill/>
          </p:spPr>
          <p:txBody>
            <a:bodyPr wrap="none" rtlCol="0">
              <a:spAutoFit/>
            </a:bodyPr>
            <a:lstStyle/>
            <a:p>
              <a:r>
                <a:rPr lang="en-US" altLang="zh-CN" sz="1600" b="1">
                  <a:solidFill>
                    <a:srgbClr val="005072"/>
                  </a:solidFill>
                  <a:latin typeface="+mj-ea"/>
                  <a:ea typeface="+mj-ea"/>
                </a:rPr>
                <a:t>BestFCFS</a:t>
              </a:r>
              <a:endParaRPr lang="zh-CN" altLang="en-US" sz="1600" b="1">
                <a:solidFill>
                  <a:srgbClr val="005072"/>
                </a:solidFill>
                <a:latin typeface="+mj-ea"/>
                <a:ea typeface="+mj-ea"/>
              </a:endParaRPr>
            </a:p>
          </p:txBody>
        </p:sp>
        <p:sp>
          <p:nvSpPr>
            <p:cNvPr id="66" name="TextBox 37"/>
            <p:cNvSpPr txBox="1"/>
            <p:nvPr/>
          </p:nvSpPr>
          <p:spPr>
            <a:xfrm>
              <a:off x="1042963" y="4590650"/>
              <a:ext cx="1435008" cy="338554"/>
            </a:xfrm>
            <a:prstGeom prst="rect">
              <a:avLst/>
            </a:prstGeom>
            <a:noFill/>
          </p:spPr>
          <p:txBody>
            <a:bodyPr wrap="none" rtlCol="0">
              <a:spAutoFit/>
            </a:bodyPr>
            <a:lstStyle/>
            <a:p>
              <a:r>
                <a:rPr lang="en-US" altLang="zh-CN" sz="1600" b="1">
                  <a:solidFill>
                    <a:srgbClr val="005072"/>
                  </a:solidFill>
                  <a:latin typeface="+mj-ea"/>
                  <a:ea typeface="+mj-ea"/>
                </a:rPr>
                <a:t>WorstFCFS</a:t>
              </a:r>
              <a:endParaRPr lang="zh-CN" altLang="en-US" sz="1600" b="1">
                <a:solidFill>
                  <a:srgbClr val="005072"/>
                </a:solidFill>
                <a:latin typeface="+mj-ea"/>
                <a:ea typeface="+mj-ea"/>
              </a:endParaRPr>
            </a:p>
          </p:txBody>
        </p:sp>
        <p:sp>
          <p:nvSpPr>
            <p:cNvPr id="67" name="TextBox 38"/>
            <p:cNvSpPr txBox="1"/>
            <p:nvPr/>
          </p:nvSpPr>
          <p:spPr>
            <a:xfrm>
              <a:off x="1311477" y="2566988"/>
              <a:ext cx="800219" cy="338554"/>
            </a:xfrm>
            <a:prstGeom prst="rect">
              <a:avLst/>
            </a:prstGeom>
            <a:noFill/>
          </p:spPr>
          <p:txBody>
            <a:bodyPr wrap="none" rtlCol="0">
              <a:spAutoFit/>
            </a:bodyPr>
            <a:lstStyle/>
            <a:p>
              <a:r>
                <a:rPr lang="zh-CN" altLang="en-US" sz="1600" b="1" dirty="0">
                  <a:solidFill>
                    <a:schemeClr val="bg1"/>
                  </a:solidFill>
                  <a:latin typeface="+mj-ea"/>
                  <a:ea typeface="+mj-ea"/>
                </a:rPr>
                <a:t>时间片</a:t>
              </a:r>
            </a:p>
          </p:txBody>
        </p:sp>
        <p:sp>
          <p:nvSpPr>
            <p:cNvPr id="68" name="TextBox 39"/>
            <p:cNvSpPr txBox="1"/>
            <p:nvPr/>
          </p:nvSpPr>
          <p:spPr>
            <a:xfrm>
              <a:off x="2543698" y="2566988"/>
              <a:ext cx="433132" cy="338554"/>
            </a:xfrm>
            <a:prstGeom prst="rect">
              <a:avLst/>
            </a:prstGeom>
            <a:noFill/>
          </p:spPr>
          <p:txBody>
            <a:bodyPr wrap="none" rtlCol="0">
              <a:spAutoFit/>
            </a:bodyPr>
            <a:lstStyle/>
            <a:p>
              <a:r>
                <a:rPr lang="en-US" altLang="zh-CN" sz="1600" b="1">
                  <a:solidFill>
                    <a:schemeClr val="bg1"/>
                  </a:solidFill>
                  <a:latin typeface="+mj-ea"/>
                  <a:ea typeface="+mj-ea"/>
                </a:rPr>
                <a:t>P</a:t>
              </a:r>
              <a:r>
                <a:rPr lang="en-US" altLang="zh-CN" sz="1600" b="1" baseline="-25000">
                  <a:solidFill>
                    <a:schemeClr val="bg1"/>
                  </a:solidFill>
                  <a:latin typeface="+mj-ea"/>
                  <a:ea typeface="+mj-ea"/>
                </a:rPr>
                <a:t>1</a:t>
              </a:r>
              <a:endParaRPr lang="zh-CN" altLang="en-US" sz="1600" b="1" baseline="-25000">
                <a:solidFill>
                  <a:schemeClr val="bg1"/>
                </a:solidFill>
                <a:latin typeface="+mj-ea"/>
                <a:ea typeface="+mj-ea"/>
              </a:endParaRPr>
            </a:p>
          </p:txBody>
        </p:sp>
        <p:sp>
          <p:nvSpPr>
            <p:cNvPr id="69" name="TextBox 40"/>
            <p:cNvSpPr txBox="1"/>
            <p:nvPr/>
          </p:nvSpPr>
          <p:spPr>
            <a:xfrm>
              <a:off x="328611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2</a:t>
              </a:r>
              <a:endParaRPr lang="zh-CN" altLang="en-US" sz="1600" b="1" baseline="-25000" dirty="0">
                <a:solidFill>
                  <a:schemeClr val="bg1"/>
                </a:solidFill>
                <a:latin typeface="+mj-ea"/>
                <a:ea typeface="+mj-ea"/>
              </a:endParaRPr>
            </a:p>
          </p:txBody>
        </p:sp>
        <p:sp>
          <p:nvSpPr>
            <p:cNvPr id="70" name="TextBox 41"/>
            <p:cNvSpPr txBox="1"/>
            <p:nvPr/>
          </p:nvSpPr>
          <p:spPr>
            <a:xfrm>
              <a:off x="400049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3</a:t>
              </a:r>
              <a:endParaRPr lang="zh-CN" altLang="en-US" sz="1600" b="1" baseline="-25000" dirty="0">
                <a:solidFill>
                  <a:schemeClr val="bg1"/>
                </a:solidFill>
                <a:latin typeface="+mj-ea"/>
                <a:ea typeface="+mj-ea"/>
              </a:endParaRPr>
            </a:p>
          </p:txBody>
        </p:sp>
        <p:sp>
          <p:nvSpPr>
            <p:cNvPr id="71" name="TextBox 42"/>
            <p:cNvSpPr txBox="1"/>
            <p:nvPr/>
          </p:nvSpPr>
          <p:spPr>
            <a:xfrm>
              <a:off x="4714876" y="2566988"/>
              <a:ext cx="433132" cy="338554"/>
            </a:xfrm>
            <a:prstGeom prst="rect">
              <a:avLst/>
            </a:prstGeom>
            <a:noFill/>
          </p:spPr>
          <p:txBody>
            <a:bodyPr wrap="none" rtlCol="0">
              <a:spAutoFit/>
            </a:bodyPr>
            <a:lstStyle/>
            <a:p>
              <a:r>
                <a:rPr lang="en-US" altLang="zh-CN" sz="1600" b="1" dirty="0">
                  <a:solidFill>
                    <a:schemeClr val="bg1"/>
                  </a:solidFill>
                  <a:latin typeface="+mj-ea"/>
                  <a:ea typeface="+mj-ea"/>
                </a:rPr>
                <a:t>P</a:t>
              </a:r>
              <a:r>
                <a:rPr lang="en-US" altLang="zh-CN" sz="1600" b="1" baseline="-25000" dirty="0">
                  <a:solidFill>
                    <a:schemeClr val="bg1"/>
                  </a:solidFill>
                  <a:latin typeface="+mj-ea"/>
                  <a:ea typeface="+mj-ea"/>
                </a:rPr>
                <a:t>4</a:t>
              </a:r>
              <a:endParaRPr lang="zh-CN" altLang="en-US" sz="1600" b="1" baseline="-25000" dirty="0">
                <a:solidFill>
                  <a:schemeClr val="bg1"/>
                </a:solidFill>
                <a:latin typeface="+mj-ea"/>
                <a:ea typeface="+mj-ea"/>
              </a:endParaRPr>
            </a:p>
          </p:txBody>
        </p:sp>
        <p:sp>
          <p:nvSpPr>
            <p:cNvPr id="72" name="TextBox 43"/>
            <p:cNvSpPr txBox="1"/>
            <p:nvPr/>
          </p:nvSpPr>
          <p:spPr>
            <a:xfrm>
              <a:off x="5279892" y="2566988"/>
              <a:ext cx="1415772" cy="338554"/>
            </a:xfrm>
            <a:prstGeom prst="rect">
              <a:avLst/>
            </a:prstGeom>
            <a:noFill/>
          </p:spPr>
          <p:txBody>
            <a:bodyPr wrap="none" rtlCol="0">
              <a:spAutoFit/>
            </a:bodyPr>
            <a:lstStyle/>
            <a:p>
              <a:r>
                <a:rPr lang="zh-CN" altLang="en-US" sz="1600" b="1" dirty="0">
                  <a:solidFill>
                    <a:schemeClr val="bg1"/>
                  </a:solidFill>
                  <a:latin typeface="+mj-ea"/>
                  <a:ea typeface="+mj-ea"/>
                </a:rPr>
                <a:t>平均等待时间</a:t>
              </a:r>
            </a:p>
          </p:txBody>
        </p:sp>
        <p:sp>
          <p:nvSpPr>
            <p:cNvPr id="73" name="TextBox 44"/>
            <p:cNvSpPr txBox="1"/>
            <p:nvPr/>
          </p:nvSpPr>
          <p:spPr>
            <a:xfrm>
              <a:off x="2543698" y="2870202"/>
              <a:ext cx="476412" cy="338554"/>
            </a:xfrm>
            <a:prstGeom prst="rect">
              <a:avLst/>
            </a:prstGeom>
            <a:noFill/>
          </p:spPr>
          <p:txBody>
            <a:bodyPr wrap="none" rtlCol="0">
              <a:spAutoFit/>
            </a:bodyPr>
            <a:lstStyle/>
            <a:p>
              <a:r>
                <a:rPr lang="en-US" altLang="zh-CN" sz="1600" b="1">
                  <a:solidFill>
                    <a:srgbClr val="005072"/>
                  </a:solidFill>
                  <a:latin typeface="+mj-ea"/>
                  <a:ea typeface="+mj-ea"/>
                </a:rPr>
                <a:t>84</a:t>
              </a:r>
              <a:endParaRPr lang="zh-CN" altLang="en-US" sz="1600" b="1" baseline="-25000">
                <a:solidFill>
                  <a:srgbClr val="005072"/>
                </a:solidFill>
                <a:latin typeface="+mj-ea"/>
                <a:ea typeface="+mj-ea"/>
              </a:endParaRPr>
            </a:p>
          </p:txBody>
        </p:sp>
        <p:sp>
          <p:nvSpPr>
            <p:cNvPr id="74" name="TextBox 45"/>
            <p:cNvSpPr txBox="1"/>
            <p:nvPr/>
          </p:nvSpPr>
          <p:spPr>
            <a:xfrm>
              <a:off x="2543698" y="3168654"/>
              <a:ext cx="476412"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5" name="TextBox 46"/>
            <p:cNvSpPr txBox="1"/>
            <p:nvPr/>
          </p:nvSpPr>
          <p:spPr>
            <a:xfrm>
              <a:off x="2543698" y="3454406"/>
              <a:ext cx="476412" cy="338554"/>
            </a:xfrm>
            <a:prstGeom prst="rect">
              <a:avLst/>
            </a:prstGeom>
            <a:noFill/>
          </p:spPr>
          <p:txBody>
            <a:bodyPr wrap="none" rtlCol="0">
              <a:spAutoFit/>
            </a:bodyPr>
            <a:lstStyle/>
            <a:p>
              <a:r>
                <a:rPr lang="en-US" altLang="zh-CN" sz="1600" b="1">
                  <a:solidFill>
                    <a:srgbClr val="005072"/>
                  </a:solidFill>
                  <a:latin typeface="+mj-ea"/>
                  <a:ea typeface="+mj-ea"/>
                </a:rPr>
                <a:t>80</a:t>
              </a:r>
              <a:endParaRPr lang="zh-CN" altLang="en-US" sz="1600" b="1" baseline="-25000">
                <a:solidFill>
                  <a:srgbClr val="005072"/>
                </a:solidFill>
                <a:latin typeface="+mj-ea"/>
                <a:ea typeface="+mj-ea"/>
              </a:endParaRPr>
            </a:p>
          </p:txBody>
        </p:sp>
        <p:sp>
          <p:nvSpPr>
            <p:cNvPr id="76" name="TextBox 47"/>
            <p:cNvSpPr txBox="1"/>
            <p:nvPr/>
          </p:nvSpPr>
          <p:spPr>
            <a:xfrm>
              <a:off x="2543698" y="3735396"/>
              <a:ext cx="476412" cy="338554"/>
            </a:xfrm>
            <a:prstGeom prst="rect">
              <a:avLst/>
            </a:prstGeom>
            <a:noFill/>
          </p:spPr>
          <p:txBody>
            <a:bodyPr wrap="none" rtlCol="0">
              <a:spAutoFit/>
            </a:bodyPr>
            <a:lstStyle/>
            <a:p>
              <a:r>
                <a:rPr lang="en-US" altLang="zh-CN" sz="1600" b="1">
                  <a:solidFill>
                    <a:srgbClr val="005072"/>
                  </a:solidFill>
                  <a:latin typeface="+mj-ea"/>
                  <a:ea typeface="+mj-ea"/>
                </a:rPr>
                <a:t>82</a:t>
              </a:r>
              <a:endParaRPr lang="zh-CN" altLang="en-US" sz="1600" b="1" baseline="-25000">
                <a:solidFill>
                  <a:srgbClr val="005072"/>
                </a:solidFill>
                <a:latin typeface="+mj-ea"/>
                <a:ea typeface="+mj-ea"/>
              </a:endParaRPr>
            </a:p>
          </p:txBody>
        </p:sp>
        <p:sp>
          <p:nvSpPr>
            <p:cNvPr id="77" name="TextBox 48"/>
            <p:cNvSpPr txBox="1"/>
            <p:nvPr/>
          </p:nvSpPr>
          <p:spPr>
            <a:xfrm>
              <a:off x="2543698" y="4033848"/>
              <a:ext cx="476412" cy="338554"/>
            </a:xfrm>
            <a:prstGeom prst="rect">
              <a:avLst/>
            </a:prstGeom>
            <a:noFill/>
          </p:spPr>
          <p:txBody>
            <a:bodyPr wrap="none" rtlCol="0">
              <a:spAutoFit/>
            </a:bodyPr>
            <a:lstStyle/>
            <a:p>
              <a:r>
                <a:rPr lang="en-US" altLang="zh-CN" sz="1600" b="1">
                  <a:solidFill>
                    <a:srgbClr val="005072"/>
                  </a:solidFill>
                  <a:latin typeface="+mj-ea"/>
                  <a:ea typeface="+mj-ea"/>
                </a:rPr>
                <a:t>72</a:t>
              </a:r>
              <a:endParaRPr lang="zh-CN" altLang="en-US" sz="1600" b="1" baseline="-25000">
                <a:solidFill>
                  <a:srgbClr val="005072"/>
                </a:solidFill>
                <a:latin typeface="+mj-ea"/>
                <a:ea typeface="+mj-ea"/>
              </a:endParaRPr>
            </a:p>
          </p:txBody>
        </p:sp>
        <p:sp>
          <p:nvSpPr>
            <p:cNvPr id="78" name="TextBox 49"/>
            <p:cNvSpPr txBox="1"/>
            <p:nvPr/>
          </p:nvSpPr>
          <p:spPr>
            <a:xfrm>
              <a:off x="2543698" y="4319600"/>
              <a:ext cx="476412" cy="338554"/>
            </a:xfrm>
            <a:prstGeom prst="rect">
              <a:avLst/>
            </a:prstGeom>
            <a:noFill/>
          </p:spPr>
          <p:txBody>
            <a:bodyPr wrap="none" rtlCol="0">
              <a:spAutoFit/>
            </a:bodyPr>
            <a:lstStyle/>
            <a:p>
              <a:r>
                <a:rPr lang="en-US" altLang="zh-CN" sz="1600" b="1">
                  <a:solidFill>
                    <a:srgbClr val="005072"/>
                  </a:solidFill>
                  <a:latin typeface="+mj-ea"/>
                  <a:ea typeface="+mj-ea"/>
                </a:rPr>
                <a:t>32</a:t>
              </a:r>
              <a:endParaRPr lang="zh-CN" altLang="en-US" sz="1600" b="1" baseline="-25000">
                <a:solidFill>
                  <a:srgbClr val="005072"/>
                </a:solidFill>
                <a:latin typeface="+mj-ea"/>
                <a:ea typeface="+mj-ea"/>
              </a:endParaRPr>
            </a:p>
          </p:txBody>
        </p:sp>
        <p:sp>
          <p:nvSpPr>
            <p:cNvPr id="79" name="TextBox 50"/>
            <p:cNvSpPr txBox="1"/>
            <p:nvPr/>
          </p:nvSpPr>
          <p:spPr>
            <a:xfrm>
              <a:off x="2543698" y="4610114"/>
              <a:ext cx="476412"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80" name="TextBox 51"/>
            <p:cNvSpPr txBox="1"/>
            <p:nvPr/>
          </p:nvSpPr>
          <p:spPr>
            <a:xfrm>
              <a:off x="3252778" y="2870202"/>
              <a:ext cx="476412" cy="338554"/>
            </a:xfrm>
            <a:prstGeom prst="rect">
              <a:avLst/>
            </a:prstGeom>
            <a:noFill/>
          </p:spPr>
          <p:txBody>
            <a:bodyPr wrap="none" rtlCol="0">
              <a:spAutoFit/>
            </a:bodyPr>
            <a:lstStyle/>
            <a:p>
              <a:r>
                <a:rPr lang="en-US" altLang="zh-CN" sz="1600" b="1">
                  <a:solidFill>
                    <a:srgbClr val="005072"/>
                  </a:solidFill>
                  <a:latin typeface="+mj-ea"/>
                  <a:ea typeface="+mj-ea"/>
                </a:rPr>
                <a:t>22</a:t>
              </a:r>
              <a:endParaRPr lang="zh-CN" altLang="en-US" sz="1600" b="1" baseline="-25000">
                <a:solidFill>
                  <a:srgbClr val="005072"/>
                </a:solidFill>
                <a:latin typeface="+mj-ea"/>
                <a:ea typeface="+mj-ea"/>
              </a:endParaRPr>
            </a:p>
          </p:txBody>
        </p:sp>
        <p:sp>
          <p:nvSpPr>
            <p:cNvPr id="81" name="TextBox 52"/>
            <p:cNvSpPr txBox="1"/>
            <p:nvPr/>
          </p:nvSpPr>
          <p:spPr>
            <a:xfrm>
              <a:off x="3252778" y="3168654"/>
              <a:ext cx="476412"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2" name="TextBox 53"/>
            <p:cNvSpPr txBox="1"/>
            <p:nvPr/>
          </p:nvSpPr>
          <p:spPr>
            <a:xfrm>
              <a:off x="3303578" y="3454406"/>
              <a:ext cx="330540"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83" name="TextBox 54"/>
            <p:cNvSpPr txBox="1"/>
            <p:nvPr/>
          </p:nvSpPr>
          <p:spPr>
            <a:xfrm>
              <a:off x="3252778" y="3735396"/>
              <a:ext cx="476412" cy="338554"/>
            </a:xfrm>
            <a:prstGeom prst="rect">
              <a:avLst/>
            </a:prstGeom>
            <a:noFill/>
          </p:spPr>
          <p:txBody>
            <a:bodyPr wrap="none" rtlCol="0">
              <a:spAutoFit/>
            </a:bodyPr>
            <a:lstStyle/>
            <a:p>
              <a:r>
                <a:rPr lang="en-US" altLang="zh-CN" sz="1600" b="1">
                  <a:solidFill>
                    <a:srgbClr val="005072"/>
                  </a:solidFill>
                  <a:latin typeface="+mj-ea"/>
                  <a:ea typeface="+mj-ea"/>
                </a:rPr>
                <a:t>10</a:t>
              </a:r>
              <a:endParaRPr lang="zh-CN" altLang="en-US" sz="1600" b="1" baseline="-25000">
                <a:solidFill>
                  <a:srgbClr val="005072"/>
                </a:solidFill>
                <a:latin typeface="+mj-ea"/>
                <a:ea typeface="+mj-ea"/>
              </a:endParaRPr>
            </a:p>
          </p:txBody>
        </p:sp>
        <p:sp>
          <p:nvSpPr>
            <p:cNvPr id="84" name="TextBox 55"/>
            <p:cNvSpPr txBox="1"/>
            <p:nvPr/>
          </p:nvSpPr>
          <p:spPr>
            <a:xfrm>
              <a:off x="3252778" y="4033848"/>
              <a:ext cx="476412" cy="338554"/>
            </a:xfrm>
            <a:prstGeom prst="rect">
              <a:avLst/>
            </a:prstGeom>
            <a:noFill/>
          </p:spPr>
          <p:txBody>
            <a:bodyPr wrap="none" rtlCol="0">
              <a:spAutoFit/>
            </a:bodyPr>
            <a:lstStyle/>
            <a:p>
              <a:r>
                <a:rPr lang="en-US" altLang="zh-CN" sz="1600" b="1">
                  <a:solidFill>
                    <a:srgbClr val="005072"/>
                  </a:solidFill>
                  <a:latin typeface="+mj-ea"/>
                  <a:ea typeface="+mj-ea"/>
                </a:rPr>
                <a:t>20</a:t>
              </a:r>
              <a:endParaRPr lang="zh-CN" altLang="en-US" sz="1600" b="1" baseline="-25000">
                <a:solidFill>
                  <a:srgbClr val="005072"/>
                </a:solidFill>
                <a:latin typeface="+mj-ea"/>
                <a:ea typeface="+mj-ea"/>
              </a:endParaRPr>
            </a:p>
          </p:txBody>
        </p:sp>
        <p:sp>
          <p:nvSpPr>
            <p:cNvPr id="85" name="TextBox 56"/>
            <p:cNvSpPr txBox="1"/>
            <p:nvPr/>
          </p:nvSpPr>
          <p:spPr>
            <a:xfrm>
              <a:off x="3303578" y="4319600"/>
              <a:ext cx="330540"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86" name="TextBox 57"/>
            <p:cNvSpPr txBox="1"/>
            <p:nvPr/>
          </p:nvSpPr>
          <p:spPr>
            <a:xfrm>
              <a:off x="3176578" y="4610114"/>
              <a:ext cx="622286" cy="338554"/>
            </a:xfrm>
            <a:prstGeom prst="rect">
              <a:avLst/>
            </a:prstGeom>
            <a:noFill/>
          </p:spPr>
          <p:txBody>
            <a:bodyPr wrap="none" rtlCol="0">
              <a:spAutoFit/>
            </a:bodyPr>
            <a:lstStyle/>
            <a:p>
              <a:r>
                <a:rPr lang="en-US" altLang="zh-CN" sz="1600" b="1">
                  <a:solidFill>
                    <a:srgbClr val="005072"/>
                  </a:solidFill>
                  <a:latin typeface="+mj-ea"/>
                  <a:ea typeface="+mj-ea"/>
                </a:rPr>
                <a:t>145</a:t>
              </a:r>
              <a:endParaRPr lang="zh-CN" altLang="en-US" sz="1600" b="1" baseline="-25000">
                <a:solidFill>
                  <a:srgbClr val="005072"/>
                </a:solidFill>
                <a:latin typeface="+mj-ea"/>
                <a:ea typeface="+mj-ea"/>
              </a:endParaRPr>
            </a:p>
          </p:txBody>
        </p:sp>
        <p:sp>
          <p:nvSpPr>
            <p:cNvPr id="87" name="TextBox 58"/>
            <p:cNvSpPr txBox="1"/>
            <p:nvPr/>
          </p:nvSpPr>
          <p:spPr>
            <a:xfrm>
              <a:off x="3987796" y="2870202"/>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8" name="TextBox 59"/>
            <p:cNvSpPr txBox="1"/>
            <p:nvPr/>
          </p:nvSpPr>
          <p:spPr>
            <a:xfrm>
              <a:off x="3987796" y="3168654"/>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89" name="TextBox 60"/>
            <p:cNvSpPr txBox="1"/>
            <p:nvPr/>
          </p:nvSpPr>
          <p:spPr>
            <a:xfrm>
              <a:off x="3987796" y="3454406"/>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0" name="TextBox 61"/>
            <p:cNvSpPr txBox="1"/>
            <p:nvPr/>
          </p:nvSpPr>
          <p:spPr>
            <a:xfrm>
              <a:off x="3987796" y="3735396"/>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1" name="TextBox 62"/>
            <p:cNvSpPr txBox="1"/>
            <p:nvPr/>
          </p:nvSpPr>
          <p:spPr>
            <a:xfrm>
              <a:off x="3987796" y="4033848"/>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2" name="TextBox 63"/>
            <p:cNvSpPr txBox="1"/>
            <p:nvPr/>
          </p:nvSpPr>
          <p:spPr>
            <a:xfrm>
              <a:off x="3987796" y="4319600"/>
              <a:ext cx="476412" cy="338554"/>
            </a:xfrm>
            <a:prstGeom prst="rect">
              <a:avLst/>
            </a:prstGeom>
            <a:noFill/>
          </p:spPr>
          <p:txBody>
            <a:bodyPr wrap="none" rtlCol="0">
              <a:spAutoFit/>
            </a:bodyPr>
            <a:lstStyle/>
            <a:p>
              <a:r>
                <a:rPr lang="en-US" altLang="zh-CN" sz="1600" b="1">
                  <a:solidFill>
                    <a:srgbClr val="005072"/>
                  </a:solidFill>
                  <a:latin typeface="+mj-ea"/>
                  <a:ea typeface="+mj-ea"/>
                </a:rPr>
                <a:t>85</a:t>
              </a:r>
              <a:endParaRPr lang="zh-CN" altLang="en-US" sz="1600" b="1" baseline="-25000">
                <a:solidFill>
                  <a:srgbClr val="005072"/>
                </a:solidFill>
                <a:latin typeface="+mj-ea"/>
                <a:ea typeface="+mj-ea"/>
              </a:endParaRPr>
            </a:p>
          </p:txBody>
        </p:sp>
        <p:sp>
          <p:nvSpPr>
            <p:cNvPr id="93" name="TextBox 64"/>
            <p:cNvSpPr txBox="1"/>
            <p:nvPr/>
          </p:nvSpPr>
          <p:spPr>
            <a:xfrm>
              <a:off x="4063996" y="4597414"/>
              <a:ext cx="330540" cy="338554"/>
            </a:xfrm>
            <a:prstGeom prst="rect">
              <a:avLst/>
            </a:prstGeom>
            <a:noFill/>
          </p:spPr>
          <p:txBody>
            <a:bodyPr wrap="none" rtlCol="0">
              <a:spAutoFit/>
            </a:bodyPr>
            <a:lstStyle/>
            <a:p>
              <a:r>
                <a:rPr lang="en-US" altLang="zh-CN" sz="1600" b="1">
                  <a:solidFill>
                    <a:srgbClr val="005072"/>
                  </a:solidFill>
                  <a:latin typeface="+mj-ea"/>
                  <a:ea typeface="+mj-ea"/>
                </a:rPr>
                <a:t>0</a:t>
              </a:r>
              <a:endParaRPr lang="zh-CN" altLang="en-US" sz="1600" b="1" baseline="-25000">
                <a:solidFill>
                  <a:srgbClr val="005072"/>
                </a:solidFill>
                <a:latin typeface="+mj-ea"/>
                <a:ea typeface="+mj-ea"/>
              </a:endParaRPr>
            </a:p>
          </p:txBody>
        </p:sp>
        <p:sp>
          <p:nvSpPr>
            <p:cNvPr id="94" name="TextBox 65"/>
            <p:cNvSpPr txBox="1"/>
            <p:nvPr/>
          </p:nvSpPr>
          <p:spPr>
            <a:xfrm>
              <a:off x="4702176" y="2870202"/>
              <a:ext cx="476412" cy="338554"/>
            </a:xfrm>
            <a:prstGeom prst="rect">
              <a:avLst/>
            </a:prstGeom>
            <a:noFill/>
          </p:spPr>
          <p:txBody>
            <a:bodyPr wrap="none" rtlCol="0">
              <a:spAutoFit/>
            </a:bodyPr>
            <a:lstStyle/>
            <a:p>
              <a:r>
                <a:rPr lang="en-US" altLang="zh-CN" sz="1600" b="1">
                  <a:solidFill>
                    <a:srgbClr val="005072"/>
                  </a:solidFill>
                  <a:latin typeface="+mj-ea"/>
                  <a:ea typeface="+mj-ea"/>
                </a:rPr>
                <a:t>57</a:t>
              </a:r>
              <a:endParaRPr lang="zh-CN" altLang="en-US" sz="1600" b="1" baseline="-25000">
                <a:solidFill>
                  <a:srgbClr val="005072"/>
                </a:solidFill>
                <a:latin typeface="+mj-ea"/>
                <a:ea typeface="+mj-ea"/>
              </a:endParaRPr>
            </a:p>
          </p:txBody>
        </p:sp>
        <p:sp>
          <p:nvSpPr>
            <p:cNvPr id="95" name="TextBox 66"/>
            <p:cNvSpPr txBox="1"/>
            <p:nvPr/>
          </p:nvSpPr>
          <p:spPr>
            <a:xfrm>
              <a:off x="4702176" y="3168654"/>
              <a:ext cx="476412" cy="338554"/>
            </a:xfrm>
            <a:prstGeom prst="rect">
              <a:avLst/>
            </a:prstGeom>
            <a:noFill/>
          </p:spPr>
          <p:txBody>
            <a:bodyPr wrap="none" rtlCol="0">
              <a:spAutoFit/>
            </a:bodyPr>
            <a:lstStyle/>
            <a:p>
              <a:r>
                <a:rPr lang="en-US" altLang="zh-CN" sz="1600" b="1">
                  <a:solidFill>
                    <a:srgbClr val="005072"/>
                  </a:solidFill>
                  <a:latin typeface="+mj-ea"/>
                  <a:ea typeface="+mj-ea"/>
                </a:rPr>
                <a:t>58</a:t>
              </a:r>
              <a:endParaRPr lang="zh-CN" altLang="en-US" sz="1600" b="1" baseline="-25000">
                <a:solidFill>
                  <a:srgbClr val="005072"/>
                </a:solidFill>
                <a:latin typeface="+mj-ea"/>
                <a:ea typeface="+mj-ea"/>
              </a:endParaRPr>
            </a:p>
          </p:txBody>
        </p:sp>
        <p:sp>
          <p:nvSpPr>
            <p:cNvPr id="96" name="TextBox 67"/>
            <p:cNvSpPr txBox="1"/>
            <p:nvPr/>
          </p:nvSpPr>
          <p:spPr>
            <a:xfrm>
              <a:off x="4702176" y="3454406"/>
              <a:ext cx="476412" cy="338554"/>
            </a:xfrm>
            <a:prstGeom prst="rect">
              <a:avLst/>
            </a:prstGeom>
            <a:noFill/>
          </p:spPr>
          <p:txBody>
            <a:bodyPr wrap="none" rtlCol="0">
              <a:spAutoFit/>
            </a:bodyPr>
            <a:lstStyle/>
            <a:p>
              <a:r>
                <a:rPr lang="en-US" altLang="zh-CN" sz="1600" b="1">
                  <a:solidFill>
                    <a:srgbClr val="005072"/>
                  </a:solidFill>
                  <a:latin typeface="+mj-ea"/>
                  <a:ea typeface="+mj-ea"/>
                </a:rPr>
                <a:t>56</a:t>
              </a:r>
              <a:endParaRPr lang="zh-CN" altLang="en-US" sz="1600" b="1" baseline="-25000">
                <a:solidFill>
                  <a:srgbClr val="005072"/>
                </a:solidFill>
                <a:latin typeface="+mj-ea"/>
                <a:ea typeface="+mj-ea"/>
              </a:endParaRPr>
            </a:p>
          </p:txBody>
        </p:sp>
        <p:sp>
          <p:nvSpPr>
            <p:cNvPr id="97" name="TextBox 68"/>
            <p:cNvSpPr txBox="1"/>
            <p:nvPr/>
          </p:nvSpPr>
          <p:spPr>
            <a:xfrm>
              <a:off x="4702176" y="3735396"/>
              <a:ext cx="476412" cy="338554"/>
            </a:xfrm>
            <a:prstGeom prst="rect">
              <a:avLst/>
            </a:prstGeom>
            <a:noFill/>
          </p:spPr>
          <p:txBody>
            <a:bodyPr wrap="none" rtlCol="0">
              <a:spAutoFit/>
            </a:bodyPr>
            <a:lstStyle/>
            <a:p>
              <a:r>
                <a:rPr lang="en-US" altLang="zh-CN" sz="1600" b="1">
                  <a:solidFill>
                    <a:srgbClr val="005072"/>
                  </a:solidFill>
                  <a:latin typeface="+mj-ea"/>
                  <a:ea typeface="+mj-ea"/>
                </a:rPr>
                <a:t>68</a:t>
              </a:r>
              <a:endParaRPr lang="zh-CN" altLang="en-US" sz="1600" b="1" baseline="-25000">
                <a:solidFill>
                  <a:srgbClr val="005072"/>
                </a:solidFill>
                <a:latin typeface="+mj-ea"/>
                <a:ea typeface="+mj-ea"/>
              </a:endParaRPr>
            </a:p>
          </p:txBody>
        </p:sp>
        <p:sp>
          <p:nvSpPr>
            <p:cNvPr id="98" name="TextBox 69"/>
            <p:cNvSpPr txBox="1"/>
            <p:nvPr/>
          </p:nvSpPr>
          <p:spPr>
            <a:xfrm>
              <a:off x="4702176" y="4033848"/>
              <a:ext cx="476412" cy="338554"/>
            </a:xfrm>
            <a:prstGeom prst="rect">
              <a:avLst/>
            </a:prstGeom>
            <a:noFill/>
          </p:spPr>
          <p:txBody>
            <a:bodyPr wrap="none" rtlCol="0">
              <a:spAutoFit/>
            </a:bodyPr>
            <a:lstStyle/>
            <a:p>
              <a:r>
                <a:rPr lang="en-US" altLang="zh-CN" sz="1600" b="1">
                  <a:solidFill>
                    <a:srgbClr val="005072"/>
                  </a:solidFill>
                  <a:latin typeface="+mj-ea"/>
                  <a:ea typeface="+mj-ea"/>
                </a:rPr>
                <a:t>88</a:t>
              </a:r>
              <a:endParaRPr lang="zh-CN" altLang="en-US" sz="1600" b="1" baseline="-25000">
                <a:solidFill>
                  <a:srgbClr val="005072"/>
                </a:solidFill>
                <a:latin typeface="+mj-ea"/>
                <a:ea typeface="+mj-ea"/>
              </a:endParaRPr>
            </a:p>
          </p:txBody>
        </p:sp>
        <p:sp>
          <p:nvSpPr>
            <p:cNvPr id="99" name="TextBox 70"/>
            <p:cNvSpPr txBox="1"/>
            <p:nvPr/>
          </p:nvSpPr>
          <p:spPr>
            <a:xfrm>
              <a:off x="4765676" y="4319600"/>
              <a:ext cx="330540" cy="338554"/>
            </a:xfrm>
            <a:prstGeom prst="rect">
              <a:avLst/>
            </a:prstGeom>
            <a:noFill/>
          </p:spPr>
          <p:txBody>
            <a:bodyPr wrap="none" rtlCol="0">
              <a:spAutoFit/>
            </a:bodyPr>
            <a:lstStyle/>
            <a:p>
              <a:r>
                <a:rPr lang="en-US" altLang="zh-CN" sz="1600" b="1">
                  <a:solidFill>
                    <a:srgbClr val="005072"/>
                  </a:solidFill>
                  <a:latin typeface="+mj-ea"/>
                  <a:ea typeface="+mj-ea"/>
                </a:rPr>
                <a:t>8</a:t>
              </a:r>
              <a:endParaRPr lang="zh-CN" altLang="en-US" sz="1600" b="1" baseline="-25000">
                <a:solidFill>
                  <a:srgbClr val="005072"/>
                </a:solidFill>
                <a:latin typeface="+mj-ea"/>
                <a:ea typeface="+mj-ea"/>
              </a:endParaRPr>
            </a:p>
          </p:txBody>
        </p:sp>
        <p:sp>
          <p:nvSpPr>
            <p:cNvPr id="100" name="TextBox 71"/>
            <p:cNvSpPr txBox="1"/>
            <p:nvPr/>
          </p:nvSpPr>
          <p:spPr>
            <a:xfrm>
              <a:off x="4638676" y="4610114"/>
              <a:ext cx="622286" cy="338554"/>
            </a:xfrm>
            <a:prstGeom prst="rect">
              <a:avLst/>
            </a:prstGeom>
            <a:noFill/>
          </p:spPr>
          <p:txBody>
            <a:bodyPr wrap="none" rtlCol="0">
              <a:spAutoFit/>
            </a:bodyPr>
            <a:lstStyle/>
            <a:p>
              <a:r>
                <a:rPr lang="en-US" altLang="zh-CN" sz="1600" b="1">
                  <a:solidFill>
                    <a:srgbClr val="005072"/>
                  </a:solidFill>
                  <a:latin typeface="+mj-ea"/>
                  <a:ea typeface="+mj-ea"/>
                </a:rPr>
                <a:t>121</a:t>
              </a:r>
              <a:endParaRPr lang="zh-CN" altLang="en-US" sz="1600" b="1" baseline="-25000">
                <a:solidFill>
                  <a:srgbClr val="005072"/>
                </a:solidFill>
                <a:latin typeface="+mj-ea"/>
                <a:ea typeface="+mj-ea"/>
              </a:endParaRPr>
            </a:p>
          </p:txBody>
        </p:sp>
        <p:sp>
          <p:nvSpPr>
            <p:cNvPr id="101" name="TextBox 72"/>
            <p:cNvSpPr txBox="1"/>
            <p:nvPr/>
          </p:nvSpPr>
          <p:spPr>
            <a:xfrm>
              <a:off x="5727708" y="2870202"/>
              <a:ext cx="476412" cy="338554"/>
            </a:xfrm>
            <a:prstGeom prst="rect">
              <a:avLst/>
            </a:prstGeom>
            <a:noFill/>
          </p:spPr>
          <p:txBody>
            <a:bodyPr wrap="none" rtlCol="0">
              <a:spAutoFit/>
            </a:bodyPr>
            <a:lstStyle/>
            <a:p>
              <a:r>
                <a:rPr lang="en-US" altLang="zh-CN" sz="1600" b="1">
                  <a:solidFill>
                    <a:srgbClr val="005072"/>
                  </a:solidFill>
                  <a:latin typeface="+mj-ea"/>
                  <a:ea typeface="+mj-ea"/>
                </a:rPr>
                <a:t>62</a:t>
              </a:r>
              <a:endParaRPr lang="zh-CN" altLang="en-US" sz="1600" b="1" baseline="-25000">
                <a:solidFill>
                  <a:srgbClr val="005072"/>
                </a:solidFill>
                <a:latin typeface="+mj-ea"/>
                <a:ea typeface="+mj-ea"/>
              </a:endParaRPr>
            </a:p>
          </p:txBody>
        </p:sp>
        <p:sp>
          <p:nvSpPr>
            <p:cNvPr id="102" name="TextBox 73"/>
            <p:cNvSpPr txBox="1"/>
            <p:nvPr/>
          </p:nvSpPr>
          <p:spPr>
            <a:xfrm>
              <a:off x="5588325" y="3168654"/>
              <a:ext cx="841897"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3" name="TextBox 74"/>
            <p:cNvSpPr txBox="1"/>
            <p:nvPr/>
          </p:nvSpPr>
          <p:spPr>
            <a:xfrm>
              <a:off x="5588325" y="3454406"/>
              <a:ext cx="841897" cy="338554"/>
            </a:xfrm>
            <a:prstGeom prst="rect">
              <a:avLst/>
            </a:prstGeom>
            <a:noFill/>
          </p:spPr>
          <p:txBody>
            <a:bodyPr wrap="none" rtlCol="0">
              <a:spAutoFit/>
            </a:bodyPr>
            <a:lstStyle/>
            <a:p>
              <a:r>
                <a:rPr lang="en-US" altLang="zh-CN" sz="1600" b="1">
                  <a:solidFill>
                    <a:srgbClr val="005072"/>
                  </a:solidFill>
                  <a:latin typeface="+mj-ea"/>
                  <a:ea typeface="+mj-ea"/>
                </a:rPr>
                <a:t>57.25</a:t>
              </a:r>
              <a:endParaRPr lang="zh-CN" altLang="en-US" sz="1600" b="1" baseline="-25000">
                <a:solidFill>
                  <a:srgbClr val="005072"/>
                </a:solidFill>
                <a:latin typeface="+mj-ea"/>
                <a:ea typeface="+mj-ea"/>
              </a:endParaRPr>
            </a:p>
          </p:txBody>
        </p:sp>
        <p:sp>
          <p:nvSpPr>
            <p:cNvPr id="104" name="TextBox 75"/>
            <p:cNvSpPr txBox="1"/>
            <p:nvPr/>
          </p:nvSpPr>
          <p:spPr>
            <a:xfrm>
              <a:off x="5588325" y="3735396"/>
              <a:ext cx="841897" cy="338554"/>
            </a:xfrm>
            <a:prstGeom prst="rect">
              <a:avLst/>
            </a:prstGeom>
            <a:noFill/>
          </p:spPr>
          <p:txBody>
            <a:bodyPr wrap="none" rtlCol="0">
              <a:spAutoFit/>
            </a:bodyPr>
            <a:lstStyle/>
            <a:p>
              <a:r>
                <a:rPr lang="en-US" altLang="zh-CN" sz="1600" b="1">
                  <a:solidFill>
                    <a:srgbClr val="005072"/>
                  </a:solidFill>
                  <a:latin typeface="+mj-ea"/>
                  <a:ea typeface="+mj-ea"/>
                </a:rPr>
                <a:t>61.25</a:t>
              </a:r>
              <a:endParaRPr lang="zh-CN" altLang="en-US" sz="1600" b="1" baseline="-25000">
                <a:solidFill>
                  <a:srgbClr val="005072"/>
                </a:solidFill>
                <a:latin typeface="+mj-ea"/>
                <a:ea typeface="+mj-ea"/>
              </a:endParaRPr>
            </a:p>
          </p:txBody>
        </p:sp>
        <p:sp>
          <p:nvSpPr>
            <p:cNvPr id="105" name="TextBox 76"/>
            <p:cNvSpPr txBox="1"/>
            <p:nvPr/>
          </p:nvSpPr>
          <p:spPr>
            <a:xfrm>
              <a:off x="5588325" y="4033848"/>
              <a:ext cx="841897" cy="338554"/>
            </a:xfrm>
            <a:prstGeom prst="rect">
              <a:avLst/>
            </a:prstGeom>
            <a:noFill/>
          </p:spPr>
          <p:txBody>
            <a:bodyPr wrap="none" rtlCol="0">
              <a:spAutoFit/>
            </a:bodyPr>
            <a:lstStyle/>
            <a:p>
              <a:r>
                <a:rPr lang="en-US" altLang="zh-CN" sz="1600" b="1">
                  <a:solidFill>
                    <a:srgbClr val="005072"/>
                  </a:solidFill>
                  <a:latin typeface="+mj-ea"/>
                  <a:ea typeface="+mj-ea"/>
                </a:rPr>
                <a:t>66.25</a:t>
              </a:r>
              <a:endParaRPr lang="zh-CN" altLang="en-US" sz="1600" b="1" baseline="-25000">
                <a:solidFill>
                  <a:srgbClr val="005072"/>
                </a:solidFill>
                <a:latin typeface="+mj-ea"/>
                <a:ea typeface="+mj-ea"/>
              </a:endParaRPr>
            </a:p>
          </p:txBody>
        </p:sp>
        <p:sp>
          <p:nvSpPr>
            <p:cNvPr id="106" name="TextBox 77"/>
            <p:cNvSpPr txBox="1"/>
            <p:nvPr/>
          </p:nvSpPr>
          <p:spPr>
            <a:xfrm>
              <a:off x="5588325" y="4319600"/>
              <a:ext cx="841897" cy="338554"/>
            </a:xfrm>
            <a:prstGeom prst="rect">
              <a:avLst/>
            </a:prstGeom>
            <a:noFill/>
          </p:spPr>
          <p:txBody>
            <a:bodyPr wrap="none" rtlCol="0">
              <a:spAutoFit/>
            </a:bodyPr>
            <a:lstStyle/>
            <a:p>
              <a:r>
                <a:rPr lang="en-US" altLang="zh-CN" sz="1600" b="1">
                  <a:solidFill>
                    <a:srgbClr val="005072"/>
                  </a:solidFill>
                  <a:latin typeface="+mj-ea"/>
                  <a:ea typeface="+mj-ea"/>
                </a:rPr>
                <a:t>31.25</a:t>
              </a:r>
              <a:endParaRPr lang="zh-CN" altLang="en-US" sz="1600" b="1" baseline="-25000">
                <a:solidFill>
                  <a:srgbClr val="005072"/>
                </a:solidFill>
                <a:latin typeface="+mj-ea"/>
                <a:ea typeface="+mj-ea"/>
              </a:endParaRPr>
            </a:p>
          </p:txBody>
        </p:sp>
        <p:sp>
          <p:nvSpPr>
            <p:cNvPr id="107" name="TextBox 78"/>
            <p:cNvSpPr txBox="1"/>
            <p:nvPr/>
          </p:nvSpPr>
          <p:spPr>
            <a:xfrm>
              <a:off x="5651508" y="4610114"/>
              <a:ext cx="696024" cy="338554"/>
            </a:xfrm>
            <a:prstGeom prst="rect">
              <a:avLst/>
            </a:prstGeom>
            <a:noFill/>
          </p:spPr>
          <p:txBody>
            <a:bodyPr wrap="none" rtlCol="0">
              <a:spAutoFit/>
            </a:bodyPr>
            <a:lstStyle/>
            <a:p>
              <a:r>
                <a:rPr lang="en-US" altLang="zh-CN" sz="1600" b="1">
                  <a:solidFill>
                    <a:srgbClr val="005072"/>
                  </a:solidFill>
                  <a:latin typeface="+mj-ea"/>
                  <a:ea typeface="+mj-ea"/>
                </a:rPr>
                <a:t>83.5</a:t>
              </a:r>
              <a:endParaRPr lang="zh-CN" altLang="en-US" sz="1600" b="1" baseline="-25000">
                <a:solidFill>
                  <a:srgbClr val="005072"/>
                </a:solidFill>
                <a:latin typeface="+mj-ea"/>
                <a:ea typeface="+mj-ea"/>
              </a:endParaRPr>
            </a:p>
          </p:txBody>
        </p:sp>
      </p:grpSp>
    </p:spTree>
    <p:extLst>
      <p:ext uri="{BB962C8B-B14F-4D97-AF65-F5344CB8AC3E}">
        <p14:creationId xmlns:p14="http://schemas.microsoft.com/office/powerpoint/2010/main" val="378193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wipe(left)">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left)">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71515" y="99432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多级队列调度算法</a:t>
            </a:r>
            <a:r>
              <a:rPr lang="en-US" altLang="zh-CN" dirty="0"/>
              <a:t>(</a:t>
            </a:r>
            <a:r>
              <a:rPr lang="en-US" altLang="zh-CN" dirty="0" err="1"/>
              <a:t>MQ</a:t>
            </a:r>
            <a:r>
              <a:rPr lang="en-US" altLang="zh-CN" dirty="0"/>
              <a:t>)-</a:t>
            </a:r>
            <a:r>
              <a:rPr lang="zh-CN" altLang="en-US" dirty="0"/>
              <a:t>先分类，再使用策略</a:t>
            </a:r>
            <a:endParaRPr lang="zh-CN" altLang="en-US" dirty="0">
              <a:cs typeface="+mj-cs"/>
            </a:endParaRPr>
          </a:p>
        </p:txBody>
      </p:sp>
      <p:grpSp>
        <p:nvGrpSpPr>
          <p:cNvPr id="7" name="组合 6"/>
          <p:cNvGrpSpPr/>
          <p:nvPr/>
        </p:nvGrpSpPr>
        <p:grpSpPr>
          <a:xfrm>
            <a:off x="844894" y="1885260"/>
            <a:ext cx="4591203" cy="428628"/>
            <a:chOff x="844893" y="1028010"/>
            <a:chExt cx="4591203" cy="428628"/>
          </a:xfrm>
        </p:grpSpPr>
        <p:sp>
          <p:nvSpPr>
            <p:cNvPr id="9" name="内容占位符 2"/>
            <p:cNvSpPr txBox="1">
              <a:spLocks/>
            </p:cNvSpPr>
            <p:nvPr/>
          </p:nvSpPr>
          <p:spPr>
            <a:xfrm>
              <a:off x="1142976" y="1028010"/>
              <a:ext cx="42931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就绪队列被划分成多个独立的子队列</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262422" y="2227936"/>
            <a:ext cx="3881082" cy="376916"/>
            <a:chOff x="1262422" y="1370686"/>
            <a:chExt cx="3881082" cy="376916"/>
          </a:xfrm>
        </p:grpSpPr>
        <p:sp>
          <p:nvSpPr>
            <p:cNvPr id="30" name="内容占位符 2"/>
            <p:cNvSpPr txBox="1">
              <a:spLocks/>
            </p:cNvSpPr>
            <p:nvPr/>
          </p:nvSpPr>
          <p:spPr>
            <a:xfrm>
              <a:off x="1394986" y="1370686"/>
              <a:ext cx="374851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如：前台(交互)、后台(批处理</a:t>
              </a:r>
              <a:r>
                <a:rPr lang="en-US" altLang="zh-CN" dirty="0"/>
                <a:t>)</a:t>
              </a:r>
              <a:endParaRPr lang="zh-CN" altLang="en-US" dirty="0"/>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13" name="组合 12"/>
          <p:cNvGrpSpPr/>
          <p:nvPr/>
        </p:nvGrpSpPr>
        <p:grpSpPr>
          <a:xfrm>
            <a:off x="1262422" y="2569103"/>
            <a:ext cx="3666768" cy="376916"/>
            <a:chOff x="1262422" y="2042656"/>
            <a:chExt cx="3666768" cy="376916"/>
          </a:xfrm>
        </p:grpSpPr>
        <p:sp>
          <p:nvSpPr>
            <p:cNvPr id="17" name="内容占位符 2"/>
            <p:cNvSpPr txBox="1">
              <a:spLocks/>
            </p:cNvSpPr>
            <p:nvPr/>
          </p:nvSpPr>
          <p:spPr>
            <a:xfrm>
              <a:off x="1394986" y="204265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如：前台–RR、后台–FC</a:t>
              </a:r>
              <a:r>
                <a:rPr lang="en-US" altLang="zh-CN" dirty="0"/>
                <a:t>FS</a:t>
              </a:r>
              <a:endParaRPr lang="zh-CN" altLang="en-US" dirty="0"/>
            </a:p>
          </p:txBody>
        </p:sp>
        <p:pic>
          <p:nvPicPr>
            <p:cNvPr id="24" name="图片 23" descr="小点1.png"/>
            <p:cNvPicPr>
              <a:picLocks noChangeAspect="1"/>
            </p:cNvPicPr>
            <p:nvPr/>
          </p:nvPicPr>
          <p:blipFill>
            <a:blip r:embed="rId2" cstate="print"/>
            <a:stretch>
              <a:fillRect/>
            </a:stretch>
          </p:blipFill>
          <p:spPr>
            <a:xfrm>
              <a:off x="1262422" y="2157636"/>
              <a:ext cx="151066" cy="148997"/>
            </a:xfrm>
            <a:prstGeom prst="rect">
              <a:avLst/>
            </a:prstGeom>
            <a:effectLst/>
          </p:spPr>
        </p:pic>
      </p:grpSp>
      <p:grpSp>
        <p:nvGrpSpPr>
          <p:cNvPr id="11" name="组合 10"/>
          <p:cNvGrpSpPr/>
          <p:nvPr/>
        </p:nvGrpSpPr>
        <p:grpSpPr>
          <a:xfrm>
            <a:off x="844894" y="2226427"/>
            <a:ext cx="3941421" cy="428628"/>
            <a:chOff x="844893" y="1699980"/>
            <a:chExt cx="3941421" cy="428628"/>
          </a:xfrm>
        </p:grpSpPr>
        <p:sp>
          <p:nvSpPr>
            <p:cNvPr id="25" name="内容占位符 2"/>
            <p:cNvSpPr txBox="1">
              <a:spLocks/>
            </p:cNvSpPr>
            <p:nvPr/>
          </p:nvSpPr>
          <p:spPr>
            <a:xfrm>
              <a:off x="1142976" y="1699980"/>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每个队列拥有自己的调度策略</a:t>
              </a:r>
            </a:p>
          </p:txBody>
        </p:sp>
        <p:sp>
          <p:nvSpPr>
            <p:cNvPr id="27" name="TextBox 26"/>
            <p:cNvSpPr txBox="1"/>
            <p:nvPr/>
          </p:nvSpPr>
          <p:spPr>
            <a:xfrm>
              <a:off x="844893" y="169998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569103"/>
            <a:ext cx="3298479" cy="428628"/>
            <a:chOff x="844893" y="2385332"/>
            <a:chExt cx="3298479" cy="428628"/>
          </a:xfrm>
        </p:grpSpPr>
        <p:sp>
          <p:nvSpPr>
            <p:cNvPr id="38" name="内容占位符 2"/>
            <p:cNvSpPr txBox="1">
              <a:spLocks/>
            </p:cNvSpPr>
            <p:nvPr/>
          </p:nvSpPr>
          <p:spPr>
            <a:xfrm>
              <a:off x="1142976" y="238533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队列间的调度</a:t>
              </a:r>
            </a:p>
          </p:txBody>
        </p:sp>
        <p:sp>
          <p:nvSpPr>
            <p:cNvPr id="39" name="TextBox 38"/>
            <p:cNvSpPr txBox="1"/>
            <p:nvPr/>
          </p:nvSpPr>
          <p:spPr>
            <a:xfrm>
              <a:off x="844893" y="23853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2911779"/>
            <a:ext cx="3809644" cy="985618"/>
            <a:chOff x="1262422" y="2728008"/>
            <a:chExt cx="3809644" cy="985618"/>
          </a:xfrm>
        </p:grpSpPr>
        <p:sp>
          <p:nvSpPr>
            <p:cNvPr id="33" name="内容占位符 2"/>
            <p:cNvSpPr txBox="1">
              <a:spLocks/>
            </p:cNvSpPr>
            <p:nvPr/>
          </p:nvSpPr>
          <p:spPr>
            <a:xfrm>
              <a:off x="1394986" y="2728008"/>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a:t>固定优先级</a:t>
              </a:r>
            </a:p>
          </p:txBody>
        </p:sp>
        <p:pic>
          <p:nvPicPr>
            <p:cNvPr id="34" name="图片 33" descr="小点1.png"/>
            <p:cNvPicPr>
              <a:picLocks noChangeAspect="1"/>
            </p:cNvPicPr>
            <p:nvPr/>
          </p:nvPicPr>
          <p:blipFill>
            <a:blip r:embed="rId2" cstate="print"/>
            <a:stretch>
              <a:fillRect/>
            </a:stretch>
          </p:blipFill>
          <p:spPr>
            <a:xfrm>
              <a:off x="1505764" y="3142122"/>
              <a:ext cx="151066" cy="148997"/>
            </a:xfrm>
            <a:prstGeom prst="rect">
              <a:avLst/>
            </a:prstGeom>
            <a:effectLst/>
          </p:spPr>
        </p:pic>
        <p:sp>
          <p:nvSpPr>
            <p:cNvPr id="35" name="内容占位符 2"/>
            <p:cNvSpPr txBox="1">
              <a:spLocks/>
            </p:cNvSpPr>
            <p:nvPr/>
          </p:nvSpPr>
          <p:spPr>
            <a:xfrm>
              <a:off x="1638328" y="3042788"/>
              <a:ext cx="3433738"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先处理前台，然后处理后台</a:t>
              </a:r>
            </a:p>
          </p:txBody>
        </p:sp>
        <p:pic>
          <p:nvPicPr>
            <p:cNvPr id="37" name="图片 36" descr="小点1.png"/>
            <p:cNvPicPr>
              <a:picLocks noChangeAspect="1"/>
            </p:cNvPicPr>
            <p:nvPr/>
          </p:nvPicPr>
          <p:blipFill>
            <a:blip r:embed="rId2" cstate="print"/>
            <a:stretch>
              <a:fillRect/>
            </a:stretch>
          </p:blipFill>
          <p:spPr>
            <a:xfrm>
              <a:off x="1262422" y="2842988"/>
              <a:ext cx="151066" cy="148997"/>
            </a:xfrm>
            <a:prstGeom prst="rect">
              <a:avLst/>
            </a:prstGeom>
            <a:effectLst/>
          </p:spPr>
        </p:pic>
        <p:pic>
          <p:nvPicPr>
            <p:cNvPr id="23" name="图片 22" descr="小点1.png"/>
            <p:cNvPicPr>
              <a:picLocks noChangeAspect="1"/>
            </p:cNvPicPr>
            <p:nvPr/>
          </p:nvPicPr>
          <p:blipFill>
            <a:blip r:embed="rId2" cstate="print"/>
            <a:stretch>
              <a:fillRect/>
            </a:stretch>
          </p:blipFill>
          <p:spPr>
            <a:xfrm>
              <a:off x="1510478" y="3412228"/>
              <a:ext cx="151066" cy="148997"/>
            </a:xfrm>
            <a:prstGeom prst="rect">
              <a:avLst/>
            </a:prstGeom>
            <a:effectLst/>
          </p:spPr>
        </p:pic>
        <p:sp>
          <p:nvSpPr>
            <p:cNvPr id="26" name="内容占位符 2"/>
            <p:cNvSpPr txBox="1">
              <a:spLocks/>
            </p:cNvSpPr>
            <p:nvPr/>
          </p:nvSpPr>
          <p:spPr>
            <a:xfrm>
              <a:off x="1643042" y="3327408"/>
              <a:ext cx="20002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可能导致饥饿</a:t>
              </a:r>
            </a:p>
          </p:txBody>
        </p:sp>
      </p:grpSp>
      <p:grpSp>
        <p:nvGrpSpPr>
          <p:cNvPr id="6" name="组合 5"/>
          <p:cNvGrpSpPr/>
          <p:nvPr/>
        </p:nvGrpSpPr>
        <p:grpSpPr>
          <a:xfrm>
            <a:off x="1281344" y="3769035"/>
            <a:ext cx="6505366" cy="971104"/>
            <a:chOff x="1281344" y="3585264"/>
            <a:chExt cx="6505366" cy="971104"/>
          </a:xfrm>
        </p:grpSpPr>
        <p:sp>
          <p:nvSpPr>
            <p:cNvPr id="28" name="内容占位符 2"/>
            <p:cNvSpPr txBox="1">
              <a:spLocks/>
            </p:cNvSpPr>
            <p:nvPr/>
          </p:nvSpPr>
          <p:spPr>
            <a:xfrm>
              <a:off x="1413908" y="3585264"/>
              <a:ext cx="243801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时间片轮转</a:t>
              </a:r>
            </a:p>
          </p:txBody>
        </p:sp>
        <p:pic>
          <p:nvPicPr>
            <p:cNvPr id="29" name="图片 28" descr="小点1.png"/>
            <p:cNvPicPr>
              <a:picLocks noChangeAspect="1"/>
            </p:cNvPicPr>
            <p:nvPr/>
          </p:nvPicPr>
          <p:blipFill>
            <a:blip r:embed="rId2" cstate="print"/>
            <a:stretch>
              <a:fillRect/>
            </a:stretch>
          </p:blipFill>
          <p:spPr>
            <a:xfrm>
              <a:off x="1281344" y="3700244"/>
              <a:ext cx="151066" cy="148997"/>
            </a:xfrm>
            <a:prstGeom prst="rect">
              <a:avLst/>
            </a:prstGeom>
            <a:effectLst/>
          </p:spPr>
        </p:pic>
        <p:pic>
          <p:nvPicPr>
            <p:cNvPr id="36" name="图片 35" descr="小点1.png"/>
            <p:cNvPicPr>
              <a:picLocks noChangeAspect="1"/>
            </p:cNvPicPr>
            <p:nvPr/>
          </p:nvPicPr>
          <p:blipFill>
            <a:blip r:embed="rId2" cstate="print"/>
            <a:stretch>
              <a:fillRect/>
            </a:stretch>
          </p:blipFill>
          <p:spPr>
            <a:xfrm>
              <a:off x="1505764" y="3999378"/>
              <a:ext cx="151066" cy="148997"/>
            </a:xfrm>
            <a:prstGeom prst="rect">
              <a:avLst/>
            </a:prstGeom>
            <a:effectLst/>
          </p:spPr>
        </p:pic>
        <p:sp>
          <p:nvSpPr>
            <p:cNvPr id="40" name="内容占位符 2"/>
            <p:cNvSpPr txBox="1">
              <a:spLocks/>
            </p:cNvSpPr>
            <p:nvPr/>
          </p:nvSpPr>
          <p:spPr>
            <a:xfrm>
              <a:off x="1638328" y="3900044"/>
              <a:ext cx="614838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a:t>每个队列都得到一个确定的能够调度其进程的CPU总时间</a:t>
              </a:r>
            </a:p>
          </p:txBody>
        </p:sp>
        <p:pic>
          <p:nvPicPr>
            <p:cNvPr id="41" name="图片 40" descr="小点1.png"/>
            <p:cNvPicPr>
              <a:picLocks noChangeAspect="1"/>
            </p:cNvPicPr>
            <p:nvPr/>
          </p:nvPicPr>
          <p:blipFill>
            <a:blip r:embed="rId2" cstate="print"/>
            <a:stretch>
              <a:fillRect/>
            </a:stretch>
          </p:blipFill>
          <p:spPr>
            <a:xfrm>
              <a:off x="1510478" y="4269484"/>
              <a:ext cx="151066" cy="148997"/>
            </a:xfrm>
            <a:prstGeom prst="rect">
              <a:avLst/>
            </a:prstGeom>
            <a:effectLst/>
          </p:spPr>
        </p:pic>
        <p:sp>
          <p:nvSpPr>
            <p:cNvPr id="42" name="内容占位符 2"/>
            <p:cNvSpPr txBox="1">
              <a:spLocks/>
            </p:cNvSpPr>
            <p:nvPr/>
          </p:nvSpPr>
          <p:spPr>
            <a:xfrm>
              <a:off x="1643042" y="4170150"/>
              <a:ext cx="592935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如：80%</a:t>
              </a:r>
              <a:r>
                <a:rPr lang="en-US" altLang="zh-CN" sz="1800" dirty="0"/>
                <a:t>CPU</a:t>
              </a:r>
              <a:r>
                <a:rPr lang="zh-CN" altLang="en-US" sz="1800" dirty="0"/>
                <a:t>时间用于前台，20%</a:t>
              </a:r>
              <a:r>
                <a:rPr lang="en-US" altLang="zh-CN" sz="1800" dirty="0"/>
                <a:t>CPU</a:t>
              </a:r>
              <a:r>
                <a:rPr lang="zh-CN" altLang="en-US" sz="1800" dirty="0"/>
                <a:t>时间用于后台</a:t>
              </a:r>
            </a:p>
          </p:txBody>
        </p:sp>
      </p:grpSp>
    </p:spTree>
    <p:extLst>
      <p:ext uri="{BB962C8B-B14F-4D97-AF65-F5344CB8AC3E}">
        <p14:creationId xmlns:p14="http://schemas.microsoft.com/office/powerpoint/2010/main" val="373103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41512" y="1052737"/>
            <a:ext cx="8501122"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spc="-120" dirty="0"/>
              <a:t>多级反馈队列算法</a:t>
            </a:r>
            <a:r>
              <a:rPr lang="en-US" altLang="zh-CN" sz="2800" spc="-120" dirty="0"/>
              <a:t>(</a:t>
            </a:r>
            <a:r>
              <a:rPr lang="zh-CN" altLang="en-US" sz="2800" spc="-120" dirty="0"/>
              <a:t>MLFQ</a:t>
            </a:r>
            <a:r>
              <a:rPr lang="en-US" altLang="zh-CN" sz="2800" spc="-120" dirty="0"/>
              <a:t>)</a:t>
            </a:r>
            <a:endParaRPr lang="zh-CN" altLang="en-US" sz="2800" spc="-120" dirty="0">
              <a:cs typeface="+mj-cs"/>
            </a:endParaRPr>
          </a:p>
        </p:txBody>
      </p:sp>
      <p:grpSp>
        <p:nvGrpSpPr>
          <p:cNvPr id="2" name="组合 1"/>
          <p:cNvGrpSpPr/>
          <p:nvPr/>
        </p:nvGrpSpPr>
        <p:grpSpPr>
          <a:xfrm>
            <a:off x="844894" y="1606485"/>
            <a:ext cx="5527307" cy="428628"/>
            <a:chOff x="844893" y="749235"/>
            <a:chExt cx="5527307" cy="428628"/>
          </a:xfrm>
        </p:grpSpPr>
        <p:sp>
          <p:nvSpPr>
            <p:cNvPr id="9" name="内容占位符 2"/>
            <p:cNvSpPr txBox="1">
              <a:spLocks/>
            </p:cNvSpPr>
            <p:nvPr/>
          </p:nvSpPr>
          <p:spPr>
            <a:xfrm>
              <a:off x="1142976" y="749235"/>
              <a:ext cx="52292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进程可在不同队列间移动的多级队列算法</a:t>
              </a:r>
            </a:p>
          </p:txBody>
        </p:sp>
        <p:sp>
          <p:nvSpPr>
            <p:cNvPr id="12" name="TextBox 11"/>
            <p:cNvSpPr txBox="1"/>
            <p:nvPr/>
          </p:nvSpPr>
          <p:spPr>
            <a:xfrm>
              <a:off x="844893" y="749235"/>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1916832"/>
            <a:ext cx="5901866" cy="888370"/>
            <a:chOff x="1262422" y="1059582"/>
            <a:chExt cx="5901866" cy="888370"/>
          </a:xfrm>
        </p:grpSpPr>
        <p:sp>
          <p:nvSpPr>
            <p:cNvPr id="17" name="内容占位符 2"/>
            <p:cNvSpPr txBox="1">
              <a:spLocks/>
            </p:cNvSpPr>
            <p:nvPr/>
          </p:nvSpPr>
          <p:spPr>
            <a:xfrm>
              <a:off x="1394986" y="1059582"/>
              <a:ext cx="48915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时间片大小随优先级级别增加而增加</a:t>
              </a:r>
            </a:p>
          </p:txBody>
        </p:sp>
        <p:pic>
          <p:nvPicPr>
            <p:cNvPr id="24" name="图片 23" descr="小点1.png"/>
            <p:cNvPicPr>
              <a:picLocks noChangeAspect="1"/>
            </p:cNvPicPr>
            <p:nvPr/>
          </p:nvPicPr>
          <p:blipFill>
            <a:blip r:embed="rId2" cstate="print"/>
            <a:stretch>
              <a:fillRect/>
            </a:stretch>
          </p:blipFill>
          <p:spPr>
            <a:xfrm>
              <a:off x="1262422" y="1174562"/>
              <a:ext cx="151066" cy="148997"/>
            </a:xfrm>
            <a:prstGeom prst="rect">
              <a:avLst/>
            </a:prstGeom>
            <a:effectLst/>
          </p:spPr>
        </p:pic>
        <p:sp>
          <p:nvSpPr>
            <p:cNvPr id="31" name="内容占位符 2"/>
            <p:cNvSpPr txBox="1">
              <a:spLocks/>
            </p:cNvSpPr>
            <p:nvPr/>
          </p:nvSpPr>
          <p:spPr>
            <a:xfrm>
              <a:off x="1394986" y="1352059"/>
              <a:ext cx="5769302" cy="59589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如进程在当前的时间片没有完成，则降到下一个优先级</a:t>
              </a:r>
            </a:p>
          </p:txBody>
        </p:sp>
        <p:pic>
          <p:nvPicPr>
            <p:cNvPr id="32" name="图片 31" descr="小点1.png"/>
            <p:cNvPicPr>
              <a:picLocks noChangeAspect="1"/>
            </p:cNvPicPr>
            <p:nvPr/>
          </p:nvPicPr>
          <p:blipFill>
            <a:blip r:embed="rId2" cstate="print"/>
            <a:stretch>
              <a:fillRect/>
            </a:stretch>
          </p:blipFill>
          <p:spPr>
            <a:xfrm>
              <a:off x="1262422" y="1467040"/>
              <a:ext cx="151066" cy="148997"/>
            </a:xfrm>
            <a:prstGeom prst="rect">
              <a:avLst/>
            </a:prstGeom>
            <a:effectLst/>
          </p:spPr>
        </p:pic>
      </p:grpSp>
      <p:grpSp>
        <p:nvGrpSpPr>
          <p:cNvPr id="4" name="组合 3"/>
          <p:cNvGrpSpPr/>
          <p:nvPr/>
        </p:nvGrpSpPr>
        <p:grpSpPr>
          <a:xfrm>
            <a:off x="514096" y="3068960"/>
            <a:ext cx="5700979" cy="2410256"/>
            <a:chOff x="442657" y="1995686"/>
            <a:chExt cx="5700979" cy="2410256"/>
          </a:xfrm>
        </p:grpSpPr>
        <p:cxnSp>
          <p:nvCxnSpPr>
            <p:cNvPr id="16" name="直接连接符 15"/>
            <p:cNvCxnSpPr/>
            <p:nvPr/>
          </p:nvCxnSpPr>
          <p:spPr>
            <a:xfrm>
              <a:off x="2357422" y="210046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357422" y="2538615"/>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756971" y="2315412"/>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41010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5400000">
              <a:off x="305291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5400000">
              <a:off x="269572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2338530" y="2315412"/>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357422" y="2950889"/>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57422" y="3395392"/>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3756971" y="3165839"/>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5400000">
              <a:off x="341010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05291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269572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a:off x="2338530" y="3165839"/>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357422" y="3908158"/>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2357422" y="4343136"/>
              <a:ext cx="1620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3756971" y="4123108"/>
              <a:ext cx="468000" cy="1588"/>
            </a:xfrm>
            <a:prstGeom prst="line">
              <a:avLst/>
            </a:prstGeom>
            <a:ln w="381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341010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a:off x="305291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269572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2338530" y="4123108"/>
              <a:ext cx="468000" cy="1588"/>
            </a:xfrm>
            <a:prstGeom prst="line">
              <a:avLst/>
            </a:prstGeom>
            <a:ln w="25400">
              <a:solidFill>
                <a:srgbClr val="005072"/>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4714876" y="2781504"/>
              <a:ext cx="739780" cy="714380"/>
              <a:chOff x="3857620" y="3286130"/>
              <a:chExt cx="739780" cy="714380"/>
            </a:xfrm>
          </p:grpSpPr>
          <p:sp>
            <p:nvSpPr>
              <p:cNvPr id="48" name="椭圆 47"/>
              <p:cNvSpPr/>
              <p:nvPr/>
            </p:nvSpPr>
            <p:spPr>
              <a:xfrm>
                <a:off x="3857620" y="3286130"/>
                <a:ext cx="714380" cy="714380"/>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内容占位符 2"/>
              <p:cNvSpPr txBox="1">
                <a:spLocks/>
              </p:cNvSpPr>
              <p:nvPr/>
            </p:nvSpPr>
            <p:spPr>
              <a:xfrm>
                <a:off x="3883020" y="3468018"/>
                <a:ext cx="7143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a:solidFill>
                      <a:schemeClr val="bg1"/>
                    </a:solidFill>
                  </a:rPr>
                  <a:t>CPU</a:t>
                </a:r>
                <a:endParaRPr lang="zh-CN" altLang="en-US" sz="1800">
                  <a:solidFill>
                    <a:schemeClr val="bg1"/>
                  </a:solidFill>
                </a:endParaRPr>
              </a:p>
            </p:txBody>
          </p:sp>
        </p:grpSp>
        <p:cxnSp>
          <p:nvCxnSpPr>
            <p:cNvPr id="52" name="直接箭头连接符 51"/>
            <p:cNvCxnSpPr/>
            <p:nvPr/>
          </p:nvCxnSpPr>
          <p:spPr>
            <a:xfrm>
              <a:off x="4000496" y="2352876"/>
              <a:ext cx="818999" cy="533246"/>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400049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rot="5400000" flipH="1" flipV="1">
              <a:off x="4000496" y="3353008"/>
              <a:ext cx="785818" cy="78581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5429256"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1571604" y="313869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1571604" y="2386214"/>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1571604" y="4137238"/>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62" name="上下箭头 61"/>
            <p:cNvSpPr/>
            <p:nvPr/>
          </p:nvSpPr>
          <p:spPr>
            <a:xfrm>
              <a:off x="3071802" y="2567190"/>
              <a:ext cx="214314" cy="360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上下箭头 63"/>
            <p:cNvSpPr/>
            <p:nvPr/>
          </p:nvSpPr>
          <p:spPr>
            <a:xfrm>
              <a:off x="3071802" y="3405396"/>
              <a:ext cx="214314" cy="468000"/>
            </a:xfrm>
            <a:prstGeom prst="upDownArrow">
              <a:avLst/>
            </a:prstGeom>
            <a:gradFill>
              <a:gsLst>
                <a:gs pos="100000">
                  <a:srgbClr val="11576A"/>
                </a:gs>
                <a:gs pos="0">
                  <a:srgbClr val="0EB1C8"/>
                </a:gs>
                <a:gs pos="100000">
                  <a:schemeClr val="accent1">
                    <a:tint val="23500"/>
                    <a:satMod val="160000"/>
                  </a:schemeClr>
                </a:gs>
              </a:gsLst>
              <a:lin ang="5400000" scaled="0"/>
            </a:gra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TextBox 64"/>
            <p:cNvSpPr txBox="1"/>
            <p:nvPr/>
          </p:nvSpPr>
          <p:spPr>
            <a:xfrm>
              <a:off x="3952871" y="1995686"/>
              <a:ext cx="697627" cy="338554"/>
            </a:xfrm>
            <a:prstGeom prst="rect">
              <a:avLst/>
            </a:prstGeom>
            <a:noFill/>
          </p:spPr>
          <p:txBody>
            <a:bodyPr wrap="none" rtlCol="0">
              <a:spAutoFit/>
            </a:bodyPr>
            <a:lstStyle/>
            <a:p>
              <a:r>
                <a:rPr lang="en-US" altLang="zh-CN" sz="1600" b="1">
                  <a:solidFill>
                    <a:srgbClr val="11576A"/>
                  </a:solidFill>
                  <a:latin typeface="+mn-ea"/>
                </a:rPr>
                <a:t>q=t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66" name="TextBox 65"/>
            <p:cNvSpPr txBox="1"/>
            <p:nvPr/>
          </p:nvSpPr>
          <p:spPr>
            <a:xfrm>
              <a:off x="3600443" y="2145470"/>
              <a:ext cx="457176"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a</a:t>
              </a:r>
              <a:endParaRPr lang="zh-CN" altLang="en-US" b="1" baseline="-25000">
                <a:solidFill>
                  <a:srgbClr val="11576A"/>
                </a:solidFill>
                <a:latin typeface="+mn-ea"/>
              </a:endParaRPr>
            </a:p>
          </p:txBody>
        </p:sp>
        <p:sp>
          <p:nvSpPr>
            <p:cNvPr id="67" name="TextBox 66"/>
            <p:cNvSpPr txBox="1"/>
            <p:nvPr/>
          </p:nvSpPr>
          <p:spPr>
            <a:xfrm>
              <a:off x="3600443" y="2986293"/>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68" name="TextBox 67"/>
            <p:cNvSpPr txBox="1"/>
            <p:nvPr/>
          </p:nvSpPr>
          <p:spPr>
            <a:xfrm>
              <a:off x="3267066" y="2986293"/>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69" name="TextBox 68"/>
            <p:cNvSpPr txBox="1"/>
            <p:nvPr/>
          </p:nvSpPr>
          <p:spPr>
            <a:xfrm>
              <a:off x="2900351" y="2986293"/>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70" name="TextBox 69"/>
            <p:cNvSpPr txBox="1"/>
            <p:nvPr/>
          </p:nvSpPr>
          <p:spPr>
            <a:xfrm>
              <a:off x="3600443" y="3934037"/>
              <a:ext cx="457176"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x</a:t>
              </a:r>
              <a:endParaRPr lang="zh-CN" altLang="en-US" b="1" baseline="-25000">
                <a:solidFill>
                  <a:srgbClr val="11576A"/>
                </a:solidFill>
                <a:latin typeface="+mn-ea"/>
              </a:endParaRPr>
            </a:p>
          </p:txBody>
        </p:sp>
        <p:sp>
          <p:nvSpPr>
            <p:cNvPr id="71" name="TextBox 70"/>
            <p:cNvSpPr txBox="1"/>
            <p:nvPr/>
          </p:nvSpPr>
          <p:spPr>
            <a:xfrm>
              <a:off x="3267066" y="3934037"/>
              <a:ext cx="453970"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y</a:t>
              </a:r>
              <a:endParaRPr lang="zh-CN" altLang="en-US" b="1" baseline="-25000">
                <a:solidFill>
                  <a:srgbClr val="11576A"/>
                </a:solidFill>
                <a:latin typeface="+mn-ea"/>
              </a:endParaRPr>
            </a:p>
          </p:txBody>
        </p:sp>
        <p:sp>
          <p:nvSpPr>
            <p:cNvPr id="72" name="TextBox 71"/>
            <p:cNvSpPr txBox="1"/>
            <p:nvPr/>
          </p:nvSpPr>
          <p:spPr>
            <a:xfrm>
              <a:off x="3952871" y="2729116"/>
              <a:ext cx="843501" cy="338554"/>
            </a:xfrm>
            <a:prstGeom prst="rect">
              <a:avLst/>
            </a:prstGeom>
            <a:noFill/>
          </p:spPr>
          <p:txBody>
            <a:bodyPr wrap="none" rtlCol="0">
              <a:spAutoFit/>
            </a:bodyPr>
            <a:lstStyle/>
            <a:p>
              <a:r>
                <a:rPr lang="en-US" altLang="zh-CN" sz="1600" b="1">
                  <a:solidFill>
                    <a:srgbClr val="11576A"/>
                  </a:solidFill>
                  <a:latin typeface="+mn-ea"/>
                </a:rPr>
                <a:t>q=2t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3" name="TextBox 72"/>
            <p:cNvSpPr txBox="1"/>
            <p:nvPr/>
          </p:nvSpPr>
          <p:spPr>
            <a:xfrm>
              <a:off x="3952871" y="4067388"/>
              <a:ext cx="1104790" cy="338554"/>
            </a:xfrm>
            <a:prstGeom prst="rect">
              <a:avLst/>
            </a:prstGeom>
            <a:noFill/>
          </p:spPr>
          <p:txBody>
            <a:bodyPr wrap="none" rtlCol="0">
              <a:spAutoFit/>
            </a:bodyPr>
            <a:lstStyle/>
            <a:p>
              <a:r>
                <a:rPr lang="en-US" altLang="zh-CN" sz="1600" b="1">
                  <a:solidFill>
                    <a:srgbClr val="11576A"/>
                  </a:solidFill>
                  <a:latin typeface="+mn-ea"/>
                </a:rPr>
                <a:t>q=2</a:t>
              </a:r>
              <a:r>
                <a:rPr lang="en-US" altLang="zh-CN" sz="1600" b="1" baseline="30000">
                  <a:solidFill>
                    <a:srgbClr val="11576A"/>
                  </a:solidFill>
                  <a:latin typeface="+mn-ea"/>
                </a:rPr>
                <a:t>n-1</a:t>
              </a:r>
              <a:r>
                <a:rPr lang="en-US" altLang="zh-CN" sz="1600" b="1">
                  <a:solidFill>
                    <a:srgbClr val="11576A"/>
                  </a:solidFill>
                  <a:latin typeface="+mn-ea"/>
                </a:rPr>
                <a:t>t</a:t>
              </a:r>
              <a:r>
                <a:rPr lang="en-US" altLang="zh-CN" sz="1600" b="1" baseline="-25000">
                  <a:solidFill>
                    <a:srgbClr val="11576A"/>
                  </a:solidFill>
                  <a:latin typeface="+mn-ea"/>
                </a:rPr>
                <a:t>0</a:t>
              </a:r>
              <a:endParaRPr lang="zh-CN" altLang="en-US" sz="1600" b="1" baseline="-25000">
                <a:solidFill>
                  <a:srgbClr val="11576A"/>
                </a:solidFill>
                <a:latin typeface="+mn-ea"/>
              </a:endParaRPr>
            </a:p>
          </p:txBody>
        </p:sp>
        <p:sp>
          <p:nvSpPr>
            <p:cNvPr id="74" name="TextBox 73"/>
            <p:cNvSpPr txBox="1"/>
            <p:nvPr/>
          </p:nvSpPr>
          <p:spPr>
            <a:xfrm>
              <a:off x="1500166" y="1995686"/>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1</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5" name="TextBox 74"/>
            <p:cNvSpPr txBox="1"/>
            <p:nvPr/>
          </p:nvSpPr>
          <p:spPr>
            <a:xfrm>
              <a:off x="1500166" y="2781504"/>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2</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6" name="TextBox 75"/>
            <p:cNvSpPr txBox="1"/>
            <p:nvPr/>
          </p:nvSpPr>
          <p:spPr>
            <a:xfrm>
              <a:off x="1500166" y="3794336"/>
              <a:ext cx="744114" cy="338554"/>
            </a:xfrm>
            <a:prstGeom prst="rect">
              <a:avLst/>
            </a:prstGeom>
            <a:noFill/>
          </p:spPr>
          <p:txBody>
            <a:bodyPr wrap="none" rtlCol="0">
              <a:spAutoFit/>
            </a:bodyPr>
            <a:lstStyle/>
            <a:p>
              <a:r>
                <a:rPr lang="zh-CN" altLang="en-US" sz="1600" b="1" dirty="0">
                  <a:solidFill>
                    <a:srgbClr val="11576A"/>
                  </a:solidFill>
                  <a:latin typeface="+mn-ea"/>
                </a:rPr>
                <a:t>第</a:t>
              </a:r>
              <a:r>
                <a:rPr lang="en-US" altLang="zh-CN" sz="1600" b="1" dirty="0">
                  <a:solidFill>
                    <a:srgbClr val="11576A"/>
                  </a:solidFill>
                  <a:latin typeface="+mn-ea"/>
                </a:rPr>
                <a:t>n</a:t>
              </a:r>
              <a:r>
                <a:rPr lang="zh-CN" altLang="en-US" sz="1600" b="1" dirty="0">
                  <a:solidFill>
                    <a:srgbClr val="11576A"/>
                  </a:solidFill>
                  <a:latin typeface="+mn-ea"/>
                </a:rPr>
                <a:t>级</a:t>
              </a:r>
              <a:endParaRPr lang="zh-CN" altLang="en-US" sz="1600" b="1" baseline="-25000" dirty="0">
                <a:solidFill>
                  <a:srgbClr val="11576A"/>
                </a:solidFill>
                <a:latin typeface="+mn-ea"/>
              </a:endParaRPr>
            </a:p>
          </p:txBody>
        </p:sp>
        <p:sp>
          <p:nvSpPr>
            <p:cNvPr id="78" name="TextBox 77"/>
            <p:cNvSpPr txBox="1"/>
            <p:nvPr/>
          </p:nvSpPr>
          <p:spPr>
            <a:xfrm>
              <a:off x="500365" y="2005254"/>
              <a:ext cx="1018227" cy="338554"/>
            </a:xfrm>
            <a:prstGeom prst="rect">
              <a:avLst/>
            </a:prstGeom>
            <a:noFill/>
          </p:spPr>
          <p:txBody>
            <a:bodyPr wrap="none" rtlCol="0">
              <a:spAutoFit/>
            </a:bodyPr>
            <a:lstStyle/>
            <a:p>
              <a:r>
                <a:rPr lang="zh-CN" altLang="en-US" sz="1600" b="1" dirty="0">
                  <a:solidFill>
                    <a:srgbClr val="0070C0"/>
                  </a:solidFill>
                  <a:latin typeface="+mn-ea"/>
                </a:rPr>
                <a:t>高优先级</a:t>
              </a:r>
            </a:p>
          </p:txBody>
        </p:sp>
        <p:sp>
          <p:nvSpPr>
            <p:cNvPr id="79" name="TextBox 78"/>
            <p:cNvSpPr txBox="1"/>
            <p:nvPr/>
          </p:nvSpPr>
          <p:spPr>
            <a:xfrm>
              <a:off x="442657" y="3781636"/>
              <a:ext cx="1018227" cy="338554"/>
            </a:xfrm>
            <a:prstGeom prst="rect">
              <a:avLst/>
            </a:prstGeom>
            <a:noFill/>
          </p:spPr>
          <p:txBody>
            <a:bodyPr wrap="none" rtlCol="0">
              <a:spAutoFit/>
            </a:bodyPr>
            <a:lstStyle/>
            <a:p>
              <a:pPr algn="ctr"/>
              <a:r>
                <a:rPr lang="zh-CN" altLang="en-US" sz="1600" b="1" dirty="0">
                  <a:solidFill>
                    <a:srgbClr val="0070C0"/>
                  </a:solidFill>
                  <a:latin typeface="+mn-ea"/>
                </a:rPr>
                <a:t>低优先级</a:t>
              </a:r>
            </a:p>
          </p:txBody>
        </p:sp>
        <p:sp>
          <p:nvSpPr>
            <p:cNvPr id="81" name="TextBox 80"/>
            <p:cNvSpPr txBox="1"/>
            <p:nvPr/>
          </p:nvSpPr>
          <p:spPr>
            <a:xfrm rot="5400000">
              <a:off x="3251331" y="3428206"/>
              <a:ext cx="346570" cy="276999"/>
            </a:xfrm>
            <a:prstGeom prst="rect">
              <a:avLst/>
            </a:prstGeom>
            <a:noFill/>
          </p:spPr>
          <p:txBody>
            <a:bodyPr wrap="none" rtlCol="0">
              <a:spAutoFit/>
            </a:bodyPr>
            <a:lstStyle/>
            <a:p>
              <a:r>
                <a:rPr lang="en-US" altLang="zh-CN" b="1" baseline="-25000">
                  <a:solidFill>
                    <a:srgbClr val="11576A"/>
                  </a:solidFill>
                  <a:latin typeface="+mn-ea"/>
                </a:rPr>
                <a:t>…</a:t>
              </a:r>
              <a:endParaRPr lang="zh-CN" altLang="en-US" b="1" baseline="-25000">
                <a:solidFill>
                  <a:srgbClr val="11576A"/>
                </a:solidFill>
                <a:latin typeface="+mn-ea"/>
              </a:endParaRPr>
            </a:p>
          </p:txBody>
        </p:sp>
        <p:sp>
          <p:nvSpPr>
            <p:cNvPr id="82" name="TextBox 81"/>
            <p:cNvSpPr txBox="1"/>
            <p:nvPr/>
          </p:nvSpPr>
          <p:spPr>
            <a:xfrm rot="5400000">
              <a:off x="1679694" y="3428207"/>
              <a:ext cx="346570" cy="276999"/>
            </a:xfrm>
            <a:prstGeom prst="rect">
              <a:avLst/>
            </a:prstGeom>
            <a:noFill/>
          </p:spPr>
          <p:txBody>
            <a:bodyPr wrap="none" rtlCol="0">
              <a:spAutoFit/>
            </a:bodyPr>
            <a:lstStyle/>
            <a:p>
              <a:r>
                <a:rPr lang="en-US" altLang="zh-CN" b="1" baseline="-25000">
                  <a:solidFill>
                    <a:srgbClr val="11576A"/>
                  </a:solidFill>
                  <a:latin typeface="+mn-ea"/>
                </a:rPr>
                <a:t>…</a:t>
              </a:r>
              <a:endParaRPr lang="zh-CN" altLang="en-US" b="1" baseline="-25000">
                <a:solidFill>
                  <a:srgbClr val="11576A"/>
                </a:solidFill>
                <a:latin typeface="+mn-ea"/>
              </a:endParaRPr>
            </a:p>
          </p:txBody>
        </p:sp>
      </p:grpSp>
      <p:grpSp>
        <p:nvGrpSpPr>
          <p:cNvPr id="5" name="组合 4"/>
          <p:cNvGrpSpPr/>
          <p:nvPr/>
        </p:nvGrpSpPr>
        <p:grpSpPr>
          <a:xfrm>
            <a:off x="844893" y="1896285"/>
            <a:ext cx="4598742" cy="910913"/>
            <a:chOff x="4808044" y="1760933"/>
            <a:chExt cx="4598742" cy="910913"/>
          </a:xfrm>
        </p:grpSpPr>
        <p:sp>
          <p:nvSpPr>
            <p:cNvPr id="44" name="内容占位符 2"/>
            <p:cNvSpPr txBox="1">
              <a:spLocks/>
            </p:cNvSpPr>
            <p:nvPr/>
          </p:nvSpPr>
          <p:spPr>
            <a:xfrm>
              <a:off x="5334003" y="2100342"/>
              <a:ext cx="4072783"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CPU密集型进程的优先级下降很快</a:t>
              </a:r>
            </a:p>
          </p:txBody>
        </p:sp>
        <p:sp>
          <p:nvSpPr>
            <p:cNvPr id="47" name="内容占位符 2"/>
            <p:cNvSpPr txBox="1">
              <a:spLocks/>
            </p:cNvSpPr>
            <p:nvPr/>
          </p:nvSpPr>
          <p:spPr>
            <a:xfrm>
              <a:off x="5097465" y="1760933"/>
              <a:ext cx="2429573"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a:t>MLFQ</a:t>
              </a:r>
              <a:r>
                <a:rPr lang="zh-CN" altLang="en-US" sz="1800" dirty="0"/>
                <a:t>算法的特征</a:t>
              </a:r>
            </a:p>
          </p:txBody>
        </p:sp>
        <p:pic>
          <p:nvPicPr>
            <p:cNvPr id="83" name="图片 82" descr="小点1.png"/>
            <p:cNvPicPr>
              <a:picLocks noChangeAspect="1"/>
            </p:cNvPicPr>
            <p:nvPr/>
          </p:nvPicPr>
          <p:blipFill>
            <a:blip r:embed="rId2" cstate="print"/>
            <a:stretch>
              <a:fillRect/>
            </a:stretch>
          </p:blipFill>
          <p:spPr>
            <a:xfrm>
              <a:off x="5218944" y="2204181"/>
              <a:ext cx="151066" cy="148997"/>
            </a:xfrm>
            <a:prstGeom prst="rect">
              <a:avLst/>
            </a:prstGeom>
            <a:effectLst/>
          </p:spPr>
        </p:pic>
        <p:sp>
          <p:nvSpPr>
            <p:cNvPr id="77" name="TextBox 11"/>
            <p:cNvSpPr txBox="1"/>
            <p:nvPr/>
          </p:nvSpPr>
          <p:spPr>
            <a:xfrm>
              <a:off x="4808044" y="1769636"/>
              <a:ext cx="433390" cy="369332"/>
            </a:xfrm>
            <a:prstGeom prst="rect">
              <a:avLst/>
            </a:prstGeom>
            <a:noFill/>
            <a:ln>
              <a:noFill/>
            </a:ln>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259435" y="2544267"/>
            <a:ext cx="3457038" cy="591230"/>
            <a:chOff x="5272294" y="2240086"/>
            <a:chExt cx="3457038" cy="591230"/>
          </a:xfrm>
        </p:grpSpPr>
        <p:sp>
          <p:nvSpPr>
            <p:cNvPr id="80" name="内容占位符 2"/>
            <p:cNvSpPr txBox="1">
              <a:spLocks/>
            </p:cNvSpPr>
            <p:nvPr/>
          </p:nvSpPr>
          <p:spPr>
            <a:xfrm>
              <a:off x="5395560" y="2240086"/>
              <a:ext cx="3333772" cy="59123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I/O密集型进程停留在高优先级</a:t>
              </a:r>
            </a:p>
          </p:txBody>
        </p:sp>
        <p:pic>
          <p:nvPicPr>
            <p:cNvPr id="85" name="图片 84" descr="小点1.png"/>
            <p:cNvPicPr>
              <a:picLocks noChangeAspect="1"/>
            </p:cNvPicPr>
            <p:nvPr/>
          </p:nvPicPr>
          <p:blipFill>
            <a:blip r:embed="rId2" cstate="print"/>
            <a:stretch>
              <a:fillRect/>
            </a:stretch>
          </p:blipFill>
          <p:spPr>
            <a:xfrm>
              <a:off x="5272294" y="2344585"/>
              <a:ext cx="151066" cy="148997"/>
            </a:xfrm>
            <a:prstGeom prst="rect">
              <a:avLst/>
            </a:prstGeom>
            <a:effectLst/>
          </p:spPr>
        </p:pic>
      </p:grpSp>
    </p:spTree>
    <p:extLst>
      <p:ext uri="{BB962C8B-B14F-4D97-AF65-F5344CB8AC3E}">
        <p14:creationId xmlns:p14="http://schemas.microsoft.com/office/powerpoint/2010/main" val="124462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0B072F9D-DF8D-4624-9B53-45A5AEB4BC74}" type="slidenum">
              <a:rPr lang="zh-CN" altLang="en-US" sz="1200">
                <a:solidFill>
                  <a:schemeClr val="tx1"/>
                </a:solidFill>
              </a:rPr>
              <a:pPr algn="r" eaLnBrk="1" hangingPunct="1">
                <a:spcBef>
                  <a:spcPct val="0"/>
                </a:spcBef>
                <a:buClrTx/>
                <a:buFont typeface="Wingdings" panose="05000000000000000000" pitchFamily="2" charset="2"/>
                <a:buNone/>
              </a:pPr>
              <a:t>103</a:t>
            </a:fld>
            <a:endParaRPr lang="en-US" altLang="zh-CN" sz="1200">
              <a:solidFill>
                <a:schemeClr val="tx1"/>
              </a:solidFill>
            </a:endParaRPr>
          </a:p>
        </p:txBody>
      </p:sp>
      <p:sp>
        <p:nvSpPr>
          <p:cNvPr id="97283" name="Rectangle 2"/>
          <p:cNvSpPr>
            <a:spLocks noChangeArrowheads="1"/>
          </p:cNvSpPr>
          <p:nvPr/>
        </p:nvSpPr>
        <p:spPr bwMode="auto">
          <a:xfrm>
            <a:off x="971550" y="620713"/>
            <a:ext cx="748665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a:solidFill>
                  <a:schemeClr val="tx1"/>
                </a:solidFill>
              </a:rPr>
              <a:t>优先级算法(</a:t>
            </a:r>
            <a:r>
              <a:rPr lang="en-US" altLang="zh-CN">
                <a:solidFill>
                  <a:schemeClr val="tx1"/>
                </a:solidFill>
              </a:rPr>
              <a:t>Priority Scheduling)</a:t>
            </a:r>
          </a:p>
        </p:txBody>
      </p:sp>
      <p:sp>
        <p:nvSpPr>
          <p:cNvPr id="97284" name="Rectangle 3"/>
          <p:cNvSpPr>
            <a:spLocks noChangeArrowheads="1"/>
          </p:cNvSpPr>
          <p:nvPr/>
        </p:nvSpPr>
        <p:spPr bwMode="auto">
          <a:xfrm>
            <a:off x="1547813" y="3284538"/>
            <a:ext cx="5715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lang="zh-CN" altLang="en-US" sz="2000">
                <a:solidFill>
                  <a:schemeClr val="tx1"/>
                </a:solidFill>
              </a:rPr>
              <a:t>静态优先级</a:t>
            </a:r>
          </a:p>
          <a:p>
            <a:pPr>
              <a:lnSpc>
                <a:spcPct val="130000"/>
              </a:lnSpc>
              <a:spcBef>
                <a:spcPct val="0"/>
              </a:spcBef>
              <a:buClrTx/>
              <a:buFont typeface="Wingdings" panose="05000000000000000000" pitchFamily="2" charset="2"/>
              <a:buNone/>
            </a:pPr>
            <a:r>
              <a:rPr lang="zh-CN" altLang="en-US" sz="2000">
                <a:solidFill>
                  <a:schemeClr val="tx1"/>
                </a:solidFill>
              </a:rPr>
              <a:t>动态优先级</a:t>
            </a:r>
          </a:p>
          <a:p>
            <a:pPr>
              <a:lnSpc>
                <a:spcPct val="130000"/>
              </a:lnSpc>
              <a:spcBef>
                <a:spcPct val="0"/>
              </a:spcBef>
              <a:buClrTx/>
              <a:buFont typeface="Wingdings" panose="05000000000000000000" pitchFamily="2" charset="2"/>
              <a:buNone/>
            </a:pPr>
            <a:r>
              <a:rPr lang="zh-CN" altLang="en-US" sz="2000">
                <a:solidFill>
                  <a:schemeClr val="tx1"/>
                </a:solidFill>
              </a:rPr>
              <a:t>线性优先级调度算法（</a:t>
            </a:r>
            <a:r>
              <a:rPr lang="en-US" altLang="zh-CN" sz="2000">
                <a:solidFill>
                  <a:schemeClr val="tx1"/>
                </a:solidFill>
              </a:rPr>
              <a:t>SRR, Selfish Round Robin）</a:t>
            </a:r>
          </a:p>
        </p:txBody>
      </p:sp>
      <p:sp>
        <p:nvSpPr>
          <p:cNvPr id="97285" name="Text Box 4"/>
          <p:cNvSpPr txBox="1">
            <a:spLocks noChangeArrowheads="1"/>
          </p:cNvSpPr>
          <p:nvPr/>
        </p:nvSpPr>
        <p:spPr bwMode="auto">
          <a:xfrm>
            <a:off x="827088" y="2060575"/>
            <a:ext cx="7935912"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lang="zh-CN" altLang="en-US" sz="2400">
                <a:solidFill>
                  <a:schemeClr val="tx1"/>
                </a:solidFill>
              </a:rPr>
              <a:t>　　是多级队列算法的改进，平衡各进程对响应时间的要求。可适用作业和进程调度，可分成抢先式和非抢先式。</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FF141DF5-1C7C-4C4B-AD3B-D1AC4AF90E5B}" type="slidenum">
              <a:rPr lang="zh-CN" altLang="en-US" sz="1200">
                <a:solidFill>
                  <a:schemeClr val="tx1"/>
                </a:solidFill>
              </a:rPr>
              <a:pPr algn="r" eaLnBrk="1" hangingPunct="1">
                <a:spcBef>
                  <a:spcPct val="0"/>
                </a:spcBef>
                <a:buClrTx/>
                <a:buFont typeface="Wingdings" panose="05000000000000000000" pitchFamily="2" charset="2"/>
                <a:buNone/>
              </a:pPr>
              <a:t>104</a:t>
            </a:fld>
            <a:endParaRPr lang="en-US" altLang="zh-CN" sz="1200">
              <a:solidFill>
                <a:schemeClr val="tx1"/>
              </a:solidFill>
            </a:endParaRPr>
          </a:p>
        </p:txBody>
      </p:sp>
      <p:sp>
        <p:nvSpPr>
          <p:cNvPr id="99331" name="Rectangle 2"/>
          <p:cNvSpPr>
            <a:spLocks noChangeArrowheads="1"/>
          </p:cNvSpPr>
          <p:nvPr/>
        </p:nvSpPr>
        <p:spPr bwMode="auto">
          <a:xfrm>
            <a:off x="1042988" y="765175"/>
            <a:ext cx="7491412"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en-US" altLang="zh-CN">
                <a:solidFill>
                  <a:schemeClr val="tx1"/>
                </a:solidFill>
              </a:rPr>
              <a:t>a) </a:t>
            </a:r>
            <a:r>
              <a:rPr lang="zh-CN" altLang="en-US">
                <a:solidFill>
                  <a:schemeClr val="tx1"/>
                </a:solidFill>
              </a:rPr>
              <a:t>静态优先级</a:t>
            </a:r>
          </a:p>
        </p:txBody>
      </p:sp>
      <p:sp>
        <p:nvSpPr>
          <p:cNvPr id="99332" name="Rectangle 3"/>
          <p:cNvSpPr>
            <a:spLocks noChangeArrowheads="1"/>
          </p:cNvSpPr>
          <p:nvPr/>
        </p:nvSpPr>
        <p:spPr bwMode="auto">
          <a:xfrm>
            <a:off x="1042988" y="2852738"/>
            <a:ext cx="7415212" cy="270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20000"/>
              </a:lnSpc>
              <a:spcBef>
                <a:spcPct val="0"/>
              </a:spcBef>
              <a:buClrTx/>
              <a:buFont typeface="Wingdings" panose="05000000000000000000" pitchFamily="2" charset="2"/>
              <a:buNone/>
            </a:pPr>
            <a:r>
              <a:rPr lang="zh-CN" altLang="en-US" sz="2000">
                <a:solidFill>
                  <a:schemeClr val="tx1"/>
                </a:solidFill>
              </a:rPr>
              <a:t>优先级创建依据：</a:t>
            </a:r>
          </a:p>
          <a:p>
            <a:pPr lvl="1">
              <a:lnSpc>
                <a:spcPct val="120000"/>
              </a:lnSpc>
              <a:spcBef>
                <a:spcPct val="0"/>
              </a:spcBef>
              <a:buClrTx/>
              <a:buFontTx/>
              <a:buNone/>
            </a:pPr>
            <a:r>
              <a:rPr lang="zh-CN" altLang="en-US" sz="2000"/>
              <a:t>进程类型（系统进程优先级较高）</a:t>
            </a:r>
          </a:p>
          <a:p>
            <a:pPr lvl="1">
              <a:lnSpc>
                <a:spcPct val="120000"/>
              </a:lnSpc>
              <a:spcBef>
                <a:spcPct val="0"/>
              </a:spcBef>
              <a:buClrTx/>
              <a:buFontTx/>
              <a:buNone/>
            </a:pPr>
            <a:r>
              <a:rPr lang="zh-CN" altLang="en-US" sz="2000"/>
              <a:t>对资源的需求（对</a:t>
            </a:r>
            <a:r>
              <a:rPr lang="en-US" altLang="zh-CN" sz="2000"/>
              <a:t>CPU</a:t>
            </a:r>
            <a:r>
              <a:rPr lang="zh-CN" altLang="en-US" sz="2000"/>
              <a:t>和内存需求较少的进程，优先级较高）</a:t>
            </a:r>
          </a:p>
          <a:p>
            <a:pPr lvl="1">
              <a:lnSpc>
                <a:spcPct val="120000"/>
              </a:lnSpc>
              <a:spcBef>
                <a:spcPct val="0"/>
              </a:spcBef>
              <a:buClrTx/>
              <a:buFontTx/>
              <a:buNone/>
            </a:pPr>
            <a:r>
              <a:rPr lang="zh-CN" altLang="en-US" sz="2000"/>
              <a:t>用户要求（紧迫程度和付费多少）</a:t>
            </a:r>
          </a:p>
        </p:txBody>
      </p:sp>
      <p:sp>
        <p:nvSpPr>
          <p:cNvPr id="99333" name="Text Box 4"/>
          <p:cNvSpPr txBox="1">
            <a:spLocks noChangeArrowheads="1"/>
          </p:cNvSpPr>
          <p:nvPr/>
        </p:nvSpPr>
        <p:spPr bwMode="auto">
          <a:xfrm>
            <a:off x="1042988" y="1700213"/>
            <a:ext cx="75676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sz="2400">
                <a:solidFill>
                  <a:schemeClr val="tx1"/>
                </a:solidFill>
              </a:rPr>
              <a:t>优先级在创建进程时就确定，直到进程终止前都不改变。通常是一个整数。</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209E79FD-9A8D-4898-8F48-E858979A3C37}" type="slidenum">
              <a:rPr lang="zh-CN" altLang="en-US" sz="1200">
                <a:solidFill>
                  <a:schemeClr val="tx1"/>
                </a:solidFill>
              </a:rPr>
              <a:pPr algn="r" eaLnBrk="1" hangingPunct="1">
                <a:spcBef>
                  <a:spcPct val="0"/>
                </a:spcBef>
                <a:buClrTx/>
                <a:buFont typeface="Wingdings" panose="05000000000000000000" pitchFamily="2" charset="2"/>
                <a:buNone/>
              </a:pPr>
              <a:t>105</a:t>
            </a:fld>
            <a:endParaRPr lang="en-US" altLang="zh-CN" sz="1200">
              <a:solidFill>
                <a:schemeClr val="tx1"/>
              </a:solidFill>
            </a:endParaRPr>
          </a:p>
        </p:txBody>
      </p:sp>
      <p:sp>
        <p:nvSpPr>
          <p:cNvPr id="100355" name="Rectangle 4"/>
          <p:cNvSpPr>
            <a:spLocks noGrp="1" noChangeArrowheads="1"/>
          </p:cNvSpPr>
          <p:nvPr>
            <p:ph type="title" idx="4294967295"/>
          </p:nvPr>
        </p:nvSpPr>
        <p:spPr/>
        <p:txBody>
          <a:bodyPr/>
          <a:lstStyle/>
          <a:p>
            <a:pPr eaLnBrk="1" hangingPunct="1"/>
            <a:endParaRPr lang="zh-CN" altLang="en-US">
              <a:ea typeface="宋体" panose="02010600030101010101" pitchFamily="2" charset="-122"/>
            </a:endParaRPr>
          </a:p>
        </p:txBody>
      </p:sp>
      <p:pic>
        <p:nvPicPr>
          <p:cNvPr id="100356" name="Picture 5" descr="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17750"/>
            <a:ext cx="7034212"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Text Box 6"/>
          <p:cNvSpPr txBox="1">
            <a:spLocks noChangeArrowheads="1"/>
          </p:cNvSpPr>
          <p:nvPr/>
        </p:nvSpPr>
        <p:spPr bwMode="auto">
          <a:xfrm>
            <a:off x="727075" y="1171575"/>
            <a:ext cx="648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rPr>
              <a:t>例：有４级优先级队列的进程调度：</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B84C5F95-D24A-4EBA-A29D-69CA5E136F45}" type="slidenum">
              <a:rPr lang="zh-CN" altLang="en-US" sz="1200">
                <a:solidFill>
                  <a:schemeClr val="tx1"/>
                </a:solidFill>
              </a:rPr>
              <a:pPr algn="r" eaLnBrk="1" hangingPunct="1">
                <a:spcBef>
                  <a:spcPct val="0"/>
                </a:spcBef>
                <a:buClrTx/>
                <a:buFont typeface="Wingdings" panose="05000000000000000000" pitchFamily="2" charset="2"/>
                <a:buNone/>
              </a:pPr>
              <a:t>106</a:t>
            </a:fld>
            <a:endParaRPr lang="en-US" altLang="zh-CN" sz="1200">
              <a:solidFill>
                <a:schemeClr val="tx1"/>
              </a:solidFill>
            </a:endParaRPr>
          </a:p>
        </p:txBody>
      </p:sp>
      <p:sp>
        <p:nvSpPr>
          <p:cNvPr id="101379" name="Rectangle 2"/>
          <p:cNvSpPr>
            <a:spLocks noChangeArrowheads="1"/>
          </p:cNvSpPr>
          <p:nvPr/>
        </p:nvSpPr>
        <p:spPr bwMode="auto">
          <a:xfrm>
            <a:off x="971550" y="620713"/>
            <a:ext cx="7486650" cy="113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en-US" altLang="zh-CN">
                <a:solidFill>
                  <a:schemeClr val="tx1"/>
                </a:solidFill>
              </a:rPr>
              <a:t>b) </a:t>
            </a:r>
            <a:r>
              <a:rPr lang="zh-CN" altLang="en-US">
                <a:solidFill>
                  <a:schemeClr val="tx1"/>
                </a:solidFill>
              </a:rPr>
              <a:t>动态优先级</a:t>
            </a:r>
          </a:p>
        </p:txBody>
      </p:sp>
      <p:sp>
        <p:nvSpPr>
          <p:cNvPr id="101380" name="Rectangle 3"/>
          <p:cNvSpPr>
            <a:spLocks noChangeArrowheads="1"/>
          </p:cNvSpPr>
          <p:nvPr/>
        </p:nvSpPr>
        <p:spPr bwMode="auto">
          <a:xfrm>
            <a:off x="963613" y="2790825"/>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pPr>
            <a:r>
              <a:rPr lang="zh-CN" altLang="en-US" sz="2400">
                <a:solidFill>
                  <a:schemeClr val="tx1"/>
                </a:solidFill>
              </a:rPr>
              <a:t>在就绪队列中，</a:t>
            </a:r>
            <a:r>
              <a:rPr lang="zh-CN" altLang="en-US" sz="2400"/>
              <a:t>等待时间</a:t>
            </a:r>
            <a:r>
              <a:rPr lang="zh-CN" altLang="en-US" sz="2400">
                <a:solidFill>
                  <a:schemeClr val="tx1"/>
                </a:solidFill>
              </a:rPr>
              <a:t>延长则优先级提高，从而使优先级较低的进程在等待足够的时间后，其优先级提高到可被调度执行；</a:t>
            </a:r>
          </a:p>
          <a:p>
            <a:pPr>
              <a:lnSpc>
                <a:spcPct val="130000"/>
              </a:lnSpc>
              <a:spcBef>
                <a:spcPct val="0"/>
              </a:spcBef>
              <a:buClrTx/>
            </a:pPr>
            <a:r>
              <a:rPr lang="zh-CN" altLang="en-US" sz="2400">
                <a:solidFill>
                  <a:schemeClr val="tx1"/>
                </a:solidFill>
              </a:rPr>
              <a:t>进程每</a:t>
            </a:r>
            <a:r>
              <a:rPr lang="zh-CN" altLang="en-US" sz="2400"/>
              <a:t>执行一个时间片</a:t>
            </a:r>
            <a:r>
              <a:rPr lang="zh-CN" altLang="en-US" sz="2400">
                <a:solidFill>
                  <a:schemeClr val="tx1"/>
                </a:solidFill>
              </a:rPr>
              <a:t>，就降低其优先级，从而使一个进程持续执行时，其优先级降低直到可出让</a:t>
            </a:r>
            <a:r>
              <a:rPr lang="en-US" altLang="zh-CN" sz="2400">
                <a:solidFill>
                  <a:schemeClr val="tx1"/>
                </a:solidFill>
              </a:rPr>
              <a:t>CPU。</a:t>
            </a:r>
          </a:p>
        </p:txBody>
      </p:sp>
      <p:sp>
        <p:nvSpPr>
          <p:cNvPr id="101381" name="Text Box 4"/>
          <p:cNvSpPr txBox="1">
            <a:spLocks noChangeArrowheads="1"/>
          </p:cNvSpPr>
          <p:nvPr/>
        </p:nvSpPr>
        <p:spPr bwMode="auto">
          <a:xfrm>
            <a:off x="971550" y="1700213"/>
            <a:ext cx="70643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sz="2400">
                <a:solidFill>
                  <a:schemeClr val="tx1"/>
                </a:solidFill>
              </a:rPr>
              <a:t>优先级在创建进程时就赋予，在进程运行中被改变．如确定如下修改策略：</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26AF0CF3-E698-486B-9D6C-102FEDA35B8F}" type="slidenum">
              <a:rPr lang="zh-CN" altLang="en-US" sz="1200">
                <a:solidFill>
                  <a:schemeClr val="tx1"/>
                </a:solidFill>
              </a:rPr>
              <a:pPr algn="r" eaLnBrk="1" hangingPunct="1">
                <a:spcBef>
                  <a:spcPct val="0"/>
                </a:spcBef>
                <a:buClrTx/>
                <a:buFont typeface="Wingdings" panose="05000000000000000000" pitchFamily="2" charset="2"/>
                <a:buNone/>
              </a:pPr>
              <a:t>107</a:t>
            </a:fld>
            <a:endParaRPr lang="en-US" altLang="zh-CN" sz="1200">
              <a:solidFill>
                <a:schemeClr val="tx1"/>
              </a:solidFill>
            </a:endParaRPr>
          </a:p>
        </p:txBody>
      </p:sp>
      <p:sp>
        <p:nvSpPr>
          <p:cNvPr id="105475" name="Rectangle 2"/>
          <p:cNvSpPr>
            <a:spLocks noChangeArrowheads="1"/>
          </p:cNvSpPr>
          <p:nvPr/>
        </p:nvSpPr>
        <p:spPr bwMode="auto">
          <a:xfrm>
            <a:off x="900113" y="549275"/>
            <a:ext cx="73294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lang="zh-CN" altLang="en-US"/>
              <a:t> 多优先级队列优化方案</a:t>
            </a:r>
          </a:p>
        </p:txBody>
      </p:sp>
      <p:sp>
        <p:nvSpPr>
          <p:cNvPr id="105476" name="Rectangle 3"/>
          <p:cNvSpPr>
            <a:spLocks noChangeArrowheads="1"/>
          </p:cNvSpPr>
          <p:nvPr/>
        </p:nvSpPr>
        <p:spPr bwMode="auto">
          <a:xfrm>
            <a:off x="900113" y="1341438"/>
            <a:ext cx="8015287"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20000"/>
              </a:lnSpc>
              <a:spcBef>
                <a:spcPct val="0"/>
              </a:spcBef>
              <a:buClrTx/>
              <a:buFont typeface="Wingdings" panose="05000000000000000000" pitchFamily="2" charset="2"/>
              <a:buNone/>
            </a:pPr>
            <a:r>
              <a:rPr lang="en-US" altLang="zh-CN" sz="2400">
                <a:solidFill>
                  <a:schemeClr val="tx1"/>
                </a:solidFill>
              </a:rPr>
              <a:t>I/O</a:t>
            </a:r>
            <a:r>
              <a:rPr lang="zh-CN" altLang="en-US" sz="2400">
                <a:solidFill>
                  <a:schemeClr val="tx1"/>
                </a:solidFill>
              </a:rPr>
              <a:t>型进程</a:t>
            </a:r>
          </a:p>
          <a:p>
            <a:pPr lvl="1">
              <a:lnSpc>
                <a:spcPct val="120000"/>
              </a:lnSpc>
              <a:spcBef>
                <a:spcPct val="0"/>
              </a:spcBef>
              <a:buClrTx/>
              <a:buFontTx/>
              <a:buNone/>
            </a:pPr>
            <a:r>
              <a:rPr lang="zh-CN" altLang="en-US" sz="1800"/>
              <a:t>进入最高优先级队列，可及时响应</a:t>
            </a:r>
            <a:r>
              <a:rPr lang="en-US" altLang="zh-CN" sz="1800"/>
              <a:t>I/O</a:t>
            </a:r>
            <a:r>
              <a:rPr lang="zh-CN" altLang="en-US" sz="1800"/>
              <a:t>交互。通常执行一个小时间片，要求可处理完一次</a:t>
            </a:r>
            <a:r>
              <a:rPr lang="en-US" altLang="zh-CN" sz="1800"/>
              <a:t>I/O</a:t>
            </a:r>
            <a:r>
              <a:rPr lang="zh-CN" altLang="en-US" sz="1800"/>
              <a:t>请求的数据，然后转入到阻塞队列。</a:t>
            </a:r>
          </a:p>
          <a:p>
            <a:pPr>
              <a:lnSpc>
                <a:spcPct val="120000"/>
              </a:lnSpc>
              <a:spcBef>
                <a:spcPct val="0"/>
              </a:spcBef>
              <a:buClrTx/>
              <a:buFont typeface="Wingdings" panose="05000000000000000000" pitchFamily="2" charset="2"/>
              <a:buNone/>
            </a:pPr>
            <a:r>
              <a:rPr lang="zh-CN" altLang="en-US" sz="2400">
                <a:solidFill>
                  <a:schemeClr val="tx1"/>
                </a:solidFill>
              </a:rPr>
              <a:t>计算型进程</a:t>
            </a:r>
          </a:p>
          <a:p>
            <a:pPr lvl="1">
              <a:lnSpc>
                <a:spcPct val="120000"/>
              </a:lnSpc>
              <a:spcBef>
                <a:spcPct val="0"/>
              </a:spcBef>
              <a:buClrTx/>
              <a:buFontTx/>
              <a:buNone/>
            </a:pPr>
            <a:r>
              <a:rPr lang="zh-CN" altLang="en-US" sz="1800"/>
              <a:t>每次都执行完时间片，进入更低级队列。最终采用最大时间片来执行，减少调度次数。</a:t>
            </a:r>
          </a:p>
          <a:p>
            <a:pPr>
              <a:lnSpc>
                <a:spcPct val="120000"/>
              </a:lnSpc>
              <a:spcBef>
                <a:spcPct val="0"/>
              </a:spcBef>
              <a:buClrTx/>
              <a:buFont typeface="Wingdings" panose="05000000000000000000" pitchFamily="2" charset="2"/>
              <a:buNone/>
            </a:pPr>
            <a:r>
              <a:rPr lang="en-US" altLang="zh-CN" sz="2400">
                <a:solidFill>
                  <a:schemeClr val="tx1"/>
                </a:solidFill>
              </a:rPr>
              <a:t>I/O</a:t>
            </a:r>
            <a:r>
              <a:rPr lang="zh-CN" altLang="en-US" sz="2400">
                <a:solidFill>
                  <a:schemeClr val="tx1"/>
                </a:solidFill>
              </a:rPr>
              <a:t>次数不多，而主要是</a:t>
            </a:r>
            <a:r>
              <a:rPr lang="en-US" altLang="zh-CN" sz="2400">
                <a:solidFill>
                  <a:schemeClr val="tx1"/>
                </a:solidFill>
              </a:rPr>
              <a:t>CPU</a:t>
            </a:r>
            <a:r>
              <a:rPr lang="zh-CN" altLang="en-US" sz="2400">
                <a:solidFill>
                  <a:schemeClr val="tx1"/>
                </a:solidFill>
              </a:rPr>
              <a:t>处理的进程</a:t>
            </a:r>
          </a:p>
          <a:p>
            <a:pPr lvl="1">
              <a:lnSpc>
                <a:spcPct val="120000"/>
              </a:lnSpc>
              <a:spcBef>
                <a:spcPct val="0"/>
              </a:spcBef>
              <a:buClrTx/>
              <a:buFontTx/>
              <a:buNone/>
            </a:pPr>
            <a:r>
              <a:rPr lang="zh-CN" altLang="en-US" sz="1800"/>
              <a:t>在</a:t>
            </a:r>
            <a:r>
              <a:rPr lang="en-US" altLang="zh-CN" sz="1800"/>
              <a:t>I/O</a:t>
            </a:r>
            <a:r>
              <a:rPr lang="zh-CN" altLang="en-US" sz="1800"/>
              <a:t>完成后，放回优先</a:t>
            </a:r>
            <a:r>
              <a:rPr lang="en-US" altLang="zh-CN" sz="1800"/>
              <a:t>I/O</a:t>
            </a:r>
            <a:r>
              <a:rPr lang="zh-CN" altLang="en-US" sz="1800"/>
              <a:t>请求时离开的队列，以免每次都回到最高优先级队列后再逐次下降。</a:t>
            </a:r>
          </a:p>
          <a:p>
            <a:pPr>
              <a:lnSpc>
                <a:spcPct val="120000"/>
              </a:lnSpc>
              <a:spcBef>
                <a:spcPct val="0"/>
              </a:spcBef>
              <a:buClrTx/>
              <a:buFont typeface="Wingdings" panose="05000000000000000000" pitchFamily="2" charset="2"/>
              <a:buNone/>
            </a:pPr>
            <a:r>
              <a:rPr lang="zh-CN" altLang="en-US" sz="2400">
                <a:solidFill>
                  <a:schemeClr val="tx1"/>
                </a:solidFill>
              </a:rPr>
              <a:t>进程在不同时间段的运行特点：</a:t>
            </a:r>
          </a:p>
          <a:p>
            <a:pPr lvl="1">
              <a:lnSpc>
                <a:spcPct val="120000"/>
              </a:lnSpc>
              <a:spcBef>
                <a:spcPct val="0"/>
              </a:spcBef>
              <a:buClrTx/>
              <a:buFontTx/>
              <a:buNone/>
            </a:pPr>
            <a:r>
              <a:rPr lang="en-US" altLang="zh-CN" sz="2000"/>
              <a:t>I/O</a:t>
            </a:r>
            <a:r>
              <a:rPr lang="zh-CN" altLang="en-US" sz="2000"/>
              <a:t>完成时，提高优先级；时间片用完时，降低优先级。</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标题 1"/>
          <p:cNvSpPr>
            <a:spLocks noGrp="1"/>
          </p:cNvSpPr>
          <p:nvPr>
            <p:ph type="title" idx="4294967295"/>
          </p:nvPr>
        </p:nvSpPr>
        <p:spPr/>
        <p:txBody>
          <a:bodyPr/>
          <a:lstStyle/>
          <a:p>
            <a:r>
              <a:rPr lang="en-US" altLang="zh-CN">
                <a:ea typeface="宋体" panose="02010600030101010101" pitchFamily="2" charset="-122"/>
              </a:rPr>
              <a:t>Scheduling in interactive system</a:t>
            </a:r>
            <a:endParaRPr lang="zh-CN" altLang="en-US">
              <a:ea typeface="宋体" panose="02010600030101010101" pitchFamily="2" charset="-122"/>
            </a:endParaRPr>
          </a:p>
        </p:txBody>
      </p:sp>
      <p:sp>
        <p:nvSpPr>
          <p:cNvPr id="8195" name="内容占位符 2"/>
          <p:cNvSpPr>
            <a:spLocks noGrp="1"/>
          </p:cNvSpPr>
          <p:nvPr>
            <p:ph idx="4294967295"/>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Shortest process next</a:t>
            </a:r>
          </a:p>
          <a:p>
            <a:pPr lvl="1">
              <a:lnSpc>
                <a:spcPct val="110000"/>
              </a:lnSpc>
              <a:defRPr/>
            </a:pPr>
            <a:r>
              <a:rPr lang="en-US" altLang="zh-CN" dirty="0">
                <a:ea typeface="宋体" pitchFamily="2" charset="-122"/>
              </a:rPr>
              <a:t>Aging algorithm: estimates about next run</a:t>
            </a:r>
          </a:p>
          <a:p>
            <a:pPr>
              <a:lnSpc>
                <a:spcPct val="110000"/>
              </a:lnSpc>
              <a:defRPr/>
            </a:pPr>
            <a:r>
              <a:rPr lang="en-US" altLang="zh-CN" dirty="0">
                <a:ea typeface="宋体" pitchFamily="2" charset="-122"/>
              </a:rPr>
              <a:t>Guaranteed scheduling</a:t>
            </a:r>
          </a:p>
          <a:p>
            <a:pPr lvl="1">
              <a:lnSpc>
                <a:spcPct val="110000"/>
              </a:lnSpc>
              <a:defRPr/>
            </a:pPr>
            <a:r>
              <a:rPr lang="en-US" altLang="zh-CN" dirty="0">
                <a:ea typeface="宋体" pitchFamily="2" charset="-122"/>
              </a:rPr>
              <a:t>Share CPU time with all processes equally</a:t>
            </a:r>
          </a:p>
          <a:p>
            <a:pPr lvl="1">
              <a:lnSpc>
                <a:spcPct val="110000"/>
              </a:lnSpc>
              <a:defRPr/>
            </a:pPr>
            <a:r>
              <a:rPr lang="en-US" altLang="zh-CN" dirty="0">
                <a:ea typeface="宋体" pitchFamily="2" charset="-122"/>
              </a:rPr>
              <a:t>Compute the ratio of actual CPU time consumed to CPU time entitled</a:t>
            </a:r>
          </a:p>
          <a:p>
            <a:pPr lvl="1">
              <a:lnSpc>
                <a:spcPct val="110000"/>
              </a:lnSpc>
              <a:defRPr/>
            </a:pPr>
            <a:r>
              <a:rPr lang="en-US" altLang="zh-CN" dirty="0">
                <a:ea typeface="宋体" pitchFamily="2" charset="-122"/>
              </a:rPr>
              <a:t>Run the process with lowest ratio </a:t>
            </a:r>
          </a:p>
          <a:p>
            <a:pPr>
              <a:lnSpc>
                <a:spcPct val="110000"/>
              </a:lnSpc>
              <a:defRPr/>
            </a:pPr>
            <a:r>
              <a:rPr lang="en-US" altLang="zh-CN" dirty="0">
                <a:ea typeface="宋体" pitchFamily="2" charset="-122"/>
              </a:rPr>
              <a:t>Lottery scheduling </a:t>
            </a:r>
          </a:p>
          <a:p>
            <a:pPr lvl="1">
              <a:lnSpc>
                <a:spcPct val="110000"/>
              </a:lnSpc>
              <a:defRPr/>
            </a:pPr>
            <a:r>
              <a:rPr lang="en-US" altLang="zh-CN" dirty="0">
                <a:ea typeface="宋体" pitchFamily="2" charset="-122"/>
              </a:rPr>
              <a:t>Give lottery tickets to each process</a:t>
            </a:r>
          </a:p>
          <a:p>
            <a:pPr lvl="1">
              <a:lnSpc>
                <a:spcPct val="110000"/>
              </a:lnSpc>
              <a:defRPr/>
            </a:pPr>
            <a:r>
              <a:rPr lang="en-US" altLang="zh-CN" dirty="0">
                <a:ea typeface="宋体" pitchFamily="2" charset="-122"/>
              </a:rPr>
              <a:t>The tickets can exchanged between processes</a:t>
            </a:r>
          </a:p>
          <a:p>
            <a:pPr lvl="1">
              <a:lnSpc>
                <a:spcPct val="110000"/>
              </a:lnSpc>
              <a:defRPr/>
            </a:pPr>
            <a:r>
              <a:rPr lang="en-US" altLang="zh-CN" dirty="0">
                <a:ea typeface="宋体" pitchFamily="2" charset="-122"/>
              </a:rPr>
              <a:t>Select lottery randomly and the process owns the lottery will got CPU</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10752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2AEEF456-62D1-4B92-B3A1-C02501E865FD}" type="slidenum">
              <a:rPr lang="en-US" altLang="ko-KR" sz="1200" b="1">
                <a:solidFill>
                  <a:schemeClr val="bg1"/>
                </a:solidFill>
                <a:ea typeface="굴림" pitchFamily="34" charset="-127"/>
              </a:rPr>
              <a:pPr algn="ctr" eaLnBrk="1" hangingPunct="1">
                <a:spcBef>
                  <a:spcPct val="0"/>
                </a:spcBef>
                <a:buClrTx/>
                <a:buSzTx/>
                <a:buFontTx/>
                <a:buNone/>
              </a:pPr>
              <a:t>108</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dissolve">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dissolve">
                                      <p:cBhvr>
                                        <p:cTn id="22" dur="500"/>
                                        <p:tgtEl>
                                          <p:spTgt spid="8195">
                                            <p:txEl>
                                              <p:pRg st="3" end="3"/>
                                            </p:txEl>
                                          </p:spTgt>
                                        </p:tgtEl>
                                      </p:cBhvr>
                                    </p:animEffect>
                                  </p:childTnLst>
                                </p:cTn>
                              </p:par>
                            </p:childTnLst>
                          </p:cTn>
                        </p:par>
                        <p:par>
                          <p:cTn id="23" fill="hold" nodeType="afterGroup">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8195">
                                            <p:txEl>
                                              <p:pRg st="4" end="4"/>
                                            </p:txEl>
                                          </p:spTgt>
                                        </p:tgtEl>
                                        <p:attrNameLst>
                                          <p:attrName>style.visibility</p:attrName>
                                        </p:attrNameLst>
                                      </p:cBhvr>
                                      <p:to>
                                        <p:strVal val="visible"/>
                                      </p:to>
                                    </p:set>
                                    <p:animEffect transition="in" filter="dissolve">
                                      <p:cBhvr>
                                        <p:cTn id="26" dur="500"/>
                                        <p:tgtEl>
                                          <p:spTgt spid="8195">
                                            <p:txEl>
                                              <p:pRg st="4" end="4"/>
                                            </p:txEl>
                                          </p:spTgt>
                                        </p:tgtEl>
                                      </p:cBhvr>
                                    </p:animEffect>
                                  </p:childTnLst>
                                </p:cTn>
                              </p:par>
                            </p:childTnLst>
                          </p:cTn>
                        </p:par>
                        <p:par>
                          <p:cTn id="27" fill="hold" nodeType="afterGroup">
                            <p:stCondLst>
                              <p:cond delay="1500"/>
                            </p:stCondLst>
                            <p:childTnLst>
                              <p:par>
                                <p:cTn id="28" presetID="9" presetClass="entr" presetSubtype="0" fill="hold" grpId="0" nodeType="afterEffect">
                                  <p:stCondLst>
                                    <p:cond delay="0"/>
                                  </p:stCondLst>
                                  <p:childTnLst>
                                    <p:set>
                                      <p:cBhvr>
                                        <p:cTn id="29" dur="1" fill="hold">
                                          <p:stCondLst>
                                            <p:cond delay="0"/>
                                          </p:stCondLst>
                                        </p:cTn>
                                        <p:tgtEl>
                                          <p:spTgt spid="8195">
                                            <p:txEl>
                                              <p:pRg st="5" end="5"/>
                                            </p:txEl>
                                          </p:spTgt>
                                        </p:tgtEl>
                                        <p:attrNameLst>
                                          <p:attrName>style.visibility</p:attrName>
                                        </p:attrNameLst>
                                      </p:cBhvr>
                                      <p:to>
                                        <p:strVal val="visible"/>
                                      </p:to>
                                    </p:set>
                                    <p:animEffect transition="in" filter="dissolve">
                                      <p:cBhvr>
                                        <p:cTn id="30" dur="500"/>
                                        <p:tgtEl>
                                          <p:spTgt spid="8195">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195">
                                            <p:txEl>
                                              <p:pRg st="6" end="6"/>
                                            </p:txEl>
                                          </p:spTgt>
                                        </p:tgtEl>
                                        <p:attrNameLst>
                                          <p:attrName>style.visibility</p:attrName>
                                        </p:attrNameLst>
                                      </p:cBhvr>
                                      <p:to>
                                        <p:strVal val="visible"/>
                                      </p:to>
                                    </p:set>
                                    <p:anim calcmode="lin" valueType="num">
                                      <p:cBhvr additive="base">
                                        <p:cTn id="3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8195">
                                            <p:txEl>
                                              <p:pRg st="7" end="7"/>
                                            </p:txEl>
                                          </p:spTgt>
                                        </p:tgtEl>
                                        <p:attrNameLst>
                                          <p:attrName>style.visibility</p:attrName>
                                        </p:attrNameLst>
                                      </p:cBhvr>
                                      <p:to>
                                        <p:strVal val="visible"/>
                                      </p:to>
                                    </p:set>
                                    <p:animEffect transition="in" filter="dissolve">
                                      <p:cBhvr>
                                        <p:cTn id="40" dur="500"/>
                                        <p:tgtEl>
                                          <p:spTgt spid="8195">
                                            <p:txEl>
                                              <p:pRg st="7" end="7"/>
                                            </p:txEl>
                                          </p:spTgt>
                                        </p:tgtEl>
                                      </p:cBhvr>
                                    </p:animEffect>
                                  </p:childTnLst>
                                </p:cTn>
                              </p:par>
                            </p:childTnLst>
                          </p:cTn>
                        </p:par>
                        <p:par>
                          <p:cTn id="41" fill="hold" nodeType="afterGroup">
                            <p:stCondLst>
                              <p:cond delay="1000"/>
                            </p:stCondLst>
                            <p:childTnLst>
                              <p:par>
                                <p:cTn id="42" presetID="9" presetClass="entr" presetSubtype="0" fill="hold" grpId="0" nodeType="afterEffect">
                                  <p:stCondLst>
                                    <p:cond delay="0"/>
                                  </p:stCondLst>
                                  <p:childTnLst>
                                    <p:set>
                                      <p:cBhvr>
                                        <p:cTn id="43" dur="1" fill="hold">
                                          <p:stCondLst>
                                            <p:cond delay="0"/>
                                          </p:stCondLst>
                                        </p:cTn>
                                        <p:tgtEl>
                                          <p:spTgt spid="8195">
                                            <p:txEl>
                                              <p:pRg st="8" end="8"/>
                                            </p:txEl>
                                          </p:spTgt>
                                        </p:tgtEl>
                                        <p:attrNameLst>
                                          <p:attrName>style.visibility</p:attrName>
                                        </p:attrNameLst>
                                      </p:cBhvr>
                                      <p:to>
                                        <p:strVal val="visible"/>
                                      </p:to>
                                    </p:set>
                                    <p:animEffect transition="in" filter="dissolve">
                                      <p:cBhvr>
                                        <p:cTn id="44" dur="500"/>
                                        <p:tgtEl>
                                          <p:spTgt spid="8195">
                                            <p:txEl>
                                              <p:pRg st="8" end="8"/>
                                            </p:txEl>
                                          </p:spTgt>
                                        </p:tgtEl>
                                      </p:cBhvr>
                                    </p:animEffect>
                                  </p:childTnLst>
                                </p:cTn>
                              </p:par>
                            </p:childTnLst>
                          </p:cTn>
                        </p:par>
                        <p:par>
                          <p:cTn id="45" fill="hold" nodeType="afterGroup">
                            <p:stCondLst>
                              <p:cond delay="1500"/>
                            </p:stCondLst>
                            <p:childTnLst>
                              <p:par>
                                <p:cTn id="46" presetID="9" presetClass="entr" presetSubtype="0" fill="hold" grpId="0" nodeType="afterEffect">
                                  <p:stCondLst>
                                    <p:cond delay="0"/>
                                  </p:stCondLst>
                                  <p:childTnLst>
                                    <p:set>
                                      <p:cBhvr>
                                        <p:cTn id="47" dur="1" fill="hold">
                                          <p:stCondLst>
                                            <p:cond delay="0"/>
                                          </p:stCondLst>
                                        </p:cTn>
                                        <p:tgtEl>
                                          <p:spTgt spid="8195">
                                            <p:txEl>
                                              <p:pRg st="9" end="9"/>
                                            </p:txEl>
                                          </p:spTgt>
                                        </p:tgtEl>
                                        <p:attrNameLst>
                                          <p:attrName>style.visibility</p:attrName>
                                        </p:attrNameLst>
                                      </p:cBhvr>
                                      <p:to>
                                        <p:strVal val="visible"/>
                                      </p:to>
                                    </p:set>
                                    <p:animEffect transition="in" filter="dissolve">
                                      <p:cBhvr>
                                        <p:cTn id="48"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a:ea typeface="宋体" panose="02010600030101010101" pitchFamily="2" charset="-122"/>
              </a:rPr>
              <a:t>Scheduling implementation</a:t>
            </a:r>
            <a:endParaRPr lang="zh-CN" altLang="en-US">
              <a:ea typeface="宋体" panose="02010600030101010101" pitchFamily="2" charset="-122"/>
            </a:endParaRPr>
          </a:p>
        </p:txBody>
      </p:sp>
      <p:sp>
        <p:nvSpPr>
          <p:cNvPr id="109571"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Case study</a:t>
            </a:r>
          </a:p>
          <a:p>
            <a:pPr lvl="1">
              <a:lnSpc>
                <a:spcPct val="110000"/>
              </a:lnSpc>
            </a:pPr>
            <a:r>
              <a:rPr lang="en-US" altLang="zh-CN">
                <a:ea typeface="宋体" panose="02010600030101010101" pitchFamily="2" charset="-122"/>
              </a:rPr>
              <a:t>Unix: dynamic priority</a:t>
            </a:r>
          </a:p>
          <a:p>
            <a:pPr lvl="1">
              <a:lnSpc>
                <a:spcPct val="110000"/>
              </a:lnSpc>
            </a:pPr>
            <a:r>
              <a:rPr lang="en-US" altLang="zh-CN">
                <a:ea typeface="宋体" panose="02010600030101010101" pitchFamily="2" charset="-122"/>
              </a:rPr>
              <a:t>5.3 BSD: multiple queue</a:t>
            </a:r>
          </a:p>
          <a:p>
            <a:pPr lvl="1">
              <a:lnSpc>
                <a:spcPct val="110000"/>
              </a:lnSpc>
            </a:pPr>
            <a:r>
              <a:rPr lang="en-US" altLang="zh-CN">
                <a:ea typeface="宋体" panose="02010600030101010101" pitchFamily="2" charset="-122"/>
              </a:rPr>
              <a:t>Windows: priority scheduling</a:t>
            </a:r>
          </a:p>
          <a:p>
            <a:pPr lvl="1">
              <a:lnSpc>
                <a:spcPct val="110000"/>
              </a:lnSpc>
            </a:pPr>
            <a:r>
              <a:rPr lang="en-US" altLang="zh-CN">
                <a:ea typeface="宋体" panose="02010600030101010101" pitchFamily="2" charset="-122"/>
              </a:rPr>
              <a:t>Linux: preemptive scheduling</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95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AD3CE20-50A6-4CEA-81A0-A87C316E10C1}" type="slidenum">
              <a:rPr lang="en-US" altLang="ko-KR" sz="1200" smtClean="0">
                <a:solidFill>
                  <a:schemeClr val="bg1"/>
                </a:solidFill>
              </a:rPr>
              <a:pPr>
                <a:spcBef>
                  <a:spcPct val="0"/>
                </a:spcBef>
                <a:buClrTx/>
                <a:buSzTx/>
                <a:buFontTx/>
                <a:buNone/>
              </a:pPr>
              <a:t>109</a:t>
            </a:fld>
            <a:endParaRPr lang="en-US" altLang="ko-KR" sz="12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如何让一个程序停下来，并随时可以恢复</a:t>
            </a:r>
          </a:p>
        </p:txBody>
      </p:sp>
      <p:sp>
        <p:nvSpPr>
          <p:cNvPr id="3" name="内容占位符 2"/>
          <p:cNvSpPr>
            <a:spLocks noGrp="1"/>
          </p:cNvSpPr>
          <p:nvPr>
            <p:ph idx="1"/>
          </p:nvPr>
        </p:nvSpPr>
        <p:spPr/>
        <p:txBody>
          <a:bodyPr/>
          <a:lstStyle/>
          <a:p>
            <a:r>
              <a:rPr lang="zh-CN" altLang="en-US" dirty="0"/>
              <a:t>一段代码示意</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pic>
        <p:nvPicPr>
          <p:cNvPr id="10" name="图片 9"/>
          <p:cNvPicPr>
            <a:picLocks noChangeAspect="1"/>
          </p:cNvPicPr>
          <p:nvPr/>
        </p:nvPicPr>
        <p:blipFill>
          <a:blip r:embed="rId2"/>
          <a:stretch>
            <a:fillRect/>
          </a:stretch>
        </p:blipFill>
        <p:spPr>
          <a:xfrm>
            <a:off x="-11531" y="-67289"/>
            <a:ext cx="4079252" cy="2320677"/>
          </a:xfrm>
          <a:prstGeom prst="rect">
            <a:avLst/>
          </a:prstGeom>
        </p:spPr>
      </p:pic>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a:t>
            </a:fld>
            <a:endParaRPr lang="en-US" altLang="ko-KR"/>
          </a:p>
        </p:txBody>
      </p:sp>
      <p:pic>
        <p:nvPicPr>
          <p:cNvPr id="8" name="图片 7"/>
          <p:cNvPicPr>
            <a:picLocks noChangeAspect="1"/>
          </p:cNvPicPr>
          <p:nvPr/>
        </p:nvPicPr>
        <p:blipFill>
          <a:blip r:embed="rId3"/>
          <a:stretch>
            <a:fillRect/>
          </a:stretch>
        </p:blipFill>
        <p:spPr>
          <a:xfrm>
            <a:off x="-36512" y="2112466"/>
            <a:ext cx="5310340" cy="4745534"/>
          </a:xfrm>
          <a:prstGeom prst="rect">
            <a:avLst/>
          </a:prstGeom>
        </p:spPr>
      </p:pic>
      <p:pic>
        <p:nvPicPr>
          <p:cNvPr id="11" name="图片 10"/>
          <p:cNvPicPr>
            <a:picLocks noChangeAspect="1"/>
          </p:cNvPicPr>
          <p:nvPr/>
        </p:nvPicPr>
        <p:blipFill>
          <a:blip r:embed="rId4"/>
          <a:stretch>
            <a:fillRect/>
          </a:stretch>
        </p:blipFill>
        <p:spPr>
          <a:xfrm>
            <a:off x="4286808" y="187484"/>
            <a:ext cx="4162425" cy="6467475"/>
          </a:xfrm>
          <a:prstGeom prst="rect">
            <a:avLst/>
          </a:prstGeom>
        </p:spPr>
      </p:pic>
      <p:pic>
        <p:nvPicPr>
          <p:cNvPr id="9" name="图片 8"/>
          <p:cNvPicPr>
            <a:picLocks noChangeAspect="1"/>
          </p:cNvPicPr>
          <p:nvPr/>
        </p:nvPicPr>
        <p:blipFill>
          <a:blip r:embed="rId5"/>
          <a:stretch>
            <a:fillRect/>
          </a:stretch>
        </p:blipFill>
        <p:spPr>
          <a:xfrm>
            <a:off x="4067944" y="20425"/>
            <a:ext cx="4909022" cy="6801594"/>
          </a:xfrm>
          <a:prstGeom prst="rect">
            <a:avLst/>
          </a:prstGeom>
        </p:spPr>
      </p:pic>
    </p:spTree>
    <p:extLst>
      <p:ext uri="{BB962C8B-B14F-4D97-AF65-F5344CB8AC3E}">
        <p14:creationId xmlns:p14="http://schemas.microsoft.com/office/powerpoint/2010/main" val="462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0C5AA748-083F-49E0-8B03-6CEDEDD4A0B0}" type="slidenum">
              <a:rPr lang="en-US" altLang="zh-CN" sz="1400">
                <a:solidFill>
                  <a:schemeClr val="tx1"/>
                </a:solidFill>
              </a:rPr>
              <a:pPr algn="r" eaLnBrk="1" hangingPunct="1">
                <a:spcBef>
                  <a:spcPct val="0"/>
                </a:spcBef>
                <a:buClrTx/>
                <a:buFontTx/>
                <a:buNone/>
              </a:pPr>
              <a:t>110</a:t>
            </a:fld>
            <a:endParaRPr lang="en-US" altLang="zh-CN" sz="1400">
              <a:solidFill>
                <a:schemeClr val="tx1"/>
              </a:solidFill>
            </a:endParaRPr>
          </a:p>
        </p:txBody>
      </p:sp>
      <p:sp>
        <p:nvSpPr>
          <p:cNvPr id="111619" name="Text Box 4"/>
          <p:cNvSpPr txBox="1">
            <a:spLocks noChangeArrowheads="1"/>
          </p:cNvSpPr>
          <p:nvPr/>
        </p:nvSpPr>
        <p:spPr bwMode="auto">
          <a:xfrm>
            <a:off x="684213" y="1106488"/>
            <a:ext cx="80645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rPr>
              <a:t>针对单处理器系统，假定有三个进程</a:t>
            </a:r>
            <a:r>
              <a:rPr lang="en-US" altLang="zh-CN" sz="2400">
                <a:solidFill>
                  <a:schemeClr val="tx1"/>
                </a:solidFill>
              </a:rPr>
              <a:t>A</a:t>
            </a:r>
            <a:r>
              <a:rPr lang="zh-CN" altLang="en-US" sz="2400">
                <a:solidFill>
                  <a:schemeClr val="tx1"/>
                </a:solidFill>
              </a:rPr>
              <a:t>、</a:t>
            </a:r>
            <a:r>
              <a:rPr lang="en-US" altLang="zh-CN" sz="2400">
                <a:solidFill>
                  <a:schemeClr val="tx1"/>
                </a:solidFill>
              </a:rPr>
              <a:t>B</a:t>
            </a:r>
            <a:r>
              <a:rPr lang="zh-CN" altLang="en-US" sz="2400">
                <a:solidFill>
                  <a:schemeClr val="tx1"/>
                </a:solidFill>
              </a:rPr>
              <a:t>、</a:t>
            </a:r>
            <a:r>
              <a:rPr lang="en-US" altLang="zh-CN" sz="2400">
                <a:solidFill>
                  <a:schemeClr val="tx1"/>
                </a:solidFill>
              </a:rPr>
              <a:t>C</a:t>
            </a:r>
            <a:r>
              <a:rPr lang="zh-CN" altLang="en-US" sz="2400">
                <a:solidFill>
                  <a:schemeClr val="tx1"/>
                </a:solidFill>
              </a:rPr>
              <a:t>，它们的调度数据如表所示，使用下列不同调度算法对这三个进程进行调度，分别计算出每种调度算法中进程平均周转时间。</a:t>
            </a:r>
          </a:p>
          <a:p>
            <a:pPr eaLnBrk="1" hangingPunct="1">
              <a:spcBef>
                <a:spcPct val="50000"/>
              </a:spcBef>
              <a:buClrTx/>
              <a:buFontTx/>
              <a:buNone/>
            </a:pPr>
            <a:r>
              <a:rPr lang="en-US" altLang="zh-CN" sz="2400">
                <a:solidFill>
                  <a:schemeClr val="tx1"/>
                </a:solidFill>
              </a:rPr>
              <a:t>a)	</a:t>
            </a:r>
            <a:r>
              <a:rPr lang="zh-CN" altLang="en-US" sz="2400">
                <a:solidFill>
                  <a:schemeClr val="tx1"/>
                </a:solidFill>
              </a:rPr>
              <a:t>优先级调度法</a:t>
            </a:r>
          </a:p>
          <a:p>
            <a:pPr eaLnBrk="1" hangingPunct="1">
              <a:spcBef>
                <a:spcPct val="50000"/>
              </a:spcBef>
              <a:buClrTx/>
              <a:buFontTx/>
              <a:buNone/>
            </a:pPr>
            <a:r>
              <a:rPr lang="en-US" altLang="zh-CN" sz="2400">
                <a:solidFill>
                  <a:schemeClr val="tx1"/>
                </a:solidFill>
              </a:rPr>
              <a:t>b)	</a:t>
            </a:r>
            <a:r>
              <a:rPr lang="zh-CN" altLang="en-US" sz="2400">
                <a:solidFill>
                  <a:schemeClr val="tx1"/>
                </a:solidFill>
              </a:rPr>
              <a:t>短进程优先调度法</a:t>
            </a:r>
          </a:p>
          <a:p>
            <a:pPr eaLnBrk="1" hangingPunct="1">
              <a:spcBef>
                <a:spcPct val="50000"/>
              </a:spcBef>
              <a:buClrTx/>
              <a:buFontTx/>
              <a:buNone/>
            </a:pPr>
            <a:r>
              <a:rPr lang="zh-CN" altLang="en-US" sz="2400">
                <a:solidFill>
                  <a:schemeClr val="tx1"/>
                </a:solidFill>
              </a:rPr>
              <a:t>进程	进程到达时间      执行时间（</a:t>
            </a:r>
            <a:r>
              <a:rPr lang="en-US" altLang="zh-CN" sz="2400">
                <a:solidFill>
                  <a:schemeClr val="tx1"/>
                </a:solidFill>
              </a:rPr>
              <a:t>S</a:t>
            </a:r>
            <a:r>
              <a:rPr lang="zh-CN" altLang="en-US" sz="2400">
                <a:solidFill>
                  <a:schemeClr val="tx1"/>
                </a:solidFill>
              </a:rPr>
              <a:t>）	优先数</a:t>
            </a:r>
          </a:p>
          <a:p>
            <a:pPr eaLnBrk="1" hangingPunct="1">
              <a:spcBef>
                <a:spcPct val="50000"/>
              </a:spcBef>
              <a:buClrTx/>
              <a:buFontTx/>
              <a:buNone/>
            </a:pPr>
            <a:r>
              <a:rPr lang="zh-CN" altLang="en-US" sz="2400">
                <a:solidFill>
                  <a:schemeClr val="tx1"/>
                </a:solidFill>
              </a:rPr>
              <a:t>  </a:t>
            </a:r>
            <a:r>
              <a:rPr lang="en-US" altLang="zh-CN" sz="2400">
                <a:solidFill>
                  <a:schemeClr val="tx1"/>
                </a:solidFill>
              </a:rPr>
              <a:t>A	  10</a:t>
            </a:r>
            <a:r>
              <a:rPr lang="zh-CN" altLang="en-US" sz="2400">
                <a:solidFill>
                  <a:schemeClr val="tx1"/>
                </a:solidFill>
              </a:rPr>
              <a:t>：</a:t>
            </a:r>
            <a:r>
              <a:rPr lang="en-US" altLang="zh-CN" sz="2400">
                <a:solidFill>
                  <a:schemeClr val="tx1"/>
                </a:solidFill>
              </a:rPr>
              <a:t>00	         10	                 8</a:t>
            </a:r>
          </a:p>
          <a:p>
            <a:pPr eaLnBrk="1" hangingPunct="1">
              <a:spcBef>
                <a:spcPct val="50000"/>
              </a:spcBef>
              <a:buClrTx/>
              <a:buFontTx/>
              <a:buNone/>
            </a:pPr>
            <a:r>
              <a:rPr lang="en-US" altLang="zh-CN" sz="2400">
                <a:solidFill>
                  <a:schemeClr val="tx1"/>
                </a:solidFill>
              </a:rPr>
              <a:t>  B	  10</a:t>
            </a:r>
            <a:r>
              <a:rPr lang="zh-CN" altLang="en-US" sz="2400">
                <a:solidFill>
                  <a:schemeClr val="tx1"/>
                </a:solidFill>
              </a:rPr>
              <a:t>：</a:t>
            </a:r>
            <a:r>
              <a:rPr lang="en-US" altLang="zh-CN" sz="2400">
                <a:solidFill>
                  <a:schemeClr val="tx1"/>
                </a:solidFill>
              </a:rPr>
              <a:t>00                   20	                 2</a:t>
            </a:r>
          </a:p>
          <a:p>
            <a:pPr eaLnBrk="1" hangingPunct="1">
              <a:spcBef>
                <a:spcPct val="50000"/>
              </a:spcBef>
              <a:buClrTx/>
              <a:buFontTx/>
              <a:buNone/>
            </a:pPr>
            <a:r>
              <a:rPr lang="en-US" altLang="zh-CN" sz="2400">
                <a:solidFill>
                  <a:schemeClr val="tx1"/>
                </a:solidFill>
              </a:rPr>
              <a:t>  C	  10</a:t>
            </a:r>
            <a:r>
              <a:rPr lang="zh-CN" altLang="en-US" sz="2400">
                <a:solidFill>
                  <a:schemeClr val="tx1"/>
                </a:solidFill>
              </a:rPr>
              <a:t>：</a:t>
            </a:r>
            <a:r>
              <a:rPr lang="en-US" altLang="zh-CN" sz="2400">
                <a:solidFill>
                  <a:schemeClr val="tx1"/>
                </a:solidFill>
              </a:rPr>
              <a:t>00	         30	                 6</a:t>
            </a:r>
          </a:p>
        </p:txBody>
      </p:sp>
      <p:sp>
        <p:nvSpPr>
          <p:cNvPr id="111620" name="Text Box 5"/>
          <p:cNvSpPr txBox="1">
            <a:spLocks noChangeArrowheads="1"/>
          </p:cNvSpPr>
          <p:nvPr/>
        </p:nvSpPr>
        <p:spPr bwMode="auto">
          <a:xfrm>
            <a:off x="468313" y="333375"/>
            <a:ext cx="5399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800" u="sng">
                <a:solidFill>
                  <a:schemeClr val="tx1"/>
                </a:solidFill>
              </a:rPr>
              <a:t>进程调度应用举例</a:t>
            </a:r>
          </a:p>
        </p:txBody>
      </p:sp>
      <p:sp>
        <p:nvSpPr>
          <p:cNvPr id="111621" name="Line 6"/>
          <p:cNvSpPr>
            <a:spLocks noChangeShapeType="1"/>
          </p:cNvSpPr>
          <p:nvPr/>
        </p:nvSpPr>
        <p:spPr bwMode="auto">
          <a:xfrm>
            <a:off x="684213" y="3860800"/>
            <a:ext cx="69834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2" name="Line 7"/>
          <p:cNvSpPr>
            <a:spLocks noChangeShapeType="1"/>
          </p:cNvSpPr>
          <p:nvPr/>
        </p:nvSpPr>
        <p:spPr bwMode="auto">
          <a:xfrm>
            <a:off x="1547813" y="3573463"/>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3" name="Line 8"/>
          <p:cNvSpPr>
            <a:spLocks noChangeShapeType="1"/>
          </p:cNvSpPr>
          <p:nvPr/>
        </p:nvSpPr>
        <p:spPr bwMode="auto">
          <a:xfrm>
            <a:off x="3708400" y="3573463"/>
            <a:ext cx="0" cy="237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4" name="Line 9"/>
          <p:cNvSpPr>
            <a:spLocks noChangeShapeType="1"/>
          </p:cNvSpPr>
          <p:nvPr/>
        </p:nvSpPr>
        <p:spPr bwMode="auto">
          <a:xfrm>
            <a:off x="6011863" y="3500438"/>
            <a:ext cx="0" cy="2592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1625" name="Text Box 10"/>
          <p:cNvSpPr txBox="1">
            <a:spLocks noChangeArrowheads="1"/>
          </p:cNvSpPr>
          <p:nvPr/>
        </p:nvSpPr>
        <p:spPr bwMode="auto">
          <a:xfrm>
            <a:off x="900113" y="6092825"/>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2400">
                <a:solidFill>
                  <a:schemeClr val="tx1"/>
                </a:solidFill>
              </a:rPr>
              <a:t>规定：优先数越大其优先级越低</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28E4B437-62FF-4E04-BA03-AA38B60239C5}" type="slidenum">
              <a:rPr lang="en-US" altLang="zh-CN" sz="1400">
                <a:solidFill>
                  <a:schemeClr val="tx1"/>
                </a:solidFill>
              </a:rPr>
              <a:pPr algn="r" eaLnBrk="1" hangingPunct="1">
                <a:spcBef>
                  <a:spcPct val="0"/>
                </a:spcBef>
                <a:buClrTx/>
                <a:buFontTx/>
                <a:buNone/>
              </a:pPr>
              <a:t>111</a:t>
            </a:fld>
            <a:endParaRPr lang="en-US" altLang="zh-CN" sz="1400">
              <a:solidFill>
                <a:schemeClr val="tx1"/>
              </a:solidFill>
            </a:endParaRPr>
          </a:p>
        </p:txBody>
      </p:sp>
      <p:sp>
        <p:nvSpPr>
          <p:cNvPr id="112643" name="Text Box 4"/>
          <p:cNvSpPr txBox="1">
            <a:spLocks noChangeArrowheads="1"/>
          </p:cNvSpPr>
          <p:nvPr/>
        </p:nvSpPr>
        <p:spPr bwMode="auto">
          <a:xfrm>
            <a:off x="755650" y="404813"/>
            <a:ext cx="74898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zh-CN" altLang="en-US" sz="2400">
                <a:solidFill>
                  <a:schemeClr val="tx1"/>
                </a:solidFill>
              </a:rPr>
              <a:t>解：</a:t>
            </a:r>
          </a:p>
          <a:p>
            <a:pPr eaLnBrk="1" hangingPunct="1">
              <a:lnSpc>
                <a:spcPct val="140000"/>
              </a:lnSpc>
              <a:spcBef>
                <a:spcPct val="0"/>
              </a:spcBef>
              <a:buClrTx/>
              <a:buFontTx/>
              <a:buNone/>
            </a:pPr>
            <a:r>
              <a:rPr lang="en-US" altLang="zh-CN" sz="2400">
                <a:solidFill>
                  <a:schemeClr val="tx1"/>
                </a:solidFill>
              </a:rPr>
              <a:t>1</a:t>
            </a:r>
            <a:r>
              <a:rPr lang="zh-CN" altLang="en-US" sz="2400">
                <a:solidFill>
                  <a:schemeClr val="tx1"/>
                </a:solidFill>
              </a:rPr>
              <a:t>）优先级法</a:t>
            </a:r>
          </a:p>
          <a:p>
            <a:pPr eaLnBrk="1" hangingPunct="1">
              <a:lnSpc>
                <a:spcPct val="140000"/>
              </a:lnSpc>
              <a:spcBef>
                <a:spcPct val="0"/>
              </a:spcBef>
              <a:buClrTx/>
              <a:buFontTx/>
              <a:buNone/>
            </a:pPr>
            <a:r>
              <a:rPr lang="zh-CN" altLang="en-US" sz="2400">
                <a:solidFill>
                  <a:schemeClr val="tx1"/>
                </a:solidFill>
              </a:rPr>
              <a:t>       因为进程是同时到达的，只须按进程的优先级来考虑；又因为系统中规定优先数越大其优先级越低，因此可知该三进程的优先级分别是</a:t>
            </a:r>
            <a:r>
              <a:rPr lang="en-US" altLang="zh-CN" sz="2400">
                <a:solidFill>
                  <a:schemeClr val="tx1"/>
                </a:solidFill>
              </a:rPr>
              <a:t>B &gt;C &gt;A</a:t>
            </a:r>
            <a:r>
              <a:rPr lang="zh-CN" altLang="en-US" sz="2400">
                <a:solidFill>
                  <a:schemeClr val="tx1"/>
                </a:solidFill>
              </a:rPr>
              <a:t>。</a:t>
            </a:r>
          </a:p>
          <a:p>
            <a:pPr eaLnBrk="1" hangingPunct="1">
              <a:lnSpc>
                <a:spcPct val="140000"/>
              </a:lnSpc>
              <a:spcBef>
                <a:spcPct val="0"/>
              </a:spcBef>
              <a:buClrTx/>
              <a:buFontTx/>
              <a:buNone/>
            </a:pPr>
            <a:r>
              <a:rPr lang="zh-CN" altLang="en-US" sz="2400">
                <a:solidFill>
                  <a:schemeClr val="tx1"/>
                </a:solidFill>
              </a:rPr>
              <a:t>所以这些进程的调度次序及各自的周转时间为：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B</a:t>
            </a:r>
            <a:r>
              <a:rPr lang="zh-CN" altLang="en-US" sz="2400">
                <a:solidFill>
                  <a:schemeClr val="tx1"/>
                </a:solidFill>
              </a:rPr>
              <a:t>：</a:t>
            </a:r>
            <a:r>
              <a:rPr lang="en-US" altLang="zh-CN" sz="2400">
                <a:solidFill>
                  <a:schemeClr val="tx1"/>
                </a:solidFill>
              </a:rPr>
              <a:t>10:020-10:00=20(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C</a:t>
            </a:r>
            <a:r>
              <a:rPr lang="zh-CN" altLang="en-US" sz="2400">
                <a:solidFill>
                  <a:schemeClr val="tx1"/>
                </a:solidFill>
              </a:rPr>
              <a:t>：</a:t>
            </a:r>
            <a:r>
              <a:rPr lang="en-US" altLang="zh-CN" sz="2400">
                <a:solidFill>
                  <a:schemeClr val="tx1"/>
                </a:solidFill>
              </a:rPr>
              <a:t>10:050-10:00=50(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A</a:t>
            </a:r>
            <a:r>
              <a:rPr lang="zh-CN" altLang="en-US" sz="2400">
                <a:solidFill>
                  <a:schemeClr val="tx1"/>
                </a:solidFill>
              </a:rPr>
              <a:t>：</a:t>
            </a:r>
            <a:r>
              <a:rPr lang="en-US" altLang="zh-CN" sz="2400">
                <a:solidFill>
                  <a:schemeClr val="tx1"/>
                </a:solidFill>
              </a:rPr>
              <a:t>10:060-10:00=60</a:t>
            </a:r>
            <a:r>
              <a:rPr lang="zh-CN" altLang="en-US" sz="2400">
                <a:solidFill>
                  <a:schemeClr val="tx1"/>
                </a:solidFill>
              </a:rPr>
              <a:t>（秒）</a:t>
            </a:r>
          </a:p>
          <a:p>
            <a:pPr eaLnBrk="1" hangingPunct="1">
              <a:lnSpc>
                <a:spcPct val="140000"/>
              </a:lnSpc>
              <a:spcBef>
                <a:spcPct val="0"/>
              </a:spcBef>
              <a:buClrTx/>
              <a:buFontTx/>
              <a:buNone/>
            </a:pPr>
            <a:r>
              <a:rPr lang="zh-CN" altLang="en-US" sz="2400">
                <a:solidFill>
                  <a:schemeClr val="tx1"/>
                </a:solidFill>
              </a:rPr>
              <a:t>所以有三进程的平均周转时间为：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20+50+60</a:t>
            </a:r>
            <a:r>
              <a:rPr lang="zh-CN" altLang="en-US" sz="2400">
                <a:solidFill>
                  <a:schemeClr val="tx1"/>
                </a:solidFill>
              </a:rPr>
              <a:t>）</a:t>
            </a:r>
            <a:r>
              <a:rPr lang="en-US" altLang="zh-CN" sz="2400">
                <a:solidFill>
                  <a:schemeClr val="tx1"/>
                </a:solidFill>
              </a:rPr>
              <a:t>/3=43.33</a:t>
            </a:r>
            <a:r>
              <a:rPr lang="zh-CN" altLang="en-US" sz="2400">
                <a:solidFill>
                  <a:schemeClr val="tx1"/>
                </a:solidFill>
              </a:rPr>
              <a:t>（秒）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E125D333-F587-47BF-BACF-DFF2085968EF}" type="slidenum">
              <a:rPr lang="en-US" altLang="zh-CN" sz="1400">
                <a:solidFill>
                  <a:schemeClr val="tx1"/>
                </a:solidFill>
              </a:rPr>
              <a:pPr algn="r" eaLnBrk="1" hangingPunct="1">
                <a:spcBef>
                  <a:spcPct val="0"/>
                </a:spcBef>
                <a:buClrTx/>
                <a:buFontTx/>
                <a:buNone/>
              </a:pPr>
              <a:t>112</a:t>
            </a:fld>
            <a:endParaRPr lang="en-US" altLang="zh-CN" sz="1400">
              <a:solidFill>
                <a:schemeClr val="tx1"/>
              </a:solidFill>
            </a:endParaRPr>
          </a:p>
        </p:txBody>
      </p:sp>
      <p:sp>
        <p:nvSpPr>
          <p:cNvPr id="113667" name="Text Box 4"/>
          <p:cNvSpPr txBox="1">
            <a:spLocks noChangeArrowheads="1"/>
          </p:cNvSpPr>
          <p:nvPr/>
        </p:nvSpPr>
        <p:spPr bwMode="auto">
          <a:xfrm>
            <a:off x="827088" y="981075"/>
            <a:ext cx="7345362"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chemeClr val="accent2"/>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ClrTx/>
              <a:buFontTx/>
              <a:buNone/>
            </a:pPr>
            <a:r>
              <a:rPr lang="en-US" altLang="zh-CN" sz="2400">
                <a:solidFill>
                  <a:schemeClr val="tx1"/>
                </a:solidFill>
              </a:rPr>
              <a:t>2</a:t>
            </a:r>
            <a:r>
              <a:rPr lang="zh-CN" altLang="en-US" sz="2400">
                <a:solidFill>
                  <a:schemeClr val="tx1"/>
                </a:solidFill>
              </a:rPr>
              <a:t>）短进程优先法</a:t>
            </a:r>
          </a:p>
          <a:p>
            <a:pPr eaLnBrk="1" hangingPunct="1">
              <a:lnSpc>
                <a:spcPct val="140000"/>
              </a:lnSpc>
              <a:spcBef>
                <a:spcPct val="0"/>
              </a:spcBef>
              <a:buClrTx/>
              <a:buFontTx/>
              <a:buNone/>
            </a:pPr>
            <a:r>
              <a:rPr lang="zh-CN" altLang="en-US" sz="2400">
                <a:solidFill>
                  <a:schemeClr val="tx1"/>
                </a:solidFill>
              </a:rPr>
              <a:t>      按短进程优先法调度时，进程的调度次序为：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A&gt; B&gt; C</a:t>
            </a:r>
            <a:r>
              <a:rPr lang="zh-CN" altLang="en-US" sz="2400">
                <a:solidFill>
                  <a:schemeClr val="tx1"/>
                </a:solidFill>
              </a:rPr>
              <a:t>。</a:t>
            </a:r>
          </a:p>
          <a:p>
            <a:pPr eaLnBrk="1" hangingPunct="1">
              <a:lnSpc>
                <a:spcPct val="140000"/>
              </a:lnSpc>
              <a:spcBef>
                <a:spcPct val="0"/>
              </a:spcBef>
              <a:buClrTx/>
              <a:buFontTx/>
              <a:buNone/>
            </a:pPr>
            <a:r>
              <a:rPr lang="zh-CN" altLang="en-US" sz="2400">
                <a:solidFill>
                  <a:schemeClr val="tx1"/>
                </a:solidFill>
              </a:rPr>
              <a:t>     每个进程的周转时间为：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A</a:t>
            </a:r>
            <a:r>
              <a:rPr lang="zh-CN" altLang="en-US" sz="2400">
                <a:solidFill>
                  <a:schemeClr val="tx1"/>
                </a:solidFill>
              </a:rPr>
              <a:t>：</a:t>
            </a:r>
            <a:r>
              <a:rPr lang="en-US" altLang="zh-CN" sz="2400">
                <a:solidFill>
                  <a:schemeClr val="tx1"/>
                </a:solidFill>
              </a:rPr>
              <a:t>10:010-10:00=10(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B</a:t>
            </a:r>
            <a:r>
              <a:rPr lang="zh-CN" altLang="en-US" sz="2400">
                <a:solidFill>
                  <a:schemeClr val="tx1"/>
                </a:solidFill>
              </a:rPr>
              <a:t>：</a:t>
            </a:r>
            <a:r>
              <a:rPr lang="en-US" altLang="zh-CN" sz="2400">
                <a:solidFill>
                  <a:schemeClr val="tx1"/>
                </a:solidFill>
              </a:rPr>
              <a:t>10:030-10:00=30(</a:t>
            </a:r>
            <a:r>
              <a:rPr lang="zh-CN" altLang="en-US" sz="2400">
                <a:solidFill>
                  <a:schemeClr val="tx1"/>
                </a:solidFill>
              </a:rPr>
              <a:t>秒</a:t>
            </a:r>
            <a:r>
              <a:rPr lang="en-US" altLang="zh-CN" sz="2400">
                <a:solidFill>
                  <a:schemeClr val="tx1"/>
                </a:solidFill>
              </a:rPr>
              <a:t>)</a:t>
            </a:r>
          </a:p>
          <a:p>
            <a:pPr eaLnBrk="1" hangingPunct="1">
              <a:lnSpc>
                <a:spcPct val="140000"/>
              </a:lnSpc>
              <a:spcBef>
                <a:spcPct val="0"/>
              </a:spcBef>
              <a:buClrTx/>
              <a:buFontTx/>
              <a:buNone/>
            </a:pPr>
            <a:r>
              <a:rPr lang="en-US" altLang="zh-CN" sz="2400">
                <a:solidFill>
                  <a:schemeClr val="tx1"/>
                </a:solidFill>
              </a:rPr>
              <a:t>	C</a:t>
            </a:r>
            <a:r>
              <a:rPr lang="zh-CN" altLang="en-US" sz="2400">
                <a:solidFill>
                  <a:schemeClr val="tx1"/>
                </a:solidFill>
              </a:rPr>
              <a:t>：</a:t>
            </a:r>
            <a:r>
              <a:rPr lang="en-US" altLang="zh-CN" sz="2400">
                <a:solidFill>
                  <a:schemeClr val="tx1"/>
                </a:solidFill>
              </a:rPr>
              <a:t>10:060-10:00=60</a:t>
            </a:r>
            <a:r>
              <a:rPr lang="zh-CN" altLang="en-US" sz="2400">
                <a:solidFill>
                  <a:schemeClr val="tx1"/>
                </a:solidFill>
              </a:rPr>
              <a:t>（秒）</a:t>
            </a:r>
          </a:p>
          <a:p>
            <a:pPr eaLnBrk="1" hangingPunct="1">
              <a:lnSpc>
                <a:spcPct val="140000"/>
              </a:lnSpc>
              <a:spcBef>
                <a:spcPct val="0"/>
              </a:spcBef>
              <a:buClrTx/>
              <a:buFontTx/>
              <a:buNone/>
            </a:pPr>
            <a:r>
              <a:rPr lang="zh-CN" altLang="en-US" sz="2400">
                <a:solidFill>
                  <a:schemeClr val="tx1"/>
                </a:solidFill>
              </a:rPr>
              <a:t>所以三进程的平均周转时间为：</a:t>
            </a:r>
          </a:p>
          <a:p>
            <a:pPr eaLnBrk="1" hangingPunct="1">
              <a:lnSpc>
                <a:spcPct val="140000"/>
              </a:lnSpc>
              <a:spcBef>
                <a:spcPct val="0"/>
              </a:spcBef>
              <a:buClrTx/>
              <a:buFontTx/>
              <a:buNone/>
            </a:pPr>
            <a:r>
              <a:rPr lang="zh-CN" altLang="en-US" sz="2400">
                <a:solidFill>
                  <a:schemeClr val="tx1"/>
                </a:solidFill>
              </a:rPr>
              <a:t>          （</a:t>
            </a:r>
            <a:r>
              <a:rPr lang="en-US" altLang="zh-CN" sz="2400">
                <a:solidFill>
                  <a:schemeClr val="tx1"/>
                </a:solidFill>
              </a:rPr>
              <a:t>10+30+60</a:t>
            </a:r>
            <a:r>
              <a:rPr lang="zh-CN" altLang="en-US" sz="2400">
                <a:solidFill>
                  <a:schemeClr val="tx1"/>
                </a:solidFill>
              </a:rPr>
              <a:t>）</a:t>
            </a:r>
            <a:r>
              <a:rPr lang="en-US" altLang="zh-CN" sz="2400">
                <a:solidFill>
                  <a:schemeClr val="tx1"/>
                </a:solidFill>
              </a:rPr>
              <a:t>/3=33.33</a:t>
            </a:r>
            <a:r>
              <a:rPr lang="zh-CN" altLang="en-US" sz="2400">
                <a:solidFill>
                  <a:schemeClr val="tx1"/>
                </a:solidFill>
              </a:rPr>
              <a:t>（秒）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0" name="灯片编号占位符 5"/>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6ED2E89A-1E8D-44A8-B78B-00DDD8D6A75C}" type="slidenum">
              <a:rPr lang="zh-CN" altLang="en-US" sz="1200">
                <a:solidFill>
                  <a:schemeClr val="tx1"/>
                </a:solidFill>
              </a:rPr>
              <a:pPr algn="r" eaLnBrk="1" hangingPunct="1">
                <a:spcBef>
                  <a:spcPct val="0"/>
                </a:spcBef>
                <a:buClrTx/>
                <a:buFont typeface="Wingdings" panose="05000000000000000000" pitchFamily="2" charset="2"/>
                <a:buNone/>
              </a:pPr>
              <a:t>113</a:t>
            </a:fld>
            <a:endParaRPr lang="en-US" altLang="zh-CN" sz="1200">
              <a:solidFill>
                <a:schemeClr val="tx1"/>
              </a:solidFill>
            </a:endParaRPr>
          </a:p>
        </p:txBody>
      </p:sp>
      <p:sp>
        <p:nvSpPr>
          <p:cNvPr id="114691" name="Rectangle 2"/>
          <p:cNvSpPr>
            <a:spLocks noGrp="1" noChangeArrowheads="1"/>
          </p:cNvSpPr>
          <p:nvPr>
            <p:ph type="title" idx="4294967295"/>
          </p:nvPr>
        </p:nvSpPr>
        <p:spPr>
          <a:xfrm>
            <a:off x="900113" y="188913"/>
            <a:ext cx="7472362" cy="1116012"/>
          </a:xfrm>
        </p:spPr>
        <p:txBody>
          <a:bodyPr/>
          <a:lstStyle/>
          <a:p>
            <a:pPr algn="l" eaLnBrk="1" hangingPunct="1"/>
            <a:r>
              <a:rPr lang="zh-CN" altLang="en-US" sz="3600">
                <a:ea typeface="宋体" panose="02010600030101010101" pitchFamily="2" charset="-122"/>
              </a:rPr>
              <a:t>调度机制设定</a:t>
            </a:r>
          </a:p>
        </p:txBody>
      </p:sp>
      <p:sp>
        <p:nvSpPr>
          <p:cNvPr id="65540" name="Rectangle 3"/>
          <p:cNvSpPr>
            <a:spLocks noGrp="1" noChangeArrowheads="1"/>
          </p:cNvSpPr>
          <p:nvPr>
            <p:ph type="body" idx="4294967295"/>
          </p:nvPr>
        </p:nvSpPr>
        <p:spPr>
          <a:xfrm>
            <a:off x="971550" y="1628775"/>
            <a:ext cx="7524750" cy="4886325"/>
          </a:xfrm>
        </p:spPr>
        <p:txBody>
          <a:bodyPr/>
          <a:lstStyle/>
          <a:p>
            <a:pPr eaLnBrk="1" hangingPunct="1"/>
            <a:r>
              <a:rPr lang="zh-CN" altLang="en-US">
                <a:ea typeface="宋体" panose="02010600030101010101" pitchFamily="2" charset="-122"/>
              </a:rPr>
              <a:t>将是否</a:t>
            </a:r>
            <a:r>
              <a:rPr lang="zh-CN" altLang="en-US" u="sng">
                <a:ea typeface="宋体" panose="02010600030101010101" pitchFamily="2" charset="-122"/>
              </a:rPr>
              <a:t>允许做</a:t>
            </a:r>
            <a:r>
              <a:rPr lang="zh-CN" altLang="en-US">
                <a:ea typeface="宋体" panose="02010600030101010101" pitchFamily="2" charset="-122"/>
              </a:rPr>
              <a:t>和它将</a:t>
            </a:r>
            <a:r>
              <a:rPr lang="zh-CN" altLang="en-US" u="sng">
                <a:ea typeface="宋体" panose="02010600030101010101" pitchFamily="2" charset="-122"/>
              </a:rPr>
              <a:t>如何做</a:t>
            </a:r>
            <a:r>
              <a:rPr lang="zh-CN" altLang="en-US">
                <a:ea typeface="宋体" panose="02010600030101010101" pitchFamily="2" charset="-122"/>
              </a:rPr>
              <a:t>分开管理</a:t>
            </a:r>
          </a:p>
          <a:p>
            <a:pPr lvl="1" eaLnBrk="1" hangingPunct="1"/>
            <a:r>
              <a:rPr lang="zh-CN" altLang="en-US" sz="2000">
                <a:ea typeface="宋体" panose="02010600030101010101" pitchFamily="2" charset="-122"/>
              </a:rPr>
              <a:t>主进程应该知道哪个子进程更重要些，须优先处理．所以应提供用户进程参与调度的机制。</a:t>
            </a:r>
            <a:endParaRPr lang="en-US" altLang="zh-CN" sz="2000">
              <a:ea typeface="宋体" panose="02010600030101010101" pitchFamily="2" charset="-122"/>
            </a:endParaRPr>
          </a:p>
          <a:p>
            <a:pPr lvl="1" eaLnBrk="1" hangingPunct="1"/>
            <a:endParaRPr lang="en-US" altLang="zh-CN">
              <a:ea typeface="宋体" panose="02010600030101010101" pitchFamily="2" charset="-122"/>
            </a:endParaRPr>
          </a:p>
          <a:p>
            <a:pPr eaLnBrk="1" hangingPunct="1"/>
            <a:r>
              <a:rPr lang="zh-CN" altLang="en-US">
                <a:ea typeface="宋体" panose="02010600030101010101" pitchFamily="2" charset="-122"/>
              </a:rPr>
              <a:t>调度算法参量化</a:t>
            </a:r>
          </a:p>
          <a:p>
            <a:pPr lvl="1" eaLnBrk="1" hangingPunct="1"/>
            <a:r>
              <a:rPr lang="zh-CN" altLang="en-US">
                <a:ea typeface="宋体" panose="02010600030101010101" pitchFamily="2" charset="-122"/>
              </a:rPr>
              <a:t>在系统核心层设计实现机制</a:t>
            </a:r>
            <a:endParaRPr lang="en-US" altLang="zh-CN">
              <a:ea typeface="宋体" panose="02010600030101010101" pitchFamily="2" charset="-122"/>
            </a:endParaRPr>
          </a:p>
          <a:p>
            <a:pPr eaLnBrk="1" hangingPunct="1"/>
            <a:r>
              <a:rPr lang="zh-CN" altLang="en-US">
                <a:ea typeface="宋体" panose="02010600030101010101" pitchFamily="2" charset="-122"/>
              </a:rPr>
              <a:t>由用户进程完成参数的填写</a:t>
            </a:r>
          </a:p>
          <a:p>
            <a:pPr lvl="1" eaLnBrk="1" hangingPunct="1"/>
            <a:r>
              <a:rPr lang="zh-CN" altLang="en-US">
                <a:ea typeface="宋体" panose="02010600030101010101" pitchFamily="2" charset="-122"/>
              </a:rPr>
              <a:t>由用户进程完成调度策略设置</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 calcmode="lin" valueType="num">
                                      <p:cBhvr additive="base">
                                        <p:cTn id="7" dur="500" fill="hold"/>
                                        <p:tgtEl>
                                          <p:spTgt spid="655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4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dissolve">
                                      <p:cBhvr>
                                        <p:cTn id="12" dur="500"/>
                                        <p:tgtEl>
                                          <p:spTgt spid="655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5540">
                                            <p:txEl>
                                              <p:pRg st="3" end="3"/>
                                            </p:txEl>
                                          </p:spTgt>
                                        </p:tgtEl>
                                        <p:attrNameLst>
                                          <p:attrName>style.visibility</p:attrName>
                                        </p:attrNameLst>
                                      </p:cBhvr>
                                      <p:to>
                                        <p:strVal val="visible"/>
                                      </p:to>
                                    </p:set>
                                    <p:anim calcmode="lin" valueType="num">
                                      <p:cBhvr additive="base">
                                        <p:cTn id="17" dur="500" fill="hold"/>
                                        <p:tgtEl>
                                          <p:spTgt spid="6554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5540">
                                            <p:txEl>
                                              <p:pRg st="3" end="3"/>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65540">
                                            <p:txEl>
                                              <p:pRg st="4" end="4"/>
                                            </p:txEl>
                                          </p:spTgt>
                                        </p:tgtEl>
                                        <p:attrNameLst>
                                          <p:attrName>style.visibility</p:attrName>
                                        </p:attrNameLst>
                                      </p:cBhvr>
                                      <p:to>
                                        <p:strVal val="visible"/>
                                      </p:to>
                                    </p:set>
                                    <p:animEffect transition="in" filter="dissolve">
                                      <p:cBhvr>
                                        <p:cTn id="22" dur="500"/>
                                        <p:tgtEl>
                                          <p:spTgt spid="6554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5540">
                                            <p:txEl>
                                              <p:pRg st="5" end="5"/>
                                            </p:txEl>
                                          </p:spTgt>
                                        </p:tgtEl>
                                        <p:attrNameLst>
                                          <p:attrName>style.visibility</p:attrName>
                                        </p:attrNameLst>
                                      </p:cBhvr>
                                      <p:to>
                                        <p:strVal val="visible"/>
                                      </p:to>
                                    </p:set>
                                    <p:anim calcmode="lin" valueType="num">
                                      <p:cBhvr additive="base">
                                        <p:cTn id="27" dur="500" fill="hold"/>
                                        <p:tgtEl>
                                          <p:spTgt spid="6554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5540">
                                            <p:txEl>
                                              <p:pRg st="5" end="5"/>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65540">
                                            <p:txEl>
                                              <p:pRg st="6" end="6"/>
                                            </p:txEl>
                                          </p:spTgt>
                                        </p:tgtEl>
                                        <p:attrNameLst>
                                          <p:attrName>style.visibility</p:attrName>
                                        </p:attrNameLst>
                                      </p:cBhvr>
                                      <p:to>
                                        <p:strVal val="visible"/>
                                      </p:to>
                                    </p:set>
                                    <p:animEffect transition="in" filter="dissolve">
                                      <p:cBhvr>
                                        <p:cTn id="32" dur="500"/>
                                        <p:tgtEl>
                                          <p:spTgt spid="655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关于进程</a:t>
            </a:r>
            <a:endParaRPr lang="zh-CN" altLang="en-US" dirty="0"/>
          </a:p>
        </p:txBody>
      </p:sp>
      <p:sp>
        <p:nvSpPr>
          <p:cNvPr id="8" name="内容占位符 7"/>
          <p:cNvSpPr>
            <a:spLocks noGrp="1"/>
          </p:cNvSpPr>
          <p:nvPr>
            <p:ph idx="1"/>
          </p:nvPr>
        </p:nvSpPr>
        <p:spPr/>
        <p:txBody>
          <a:bodyPr/>
          <a:lstStyle/>
          <a:p>
            <a:r>
              <a:rPr lang="zh-CN" altLang="en-US" dirty="0"/>
              <a:t>多个程序同时在一台计算机上执行（并发），可以达到提高处理器利用率的效果</a:t>
            </a:r>
            <a:endParaRPr lang="en-US" altLang="zh-CN" dirty="0"/>
          </a:p>
          <a:p>
            <a:r>
              <a:rPr lang="zh-CN" altLang="en-US" dirty="0"/>
              <a:t>为了方便多个程序同时执行，又不相互影响，我们设计了进程的概念，并实现了进行的切换（</a:t>
            </a:r>
            <a:r>
              <a:rPr lang="en-US" altLang="zh-CN" dirty="0"/>
              <a:t>context switch)</a:t>
            </a:r>
          </a:p>
          <a:p>
            <a:r>
              <a:rPr lang="zh-CN" altLang="en-US" dirty="0"/>
              <a:t>为了找到切换进程的合理时机，我们设计了进程的状态模型，并封装了系统的资源使用接口以捕获进程的行为</a:t>
            </a:r>
            <a:endParaRPr lang="en-US" altLang="zh-CN" dirty="0"/>
          </a:p>
          <a:p>
            <a:r>
              <a:rPr lang="zh-CN" altLang="en-US" dirty="0"/>
              <a:t>为了避免进程受到不公平的待遇，我们设计了多种调度算法（排队，时间片，优先级等）</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114</a:t>
            </a:fld>
            <a:endParaRPr lang="en-US" altLang="ko-KR"/>
          </a:p>
        </p:txBody>
      </p:sp>
    </p:spTree>
    <p:extLst>
      <p:ext uri="{BB962C8B-B14F-4D97-AF65-F5344CB8AC3E}">
        <p14:creationId xmlns:p14="http://schemas.microsoft.com/office/powerpoint/2010/main" val="9361310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进程的设计目标</a:t>
            </a:r>
          </a:p>
        </p:txBody>
      </p:sp>
      <p:sp>
        <p:nvSpPr>
          <p:cNvPr id="3" name="内容占位符 2"/>
          <p:cNvSpPr>
            <a:spLocks noGrp="1"/>
          </p:cNvSpPr>
          <p:nvPr>
            <p:ph idx="1"/>
          </p:nvPr>
        </p:nvSpPr>
        <p:spPr>
          <a:xfrm>
            <a:off x="863030" y="1347787"/>
            <a:ext cx="8280970" cy="5010150"/>
          </a:xfrm>
        </p:spPr>
        <p:txBody>
          <a:bodyPr/>
          <a:lstStyle/>
          <a:p>
            <a:r>
              <a:rPr lang="zh-CN" altLang="en-US" dirty="0"/>
              <a:t>简化开发</a:t>
            </a:r>
            <a:endParaRPr lang="en-US" altLang="zh-CN" dirty="0"/>
          </a:p>
          <a:p>
            <a:pPr lvl="1"/>
            <a:r>
              <a:rPr lang="zh-CN" altLang="en-US" dirty="0"/>
              <a:t>应用程序假设自己独占这台计算机</a:t>
            </a:r>
            <a:endParaRPr lang="en-US" altLang="zh-CN" dirty="0"/>
          </a:p>
          <a:p>
            <a:pPr lvl="1"/>
            <a:r>
              <a:rPr lang="zh-CN" altLang="en-US" dirty="0"/>
              <a:t>应用程序不必关心硬件的细节，只需使用统一的接口得到资源（同时触发“慢操作”）</a:t>
            </a:r>
            <a:endParaRPr lang="en-US" altLang="zh-CN" dirty="0"/>
          </a:p>
          <a:p>
            <a:pPr lvl="1"/>
            <a:r>
              <a:rPr lang="zh-CN" altLang="en-US" dirty="0"/>
              <a:t>应用程序会分时复用</a:t>
            </a:r>
            <a:r>
              <a:rPr lang="en-US" altLang="zh-CN" dirty="0"/>
              <a:t>CPU</a:t>
            </a:r>
            <a:r>
              <a:rPr lang="zh-CN" altLang="en-US" dirty="0"/>
              <a:t>，而不必操心切换的细节</a:t>
            </a:r>
            <a:endParaRPr lang="en-US" altLang="zh-CN" dirty="0"/>
          </a:p>
          <a:p>
            <a:r>
              <a:rPr lang="zh-CN" altLang="en-US" dirty="0"/>
              <a:t>简化管理</a:t>
            </a:r>
            <a:endParaRPr lang="en-US" altLang="zh-CN" dirty="0"/>
          </a:p>
          <a:p>
            <a:pPr lvl="1"/>
            <a:r>
              <a:rPr lang="zh-CN" altLang="en-US" dirty="0"/>
              <a:t>操作系统统揽所有的资源，并全权决定分配给哪个进程</a:t>
            </a:r>
            <a:endParaRPr lang="en-US" altLang="zh-CN" dirty="0"/>
          </a:p>
          <a:p>
            <a:pPr lvl="1"/>
            <a:r>
              <a:rPr lang="zh-CN" altLang="en-US" dirty="0"/>
              <a:t>操作系统可以在任何需要的时刻打断进程执行并实现两个进程的切换，而不必关心它们的具体实现</a:t>
            </a:r>
            <a:endParaRPr lang="en-US" altLang="zh-CN" dirty="0"/>
          </a:p>
          <a:p>
            <a:pPr lvl="1"/>
            <a:r>
              <a:rPr lang="zh-CN" altLang="en-US" dirty="0"/>
              <a:t>操作系统设计的公平、实时、高吞吐的策略，可以统一的应用到多种运行环境中</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115</a:t>
            </a:fld>
            <a:endParaRPr lang="en-US" altLang="ko-KR"/>
          </a:p>
        </p:txBody>
      </p:sp>
    </p:spTree>
    <p:extLst>
      <p:ext uri="{BB962C8B-B14F-4D97-AF65-F5344CB8AC3E}">
        <p14:creationId xmlns:p14="http://schemas.microsoft.com/office/powerpoint/2010/main" val="27445372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关于进程调度的思考</a:t>
            </a:r>
          </a:p>
        </p:txBody>
      </p:sp>
      <p:sp>
        <p:nvSpPr>
          <p:cNvPr id="3" name="内容占位符 2"/>
          <p:cNvSpPr>
            <a:spLocks noGrp="1"/>
          </p:cNvSpPr>
          <p:nvPr>
            <p:ph idx="1"/>
          </p:nvPr>
        </p:nvSpPr>
        <p:spPr/>
        <p:txBody>
          <a:bodyPr/>
          <a:lstStyle/>
          <a:p>
            <a:r>
              <a:rPr lang="zh-CN" altLang="en-US" dirty="0"/>
              <a:t>进程调度是不是“免费”的</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116</a:t>
            </a:fld>
            <a:endParaRPr lang="en-US" altLang="ko-KR"/>
          </a:p>
        </p:txBody>
      </p:sp>
      <p:pic>
        <p:nvPicPr>
          <p:cNvPr id="7" name="图片 6"/>
          <p:cNvPicPr>
            <a:picLocks noChangeAspect="1"/>
          </p:cNvPicPr>
          <p:nvPr/>
        </p:nvPicPr>
        <p:blipFill>
          <a:blip r:embed="rId2"/>
          <a:stretch>
            <a:fillRect/>
          </a:stretch>
        </p:blipFill>
        <p:spPr>
          <a:xfrm>
            <a:off x="959020" y="2174336"/>
            <a:ext cx="6696744" cy="4207414"/>
          </a:xfrm>
          <a:prstGeom prst="rect">
            <a:avLst/>
          </a:prstGeom>
        </p:spPr>
      </p:pic>
      <p:pic>
        <p:nvPicPr>
          <p:cNvPr id="8" name="内容占位符 3"/>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187624" y="1813966"/>
            <a:ext cx="6544482" cy="4351338"/>
          </a:xfrm>
          <a:prstGeom prst="rect">
            <a:avLst/>
          </a:prstGeom>
        </p:spPr>
      </p:pic>
    </p:spTree>
    <p:extLst>
      <p:ext uri="{BB962C8B-B14F-4D97-AF65-F5344CB8AC3E}">
        <p14:creationId xmlns:p14="http://schemas.microsoft.com/office/powerpoint/2010/main" val="66853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进程调度是不是“免费”的？</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117</a:t>
            </a:fld>
            <a:endParaRPr lang="en-US" altLang="ko-KR"/>
          </a:p>
        </p:txBody>
      </p:sp>
      <p:grpSp>
        <p:nvGrpSpPr>
          <p:cNvPr id="7" name="组合 6"/>
          <p:cNvGrpSpPr/>
          <p:nvPr/>
        </p:nvGrpSpPr>
        <p:grpSpPr>
          <a:xfrm>
            <a:off x="864096" y="980728"/>
            <a:ext cx="8244408" cy="5688632"/>
            <a:chOff x="755576" y="794436"/>
            <a:chExt cx="6210591" cy="4562564"/>
          </a:xfrm>
        </p:grpSpPr>
        <p:sp>
          <p:nvSpPr>
            <p:cNvPr id="8" name="矩形 7"/>
            <p:cNvSpPr/>
            <p:nvPr/>
          </p:nvSpPr>
          <p:spPr>
            <a:xfrm>
              <a:off x="1115616" y="4994950"/>
              <a:ext cx="2786082" cy="362050"/>
            </a:xfrm>
            <a:prstGeom prst="rect">
              <a:avLst/>
            </a:prstGeom>
          </p:spPr>
          <p:txBody>
            <a:bodyPr wrap="square">
              <a:spAutoFit/>
            </a:bodyPr>
            <a:lstStyle/>
            <a:p>
              <a:pPr>
                <a:lnSpc>
                  <a:spcPts val="1400"/>
                </a:lnSpc>
              </a:pPr>
              <a:r>
                <a:rPr lang="en-US" altLang="en-US" sz="1400" b="1" spc="-100" dirty="0">
                  <a:solidFill>
                    <a:srgbClr val="11576A"/>
                  </a:solidFill>
                  <a:latin typeface="微软雅黑" pitchFamily="34" charset="-122"/>
                  <a:ea typeface="微软雅黑" pitchFamily="34" charset="-122"/>
                </a:rPr>
                <a:t>pushl 0(%</a:t>
              </a:r>
              <a:r>
                <a:rPr lang="en-US" altLang="en-US" sz="1400" b="1" spc="-100" dirty="0" err="1">
                  <a:solidFill>
                    <a:srgbClr val="11576A"/>
                  </a:solidFill>
                  <a:latin typeface="微软雅黑" pitchFamily="34" charset="-122"/>
                  <a:ea typeface="微软雅黑" pitchFamily="34" charset="-122"/>
                </a:rPr>
                <a:t>eax</a:t>
              </a:r>
              <a:r>
                <a:rPr lang="en-US" altLang="en-US" sz="1400" b="1" spc="-100" dirty="0">
                  <a:solidFill>
                    <a:srgbClr val="11576A"/>
                  </a:solidFill>
                  <a:latin typeface="微软雅黑" pitchFamily="34" charset="-122"/>
                  <a:ea typeface="微软雅黑" pitchFamily="34" charset="-122"/>
                </a:rPr>
                <a:t>)               # push </a:t>
              </a:r>
              <a:r>
                <a:rPr lang="en-US" altLang="en-US" sz="1400" b="1" spc="-100" dirty="0" err="1">
                  <a:solidFill>
                    <a:srgbClr val="11576A"/>
                  </a:solidFill>
                  <a:latin typeface="微软雅黑" pitchFamily="34" charset="-122"/>
                  <a:ea typeface="微软雅黑" pitchFamily="34" charset="-122"/>
                </a:rPr>
                <a:t>eip</a:t>
              </a:r>
              <a:endParaRPr lang="zh-CN" altLang="en-US" sz="1400" b="1" spc="-100" dirty="0">
                <a:solidFill>
                  <a:srgbClr val="11576A"/>
                </a:solidFill>
                <a:latin typeface="微软雅黑" pitchFamily="34" charset="-122"/>
                <a:ea typeface="微软雅黑" pitchFamily="34" charset="-122"/>
              </a:endParaRPr>
            </a:p>
            <a:p>
              <a:pPr>
                <a:lnSpc>
                  <a:spcPts val="1400"/>
                </a:lnSpc>
              </a:pPr>
              <a:r>
                <a:rPr lang="en-US" altLang="en-US" sz="1400" b="1" spc="-100" dirty="0">
                  <a:solidFill>
                    <a:srgbClr val="11576A"/>
                  </a:solidFill>
                  <a:latin typeface="微软雅黑" pitchFamily="34" charset="-122"/>
                  <a:ea typeface="微软雅黑" pitchFamily="34" charset="-122"/>
                </a:rPr>
                <a:t>     ret</a:t>
              </a:r>
              <a:endParaRPr lang="zh-CN" altLang="en-US" sz="1400" b="1" spc="-100" dirty="0">
                <a:solidFill>
                  <a:srgbClr val="11576A"/>
                </a:solidFill>
                <a:latin typeface="微软雅黑" pitchFamily="34" charset="-122"/>
                <a:ea typeface="微软雅黑" pitchFamily="34" charset="-122"/>
              </a:endParaRPr>
            </a:p>
          </p:txBody>
        </p:sp>
        <p:sp>
          <p:nvSpPr>
            <p:cNvPr id="9" name="矩形 8"/>
            <p:cNvSpPr/>
            <p:nvPr/>
          </p:nvSpPr>
          <p:spPr>
            <a:xfrm>
              <a:off x="755576" y="794436"/>
              <a:ext cx="3643338" cy="475190"/>
            </a:xfrm>
            <a:prstGeom prst="rect">
              <a:avLst/>
            </a:prstGeom>
          </p:spPr>
          <p:txBody>
            <a:bodyPr wrap="square">
              <a:spAutoFit/>
            </a:bodyPr>
            <a:lstStyle/>
            <a:p>
              <a:pPr>
                <a:lnSpc>
                  <a:spcPts val="1300"/>
                </a:lnSpc>
              </a:pPr>
              <a:r>
                <a:rPr lang="en-US" altLang="en-US" sz="1400" b="1" spc="-100" dirty="0">
                  <a:solidFill>
                    <a:srgbClr val="11576A"/>
                  </a:solidFill>
                  <a:latin typeface="微软雅黑" pitchFamily="34" charset="-122"/>
                  <a:ea typeface="微软雅黑" pitchFamily="34" charset="-122"/>
                </a:rPr>
                <a:t>.text</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a:solidFill>
                    <a:srgbClr val="11576A"/>
                  </a:solidFill>
                  <a:latin typeface="微软雅黑" pitchFamily="34" charset="-122"/>
                  <a:ea typeface="微软雅黑" pitchFamily="34" charset="-122"/>
                </a:rPr>
                <a:t>.</a:t>
              </a:r>
              <a:r>
                <a:rPr lang="en-US" altLang="en-US" sz="1400" b="1" spc="-100" dirty="0" err="1">
                  <a:solidFill>
                    <a:srgbClr val="11576A"/>
                  </a:solidFill>
                  <a:latin typeface="微软雅黑" pitchFamily="34" charset="-122"/>
                  <a:ea typeface="微软雅黑" pitchFamily="34" charset="-122"/>
                </a:rPr>
                <a:t>globl</a:t>
              </a:r>
              <a:r>
                <a:rPr lang="en-US" altLang="en-US" sz="1400" b="1" spc="-100" dirty="0">
                  <a:solidFill>
                    <a:srgbClr val="11576A"/>
                  </a:solidFill>
                  <a:latin typeface="微软雅黑" pitchFamily="34" charset="-122"/>
                  <a:ea typeface="微软雅黑" pitchFamily="34" charset="-122"/>
                </a:rPr>
                <a:t> </a:t>
              </a:r>
              <a:r>
                <a:rPr lang="en-US" altLang="en-US" sz="1400" b="1" spc="-100" dirty="0" err="1">
                  <a:solidFill>
                    <a:srgbClr val="11576A"/>
                  </a:solidFill>
                  <a:latin typeface="微软雅黑" pitchFamily="34" charset="-122"/>
                  <a:ea typeface="微软雅黑" pitchFamily="34" charset="-122"/>
                </a:rPr>
                <a:t>switch_to</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                      # </a:t>
              </a: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(from, to)   </a:t>
              </a:r>
              <a:endParaRPr lang="zh-CN" altLang="en-US" sz="1400" b="1" spc="-100" dirty="0">
                <a:solidFill>
                  <a:srgbClr val="11576A"/>
                </a:solidFill>
                <a:latin typeface="微软雅黑" pitchFamily="34" charset="-122"/>
                <a:ea typeface="微软雅黑" pitchFamily="34" charset="-122"/>
              </a:endParaRPr>
            </a:p>
          </p:txBody>
        </p:sp>
        <p:sp>
          <p:nvSpPr>
            <p:cNvPr id="10" name="矩形 9"/>
            <p:cNvSpPr/>
            <p:nvPr/>
          </p:nvSpPr>
          <p:spPr>
            <a:xfrm>
              <a:off x="965375" y="1403832"/>
              <a:ext cx="4000528"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from's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points to from</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r>
                <a:rPr lang="en-US" altLang="en-US" sz="1600" b="1" spc="-100" dirty="0">
                  <a:solidFill>
                    <a:srgbClr val="11576A"/>
                  </a:solidFill>
                  <a:latin typeface="微软雅黑" pitchFamily="34" charset="-122"/>
                  <a:ea typeface="微软雅黑" pitchFamily="34" charset="-122"/>
                </a:rPr>
                <a:t> 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eip</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%esp,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p:txBody>
        </p:sp>
        <p:sp>
          <p:nvSpPr>
            <p:cNvPr id="11" name="矩形 10"/>
            <p:cNvSpPr/>
            <p:nvPr/>
          </p:nvSpPr>
          <p:spPr>
            <a:xfrm>
              <a:off x="965375" y="3194205"/>
              <a:ext cx="6000792"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restore </a:t>
              </a:r>
              <a:r>
                <a:rPr lang="en-US" altLang="en-US" sz="1600" b="1" spc="-100" dirty="0" err="1">
                  <a:solidFill>
                    <a:srgbClr val="11576A"/>
                  </a:solidFill>
                  <a:latin typeface="微软雅黑" pitchFamily="34" charset="-122"/>
                  <a:ea typeface="微软雅黑" pitchFamily="34" charset="-122"/>
                </a:rPr>
                <a:t>to's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not 8(%esp): popped return address already</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now points to </a:t>
              </a:r>
              <a:r>
                <a:rPr lang="en-US" altLang="en-US" sz="1600" b="1" spc="-100" dirty="0" err="1">
                  <a:solidFill>
                    <a:srgbClr val="11576A"/>
                  </a:solidFill>
                  <a:latin typeface="微软雅黑" pitchFamily="34" charset="-122"/>
                  <a:ea typeface="微软雅黑" pitchFamily="34" charset="-122"/>
                </a:rPr>
                <a:t>to</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%esp</a:t>
              </a:r>
              <a:endParaRPr lang="zh-CN" altLang="en-US" sz="1600" b="1" spc="-100" dirty="0">
                <a:solidFill>
                  <a:srgbClr val="11576A"/>
                </a:solidFill>
                <a:latin typeface="微软雅黑" pitchFamily="34" charset="-122"/>
                <a:ea typeface="微软雅黑" pitchFamily="34" charset="-122"/>
              </a:endParaRPr>
            </a:p>
          </p:txBody>
        </p:sp>
      </p:grpSp>
      <p:sp>
        <p:nvSpPr>
          <p:cNvPr id="12" name="文本框 11"/>
          <p:cNvSpPr txBox="1"/>
          <p:nvPr/>
        </p:nvSpPr>
        <p:spPr>
          <a:xfrm>
            <a:off x="5805856" y="2420888"/>
            <a:ext cx="2736477" cy="1754326"/>
          </a:xfrm>
          <a:prstGeom prst="rect">
            <a:avLst/>
          </a:prstGeom>
          <a:noFill/>
        </p:spPr>
        <p:txBody>
          <a:bodyPr wrap="square" rtlCol="0">
            <a:spAutoFit/>
          </a:bodyPr>
          <a:lstStyle/>
          <a:p>
            <a:r>
              <a:rPr lang="zh-CN" altLang="en-US" dirty="0"/>
              <a:t>在</a:t>
            </a:r>
            <a:r>
              <a:rPr lang="en-US" altLang="zh-CN" dirty="0"/>
              <a:t>80386</a:t>
            </a:r>
            <a:r>
              <a:rPr lang="zh-CN" altLang="en-US" dirty="0"/>
              <a:t>的上下文切换中，共发生了</a:t>
            </a:r>
            <a:r>
              <a:rPr lang="en-US" altLang="zh-CN" dirty="0">
                <a:solidFill>
                  <a:srgbClr val="FF0000"/>
                </a:solidFill>
              </a:rPr>
              <a:t>18</a:t>
            </a:r>
            <a:r>
              <a:rPr lang="zh-CN" altLang="en-US" dirty="0">
                <a:solidFill>
                  <a:srgbClr val="FF0000"/>
                </a:solidFill>
              </a:rPr>
              <a:t>次内存的读</a:t>
            </a:r>
            <a:r>
              <a:rPr lang="en-US" altLang="zh-CN" dirty="0">
                <a:solidFill>
                  <a:srgbClr val="FF0000"/>
                </a:solidFill>
              </a:rPr>
              <a:t>/</a:t>
            </a:r>
            <a:r>
              <a:rPr lang="zh-CN" altLang="en-US" dirty="0">
                <a:solidFill>
                  <a:srgbClr val="FF0000"/>
                </a:solidFill>
              </a:rPr>
              <a:t>写操作，耗时约</a:t>
            </a:r>
            <a:r>
              <a:rPr lang="en-US" altLang="zh-CN" dirty="0">
                <a:solidFill>
                  <a:srgbClr val="FF0000"/>
                </a:solidFill>
              </a:rPr>
              <a:t>2.16</a:t>
            </a:r>
            <a:r>
              <a:rPr lang="zh-CN" altLang="en-US" dirty="0">
                <a:solidFill>
                  <a:srgbClr val="FF0000"/>
                </a:solidFill>
              </a:rPr>
              <a:t>微秒</a:t>
            </a:r>
            <a:endParaRPr lang="en-US" altLang="zh-CN" dirty="0">
              <a:solidFill>
                <a:srgbClr val="FF0000"/>
              </a:solidFill>
            </a:endParaRPr>
          </a:p>
          <a:p>
            <a:r>
              <a:rPr lang="zh-CN" altLang="en-US" dirty="0">
                <a:solidFill>
                  <a:srgbClr val="FF0000"/>
                </a:solidFill>
              </a:rPr>
              <a:t>大约相当于人类世界的两小时！</a:t>
            </a:r>
          </a:p>
        </p:txBody>
      </p:sp>
      <p:sp>
        <p:nvSpPr>
          <p:cNvPr id="13" name="文本框 12"/>
          <p:cNvSpPr txBox="1"/>
          <p:nvPr/>
        </p:nvSpPr>
        <p:spPr>
          <a:xfrm>
            <a:off x="5805856" y="4743200"/>
            <a:ext cx="2736477" cy="646331"/>
          </a:xfrm>
          <a:prstGeom prst="rect">
            <a:avLst/>
          </a:prstGeom>
          <a:noFill/>
        </p:spPr>
        <p:txBody>
          <a:bodyPr wrap="square" rtlCol="0">
            <a:spAutoFit/>
          </a:bodyPr>
          <a:lstStyle/>
          <a:p>
            <a:r>
              <a:rPr lang="zh-CN" altLang="en-US" dirty="0"/>
              <a:t>利用</a:t>
            </a:r>
            <a:r>
              <a:rPr lang="en-US" altLang="zh-CN" dirty="0"/>
              <a:t>RISC</a:t>
            </a:r>
            <a:r>
              <a:rPr lang="zh-CN" altLang="en-US" dirty="0"/>
              <a:t>的设计思路会改进这个过程吗？</a:t>
            </a:r>
            <a:endParaRPr lang="zh-CN" altLang="en-US" dirty="0">
              <a:solidFill>
                <a:srgbClr val="FF0000"/>
              </a:solidFill>
            </a:endParaRPr>
          </a:p>
        </p:txBody>
      </p:sp>
    </p:spTree>
    <p:extLst>
      <p:ext uri="{BB962C8B-B14F-4D97-AF65-F5344CB8AC3E}">
        <p14:creationId xmlns:p14="http://schemas.microsoft.com/office/powerpoint/2010/main" val="215545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进程调度是不是“免费”的？</a:t>
            </a:r>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118</a:t>
            </a:fld>
            <a:endParaRPr lang="en-US" altLang="ko-KR"/>
          </a:p>
        </p:txBody>
      </p:sp>
      <p:pic>
        <p:nvPicPr>
          <p:cNvPr id="7" name="图片 6"/>
          <p:cNvPicPr>
            <a:picLocks noChangeAspect="1"/>
          </p:cNvPicPr>
          <p:nvPr/>
        </p:nvPicPr>
        <p:blipFill>
          <a:blip r:embed="rId2"/>
          <a:stretch>
            <a:fillRect/>
          </a:stretch>
        </p:blipFill>
        <p:spPr>
          <a:xfrm>
            <a:off x="899592" y="1033215"/>
            <a:ext cx="8208912" cy="4914649"/>
          </a:xfrm>
          <a:prstGeom prst="rect">
            <a:avLst/>
          </a:prstGeom>
        </p:spPr>
      </p:pic>
      <p:sp>
        <p:nvSpPr>
          <p:cNvPr id="8" name="文本框 7"/>
          <p:cNvSpPr txBox="1"/>
          <p:nvPr/>
        </p:nvSpPr>
        <p:spPr>
          <a:xfrm>
            <a:off x="1043608" y="5733256"/>
            <a:ext cx="7776864" cy="923330"/>
          </a:xfrm>
          <a:prstGeom prst="rect">
            <a:avLst/>
          </a:prstGeom>
          <a:noFill/>
        </p:spPr>
        <p:txBody>
          <a:bodyPr wrap="square" rtlCol="0">
            <a:spAutoFit/>
          </a:bodyPr>
          <a:lstStyle/>
          <a:p>
            <a:pPr marL="342900" indent="-342900">
              <a:buAutoNum type="arabicPeriod"/>
            </a:pPr>
            <a:r>
              <a:rPr lang="en-US" altLang="zh-CN" dirty="0"/>
              <a:t>MIPS</a:t>
            </a:r>
            <a:r>
              <a:rPr lang="zh-CN" altLang="en-US" dirty="0"/>
              <a:t>使用寄存器传递参数，所以读取</a:t>
            </a:r>
            <a:r>
              <a:rPr lang="en-US" altLang="zh-CN" dirty="0"/>
              <a:t>from</a:t>
            </a:r>
            <a:r>
              <a:rPr lang="zh-CN" altLang="en-US" dirty="0"/>
              <a:t>，</a:t>
            </a:r>
            <a:r>
              <a:rPr lang="en-US" altLang="zh-CN" dirty="0"/>
              <a:t>to</a:t>
            </a:r>
            <a:r>
              <a:rPr lang="zh-CN" altLang="en-US" dirty="0"/>
              <a:t>的两次访存可以省掉</a:t>
            </a:r>
            <a:endParaRPr lang="en-US" altLang="zh-CN" dirty="0"/>
          </a:p>
          <a:p>
            <a:pPr marL="342900" indent="-342900">
              <a:buAutoNum type="arabicPeriod"/>
            </a:pPr>
            <a:r>
              <a:rPr lang="zh-CN" altLang="en-US" dirty="0"/>
              <a:t>由于</a:t>
            </a:r>
            <a:r>
              <a:rPr lang="en-US" altLang="zh-CN" dirty="0"/>
              <a:t>RISC</a:t>
            </a:r>
            <a:r>
              <a:rPr lang="zh-CN" altLang="en-US" dirty="0"/>
              <a:t>的设计思路需要增加大量通用寄存器，所以“上下文”需要保存的内容</a:t>
            </a:r>
            <a:r>
              <a:rPr lang="zh-CN" altLang="en-US" dirty="0">
                <a:solidFill>
                  <a:srgbClr val="FF0000"/>
                </a:solidFill>
              </a:rPr>
              <a:t>变多了！（</a:t>
            </a:r>
            <a:r>
              <a:rPr lang="en-US" altLang="zh-CN" dirty="0">
                <a:solidFill>
                  <a:srgbClr val="FF0000"/>
                </a:solidFill>
              </a:rPr>
              <a:t>MIPS</a:t>
            </a:r>
            <a:r>
              <a:rPr lang="zh-CN" altLang="en-US" dirty="0">
                <a:solidFill>
                  <a:srgbClr val="FF0000"/>
                </a:solidFill>
              </a:rPr>
              <a:t>的上下文切换需要</a:t>
            </a:r>
            <a:r>
              <a:rPr lang="en-US" altLang="zh-CN" dirty="0">
                <a:solidFill>
                  <a:srgbClr val="FF0000"/>
                </a:solidFill>
              </a:rPr>
              <a:t>24</a:t>
            </a:r>
            <a:r>
              <a:rPr lang="zh-CN" altLang="en-US" dirty="0">
                <a:solidFill>
                  <a:srgbClr val="FF0000"/>
                </a:solidFill>
              </a:rPr>
              <a:t>次访存）</a:t>
            </a:r>
          </a:p>
        </p:txBody>
      </p:sp>
    </p:spTree>
    <p:extLst>
      <p:ext uri="{BB962C8B-B14F-4D97-AF65-F5344CB8AC3E}">
        <p14:creationId xmlns:p14="http://schemas.microsoft.com/office/powerpoint/2010/main" val="226660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上下文切换是可以被改进的吗？</a:t>
            </a:r>
          </a:p>
        </p:txBody>
      </p:sp>
      <p:sp>
        <p:nvSpPr>
          <p:cNvPr id="3" name="内容占位符 2"/>
          <p:cNvSpPr>
            <a:spLocks noGrp="1"/>
          </p:cNvSpPr>
          <p:nvPr>
            <p:ph idx="1"/>
          </p:nvPr>
        </p:nvSpPr>
        <p:spPr/>
        <p:txBody>
          <a:bodyPr/>
          <a:lstStyle/>
          <a:p>
            <a:r>
              <a:rPr lang="zh-CN" altLang="en-US" dirty="0"/>
              <a:t>减少寄存器的数量？</a:t>
            </a:r>
            <a:endParaRPr lang="en-US" altLang="zh-CN" dirty="0"/>
          </a:p>
          <a:p>
            <a:r>
              <a:rPr lang="zh-CN" altLang="en-US" dirty="0"/>
              <a:t>减少保存的寄存器的数量？</a:t>
            </a:r>
            <a:endParaRPr lang="en-US" altLang="zh-CN" dirty="0"/>
          </a:p>
          <a:p>
            <a:r>
              <a:rPr lang="zh-CN" altLang="en-US" dirty="0"/>
              <a:t>发挥硬件的特性</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119</a:t>
            </a:fld>
            <a:endParaRPr lang="en-US" altLang="ko-KR"/>
          </a:p>
        </p:txBody>
      </p:sp>
      <p:pic>
        <p:nvPicPr>
          <p:cNvPr id="7" name="图片 6"/>
          <p:cNvPicPr>
            <a:picLocks noChangeAspect="1"/>
          </p:cNvPicPr>
          <p:nvPr/>
        </p:nvPicPr>
        <p:blipFill>
          <a:blip r:embed="rId2"/>
          <a:stretch>
            <a:fillRect/>
          </a:stretch>
        </p:blipFill>
        <p:spPr>
          <a:xfrm>
            <a:off x="251520" y="404664"/>
            <a:ext cx="5854173" cy="6186661"/>
          </a:xfrm>
          <a:prstGeom prst="rect">
            <a:avLst/>
          </a:prstGeom>
        </p:spPr>
      </p:pic>
      <p:sp>
        <p:nvSpPr>
          <p:cNvPr id="8" name="文本框 7"/>
          <p:cNvSpPr txBox="1"/>
          <p:nvPr/>
        </p:nvSpPr>
        <p:spPr>
          <a:xfrm>
            <a:off x="5004048" y="2564904"/>
            <a:ext cx="3240360" cy="646331"/>
          </a:xfrm>
          <a:prstGeom prst="rect">
            <a:avLst/>
          </a:prstGeom>
          <a:noFill/>
        </p:spPr>
        <p:txBody>
          <a:bodyPr wrap="square" rtlCol="0">
            <a:spAutoFit/>
          </a:bodyPr>
          <a:lstStyle/>
          <a:p>
            <a:r>
              <a:rPr lang="zh-CN" altLang="en-US" dirty="0"/>
              <a:t>将后续的</a:t>
            </a:r>
            <a:r>
              <a:rPr lang="en-US" altLang="zh-CN" dirty="0"/>
              <a:t>11</a:t>
            </a:r>
            <a:r>
              <a:rPr lang="zh-CN" altLang="en-US" dirty="0"/>
              <a:t>个寄存器</a:t>
            </a:r>
            <a:r>
              <a:rPr lang="zh-CN" altLang="en-US" dirty="0">
                <a:solidFill>
                  <a:srgbClr val="FF0000"/>
                </a:solidFill>
              </a:rPr>
              <a:t>连续地写入</a:t>
            </a:r>
            <a:r>
              <a:rPr lang="en-US" altLang="zh-CN" dirty="0"/>
              <a:t>r0</a:t>
            </a:r>
            <a:r>
              <a:rPr lang="zh-CN" altLang="en-US" dirty="0"/>
              <a:t>指定的内存区中</a:t>
            </a:r>
          </a:p>
        </p:txBody>
      </p:sp>
      <p:sp>
        <p:nvSpPr>
          <p:cNvPr id="9" name="文本框 8"/>
          <p:cNvSpPr txBox="1"/>
          <p:nvPr/>
        </p:nvSpPr>
        <p:spPr>
          <a:xfrm>
            <a:off x="5156448" y="5158933"/>
            <a:ext cx="3240360" cy="923330"/>
          </a:xfrm>
          <a:prstGeom prst="rect">
            <a:avLst/>
          </a:prstGeom>
          <a:noFill/>
        </p:spPr>
        <p:txBody>
          <a:bodyPr wrap="square" rtlCol="0">
            <a:spAutoFit/>
          </a:bodyPr>
          <a:lstStyle/>
          <a:p>
            <a:r>
              <a:rPr lang="zh-CN" altLang="en-US" dirty="0"/>
              <a:t>从</a:t>
            </a:r>
            <a:r>
              <a:rPr lang="en-US" altLang="zh-CN" dirty="0"/>
              <a:t>r1</a:t>
            </a:r>
            <a:r>
              <a:rPr lang="zh-CN" altLang="en-US" dirty="0"/>
              <a:t>指定的内存地址中</a:t>
            </a:r>
            <a:r>
              <a:rPr lang="zh-CN" altLang="en-US" dirty="0">
                <a:solidFill>
                  <a:srgbClr val="FF0000"/>
                </a:solidFill>
              </a:rPr>
              <a:t>连续的读入</a:t>
            </a:r>
            <a:r>
              <a:rPr lang="en-US" altLang="zh-CN" dirty="0"/>
              <a:t>11</a:t>
            </a:r>
            <a:r>
              <a:rPr lang="zh-CN" altLang="en-US" dirty="0"/>
              <a:t>个值，依次放后这</a:t>
            </a:r>
            <a:r>
              <a:rPr lang="en-US" altLang="zh-CN" dirty="0"/>
              <a:t>11</a:t>
            </a:r>
            <a:r>
              <a:rPr lang="zh-CN" altLang="en-US" dirty="0"/>
              <a:t>个寄存器中</a:t>
            </a:r>
          </a:p>
        </p:txBody>
      </p:sp>
    </p:spTree>
    <p:extLst>
      <p:ext uri="{BB962C8B-B14F-4D97-AF65-F5344CB8AC3E}">
        <p14:creationId xmlns:p14="http://schemas.microsoft.com/office/powerpoint/2010/main" val="31349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一个程序的执行状态对应于</a:t>
            </a:r>
            <a:r>
              <a:rPr lang="en-US" altLang="zh-CN" dirty="0"/>
              <a:t>CPU</a:t>
            </a:r>
            <a:r>
              <a:rPr lang="zh-CN" altLang="en-US" dirty="0"/>
              <a:t>上的寄存器值</a:t>
            </a: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矩形 6"/>
          <p:cNvSpPr/>
          <p:nvPr/>
        </p:nvSpPr>
        <p:spPr bwMode="auto">
          <a:xfrm>
            <a:off x="1547664" y="3933056"/>
            <a:ext cx="2952328"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
        <p:nvSpPr>
          <p:cNvPr id="10" name="矩形 9"/>
          <p:cNvSpPr/>
          <p:nvPr/>
        </p:nvSpPr>
        <p:spPr bwMode="auto">
          <a:xfrm>
            <a:off x="4572000" y="3933056"/>
            <a:ext cx="3744416" cy="8640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0025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a:t>OS</a:t>
            </a:r>
            <a:r>
              <a:rPr lang="zh-CN" altLang="en-US" dirty="0"/>
              <a:t>的角度看处理器设计</a:t>
            </a:r>
          </a:p>
        </p:txBody>
      </p:sp>
      <p:sp>
        <p:nvSpPr>
          <p:cNvPr id="3" name="内容占位符 2"/>
          <p:cNvSpPr>
            <a:spLocks noGrp="1"/>
          </p:cNvSpPr>
          <p:nvPr>
            <p:ph idx="1"/>
          </p:nvPr>
        </p:nvSpPr>
        <p:spPr/>
        <p:txBody>
          <a:bodyPr/>
          <a:lstStyle/>
          <a:p>
            <a:r>
              <a:rPr lang="zh-CN" altLang="en-US" dirty="0"/>
              <a:t>寄存器 </a:t>
            </a:r>
            <a:r>
              <a:rPr lang="en-US" altLang="zh-CN" dirty="0"/>
              <a:t>vs </a:t>
            </a:r>
            <a:r>
              <a:rPr lang="zh-CN" altLang="en-US" dirty="0"/>
              <a:t>栈，哪个更好？</a:t>
            </a:r>
            <a:endParaRPr lang="en-US" altLang="zh-CN" dirty="0"/>
          </a:p>
          <a:p>
            <a:pPr lvl="1"/>
            <a:r>
              <a:rPr lang="zh-CN" altLang="en-US" dirty="0"/>
              <a:t>寄存器速度更快，但容量是有限的</a:t>
            </a:r>
            <a:endParaRPr lang="en-US" altLang="zh-CN" dirty="0"/>
          </a:p>
          <a:p>
            <a:pPr lvl="1"/>
            <a:r>
              <a:rPr lang="zh-CN" altLang="en-US" dirty="0"/>
              <a:t>栈更加灵活，但需要付出数百倍的性能代价</a:t>
            </a:r>
            <a:endParaRPr lang="en-US" altLang="zh-CN" dirty="0"/>
          </a:p>
          <a:p>
            <a:pPr lvl="1"/>
            <a:r>
              <a:rPr lang="zh-CN" altLang="en-US" dirty="0"/>
              <a:t>增加寄存器，会让上下文切换变得更复杂</a:t>
            </a:r>
            <a:endParaRPr lang="en-US" altLang="zh-CN" dirty="0"/>
          </a:p>
          <a:p>
            <a:r>
              <a:rPr lang="zh-CN" altLang="en-US" dirty="0"/>
              <a:t>如果处理器可以定制，你想得到哪方面的支持？</a:t>
            </a:r>
            <a:endParaRPr lang="en-US" altLang="zh-CN" dirty="0"/>
          </a:p>
          <a:p>
            <a:pPr lvl="1"/>
            <a:r>
              <a:rPr lang="zh-CN" altLang="en-US" dirty="0"/>
              <a:t>函数调用？</a:t>
            </a:r>
            <a:endParaRPr lang="en-US" altLang="zh-CN" dirty="0"/>
          </a:p>
          <a:p>
            <a:pPr lvl="1"/>
            <a:r>
              <a:rPr lang="zh-CN" altLang="en-US" dirty="0"/>
              <a:t>上下文切换？</a:t>
            </a:r>
            <a:endParaRPr lang="en-US" altLang="zh-CN" dirty="0"/>
          </a:p>
          <a:p>
            <a:pPr lvl="1"/>
            <a:r>
              <a:rPr lang="zh-CN" altLang="en-US" dirty="0"/>
              <a:t>中断？</a:t>
            </a:r>
            <a:endParaRPr lang="en-US" altLang="zh-CN"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120</a:t>
            </a:fld>
            <a:endParaRPr lang="en-US" altLang="ko-KR"/>
          </a:p>
        </p:txBody>
      </p:sp>
    </p:spTree>
    <p:extLst>
      <p:ext uri="{BB962C8B-B14F-4D97-AF65-F5344CB8AC3E}">
        <p14:creationId xmlns:p14="http://schemas.microsoft.com/office/powerpoint/2010/main" val="39514207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关于进程调度的思考</a:t>
            </a:r>
          </a:p>
        </p:txBody>
      </p:sp>
      <p:sp>
        <p:nvSpPr>
          <p:cNvPr id="3" name="内容占位符 2"/>
          <p:cNvSpPr>
            <a:spLocks noGrp="1"/>
          </p:cNvSpPr>
          <p:nvPr>
            <p:ph idx="1"/>
          </p:nvPr>
        </p:nvSpPr>
        <p:spPr/>
        <p:txBody>
          <a:bodyPr/>
          <a:lstStyle/>
          <a:p>
            <a:r>
              <a:rPr lang="zh-CN" altLang="en-US" dirty="0"/>
              <a:t>进程调度是不是“免费”的</a:t>
            </a:r>
            <a:endParaRPr lang="en-US" altLang="zh-CN" dirty="0"/>
          </a:p>
          <a:p>
            <a:pPr lvl="1"/>
            <a:r>
              <a:rPr lang="zh-CN" altLang="en-US" dirty="0"/>
              <a:t>不是，上下文切换的代价很大</a:t>
            </a:r>
            <a:endParaRPr lang="en-US" altLang="zh-CN" dirty="0"/>
          </a:p>
          <a:p>
            <a:r>
              <a:rPr lang="zh-CN" altLang="en-US" dirty="0"/>
              <a:t>时间片轮转的“分时共享”是不是一个很好的设计机制？</a:t>
            </a:r>
            <a:endParaRPr lang="en-US" altLang="zh-CN" dirty="0"/>
          </a:p>
          <a:p>
            <a:pPr lvl="1"/>
            <a:r>
              <a:rPr lang="zh-CN" altLang="en-US" dirty="0"/>
              <a:t>上下文切换大概占据千分之一的时间片时间（实际远远不止）</a:t>
            </a:r>
            <a:endParaRPr lang="en-US" altLang="zh-CN" dirty="0"/>
          </a:p>
          <a:p>
            <a:pPr lvl="1"/>
            <a:r>
              <a:rPr lang="zh-CN" altLang="en-US" dirty="0"/>
              <a:t>上下文切换并没有实际推进程序的运行</a:t>
            </a:r>
            <a:endParaRPr lang="en-US" altLang="zh-CN" dirty="0"/>
          </a:p>
          <a:p>
            <a:pPr lvl="1"/>
            <a:r>
              <a:rPr lang="zh-CN" altLang="en-US" dirty="0"/>
              <a:t>不进行时间片轮转，系统也有机会触发调度</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121</a:t>
            </a:fld>
            <a:endParaRPr lang="en-US" altLang="ko-KR"/>
          </a:p>
        </p:txBody>
      </p:sp>
      <p:pic>
        <p:nvPicPr>
          <p:cNvPr id="9" name="图片 8"/>
          <p:cNvPicPr>
            <a:picLocks noChangeAspect="1"/>
          </p:cNvPicPr>
          <p:nvPr/>
        </p:nvPicPr>
        <p:blipFill>
          <a:blip r:embed="rId2"/>
          <a:stretch>
            <a:fillRect/>
          </a:stretch>
        </p:blipFill>
        <p:spPr>
          <a:xfrm>
            <a:off x="705286" y="1916832"/>
            <a:ext cx="8363903" cy="4248894"/>
          </a:xfrm>
          <a:prstGeom prst="rect">
            <a:avLst/>
          </a:prstGeom>
        </p:spPr>
      </p:pic>
    </p:spTree>
    <p:extLst>
      <p:ext uri="{BB962C8B-B14F-4D97-AF65-F5344CB8AC3E}">
        <p14:creationId xmlns:p14="http://schemas.microsoft.com/office/powerpoint/2010/main" val="49692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关于进程调度的思考</a:t>
            </a:r>
          </a:p>
        </p:txBody>
      </p:sp>
      <p:sp>
        <p:nvSpPr>
          <p:cNvPr id="3" name="内容占位符 2"/>
          <p:cNvSpPr>
            <a:spLocks noGrp="1"/>
          </p:cNvSpPr>
          <p:nvPr>
            <p:ph idx="1"/>
          </p:nvPr>
        </p:nvSpPr>
        <p:spPr/>
        <p:txBody>
          <a:bodyPr/>
          <a:lstStyle/>
          <a:p>
            <a:r>
              <a:rPr lang="zh-CN" altLang="en-US" dirty="0"/>
              <a:t>进程调度是不是“免费”的</a:t>
            </a:r>
            <a:endParaRPr lang="en-US" altLang="zh-CN" dirty="0"/>
          </a:p>
          <a:p>
            <a:pPr lvl="1"/>
            <a:r>
              <a:rPr lang="zh-CN" altLang="en-US" dirty="0"/>
              <a:t>不是，上下文切换的代价很大</a:t>
            </a:r>
            <a:endParaRPr lang="en-US" altLang="zh-CN" dirty="0"/>
          </a:p>
          <a:p>
            <a:r>
              <a:rPr lang="zh-CN" altLang="en-US" dirty="0"/>
              <a:t>时间片轮转的“分时共享”是不是一个很好的设计机制？</a:t>
            </a:r>
            <a:endParaRPr lang="en-US" altLang="zh-CN" dirty="0"/>
          </a:p>
          <a:p>
            <a:pPr lvl="1"/>
            <a:r>
              <a:rPr lang="zh-CN" altLang="en-US" dirty="0"/>
              <a:t>时间片轮转适用于交互性较强的软件系统</a:t>
            </a:r>
            <a:endParaRPr lang="en-US" altLang="zh-CN" dirty="0"/>
          </a:p>
          <a:p>
            <a:pPr lvl="1"/>
            <a:r>
              <a:rPr lang="zh-CN" altLang="en-US" dirty="0"/>
              <a:t>大型服务器系统（如天河）仍在使用批处理调度</a:t>
            </a:r>
            <a:endParaRPr lang="en-US" altLang="zh-CN" dirty="0"/>
          </a:p>
          <a:p>
            <a:pPr lvl="1"/>
            <a:r>
              <a:rPr lang="zh-CN" altLang="en-US" dirty="0"/>
              <a:t>强实时系统使用核心绑定的方式不调度以保障响应</a:t>
            </a:r>
            <a:endParaRPr lang="en-US" altLang="zh-CN"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122</a:t>
            </a:fld>
            <a:endParaRPr lang="en-US" altLang="ko-KR"/>
          </a:p>
        </p:txBody>
      </p:sp>
    </p:spTree>
    <p:extLst>
      <p:ext uri="{BB962C8B-B14F-4D97-AF65-F5344CB8AC3E}">
        <p14:creationId xmlns:p14="http://schemas.microsoft.com/office/powerpoint/2010/main" val="42268520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7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5519BF-A620-483B-B46A-700B43256B0A}" type="slidenum">
              <a:rPr lang="en-US" altLang="ko-KR" sz="1200" smtClean="0">
                <a:solidFill>
                  <a:schemeClr val="bg1"/>
                </a:solidFill>
              </a:rPr>
              <a:pPr>
                <a:spcBef>
                  <a:spcPct val="0"/>
                </a:spcBef>
                <a:buClrTx/>
                <a:buSzTx/>
                <a:buFontTx/>
                <a:buNone/>
              </a:pPr>
              <a:t>123</a:t>
            </a:fld>
            <a:endParaRPr lang="en-US" altLang="ko-KR" sz="1200">
              <a:solidFill>
                <a:schemeClr val="bg1"/>
              </a:solidFill>
            </a:endParaRPr>
          </a:p>
        </p:txBody>
      </p:sp>
      <p:sp>
        <p:nvSpPr>
          <p:cNvPr id="207877" name="Rectangle 2"/>
          <p:cNvSpPr>
            <a:spLocks noGrp="1" noChangeArrowheads="1"/>
          </p:cNvSpPr>
          <p:nvPr>
            <p:ph type="title"/>
          </p:nvPr>
        </p:nvSpPr>
        <p:spPr>
          <a:xfrm>
            <a:off x="900113" y="2060575"/>
            <a:ext cx="7777162" cy="892175"/>
          </a:xfrm>
        </p:spPr>
        <p:txBody>
          <a:bodyPr/>
          <a:lstStyle/>
          <a:p>
            <a:pPr eaLnBrk="1" hangingPunct="1"/>
            <a:r>
              <a:rPr lang="en-US" altLang="zh-CN" sz="5400" i="1">
                <a:solidFill>
                  <a:srgbClr val="993300"/>
                </a:solidFill>
                <a:ea typeface="宋体" panose="02010600030101010101" pitchFamily="2" charset="-122"/>
              </a:rPr>
              <a:t>Thanks for your time!</a:t>
            </a:r>
            <a:br>
              <a:rPr lang="en-US" altLang="zh-CN" sz="5400" i="1">
                <a:solidFill>
                  <a:srgbClr val="993300"/>
                </a:solidFill>
                <a:ea typeface="宋体" panose="02010600030101010101" pitchFamily="2" charset="-122"/>
              </a:rPr>
            </a:br>
            <a:r>
              <a:rPr lang="en-US" altLang="zh-CN" sz="5400" i="1">
                <a:solidFill>
                  <a:srgbClr val="993300"/>
                </a:solidFill>
                <a:ea typeface="宋体" panose="02010600030101010101" pitchFamily="2" charset="-122"/>
              </a:rPr>
              <a:t>Questions &amp; Answers</a:t>
            </a:r>
            <a:endParaRPr lang="en-US" altLang="ko-KR" sz="5400" i="1">
              <a:solidFill>
                <a:srgbClr val="993300"/>
              </a:solidFill>
              <a:ea typeface="굴림" pitchFamily="34"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ea typeface="宋体" panose="02010600030101010101" pitchFamily="2" charset="-122"/>
              </a:rPr>
              <a:t>Concept of Process</a:t>
            </a:r>
            <a:endParaRPr lang="zh-CN" altLang="en-US">
              <a:ea typeface="宋体" panose="02010600030101010101" pitchFamily="2" charset="-122"/>
            </a:endParaRPr>
          </a:p>
        </p:txBody>
      </p:sp>
      <p:sp>
        <p:nvSpPr>
          <p:cNvPr id="28675" name="内容占位符 2"/>
          <p:cNvSpPr>
            <a:spLocks noGrp="1"/>
          </p:cNvSpPr>
          <p:nvPr>
            <p:ph idx="1"/>
          </p:nvPr>
        </p:nvSpPr>
        <p:spPr>
          <a:xfrm>
            <a:off x="971550" y="1371600"/>
            <a:ext cx="8064500" cy="628650"/>
          </a:xfrm>
        </p:spPr>
        <p:txBody>
          <a:bodyPr/>
          <a:lstStyle/>
          <a:p>
            <a:pPr>
              <a:lnSpc>
                <a:spcPct val="120000"/>
              </a:lnSpc>
            </a:pPr>
            <a:r>
              <a:rPr lang="en-US" altLang="zh-CN">
                <a:ea typeface="宋体" panose="02010600030101010101" pitchFamily="2" charset="-122"/>
              </a:rPr>
              <a:t>What is process?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86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69910A0-72B7-40C2-BF81-BFB0B4D786A2}" type="slidenum">
              <a:rPr lang="en-US" altLang="ko-KR" sz="1200" smtClean="0">
                <a:solidFill>
                  <a:schemeClr val="bg1"/>
                </a:solidFill>
              </a:rPr>
              <a:pPr>
                <a:spcBef>
                  <a:spcPct val="0"/>
                </a:spcBef>
                <a:buClrTx/>
                <a:buSzTx/>
                <a:buFontTx/>
                <a:buNone/>
              </a:pPr>
              <a:t>13</a:t>
            </a:fld>
            <a:endParaRPr lang="en-US" altLang="ko-KR" sz="1200">
              <a:solidFill>
                <a:schemeClr val="bg1"/>
              </a:solidFill>
            </a:endParaRPr>
          </a:p>
        </p:txBody>
      </p:sp>
      <p:sp>
        <p:nvSpPr>
          <p:cNvPr id="7" name="Text Box 4"/>
          <p:cNvSpPr txBox="1">
            <a:spLocks noChangeArrowheads="1"/>
          </p:cNvSpPr>
          <p:nvPr/>
        </p:nvSpPr>
        <p:spPr bwMode="auto">
          <a:xfrm>
            <a:off x="928688" y="2143125"/>
            <a:ext cx="8001000" cy="1298575"/>
          </a:xfrm>
          <a:prstGeom prst="rect">
            <a:avLst/>
          </a:prstGeom>
          <a:solidFill>
            <a:srgbClr val="B5E0E3"/>
          </a:solidFill>
          <a:ln w="9525">
            <a:solidFill>
              <a:srgbClr val="000000"/>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50000"/>
              </a:lnSpc>
              <a:spcBef>
                <a:spcPct val="50000"/>
              </a:spcBef>
              <a:buClrTx/>
              <a:buFont typeface="Wingdings" panose="05000000000000000000" pitchFamily="2" charset="2"/>
              <a:buNone/>
            </a:pPr>
            <a:r>
              <a:rPr lang="en-US" altLang="zh-CN" b="1">
                <a:solidFill>
                  <a:srgbClr val="FF0000"/>
                </a:solidFill>
              </a:rPr>
              <a:t>Description</a:t>
            </a:r>
            <a:r>
              <a:rPr lang="zh-CN" altLang="en-US" b="1">
                <a:solidFill>
                  <a:srgbClr val="FF0000"/>
                </a:solidFill>
              </a:rPr>
              <a:t>：</a:t>
            </a:r>
            <a:r>
              <a:rPr lang="en-US" altLang="zh-CN" b="1">
                <a:solidFill>
                  <a:srgbClr val="FF0000"/>
                </a:solidFill>
              </a:rPr>
              <a:t>the procedure of program (software) running</a:t>
            </a:r>
            <a:endParaRPr lang="zh-CN" altLang="en-US" b="1">
              <a:solidFill>
                <a:srgbClr val="FF0000"/>
              </a:solidFill>
            </a:endParaRPr>
          </a:p>
        </p:txBody>
      </p:sp>
      <p:sp>
        <p:nvSpPr>
          <p:cNvPr id="8" name="内容占位符 2"/>
          <p:cNvSpPr txBox="1">
            <a:spLocks/>
          </p:cNvSpPr>
          <p:nvPr/>
        </p:nvSpPr>
        <p:spPr bwMode="auto">
          <a:xfrm>
            <a:off x="936625" y="3857625"/>
            <a:ext cx="8064500" cy="628650"/>
          </a:xfrm>
          <a:prstGeom prst="rect">
            <a:avLst/>
          </a:prstGeom>
          <a:noFill/>
          <a:ln w="9525">
            <a:noFill/>
            <a:miter lim="800000"/>
            <a:headEnd/>
            <a:tailEnd/>
          </a:ln>
        </p:spPr>
        <p:txBody>
          <a:bodyPr>
            <a:normAutofit/>
          </a:bodyPr>
          <a:lstStyle/>
          <a:p>
            <a:pPr marL="342900" indent="-342900">
              <a:lnSpc>
                <a:spcPct val="120000"/>
              </a:lnSpc>
              <a:spcBef>
                <a:spcPct val="20000"/>
              </a:spcBef>
              <a:buClr>
                <a:schemeClr val="tx1"/>
              </a:buClr>
              <a:buSzPct val="80000"/>
              <a:buFont typeface="Wingdings" panose="05000000000000000000" pitchFamily="2" charset="2"/>
              <a:buChar char="¢"/>
              <a:defRPr/>
            </a:pPr>
            <a:r>
              <a:rPr lang="en-US" altLang="zh-CN" sz="2800" kern="0" dirty="0">
                <a:solidFill>
                  <a:schemeClr val="tx2"/>
                </a:solidFill>
                <a:latin typeface="+mn-lt"/>
              </a:rPr>
              <a:t>Difference between process and program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ea typeface="宋体" panose="02010600030101010101" pitchFamily="2" charset="-122"/>
              </a:rPr>
              <a:t>Evolution of Process model</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20000"/>
              </a:lnSpc>
              <a:defRPr/>
            </a:pPr>
            <a:r>
              <a:rPr lang="en-US" altLang="zh-CN" dirty="0">
                <a:ea typeface="宋体" pitchFamily="2" charset="-122"/>
              </a:rPr>
              <a:t>First generation: relay, vacuum tubes and </a:t>
            </a:r>
            <a:r>
              <a:rPr lang="en-US" altLang="zh-CN" dirty="0" err="1">
                <a:ea typeface="宋体" pitchFamily="2" charset="-122"/>
              </a:rPr>
              <a:t>plugboards</a:t>
            </a:r>
            <a:endParaRPr lang="en-US" altLang="zh-CN" dirty="0">
              <a:ea typeface="宋体" pitchFamily="2" charset="-122"/>
            </a:endParaRPr>
          </a:p>
          <a:p>
            <a:pPr lvl="1">
              <a:lnSpc>
                <a:spcPct val="120000"/>
              </a:lnSpc>
              <a:defRPr/>
            </a:pPr>
            <a:r>
              <a:rPr lang="en-US" altLang="zh-CN" dirty="0">
                <a:ea typeface="宋体" pitchFamily="2" charset="-122"/>
              </a:rPr>
              <a:t>No program, no process </a:t>
            </a:r>
          </a:p>
          <a:p>
            <a:pPr>
              <a:lnSpc>
                <a:spcPct val="120000"/>
              </a:lnSpc>
              <a:defRPr/>
            </a:pPr>
            <a:r>
              <a:rPr lang="en-US" altLang="zh-CN" dirty="0">
                <a:ea typeface="宋体" pitchFamily="2" charset="-122"/>
              </a:rPr>
              <a:t>Second generation: Batch system</a:t>
            </a:r>
          </a:p>
          <a:p>
            <a:pPr lvl="1">
              <a:lnSpc>
                <a:spcPct val="120000"/>
              </a:lnSpc>
              <a:defRPr/>
            </a:pPr>
            <a:r>
              <a:rPr lang="en-US" altLang="zh-CN" dirty="0">
                <a:ea typeface="宋体" pitchFamily="2" charset="-122"/>
              </a:rPr>
              <a:t>Single program to process all </a:t>
            </a:r>
            <a:r>
              <a:rPr lang="en-US" altLang="zh-CN" dirty="0">
                <a:solidFill>
                  <a:srgbClr val="C00000"/>
                </a:solidFill>
                <a:ea typeface="宋体" pitchFamily="2" charset="-122"/>
              </a:rPr>
              <a:t>jobs</a:t>
            </a:r>
          </a:p>
          <a:p>
            <a:pPr>
              <a:lnSpc>
                <a:spcPct val="120000"/>
              </a:lnSpc>
              <a:defRPr/>
            </a:pPr>
            <a:r>
              <a:rPr lang="en-US" altLang="zh-CN" dirty="0">
                <a:ea typeface="宋体" pitchFamily="2" charset="-122"/>
              </a:rPr>
              <a:t>Third generation: Multiprogramming, timesharing</a:t>
            </a:r>
          </a:p>
          <a:p>
            <a:pPr lvl="1">
              <a:lnSpc>
                <a:spcPct val="120000"/>
              </a:lnSpc>
              <a:defRPr/>
            </a:pPr>
            <a:r>
              <a:rPr lang="en-US" altLang="zh-CN" dirty="0">
                <a:ea typeface="宋体" pitchFamily="2" charset="-122"/>
              </a:rPr>
              <a:t>IBM 7094 &amp; OS/360: More than one jobs can be stored in memory, but must be processed in FIFO mode (</a:t>
            </a:r>
            <a:r>
              <a:rPr lang="en-US" altLang="zh-CN" dirty="0">
                <a:solidFill>
                  <a:srgbClr val="C00000"/>
                </a:solidFill>
                <a:ea typeface="宋体" pitchFamily="2" charset="-122"/>
              </a:rPr>
              <a:t>static</a:t>
            </a:r>
            <a:r>
              <a:rPr lang="en-US" altLang="zh-CN" dirty="0">
                <a:ea typeface="宋体" pitchFamily="2" charset="-122"/>
              </a:rPr>
              <a:t>)</a:t>
            </a:r>
          </a:p>
          <a:p>
            <a:pPr lvl="1">
              <a:lnSpc>
                <a:spcPct val="120000"/>
              </a:lnSpc>
              <a:defRPr/>
            </a:pPr>
            <a:r>
              <a:rPr lang="en-US" altLang="zh-CN" dirty="0">
                <a:ea typeface="宋体" pitchFamily="2" charset="-122"/>
              </a:rPr>
              <a:t>CTSS(1962): CPU can switch from idle jobs to activated jobs (</a:t>
            </a:r>
            <a:r>
              <a:rPr lang="en-US" altLang="zh-CN" dirty="0">
                <a:solidFill>
                  <a:srgbClr val="C00000"/>
                </a:solidFill>
                <a:ea typeface="宋体" pitchFamily="2" charset="-122"/>
              </a:rPr>
              <a:t>dynamic and </a:t>
            </a:r>
            <a:r>
              <a:rPr lang="en-US" altLang="zh-CN" dirty="0" err="1">
                <a:solidFill>
                  <a:srgbClr val="C00000"/>
                </a:solidFill>
                <a:ea typeface="宋体" pitchFamily="2" charset="-122"/>
              </a:rPr>
              <a:t>cocurrent</a:t>
            </a:r>
            <a:r>
              <a:rPr lang="en-US" altLang="zh-CN" dirty="0">
                <a:ea typeface="宋体" pitchFamily="2" charset="-122"/>
              </a:rPr>
              <a:t>)</a:t>
            </a:r>
          </a:p>
          <a:p>
            <a:pPr>
              <a:lnSpc>
                <a:spcPct val="120000"/>
              </a:lnSpc>
              <a:defRPr/>
            </a:pPr>
            <a:r>
              <a:rPr lang="en-US" altLang="zh-CN" dirty="0">
                <a:ea typeface="宋体" pitchFamily="2" charset="-122"/>
              </a:rPr>
              <a:t>Forth generation: modern operating system</a:t>
            </a:r>
          </a:p>
          <a:p>
            <a:pPr lvl="1">
              <a:lnSpc>
                <a:spcPct val="120000"/>
              </a:lnSpc>
              <a:defRPr/>
            </a:pPr>
            <a:r>
              <a:rPr lang="en-US" altLang="zh-CN" dirty="0">
                <a:ea typeface="宋体" pitchFamily="2" charset="-122"/>
              </a:rPr>
              <a:t>More mature process model</a:t>
            </a:r>
          </a:p>
          <a:p>
            <a:pPr lvl="1">
              <a:lnSpc>
                <a:spcPct val="120000"/>
              </a:lnSpc>
              <a:defRPr/>
            </a:pPr>
            <a:r>
              <a:rPr lang="en-US" altLang="zh-CN" dirty="0">
                <a:ea typeface="宋体" pitchFamily="2" charset="-122"/>
              </a:rPr>
              <a:t>More efficient mechanism for process </a:t>
            </a:r>
            <a:r>
              <a:rPr lang="en-US" altLang="zh-CN" dirty="0">
                <a:solidFill>
                  <a:srgbClr val="C00000"/>
                </a:solidFill>
                <a:ea typeface="宋体" pitchFamily="2" charset="-122"/>
              </a:rPr>
              <a:t>scheduling</a:t>
            </a:r>
            <a:r>
              <a:rPr lang="en-US" altLang="zh-CN" dirty="0">
                <a:ea typeface="宋体" pitchFamily="2" charset="-122"/>
              </a:rPr>
              <a:t> and </a:t>
            </a:r>
            <a:r>
              <a:rPr lang="en-US" altLang="zh-CN" dirty="0">
                <a:solidFill>
                  <a:srgbClr val="C00000"/>
                </a:solidFill>
                <a:ea typeface="宋体" pitchFamily="2" charset="-122"/>
              </a:rPr>
              <a:t>communication</a:t>
            </a:r>
          </a:p>
          <a:p>
            <a:pPr lvl="1">
              <a:lnSpc>
                <a:spcPct val="120000"/>
              </a:lnSpc>
              <a:defRPr/>
            </a:pPr>
            <a:r>
              <a:rPr lang="en-US" altLang="zh-CN" dirty="0">
                <a:ea typeface="宋体" pitchFamily="2" charset="-122"/>
              </a:rPr>
              <a:t>More complex algorithm for </a:t>
            </a:r>
            <a:r>
              <a:rPr lang="en-US" altLang="zh-CN" dirty="0">
                <a:solidFill>
                  <a:srgbClr val="C00000"/>
                </a:solidFill>
                <a:ea typeface="宋体" pitchFamily="2" charset="-122"/>
              </a:rPr>
              <a:t>memory</a:t>
            </a:r>
            <a:r>
              <a:rPr lang="en-US" altLang="zh-CN" dirty="0">
                <a:ea typeface="宋体" pitchFamily="2" charset="-122"/>
              </a:rPr>
              <a:t> protection and management</a:t>
            </a:r>
          </a:p>
          <a:p>
            <a:pPr lvl="1">
              <a:lnSpc>
                <a:spcPct val="120000"/>
              </a:lnSpc>
              <a:defRPr/>
            </a:pPr>
            <a:endParaRPr lang="zh-CN" altLang="en-US"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595F535-5839-4D05-8D34-9D96D0DA709E}" type="slidenum">
              <a:rPr lang="en-US" altLang="ko-KR" sz="1200" smtClean="0">
                <a:solidFill>
                  <a:schemeClr val="bg1"/>
                </a:solidFill>
              </a:rPr>
              <a:pPr>
                <a:spcBef>
                  <a:spcPct val="0"/>
                </a:spcBef>
                <a:buClrTx/>
                <a:buSzTx/>
                <a:buFontTx/>
                <a:buNone/>
              </a:pPr>
              <a:t>14</a:t>
            </a:fld>
            <a:endParaRPr lang="en-US" altLang="ko-KR" sz="1200">
              <a:solidFill>
                <a:schemeClr val="bg1"/>
              </a:solidFill>
            </a:endParaRPr>
          </a:p>
        </p:txBody>
      </p:sp>
    </p:spTree>
    <p:extLst>
      <p:ext uri="{BB962C8B-B14F-4D97-AF65-F5344CB8AC3E}">
        <p14:creationId xmlns:p14="http://schemas.microsoft.com/office/powerpoint/2010/main" val="183502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p:txBody>
          <a:bodyPr/>
          <a:lstStyle/>
          <a:p>
            <a:r>
              <a:rPr lang="en-US" altLang="zh-CN">
                <a:ea typeface="宋体" panose="02010600030101010101" pitchFamily="2" charset="-122"/>
              </a:rPr>
              <a:t>Concept of Process</a:t>
            </a:r>
            <a:endParaRPr lang="zh-CN" altLang="en-US">
              <a:ea typeface="宋体" panose="02010600030101010101" pitchFamily="2" charset="-122"/>
            </a:endParaRPr>
          </a:p>
        </p:txBody>
      </p:sp>
      <p:sp>
        <p:nvSpPr>
          <p:cNvPr id="19459" name="内容占位符 2"/>
          <p:cNvSpPr>
            <a:spLocks noGrp="1"/>
          </p:cNvSpPr>
          <p:nvPr>
            <p:ph idx="4294967295"/>
          </p:nvPr>
        </p:nvSpPr>
        <p:spPr>
          <a:xfrm>
            <a:off x="971550" y="1371600"/>
            <a:ext cx="8064500" cy="3414713"/>
          </a:xfrm>
        </p:spPr>
        <p:txBody>
          <a:bodyPr/>
          <a:lstStyle/>
          <a:p>
            <a:pPr>
              <a:lnSpc>
                <a:spcPct val="80000"/>
              </a:lnSpc>
            </a:pPr>
            <a:r>
              <a:rPr lang="en-US" altLang="zh-CN" sz="2400">
                <a:ea typeface="宋体" panose="02010600030101010101" pitchFamily="2" charset="-122"/>
              </a:rPr>
              <a:t>Basic data structure to use CPU</a:t>
            </a:r>
          </a:p>
          <a:p>
            <a:pPr lvl="1">
              <a:lnSpc>
                <a:spcPct val="80000"/>
              </a:lnSpc>
            </a:pPr>
            <a:r>
              <a:rPr lang="en-US" altLang="zh-CN" sz="2000">
                <a:ea typeface="宋体" panose="02010600030101010101" pitchFamily="2" charset="-122"/>
              </a:rPr>
              <a:t>Logical Program: designed and implemented by </a:t>
            </a:r>
            <a:r>
              <a:rPr lang="en-US" altLang="zh-CN" sz="2000">
                <a:solidFill>
                  <a:srgbClr val="C00000"/>
                </a:solidFill>
                <a:ea typeface="宋体" panose="02010600030101010101" pitchFamily="2" charset="-122"/>
              </a:rPr>
              <a:t>user</a:t>
            </a:r>
          </a:p>
          <a:p>
            <a:pPr lvl="1">
              <a:lnSpc>
                <a:spcPct val="80000"/>
              </a:lnSpc>
            </a:pPr>
            <a:r>
              <a:rPr lang="en-US" altLang="zh-CN" sz="2000">
                <a:ea typeface="宋体" panose="02010600030101010101" pitchFamily="2" charset="-122"/>
              </a:rPr>
              <a:t>CPU Instruction sequence: essential of logical program</a:t>
            </a:r>
          </a:p>
          <a:p>
            <a:pPr lvl="1">
              <a:lnSpc>
                <a:spcPct val="80000"/>
              </a:lnSpc>
            </a:pPr>
            <a:r>
              <a:rPr lang="en-US" altLang="zh-CN" sz="2000">
                <a:ea typeface="宋体" panose="02010600030101010101" pitchFamily="2" charset="-122"/>
              </a:rPr>
              <a:t>Process: internal DS between program and instruction</a:t>
            </a:r>
          </a:p>
          <a:p>
            <a:pPr>
              <a:lnSpc>
                <a:spcPct val="80000"/>
              </a:lnSpc>
            </a:pPr>
            <a:r>
              <a:rPr lang="en-US" altLang="zh-CN" sz="2400">
                <a:ea typeface="宋体" panose="02010600030101010101" pitchFamily="2" charset="-122"/>
              </a:rPr>
              <a:t>Discussion about </a:t>
            </a:r>
            <a:r>
              <a:rPr lang="en-US" altLang="zh-CN" sz="2400">
                <a:solidFill>
                  <a:srgbClr val="FF0000"/>
                </a:solidFill>
                <a:ea typeface="宋体" panose="02010600030101010101" pitchFamily="2" charset="-122"/>
              </a:rPr>
              <a:t>Programming</a:t>
            </a:r>
          </a:p>
          <a:p>
            <a:pPr lvl="1">
              <a:lnSpc>
                <a:spcPct val="80000"/>
              </a:lnSpc>
            </a:pPr>
            <a:r>
              <a:rPr lang="en-US" altLang="zh-CN" sz="2000">
                <a:ea typeface="宋体" panose="02010600030101010101" pitchFamily="2" charset="-122"/>
              </a:rPr>
              <a:t>Data Structure: the format and operation about specified kind of data (information)</a:t>
            </a:r>
          </a:p>
          <a:p>
            <a:pPr lvl="1">
              <a:lnSpc>
                <a:spcPct val="80000"/>
              </a:lnSpc>
            </a:pPr>
            <a:r>
              <a:rPr lang="en-US" altLang="zh-CN" sz="2000">
                <a:ea typeface="宋体" panose="02010600030101010101" pitchFamily="2" charset="-122"/>
              </a:rPr>
              <a:t>Algorithm: the rules and steps of computing for specified purpose</a:t>
            </a:r>
          </a:p>
          <a:p>
            <a:pPr lvl="1">
              <a:lnSpc>
                <a:spcPct val="80000"/>
              </a:lnSpc>
            </a:pPr>
            <a:r>
              <a:rPr lang="en-US" altLang="zh-CN" sz="2000">
                <a:ea typeface="宋体" panose="02010600030101010101" pitchFamily="2" charset="-122"/>
              </a:rPr>
              <a:t>Engineering: the procedure about how to design and implement DS and algorithms</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a:solidFill>
                  <a:schemeClr val="bg1"/>
                </a:solidFill>
                <a:latin typeface="+mn-lt"/>
                <a:ea typeface="굴림" pitchFamily="50" charset="-127"/>
              </a:rPr>
              <a:t>Operating System</a:t>
            </a:r>
            <a:endParaRPr lang="en-US" altLang="ko-KR" sz="1200" b="1">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34822"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DF616341-AE63-4698-B0EB-D065AF0F7471}" type="slidenum">
              <a:rPr lang="en-US" altLang="ko-KR" sz="1200" b="1">
                <a:solidFill>
                  <a:schemeClr val="bg1"/>
                </a:solidFill>
                <a:ea typeface="굴림" pitchFamily="34" charset="-127"/>
              </a:rPr>
              <a:pPr algn="ctr" eaLnBrk="1" hangingPunct="1">
                <a:spcBef>
                  <a:spcPct val="0"/>
                </a:spcBef>
                <a:buClrTx/>
                <a:buSzTx/>
                <a:buFontTx/>
                <a:buNone/>
              </a:pPr>
              <a:t>15</a:t>
            </a:fld>
            <a:endParaRPr lang="en-US" altLang="ko-KR" sz="1200" b="1">
              <a:solidFill>
                <a:schemeClr val="bg1"/>
              </a:solidFill>
              <a:ea typeface="굴림" pitchFamily="34" charset="-127"/>
            </a:endParaRPr>
          </a:p>
        </p:txBody>
      </p:sp>
      <p:graphicFrame>
        <p:nvGraphicFramePr>
          <p:cNvPr id="7" name="Object 2"/>
          <p:cNvGraphicFramePr>
            <a:graphicFrameLocks noChangeAspect="1"/>
          </p:cNvGraphicFramePr>
          <p:nvPr/>
        </p:nvGraphicFramePr>
        <p:xfrm>
          <a:off x="1214438" y="4857750"/>
          <a:ext cx="625475" cy="1508125"/>
        </p:xfrm>
        <a:graphic>
          <a:graphicData uri="http://schemas.openxmlformats.org/presentationml/2006/ole">
            <mc:AlternateContent xmlns:mc="http://schemas.openxmlformats.org/markup-compatibility/2006">
              <mc:Choice xmlns:v="urn:schemas-microsoft-com:vml" Requires="v">
                <p:oleObj spid="_x0000_s2051" name="Visio" r:id="rId4" imgW="364675" imgH="841700" progId="Visio.Drawing.11">
                  <p:embed/>
                </p:oleObj>
              </mc:Choice>
              <mc:Fallback>
                <p:oleObj name="Visio" r:id="rId4" imgW="364675" imgH="841700" progId="Visio.Drawing.1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4438" y="4857750"/>
                        <a:ext cx="625475"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AutoShape 11"/>
          <p:cNvSpPr>
            <a:spLocks noChangeArrowheads="1"/>
          </p:cNvSpPr>
          <p:nvPr/>
        </p:nvSpPr>
        <p:spPr bwMode="auto">
          <a:xfrm>
            <a:off x="2022475"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9" name="AutoShape 14"/>
          <p:cNvSpPr>
            <a:spLocks noChangeArrowheads="1"/>
          </p:cNvSpPr>
          <p:nvPr/>
        </p:nvSpPr>
        <p:spPr bwMode="auto">
          <a:xfrm>
            <a:off x="3967163"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10" name="AutoShape 15"/>
          <p:cNvSpPr>
            <a:spLocks noChangeArrowheads="1"/>
          </p:cNvSpPr>
          <p:nvPr/>
        </p:nvSpPr>
        <p:spPr bwMode="auto">
          <a:xfrm>
            <a:off x="6343650" y="5302250"/>
            <a:ext cx="720725" cy="288925"/>
          </a:xfrm>
          <a:prstGeom prst="rightArrow">
            <a:avLst>
              <a:gd name="adj1" fmla="val 50000"/>
              <a:gd name="adj2" fmla="val 62363"/>
            </a:avLst>
          </a:prstGeom>
          <a:solidFill>
            <a:srgbClr val="9933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grpSp>
        <p:nvGrpSpPr>
          <p:cNvPr id="2" name="Group 19"/>
          <p:cNvGrpSpPr>
            <a:grpSpLocks/>
          </p:cNvGrpSpPr>
          <p:nvPr/>
        </p:nvGrpSpPr>
        <p:grpSpPr bwMode="auto">
          <a:xfrm>
            <a:off x="2743200" y="5086350"/>
            <a:ext cx="1179513" cy="1327150"/>
            <a:chOff x="1338" y="3067"/>
            <a:chExt cx="743" cy="836"/>
          </a:xfrm>
        </p:grpSpPr>
        <p:sp>
          <p:nvSpPr>
            <p:cNvPr id="34834" name="AutoShape 10"/>
            <p:cNvSpPr>
              <a:spLocks noChangeArrowheads="1"/>
            </p:cNvSpPr>
            <p:nvPr/>
          </p:nvSpPr>
          <p:spPr bwMode="auto">
            <a:xfrm>
              <a:off x="1474" y="3067"/>
              <a:ext cx="453" cy="454"/>
            </a:xfrm>
            <a:prstGeom prst="verticalScroll">
              <a:avLst>
                <a:gd name="adj" fmla="val 12500"/>
              </a:avLst>
            </a:prstGeom>
            <a:solidFill>
              <a:srgbClr val="00FFFF"/>
            </a:solidFill>
            <a:ln w="9525">
              <a:solidFill>
                <a:srgbClr val="000000"/>
              </a:solidFill>
              <a:round/>
              <a:headEnd/>
              <a:tailEnd/>
            </a:ln>
          </p:spPr>
          <p:txBody>
            <a:bodyPr vert="eaVert"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5" name="Text Box 16"/>
            <p:cNvSpPr txBox="1">
              <a:spLocks noChangeArrowheads="1"/>
            </p:cNvSpPr>
            <p:nvPr/>
          </p:nvSpPr>
          <p:spPr bwMode="auto">
            <a:xfrm>
              <a:off x="1338" y="3566"/>
              <a:ext cx="743"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Program</a:t>
              </a:r>
            </a:p>
            <a:p>
              <a:pPr>
                <a:lnSpc>
                  <a:spcPct val="80000"/>
                </a:lnSpc>
                <a:buClrTx/>
                <a:buFont typeface="Wingdings" panose="05000000000000000000" pitchFamily="2" charset="2"/>
                <a:buNone/>
              </a:pPr>
              <a:r>
                <a:rPr lang="en-US" altLang="zh-CN" sz="1600" b="1">
                  <a:solidFill>
                    <a:srgbClr val="000000"/>
                  </a:solidFill>
                </a:rPr>
                <a:t>&amp; Data</a:t>
              </a:r>
              <a:endParaRPr lang="zh-CN" altLang="en-US" sz="1600" b="1">
                <a:solidFill>
                  <a:srgbClr val="000000"/>
                </a:solidFill>
              </a:endParaRPr>
            </a:p>
          </p:txBody>
        </p:sp>
      </p:grpSp>
      <p:grpSp>
        <p:nvGrpSpPr>
          <p:cNvPr id="3" name="Group 20"/>
          <p:cNvGrpSpPr>
            <a:grpSpLocks/>
          </p:cNvGrpSpPr>
          <p:nvPr/>
        </p:nvGrpSpPr>
        <p:grpSpPr bwMode="auto">
          <a:xfrm>
            <a:off x="4975225" y="5230813"/>
            <a:ext cx="1152525" cy="936625"/>
            <a:chOff x="2744" y="3158"/>
            <a:chExt cx="726" cy="590"/>
          </a:xfrm>
        </p:grpSpPr>
        <p:sp>
          <p:nvSpPr>
            <p:cNvPr id="34832" name="AutoShape 9"/>
            <p:cNvSpPr>
              <a:spLocks noChangeArrowheads="1"/>
            </p:cNvSpPr>
            <p:nvPr/>
          </p:nvSpPr>
          <p:spPr bwMode="auto">
            <a:xfrm>
              <a:off x="2744" y="3158"/>
              <a:ext cx="726" cy="272"/>
            </a:xfrm>
            <a:prstGeom prst="flowChartPredefinedProcess">
              <a:avLst/>
            </a:prstGeom>
            <a:solidFill>
              <a:srgbClr val="00FFFF"/>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3" name="Text Box 17"/>
            <p:cNvSpPr txBox="1">
              <a:spLocks noChangeArrowheads="1"/>
            </p:cNvSpPr>
            <p:nvPr/>
          </p:nvSpPr>
          <p:spPr bwMode="auto">
            <a:xfrm>
              <a:off x="2744" y="3566"/>
              <a:ext cx="6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Process</a:t>
              </a:r>
              <a:endParaRPr lang="zh-CN" altLang="en-US" sz="1600" b="1">
                <a:solidFill>
                  <a:srgbClr val="000000"/>
                </a:solidFill>
              </a:endParaRPr>
            </a:p>
          </p:txBody>
        </p:sp>
      </p:grpSp>
      <p:grpSp>
        <p:nvGrpSpPr>
          <p:cNvPr id="11" name="Group 21"/>
          <p:cNvGrpSpPr>
            <a:grpSpLocks/>
          </p:cNvGrpSpPr>
          <p:nvPr/>
        </p:nvGrpSpPr>
        <p:grpSpPr bwMode="auto">
          <a:xfrm>
            <a:off x="7207250" y="5159375"/>
            <a:ext cx="1476375" cy="1254125"/>
            <a:chOff x="4150" y="3113"/>
            <a:chExt cx="930" cy="790"/>
          </a:xfrm>
        </p:grpSpPr>
        <p:sp>
          <p:nvSpPr>
            <p:cNvPr id="34830" name="AutoShape 8"/>
            <p:cNvSpPr>
              <a:spLocks noChangeArrowheads="1"/>
            </p:cNvSpPr>
            <p:nvPr/>
          </p:nvSpPr>
          <p:spPr bwMode="auto">
            <a:xfrm>
              <a:off x="4150" y="3113"/>
              <a:ext cx="590" cy="363"/>
            </a:xfrm>
            <a:prstGeom prst="flowChartMultidocument">
              <a:avLst/>
            </a:prstGeom>
            <a:solidFill>
              <a:srgbClr val="00FFFF"/>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34831" name="Text Box 18"/>
            <p:cNvSpPr txBox="1">
              <a:spLocks noChangeArrowheads="1"/>
            </p:cNvSpPr>
            <p:nvPr/>
          </p:nvSpPr>
          <p:spPr bwMode="auto">
            <a:xfrm>
              <a:off x="4150" y="3566"/>
              <a:ext cx="930"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600" b="1">
                  <a:solidFill>
                    <a:srgbClr val="000000"/>
                  </a:solidFill>
                </a:rPr>
                <a:t>Instruction</a:t>
              </a:r>
            </a:p>
            <a:p>
              <a:pPr>
                <a:lnSpc>
                  <a:spcPct val="80000"/>
                </a:lnSpc>
                <a:buClrTx/>
                <a:buFont typeface="Wingdings" panose="05000000000000000000" pitchFamily="2" charset="2"/>
                <a:buNone/>
              </a:pPr>
              <a:r>
                <a:rPr lang="en-US" altLang="zh-CN" sz="1600" b="1">
                  <a:solidFill>
                    <a:srgbClr val="000000"/>
                  </a:solidFill>
                </a:rPr>
                <a:t>Sequence</a:t>
              </a:r>
              <a:endParaRPr lang="zh-CN" altLang="en-US" sz="16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dissolve">
                                      <p:cBhvr>
                                        <p:cTn id="12" dur="500"/>
                                        <p:tgtEl>
                                          <p:spTgt spid="19459">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9459">
                                            <p:txEl>
                                              <p:pRg st="2" end="2"/>
                                            </p:txEl>
                                          </p:spTgt>
                                        </p:tgtEl>
                                        <p:attrNameLst>
                                          <p:attrName>style.visibility</p:attrName>
                                        </p:attrNameLst>
                                      </p:cBhvr>
                                      <p:to>
                                        <p:strVal val="visible"/>
                                      </p:to>
                                    </p:set>
                                    <p:animEffect transition="in" filter="dissolve">
                                      <p:cBhvr>
                                        <p:cTn id="16" dur="500"/>
                                        <p:tgtEl>
                                          <p:spTgt spid="19459">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9459">
                                            <p:txEl>
                                              <p:pRg st="3" end="3"/>
                                            </p:txEl>
                                          </p:spTgt>
                                        </p:tgtEl>
                                        <p:attrNameLst>
                                          <p:attrName>style.visibility</p:attrName>
                                        </p:attrNameLst>
                                      </p:cBhvr>
                                      <p:to>
                                        <p:strVal val="visible"/>
                                      </p:to>
                                    </p:set>
                                    <p:animEffect transition="in" filter="dissolve">
                                      <p:cBhvr>
                                        <p:cTn id="20" dur="500"/>
                                        <p:tgtEl>
                                          <p:spTgt spid="194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9459">
                                            <p:txEl>
                                              <p:pRg st="5" end="5"/>
                                            </p:txEl>
                                          </p:spTgt>
                                        </p:tgtEl>
                                        <p:attrNameLst>
                                          <p:attrName>style.visibility</p:attrName>
                                        </p:attrNameLst>
                                      </p:cBhvr>
                                      <p:to>
                                        <p:strVal val="visible"/>
                                      </p:to>
                                    </p:set>
                                    <p:animEffect transition="in" filter="dissolve">
                                      <p:cBhvr>
                                        <p:cTn id="30" dur="500"/>
                                        <p:tgtEl>
                                          <p:spTgt spid="19459">
                                            <p:txEl>
                                              <p:pRg st="5" end="5"/>
                                            </p:txEl>
                                          </p:spTgt>
                                        </p:tgtEl>
                                      </p:cBhvr>
                                    </p:animEffect>
                                  </p:childTnLst>
                                </p:cTn>
                              </p:par>
                            </p:childTnLst>
                          </p:cTn>
                        </p:par>
                        <p:par>
                          <p:cTn id="31" fill="hold" nodeType="afterGroup">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19459">
                                            <p:txEl>
                                              <p:pRg st="6" end="6"/>
                                            </p:txEl>
                                          </p:spTgt>
                                        </p:tgtEl>
                                        <p:attrNameLst>
                                          <p:attrName>style.visibility</p:attrName>
                                        </p:attrNameLst>
                                      </p:cBhvr>
                                      <p:to>
                                        <p:strVal val="visible"/>
                                      </p:to>
                                    </p:set>
                                    <p:animEffect transition="in" filter="dissolve">
                                      <p:cBhvr>
                                        <p:cTn id="34" dur="500"/>
                                        <p:tgtEl>
                                          <p:spTgt spid="19459">
                                            <p:txEl>
                                              <p:pRg st="6" end="6"/>
                                            </p:txEl>
                                          </p:spTgt>
                                        </p:tgtEl>
                                      </p:cBhvr>
                                    </p:animEffect>
                                  </p:childTnLst>
                                </p:cTn>
                              </p:par>
                            </p:childTnLst>
                          </p:cTn>
                        </p:par>
                        <p:par>
                          <p:cTn id="35" fill="hold" nodeType="afterGroup">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19459">
                                            <p:txEl>
                                              <p:pRg st="7" end="7"/>
                                            </p:txEl>
                                          </p:spTgt>
                                        </p:tgtEl>
                                        <p:attrNameLst>
                                          <p:attrName>style.visibility</p:attrName>
                                        </p:attrNameLst>
                                      </p:cBhvr>
                                      <p:to>
                                        <p:strVal val="visible"/>
                                      </p:to>
                                    </p:set>
                                    <p:animEffect transition="in" filter="dissolve">
                                      <p:cBhvr>
                                        <p:cTn id="38" dur="500"/>
                                        <p:tgtEl>
                                          <p:spTgt spid="19459">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par>
                          <p:cTn id="48" fill="hold" nodeType="afterGroup">
                            <p:stCondLst>
                              <p:cond delay="1000"/>
                            </p:stCondLst>
                            <p:childTnLst>
                              <p:par>
                                <p:cTn id="49" presetID="9" presetClass="entr" presetSubtype="0"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dissolve">
                                      <p:cBhvr>
                                        <p:cTn id="51" dur="500"/>
                                        <p:tgtEl>
                                          <p:spTgt spid="2"/>
                                        </p:tgtEl>
                                      </p:cBhvr>
                                    </p:animEffect>
                                  </p:childTnLst>
                                </p:cTn>
                              </p:par>
                            </p:childTnLst>
                          </p:cTn>
                        </p:par>
                        <p:par>
                          <p:cTn id="52" fill="hold" nodeType="afterGroup">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par>
                          <p:cTn id="56" fill="hold" nodeType="afterGroup">
                            <p:stCondLst>
                              <p:cond delay="2000"/>
                            </p:stCondLst>
                            <p:childTnLst>
                              <p:par>
                                <p:cTn id="57" presetID="9" presetClass="entr" presetSubtype="0" fill="hold"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dissolve">
                                      <p:cBhvr>
                                        <p:cTn id="59" dur="500"/>
                                        <p:tgtEl>
                                          <p:spTgt spid="3"/>
                                        </p:tgtEl>
                                      </p:cBhvr>
                                    </p:animEffect>
                                  </p:childTnLst>
                                </p:cTn>
                              </p:par>
                            </p:childTnLst>
                          </p:cTn>
                        </p:par>
                        <p:par>
                          <p:cTn id="60" fill="hold" nodeType="afterGroup">
                            <p:stCondLst>
                              <p:cond delay="25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par>
                          <p:cTn id="64" fill="hold" nodeType="afterGroup">
                            <p:stCondLst>
                              <p:cond delay="3000"/>
                            </p:stCondLst>
                            <p:childTnLst>
                              <p:par>
                                <p:cTn id="65" presetID="9" presetClass="entr" presetSubtype="0"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dissolve">
                                      <p:cBhvr>
                                        <p:cTn id="6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进程就是一个程序的运行实体</a:t>
            </a:r>
          </a:p>
        </p:txBody>
      </p:sp>
      <p:sp>
        <p:nvSpPr>
          <p:cNvPr id="6" name="内容占位符 5"/>
          <p:cNvSpPr>
            <a:spLocks noGrp="1"/>
          </p:cNvSpPr>
          <p:nvPr>
            <p:ph idx="1"/>
          </p:nvPr>
        </p:nvSpPr>
        <p:spPr/>
        <p:txBody>
          <a:bodyPr/>
          <a:lstStyle/>
          <a:p>
            <a:r>
              <a:rPr lang="zh-CN" altLang="en-US" dirty="0"/>
              <a:t>可执行程序是什么？</a:t>
            </a:r>
            <a:endParaRPr lang="en-US" altLang="zh-CN" dirty="0"/>
          </a:p>
          <a:p>
            <a:r>
              <a:rPr lang="zh-CN" altLang="en-US" dirty="0"/>
              <a:t>一个可执行程序可不可以同时运行多次？</a:t>
            </a:r>
            <a:endParaRPr lang="en-US" altLang="zh-CN" dirty="0"/>
          </a:p>
          <a:p>
            <a:r>
              <a:rPr lang="zh-CN" altLang="en-US" dirty="0"/>
              <a:t>这多个同时运行的实例之间有什么影响？</a:t>
            </a:r>
          </a:p>
        </p:txBody>
      </p:sp>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16</a:t>
            </a:fld>
            <a:endParaRPr lang="en-US" altLang="ko-KR"/>
          </a:p>
        </p:txBody>
      </p:sp>
    </p:spTree>
    <p:extLst>
      <p:ext uri="{BB962C8B-B14F-4D97-AF65-F5344CB8AC3E}">
        <p14:creationId xmlns:p14="http://schemas.microsoft.com/office/powerpoint/2010/main" val="2046705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CC133948-4091-4415-B595-0057EBBD6256}" type="slidenum">
              <a:rPr lang="zh-CN" altLang="en-US" sz="1200">
                <a:solidFill>
                  <a:schemeClr val="tx1"/>
                </a:solidFill>
              </a:rPr>
              <a:pPr algn="r" eaLnBrk="1" hangingPunct="1">
                <a:spcBef>
                  <a:spcPct val="0"/>
                </a:spcBef>
                <a:buClrTx/>
                <a:buFont typeface="Wingdings" panose="05000000000000000000" pitchFamily="2" charset="2"/>
                <a:buNone/>
              </a:pPr>
              <a:t>17</a:t>
            </a:fld>
            <a:endParaRPr lang="en-US" altLang="zh-CN" sz="1200">
              <a:solidFill>
                <a:schemeClr val="tx1"/>
              </a:solidFill>
            </a:endParaRPr>
          </a:p>
        </p:txBody>
      </p:sp>
      <p:sp>
        <p:nvSpPr>
          <p:cNvPr id="30723" name="Rectangle 4"/>
          <p:cNvSpPr>
            <a:spLocks noGrp="1" noChangeArrowheads="1"/>
          </p:cNvSpPr>
          <p:nvPr>
            <p:ph type="title" idx="4294967295"/>
          </p:nvPr>
        </p:nvSpPr>
        <p:spPr/>
        <p:txBody>
          <a:bodyPr/>
          <a:lstStyle/>
          <a:p>
            <a:pPr eaLnBrk="1" hangingPunct="1"/>
            <a:r>
              <a:rPr lang="en-US" altLang="zh-CN">
                <a:ea typeface="宋体" panose="02010600030101010101" pitchFamily="2" charset="-122"/>
              </a:rPr>
              <a:t>Process </a:t>
            </a:r>
            <a:r>
              <a:rPr lang="en-US" altLang="zh-CN" i="1">
                <a:ea typeface="宋体" panose="02010600030101010101" pitchFamily="2" charset="-122"/>
              </a:rPr>
              <a:t>VS</a:t>
            </a:r>
            <a:r>
              <a:rPr lang="en-US" altLang="zh-CN">
                <a:ea typeface="宋体" panose="02010600030101010101" pitchFamily="2" charset="-122"/>
              </a:rPr>
              <a:t> Program</a:t>
            </a:r>
            <a:endParaRPr lang="zh-CN" altLang="en-US">
              <a:ea typeface="宋体" panose="02010600030101010101" pitchFamily="2" charset="-122"/>
            </a:endParaRPr>
          </a:p>
        </p:txBody>
      </p:sp>
      <p:sp>
        <p:nvSpPr>
          <p:cNvPr id="30724" name="Rectangle 6"/>
          <p:cNvSpPr>
            <a:spLocks noChangeArrowheads="1"/>
          </p:cNvSpPr>
          <p:nvPr/>
        </p:nvSpPr>
        <p:spPr bwMode="auto">
          <a:xfrm>
            <a:off x="900113" y="1773238"/>
            <a:ext cx="7515225"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进程是动态的，程序是静态的</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程序是有序代码的集合；进程是程序的执行。通常进程不可在计算机之间迁移；而程序通常对应着文件、是静态的并可以复制。</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进程是暂时的，程序是永久的</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进程是一个状态变化的过程，程序可长久保存。</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进程与程序的组成不同</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进程的组成包括程序、数据和进程控制块。程序由语句和指令构成。</a:t>
            </a:r>
          </a:p>
          <a:p>
            <a:pPr>
              <a:lnSpc>
                <a:spcPct val="130000"/>
              </a:lnSpc>
              <a:spcBef>
                <a:spcPct val="0"/>
              </a:spcBef>
              <a:buClrTx/>
              <a:buFont typeface="Wingdings" panose="05000000000000000000" pitchFamily="2" charset="2"/>
              <a:buNone/>
            </a:pPr>
            <a:r>
              <a:rPr kumimoji="1" lang="zh-CN" altLang="en-US" sz="2000" b="1">
                <a:solidFill>
                  <a:srgbClr val="000099"/>
                </a:solidFill>
                <a:ea typeface="黑体" panose="02010609060101010101" pitchFamily="49" charset="-122"/>
              </a:rPr>
              <a:t>进程与程序有对应关系</a:t>
            </a:r>
            <a:r>
              <a:rPr kumimoji="1" lang="zh-CN" altLang="en-US" sz="2000">
                <a:solidFill>
                  <a:srgbClr val="000099"/>
                </a:solidFill>
                <a:ea typeface="黑体" panose="02010609060101010101" pitchFamily="49" charset="-122"/>
              </a:rPr>
              <a:t>：</a:t>
            </a:r>
            <a:r>
              <a:rPr kumimoji="1" lang="zh-CN" altLang="en-US" sz="2000">
                <a:solidFill>
                  <a:schemeClr val="tx1"/>
                </a:solidFill>
                <a:ea typeface="黑体" panose="02010609060101010101" pitchFamily="49" charset="-122"/>
              </a:rPr>
              <a:t>通过多次执行，一个程序可对应多个进程；通过调用关系，一个进程可包括多个程序。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ea typeface="宋体" panose="02010600030101010101" pitchFamily="2" charset="-122"/>
              </a:rPr>
              <a:t>Process </a:t>
            </a:r>
            <a:r>
              <a:rPr lang="en-US" altLang="zh-CN" i="1">
                <a:ea typeface="宋体" panose="02010600030101010101" pitchFamily="2" charset="-122"/>
              </a:rPr>
              <a:t>VS</a:t>
            </a:r>
            <a:r>
              <a:rPr lang="en-US" altLang="zh-CN">
                <a:ea typeface="宋体" panose="02010600030101010101" pitchFamily="2" charset="-122"/>
              </a:rPr>
              <a:t> Program</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277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55746EC-6217-4609-A495-2A9C6E2E9529}" type="slidenum">
              <a:rPr lang="en-US" altLang="ko-KR" sz="1200" smtClean="0">
                <a:solidFill>
                  <a:schemeClr val="bg1"/>
                </a:solidFill>
              </a:rPr>
              <a:pPr>
                <a:spcBef>
                  <a:spcPct val="0"/>
                </a:spcBef>
                <a:buClrTx/>
                <a:buSzTx/>
                <a:buFontTx/>
                <a:buNone/>
              </a:pPr>
              <a:t>18</a:t>
            </a:fld>
            <a:endParaRPr lang="en-US" altLang="ko-KR" sz="1200">
              <a:solidFill>
                <a:schemeClr val="bg1"/>
              </a:solidFill>
            </a:endParaRPr>
          </a:p>
        </p:txBody>
      </p:sp>
      <p:graphicFrame>
        <p:nvGraphicFramePr>
          <p:cNvPr id="32774" name="Object 2"/>
          <p:cNvGraphicFramePr>
            <a:graphicFrameLocks noGrp="1" noChangeAspect="1"/>
          </p:cNvGraphicFramePr>
          <p:nvPr>
            <p:ph idx="1"/>
          </p:nvPr>
        </p:nvGraphicFramePr>
        <p:xfrm>
          <a:off x="4670425" y="1428750"/>
          <a:ext cx="350838" cy="865188"/>
        </p:xfrm>
        <a:graphic>
          <a:graphicData uri="http://schemas.openxmlformats.org/presentationml/2006/ole">
            <mc:AlternateContent xmlns:mc="http://schemas.openxmlformats.org/markup-compatibility/2006">
              <mc:Choice xmlns:v="urn:schemas-microsoft-com:vml" Requires="v">
                <p:oleObj spid="_x0000_s3075" name="Visio" r:id="rId4" imgW="385953" imgH="950163" progId="Visio.Drawing.6">
                  <p:embed/>
                </p:oleObj>
              </mc:Choice>
              <mc:Fallback>
                <p:oleObj name="Visio" r:id="rId4" imgW="385953" imgH="950163" progId="Visio.Drawing.6">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425" y="1428750"/>
                        <a:ext cx="350838"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4"/>
          <p:cNvSpPr>
            <a:spLocks noChangeArrowheads="1"/>
          </p:cNvSpPr>
          <p:nvPr/>
        </p:nvSpPr>
        <p:spPr bwMode="auto">
          <a:xfrm>
            <a:off x="2438400" y="29416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阅读菜谱</a:t>
            </a:r>
          </a:p>
        </p:txBody>
      </p:sp>
      <p:sp>
        <p:nvSpPr>
          <p:cNvPr id="11" name="Rectangle 5"/>
          <p:cNvSpPr>
            <a:spLocks noChangeArrowheads="1"/>
          </p:cNvSpPr>
          <p:nvPr/>
        </p:nvSpPr>
        <p:spPr bwMode="auto">
          <a:xfrm>
            <a:off x="2438400" y="35893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准备原料</a:t>
            </a:r>
          </a:p>
        </p:txBody>
      </p:sp>
      <p:sp>
        <p:nvSpPr>
          <p:cNvPr id="12" name="Rectangle 6"/>
          <p:cNvSpPr>
            <a:spLocks noChangeArrowheads="1"/>
          </p:cNvSpPr>
          <p:nvPr/>
        </p:nvSpPr>
        <p:spPr bwMode="auto">
          <a:xfrm>
            <a:off x="2438400" y="4237038"/>
            <a:ext cx="1152525"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烹制菜肴</a:t>
            </a:r>
          </a:p>
        </p:txBody>
      </p:sp>
      <p:sp>
        <p:nvSpPr>
          <p:cNvPr id="13" name="Oval 7"/>
          <p:cNvSpPr>
            <a:spLocks noChangeArrowheads="1"/>
          </p:cNvSpPr>
          <p:nvPr/>
        </p:nvSpPr>
        <p:spPr bwMode="auto">
          <a:xfrm>
            <a:off x="2582863" y="4957763"/>
            <a:ext cx="792162" cy="5048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饭菜</a:t>
            </a:r>
          </a:p>
        </p:txBody>
      </p:sp>
      <p:sp>
        <p:nvSpPr>
          <p:cNvPr id="14" name="Rectangle 8"/>
          <p:cNvSpPr>
            <a:spLocks noChangeArrowheads="1"/>
          </p:cNvSpPr>
          <p:nvPr/>
        </p:nvSpPr>
        <p:spPr bwMode="auto">
          <a:xfrm>
            <a:off x="6038850" y="2941638"/>
            <a:ext cx="1296988"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阅读洗衣机手册</a:t>
            </a:r>
          </a:p>
        </p:txBody>
      </p:sp>
      <p:sp>
        <p:nvSpPr>
          <p:cNvPr id="15" name="Rectangle 9"/>
          <p:cNvSpPr>
            <a:spLocks noChangeArrowheads="1"/>
          </p:cNvSpPr>
          <p:nvPr/>
        </p:nvSpPr>
        <p:spPr bwMode="auto">
          <a:xfrm>
            <a:off x="5895975" y="3660775"/>
            <a:ext cx="1511300"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准备衣服、洗衣粉</a:t>
            </a:r>
          </a:p>
        </p:txBody>
      </p:sp>
      <p:sp>
        <p:nvSpPr>
          <p:cNvPr id="16" name="Rectangle 10"/>
          <p:cNvSpPr>
            <a:spLocks noChangeArrowheads="1"/>
          </p:cNvSpPr>
          <p:nvPr/>
        </p:nvSpPr>
        <p:spPr bwMode="auto">
          <a:xfrm>
            <a:off x="5895975" y="4381500"/>
            <a:ext cx="1512888" cy="288925"/>
          </a:xfrm>
          <a:prstGeom prst="rect">
            <a:avLst/>
          </a:prstGeom>
          <a:solidFill>
            <a:srgbClr val="B5E0E3"/>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设定参数，洗衣服</a:t>
            </a:r>
          </a:p>
        </p:txBody>
      </p:sp>
      <p:sp>
        <p:nvSpPr>
          <p:cNvPr id="17" name="Oval 11"/>
          <p:cNvSpPr>
            <a:spLocks noChangeArrowheads="1"/>
          </p:cNvSpPr>
          <p:nvPr/>
        </p:nvSpPr>
        <p:spPr bwMode="auto">
          <a:xfrm>
            <a:off x="6183313" y="5100638"/>
            <a:ext cx="792162" cy="5048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chemeClr val="tx1"/>
                </a:solidFill>
              </a:rPr>
              <a:t>干净衣服</a:t>
            </a:r>
          </a:p>
        </p:txBody>
      </p:sp>
      <p:sp>
        <p:nvSpPr>
          <p:cNvPr id="18" name="Line 12"/>
          <p:cNvSpPr>
            <a:spLocks noChangeShapeType="1"/>
          </p:cNvSpPr>
          <p:nvPr/>
        </p:nvSpPr>
        <p:spPr bwMode="auto">
          <a:xfrm>
            <a:off x="3014663" y="33020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a:off x="3014663" y="39497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a:off x="3014663" y="45974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a:off x="6615113" y="3302000"/>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6"/>
          <p:cNvSpPr>
            <a:spLocks noChangeShapeType="1"/>
          </p:cNvSpPr>
          <p:nvPr/>
        </p:nvSpPr>
        <p:spPr bwMode="auto">
          <a:xfrm>
            <a:off x="6615113" y="4022725"/>
            <a:ext cx="0" cy="28733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17"/>
          <p:cNvSpPr>
            <a:spLocks noChangeShapeType="1"/>
          </p:cNvSpPr>
          <p:nvPr/>
        </p:nvSpPr>
        <p:spPr bwMode="auto">
          <a:xfrm>
            <a:off x="6615113" y="4741863"/>
            <a:ext cx="0" cy="287337"/>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8"/>
          <p:cNvSpPr>
            <a:spLocks noChangeShapeType="1"/>
          </p:cNvSpPr>
          <p:nvPr/>
        </p:nvSpPr>
        <p:spPr bwMode="auto">
          <a:xfrm flipH="1">
            <a:off x="3014663" y="2220913"/>
            <a:ext cx="1584325" cy="576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19"/>
          <p:cNvSpPr>
            <a:spLocks noChangeShapeType="1"/>
          </p:cNvSpPr>
          <p:nvPr/>
        </p:nvSpPr>
        <p:spPr bwMode="auto">
          <a:xfrm>
            <a:off x="5030788" y="2220913"/>
            <a:ext cx="1584325" cy="57626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Rectangle 20"/>
          <p:cNvSpPr>
            <a:spLocks noChangeArrowheads="1"/>
          </p:cNvSpPr>
          <p:nvPr/>
        </p:nvSpPr>
        <p:spPr bwMode="auto">
          <a:xfrm>
            <a:off x="2151063" y="2870200"/>
            <a:ext cx="1728787" cy="2663825"/>
          </a:xfrm>
          <a:prstGeom prst="rect">
            <a:avLst/>
          </a:prstGeom>
          <a:noFill/>
          <a:ln w="254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27" name="Rectangle 21"/>
          <p:cNvSpPr>
            <a:spLocks noChangeArrowheads="1"/>
          </p:cNvSpPr>
          <p:nvPr/>
        </p:nvSpPr>
        <p:spPr bwMode="auto">
          <a:xfrm>
            <a:off x="5822950" y="2870200"/>
            <a:ext cx="1728788" cy="2808288"/>
          </a:xfrm>
          <a:prstGeom prst="rect">
            <a:avLst/>
          </a:prstGeom>
          <a:noFill/>
          <a:ln w="254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28" name="AutoShape 22"/>
          <p:cNvSpPr>
            <a:spLocks noChangeArrowheads="1"/>
          </p:cNvSpPr>
          <p:nvPr/>
        </p:nvSpPr>
        <p:spPr bwMode="auto">
          <a:xfrm>
            <a:off x="1285875" y="2797175"/>
            <a:ext cx="720725" cy="287338"/>
          </a:xfrm>
          <a:prstGeom prst="wedgeRectCallout">
            <a:avLst>
              <a:gd name="adj1" fmla="val 102204"/>
              <a:gd name="adj2" fmla="val 2513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程序</a:t>
            </a:r>
          </a:p>
        </p:txBody>
      </p:sp>
      <p:sp>
        <p:nvSpPr>
          <p:cNvPr id="29" name="AutoShape 23"/>
          <p:cNvSpPr>
            <a:spLocks noChangeArrowheads="1"/>
          </p:cNvSpPr>
          <p:nvPr/>
        </p:nvSpPr>
        <p:spPr bwMode="auto">
          <a:xfrm>
            <a:off x="1214438" y="3589338"/>
            <a:ext cx="720725" cy="287337"/>
          </a:xfrm>
          <a:prstGeom prst="wedgeRectCallout">
            <a:avLst>
              <a:gd name="adj1" fmla="val 113875"/>
              <a:gd name="adj2" fmla="val 469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输入</a:t>
            </a:r>
          </a:p>
        </p:txBody>
      </p:sp>
      <p:sp>
        <p:nvSpPr>
          <p:cNvPr id="30" name="AutoShape 24"/>
          <p:cNvSpPr>
            <a:spLocks noChangeArrowheads="1"/>
          </p:cNvSpPr>
          <p:nvPr/>
        </p:nvSpPr>
        <p:spPr bwMode="auto">
          <a:xfrm>
            <a:off x="1285875" y="4165600"/>
            <a:ext cx="720725" cy="287338"/>
          </a:xfrm>
          <a:prstGeom prst="wedgeRectCallout">
            <a:avLst>
              <a:gd name="adj1" fmla="val 105287"/>
              <a:gd name="adj2" fmla="val 16296"/>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运行</a:t>
            </a:r>
          </a:p>
        </p:txBody>
      </p:sp>
      <p:sp>
        <p:nvSpPr>
          <p:cNvPr id="31" name="AutoShape 25"/>
          <p:cNvSpPr>
            <a:spLocks noChangeArrowheads="1"/>
          </p:cNvSpPr>
          <p:nvPr/>
        </p:nvSpPr>
        <p:spPr bwMode="auto">
          <a:xfrm>
            <a:off x="1214438" y="5029200"/>
            <a:ext cx="720725" cy="287338"/>
          </a:xfrm>
          <a:prstGeom prst="wedgeRectCallout">
            <a:avLst>
              <a:gd name="adj1" fmla="val 131940"/>
              <a:gd name="adj2" fmla="val 1132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输出</a:t>
            </a:r>
          </a:p>
        </p:txBody>
      </p:sp>
      <p:sp>
        <p:nvSpPr>
          <p:cNvPr id="32" name="AutoShape 26"/>
          <p:cNvSpPr>
            <a:spLocks noChangeArrowheads="1"/>
          </p:cNvSpPr>
          <p:nvPr/>
        </p:nvSpPr>
        <p:spPr bwMode="auto">
          <a:xfrm>
            <a:off x="7910513" y="2941638"/>
            <a:ext cx="720725" cy="287337"/>
          </a:xfrm>
          <a:prstGeom prst="wedgeRectCallout">
            <a:avLst>
              <a:gd name="adj1" fmla="val -123347"/>
              <a:gd name="adj2" fmla="val -82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程序</a:t>
            </a:r>
          </a:p>
        </p:txBody>
      </p:sp>
      <p:sp>
        <p:nvSpPr>
          <p:cNvPr id="33" name="AutoShape 27"/>
          <p:cNvSpPr>
            <a:spLocks noChangeArrowheads="1"/>
          </p:cNvSpPr>
          <p:nvPr/>
        </p:nvSpPr>
        <p:spPr bwMode="auto">
          <a:xfrm>
            <a:off x="7839075" y="3733800"/>
            <a:ext cx="720725" cy="287338"/>
          </a:xfrm>
          <a:prstGeom prst="wedgeRectCallout">
            <a:avLst>
              <a:gd name="adj1" fmla="val -105287"/>
              <a:gd name="adj2" fmla="val -21269"/>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输入</a:t>
            </a:r>
          </a:p>
        </p:txBody>
      </p:sp>
      <p:sp>
        <p:nvSpPr>
          <p:cNvPr id="34" name="AutoShape 28"/>
          <p:cNvSpPr>
            <a:spLocks noChangeArrowheads="1"/>
          </p:cNvSpPr>
          <p:nvPr/>
        </p:nvSpPr>
        <p:spPr bwMode="auto">
          <a:xfrm>
            <a:off x="7910513" y="4310063"/>
            <a:ext cx="720725" cy="287337"/>
          </a:xfrm>
          <a:prstGeom prst="wedgeRectCallout">
            <a:avLst>
              <a:gd name="adj1" fmla="val -110134"/>
              <a:gd name="adj2" fmla="val 29560"/>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运行</a:t>
            </a:r>
          </a:p>
        </p:txBody>
      </p:sp>
      <p:sp>
        <p:nvSpPr>
          <p:cNvPr id="35" name="AutoShape 29"/>
          <p:cNvSpPr>
            <a:spLocks noChangeArrowheads="1"/>
          </p:cNvSpPr>
          <p:nvPr/>
        </p:nvSpPr>
        <p:spPr bwMode="auto">
          <a:xfrm>
            <a:off x="7839075" y="5173663"/>
            <a:ext cx="720725" cy="287337"/>
          </a:xfrm>
          <a:prstGeom prst="wedgeRectCallout">
            <a:avLst>
              <a:gd name="adj1" fmla="val -165417"/>
              <a:gd name="adj2" fmla="val 11324"/>
            </a:avLst>
          </a:prstGeom>
          <a:solidFill>
            <a:srgbClr val="FFFFCC"/>
          </a:solidFill>
          <a:ln w="9525">
            <a:solidFill>
              <a:srgbClr val="000000"/>
            </a:solidFill>
            <a:miter lim="800000"/>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FF0000"/>
                </a:solidFill>
              </a:rPr>
              <a:t>输出</a:t>
            </a:r>
          </a:p>
        </p:txBody>
      </p:sp>
      <p:sp>
        <p:nvSpPr>
          <p:cNvPr id="36" name="AutoShape 30"/>
          <p:cNvSpPr>
            <a:spLocks noChangeArrowheads="1"/>
          </p:cNvSpPr>
          <p:nvPr/>
        </p:nvSpPr>
        <p:spPr bwMode="auto">
          <a:xfrm>
            <a:off x="4310063" y="4021138"/>
            <a:ext cx="1152525" cy="503237"/>
          </a:xfrm>
          <a:prstGeom prst="leftRightArrow">
            <a:avLst>
              <a:gd name="adj1" fmla="val 50000"/>
              <a:gd name="adj2" fmla="val 4580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zh-CN" altLang="en-US" sz="1400" b="1">
                <a:solidFill>
                  <a:srgbClr val="C00000"/>
                </a:solidFill>
              </a:rPr>
              <a:t>分时切换</a:t>
            </a:r>
          </a:p>
        </p:txBody>
      </p:sp>
      <p:sp>
        <p:nvSpPr>
          <p:cNvPr id="37" name="Text Box 31"/>
          <p:cNvSpPr txBox="1">
            <a:spLocks noChangeArrowheads="1"/>
          </p:cNvSpPr>
          <p:nvPr/>
        </p:nvSpPr>
        <p:spPr bwMode="auto">
          <a:xfrm>
            <a:off x="6183313" y="5821363"/>
            <a:ext cx="1114425" cy="314325"/>
          </a:xfrm>
          <a:prstGeom prst="rect">
            <a:avLst/>
          </a:prstGeom>
          <a:noFill/>
          <a:ln w="9525">
            <a:noFill/>
            <a:miter lim="800000"/>
            <a:headEnd/>
            <a:tailEnd/>
          </a:ln>
          <a:effectLst/>
        </p:spPr>
        <p:txBody>
          <a:bodyPr wrap="none">
            <a:spAutoFit/>
          </a:bodyPr>
          <a:lstStyle/>
          <a:p>
            <a:pPr>
              <a:lnSpc>
                <a:spcPct val="80000"/>
              </a:lnSpc>
              <a:spcBef>
                <a:spcPct val="2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洗衣进程</a:t>
            </a:r>
          </a:p>
        </p:txBody>
      </p:sp>
      <p:sp>
        <p:nvSpPr>
          <p:cNvPr id="38" name="Text Box 32"/>
          <p:cNvSpPr txBox="1">
            <a:spLocks noChangeArrowheads="1"/>
          </p:cNvSpPr>
          <p:nvPr/>
        </p:nvSpPr>
        <p:spPr bwMode="auto">
          <a:xfrm>
            <a:off x="2366963" y="5821363"/>
            <a:ext cx="1114425" cy="314325"/>
          </a:xfrm>
          <a:prstGeom prst="rect">
            <a:avLst/>
          </a:prstGeom>
          <a:noFill/>
          <a:ln w="9525">
            <a:noFill/>
            <a:miter lim="800000"/>
            <a:headEnd/>
            <a:tailEnd/>
          </a:ln>
          <a:effectLst/>
        </p:spPr>
        <p:txBody>
          <a:bodyPr wrap="none">
            <a:spAutoFit/>
          </a:bodyPr>
          <a:lstStyle/>
          <a:p>
            <a:pPr>
              <a:lnSpc>
                <a:spcPct val="80000"/>
              </a:lnSpc>
              <a:spcBef>
                <a:spcPct val="2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做饭进程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Left)">
                                      <p:cBhvr>
                                        <p:cTn id="7" dur="500"/>
                                        <p:tgtEl>
                                          <p:spTgt spid="2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par>
                          <p:cTn id="12" fill="hold" nodeType="afterGroup">
                            <p:stCondLst>
                              <p:cond delay="1000"/>
                            </p:stCondLst>
                            <p:childTnLst>
                              <p:par>
                                <p:cTn id="13" presetID="18" presetClass="entr" presetSubtype="12"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trips(downLeft)">
                                      <p:cBhvr>
                                        <p:cTn id="15" dur="500"/>
                                        <p:tgtEl>
                                          <p:spTgt spid="1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nodeType="afterGroup">
                            <p:stCondLst>
                              <p:cond delay="2000"/>
                            </p:stCondLst>
                            <p:childTnLst>
                              <p:par>
                                <p:cTn id="21" presetID="18" presetClass="entr" presetSubtype="12"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trips(downLeft)">
                                      <p:cBhvr>
                                        <p:cTn id="23" dur="500"/>
                                        <p:tgtEl>
                                          <p:spTgt spid="19"/>
                                        </p:tgtEl>
                                      </p:cBhvr>
                                    </p:animEffect>
                                  </p:childTnLst>
                                </p:cTn>
                              </p:par>
                            </p:childTnLst>
                          </p:cTn>
                        </p:par>
                        <p:par>
                          <p:cTn id="24" fill="hold" nodeType="afterGroup">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par>
                          <p:cTn id="28" fill="hold" nodeType="afterGroup">
                            <p:stCondLst>
                              <p:cond delay="3000"/>
                            </p:stCondLst>
                            <p:childTnLst>
                              <p:par>
                                <p:cTn id="29" presetID="18" presetClass="entr" presetSubtype="12"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Left)">
                                      <p:cBhvr>
                                        <p:cTn id="31" dur="500"/>
                                        <p:tgtEl>
                                          <p:spTgt spid="20"/>
                                        </p:tgtEl>
                                      </p:cBhvr>
                                    </p:animEffect>
                                  </p:childTnLst>
                                </p:cTn>
                              </p:par>
                            </p:childTnLst>
                          </p:cTn>
                        </p:par>
                        <p:par>
                          <p:cTn id="32" fill="hold" nodeType="afterGroup">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ssolve">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Right)">
                                      <p:cBhvr>
                                        <p:cTn id="40" dur="500"/>
                                        <p:tgtEl>
                                          <p:spTgt spid="25"/>
                                        </p:tgtEl>
                                      </p:cBhvr>
                                    </p:animEffect>
                                  </p:childTnLst>
                                </p:cTn>
                              </p:par>
                            </p:childTnLst>
                          </p:cTn>
                        </p:par>
                        <p:par>
                          <p:cTn id="41" fill="hold" nodeType="afterGroup">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childTnLst>
                          </p:cTn>
                        </p:par>
                        <p:par>
                          <p:cTn id="45" fill="hold" nodeType="afterGroup">
                            <p:stCondLst>
                              <p:cond delay="1000"/>
                            </p:stCondLst>
                            <p:childTnLst>
                              <p:par>
                                <p:cTn id="46" presetID="18" presetClass="entr" presetSubtype="12" fill="hold"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trips(downLeft)">
                                      <p:cBhvr>
                                        <p:cTn id="48" dur="500"/>
                                        <p:tgtEl>
                                          <p:spTgt spid="21"/>
                                        </p:tgtEl>
                                      </p:cBhvr>
                                    </p:animEffect>
                                  </p:childTnLst>
                                </p:cTn>
                              </p:par>
                            </p:childTnLst>
                          </p:cTn>
                        </p:par>
                        <p:par>
                          <p:cTn id="49" fill="hold" nodeType="afterGroup">
                            <p:stCondLst>
                              <p:cond delay="1500"/>
                            </p:stCondLst>
                            <p:childTnLst>
                              <p:par>
                                <p:cTn id="50" presetID="9" presetClass="entr" presetSubtype="0" fill="hold" grpId="0"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dissolve">
                                      <p:cBhvr>
                                        <p:cTn id="52" dur="500"/>
                                        <p:tgtEl>
                                          <p:spTgt spid="15"/>
                                        </p:tgtEl>
                                      </p:cBhvr>
                                    </p:animEffect>
                                  </p:childTnLst>
                                </p:cTn>
                              </p:par>
                            </p:childTnLst>
                          </p:cTn>
                        </p:par>
                        <p:par>
                          <p:cTn id="53" fill="hold" nodeType="afterGroup">
                            <p:stCondLst>
                              <p:cond delay="2000"/>
                            </p:stCondLst>
                            <p:childTnLst>
                              <p:par>
                                <p:cTn id="54" presetID="18" presetClass="entr" presetSubtype="12"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strips(downLeft)">
                                      <p:cBhvr>
                                        <p:cTn id="56" dur="500"/>
                                        <p:tgtEl>
                                          <p:spTgt spid="22"/>
                                        </p:tgtEl>
                                      </p:cBhvr>
                                    </p:animEffect>
                                  </p:childTnLst>
                                </p:cTn>
                              </p:par>
                            </p:childTnLst>
                          </p:cTn>
                        </p:par>
                        <p:par>
                          <p:cTn id="57" fill="hold" nodeType="afterGroup">
                            <p:stCondLst>
                              <p:cond delay="2500"/>
                            </p:stCondLst>
                            <p:childTnLst>
                              <p:par>
                                <p:cTn id="58" presetID="9"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par>
                          <p:cTn id="61" fill="hold" nodeType="afterGroup">
                            <p:stCondLst>
                              <p:cond delay="3000"/>
                            </p:stCondLst>
                            <p:childTnLst>
                              <p:par>
                                <p:cTn id="62" presetID="18" presetClass="entr" presetSubtype="12" fill="hold"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strips(downLeft)">
                                      <p:cBhvr>
                                        <p:cTn id="64" dur="500"/>
                                        <p:tgtEl>
                                          <p:spTgt spid="23"/>
                                        </p:tgtEl>
                                      </p:cBhvr>
                                    </p:animEffect>
                                  </p:childTnLst>
                                </p:cTn>
                              </p:par>
                            </p:childTnLst>
                          </p:cTn>
                        </p:par>
                        <p:par>
                          <p:cTn id="65" fill="hold" nodeType="afterGroup">
                            <p:stCondLst>
                              <p:cond delay="3500"/>
                            </p:stCondLst>
                            <p:childTnLst>
                              <p:par>
                                <p:cTn id="66" presetID="9"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dissolve">
                                      <p:cBhvr>
                                        <p:cTn id="68" dur="500"/>
                                        <p:tgtEl>
                                          <p:spTgt spid="1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strips(downRight)">
                                      <p:cBhvr>
                                        <p:cTn id="73" dur="500"/>
                                        <p:tgtEl>
                                          <p:spTgt spid="26"/>
                                        </p:tgtEl>
                                      </p:cBhvr>
                                    </p:animEffect>
                                  </p:childTnLst>
                                </p:cTn>
                              </p:par>
                            </p:childTnLst>
                          </p:cTn>
                        </p:par>
                        <p:par>
                          <p:cTn id="74" fill="hold" nodeType="afterGroup">
                            <p:stCondLst>
                              <p:cond delay="500"/>
                            </p:stCondLst>
                            <p:childTnLst>
                              <p:par>
                                <p:cTn id="75" presetID="4"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ox(in)">
                                      <p:cBhvr>
                                        <p:cTn id="77" dur="500"/>
                                        <p:tgtEl>
                                          <p:spTgt spid="38"/>
                                        </p:tgtEl>
                                      </p:cBhvr>
                                    </p:animEffect>
                                  </p:childTnLst>
                                </p:cTn>
                              </p:par>
                            </p:childTnLst>
                          </p:cTn>
                        </p:par>
                        <p:par>
                          <p:cTn id="78" fill="hold" nodeType="afterGroup">
                            <p:stCondLst>
                              <p:cond delay="1000"/>
                            </p:stCondLst>
                            <p:childTnLst>
                              <p:par>
                                <p:cTn id="79" presetID="18" presetClass="entr" presetSubtype="12" fill="hold" grpId="0" nodeType="after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strips(downLeft)">
                                      <p:cBhvr>
                                        <p:cTn id="81" dur="500"/>
                                        <p:tgtEl>
                                          <p:spTgt spid="27"/>
                                        </p:tgtEl>
                                      </p:cBhvr>
                                    </p:animEffect>
                                  </p:childTnLst>
                                </p:cTn>
                              </p:par>
                            </p:childTnLst>
                          </p:cTn>
                        </p:par>
                        <p:par>
                          <p:cTn id="82" fill="hold" nodeType="afterGroup">
                            <p:stCondLst>
                              <p:cond delay="1500"/>
                            </p:stCondLst>
                            <p:childTnLst>
                              <p:par>
                                <p:cTn id="83" presetID="4" presetClass="entr" presetSubtype="16"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box(in)">
                                      <p:cBhvr>
                                        <p:cTn id="85" dur="500"/>
                                        <p:tgtEl>
                                          <p:spTgt spid="37"/>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8" presetClass="entr" presetSubtype="16" fill="hold" grpId="0" nodeType="click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diamond(in)">
                                      <p:cBhvr>
                                        <p:cTn id="90" dur="1000"/>
                                        <p:tgtEl>
                                          <p:spTgt spid="28"/>
                                        </p:tgtEl>
                                      </p:cBhvr>
                                    </p:animEffect>
                                  </p:childTnLst>
                                </p:cTn>
                              </p:par>
                            </p:childTnLst>
                          </p:cTn>
                        </p:par>
                        <p:par>
                          <p:cTn id="91" fill="hold" nodeType="afterGroup">
                            <p:stCondLst>
                              <p:cond delay="1000"/>
                            </p:stCondLst>
                            <p:childTnLst>
                              <p:par>
                                <p:cTn id="92" presetID="8" presetClass="entr" presetSubtype="16" fill="hold" grpId="0" nodeType="after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diamond(in)">
                                      <p:cBhvr>
                                        <p:cTn id="94" dur="1000"/>
                                        <p:tgtEl>
                                          <p:spTgt spid="29"/>
                                        </p:tgtEl>
                                      </p:cBhvr>
                                    </p:animEffect>
                                  </p:childTnLst>
                                </p:cTn>
                              </p:par>
                            </p:childTnLst>
                          </p:cTn>
                        </p:par>
                        <p:par>
                          <p:cTn id="95" fill="hold" nodeType="afterGroup">
                            <p:stCondLst>
                              <p:cond delay="2000"/>
                            </p:stCondLst>
                            <p:childTnLst>
                              <p:par>
                                <p:cTn id="96" presetID="8" presetClass="entr" presetSubtype="16" fill="hold" grpId="0" nodeType="afterEffect">
                                  <p:stCondLst>
                                    <p:cond delay="0"/>
                                  </p:stCondLst>
                                  <p:childTnLst>
                                    <p:set>
                                      <p:cBhvr>
                                        <p:cTn id="97" dur="1" fill="hold">
                                          <p:stCondLst>
                                            <p:cond delay="0"/>
                                          </p:stCondLst>
                                        </p:cTn>
                                        <p:tgtEl>
                                          <p:spTgt spid="30"/>
                                        </p:tgtEl>
                                        <p:attrNameLst>
                                          <p:attrName>style.visibility</p:attrName>
                                        </p:attrNameLst>
                                      </p:cBhvr>
                                      <p:to>
                                        <p:strVal val="visible"/>
                                      </p:to>
                                    </p:set>
                                    <p:animEffect transition="in" filter="diamond(in)">
                                      <p:cBhvr>
                                        <p:cTn id="98" dur="1000"/>
                                        <p:tgtEl>
                                          <p:spTgt spid="30"/>
                                        </p:tgtEl>
                                      </p:cBhvr>
                                    </p:animEffect>
                                  </p:childTnLst>
                                </p:cTn>
                              </p:par>
                            </p:childTnLst>
                          </p:cTn>
                        </p:par>
                        <p:par>
                          <p:cTn id="99" fill="hold" nodeType="afterGroup">
                            <p:stCondLst>
                              <p:cond delay="3000"/>
                            </p:stCondLst>
                            <p:childTnLst>
                              <p:par>
                                <p:cTn id="100" presetID="8" presetClass="entr" presetSubtype="16" fill="hold" grpId="0" nodeType="afterEffect">
                                  <p:stCondLst>
                                    <p:cond delay="0"/>
                                  </p:stCondLst>
                                  <p:childTnLst>
                                    <p:set>
                                      <p:cBhvr>
                                        <p:cTn id="101" dur="1" fill="hold">
                                          <p:stCondLst>
                                            <p:cond delay="0"/>
                                          </p:stCondLst>
                                        </p:cTn>
                                        <p:tgtEl>
                                          <p:spTgt spid="31"/>
                                        </p:tgtEl>
                                        <p:attrNameLst>
                                          <p:attrName>style.visibility</p:attrName>
                                        </p:attrNameLst>
                                      </p:cBhvr>
                                      <p:to>
                                        <p:strVal val="visible"/>
                                      </p:to>
                                    </p:set>
                                    <p:animEffect transition="in" filter="diamond(in)">
                                      <p:cBhvr>
                                        <p:cTn id="102" dur="1000"/>
                                        <p:tgtEl>
                                          <p:spTgt spid="3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8" presetClass="entr" presetSubtype="16"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diamond(in)">
                                      <p:cBhvr>
                                        <p:cTn id="107" dur="1000"/>
                                        <p:tgtEl>
                                          <p:spTgt spid="32"/>
                                        </p:tgtEl>
                                      </p:cBhvr>
                                    </p:animEffect>
                                  </p:childTnLst>
                                </p:cTn>
                              </p:par>
                            </p:childTnLst>
                          </p:cTn>
                        </p:par>
                        <p:par>
                          <p:cTn id="108" fill="hold" nodeType="afterGroup">
                            <p:stCondLst>
                              <p:cond delay="1000"/>
                            </p:stCondLst>
                            <p:childTnLst>
                              <p:par>
                                <p:cTn id="109" presetID="8" presetClass="entr" presetSubtype="16"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diamond(in)">
                                      <p:cBhvr>
                                        <p:cTn id="111" dur="1000"/>
                                        <p:tgtEl>
                                          <p:spTgt spid="33"/>
                                        </p:tgtEl>
                                      </p:cBhvr>
                                    </p:animEffect>
                                  </p:childTnLst>
                                </p:cTn>
                              </p:par>
                            </p:childTnLst>
                          </p:cTn>
                        </p:par>
                        <p:par>
                          <p:cTn id="112" fill="hold" nodeType="afterGroup">
                            <p:stCondLst>
                              <p:cond delay="2000"/>
                            </p:stCondLst>
                            <p:childTnLst>
                              <p:par>
                                <p:cTn id="113" presetID="8" presetClass="entr" presetSubtype="16"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amond(in)">
                                      <p:cBhvr>
                                        <p:cTn id="115" dur="1000"/>
                                        <p:tgtEl>
                                          <p:spTgt spid="34"/>
                                        </p:tgtEl>
                                      </p:cBhvr>
                                    </p:animEffect>
                                  </p:childTnLst>
                                </p:cTn>
                              </p:par>
                            </p:childTnLst>
                          </p:cTn>
                        </p:par>
                        <p:par>
                          <p:cTn id="116" fill="hold" nodeType="afterGroup">
                            <p:stCondLst>
                              <p:cond delay="3000"/>
                            </p:stCondLst>
                            <p:childTnLst>
                              <p:par>
                                <p:cTn id="117" presetID="8" presetClass="entr" presetSubtype="16" fill="hold" grpId="0" nodeType="afterEffect">
                                  <p:stCondLst>
                                    <p:cond delay="0"/>
                                  </p:stCondLst>
                                  <p:childTnLst>
                                    <p:set>
                                      <p:cBhvr>
                                        <p:cTn id="118" dur="1" fill="hold">
                                          <p:stCondLst>
                                            <p:cond delay="0"/>
                                          </p:stCondLst>
                                        </p:cTn>
                                        <p:tgtEl>
                                          <p:spTgt spid="35"/>
                                        </p:tgtEl>
                                        <p:attrNameLst>
                                          <p:attrName>style.visibility</p:attrName>
                                        </p:attrNameLst>
                                      </p:cBhvr>
                                      <p:to>
                                        <p:strVal val="visible"/>
                                      </p:to>
                                    </p:set>
                                    <p:animEffect transition="in" filter="diamond(in)">
                                      <p:cBhvr>
                                        <p:cTn id="119" dur="1000"/>
                                        <p:tgtEl>
                                          <p:spTgt spid="3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12" fill="hold" grpId="0" nodeType="clickEffect">
                                  <p:stCondLst>
                                    <p:cond delay="0"/>
                                  </p:stCondLst>
                                  <p:childTnLst>
                                    <p:set>
                                      <p:cBhvr>
                                        <p:cTn id="123" dur="1" fill="hold">
                                          <p:stCondLst>
                                            <p:cond delay="0"/>
                                          </p:stCondLst>
                                        </p:cTn>
                                        <p:tgtEl>
                                          <p:spTgt spid="36"/>
                                        </p:tgtEl>
                                        <p:attrNameLst>
                                          <p:attrName>style.visibility</p:attrName>
                                        </p:attrNameLst>
                                      </p:cBhvr>
                                      <p:to>
                                        <p:strVal val="visible"/>
                                      </p:to>
                                    </p:set>
                                    <p:animEffect transition="in" filter="strips(downLeft)">
                                      <p:cBhvr>
                                        <p:cTn id="12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a:ea typeface="宋体" panose="02010600030101010101" pitchFamily="2" charset="-122"/>
              </a:rPr>
              <a:t>Definition of Process</a:t>
            </a:r>
            <a:endParaRPr lang="zh-CN" altLang="en-US">
              <a:ea typeface="宋体" panose="02010600030101010101" pitchFamily="2" charset="-122"/>
            </a:endParaRPr>
          </a:p>
        </p:txBody>
      </p:sp>
      <p:sp>
        <p:nvSpPr>
          <p:cNvPr id="36867" name="内容占位符 2"/>
          <p:cNvSpPr>
            <a:spLocks noGrp="1"/>
          </p:cNvSpPr>
          <p:nvPr>
            <p:ph idx="1"/>
          </p:nvPr>
        </p:nvSpPr>
        <p:spPr>
          <a:xfrm>
            <a:off x="971550" y="1371600"/>
            <a:ext cx="8064500" cy="628650"/>
          </a:xfrm>
        </p:spPr>
        <p:txBody>
          <a:bodyPr/>
          <a:lstStyle/>
          <a:p>
            <a:pPr>
              <a:lnSpc>
                <a:spcPct val="120000"/>
              </a:lnSpc>
            </a:pPr>
            <a:r>
              <a:rPr lang="en-US" altLang="zh-CN">
                <a:ea typeface="宋体" panose="02010600030101010101" pitchFamily="2" charset="-122"/>
              </a:rPr>
              <a:t>What is process?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B5FAA56-1D4A-40F3-9563-9F01FB49F88D}" type="slidenum">
              <a:rPr lang="en-US" altLang="ko-KR" sz="1200" smtClean="0">
                <a:solidFill>
                  <a:schemeClr val="bg1"/>
                </a:solidFill>
              </a:rPr>
              <a:pPr>
                <a:spcBef>
                  <a:spcPct val="0"/>
                </a:spcBef>
                <a:buClrTx/>
                <a:buSzTx/>
                <a:buFontTx/>
                <a:buNone/>
              </a:pPr>
              <a:t>19</a:t>
            </a:fld>
            <a:endParaRPr lang="en-US" altLang="ko-KR" sz="1200">
              <a:solidFill>
                <a:schemeClr val="bg1"/>
              </a:solidFill>
            </a:endParaRPr>
          </a:p>
        </p:txBody>
      </p:sp>
      <p:sp>
        <p:nvSpPr>
          <p:cNvPr id="9" name="Text Box 4"/>
          <p:cNvSpPr txBox="1">
            <a:spLocks noChangeArrowheads="1"/>
          </p:cNvSpPr>
          <p:nvPr/>
        </p:nvSpPr>
        <p:spPr bwMode="auto">
          <a:xfrm>
            <a:off x="857250" y="2071688"/>
            <a:ext cx="8286750" cy="2376487"/>
          </a:xfrm>
          <a:prstGeom prst="rect">
            <a:avLst/>
          </a:prstGeom>
          <a:solidFill>
            <a:srgbClr val="B5E0E3"/>
          </a:solidFill>
          <a:ln w="9525">
            <a:solidFill>
              <a:srgbClr val="000000"/>
            </a:solidFill>
            <a:miter lim="800000"/>
            <a:headEnd/>
            <a:tailEnd/>
          </a:ln>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en-US" altLang="zh-CN" b="1">
                <a:solidFill>
                  <a:srgbClr val="FF0000"/>
                </a:solidFill>
                <a:latin typeface="宋体" panose="02010600030101010101" pitchFamily="2" charset="-122"/>
              </a:rPr>
              <a:t>Process is the running procedure of specified program, it contains input, output, program and status</a:t>
            </a:r>
            <a:endParaRPr lang="zh-CN" altLang="en-US" b="1">
              <a:solidFill>
                <a:srgbClr val="FF0000"/>
              </a:solidFill>
              <a:latin typeface="宋体" panose="02010600030101010101" pitchFamily="2" charset="-122"/>
            </a:endParaRPr>
          </a:p>
          <a:p>
            <a:pPr>
              <a:lnSpc>
                <a:spcPct val="80000"/>
              </a:lnSpc>
              <a:spcBef>
                <a:spcPct val="50000"/>
              </a:spcBef>
              <a:buClrTx/>
              <a:buFont typeface="Wingdings" panose="05000000000000000000" pitchFamily="2" charset="2"/>
              <a:buNone/>
            </a:pPr>
            <a:r>
              <a:rPr lang="en-US" altLang="zh-CN" b="1">
                <a:solidFill>
                  <a:srgbClr val="FF0000"/>
                </a:solidFill>
                <a:latin typeface="宋体" panose="02010600030101010101" pitchFamily="2" charset="-122"/>
              </a:rPr>
              <a:t>In time-sharing OS, CPU is shared by multiple processes, different algorithms are used to schedule processes</a:t>
            </a:r>
            <a:endParaRPr lang="zh-CN" altLang="en-US"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计算机一种宝贵的社会资源</a:t>
            </a:r>
          </a:p>
        </p:txBody>
      </p:sp>
      <p:sp>
        <p:nvSpPr>
          <p:cNvPr id="10" name="内容占位符 9"/>
          <p:cNvSpPr>
            <a:spLocks noGrp="1"/>
          </p:cNvSpPr>
          <p:nvPr>
            <p:ph idx="1"/>
          </p:nvPr>
        </p:nvSpPr>
        <p:spPr/>
        <p:txBody>
          <a:bodyPr/>
          <a:lstStyle/>
          <a:p>
            <a:r>
              <a:rPr lang="en-US" altLang="zh-CN" dirty="0"/>
              <a:t>ENIAC</a:t>
            </a:r>
            <a:r>
              <a:rPr lang="zh-CN" altLang="en-US" dirty="0"/>
              <a:t>长</a:t>
            </a:r>
            <a:r>
              <a:rPr lang="en-US" altLang="zh-CN" dirty="0"/>
              <a:t>30.48</a:t>
            </a:r>
            <a:r>
              <a:rPr lang="zh-CN" altLang="en-US" dirty="0"/>
              <a:t>米，宽</a:t>
            </a:r>
            <a:r>
              <a:rPr lang="en-US" altLang="zh-CN" dirty="0"/>
              <a:t>6</a:t>
            </a:r>
            <a:r>
              <a:rPr lang="zh-CN" altLang="en-US" dirty="0"/>
              <a:t>米，高</a:t>
            </a:r>
            <a:r>
              <a:rPr lang="en-US" altLang="zh-CN" dirty="0"/>
              <a:t>2.4</a:t>
            </a:r>
            <a:r>
              <a:rPr lang="zh-CN" altLang="en-US" dirty="0"/>
              <a:t>米，占地面积约</a:t>
            </a:r>
            <a:r>
              <a:rPr lang="en-US" altLang="zh-CN" dirty="0"/>
              <a:t>170</a:t>
            </a:r>
            <a:r>
              <a:rPr lang="zh-CN" altLang="en-US" dirty="0"/>
              <a:t>平方米，</a:t>
            </a:r>
            <a:r>
              <a:rPr lang="en-US" altLang="zh-CN" dirty="0"/>
              <a:t>30</a:t>
            </a:r>
            <a:r>
              <a:rPr lang="zh-CN" altLang="en-US" dirty="0"/>
              <a:t>个操作台，重达</a:t>
            </a:r>
            <a:r>
              <a:rPr lang="en-US" altLang="zh-CN" dirty="0"/>
              <a:t>30</a:t>
            </a:r>
            <a:r>
              <a:rPr lang="zh-CN" altLang="en-US" dirty="0"/>
              <a:t>英吨，耗电量</a:t>
            </a:r>
            <a:r>
              <a:rPr lang="en-US" altLang="zh-CN" dirty="0"/>
              <a:t>150</a:t>
            </a:r>
            <a:r>
              <a:rPr lang="zh-CN" altLang="en-US" dirty="0"/>
              <a:t>千瓦，造价</a:t>
            </a:r>
            <a:r>
              <a:rPr lang="en-US" altLang="zh-CN" dirty="0"/>
              <a:t>48</a:t>
            </a:r>
            <a:r>
              <a:rPr lang="zh-CN" altLang="en-US" dirty="0"/>
              <a:t>万美元（</a:t>
            </a:r>
            <a:r>
              <a:rPr lang="en-US" altLang="zh-CN" dirty="0"/>
              <a:t>1946</a:t>
            </a:r>
            <a:r>
              <a:rPr lang="zh-CN" altLang="en-US" dirty="0"/>
              <a:t>年，约合黄金</a:t>
            </a:r>
            <a:r>
              <a:rPr lang="en-US" altLang="zh-CN" dirty="0"/>
              <a:t>390</a:t>
            </a:r>
            <a:r>
              <a:rPr lang="zh-CN" altLang="en-US" dirty="0"/>
              <a:t>千克）。</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2</a:t>
            </a:fld>
            <a:endParaRPr lang="en-US" altLang="ko-KR"/>
          </a:p>
        </p:txBody>
      </p:sp>
      <p:pic>
        <p:nvPicPr>
          <p:cNvPr id="56324" name="Picture 4" descr="https://bkimg.cdn.bcebos.com/pic/242dd42a2834349bd386df3ec9ea15ce37d3be8d?x-bce-process=image/watermark,image_d2F0ZXIvYmFpa2U5Mg==,g_7,xp_5,yp_5/format,f_au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670" y="2713208"/>
            <a:ext cx="5227950" cy="3875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01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a:ea typeface="宋体" panose="02010600030101010101" pitchFamily="2" charset="-122"/>
              </a:rPr>
              <a:t>进程的数据结构设计</a:t>
            </a:r>
          </a:p>
        </p:txBody>
      </p:sp>
      <p:sp>
        <p:nvSpPr>
          <p:cNvPr id="61443" name="Rectangle 5"/>
          <p:cNvSpPr>
            <a:spLocks noGrp="1" noChangeArrowheads="1"/>
          </p:cNvSpPr>
          <p:nvPr>
            <p:ph type="subTitle"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34997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en-US" altLang="zh-CN">
                <a:ea typeface="宋体" panose="02010600030101010101" pitchFamily="2" charset="-122"/>
              </a:rPr>
              <a:t>Data Structure of Process</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Process Control Block (PCB)</a:t>
            </a:r>
          </a:p>
          <a:p>
            <a:pPr lvl="1">
              <a:lnSpc>
                <a:spcPct val="110000"/>
              </a:lnSpc>
              <a:defRPr/>
            </a:pPr>
            <a:r>
              <a:rPr lang="en-US" dirty="0"/>
              <a:t>Data structure designed for process</a:t>
            </a:r>
          </a:p>
          <a:p>
            <a:pPr lvl="1">
              <a:lnSpc>
                <a:spcPct val="110000"/>
              </a:lnSpc>
              <a:defRPr/>
            </a:pPr>
            <a:r>
              <a:rPr lang="en-US" altLang="zh-CN" dirty="0">
                <a:ea typeface="宋体" pitchFamily="2" charset="-122"/>
              </a:rPr>
              <a:t>Maintained by OS kernel, user can’t modify it directly</a:t>
            </a:r>
          </a:p>
          <a:p>
            <a:pPr lvl="1">
              <a:lnSpc>
                <a:spcPct val="110000"/>
              </a:lnSpc>
              <a:defRPr/>
            </a:pPr>
            <a:r>
              <a:rPr lang="en-US" altLang="zh-CN" dirty="0">
                <a:ea typeface="宋体" pitchFamily="2" charset="-122"/>
              </a:rPr>
              <a:t>Other names: process descriptor, process attribute</a:t>
            </a:r>
          </a:p>
          <a:p>
            <a:pPr>
              <a:lnSpc>
                <a:spcPct val="110000"/>
              </a:lnSpc>
              <a:defRPr/>
            </a:pPr>
            <a:r>
              <a:rPr lang="en-US" altLang="zh-CN" dirty="0">
                <a:ea typeface="宋体" pitchFamily="2" charset="-122"/>
              </a:rPr>
              <a:t>PCB Table or PCB List</a:t>
            </a:r>
          </a:p>
          <a:p>
            <a:pPr lvl="1">
              <a:lnSpc>
                <a:spcPct val="110000"/>
              </a:lnSpc>
              <a:defRPr/>
            </a:pPr>
            <a:r>
              <a:rPr lang="en-US" altLang="zh-CN" dirty="0">
                <a:ea typeface="宋体" pitchFamily="2" charset="-122"/>
              </a:rPr>
              <a:t>PCBs of all processes are managed and stored in specified memory region, name PCB table/list</a:t>
            </a:r>
          </a:p>
          <a:p>
            <a:pPr lvl="1">
              <a:lnSpc>
                <a:spcPct val="110000"/>
              </a:lnSpc>
              <a:defRPr/>
            </a:pPr>
            <a:r>
              <a:rPr lang="en-US" altLang="zh-CN" dirty="0">
                <a:ea typeface="宋体" pitchFamily="2" charset="-122"/>
              </a:rPr>
              <a:t>The size of PCB table determines concurrency degree </a:t>
            </a:r>
          </a:p>
          <a:p>
            <a:pPr lvl="1">
              <a:lnSpc>
                <a:spcPct val="110000"/>
              </a:lnSpc>
              <a:defRPr/>
            </a:pPr>
            <a:r>
              <a:rPr lang="en-US" altLang="zh-CN" dirty="0">
                <a:ea typeface="宋体" pitchFamily="2" charset="-122"/>
              </a:rPr>
              <a:t>Processes with different states are stored in different PCB tables</a:t>
            </a:r>
          </a:p>
          <a:p>
            <a:pPr>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3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92C3EDF-6863-4F1F-810A-07550EFD7B0A}" type="slidenum">
              <a:rPr lang="en-US" altLang="ko-KR" sz="1200" smtClean="0">
                <a:solidFill>
                  <a:schemeClr val="bg1"/>
                </a:solidFill>
              </a:rPr>
              <a:pPr>
                <a:spcBef>
                  <a:spcPct val="0"/>
                </a:spcBef>
                <a:buClrTx/>
                <a:buSzTx/>
                <a:buFontTx/>
                <a:buNone/>
              </a:pPr>
              <a:t>21</a:t>
            </a:fld>
            <a:endParaRPr lang="en-US" altLang="ko-KR" sz="1200">
              <a:solidFill>
                <a:schemeClr val="bg1"/>
              </a:solidFill>
            </a:endParaRPr>
          </a:p>
        </p:txBody>
      </p:sp>
    </p:spTree>
    <p:extLst>
      <p:ext uri="{BB962C8B-B14F-4D97-AF65-F5344CB8AC3E}">
        <p14:creationId xmlns:p14="http://schemas.microsoft.com/office/powerpoint/2010/main" val="396274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a:ea typeface="宋体" panose="02010600030101010101" pitchFamily="2" charset="-122"/>
              </a:rPr>
              <a:t>Content of PCB</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554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10C3D26-31FF-4E66-A20F-D6A7A0648CFF}" type="slidenum">
              <a:rPr lang="en-US" altLang="ko-KR" sz="1200" smtClean="0">
                <a:solidFill>
                  <a:schemeClr val="bg1"/>
                </a:solidFill>
              </a:rPr>
              <a:pPr>
                <a:spcBef>
                  <a:spcPct val="0"/>
                </a:spcBef>
                <a:buClrTx/>
                <a:buSzTx/>
                <a:buFontTx/>
                <a:buNone/>
              </a:pPr>
              <a:t>22</a:t>
            </a:fld>
            <a:endParaRPr lang="en-US" altLang="ko-KR" sz="1200">
              <a:solidFill>
                <a:schemeClr val="bg1"/>
              </a:solidFill>
            </a:endParaRPr>
          </a:p>
        </p:txBody>
      </p:sp>
      <p:pic>
        <p:nvPicPr>
          <p:cNvPr id="65542"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7250" y="1357313"/>
            <a:ext cx="8196263" cy="4572000"/>
          </a:xfrm>
          <a:noFill/>
        </p:spPr>
      </p:pic>
    </p:spTree>
    <p:extLst>
      <p:ext uri="{BB962C8B-B14F-4D97-AF65-F5344CB8AC3E}">
        <p14:creationId xmlns:p14="http://schemas.microsoft.com/office/powerpoint/2010/main" val="344279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a:ea typeface="宋体" panose="02010600030101010101" pitchFamily="2" charset="-122"/>
              </a:rPr>
              <a:t>Task_Struct in Linux</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75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76FF36B-E353-4012-B1DC-8FD950CDFED8}" type="slidenum">
              <a:rPr lang="en-US" altLang="ko-KR" sz="1200" smtClean="0">
                <a:solidFill>
                  <a:schemeClr val="bg1"/>
                </a:solidFill>
              </a:rPr>
              <a:pPr>
                <a:spcBef>
                  <a:spcPct val="0"/>
                </a:spcBef>
                <a:buClrTx/>
                <a:buSzTx/>
                <a:buFontTx/>
                <a:buNone/>
              </a:pPr>
              <a:t>23</a:t>
            </a:fld>
            <a:endParaRPr lang="en-US" altLang="ko-KR" sz="1200">
              <a:solidFill>
                <a:schemeClr val="bg1"/>
              </a:solidFill>
            </a:endParaRPr>
          </a:p>
        </p:txBody>
      </p:sp>
      <p:pic>
        <p:nvPicPr>
          <p:cNvPr id="8" name="图片 7" descr="taskstructoflinux.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0"/>
            <a:ext cx="6072188" cy="682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5986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进程控制块</a:t>
            </a:r>
            <a:r>
              <a:rPr lang="en-US" altLang="zh-CN" dirty="0"/>
              <a:t>PCB:</a:t>
            </a:r>
            <a:r>
              <a:rPr lang="zh-CN" altLang="en-US" dirty="0"/>
              <a:t>内核的进程状态记录</a:t>
            </a:r>
            <a:endParaRPr lang="zh-CN" altLang="en-US" dirty="0">
              <a:cs typeface="+mj-cs"/>
            </a:endParaRPr>
          </a:p>
        </p:txBody>
      </p:sp>
      <p:grpSp>
        <p:nvGrpSpPr>
          <p:cNvPr id="2" name="组合 1"/>
          <p:cNvGrpSpPr/>
          <p:nvPr/>
        </p:nvGrpSpPr>
        <p:grpSpPr>
          <a:xfrm>
            <a:off x="899592" y="1724014"/>
            <a:ext cx="6727503" cy="428628"/>
            <a:chOff x="635343" y="866764"/>
            <a:chExt cx="6727503" cy="428628"/>
          </a:xfrm>
        </p:grpSpPr>
        <p:sp>
          <p:nvSpPr>
            <p:cNvPr id="9" name="内容占位符 2"/>
            <p:cNvSpPr txBox="1">
              <a:spLocks/>
            </p:cNvSpPr>
            <p:nvPr/>
          </p:nvSpPr>
          <p:spPr>
            <a:xfrm>
              <a:off x="933426" y="866764"/>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内核为每个进程维护了对应的进程控制块（PCB</a:t>
              </a:r>
              <a:r>
                <a:rPr lang="en-US" altLang="zh-CN" dirty="0"/>
                <a:t>)</a:t>
              </a:r>
              <a:endParaRPr lang="zh-CN" altLang="en-US" dirty="0"/>
            </a:p>
          </p:txBody>
        </p:sp>
        <p:sp>
          <p:nvSpPr>
            <p:cNvPr id="12" name="TextBox 11"/>
            <p:cNvSpPr txBox="1"/>
            <p:nvPr/>
          </p:nvSpPr>
          <p:spPr>
            <a:xfrm>
              <a:off x="635343" y="87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046280"/>
            <a:ext cx="6227437" cy="428628"/>
            <a:chOff x="635343" y="1189030"/>
            <a:chExt cx="6227437" cy="428628"/>
          </a:xfrm>
        </p:grpSpPr>
        <p:sp>
          <p:nvSpPr>
            <p:cNvPr id="15" name="内容占位符 2"/>
            <p:cNvSpPr txBox="1">
              <a:spLocks/>
            </p:cNvSpPr>
            <p:nvPr/>
          </p:nvSpPr>
          <p:spPr>
            <a:xfrm>
              <a:off x="933426" y="1189030"/>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内核将相同状态的进程的PCB放置在同一队列</a:t>
              </a:r>
            </a:p>
          </p:txBody>
        </p:sp>
        <p:sp>
          <p:nvSpPr>
            <p:cNvPr id="16" name="TextBox 15"/>
            <p:cNvSpPr txBox="1"/>
            <p:nvPr/>
          </p:nvSpPr>
          <p:spPr>
            <a:xfrm>
              <a:off x="635343" y="1203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317120" y="2773055"/>
            <a:ext cx="1523628" cy="428628"/>
            <a:chOff x="1052872" y="1522406"/>
            <a:chExt cx="1523628" cy="428628"/>
          </a:xfrm>
        </p:grpSpPr>
        <p:pic>
          <p:nvPicPr>
            <p:cNvPr id="29" name="图片 28" descr="小点1.png"/>
            <p:cNvPicPr>
              <a:picLocks noChangeAspect="1"/>
            </p:cNvPicPr>
            <p:nvPr/>
          </p:nvPicPr>
          <p:blipFill>
            <a:blip r:embed="rId2" cstate="print"/>
            <a:stretch>
              <a:fillRect/>
            </a:stretch>
          </p:blipFill>
          <p:spPr>
            <a:xfrm>
              <a:off x="1052872" y="1644180"/>
              <a:ext cx="151066" cy="148997"/>
            </a:xfrm>
            <a:prstGeom prst="rect">
              <a:avLst/>
            </a:prstGeom>
            <a:effectLst/>
          </p:spPr>
        </p:pic>
        <p:sp>
          <p:nvSpPr>
            <p:cNvPr id="30" name="内容占位符 2"/>
            <p:cNvSpPr txBox="1">
              <a:spLocks/>
            </p:cNvSpPr>
            <p:nvPr/>
          </p:nvSpPr>
          <p:spPr>
            <a:xfrm>
              <a:off x="1185436" y="1522406"/>
              <a:ext cx="13910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就绪队列</a:t>
              </a:r>
            </a:p>
          </p:txBody>
        </p:sp>
      </p:grpSp>
      <p:grpSp>
        <p:nvGrpSpPr>
          <p:cNvPr id="4" name="组合 3"/>
          <p:cNvGrpSpPr/>
          <p:nvPr/>
        </p:nvGrpSpPr>
        <p:grpSpPr>
          <a:xfrm>
            <a:off x="1317121" y="3264810"/>
            <a:ext cx="2237849" cy="722318"/>
            <a:chOff x="1052872" y="1858958"/>
            <a:chExt cx="2237849" cy="722318"/>
          </a:xfrm>
        </p:grpSpPr>
        <p:pic>
          <p:nvPicPr>
            <p:cNvPr id="31" name="图片 30" descr="小点1.png"/>
            <p:cNvPicPr>
              <a:picLocks noChangeAspect="1"/>
            </p:cNvPicPr>
            <p:nvPr/>
          </p:nvPicPr>
          <p:blipFill>
            <a:blip r:embed="rId2" cstate="print"/>
            <a:stretch>
              <a:fillRect/>
            </a:stretch>
          </p:blipFill>
          <p:spPr>
            <a:xfrm>
              <a:off x="1052872" y="1973698"/>
              <a:ext cx="151066" cy="148997"/>
            </a:xfrm>
            <a:prstGeom prst="rect">
              <a:avLst/>
            </a:prstGeom>
            <a:effectLst/>
          </p:spPr>
        </p:pic>
        <p:sp>
          <p:nvSpPr>
            <p:cNvPr id="32" name="内容占位符 2"/>
            <p:cNvSpPr txBox="1">
              <a:spLocks/>
            </p:cNvSpPr>
            <p:nvPr/>
          </p:nvSpPr>
          <p:spPr>
            <a:xfrm>
              <a:off x="1185436" y="1858958"/>
              <a:ext cx="2105285" cy="7223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I/O等待队列</a:t>
              </a:r>
              <a:endParaRPr lang="en-US" altLang="zh-CN" sz="1800" dirty="0"/>
            </a:p>
            <a:p>
              <a:pPr marL="0" lvl="1" indent="0"/>
              <a:r>
                <a:rPr lang="zh-CN" altLang="en-US" sz="1400" dirty="0"/>
                <a:t>   </a:t>
              </a:r>
              <a:r>
                <a:rPr lang="zh-CN" altLang="en-US" sz="1600" dirty="0"/>
                <a:t>每个设备一个队列</a:t>
              </a:r>
            </a:p>
          </p:txBody>
        </p:sp>
        <p:pic>
          <p:nvPicPr>
            <p:cNvPr id="158" name="图片 157" descr="小点1.png"/>
            <p:cNvPicPr>
              <a:picLocks noChangeAspect="1"/>
            </p:cNvPicPr>
            <p:nvPr/>
          </p:nvPicPr>
          <p:blipFill>
            <a:blip r:embed="rId2" cstate="print"/>
            <a:stretch>
              <a:fillRect/>
            </a:stretch>
          </p:blipFill>
          <p:spPr>
            <a:xfrm>
              <a:off x="1239267" y="2214693"/>
              <a:ext cx="151066" cy="148997"/>
            </a:xfrm>
            <a:prstGeom prst="rect">
              <a:avLst/>
            </a:prstGeom>
            <a:effectLst/>
          </p:spPr>
        </p:pic>
      </p:grpSp>
      <p:grpSp>
        <p:nvGrpSpPr>
          <p:cNvPr id="5" name="组合 4"/>
          <p:cNvGrpSpPr/>
          <p:nvPr/>
        </p:nvGrpSpPr>
        <p:grpSpPr>
          <a:xfrm>
            <a:off x="1332981" y="4843476"/>
            <a:ext cx="1595066" cy="428628"/>
            <a:chOff x="1052872" y="2505076"/>
            <a:chExt cx="1595066" cy="428628"/>
          </a:xfrm>
        </p:grpSpPr>
        <p:pic>
          <p:nvPicPr>
            <p:cNvPr id="33" name="图片 32" descr="小点1.png"/>
            <p:cNvPicPr>
              <a:picLocks noChangeAspect="1"/>
            </p:cNvPicPr>
            <p:nvPr/>
          </p:nvPicPr>
          <p:blipFill>
            <a:blip r:embed="rId2" cstate="print"/>
            <a:stretch>
              <a:fillRect/>
            </a:stretch>
          </p:blipFill>
          <p:spPr>
            <a:xfrm>
              <a:off x="1052872" y="2614150"/>
              <a:ext cx="151066" cy="148997"/>
            </a:xfrm>
            <a:prstGeom prst="rect">
              <a:avLst/>
            </a:prstGeom>
            <a:effectLst/>
          </p:spPr>
        </p:pic>
        <p:sp>
          <p:nvSpPr>
            <p:cNvPr id="34" name="内容占位符 2"/>
            <p:cNvSpPr txBox="1">
              <a:spLocks/>
            </p:cNvSpPr>
            <p:nvPr/>
          </p:nvSpPr>
          <p:spPr>
            <a:xfrm>
              <a:off x="1185436" y="2505076"/>
              <a:ext cx="14625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僵尸队列</a:t>
              </a:r>
            </a:p>
          </p:txBody>
        </p:sp>
      </p:grpSp>
      <p:grpSp>
        <p:nvGrpSpPr>
          <p:cNvPr id="6" name="组合 5"/>
          <p:cNvGrpSpPr/>
          <p:nvPr/>
        </p:nvGrpSpPr>
        <p:grpSpPr>
          <a:xfrm>
            <a:off x="3396088" y="2781298"/>
            <a:ext cx="4875970" cy="785815"/>
            <a:chOff x="3131840" y="1924047"/>
            <a:chExt cx="4875970" cy="785815"/>
          </a:xfrm>
        </p:grpSpPr>
        <p:grpSp>
          <p:nvGrpSpPr>
            <p:cNvPr id="68" name="组合 67"/>
            <p:cNvGrpSpPr/>
            <p:nvPr/>
          </p:nvGrpSpPr>
          <p:grpSpPr>
            <a:xfrm>
              <a:off x="3890663" y="1924047"/>
              <a:ext cx="648000" cy="404813"/>
              <a:chOff x="2714612" y="2871791"/>
              <a:chExt cx="648000" cy="404813"/>
            </a:xfrm>
          </p:grpSpPr>
          <p:grpSp>
            <p:nvGrpSpPr>
              <p:cNvPr id="69" name="组合 68"/>
              <p:cNvGrpSpPr/>
              <p:nvPr/>
            </p:nvGrpSpPr>
            <p:grpSpPr>
              <a:xfrm>
                <a:off x="2714612" y="2928940"/>
                <a:ext cx="648000" cy="285334"/>
                <a:chOff x="3571868" y="2538416"/>
                <a:chExt cx="648000" cy="285334"/>
              </a:xfrm>
            </p:grpSpPr>
            <p:sp>
              <p:nvSpPr>
                <p:cNvPr id="72" name="矩形 71"/>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71"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4" name="组合 83"/>
            <p:cNvGrpSpPr/>
            <p:nvPr/>
          </p:nvGrpSpPr>
          <p:grpSpPr>
            <a:xfrm>
              <a:off x="5476366" y="1995485"/>
              <a:ext cx="662368" cy="593529"/>
              <a:chOff x="3657516" y="2786064"/>
              <a:chExt cx="662368" cy="593529"/>
            </a:xfrm>
          </p:grpSpPr>
          <p:sp>
            <p:nvSpPr>
              <p:cNvPr id="78" name="矩形 7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2" name="直接连接符 81"/>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83"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2" name="组合 91"/>
            <p:cNvGrpSpPr/>
            <p:nvPr/>
          </p:nvGrpSpPr>
          <p:grpSpPr>
            <a:xfrm>
              <a:off x="7013345" y="1995485"/>
              <a:ext cx="651911" cy="593529"/>
              <a:chOff x="3667973" y="2786064"/>
              <a:chExt cx="651911" cy="593529"/>
            </a:xfrm>
          </p:grpSpPr>
          <p:sp>
            <p:nvSpPr>
              <p:cNvPr id="93" name="矩形 92"/>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矩形 93"/>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97"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140" name="直接箭头连接符 139"/>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7610497" y="2066923"/>
              <a:ext cx="397313" cy="73026"/>
              <a:chOff x="4589868" y="2795588"/>
              <a:chExt cx="397313" cy="73026"/>
            </a:xfrm>
          </p:grpSpPr>
          <p:cxnSp>
            <p:nvCxnSpPr>
              <p:cNvPr id="148" name="直接连接符 14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62" name="任意多边形 161"/>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grpSp>
        <p:nvGrpSpPr>
          <p:cNvPr id="17" name="组合 16"/>
          <p:cNvGrpSpPr/>
          <p:nvPr/>
        </p:nvGrpSpPr>
        <p:grpSpPr>
          <a:xfrm>
            <a:off x="3508694" y="3292182"/>
            <a:ext cx="4725260" cy="1425869"/>
            <a:chOff x="3244446" y="2434931"/>
            <a:chExt cx="4725260" cy="1425869"/>
          </a:xfrm>
        </p:grpSpPr>
        <p:grpSp>
          <p:nvGrpSpPr>
            <p:cNvPr id="10" name="组合 9"/>
            <p:cNvGrpSpPr/>
            <p:nvPr/>
          </p:nvGrpSpPr>
          <p:grpSpPr>
            <a:xfrm>
              <a:off x="3244446" y="2434931"/>
              <a:ext cx="1637960" cy="417810"/>
              <a:chOff x="3244446" y="2434931"/>
              <a:chExt cx="1637960" cy="417810"/>
            </a:xfrm>
          </p:grpSpPr>
          <p:grpSp>
            <p:nvGrpSpPr>
              <p:cNvPr id="49" name="组合 48"/>
              <p:cNvGrpSpPr/>
              <p:nvPr/>
            </p:nvGrpSpPr>
            <p:grpSpPr>
              <a:xfrm>
                <a:off x="3890663" y="2447928"/>
                <a:ext cx="648000" cy="404813"/>
                <a:chOff x="2714612" y="2871791"/>
                <a:chExt cx="648000" cy="404813"/>
              </a:xfrm>
            </p:grpSpPr>
            <p:grpSp>
              <p:nvGrpSpPr>
                <p:cNvPr id="44" name="组合 43"/>
                <p:cNvGrpSpPr/>
                <p:nvPr/>
              </p:nvGrpSpPr>
              <p:grpSpPr>
                <a:xfrm>
                  <a:off x="2714612" y="2928940"/>
                  <a:ext cx="648000" cy="285334"/>
                  <a:chOff x="3571868" y="2538416"/>
                  <a:chExt cx="648000" cy="285334"/>
                </a:xfrm>
              </p:grpSpPr>
              <p:sp>
                <p:nvSpPr>
                  <p:cNvPr id="45" name="矩形 4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TextBox 46"/>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48" name="TextBox 47"/>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19" name="组合 118"/>
              <p:cNvGrpSpPr/>
              <p:nvPr/>
            </p:nvGrpSpPr>
            <p:grpSpPr>
              <a:xfrm>
                <a:off x="4485093" y="2709865"/>
                <a:ext cx="397313" cy="73026"/>
                <a:chOff x="4589868" y="2795588"/>
                <a:chExt cx="397313" cy="73026"/>
              </a:xfrm>
            </p:grpSpPr>
            <p:cxnSp>
              <p:nvCxnSpPr>
                <p:cNvPr id="120" name="直接连接符 11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3244446" y="2434931"/>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nvGrpSpPr>
            <p:cNvPr id="11" name="组合 10"/>
            <p:cNvGrpSpPr/>
            <p:nvPr/>
          </p:nvGrpSpPr>
          <p:grpSpPr>
            <a:xfrm>
              <a:off x="3244446" y="2781303"/>
              <a:ext cx="4725260" cy="1079497"/>
              <a:chOff x="3244446" y="2781303"/>
              <a:chExt cx="4725260" cy="1079497"/>
            </a:xfrm>
          </p:grpSpPr>
          <p:grpSp>
            <p:nvGrpSpPr>
              <p:cNvPr id="50" name="组合 49"/>
              <p:cNvGrpSpPr/>
              <p:nvPr/>
            </p:nvGrpSpPr>
            <p:grpSpPr>
              <a:xfrm>
                <a:off x="3890663" y="2947994"/>
                <a:ext cx="648000" cy="404813"/>
                <a:chOff x="2714612" y="2871791"/>
                <a:chExt cx="648000" cy="404813"/>
              </a:xfrm>
            </p:grpSpPr>
            <p:grpSp>
              <p:nvGrpSpPr>
                <p:cNvPr id="51" name="组合 50"/>
                <p:cNvGrpSpPr/>
                <p:nvPr/>
              </p:nvGrpSpPr>
              <p:grpSpPr>
                <a:xfrm>
                  <a:off x="2714612" y="2928940"/>
                  <a:ext cx="648000" cy="285334"/>
                  <a:chOff x="3571868" y="2538416"/>
                  <a:chExt cx="648000" cy="285334"/>
                </a:xfrm>
              </p:grpSpPr>
              <p:sp>
                <p:nvSpPr>
                  <p:cNvPr id="54" name="矩形 53"/>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TextBox 51"/>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3" name="TextBox 52"/>
                <p:cNvSpPr txBox="1"/>
                <p:nvPr/>
              </p:nvSpPr>
              <p:spPr>
                <a:xfrm>
                  <a:off x="2833680" y="3022688"/>
                  <a:ext cx="428322" cy="253916"/>
                </a:xfrm>
                <a:prstGeom prst="rect">
                  <a:avLst/>
                </a:prstGeom>
                <a:noFill/>
              </p:spPr>
              <p:txBody>
                <a:bodyPr wrap="none" rtlCol="0">
                  <a:spAutoFit/>
                </a:bodyPr>
                <a:lstStyle/>
                <a:p>
                  <a:r>
                    <a:rPr lang="en-US" altLang="zh-CN" sz="1050" b="1" dirty="0">
                      <a:solidFill>
                        <a:srgbClr val="11576A"/>
                      </a:solidFill>
                      <a:latin typeface="+mn-ea"/>
                    </a:rPr>
                    <a:t>tail</a:t>
                  </a:r>
                  <a:endParaRPr lang="zh-CN" altLang="en-US" sz="1050" b="1" dirty="0">
                    <a:solidFill>
                      <a:srgbClr val="11576A"/>
                    </a:solidFill>
                    <a:latin typeface="+mn-ea"/>
                  </a:endParaRPr>
                </a:p>
              </p:txBody>
            </p:sp>
          </p:grpSp>
          <p:grpSp>
            <p:nvGrpSpPr>
              <p:cNvPr id="56" name="组合 55"/>
              <p:cNvGrpSpPr/>
              <p:nvPr/>
            </p:nvGrpSpPr>
            <p:grpSpPr>
              <a:xfrm>
                <a:off x="3890663" y="3448060"/>
                <a:ext cx="648000" cy="404813"/>
                <a:chOff x="2714612" y="2871791"/>
                <a:chExt cx="648000" cy="404813"/>
              </a:xfrm>
            </p:grpSpPr>
            <p:grpSp>
              <p:nvGrpSpPr>
                <p:cNvPr id="57" name="组合 56"/>
                <p:cNvGrpSpPr/>
                <p:nvPr/>
              </p:nvGrpSpPr>
              <p:grpSpPr>
                <a:xfrm>
                  <a:off x="2714612" y="2928940"/>
                  <a:ext cx="648000" cy="285334"/>
                  <a:chOff x="3571868" y="2538416"/>
                  <a:chExt cx="648000" cy="285334"/>
                </a:xfrm>
              </p:grpSpPr>
              <p:sp>
                <p:nvSpPr>
                  <p:cNvPr id="60" name="矩形 59"/>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TextBox 57"/>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9" name="TextBox 58"/>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083665" y="3135121"/>
                <a:ext cx="648000" cy="574876"/>
                <a:chOff x="3671884" y="2786064"/>
                <a:chExt cx="648000" cy="574876"/>
              </a:xfrm>
            </p:grpSpPr>
            <p:sp>
              <p:nvSpPr>
                <p:cNvPr id="86" name="矩形 85"/>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028745" y="3135121"/>
                <a:ext cx="648000" cy="574876"/>
                <a:chOff x="3671884" y="2786064"/>
                <a:chExt cx="648000" cy="574876"/>
              </a:xfrm>
            </p:grpSpPr>
            <p:sp>
              <p:nvSpPr>
                <p:cNvPr id="99" name="矩形 98"/>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连接符 100"/>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6995831" y="3142741"/>
                <a:ext cx="648000" cy="574876"/>
                <a:chOff x="3671884" y="2786064"/>
                <a:chExt cx="648000" cy="574876"/>
              </a:xfrm>
            </p:grpSpPr>
            <p:sp>
              <p:nvSpPr>
                <p:cNvPr id="104" name="矩形 103"/>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矩形 104"/>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485093" y="3067055"/>
                <a:ext cx="397313" cy="73026"/>
                <a:chOff x="4589868" y="2795588"/>
                <a:chExt cx="397313" cy="73026"/>
              </a:xfrm>
            </p:grpSpPr>
            <p:cxnSp>
              <p:nvCxnSpPr>
                <p:cNvPr id="125" name="直接连接符 12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4485093" y="3209931"/>
                <a:ext cx="397313" cy="73026"/>
                <a:chOff x="4589868" y="2795588"/>
                <a:chExt cx="397313" cy="73026"/>
              </a:xfrm>
            </p:grpSpPr>
            <p:cxnSp>
              <p:nvCxnSpPr>
                <p:cNvPr id="130" name="直接连接符 12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7572393" y="3209931"/>
                <a:ext cx="397313" cy="73026"/>
                <a:chOff x="4589868" y="2795588"/>
                <a:chExt cx="397313" cy="73026"/>
              </a:xfrm>
            </p:grpSpPr>
            <p:cxnSp>
              <p:nvCxnSpPr>
                <p:cNvPr id="143" name="直接连接符 142"/>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2" name="直接箭头连接符 151"/>
              <p:cNvCxnSpPr/>
              <p:nvPr/>
            </p:nvCxnSpPr>
            <p:spPr>
              <a:xfrm>
                <a:off x="5678861"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634173"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4485093" y="3207121"/>
                <a:ext cx="598572" cy="37174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1" name="任意多边形 160"/>
              <p:cNvSpPr/>
              <p:nvPr/>
            </p:nvSpPr>
            <p:spPr>
              <a:xfrm>
                <a:off x="4438650" y="3695700"/>
                <a:ext cx="2543175" cy="165100"/>
              </a:xfrm>
              <a:custGeom>
                <a:avLst/>
                <a:gdLst>
                  <a:gd name="connsiteX0" fmla="*/ 0 w 2543175"/>
                  <a:gd name="connsiteY0" fmla="*/ 19050 h 165100"/>
                  <a:gd name="connsiteX1" fmla="*/ 1209675 w 2543175"/>
                  <a:gd name="connsiteY1" fmla="*/ 161925 h 165100"/>
                  <a:gd name="connsiteX2" fmla="*/ 2543175 w 2543175"/>
                  <a:gd name="connsiteY2" fmla="*/ 0 h 165100"/>
                </a:gdLst>
                <a:ahLst/>
                <a:cxnLst>
                  <a:cxn ang="0">
                    <a:pos x="connsiteX0" y="connsiteY0"/>
                  </a:cxn>
                  <a:cxn ang="0">
                    <a:pos x="connsiteX1" y="connsiteY1"/>
                  </a:cxn>
                  <a:cxn ang="0">
                    <a:pos x="connsiteX2" y="connsiteY2"/>
                  </a:cxn>
                </a:cxnLst>
                <a:rect l="l" t="t" r="r" b="b"/>
                <a:pathLst>
                  <a:path w="2543175" h="165100">
                    <a:moveTo>
                      <a:pt x="0" y="19050"/>
                    </a:moveTo>
                    <a:cubicBezTo>
                      <a:pt x="392906" y="92075"/>
                      <a:pt x="785813" y="165100"/>
                      <a:pt x="1209675" y="161925"/>
                    </a:cubicBezTo>
                    <a:cubicBezTo>
                      <a:pt x="1633537" y="158750"/>
                      <a:pt x="2088356" y="79375"/>
                      <a:pt x="2543175" y="0"/>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63"/>
              <p:cNvSpPr txBox="1"/>
              <p:nvPr/>
            </p:nvSpPr>
            <p:spPr>
              <a:xfrm>
                <a:off x="5110167"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3</a:t>
                </a:r>
                <a:endParaRPr lang="zh-CN" altLang="en-US" sz="1400" b="1" baseline="-25000">
                  <a:solidFill>
                    <a:srgbClr val="11576A"/>
                  </a:solidFill>
                  <a:latin typeface="+mn-ea"/>
                </a:endParaRPr>
              </a:p>
            </p:txBody>
          </p:sp>
          <p:sp>
            <p:nvSpPr>
              <p:cNvPr id="165" name="TextBox 164"/>
              <p:cNvSpPr txBox="1"/>
              <p:nvPr/>
            </p:nvSpPr>
            <p:spPr>
              <a:xfrm>
                <a:off x="6038861" y="2781303"/>
                <a:ext cx="752129"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14</a:t>
                </a:r>
                <a:endParaRPr lang="zh-CN" altLang="en-US" sz="1400" b="1" baseline="-25000">
                  <a:solidFill>
                    <a:srgbClr val="11576A"/>
                  </a:solidFill>
                  <a:latin typeface="+mn-ea"/>
                </a:endParaRPr>
              </a:p>
            </p:txBody>
          </p:sp>
          <p:sp>
            <p:nvSpPr>
              <p:cNvPr id="166" name="TextBox 165"/>
              <p:cNvSpPr txBox="1"/>
              <p:nvPr/>
            </p:nvSpPr>
            <p:spPr>
              <a:xfrm>
                <a:off x="7038993"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6</a:t>
                </a:r>
                <a:endParaRPr lang="zh-CN" altLang="en-US" sz="1400" b="1" baseline="-25000">
                  <a:solidFill>
                    <a:srgbClr val="11576A"/>
                  </a:solidFill>
                  <a:latin typeface="+mn-ea"/>
                </a:endParaRPr>
              </a:p>
            </p:txBody>
          </p:sp>
          <p:sp>
            <p:nvSpPr>
              <p:cNvPr id="171" name="TextBox 170"/>
              <p:cNvSpPr txBox="1"/>
              <p:nvPr/>
            </p:nvSpPr>
            <p:spPr>
              <a:xfrm>
                <a:off x="3244446" y="2952470"/>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1</a:t>
                </a:r>
              </a:p>
              <a:p>
                <a:pPr>
                  <a:lnSpc>
                    <a:spcPts val="1000"/>
                  </a:lnSpc>
                </a:pPr>
                <a:r>
                  <a:rPr lang="zh-CN" altLang="en-US" sz="1600" b="1" baseline="-25000" dirty="0">
                    <a:solidFill>
                      <a:srgbClr val="11576A"/>
                    </a:solidFill>
                    <a:latin typeface="+mn-ea"/>
                  </a:rPr>
                  <a:t>等待队列</a:t>
                </a:r>
              </a:p>
            </p:txBody>
          </p:sp>
          <p:sp>
            <p:nvSpPr>
              <p:cNvPr id="172" name="TextBox 171"/>
              <p:cNvSpPr txBox="1"/>
              <p:nvPr/>
            </p:nvSpPr>
            <p:spPr>
              <a:xfrm>
                <a:off x="3244446" y="3457585"/>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磁盘</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grpSp>
        <p:nvGrpSpPr>
          <p:cNvPr id="13" name="组合 12"/>
          <p:cNvGrpSpPr/>
          <p:nvPr/>
        </p:nvGrpSpPr>
        <p:grpSpPr>
          <a:xfrm>
            <a:off x="3379448" y="4640473"/>
            <a:ext cx="2963785" cy="874518"/>
            <a:chOff x="3115199" y="3783223"/>
            <a:chExt cx="2963785" cy="874518"/>
          </a:xfrm>
        </p:grpSpPr>
        <p:grpSp>
          <p:nvGrpSpPr>
            <p:cNvPr id="62" name="组合 61"/>
            <p:cNvGrpSpPr/>
            <p:nvPr/>
          </p:nvGrpSpPr>
          <p:grpSpPr>
            <a:xfrm>
              <a:off x="3890663" y="3986226"/>
              <a:ext cx="648000" cy="404813"/>
              <a:chOff x="2714612" y="2871791"/>
              <a:chExt cx="648000" cy="404813"/>
            </a:xfrm>
          </p:grpSpPr>
          <p:grpSp>
            <p:nvGrpSpPr>
              <p:cNvPr id="63" name="组合 62"/>
              <p:cNvGrpSpPr/>
              <p:nvPr/>
            </p:nvGrpSpPr>
            <p:grpSpPr>
              <a:xfrm>
                <a:off x="2714612" y="2928940"/>
                <a:ext cx="648000" cy="285334"/>
                <a:chOff x="3571868" y="2538416"/>
                <a:chExt cx="648000" cy="285334"/>
              </a:xfrm>
            </p:grpSpPr>
            <p:sp>
              <p:nvSpPr>
                <p:cNvPr id="66" name="矩形 65"/>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TextBox 63"/>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65" name="TextBox 64"/>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07" name="组合 106"/>
            <p:cNvGrpSpPr/>
            <p:nvPr/>
          </p:nvGrpSpPr>
          <p:grpSpPr>
            <a:xfrm>
              <a:off x="5105109" y="4043374"/>
              <a:ext cx="648000" cy="574876"/>
              <a:chOff x="3671884" y="2786064"/>
              <a:chExt cx="648000" cy="574876"/>
            </a:xfrm>
          </p:grpSpPr>
          <p:sp>
            <p:nvSpPr>
              <p:cNvPr id="108" name="矩形 10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矩形 108"/>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5681671" y="4105287"/>
              <a:ext cx="397313" cy="73026"/>
              <a:chOff x="4589868" y="2795588"/>
              <a:chExt cx="397313" cy="73026"/>
            </a:xfrm>
          </p:grpSpPr>
          <p:cxnSp>
            <p:nvCxnSpPr>
              <p:cNvPr id="135" name="直接连接符 13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7" name="直接箭头连接符 156"/>
            <p:cNvCxnSpPr/>
            <p:nvPr/>
          </p:nvCxnSpPr>
          <p:spPr>
            <a:xfrm flipV="1">
              <a:off x="4485093" y="4115374"/>
              <a:ext cx="620016" cy="165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4498167" y="4176725"/>
              <a:ext cx="612000" cy="8735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110167" y="378322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5</a:t>
              </a:r>
              <a:endParaRPr lang="zh-CN" altLang="en-US" sz="1400" b="1" baseline="-25000">
                <a:solidFill>
                  <a:srgbClr val="11576A"/>
                </a:solidFill>
                <a:latin typeface="+mn-ea"/>
              </a:endParaRPr>
            </a:p>
          </p:txBody>
        </p:sp>
        <p:sp>
          <p:nvSpPr>
            <p:cNvPr id="173" name="TextBox 172"/>
            <p:cNvSpPr txBox="1"/>
            <p:nvPr/>
          </p:nvSpPr>
          <p:spPr>
            <a:xfrm>
              <a:off x="3115199" y="4048353"/>
              <a:ext cx="800219" cy="225126"/>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僵尸队列</a:t>
              </a:r>
            </a:p>
          </p:txBody>
        </p:sp>
        <p:sp>
          <p:nvSpPr>
            <p:cNvPr id="174" name="TextBox 173"/>
            <p:cNvSpPr txBox="1"/>
            <p:nvPr/>
          </p:nvSpPr>
          <p:spPr>
            <a:xfrm>
              <a:off x="4010022" y="4319187"/>
              <a:ext cx="402674" cy="338554"/>
            </a:xfrm>
            <a:prstGeom prst="rect">
              <a:avLst/>
            </a:prstGeom>
            <a:noFill/>
            <a:scene3d>
              <a:camera prst="orthographicFront">
                <a:rot lat="0" lon="0" rev="5400000"/>
              </a:camera>
              <a:lightRig rig="threePt" dir="t"/>
            </a:scene3d>
          </p:spPr>
          <p:txBody>
            <a:bodyPr wrap="none" rtlCol="0">
              <a:spAutoFit/>
            </a:bodyPr>
            <a:lstStyle/>
            <a:p>
              <a:r>
                <a:rPr lang="en-US" altLang="zh-CN" sz="1600" b="1" spc="100">
                  <a:solidFill>
                    <a:srgbClr val="11576A"/>
                  </a:solidFill>
                  <a:latin typeface="华文琥珀" pitchFamily="2" charset="-122"/>
                  <a:ea typeface="华文琥珀" pitchFamily="2" charset="-122"/>
                </a:rPr>
                <a:t>…</a:t>
              </a:r>
            </a:p>
          </p:txBody>
        </p:sp>
      </p:grpSp>
      <p:grpSp>
        <p:nvGrpSpPr>
          <p:cNvPr id="7" name="组合 6"/>
          <p:cNvGrpSpPr/>
          <p:nvPr/>
        </p:nvGrpSpPr>
        <p:grpSpPr>
          <a:xfrm>
            <a:off x="3945655" y="2443158"/>
            <a:ext cx="4024756" cy="360165"/>
            <a:chOff x="3681407" y="1585907"/>
            <a:chExt cx="4024756" cy="360165"/>
          </a:xfrm>
        </p:grpSpPr>
        <p:sp>
          <p:nvSpPr>
            <p:cNvPr id="139" name="TextBox 76"/>
            <p:cNvSpPr txBox="1"/>
            <p:nvPr/>
          </p:nvSpPr>
          <p:spPr>
            <a:xfrm>
              <a:off x="5467357" y="1638295"/>
              <a:ext cx="667170" cy="307777"/>
            </a:xfrm>
            <a:prstGeom prst="rect">
              <a:avLst/>
            </a:prstGeom>
            <a:noFill/>
          </p:spPr>
          <p:txBody>
            <a:bodyPr wrap="none" rtlCol="0">
              <a:spAutoFit/>
            </a:bodyPr>
            <a:lstStyle/>
            <a:p>
              <a:r>
                <a:rPr lang="en-US" altLang="zh-CN" sz="1400" b="1" dirty="0">
                  <a:solidFill>
                    <a:srgbClr val="11576A"/>
                  </a:solidFill>
                  <a:latin typeface="+mn-ea"/>
                </a:rPr>
                <a:t>PCB</a:t>
              </a:r>
              <a:r>
                <a:rPr lang="en-US" altLang="zh-CN" sz="1400" b="1" baseline="-25000" dirty="0">
                  <a:solidFill>
                    <a:srgbClr val="11576A"/>
                  </a:solidFill>
                  <a:latin typeface="+mn-ea"/>
                </a:rPr>
                <a:t>7</a:t>
              </a:r>
              <a:endParaRPr lang="zh-CN" altLang="en-US" sz="1400" b="1" baseline="-25000" dirty="0">
                <a:solidFill>
                  <a:srgbClr val="11576A"/>
                </a:solidFill>
                <a:latin typeface="+mn-ea"/>
              </a:endParaRPr>
            </a:p>
          </p:txBody>
        </p:sp>
        <p:sp>
          <p:nvSpPr>
            <p:cNvPr id="154" name="TextBox 162"/>
            <p:cNvSpPr txBox="1"/>
            <p:nvPr/>
          </p:nvSpPr>
          <p:spPr>
            <a:xfrm>
              <a:off x="7038993" y="1638295"/>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2</a:t>
              </a:r>
              <a:endParaRPr lang="zh-CN" altLang="en-US" sz="1400" b="1" baseline="-25000">
                <a:solidFill>
                  <a:srgbClr val="11576A"/>
                </a:solidFill>
                <a:latin typeface="+mn-ea"/>
              </a:endParaRPr>
            </a:p>
          </p:txBody>
        </p:sp>
        <p:sp>
          <p:nvSpPr>
            <p:cNvPr id="156" name="TextBox 167"/>
            <p:cNvSpPr txBox="1"/>
            <p:nvPr/>
          </p:nvSpPr>
          <p:spPr>
            <a:xfrm>
              <a:off x="3681407" y="1585907"/>
              <a:ext cx="659155" cy="276999"/>
            </a:xfrm>
            <a:prstGeom prst="rect">
              <a:avLst/>
            </a:prstGeom>
            <a:noFill/>
          </p:spPr>
          <p:txBody>
            <a:bodyPr wrap="none" rtlCol="0">
              <a:spAutoFit/>
            </a:bodyPr>
            <a:lstStyle/>
            <a:p>
              <a:r>
                <a:rPr lang="zh-CN" altLang="en-US" b="1" baseline="-25000" dirty="0">
                  <a:solidFill>
                    <a:srgbClr val="11576A"/>
                  </a:solidFill>
                  <a:latin typeface="+mn-ea"/>
                </a:rPr>
                <a:t>队列头</a:t>
              </a:r>
            </a:p>
          </p:txBody>
        </p:sp>
      </p:grpSp>
    </p:spTree>
    <p:extLst>
      <p:ext uri="{BB962C8B-B14F-4D97-AF65-F5344CB8AC3E}">
        <p14:creationId xmlns:p14="http://schemas.microsoft.com/office/powerpoint/2010/main" val="145762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进程切换</a:t>
            </a:r>
            <a:endParaRPr lang="zh-CN" altLang="en-US" dirty="0">
              <a:cs typeface="+mj-cs"/>
            </a:endParaRPr>
          </a:p>
        </p:txBody>
      </p:sp>
      <p:grpSp>
        <p:nvGrpSpPr>
          <p:cNvPr id="3" name="组合 2"/>
          <p:cNvGrpSpPr/>
          <p:nvPr/>
        </p:nvGrpSpPr>
        <p:grpSpPr>
          <a:xfrm>
            <a:off x="844894" y="2819396"/>
            <a:ext cx="4655801" cy="1428760"/>
            <a:chOff x="844893" y="1962146"/>
            <a:chExt cx="4655801" cy="1428760"/>
          </a:xfrm>
        </p:grpSpPr>
        <p:sp>
          <p:nvSpPr>
            <p:cNvPr id="15" name="内容占位符 2"/>
            <p:cNvSpPr txBox="1">
              <a:spLocks/>
            </p:cNvSpPr>
            <p:nvPr/>
          </p:nvSpPr>
          <p:spPr>
            <a:xfrm>
              <a:off x="1142976" y="1962146"/>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进程切换的要求</a:t>
              </a:r>
            </a:p>
          </p:txBody>
        </p:sp>
        <p:sp>
          <p:nvSpPr>
            <p:cNvPr id="16" name="TextBox 15"/>
            <p:cNvSpPr txBox="1"/>
            <p:nvPr/>
          </p:nvSpPr>
          <p:spPr>
            <a:xfrm>
              <a:off x="844893" y="19703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2441574"/>
              <a:ext cx="151066" cy="148997"/>
            </a:xfrm>
            <a:prstGeom prst="rect">
              <a:avLst/>
            </a:prstGeom>
            <a:effectLst/>
          </p:spPr>
        </p:pic>
        <p:sp>
          <p:nvSpPr>
            <p:cNvPr id="30" name="内容占位符 2"/>
            <p:cNvSpPr txBox="1">
              <a:spLocks/>
            </p:cNvSpPr>
            <p:nvPr/>
          </p:nvSpPr>
          <p:spPr>
            <a:xfrm>
              <a:off x="1394986" y="2298698"/>
              <a:ext cx="32484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切换前，保存进程上下文</a:t>
              </a:r>
            </a:p>
          </p:txBody>
        </p:sp>
        <p:pic>
          <p:nvPicPr>
            <p:cNvPr id="31" name="图片 30" descr="小点1.png"/>
            <p:cNvPicPr>
              <a:picLocks noChangeAspect="1"/>
            </p:cNvPicPr>
            <p:nvPr/>
          </p:nvPicPr>
          <p:blipFill>
            <a:blip r:embed="rId2" cstate="print"/>
            <a:stretch>
              <a:fillRect/>
            </a:stretch>
          </p:blipFill>
          <p:spPr>
            <a:xfrm>
              <a:off x="1262422" y="2778126"/>
              <a:ext cx="151066" cy="148997"/>
            </a:xfrm>
            <a:prstGeom prst="rect">
              <a:avLst/>
            </a:prstGeom>
            <a:effectLst/>
          </p:spPr>
        </p:pic>
        <p:sp>
          <p:nvSpPr>
            <p:cNvPr id="32" name="内容占位符 2"/>
            <p:cNvSpPr txBox="1">
              <a:spLocks/>
            </p:cNvSpPr>
            <p:nvPr/>
          </p:nvSpPr>
          <p:spPr>
            <a:xfrm>
              <a:off x="1394986" y="2635250"/>
              <a:ext cx="32484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切换后，恢复进程上下文</a:t>
              </a:r>
            </a:p>
          </p:txBody>
        </p:sp>
        <p:pic>
          <p:nvPicPr>
            <p:cNvPr id="33" name="图片 32" descr="小点1.png"/>
            <p:cNvPicPr>
              <a:picLocks noChangeAspect="1"/>
            </p:cNvPicPr>
            <p:nvPr/>
          </p:nvPicPr>
          <p:blipFill>
            <a:blip r:embed="rId2" cstate="print"/>
            <a:stretch>
              <a:fillRect/>
            </a:stretch>
          </p:blipFill>
          <p:spPr>
            <a:xfrm>
              <a:off x="1262422" y="3105154"/>
              <a:ext cx="151066" cy="148997"/>
            </a:xfrm>
            <a:prstGeom prst="rect">
              <a:avLst/>
            </a:prstGeom>
            <a:effectLst/>
          </p:spPr>
        </p:pic>
        <p:sp>
          <p:nvSpPr>
            <p:cNvPr id="34" name="内容占位符 2"/>
            <p:cNvSpPr txBox="1">
              <a:spLocks/>
            </p:cNvSpPr>
            <p:nvPr/>
          </p:nvSpPr>
          <p:spPr>
            <a:xfrm>
              <a:off x="1394986" y="2962278"/>
              <a:ext cx="41057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快速切换</a:t>
              </a:r>
            </a:p>
          </p:txBody>
        </p:sp>
      </p:grpSp>
      <p:grpSp>
        <p:nvGrpSpPr>
          <p:cNvPr id="2" name="组合 1"/>
          <p:cNvGrpSpPr/>
          <p:nvPr/>
        </p:nvGrpSpPr>
        <p:grpSpPr>
          <a:xfrm>
            <a:off x="844893" y="1663176"/>
            <a:ext cx="5890872" cy="1000529"/>
            <a:chOff x="844893" y="805925"/>
            <a:chExt cx="5890872" cy="1000529"/>
          </a:xfrm>
        </p:grpSpPr>
        <p:sp>
          <p:nvSpPr>
            <p:cNvPr id="9" name="内容占位符 2"/>
            <p:cNvSpPr txBox="1">
              <a:spLocks/>
            </p:cNvSpPr>
            <p:nvPr/>
          </p:nvSpPr>
          <p:spPr>
            <a:xfrm>
              <a:off x="1163601" y="805925"/>
              <a:ext cx="5572164" cy="10001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进程切换</a:t>
              </a:r>
              <a:r>
                <a:rPr lang="en-US" altLang="zh-CN" dirty="0"/>
                <a:t>(</a:t>
              </a:r>
              <a:r>
                <a:rPr lang="zh-CN" altLang="en-US" dirty="0"/>
                <a:t>上下文切换</a:t>
              </a:r>
              <a:r>
                <a:rPr lang="en-US" altLang="zh-CN" dirty="0"/>
                <a:t>)</a:t>
              </a:r>
            </a:p>
            <a:p>
              <a:pPr marL="0" indent="0">
                <a:spcBef>
                  <a:spcPct val="20000"/>
                </a:spcBef>
              </a:pPr>
              <a:r>
                <a:rPr lang="zh-CN" altLang="en-US" dirty="0"/>
                <a:t>   暂停当前运行进程，从运行状态变成其他状态</a:t>
              </a:r>
              <a:endParaRPr lang="en-US" altLang="zh-CN" dirty="0"/>
            </a:p>
            <a:p>
              <a:pPr marL="0" indent="0">
                <a:spcBef>
                  <a:spcPct val="20000"/>
                </a:spcBef>
              </a:pPr>
              <a:r>
                <a:rPr lang="zh-CN" altLang="en-US" dirty="0"/>
                <a:t>   调度另一个进程从就绪状态变成运行状态</a:t>
              </a:r>
            </a:p>
          </p:txBody>
        </p:sp>
        <p:sp>
          <p:nvSpPr>
            <p:cNvPr id="12" name="TextBox 11"/>
            <p:cNvSpPr txBox="1"/>
            <p:nvPr/>
          </p:nvSpPr>
          <p:spPr>
            <a:xfrm>
              <a:off x="844893" y="8172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305991"/>
              <a:ext cx="151066" cy="148997"/>
            </a:xfrm>
            <a:prstGeom prst="rect">
              <a:avLst/>
            </a:prstGeom>
            <a:effectLst/>
          </p:spPr>
        </p:pic>
        <p:pic>
          <p:nvPicPr>
            <p:cNvPr id="20" name="图片 19" descr="小点1.png"/>
            <p:cNvPicPr>
              <a:picLocks noChangeAspect="1"/>
            </p:cNvPicPr>
            <p:nvPr/>
          </p:nvPicPr>
          <p:blipFill>
            <a:blip r:embed="rId2" cstate="print"/>
            <a:stretch>
              <a:fillRect/>
            </a:stretch>
          </p:blipFill>
          <p:spPr>
            <a:xfrm>
              <a:off x="1262422" y="1657457"/>
              <a:ext cx="151066" cy="148997"/>
            </a:xfrm>
            <a:prstGeom prst="rect">
              <a:avLst/>
            </a:prstGeom>
            <a:effectLst/>
          </p:spPr>
        </p:pic>
      </p:grpSp>
      <p:grpSp>
        <p:nvGrpSpPr>
          <p:cNvPr id="4" name="组合 3"/>
          <p:cNvGrpSpPr/>
          <p:nvPr/>
        </p:nvGrpSpPr>
        <p:grpSpPr>
          <a:xfrm>
            <a:off x="844894" y="4151318"/>
            <a:ext cx="3655099" cy="1311168"/>
            <a:chOff x="844893" y="3294068"/>
            <a:chExt cx="3655099" cy="1311168"/>
          </a:xfrm>
        </p:grpSpPr>
        <p:sp>
          <p:nvSpPr>
            <p:cNvPr id="17" name="内容占位符 2"/>
            <p:cNvSpPr txBox="1">
              <a:spLocks/>
            </p:cNvSpPr>
            <p:nvPr/>
          </p:nvSpPr>
          <p:spPr>
            <a:xfrm>
              <a:off x="1142976" y="3294068"/>
              <a:ext cx="3357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进程生命周期的信息</a:t>
              </a:r>
            </a:p>
          </p:txBody>
        </p:sp>
        <p:sp>
          <p:nvSpPr>
            <p:cNvPr id="18" name="TextBox 17"/>
            <p:cNvSpPr txBox="1"/>
            <p:nvPr/>
          </p:nvSpPr>
          <p:spPr>
            <a:xfrm>
              <a:off x="844893" y="330781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3765558"/>
              <a:ext cx="151066" cy="148997"/>
            </a:xfrm>
            <a:prstGeom prst="rect">
              <a:avLst/>
            </a:prstGeom>
            <a:effectLst/>
          </p:spPr>
        </p:pic>
        <p:sp>
          <p:nvSpPr>
            <p:cNvPr id="36" name="内容占位符 2"/>
            <p:cNvSpPr txBox="1">
              <a:spLocks/>
            </p:cNvSpPr>
            <p:nvPr/>
          </p:nvSpPr>
          <p:spPr>
            <a:xfrm>
              <a:off x="1394986" y="3622682"/>
              <a:ext cx="2456289"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寄存器 (PC, SP, …</a:t>
              </a:r>
              <a:r>
                <a:rPr lang="en-US" altLang="zh-CN"/>
                <a:t>)</a:t>
              </a:r>
              <a:endParaRPr lang="zh-CN" altLang="en-US"/>
            </a:p>
          </p:txBody>
        </p:sp>
        <p:pic>
          <p:nvPicPr>
            <p:cNvPr id="37" name="图片 36" descr="小点1.png"/>
            <p:cNvPicPr>
              <a:picLocks noChangeAspect="1"/>
            </p:cNvPicPr>
            <p:nvPr/>
          </p:nvPicPr>
          <p:blipFill>
            <a:blip r:embed="rId2" cstate="print"/>
            <a:stretch>
              <a:fillRect/>
            </a:stretch>
          </p:blipFill>
          <p:spPr>
            <a:xfrm>
              <a:off x="1262422" y="4102110"/>
              <a:ext cx="151066" cy="148997"/>
            </a:xfrm>
            <a:prstGeom prst="rect">
              <a:avLst/>
            </a:prstGeom>
            <a:effectLst/>
          </p:spPr>
        </p:pic>
        <p:sp>
          <p:nvSpPr>
            <p:cNvPr id="38" name="内容占位符 2"/>
            <p:cNvSpPr txBox="1">
              <a:spLocks/>
            </p:cNvSpPr>
            <p:nvPr/>
          </p:nvSpPr>
          <p:spPr>
            <a:xfrm>
              <a:off x="1394986" y="3959234"/>
              <a:ext cx="20968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CPU状态</a:t>
              </a:r>
              <a:endParaRPr lang="en-US" altLang="zh-CN" dirty="0"/>
            </a:p>
            <a:p>
              <a:pPr lvl="0">
                <a:spcBef>
                  <a:spcPct val="20000"/>
                </a:spcBef>
              </a:pPr>
              <a:r>
                <a:rPr lang="zh-CN" altLang="en-US" dirty="0"/>
                <a:t>内存地址空间</a:t>
              </a:r>
            </a:p>
          </p:txBody>
        </p:sp>
        <p:pic>
          <p:nvPicPr>
            <p:cNvPr id="21" name="图片 20" descr="小点1.png"/>
            <p:cNvPicPr>
              <a:picLocks noChangeAspect="1"/>
            </p:cNvPicPr>
            <p:nvPr/>
          </p:nvPicPr>
          <p:blipFill>
            <a:blip r:embed="rId2" cstate="print"/>
            <a:stretch>
              <a:fillRect/>
            </a:stretch>
          </p:blipFill>
          <p:spPr>
            <a:xfrm>
              <a:off x="1262422" y="4456239"/>
              <a:ext cx="151066" cy="148997"/>
            </a:xfrm>
            <a:prstGeom prst="rect">
              <a:avLst/>
            </a:prstGeom>
            <a:effectLst/>
          </p:spPr>
        </p:pic>
      </p:grpSp>
    </p:spTree>
    <p:extLst>
      <p:ext uri="{BB962C8B-B14F-4D97-AF65-F5344CB8AC3E}">
        <p14:creationId xmlns:p14="http://schemas.microsoft.com/office/powerpoint/2010/main" val="45222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a:t>上下文切换图示</a:t>
            </a:r>
            <a:endParaRPr lang="zh-CN" altLang="en-US">
              <a:cs typeface="+mj-cs"/>
            </a:endParaRPr>
          </a:p>
        </p:txBody>
      </p:sp>
      <p:grpSp>
        <p:nvGrpSpPr>
          <p:cNvPr id="21" name="组合 20"/>
          <p:cNvGrpSpPr/>
          <p:nvPr/>
        </p:nvGrpSpPr>
        <p:grpSpPr>
          <a:xfrm>
            <a:off x="5857885" y="3352482"/>
            <a:ext cx="705903" cy="756000"/>
            <a:chOff x="5857884" y="2495232"/>
            <a:chExt cx="705903" cy="756000"/>
          </a:xfrm>
        </p:grpSpPr>
        <p:sp>
          <p:nvSpPr>
            <p:cNvPr id="9" name="TextBox 8"/>
            <p:cNvSpPr txBox="1"/>
            <p:nvPr/>
          </p:nvSpPr>
          <p:spPr>
            <a:xfrm>
              <a:off x="5942282" y="2705878"/>
              <a:ext cx="621505" cy="307777"/>
            </a:xfrm>
            <a:prstGeom prst="rect">
              <a:avLst/>
            </a:prstGeom>
            <a:noFill/>
          </p:spPr>
          <p:txBody>
            <a:bodyPr wrap="square" rtlCol="0">
              <a:spAutoFit/>
            </a:bodyPr>
            <a:lstStyle/>
            <a:p>
              <a:r>
                <a:rPr lang="zh-CN" altLang="en-US" sz="1400" b="1" dirty="0">
                  <a:solidFill>
                    <a:srgbClr val="11576A"/>
                  </a:solidFill>
                  <a:latin typeface="+mn-ea"/>
                </a:rPr>
                <a:t>运行</a:t>
              </a:r>
            </a:p>
          </p:txBody>
        </p:sp>
        <p:sp>
          <p:nvSpPr>
            <p:cNvPr id="13" name="下箭头 12"/>
            <p:cNvSpPr/>
            <p:nvPr/>
          </p:nvSpPr>
          <p:spPr>
            <a:xfrm>
              <a:off x="5857884" y="2495232"/>
              <a:ext cx="142876" cy="756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1" name="组合 50"/>
          <p:cNvGrpSpPr/>
          <p:nvPr/>
        </p:nvGrpSpPr>
        <p:grpSpPr>
          <a:xfrm>
            <a:off x="999953" y="2364172"/>
            <a:ext cx="956657" cy="2636469"/>
            <a:chOff x="999952" y="1506921"/>
            <a:chExt cx="956657" cy="2636469"/>
          </a:xfrm>
        </p:grpSpPr>
        <p:grpSp>
          <p:nvGrpSpPr>
            <p:cNvPr id="77" name="组合 76"/>
            <p:cNvGrpSpPr/>
            <p:nvPr/>
          </p:nvGrpSpPr>
          <p:grpSpPr>
            <a:xfrm>
              <a:off x="1770678" y="1637136"/>
              <a:ext cx="185931" cy="2501613"/>
              <a:chOff x="2199306" y="1637136"/>
              <a:chExt cx="185931" cy="2501613"/>
            </a:xfrm>
          </p:grpSpPr>
          <p:cxnSp>
            <p:nvCxnSpPr>
              <p:cNvPr id="11" name="直接连接符 10"/>
              <p:cNvCxnSpPr/>
              <p:nvPr/>
            </p:nvCxnSpPr>
            <p:spPr>
              <a:xfrm>
                <a:off x="2285984" y="1637136"/>
                <a:ext cx="0" cy="2500025"/>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05237" y="1643056"/>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199306" y="41371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7" name="右大括号 36"/>
            <p:cNvSpPr/>
            <p:nvPr/>
          </p:nvSpPr>
          <p:spPr>
            <a:xfrm flipH="1">
              <a:off x="1506527" y="1506921"/>
              <a:ext cx="229406" cy="2636469"/>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999952" y="266973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2" name="组合 1"/>
          <p:cNvGrpSpPr/>
          <p:nvPr/>
        </p:nvGrpSpPr>
        <p:grpSpPr>
          <a:xfrm>
            <a:off x="1309446" y="2032265"/>
            <a:ext cx="619349" cy="455933"/>
            <a:chOff x="1310607" y="1378523"/>
            <a:chExt cx="619349" cy="455933"/>
          </a:xfrm>
        </p:grpSpPr>
        <p:sp>
          <p:nvSpPr>
            <p:cNvPr id="35" name="下箭头 34"/>
            <p:cNvSpPr/>
            <p:nvPr/>
          </p:nvSpPr>
          <p:spPr>
            <a:xfrm>
              <a:off x="1798618" y="1400775"/>
              <a:ext cx="131338" cy="433681"/>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TextBox 39"/>
            <p:cNvSpPr txBox="1"/>
            <p:nvPr/>
          </p:nvSpPr>
          <p:spPr>
            <a:xfrm>
              <a:off x="1310607" y="1378523"/>
              <a:ext cx="554678" cy="307777"/>
            </a:xfrm>
            <a:prstGeom prst="rect">
              <a:avLst/>
            </a:prstGeom>
            <a:noFill/>
          </p:spPr>
          <p:txBody>
            <a:bodyPr wrap="square" rtlCol="0">
              <a:spAutoFit/>
            </a:bodyPr>
            <a:lstStyle/>
            <a:p>
              <a:r>
                <a:rPr lang="zh-CN" altLang="en-US" sz="1400" b="1" dirty="0">
                  <a:solidFill>
                    <a:srgbClr val="11576A"/>
                  </a:solidFill>
                  <a:latin typeface="+mn-ea"/>
                </a:rPr>
                <a:t>运行</a:t>
              </a:r>
            </a:p>
          </p:txBody>
        </p:sp>
      </p:grpSp>
      <p:grpSp>
        <p:nvGrpSpPr>
          <p:cNvPr id="3" name="组合 2"/>
          <p:cNvGrpSpPr/>
          <p:nvPr/>
        </p:nvGrpSpPr>
        <p:grpSpPr>
          <a:xfrm>
            <a:off x="1282687" y="4996201"/>
            <a:ext cx="642943" cy="313718"/>
            <a:chOff x="1285851" y="4143386"/>
            <a:chExt cx="642943" cy="313718"/>
          </a:xfrm>
        </p:grpSpPr>
        <p:sp>
          <p:nvSpPr>
            <p:cNvPr id="36" name="下箭头 35"/>
            <p:cNvSpPr/>
            <p:nvPr/>
          </p:nvSpPr>
          <p:spPr>
            <a:xfrm>
              <a:off x="1785918" y="4169104"/>
              <a:ext cx="142876" cy="288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1285851" y="4143386"/>
              <a:ext cx="579434" cy="307777"/>
            </a:xfrm>
            <a:prstGeom prst="rect">
              <a:avLst/>
            </a:prstGeom>
            <a:noFill/>
          </p:spPr>
          <p:txBody>
            <a:bodyPr wrap="square" rtlCol="0">
              <a:spAutoFit/>
            </a:bodyPr>
            <a:lstStyle/>
            <a:p>
              <a:r>
                <a:rPr lang="zh-CN" altLang="en-US" sz="1400" b="1" dirty="0">
                  <a:solidFill>
                    <a:srgbClr val="11576A"/>
                  </a:solidFill>
                  <a:latin typeface="+mn-ea"/>
                </a:rPr>
                <a:t>运行</a:t>
              </a:r>
            </a:p>
          </p:txBody>
        </p:sp>
      </p:grpSp>
      <p:grpSp>
        <p:nvGrpSpPr>
          <p:cNvPr id="42" name="组合 41"/>
          <p:cNvGrpSpPr/>
          <p:nvPr/>
        </p:nvGrpSpPr>
        <p:grpSpPr>
          <a:xfrm>
            <a:off x="2011790" y="2357430"/>
            <a:ext cx="2007756" cy="176220"/>
            <a:chOff x="2011790" y="1500180"/>
            <a:chExt cx="2007756" cy="176220"/>
          </a:xfrm>
        </p:grpSpPr>
        <p:cxnSp>
          <p:nvCxnSpPr>
            <p:cNvPr id="47" name="直接连接符 46"/>
            <p:cNvCxnSpPr/>
            <p:nvPr/>
          </p:nvCxnSpPr>
          <p:spPr>
            <a:xfrm>
              <a:off x="3022649" y="1501768"/>
              <a:ext cx="99689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6200000" flipH="1">
              <a:off x="3919420" y="1588289"/>
              <a:ext cx="176220" cy="1"/>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011790" y="1506922"/>
              <a:ext cx="1045730" cy="13435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000498" y="3357563"/>
            <a:ext cx="1728793" cy="242685"/>
            <a:chOff x="4000497" y="2500312"/>
            <a:chExt cx="1728793" cy="242685"/>
          </a:xfrm>
        </p:grpSpPr>
        <p:cxnSp>
          <p:nvCxnSpPr>
            <p:cNvPr id="53" name="直接连接符 52"/>
            <p:cNvCxnSpPr/>
            <p:nvPr/>
          </p:nvCxnSpPr>
          <p:spPr>
            <a:xfrm rot="5400000">
              <a:off x="3912874" y="2652997"/>
              <a:ext cx="1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4396170" y="2318953"/>
              <a:ext cx="8753" cy="8001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800596" y="2500312"/>
              <a:ext cx="928694"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995738" y="3916366"/>
            <a:ext cx="1744670" cy="214309"/>
            <a:chOff x="3995738" y="3059115"/>
            <a:chExt cx="1744670" cy="214309"/>
          </a:xfrm>
        </p:grpSpPr>
        <p:cxnSp>
          <p:nvCxnSpPr>
            <p:cNvPr id="59" name="直接连接符 58"/>
            <p:cNvCxnSpPr/>
            <p:nvPr/>
          </p:nvCxnSpPr>
          <p:spPr>
            <a:xfrm rot="10800000">
              <a:off x="4840408" y="3071132"/>
              <a:ext cx="90000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3995738" y="3071132"/>
              <a:ext cx="85725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90966" y="3163888"/>
              <a:ext cx="214309" cy="476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950680" y="4994412"/>
            <a:ext cx="2114907" cy="223552"/>
            <a:chOff x="1950679" y="4167311"/>
            <a:chExt cx="2114907" cy="223552"/>
          </a:xfrm>
        </p:grpSpPr>
        <p:cxnSp>
          <p:nvCxnSpPr>
            <p:cNvPr id="67" name="直接连接符 66"/>
            <p:cNvCxnSpPr>
              <a:stCxn id="32" idx="2"/>
            </p:cNvCxnSpPr>
            <p:nvPr/>
          </p:nvCxnSpPr>
          <p:spPr>
            <a:xfrm>
              <a:off x="4052100" y="4202883"/>
              <a:ext cx="815" cy="18179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057520" y="4384675"/>
              <a:ext cx="1008066" cy="6188"/>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1950679" y="4167311"/>
              <a:ext cx="1128630" cy="217364"/>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143241" y="3143249"/>
            <a:ext cx="1809765" cy="276999"/>
            <a:chOff x="3643306" y="1895467"/>
            <a:chExt cx="1809765" cy="276999"/>
          </a:xfrm>
        </p:grpSpPr>
        <p:sp>
          <p:nvSpPr>
            <p:cNvPr id="23" name="矩形 22"/>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3667121" y="1895467"/>
              <a:ext cx="1785950" cy="276999"/>
            </a:xfrm>
            <a:prstGeom prst="rect">
              <a:avLst/>
            </a:prstGeom>
            <a:noFill/>
          </p:spPr>
          <p:txBody>
            <a:bodyPr wrap="square" rtlCol="0">
              <a:spAutoFit/>
            </a:bodyPr>
            <a:lstStyle/>
            <a:p>
              <a:r>
                <a:rPr lang="zh-CN" altLang="en-US" sz="1200" b="1" spc="-60" dirty="0">
                  <a:solidFill>
                    <a:schemeClr val="bg1"/>
                  </a:solidFill>
                  <a:latin typeface="+mn-ea"/>
                </a:rPr>
                <a:t>从</a:t>
              </a:r>
              <a:r>
                <a:rPr lang="en-US" altLang="zh-CN" sz="1200" b="1" spc="-60" dirty="0">
                  <a:solidFill>
                    <a:schemeClr val="bg1"/>
                  </a:solidFill>
                  <a:latin typeface="+mn-ea"/>
                </a:rPr>
                <a:t>PCB</a:t>
              </a:r>
              <a:r>
                <a:rPr lang="en-US" altLang="zh-CN" sz="1200" b="1" spc="-60" baseline="-25000" dirty="0">
                  <a:solidFill>
                    <a:schemeClr val="bg1"/>
                  </a:solidFill>
                  <a:latin typeface="+mn-ea"/>
                </a:rPr>
                <a:t>1</a:t>
              </a:r>
              <a:r>
                <a:rPr lang="zh-CN" altLang="en-US" sz="1200" b="1" dirty="0">
                  <a:solidFill>
                    <a:schemeClr val="bg1"/>
                  </a:solidFill>
                  <a:latin typeface="+mn-ea"/>
                </a:rPr>
                <a:t>恢复进程状态</a:t>
              </a:r>
              <a:endParaRPr lang="zh-CN" altLang="en-US" sz="1200" b="1" spc="-60" dirty="0">
                <a:solidFill>
                  <a:schemeClr val="bg1"/>
                </a:solidFill>
                <a:latin typeface="+mn-ea"/>
              </a:endParaRPr>
            </a:p>
          </p:txBody>
        </p:sp>
      </p:grpSp>
      <p:grpSp>
        <p:nvGrpSpPr>
          <p:cNvPr id="96" name="组合 95"/>
          <p:cNvGrpSpPr/>
          <p:nvPr/>
        </p:nvGrpSpPr>
        <p:grpSpPr>
          <a:xfrm>
            <a:off x="3057521" y="2047864"/>
            <a:ext cx="1895485" cy="1107527"/>
            <a:chOff x="3057520" y="1190613"/>
            <a:chExt cx="1895485" cy="1107527"/>
          </a:xfrm>
        </p:grpSpPr>
        <p:grpSp>
          <p:nvGrpSpPr>
            <p:cNvPr id="29" name="组合 28"/>
            <p:cNvGrpSpPr/>
            <p:nvPr/>
          </p:nvGrpSpPr>
          <p:grpSpPr>
            <a:xfrm>
              <a:off x="3143240" y="1643056"/>
              <a:ext cx="1809765" cy="276999"/>
              <a:chOff x="3643306" y="1895467"/>
              <a:chExt cx="1809765" cy="276999"/>
            </a:xfrm>
          </p:grpSpPr>
          <p:sp>
            <p:nvSpPr>
              <p:cNvPr id="18" name="矩形 17"/>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19"/>
              <p:cNvSpPr txBox="1"/>
              <p:nvPr/>
            </p:nvSpPr>
            <p:spPr>
              <a:xfrm>
                <a:off x="3667121" y="1895467"/>
                <a:ext cx="1785950" cy="276999"/>
              </a:xfrm>
              <a:prstGeom prst="rect">
                <a:avLst/>
              </a:prstGeom>
              <a:noFill/>
            </p:spPr>
            <p:txBody>
              <a:bodyPr wrap="square" rtlCol="0">
                <a:spAutoFit/>
              </a:bodyPr>
              <a:lstStyle/>
              <a:p>
                <a:r>
                  <a:rPr lang="zh-CN" altLang="en-US" sz="1200" b="1" dirty="0">
                    <a:solidFill>
                      <a:schemeClr val="bg1"/>
                    </a:solidFill>
                    <a:latin typeface="+mn-ea"/>
                  </a:rPr>
                  <a:t>保存进程状态到</a:t>
                </a:r>
                <a:r>
                  <a:rPr lang="en-US" altLang="zh-CN" sz="1200" b="1" dirty="0">
                    <a:solidFill>
                      <a:schemeClr val="bg1"/>
                    </a:solidFill>
                    <a:latin typeface="+mn-ea"/>
                  </a:rPr>
                  <a:t>PCB</a:t>
                </a:r>
                <a:r>
                  <a:rPr lang="en-US" altLang="zh-CN" sz="1200" b="1" baseline="-25000" dirty="0">
                    <a:solidFill>
                      <a:schemeClr val="bg1"/>
                    </a:solidFill>
                    <a:latin typeface="+mn-ea"/>
                  </a:rPr>
                  <a:t>0</a:t>
                </a:r>
                <a:endParaRPr lang="zh-CN" altLang="en-US" sz="1200" b="1" dirty="0">
                  <a:solidFill>
                    <a:schemeClr val="bg1"/>
                  </a:solidFill>
                  <a:latin typeface="+mn-ea"/>
                </a:endParaRPr>
              </a:p>
            </p:txBody>
          </p:sp>
        </p:grpSp>
        <p:sp>
          <p:nvSpPr>
            <p:cNvPr id="28" name="TextBox 27"/>
            <p:cNvSpPr txBox="1"/>
            <p:nvPr/>
          </p:nvSpPr>
          <p:spPr>
            <a:xfrm>
              <a:off x="3057520" y="1190613"/>
              <a:ext cx="1658496" cy="276999"/>
            </a:xfrm>
            <a:prstGeom prst="rect">
              <a:avLst/>
            </a:prstGeom>
            <a:noFill/>
          </p:spPr>
          <p:txBody>
            <a:bodyPr wrap="square" rtlCol="0">
              <a:spAutoFit/>
            </a:bodyPr>
            <a:lstStyle/>
            <a:p>
              <a:r>
                <a:rPr lang="zh-CN" altLang="en-US" sz="1200" b="1" dirty="0">
                  <a:solidFill>
                    <a:srgbClr val="11576A"/>
                  </a:solidFill>
                  <a:latin typeface="+mn-ea"/>
                </a:rPr>
                <a:t>中断或系统调用</a:t>
              </a:r>
            </a:p>
          </p:txBody>
        </p:sp>
        <p:sp>
          <p:nvSpPr>
            <p:cNvPr id="72" name="TextBox 71"/>
            <p:cNvSpPr txBox="1"/>
            <p:nvPr/>
          </p:nvSpPr>
          <p:spPr>
            <a:xfrm>
              <a:off x="3779832" y="1928808"/>
              <a:ext cx="428322" cy="369332"/>
            </a:xfrm>
            <a:prstGeom prst="rect">
              <a:avLst/>
            </a:prstGeom>
            <a:noFill/>
            <a:scene3d>
              <a:camera prst="orthographicFront">
                <a:rot lat="0" lon="0" rev="5400000"/>
              </a:camera>
              <a:lightRig rig="threePt" dir="t"/>
            </a:scene3d>
          </p:spPr>
          <p:txBody>
            <a:bodyPr wrap="none" rtlCol="0">
              <a:spAutoFit/>
            </a:bodyPr>
            <a:lstStyle/>
            <a:p>
              <a:r>
                <a:rPr lang="en-US" altLang="zh-CN" b="1" spc="100">
                  <a:solidFill>
                    <a:srgbClr val="11576A"/>
                  </a:solidFill>
                  <a:latin typeface="华文琥珀" pitchFamily="2" charset="-122"/>
                  <a:ea typeface="华文琥珀" pitchFamily="2" charset="-122"/>
                </a:rPr>
                <a:t>…</a:t>
              </a:r>
            </a:p>
          </p:txBody>
        </p:sp>
      </p:grpSp>
      <p:grpSp>
        <p:nvGrpSpPr>
          <p:cNvPr id="30" name="组合 29"/>
          <p:cNvGrpSpPr/>
          <p:nvPr/>
        </p:nvGrpSpPr>
        <p:grpSpPr>
          <a:xfrm>
            <a:off x="3135311" y="4752986"/>
            <a:ext cx="1809765" cy="276999"/>
            <a:chOff x="3643306" y="1895467"/>
            <a:chExt cx="1809765" cy="276999"/>
          </a:xfrm>
        </p:grpSpPr>
        <p:sp>
          <p:nvSpPr>
            <p:cNvPr id="31" name="矩形 30"/>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3667121" y="1895467"/>
              <a:ext cx="1785950" cy="276999"/>
            </a:xfrm>
            <a:prstGeom prst="rect">
              <a:avLst/>
            </a:prstGeom>
            <a:noFill/>
          </p:spPr>
          <p:txBody>
            <a:bodyPr wrap="square" rtlCol="0">
              <a:spAutoFit/>
            </a:bodyPr>
            <a:lstStyle/>
            <a:p>
              <a:r>
                <a:rPr lang="zh-CN" altLang="en-US" sz="1200" b="1" spc="-60" dirty="0">
                  <a:solidFill>
                    <a:schemeClr val="bg1"/>
                  </a:solidFill>
                  <a:latin typeface="+mn-ea"/>
                </a:rPr>
                <a:t>从</a:t>
              </a:r>
              <a:r>
                <a:rPr lang="en-US" altLang="zh-CN" sz="1200" b="1" spc="-60" dirty="0">
                  <a:solidFill>
                    <a:schemeClr val="bg1"/>
                  </a:solidFill>
                  <a:latin typeface="+mn-ea"/>
                </a:rPr>
                <a:t>PCB</a:t>
              </a:r>
              <a:r>
                <a:rPr lang="en-US" altLang="zh-CN" sz="1200" b="1" spc="-60" baseline="-25000" dirty="0">
                  <a:solidFill>
                    <a:schemeClr val="bg1"/>
                  </a:solidFill>
                  <a:latin typeface="+mn-ea"/>
                </a:rPr>
                <a:t>0</a:t>
              </a:r>
              <a:r>
                <a:rPr lang="zh-CN" altLang="en-US" sz="1200" b="1" dirty="0">
                  <a:solidFill>
                    <a:schemeClr val="bg1"/>
                  </a:solidFill>
                  <a:latin typeface="+mn-ea"/>
                </a:rPr>
                <a:t>恢复进程状态</a:t>
              </a:r>
              <a:endParaRPr lang="zh-CN" altLang="en-US" sz="1200" b="1" spc="-60" dirty="0">
                <a:solidFill>
                  <a:schemeClr val="bg1"/>
                </a:solidFill>
                <a:latin typeface="+mn-ea"/>
              </a:endParaRPr>
            </a:p>
          </p:txBody>
        </p:sp>
      </p:grpSp>
      <p:grpSp>
        <p:nvGrpSpPr>
          <p:cNvPr id="97" name="组合 96"/>
          <p:cNvGrpSpPr/>
          <p:nvPr/>
        </p:nvGrpSpPr>
        <p:grpSpPr>
          <a:xfrm>
            <a:off x="3059898" y="3655498"/>
            <a:ext cx="2000264" cy="1071529"/>
            <a:chOff x="3059898" y="2798247"/>
            <a:chExt cx="2000264" cy="1071529"/>
          </a:xfrm>
        </p:grpSpPr>
        <p:grpSp>
          <p:nvGrpSpPr>
            <p:cNvPr id="25" name="组合 24"/>
            <p:cNvGrpSpPr/>
            <p:nvPr/>
          </p:nvGrpSpPr>
          <p:grpSpPr>
            <a:xfrm>
              <a:off x="3144806" y="3253971"/>
              <a:ext cx="1809765" cy="276999"/>
              <a:chOff x="3643306" y="1895467"/>
              <a:chExt cx="1809765" cy="276999"/>
            </a:xfrm>
          </p:grpSpPr>
          <p:sp>
            <p:nvSpPr>
              <p:cNvPr id="26" name="矩形 25"/>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TextBox 26"/>
              <p:cNvSpPr txBox="1"/>
              <p:nvPr/>
            </p:nvSpPr>
            <p:spPr>
              <a:xfrm>
                <a:off x="3667121" y="1895467"/>
                <a:ext cx="1785950" cy="276999"/>
              </a:xfrm>
              <a:prstGeom prst="rect">
                <a:avLst/>
              </a:prstGeom>
              <a:noFill/>
            </p:spPr>
            <p:txBody>
              <a:bodyPr wrap="square" rtlCol="0">
                <a:spAutoFit/>
              </a:bodyPr>
              <a:lstStyle/>
              <a:p>
                <a:r>
                  <a:rPr lang="zh-CN" altLang="en-US" sz="1200" b="1" dirty="0">
                    <a:solidFill>
                      <a:schemeClr val="bg1"/>
                    </a:solidFill>
                    <a:latin typeface="+mn-ea"/>
                  </a:rPr>
                  <a:t>保存进程状态到</a:t>
                </a:r>
                <a:r>
                  <a:rPr lang="en-US" altLang="zh-CN" sz="1200" b="1" dirty="0">
                    <a:solidFill>
                      <a:schemeClr val="bg1"/>
                    </a:solidFill>
                    <a:latin typeface="+mn-ea"/>
                  </a:rPr>
                  <a:t>PCB</a:t>
                </a:r>
                <a:r>
                  <a:rPr lang="en-US" altLang="zh-CN" sz="1200" b="1" baseline="-25000" dirty="0">
                    <a:solidFill>
                      <a:schemeClr val="bg1"/>
                    </a:solidFill>
                    <a:latin typeface="+mn-ea"/>
                  </a:rPr>
                  <a:t>1</a:t>
                </a:r>
                <a:endParaRPr lang="zh-CN" altLang="en-US" sz="1200" b="1" dirty="0">
                  <a:solidFill>
                    <a:schemeClr val="bg1"/>
                  </a:solidFill>
                  <a:latin typeface="+mn-ea"/>
                </a:endParaRPr>
              </a:p>
            </p:txBody>
          </p:sp>
        </p:grpSp>
        <p:sp>
          <p:nvSpPr>
            <p:cNvPr id="39" name="TextBox 38"/>
            <p:cNvSpPr txBox="1"/>
            <p:nvPr/>
          </p:nvSpPr>
          <p:spPr>
            <a:xfrm>
              <a:off x="3059898" y="2798247"/>
              <a:ext cx="2000264" cy="276999"/>
            </a:xfrm>
            <a:prstGeom prst="rect">
              <a:avLst/>
            </a:prstGeom>
            <a:noFill/>
          </p:spPr>
          <p:txBody>
            <a:bodyPr wrap="square" rtlCol="0">
              <a:spAutoFit/>
            </a:bodyPr>
            <a:lstStyle/>
            <a:p>
              <a:r>
                <a:rPr lang="zh-CN" altLang="en-US" sz="1200" b="1" dirty="0">
                  <a:solidFill>
                    <a:srgbClr val="11576A"/>
                  </a:solidFill>
                  <a:latin typeface="+mn-ea"/>
                </a:rPr>
                <a:t>中断或系统调用</a:t>
              </a:r>
            </a:p>
          </p:txBody>
        </p:sp>
        <p:sp>
          <p:nvSpPr>
            <p:cNvPr id="73" name="TextBox 72"/>
            <p:cNvSpPr txBox="1"/>
            <p:nvPr/>
          </p:nvSpPr>
          <p:spPr>
            <a:xfrm>
              <a:off x="3794120" y="3500444"/>
              <a:ext cx="428322" cy="369332"/>
            </a:xfrm>
            <a:prstGeom prst="rect">
              <a:avLst/>
            </a:prstGeom>
            <a:noFill/>
            <a:scene3d>
              <a:camera prst="orthographicFront">
                <a:rot lat="0" lon="0" rev="5400000"/>
              </a:camera>
              <a:lightRig rig="threePt" dir="t"/>
            </a:scene3d>
          </p:spPr>
          <p:txBody>
            <a:bodyPr wrap="none" rtlCol="0">
              <a:spAutoFit/>
            </a:bodyPr>
            <a:lstStyle/>
            <a:p>
              <a:r>
                <a:rPr lang="en-US" altLang="zh-CN" b="1" spc="100">
                  <a:solidFill>
                    <a:srgbClr val="11576A"/>
                  </a:solidFill>
                  <a:latin typeface="华文琥珀" pitchFamily="2" charset="-122"/>
                  <a:ea typeface="华文琥珀" pitchFamily="2" charset="-122"/>
                </a:rPr>
                <a:t>…</a:t>
              </a:r>
            </a:p>
          </p:txBody>
        </p:sp>
      </p:grpSp>
      <p:grpSp>
        <p:nvGrpSpPr>
          <p:cNvPr id="10" name="组合 9"/>
          <p:cNvGrpSpPr/>
          <p:nvPr/>
        </p:nvGrpSpPr>
        <p:grpSpPr>
          <a:xfrm>
            <a:off x="1285853" y="1719396"/>
            <a:ext cx="5357061" cy="327384"/>
            <a:chOff x="1285852" y="862146"/>
            <a:chExt cx="5357061" cy="327384"/>
          </a:xfrm>
        </p:grpSpPr>
        <p:sp>
          <p:nvSpPr>
            <p:cNvPr id="74" name="TextBox 73"/>
            <p:cNvSpPr txBox="1"/>
            <p:nvPr/>
          </p:nvSpPr>
          <p:spPr>
            <a:xfrm>
              <a:off x="3563888" y="862146"/>
              <a:ext cx="1571636" cy="307777"/>
            </a:xfrm>
            <a:prstGeom prst="rect">
              <a:avLst/>
            </a:prstGeom>
            <a:noFill/>
          </p:spPr>
          <p:txBody>
            <a:bodyPr wrap="square" rtlCol="0">
              <a:spAutoFit/>
            </a:bodyPr>
            <a:lstStyle/>
            <a:p>
              <a:r>
                <a:rPr lang="zh-CN" altLang="en-US" sz="1400" b="1" dirty="0">
                  <a:solidFill>
                    <a:srgbClr val="11576A"/>
                  </a:solidFill>
                  <a:latin typeface="+mn-ea"/>
                </a:rPr>
                <a:t>操作系统</a:t>
              </a:r>
            </a:p>
          </p:txBody>
        </p:sp>
        <p:sp>
          <p:nvSpPr>
            <p:cNvPr id="75" name="TextBox 74"/>
            <p:cNvSpPr txBox="1"/>
            <p:nvPr/>
          </p:nvSpPr>
          <p:spPr>
            <a:xfrm>
              <a:off x="5642781" y="881753"/>
              <a:ext cx="1000132" cy="307777"/>
            </a:xfrm>
            <a:prstGeom prst="rect">
              <a:avLst/>
            </a:prstGeom>
            <a:noFill/>
          </p:spPr>
          <p:txBody>
            <a:bodyPr wrap="square" rtlCol="0">
              <a:spAutoFit/>
            </a:bodyPr>
            <a:lstStyle/>
            <a:p>
              <a:r>
                <a:rPr lang="zh-CN" altLang="en-US" sz="1400" b="1" dirty="0">
                  <a:solidFill>
                    <a:srgbClr val="11576A"/>
                  </a:solidFill>
                  <a:latin typeface="+mn-ea"/>
                </a:rPr>
                <a:t>进程</a:t>
              </a:r>
              <a:r>
                <a:rPr lang="en-US" altLang="zh-CN" sz="1400" b="1" dirty="0">
                  <a:solidFill>
                    <a:srgbClr val="11576A"/>
                  </a:solidFill>
                  <a:latin typeface="+mn-ea"/>
                </a:rPr>
                <a:t> P</a:t>
              </a:r>
              <a:r>
                <a:rPr lang="en-US" altLang="zh-CN" sz="1400" b="1" baseline="-25000" dirty="0">
                  <a:solidFill>
                    <a:srgbClr val="11576A"/>
                  </a:solidFill>
                  <a:latin typeface="+mn-ea"/>
                </a:rPr>
                <a:t>1</a:t>
              </a:r>
              <a:endParaRPr lang="zh-CN" altLang="en-US" sz="1400" b="1" baseline="-25000" dirty="0">
                <a:solidFill>
                  <a:srgbClr val="11576A"/>
                </a:solidFill>
                <a:latin typeface="+mn-ea"/>
              </a:endParaRPr>
            </a:p>
          </p:txBody>
        </p:sp>
        <p:sp>
          <p:nvSpPr>
            <p:cNvPr id="76" name="TextBox 75"/>
            <p:cNvSpPr txBox="1"/>
            <p:nvPr/>
          </p:nvSpPr>
          <p:spPr>
            <a:xfrm>
              <a:off x="1285852" y="880414"/>
              <a:ext cx="1000132" cy="307777"/>
            </a:xfrm>
            <a:prstGeom prst="rect">
              <a:avLst/>
            </a:prstGeom>
            <a:noFill/>
          </p:spPr>
          <p:txBody>
            <a:bodyPr wrap="square" rtlCol="0">
              <a:spAutoFit/>
            </a:bodyPr>
            <a:lstStyle/>
            <a:p>
              <a:r>
                <a:rPr lang="zh-CN" altLang="en-US" sz="1400" b="1" dirty="0">
                  <a:solidFill>
                    <a:srgbClr val="11576A"/>
                  </a:solidFill>
                  <a:latin typeface="+mn-ea"/>
                </a:rPr>
                <a:t>进程</a:t>
              </a:r>
              <a:r>
                <a:rPr lang="en-US" altLang="zh-CN" sz="1400" b="1" dirty="0">
                  <a:solidFill>
                    <a:srgbClr val="11576A"/>
                  </a:solidFill>
                  <a:latin typeface="+mn-ea"/>
                </a:rPr>
                <a:t> P</a:t>
              </a:r>
              <a:r>
                <a:rPr lang="en-US" altLang="zh-CN" sz="1400" b="1" baseline="-25000" dirty="0">
                  <a:solidFill>
                    <a:srgbClr val="11576A"/>
                  </a:solidFill>
                  <a:latin typeface="+mn-ea"/>
                </a:rPr>
                <a:t>0</a:t>
              </a:r>
              <a:endParaRPr lang="zh-CN" altLang="en-US" sz="1400" b="1" baseline="-25000" dirty="0">
                <a:solidFill>
                  <a:srgbClr val="11576A"/>
                </a:solidFill>
                <a:latin typeface="+mn-ea"/>
              </a:endParaRPr>
            </a:p>
          </p:txBody>
        </p:sp>
      </p:grpSp>
      <p:grpSp>
        <p:nvGrpSpPr>
          <p:cNvPr id="14" name="组合 13"/>
          <p:cNvGrpSpPr/>
          <p:nvPr/>
        </p:nvGrpSpPr>
        <p:grpSpPr>
          <a:xfrm>
            <a:off x="5828720" y="2054516"/>
            <a:ext cx="892787" cy="1290346"/>
            <a:chOff x="5828719" y="1197266"/>
            <a:chExt cx="892787" cy="1290346"/>
          </a:xfrm>
        </p:grpSpPr>
        <p:sp>
          <p:nvSpPr>
            <p:cNvPr id="4" name="右大括号 3"/>
            <p:cNvSpPr/>
            <p:nvPr/>
          </p:nvSpPr>
          <p:spPr>
            <a:xfrm>
              <a:off x="6025869" y="1218368"/>
              <a:ext cx="208800" cy="126318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6177767" y="1712369"/>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5" name="直接连接符 14"/>
            <p:cNvCxnSpPr/>
            <p:nvPr/>
          </p:nvCxnSpPr>
          <p:spPr>
            <a:xfrm>
              <a:off x="5838834" y="248602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28528" y="1197266"/>
              <a:ext cx="0" cy="127855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828719" y="120955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38834" y="4117981"/>
            <a:ext cx="892556" cy="907363"/>
            <a:chOff x="5838834" y="3260730"/>
            <a:chExt cx="892556" cy="907363"/>
          </a:xfrm>
        </p:grpSpPr>
        <p:sp>
          <p:nvSpPr>
            <p:cNvPr id="7" name="TextBox 6"/>
            <p:cNvSpPr txBox="1"/>
            <p:nvPr/>
          </p:nvSpPr>
          <p:spPr>
            <a:xfrm>
              <a:off x="6187651" y="360017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6" name="直接连接符 15"/>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0116" y="3261218"/>
              <a:ext cx="0" cy="894708"/>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0" name="右大括号 79"/>
            <p:cNvSpPr/>
            <p:nvPr/>
          </p:nvSpPr>
          <p:spPr>
            <a:xfrm>
              <a:off x="6073706" y="3273486"/>
              <a:ext cx="166840" cy="89301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24" name="直接连接符 123"/>
            <p:cNvCxnSpPr/>
            <p:nvPr/>
          </p:nvCxnSpPr>
          <p:spPr>
            <a:xfrm>
              <a:off x="5838834" y="4166505"/>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1030032" y="2511304"/>
            <a:ext cx="931378" cy="841178"/>
            <a:chOff x="1019300" y="1506921"/>
            <a:chExt cx="931378" cy="841178"/>
          </a:xfrm>
        </p:grpSpPr>
        <p:grpSp>
          <p:nvGrpSpPr>
            <p:cNvPr id="82" name="组合 81"/>
            <p:cNvGrpSpPr/>
            <p:nvPr/>
          </p:nvGrpSpPr>
          <p:grpSpPr>
            <a:xfrm>
              <a:off x="1770678" y="1506921"/>
              <a:ext cx="180000" cy="841178"/>
              <a:chOff x="2199306" y="1506921"/>
              <a:chExt cx="180000" cy="841178"/>
            </a:xfrm>
          </p:grpSpPr>
          <p:cxnSp>
            <p:nvCxnSpPr>
              <p:cNvPr id="85" name="直接连接符 84"/>
              <p:cNvCxnSpPr/>
              <p:nvPr/>
            </p:nvCxnSpPr>
            <p:spPr>
              <a:xfrm>
                <a:off x="2285984" y="1506921"/>
                <a:ext cx="0" cy="82938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9306" y="234651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3" name="右大括号 82"/>
            <p:cNvSpPr/>
            <p:nvPr/>
          </p:nvSpPr>
          <p:spPr>
            <a:xfrm flipH="1">
              <a:off x="1506527" y="1506921"/>
              <a:ext cx="229406" cy="83959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 name="TextBox 37"/>
            <p:cNvSpPr txBox="1"/>
            <p:nvPr/>
          </p:nvSpPr>
          <p:spPr>
            <a:xfrm>
              <a:off x="1019300" y="1792410"/>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88" name="组合 87"/>
          <p:cNvGrpSpPr/>
          <p:nvPr/>
        </p:nvGrpSpPr>
        <p:grpSpPr>
          <a:xfrm>
            <a:off x="1030202" y="2502134"/>
            <a:ext cx="918992" cy="1628430"/>
            <a:chOff x="1031686" y="1506921"/>
            <a:chExt cx="918992" cy="1628430"/>
          </a:xfrm>
        </p:grpSpPr>
        <p:grpSp>
          <p:nvGrpSpPr>
            <p:cNvPr id="89" name="组合 88"/>
            <p:cNvGrpSpPr/>
            <p:nvPr/>
          </p:nvGrpSpPr>
          <p:grpSpPr>
            <a:xfrm>
              <a:off x="1770678" y="1506921"/>
              <a:ext cx="180000" cy="1615672"/>
              <a:chOff x="2199306" y="1506921"/>
              <a:chExt cx="180000" cy="1615672"/>
            </a:xfrm>
          </p:grpSpPr>
          <p:cxnSp>
            <p:nvCxnSpPr>
              <p:cNvPr id="92" name="直接连接符 91"/>
              <p:cNvCxnSpPr/>
              <p:nvPr/>
            </p:nvCxnSpPr>
            <p:spPr>
              <a:xfrm>
                <a:off x="2285984" y="1506921"/>
                <a:ext cx="0" cy="161567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199306" y="311543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90" name="右大括号 89"/>
            <p:cNvSpPr/>
            <p:nvPr/>
          </p:nvSpPr>
          <p:spPr>
            <a:xfrm flipH="1">
              <a:off x="1506527" y="1506921"/>
              <a:ext cx="229406" cy="162843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37"/>
            <p:cNvSpPr txBox="1"/>
            <p:nvPr/>
          </p:nvSpPr>
          <p:spPr>
            <a:xfrm>
              <a:off x="1031686" y="2215791"/>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06" name="组合 105"/>
          <p:cNvGrpSpPr/>
          <p:nvPr/>
        </p:nvGrpSpPr>
        <p:grpSpPr>
          <a:xfrm>
            <a:off x="5838686" y="2054290"/>
            <a:ext cx="892705" cy="479131"/>
            <a:chOff x="5855679" y="1200781"/>
            <a:chExt cx="892705" cy="479131"/>
          </a:xfrm>
        </p:grpSpPr>
        <p:sp>
          <p:nvSpPr>
            <p:cNvPr id="107" name="右大括号 106"/>
            <p:cNvSpPr/>
            <p:nvPr/>
          </p:nvSpPr>
          <p:spPr>
            <a:xfrm>
              <a:off x="6063493" y="1218368"/>
              <a:ext cx="171175" cy="45802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TextBox 5"/>
            <p:cNvSpPr txBox="1"/>
            <p:nvPr/>
          </p:nvSpPr>
          <p:spPr>
            <a:xfrm>
              <a:off x="6204645" y="1293493"/>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09" name="直接连接符 108"/>
            <p:cNvCxnSpPr/>
            <p:nvPr/>
          </p:nvCxnSpPr>
          <p:spPr>
            <a:xfrm>
              <a:off x="5855679" y="167639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945679" y="1200781"/>
              <a:ext cx="0" cy="479131"/>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855679" y="121453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5838685" y="2063779"/>
            <a:ext cx="939878" cy="1092662"/>
            <a:chOff x="5838528" y="1197266"/>
            <a:chExt cx="939878" cy="1092662"/>
          </a:xfrm>
        </p:grpSpPr>
        <p:sp>
          <p:nvSpPr>
            <p:cNvPr id="113" name="右大括号 112"/>
            <p:cNvSpPr/>
            <p:nvPr/>
          </p:nvSpPr>
          <p:spPr>
            <a:xfrm>
              <a:off x="6066331" y="1218368"/>
              <a:ext cx="182406" cy="1067630"/>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TextBox 5"/>
            <p:cNvSpPr txBox="1"/>
            <p:nvPr/>
          </p:nvSpPr>
          <p:spPr>
            <a:xfrm>
              <a:off x="6234667" y="1612278"/>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15" name="直接连接符 114"/>
            <p:cNvCxnSpPr/>
            <p:nvPr/>
          </p:nvCxnSpPr>
          <p:spPr>
            <a:xfrm>
              <a:off x="5855679" y="228834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28528" y="1197266"/>
              <a:ext cx="0" cy="108873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838528" y="120603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5835516" y="4111805"/>
            <a:ext cx="895875" cy="646736"/>
            <a:chOff x="5838834" y="3254184"/>
            <a:chExt cx="895875" cy="646736"/>
          </a:xfrm>
        </p:grpSpPr>
        <p:sp>
          <p:nvSpPr>
            <p:cNvPr id="126" name="TextBox 6"/>
            <p:cNvSpPr txBox="1"/>
            <p:nvPr/>
          </p:nvSpPr>
          <p:spPr>
            <a:xfrm>
              <a:off x="6190970" y="3446461"/>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27" name="直接连接符 126"/>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930116" y="3254184"/>
              <a:ext cx="0" cy="646736"/>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9" name="右大括号 128"/>
            <p:cNvSpPr/>
            <p:nvPr/>
          </p:nvSpPr>
          <p:spPr>
            <a:xfrm>
              <a:off x="6085649" y="3273487"/>
              <a:ext cx="154897" cy="620124"/>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0" name="直接连接符 129"/>
            <p:cNvCxnSpPr/>
            <p:nvPr/>
          </p:nvCxnSpPr>
          <p:spPr>
            <a:xfrm>
              <a:off x="5838834" y="389361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078571" y="2505688"/>
            <a:ext cx="875431" cy="644229"/>
            <a:chOff x="1075247" y="1506920"/>
            <a:chExt cx="875431" cy="644229"/>
          </a:xfrm>
        </p:grpSpPr>
        <p:grpSp>
          <p:nvGrpSpPr>
            <p:cNvPr id="134" name="组合 133"/>
            <p:cNvGrpSpPr/>
            <p:nvPr/>
          </p:nvGrpSpPr>
          <p:grpSpPr>
            <a:xfrm>
              <a:off x="1770678" y="1506921"/>
              <a:ext cx="180000" cy="644228"/>
              <a:chOff x="2199306" y="1506921"/>
              <a:chExt cx="180000" cy="644228"/>
            </a:xfrm>
          </p:grpSpPr>
          <p:cxnSp>
            <p:nvCxnSpPr>
              <p:cNvPr id="137" name="直接连接符 136"/>
              <p:cNvCxnSpPr/>
              <p:nvPr/>
            </p:nvCxnSpPr>
            <p:spPr>
              <a:xfrm>
                <a:off x="2285984" y="1506921"/>
                <a:ext cx="0" cy="64264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199306" y="21495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5" name="右大括号 134"/>
            <p:cNvSpPr/>
            <p:nvPr/>
          </p:nvSpPr>
          <p:spPr>
            <a:xfrm flipH="1">
              <a:off x="1579034" y="1506920"/>
              <a:ext cx="155219" cy="642641"/>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TextBox 37"/>
            <p:cNvSpPr txBox="1"/>
            <p:nvPr/>
          </p:nvSpPr>
          <p:spPr>
            <a:xfrm>
              <a:off x="1075247" y="1692999"/>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42" name="组合 141"/>
          <p:cNvGrpSpPr/>
          <p:nvPr/>
        </p:nvGrpSpPr>
        <p:grpSpPr>
          <a:xfrm>
            <a:off x="987738" y="2501722"/>
            <a:ext cx="961456" cy="2242656"/>
            <a:chOff x="989222" y="1506920"/>
            <a:chExt cx="961456" cy="2242656"/>
          </a:xfrm>
        </p:grpSpPr>
        <p:grpSp>
          <p:nvGrpSpPr>
            <p:cNvPr id="143" name="组合 142"/>
            <p:cNvGrpSpPr/>
            <p:nvPr/>
          </p:nvGrpSpPr>
          <p:grpSpPr>
            <a:xfrm>
              <a:off x="1770678" y="1506921"/>
              <a:ext cx="180000" cy="2242655"/>
              <a:chOff x="2199306" y="1506921"/>
              <a:chExt cx="180000" cy="2242655"/>
            </a:xfrm>
          </p:grpSpPr>
          <p:cxnSp>
            <p:nvCxnSpPr>
              <p:cNvPr id="146" name="直接连接符 145"/>
              <p:cNvCxnSpPr/>
              <p:nvPr/>
            </p:nvCxnSpPr>
            <p:spPr>
              <a:xfrm>
                <a:off x="2285984" y="1506921"/>
                <a:ext cx="0" cy="221899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199306" y="3747988"/>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4" name="右大括号 143"/>
            <p:cNvSpPr/>
            <p:nvPr/>
          </p:nvSpPr>
          <p:spPr>
            <a:xfrm flipH="1">
              <a:off x="1506527" y="1506920"/>
              <a:ext cx="229406" cy="2241067"/>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37"/>
            <p:cNvSpPr txBox="1"/>
            <p:nvPr/>
          </p:nvSpPr>
          <p:spPr>
            <a:xfrm>
              <a:off x="989222" y="2461423"/>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grpSp>
      <p:grpSp>
        <p:nvGrpSpPr>
          <p:cNvPr id="158" name="组合 157"/>
          <p:cNvGrpSpPr/>
          <p:nvPr/>
        </p:nvGrpSpPr>
        <p:grpSpPr>
          <a:xfrm>
            <a:off x="5839688" y="4120278"/>
            <a:ext cx="881818" cy="1183700"/>
            <a:chOff x="5838834" y="3260730"/>
            <a:chExt cx="881818" cy="1183700"/>
          </a:xfrm>
        </p:grpSpPr>
        <p:sp>
          <p:nvSpPr>
            <p:cNvPr id="159" name="TextBox 6"/>
            <p:cNvSpPr txBox="1"/>
            <p:nvPr/>
          </p:nvSpPr>
          <p:spPr>
            <a:xfrm>
              <a:off x="6176913" y="3687637"/>
              <a:ext cx="543739" cy="307777"/>
            </a:xfrm>
            <a:prstGeom prst="rect">
              <a:avLst/>
            </a:prstGeom>
            <a:noFill/>
          </p:spPr>
          <p:txBody>
            <a:bodyPr wrap="none" rtlCol="0">
              <a:spAutoFit/>
            </a:bodyPr>
            <a:lstStyle/>
            <a:p>
              <a:r>
                <a:rPr lang="zh-CN" altLang="en-US" sz="1400" b="1" dirty="0">
                  <a:solidFill>
                    <a:srgbClr val="11576A"/>
                  </a:solidFill>
                  <a:latin typeface="+mn-ea"/>
                </a:rPr>
                <a:t>空闲</a:t>
              </a:r>
            </a:p>
          </p:txBody>
        </p:sp>
        <p:cxnSp>
          <p:nvCxnSpPr>
            <p:cNvPr id="160" name="直接连接符 159"/>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930116" y="3261218"/>
              <a:ext cx="0" cy="118162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2" name="右大括号 161"/>
            <p:cNvSpPr/>
            <p:nvPr/>
          </p:nvSpPr>
          <p:spPr>
            <a:xfrm>
              <a:off x="6082330" y="3273486"/>
              <a:ext cx="158216" cy="1145037"/>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3" name="直接连接符 162"/>
            <p:cNvCxnSpPr/>
            <p:nvPr/>
          </p:nvCxnSpPr>
          <p:spPr>
            <a:xfrm>
              <a:off x="5838834" y="4442842"/>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061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up)">
                                      <p:cBhvr>
                                        <p:cTn id="15" dur="500"/>
                                        <p:tgtEl>
                                          <p:spTgt spid="1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ipe(up)">
                                      <p:cBhvr>
                                        <p:cTn id="24" dur="500"/>
                                        <p:tgtEl>
                                          <p:spTgt spid="96"/>
                                        </p:tgtEl>
                                      </p:cBhvr>
                                    </p:animEffect>
                                  </p:childTnLst>
                                </p:cTn>
                              </p:par>
                              <p:par>
                                <p:cTn id="25" presetID="22" presetClass="entr" presetSubtype="1"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wipe(up)">
                                      <p:cBhvr>
                                        <p:cTn id="27" dur="500"/>
                                        <p:tgtEl>
                                          <p:spTgt spid="133"/>
                                        </p:tgtEl>
                                      </p:cBhvr>
                                    </p:animEffect>
                                  </p:childTnLst>
                                </p:cTn>
                              </p:par>
                              <p:par>
                                <p:cTn id="28" presetID="10" presetClass="exit" presetSubtype="0" fill="hold" nodeType="withEffect">
                                  <p:stCondLst>
                                    <p:cond delay="0"/>
                                  </p:stCondLst>
                                  <p:childTnLst>
                                    <p:animEffect transition="out" filter="fad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10" presetClass="exit" presetSubtype="0" fill="hold" nodeType="withEffect">
                                  <p:stCondLst>
                                    <p:cond delay="0"/>
                                  </p:stCondLst>
                                  <p:childTnLst>
                                    <p:animEffect transition="out" filter="fade">
                                      <p:cBhvr>
                                        <p:cTn id="44" dur="500"/>
                                        <p:tgtEl>
                                          <p:spTgt spid="133"/>
                                        </p:tgtEl>
                                      </p:cBhvr>
                                    </p:animEffect>
                                    <p:set>
                                      <p:cBhvr>
                                        <p:cTn id="45" dur="1" fill="hold">
                                          <p:stCondLst>
                                            <p:cond delay="499"/>
                                          </p:stCondLst>
                                        </p:cTn>
                                        <p:tgtEl>
                                          <p:spTgt spid="133"/>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up)">
                                      <p:cBhvr>
                                        <p:cTn id="48" dur="500"/>
                                        <p:tgtEl>
                                          <p:spTgt spid="81"/>
                                        </p:tgtEl>
                                      </p:cBhvr>
                                    </p:animEffect>
                                  </p:childTnLst>
                                </p:cTn>
                              </p:par>
                              <p:par>
                                <p:cTn id="49" presetID="10" presetClass="exit" presetSubtype="0" fill="hold" nodeType="with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par>
                                <p:cTn id="52" presetID="22" presetClass="entr" presetSubtype="1"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10" presetClass="exit" presetSubtype="0" fill="hold" nodeType="withEffect">
                                  <p:stCondLst>
                                    <p:cond delay="0"/>
                                  </p:stCondLst>
                                  <p:childTnLst>
                                    <p:animEffect transition="out" filter="fade">
                                      <p:cBhvr>
                                        <p:cTn id="61" dur="500"/>
                                        <p:tgtEl>
                                          <p:spTgt spid="81"/>
                                        </p:tgtEl>
                                      </p:cBhvr>
                                    </p:animEffect>
                                    <p:set>
                                      <p:cBhvr>
                                        <p:cTn id="62" dur="1" fill="hold">
                                          <p:stCondLst>
                                            <p:cond delay="499"/>
                                          </p:stCondLst>
                                        </p:cTn>
                                        <p:tgtEl>
                                          <p:spTgt spid="81"/>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500"/>
                                        <p:tgtEl>
                                          <p:spTgt spid="46"/>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par>
                                <p:cTn id="75" presetID="10" presetClass="exit" presetSubtype="0" fill="hold" nodeType="withEffect">
                                  <p:stCondLst>
                                    <p:cond delay="0"/>
                                  </p:stCondLst>
                                  <p:childTnLst>
                                    <p:animEffect transition="out" filter="fade">
                                      <p:cBhvr>
                                        <p:cTn id="76" dur="500"/>
                                        <p:tgtEl>
                                          <p:spTgt spid="88"/>
                                        </p:tgtEl>
                                      </p:cBhvr>
                                    </p:animEffect>
                                    <p:set>
                                      <p:cBhvr>
                                        <p:cTn id="77" dur="1" fill="hold">
                                          <p:stCondLst>
                                            <p:cond delay="499"/>
                                          </p:stCondLst>
                                        </p:cTn>
                                        <p:tgtEl>
                                          <p:spTgt spid="88"/>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up)">
                                      <p:cBhvr>
                                        <p:cTn id="80" dur="500"/>
                                        <p:tgtEl>
                                          <p:spTgt spid="142"/>
                                        </p:tgtEl>
                                      </p:cBhvr>
                                    </p:animEffect>
                                  </p:childTnLst>
                                </p:cTn>
                              </p:par>
                              <p:par>
                                <p:cTn id="81" presetID="22" presetClass="entr" presetSubtype="1"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wipe(up)">
                                      <p:cBhvr>
                                        <p:cTn id="83" dur="500"/>
                                        <p:tgtEl>
                                          <p:spTgt spid="12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500"/>
                            </p:stCondLst>
                            <p:childTnLst>
                              <p:par>
                                <p:cTn id="90" presetID="22" presetClass="entr" presetSubtype="2"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wipe(right)">
                                      <p:cBhvr>
                                        <p:cTn id="92" dur="500"/>
                                        <p:tgtEl>
                                          <p:spTgt spid="50"/>
                                        </p:tgtEl>
                                      </p:cBhvr>
                                    </p:animEffect>
                                  </p:childTnLst>
                                </p:cTn>
                              </p:par>
                              <p:par>
                                <p:cTn id="93" presetID="10" presetClass="exit" presetSubtype="0" fill="hold" nodeType="withEffect">
                                  <p:stCondLst>
                                    <p:cond delay="0"/>
                                  </p:stCondLst>
                                  <p:childTnLst>
                                    <p:animEffect transition="out" filter="fade">
                                      <p:cBhvr>
                                        <p:cTn id="94" dur="500"/>
                                        <p:tgtEl>
                                          <p:spTgt spid="142"/>
                                        </p:tgtEl>
                                      </p:cBhvr>
                                    </p:animEffect>
                                    <p:set>
                                      <p:cBhvr>
                                        <p:cTn id="95" dur="1" fill="hold">
                                          <p:stCondLst>
                                            <p:cond delay="499"/>
                                          </p:stCondLst>
                                        </p:cTn>
                                        <p:tgtEl>
                                          <p:spTgt spid="142"/>
                                        </p:tgtEl>
                                        <p:attrNameLst>
                                          <p:attrName>style.visibility</p:attrName>
                                        </p:attrNameLst>
                                      </p:cBhvr>
                                      <p:to>
                                        <p:strVal val="hidden"/>
                                      </p:to>
                                    </p:set>
                                  </p:childTnLst>
                                </p:cTn>
                              </p:par>
                              <p:par>
                                <p:cTn id="96" presetID="22" presetClass="entr" presetSubtype="1" fill="hold"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10" presetClass="exit" presetSubtype="0" fill="hold" nodeType="withEffect">
                                  <p:stCondLst>
                                    <p:cond delay="0"/>
                                  </p:stCondLst>
                                  <p:childTnLst>
                                    <p:animEffect transition="out" filter="fade">
                                      <p:cBhvr>
                                        <p:cTn id="100" dur="500"/>
                                        <p:tgtEl>
                                          <p:spTgt spid="125"/>
                                        </p:tgtEl>
                                      </p:cBhvr>
                                    </p:animEffect>
                                    <p:set>
                                      <p:cBhvr>
                                        <p:cTn id="101" dur="1" fill="hold">
                                          <p:stCondLst>
                                            <p:cond delay="499"/>
                                          </p:stCondLst>
                                        </p:cTn>
                                        <p:tgtEl>
                                          <p:spTgt spid="125"/>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up)">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up)">
                                      <p:cBhvr>
                                        <p:cTn id="109" dur="500"/>
                                        <p:tgtEl>
                                          <p:spTgt spid="3"/>
                                        </p:tgtEl>
                                      </p:cBhvr>
                                    </p:animEffect>
                                  </p:childTnLst>
                                </p:cTn>
                              </p:par>
                              <p:par>
                                <p:cTn id="110" presetID="22" presetClass="entr" presetSubtype="1" fill="hold"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up)">
                                      <p:cBhvr>
                                        <p:cTn id="112" dur="500"/>
                                        <p:tgtEl>
                                          <p:spTgt spid="158"/>
                                        </p:tgtEl>
                                      </p:cBhvr>
                                    </p:animEffect>
                                  </p:childTnLst>
                                </p:cTn>
                              </p:par>
                              <p:par>
                                <p:cTn id="113" presetID="10" presetClass="exit" presetSubtype="0" fill="hold" nodeType="withEffect">
                                  <p:stCondLst>
                                    <p:cond delay="0"/>
                                  </p:stCondLst>
                                  <p:childTnLst>
                                    <p:animEffect transition="out" filter="fade">
                                      <p:cBhvr>
                                        <p:cTn id="114" dur="500"/>
                                        <p:tgtEl>
                                          <p:spTgt spid="68"/>
                                        </p:tgtEl>
                                      </p:cBhvr>
                                    </p:animEffect>
                                    <p:set>
                                      <p:cBhvr>
                                        <p:cTn id="11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059832" y="188640"/>
            <a:ext cx="5439548"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28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zh-CN" altLang="en-US" sz="2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的实现</a:t>
            </a:r>
          </a:p>
        </p:txBody>
      </p:sp>
      <p:grpSp>
        <p:nvGrpSpPr>
          <p:cNvPr id="2" name="组合 1"/>
          <p:cNvGrpSpPr/>
          <p:nvPr/>
        </p:nvGrpSpPr>
        <p:grpSpPr>
          <a:xfrm>
            <a:off x="899592" y="692696"/>
            <a:ext cx="11566305" cy="4710917"/>
            <a:chOff x="755576" y="794436"/>
            <a:chExt cx="8713008" cy="3778388"/>
          </a:xfrm>
        </p:grpSpPr>
        <p:sp>
          <p:nvSpPr>
            <p:cNvPr id="20" name="矩形 19"/>
            <p:cNvSpPr/>
            <p:nvPr/>
          </p:nvSpPr>
          <p:spPr>
            <a:xfrm>
              <a:off x="755576" y="794436"/>
              <a:ext cx="3643338" cy="475190"/>
            </a:xfrm>
            <a:prstGeom prst="rect">
              <a:avLst/>
            </a:prstGeom>
          </p:spPr>
          <p:txBody>
            <a:bodyPr wrap="square">
              <a:spAutoFit/>
            </a:bodyPr>
            <a:lstStyle/>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.text</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globl</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ts val="1300"/>
                </a:lnSpc>
                <a:spcBef>
                  <a:spcPct val="0"/>
                </a:spcBef>
                <a:spcAft>
                  <a:spcPct val="0"/>
                </a:spcAft>
                <a:buClrTx/>
                <a:buSzTx/>
                <a:buFontTx/>
                <a:buNone/>
                <a:tabLst/>
                <a:defRPr/>
              </a:pP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en-US" altLang="en-US" sz="14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switch_to</a:t>
              </a:r>
              <a:r>
                <a:rPr kumimoji="0" lang="en-US"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rPr>
                <a:t>(from, to)   </a:t>
              </a:r>
              <a:endParaRPr kumimoji="0" lang="zh-CN" altLang="en-US" sz="14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1" name="矩形 20"/>
            <p:cNvSpPr/>
            <p:nvPr/>
          </p:nvSpPr>
          <p:spPr>
            <a:xfrm>
              <a:off x="965375" y="1403832"/>
              <a:ext cx="4000528" cy="2707144"/>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Save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s8, 32(a0)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s7, 28(a0)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s6, 24(a0)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s5, 20(a0)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s4, 16(a0)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s3, 12(a0)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s2, 8(a0)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s1, 4(a0)</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sw</a:t>
              </a:r>
              <a:r>
                <a:rPr lang="en-US" altLang="en-US" sz="1600" b="1" spc="-100" dirty="0">
                  <a:solidFill>
                    <a:srgbClr val="11576A"/>
                  </a:solidFill>
                  <a:latin typeface="微软雅黑" pitchFamily="34" charset="-122"/>
                  <a:ea typeface="微软雅黑" pitchFamily="34" charset="-122"/>
                </a:rPr>
                <a:t>	s0, 0(a0)</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a:solidFill>
                  <a:srgbClr val="11576A"/>
                </a:solidFill>
                <a:latin typeface="微软雅黑" pitchFamily="34" charset="-122"/>
                <a:ea typeface="微软雅黑" pitchFamily="34" charset="-122"/>
              </a:endParaRPr>
            </a:p>
            <a:p>
              <a:pPr lvl="0">
                <a:lnSpc>
                  <a:spcPts val="1600"/>
                </a:lnSpc>
              </a:pPr>
              <a:r>
                <a:rPr kumimoji="0" lang="en-US" altLang="zh-CN" sz="1600" b="1" i="0" u="none" strike="noStrike" kern="1200" cap="none" spc="-100" normalizeH="0" baseline="0" noProof="0" dirty="0" err="1">
                  <a:ln>
                    <a:noFill/>
                  </a:ln>
                  <a:solidFill>
                    <a:srgbClr val="11576A"/>
                  </a:solidFill>
                  <a:effectLst/>
                  <a:uLnTx/>
                  <a:uFillTx/>
                  <a:latin typeface="微软雅黑" pitchFamily="34" charset="-122"/>
                  <a:ea typeface="微软雅黑" pitchFamily="34" charset="-122"/>
                  <a:cs typeface="+mn-cs"/>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2" name="矩形 21"/>
            <p:cNvSpPr/>
            <p:nvPr/>
          </p:nvSpPr>
          <p:spPr>
            <a:xfrm>
              <a:off x="3467792" y="1371976"/>
              <a:ext cx="6000792" cy="3200848"/>
            </a:xfrm>
            <a:prstGeom prst="rect">
              <a:avLst/>
            </a:prstGeom>
          </p:spPr>
          <p:txBody>
            <a:bodyPr wrap="square">
              <a:spAutoFit/>
            </a:bodyPr>
            <a:lstStyle/>
            <a:p>
              <a:pPr lvl="0">
                <a:lnSpc>
                  <a:spcPts val="1600"/>
                </a:lnSpc>
              </a:pPr>
              <a:r>
                <a:rPr lang="en-US" altLang="en-US" sz="1600" b="1" spc="-100" dirty="0">
                  <a:solidFill>
                    <a:srgbClr val="11576A"/>
                  </a:solidFill>
                  <a:latin typeface="微软雅黑" pitchFamily="34" charset="-122"/>
                  <a:ea typeface="微软雅黑" pitchFamily="34" charset="-122"/>
                </a:rPr>
                <a:t> /* Now, restore the registers */</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s0, 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s1, 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s2, 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s3, 12(a1)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s4, 16(a1)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s5, 20(a1)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s6, 24(a1)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s7, 28(a1)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s8, 32(a1)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gp</a:t>
              </a:r>
              <a:r>
                <a:rPr lang="en-US" altLang="en-US" sz="1600" b="1" spc="-100" dirty="0">
                  <a:solidFill>
                    <a:srgbClr val="11576A"/>
                  </a:solidFill>
                  <a:latin typeface="微软雅黑" pitchFamily="34" charset="-122"/>
                  <a:ea typeface="微软雅黑" pitchFamily="34" charset="-122"/>
                </a:rPr>
                <a:t>, 36(a1)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ra</a:t>
              </a:r>
              <a:r>
                <a:rPr lang="en-US" altLang="en-US" sz="1600" b="1" spc="-100" dirty="0">
                  <a:solidFill>
                    <a:srgbClr val="11576A"/>
                  </a:solidFill>
                  <a:latin typeface="微软雅黑" pitchFamily="34" charset="-122"/>
                  <a:ea typeface="微软雅黑" pitchFamily="34" charset="-122"/>
                </a:rPr>
                <a:t>, 40(a1)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lw</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sp</a:t>
              </a:r>
              <a:r>
                <a:rPr lang="en-US" altLang="en-US" sz="1600" b="1" spc="-100" dirty="0">
                  <a:solidFill>
                    <a:srgbClr val="11576A"/>
                  </a:solidFill>
                  <a:latin typeface="微软雅黑" pitchFamily="34" charset="-122"/>
                  <a:ea typeface="微软雅黑" pitchFamily="34" charset="-122"/>
                </a:rPr>
                <a:t>, 44(a1)</a:t>
              </a:r>
            </a:p>
            <a:p>
              <a:pPr lvl="0">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nop</a:t>
              </a:r>
              <a:r>
                <a:rPr lang="en-US" altLang="en-US" sz="1600" b="1" spc="-100" dirty="0">
                  <a:solidFill>
                    <a:srgbClr val="11576A"/>
                  </a:solidFill>
                  <a:latin typeface="微软雅黑" pitchFamily="34" charset="-122"/>
                  <a:ea typeface="微软雅黑" pitchFamily="34" charset="-122"/>
                </a:rPr>
                <a:t>	     /* delay slot for load */</a:t>
              </a:r>
            </a:p>
            <a:p>
              <a:pPr lvl="0">
                <a:lnSpc>
                  <a:spcPts val="1600"/>
                </a:lnSpc>
              </a:pPr>
              <a:endParaRPr kumimoji="0" lang="en-US" altLang="zh-CN"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a:p>
              <a:pPr lvl="0">
                <a:lnSpc>
                  <a:spcPts val="1600"/>
                </a:lnSpc>
              </a:pP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 and return. */</a:t>
              </a:r>
            </a:p>
            <a:p>
              <a:pPr lvl="0">
                <a:lnSpc>
                  <a:spcPts val="1600"/>
                </a:lnSpc>
              </a:pPr>
              <a:r>
                <a:rPr lang="en-US" altLang="zh-CN" sz="1600" b="1" spc="-100" dirty="0">
                  <a:solidFill>
                    <a:srgbClr val="11576A"/>
                  </a:solidFill>
                  <a:latin typeface="微软雅黑" pitchFamily="34" charset="-122"/>
                  <a:ea typeface="微软雅黑" pitchFamily="34" charset="-122"/>
                </a:rPr>
                <a:t>   j </a:t>
              </a:r>
              <a:r>
                <a:rPr lang="en-US" altLang="zh-CN" sz="1600" b="1" spc="-100" dirty="0" err="1">
                  <a:solidFill>
                    <a:srgbClr val="11576A"/>
                  </a:solidFill>
                  <a:latin typeface="微软雅黑" pitchFamily="34" charset="-122"/>
                  <a:ea typeface="微软雅黑" pitchFamily="34" charset="-122"/>
                </a:rPr>
                <a:t>ra</a:t>
              </a:r>
              <a:endParaRPr lang="en-US" altLang="zh-CN" sz="1600" b="1" spc="-100" dirty="0">
                <a:solidFill>
                  <a:srgbClr val="11576A"/>
                </a:solidFill>
                <a:latin typeface="微软雅黑" pitchFamily="34" charset="-122"/>
                <a:ea typeface="微软雅黑" pitchFamily="34" charset="-122"/>
              </a:endParaRPr>
            </a:p>
            <a:p>
              <a:pPr lvl="0">
                <a:lnSpc>
                  <a:spcPts val="1600"/>
                </a:lnSpc>
              </a:pPr>
              <a:r>
                <a:rPr lang="en-US" altLang="zh-CN" sz="1600" b="1" spc="-100" dirty="0">
                  <a:solidFill>
                    <a:srgbClr val="11576A"/>
                  </a:solidFill>
                  <a:latin typeface="微软雅黑" pitchFamily="34" charset="-122"/>
                  <a:ea typeface="微软雅黑" pitchFamily="34" charset="-122"/>
                </a:rPr>
                <a:t>   </a:t>
              </a:r>
              <a:r>
                <a:rPr lang="en-US" altLang="zh-CN" sz="1600" b="1" spc="-100" dirty="0" err="1">
                  <a:solidFill>
                    <a:srgbClr val="11576A"/>
                  </a:solidFill>
                  <a:latin typeface="微软雅黑" pitchFamily="34" charset="-122"/>
                  <a:ea typeface="微软雅黑" pitchFamily="34" charset="-122"/>
                </a:rPr>
                <a:t>nop</a:t>
              </a:r>
              <a:endParaRPr kumimoji="0" lang="zh-CN" altLang="en-US" sz="16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9" name="标题 1"/>
          <p:cNvSpPr txBox="1">
            <a:spLocks/>
          </p:cNvSpPr>
          <p:nvPr/>
        </p:nvSpPr>
        <p:spPr>
          <a:xfrm>
            <a:off x="467544" y="40466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kern-</a:t>
            </a:r>
            <a:r>
              <a:rPr kumimoji="0" lang="en-US" altLang="en-US"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ucore</a:t>
            </a: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/arch/</a:t>
            </a:r>
            <a:r>
              <a:rPr kumimoji="0" lang="en-US" altLang="zh-CN"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mips</a:t>
            </a:r>
            <a:r>
              <a:rPr kumimoji="0" lang="en-US"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/process/</a:t>
            </a:r>
            <a:r>
              <a:rPr kumimoji="0" lang="en-US" altLang="en-US"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switch.S</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343839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3059832" y="188640"/>
            <a:ext cx="5439548"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nSpc>
                <a:spcPts val="1300"/>
              </a:lnSpc>
            </a:pPr>
            <a:r>
              <a:rPr lang="en-US" altLang="en-US" sz="2800" spc="-100" dirty="0" err="1"/>
              <a:t>switch_to</a:t>
            </a:r>
            <a:r>
              <a:rPr lang="zh-CN" altLang="en-US" sz="2800" spc="-100" dirty="0"/>
              <a:t>的实现</a:t>
            </a:r>
          </a:p>
        </p:txBody>
      </p:sp>
      <p:grpSp>
        <p:nvGrpSpPr>
          <p:cNvPr id="2" name="组合 1"/>
          <p:cNvGrpSpPr/>
          <p:nvPr/>
        </p:nvGrpSpPr>
        <p:grpSpPr>
          <a:xfrm>
            <a:off x="899592" y="692696"/>
            <a:ext cx="8244408" cy="5688632"/>
            <a:chOff x="755576" y="794436"/>
            <a:chExt cx="6210591" cy="4562564"/>
          </a:xfrm>
        </p:grpSpPr>
        <p:sp>
          <p:nvSpPr>
            <p:cNvPr id="19" name="矩形 18"/>
            <p:cNvSpPr/>
            <p:nvPr/>
          </p:nvSpPr>
          <p:spPr>
            <a:xfrm>
              <a:off x="1115616" y="4994950"/>
              <a:ext cx="2786082" cy="362050"/>
            </a:xfrm>
            <a:prstGeom prst="rect">
              <a:avLst/>
            </a:prstGeom>
          </p:spPr>
          <p:txBody>
            <a:bodyPr wrap="square">
              <a:spAutoFit/>
            </a:bodyPr>
            <a:lstStyle/>
            <a:p>
              <a:pPr>
                <a:lnSpc>
                  <a:spcPts val="1400"/>
                </a:lnSpc>
              </a:pPr>
              <a:r>
                <a:rPr lang="en-US" altLang="en-US" sz="1400" b="1" spc="-100" dirty="0">
                  <a:solidFill>
                    <a:srgbClr val="11576A"/>
                  </a:solidFill>
                  <a:latin typeface="微软雅黑" pitchFamily="34" charset="-122"/>
                  <a:ea typeface="微软雅黑" pitchFamily="34" charset="-122"/>
                </a:rPr>
                <a:t>pushl 0(%</a:t>
              </a:r>
              <a:r>
                <a:rPr lang="en-US" altLang="en-US" sz="1400" b="1" spc="-100" dirty="0" err="1">
                  <a:solidFill>
                    <a:srgbClr val="11576A"/>
                  </a:solidFill>
                  <a:latin typeface="微软雅黑" pitchFamily="34" charset="-122"/>
                  <a:ea typeface="微软雅黑" pitchFamily="34" charset="-122"/>
                </a:rPr>
                <a:t>eax</a:t>
              </a:r>
              <a:r>
                <a:rPr lang="en-US" altLang="en-US" sz="1400" b="1" spc="-100" dirty="0">
                  <a:solidFill>
                    <a:srgbClr val="11576A"/>
                  </a:solidFill>
                  <a:latin typeface="微软雅黑" pitchFamily="34" charset="-122"/>
                  <a:ea typeface="微软雅黑" pitchFamily="34" charset="-122"/>
                </a:rPr>
                <a:t>)               # push </a:t>
              </a:r>
              <a:r>
                <a:rPr lang="en-US" altLang="en-US" sz="1400" b="1" spc="-100" dirty="0" err="1">
                  <a:solidFill>
                    <a:srgbClr val="11576A"/>
                  </a:solidFill>
                  <a:latin typeface="微软雅黑" pitchFamily="34" charset="-122"/>
                  <a:ea typeface="微软雅黑" pitchFamily="34" charset="-122"/>
                </a:rPr>
                <a:t>eip</a:t>
              </a:r>
              <a:endParaRPr lang="zh-CN" altLang="en-US" sz="1400" b="1" spc="-100" dirty="0">
                <a:solidFill>
                  <a:srgbClr val="11576A"/>
                </a:solidFill>
                <a:latin typeface="微软雅黑" pitchFamily="34" charset="-122"/>
                <a:ea typeface="微软雅黑" pitchFamily="34" charset="-122"/>
              </a:endParaRPr>
            </a:p>
            <a:p>
              <a:pPr>
                <a:lnSpc>
                  <a:spcPts val="1400"/>
                </a:lnSpc>
              </a:pPr>
              <a:r>
                <a:rPr lang="en-US" altLang="en-US" sz="1400" b="1" spc="-100" dirty="0">
                  <a:solidFill>
                    <a:srgbClr val="11576A"/>
                  </a:solidFill>
                  <a:latin typeface="微软雅黑" pitchFamily="34" charset="-122"/>
                  <a:ea typeface="微软雅黑" pitchFamily="34" charset="-122"/>
                </a:rPr>
                <a:t>     ret</a:t>
              </a:r>
              <a:endParaRPr lang="zh-CN" altLang="en-US" sz="1400" b="1" spc="-100" dirty="0">
                <a:solidFill>
                  <a:srgbClr val="11576A"/>
                </a:solidFill>
                <a:latin typeface="微软雅黑" pitchFamily="34" charset="-122"/>
                <a:ea typeface="微软雅黑" pitchFamily="34" charset="-122"/>
              </a:endParaRPr>
            </a:p>
          </p:txBody>
        </p:sp>
        <p:sp>
          <p:nvSpPr>
            <p:cNvPr id="20" name="矩形 19"/>
            <p:cNvSpPr/>
            <p:nvPr/>
          </p:nvSpPr>
          <p:spPr>
            <a:xfrm>
              <a:off x="755576" y="794436"/>
              <a:ext cx="3643338" cy="475190"/>
            </a:xfrm>
            <a:prstGeom prst="rect">
              <a:avLst/>
            </a:prstGeom>
          </p:spPr>
          <p:txBody>
            <a:bodyPr wrap="square">
              <a:spAutoFit/>
            </a:bodyPr>
            <a:lstStyle/>
            <a:p>
              <a:pPr>
                <a:lnSpc>
                  <a:spcPts val="1300"/>
                </a:lnSpc>
              </a:pPr>
              <a:r>
                <a:rPr lang="en-US" altLang="en-US" sz="1400" b="1" spc="-100" dirty="0">
                  <a:solidFill>
                    <a:srgbClr val="11576A"/>
                  </a:solidFill>
                  <a:latin typeface="微软雅黑" pitchFamily="34" charset="-122"/>
                  <a:ea typeface="微软雅黑" pitchFamily="34" charset="-122"/>
                </a:rPr>
                <a:t>.text</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a:solidFill>
                    <a:srgbClr val="11576A"/>
                  </a:solidFill>
                  <a:latin typeface="微软雅黑" pitchFamily="34" charset="-122"/>
                  <a:ea typeface="微软雅黑" pitchFamily="34" charset="-122"/>
                </a:rPr>
                <a:t>.</a:t>
              </a:r>
              <a:r>
                <a:rPr lang="en-US" altLang="en-US" sz="1400" b="1" spc="-100" dirty="0" err="1">
                  <a:solidFill>
                    <a:srgbClr val="11576A"/>
                  </a:solidFill>
                  <a:latin typeface="微软雅黑" pitchFamily="34" charset="-122"/>
                  <a:ea typeface="微软雅黑" pitchFamily="34" charset="-122"/>
                </a:rPr>
                <a:t>globl</a:t>
              </a:r>
              <a:r>
                <a:rPr lang="en-US" altLang="en-US" sz="1400" b="1" spc="-100" dirty="0">
                  <a:solidFill>
                    <a:srgbClr val="11576A"/>
                  </a:solidFill>
                  <a:latin typeface="微软雅黑" pitchFamily="34" charset="-122"/>
                  <a:ea typeface="微软雅黑" pitchFamily="34" charset="-122"/>
                </a:rPr>
                <a:t> </a:t>
              </a:r>
              <a:r>
                <a:rPr lang="en-US" altLang="en-US" sz="1400" b="1" spc="-100" dirty="0" err="1">
                  <a:solidFill>
                    <a:srgbClr val="11576A"/>
                  </a:solidFill>
                  <a:latin typeface="微软雅黑" pitchFamily="34" charset="-122"/>
                  <a:ea typeface="微软雅黑" pitchFamily="34" charset="-122"/>
                </a:rPr>
                <a:t>switch_to</a:t>
              </a:r>
              <a:endParaRPr lang="zh-CN" altLang="en-US" sz="1400" b="1" spc="-100" dirty="0">
                <a:solidFill>
                  <a:srgbClr val="11576A"/>
                </a:solidFill>
                <a:latin typeface="微软雅黑" pitchFamily="34" charset="-122"/>
                <a:ea typeface="微软雅黑" pitchFamily="34" charset="-122"/>
              </a:endParaRPr>
            </a:p>
            <a:p>
              <a:pPr>
                <a:lnSpc>
                  <a:spcPts val="1300"/>
                </a:lnSpc>
              </a:pP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                      # </a:t>
              </a:r>
              <a:r>
                <a:rPr lang="en-US" altLang="en-US" sz="1400" b="1" spc="-100" dirty="0" err="1">
                  <a:solidFill>
                    <a:srgbClr val="11576A"/>
                  </a:solidFill>
                  <a:latin typeface="微软雅黑" pitchFamily="34" charset="-122"/>
                  <a:ea typeface="微软雅黑" pitchFamily="34" charset="-122"/>
                </a:rPr>
                <a:t>switch_to</a:t>
              </a:r>
              <a:r>
                <a:rPr lang="en-US" altLang="en-US" sz="1400" b="1" spc="-100" dirty="0">
                  <a:solidFill>
                    <a:srgbClr val="11576A"/>
                  </a:solidFill>
                  <a:latin typeface="微软雅黑" pitchFamily="34" charset="-122"/>
                  <a:ea typeface="微软雅黑" pitchFamily="34" charset="-122"/>
                </a:rPr>
                <a:t>(from, to)   </a:t>
              </a:r>
              <a:endParaRPr lang="zh-CN" altLang="en-US" sz="1400" b="1" spc="-100" dirty="0">
                <a:solidFill>
                  <a:srgbClr val="11576A"/>
                </a:solidFill>
                <a:latin typeface="微软雅黑" pitchFamily="34" charset="-122"/>
                <a:ea typeface="微软雅黑" pitchFamily="34" charset="-122"/>
              </a:endParaRPr>
            </a:p>
          </p:txBody>
        </p:sp>
        <p:sp>
          <p:nvSpPr>
            <p:cNvPr id="21" name="矩形 20"/>
            <p:cNvSpPr/>
            <p:nvPr/>
          </p:nvSpPr>
          <p:spPr>
            <a:xfrm>
              <a:off x="965375" y="1403832"/>
              <a:ext cx="4000528"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from's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points to from</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r>
                <a:rPr lang="en-US" altLang="en-US" sz="1600" b="1" spc="-100" dirty="0">
                  <a:solidFill>
                    <a:srgbClr val="11576A"/>
                  </a:solidFill>
                  <a:latin typeface="微软雅黑" pitchFamily="34" charset="-122"/>
                  <a:ea typeface="微软雅黑" pitchFamily="34" charset="-122"/>
                </a:rPr>
                <a:t> 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save </a:t>
              </a:r>
              <a:r>
                <a:rPr lang="en-US" altLang="en-US" sz="1600" b="1" spc="-100" dirty="0" err="1">
                  <a:solidFill>
                    <a:srgbClr val="11576A"/>
                  </a:solidFill>
                  <a:latin typeface="微软雅黑" pitchFamily="34" charset="-122"/>
                  <a:ea typeface="微软雅黑" pitchFamily="34" charset="-122"/>
                </a:rPr>
                <a:t>eip</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popl</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%esp,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a:t>
              </a:r>
              <a:endParaRPr lang="zh-CN" altLang="en-US" sz="1600" b="1" spc="-100" dirty="0">
                <a:solidFill>
                  <a:srgbClr val="11576A"/>
                </a:solidFill>
                <a:latin typeface="微软雅黑" pitchFamily="34" charset="-122"/>
                <a:ea typeface="微软雅黑" pitchFamily="34" charset="-122"/>
              </a:endParaRPr>
            </a:p>
          </p:txBody>
        </p:sp>
        <p:sp>
          <p:nvSpPr>
            <p:cNvPr id="22" name="矩形 21"/>
            <p:cNvSpPr/>
            <p:nvPr/>
          </p:nvSpPr>
          <p:spPr>
            <a:xfrm>
              <a:off x="965375" y="3194205"/>
              <a:ext cx="6000792" cy="1719736"/>
            </a:xfrm>
            <a:prstGeom prst="rect">
              <a:avLst/>
            </a:prstGeom>
          </p:spPr>
          <p:txBody>
            <a:bodyPr wrap="square">
              <a:spAutoFit/>
            </a:bodyPr>
            <a:lstStyle/>
            <a:p>
              <a:pPr>
                <a:lnSpc>
                  <a:spcPts val="1600"/>
                </a:lnSpc>
              </a:pPr>
              <a:r>
                <a:rPr lang="en-US" altLang="en-US" sz="1600" b="1" spc="-100" dirty="0">
                  <a:solidFill>
                    <a:srgbClr val="11576A"/>
                  </a:solidFill>
                  <a:latin typeface="微软雅黑" pitchFamily="34" charset="-122"/>
                  <a:ea typeface="微软雅黑" pitchFamily="34" charset="-122"/>
                </a:rPr>
                <a:t>    # restore </a:t>
              </a:r>
              <a:r>
                <a:rPr lang="en-US" altLang="en-US" sz="1600" b="1" spc="-100" dirty="0" err="1">
                  <a:solidFill>
                    <a:srgbClr val="11576A"/>
                  </a:solidFill>
                  <a:latin typeface="微软雅黑" pitchFamily="34" charset="-122"/>
                  <a:ea typeface="微软雅黑" pitchFamily="34" charset="-122"/>
                </a:rPr>
                <a:t>to's</a:t>
              </a:r>
              <a:r>
                <a:rPr lang="en-US" altLang="en-US" sz="1600" b="1" spc="-100" dirty="0">
                  <a:solidFill>
                    <a:srgbClr val="11576A"/>
                  </a:solidFill>
                  <a:latin typeface="微软雅黑" pitchFamily="34" charset="-122"/>
                  <a:ea typeface="微软雅黑" pitchFamily="34" charset="-122"/>
                </a:rPr>
                <a:t> registers</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4(%esp),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 not 8(%esp): popped return address already</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 </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now points to </a:t>
              </a:r>
              <a:r>
                <a:rPr lang="en-US" altLang="en-US" sz="1600" b="1" spc="-100" dirty="0" err="1">
                  <a:solidFill>
                    <a:srgbClr val="11576A"/>
                  </a:solidFill>
                  <a:latin typeface="微软雅黑" pitchFamily="34" charset="-122"/>
                  <a:ea typeface="微软雅黑" pitchFamily="34" charset="-122"/>
                </a:rPr>
                <a:t>to</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ebp</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20(%</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esi</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16(%</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edx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12(%</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ecx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8(%</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ebx</a:t>
              </a:r>
              <a:endParaRPr lang="zh-CN" altLang="en-US" sz="1600" b="1" spc="-100" dirty="0">
                <a:solidFill>
                  <a:srgbClr val="11576A"/>
                </a:solidFill>
                <a:latin typeface="微软雅黑" pitchFamily="34" charset="-122"/>
                <a:ea typeface="微软雅黑" pitchFamily="34" charset="-122"/>
              </a:endParaRPr>
            </a:p>
            <a:p>
              <a:pPr>
                <a:lnSpc>
                  <a:spcPts val="1600"/>
                </a:lnSpc>
              </a:pPr>
              <a:r>
                <a:rPr lang="en-US" altLang="en-US" sz="1600" b="1" spc="-100" dirty="0">
                  <a:solidFill>
                    <a:srgbClr val="11576A"/>
                  </a:solidFill>
                  <a:latin typeface="微软雅黑" pitchFamily="34" charset="-122"/>
                  <a:ea typeface="微软雅黑" pitchFamily="34" charset="-122"/>
                </a:rPr>
                <a:t>    </a:t>
              </a:r>
              <a:r>
                <a:rPr lang="en-US" altLang="en-US" sz="1600" b="1" spc="-100" dirty="0" err="1">
                  <a:solidFill>
                    <a:srgbClr val="11576A"/>
                  </a:solidFill>
                  <a:latin typeface="微软雅黑" pitchFamily="34" charset="-122"/>
                  <a:ea typeface="微软雅黑" pitchFamily="34" charset="-122"/>
                </a:rPr>
                <a:t>movl</a:t>
              </a:r>
              <a:r>
                <a:rPr lang="en-US" altLang="en-US" sz="1600" b="1" spc="-100" dirty="0">
                  <a:solidFill>
                    <a:srgbClr val="11576A"/>
                  </a:solidFill>
                  <a:latin typeface="微软雅黑" pitchFamily="34" charset="-122"/>
                  <a:ea typeface="微软雅黑" pitchFamily="34" charset="-122"/>
                </a:rPr>
                <a:t> 4(%</a:t>
              </a:r>
              <a:r>
                <a:rPr lang="en-US" altLang="en-US" sz="1600" b="1" spc="-100" dirty="0" err="1">
                  <a:solidFill>
                    <a:srgbClr val="11576A"/>
                  </a:solidFill>
                  <a:latin typeface="微软雅黑" pitchFamily="34" charset="-122"/>
                  <a:ea typeface="微软雅黑" pitchFamily="34" charset="-122"/>
                </a:rPr>
                <a:t>eax</a:t>
              </a:r>
              <a:r>
                <a:rPr lang="en-US" altLang="en-US" sz="1600" b="1" spc="-100" dirty="0">
                  <a:solidFill>
                    <a:srgbClr val="11576A"/>
                  </a:solidFill>
                  <a:latin typeface="微软雅黑" pitchFamily="34" charset="-122"/>
                  <a:ea typeface="微软雅黑" pitchFamily="34" charset="-122"/>
                </a:rPr>
                <a:t>), %esp</a:t>
              </a:r>
              <a:endParaRPr lang="zh-CN" altLang="en-US" sz="1600" b="1" spc="-100" dirty="0">
                <a:solidFill>
                  <a:srgbClr val="11576A"/>
                </a:solidFill>
                <a:latin typeface="微软雅黑" pitchFamily="34" charset="-122"/>
                <a:ea typeface="微软雅黑" pitchFamily="34" charset="-122"/>
              </a:endParaRPr>
            </a:p>
          </p:txBody>
        </p:sp>
      </p:grpSp>
      <p:sp>
        <p:nvSpPr>
          <p:cNvPr id="9" name="标题 1"/>
          <p:cNvSpPr txBox="1">
            <a:spLocks/>
          </p:cNvSpPr>
          <p:nvPr/>
        </p:nvSpPr>
        <p:spPr>
          <a:xfrm>
            <a:off x="467544" y="404664"/>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en-US" sz="1600" dirty="0"/>
              <a:t>kern-</a:t>
            </a:r>
            <a:r>
              <a:rPr lang="en-US" altLang="en-US" sz="1600" dirty="0" err="1"/>
              <a:t>ucore</a:t>
            </a:r>
            <a:r>
              <a:rPr lang="en-US" altLang="en-US" sz="1600" dirty="0"/>
              <a:t>/arch/i386/process/</a:t>
            </a:r>
            <a:r>
              <a:rPr lang="en-US" altLang="en-US" sz="1600" dirty="0" err="1"/>
              <a:t>switch.S</a:t>
            </a:r>
            <a:endParaRPr lang="zh-CN" altLang="en-US" sz="1600" dirty="0">
              <a:cs typeface="+mj-cs"/>
            </a:endParaRPr>
          </a:p>
        </p:txBody>
      </p:sp>
    </p:spTree>
    <p:extLst>
      <p:ext uri="{BB962C8B-B14F-4D97-AF65-F5344CB8AC3E}">
        <p14:creationId xmlns:p14="http://schemas.microsoft.com/office/powerpoint/2010/main" val="9366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29</a:t>
            </a:fld>
            <a:endParaRPr lang="en-US" altLang="ko-KR"/>
          </a:p>
        </p:txBody>
      </p:sp>
      <p:sp>
        <p:nvSpPr>
          <p:cNvPr id="5" name="矩形 4"/>
          <p:cNvSpPr/>
          <p:nvPr/>
        </p:nvSpPr>
        <p:spPr>
          <a:xfrm>
            <a:off x="-396552" y="836712"/>
            <a:ext cx="10081120" cy="5016758"/>
          </a:xfrm>
          <a:prstGeom prst="rect">
            <a:avLst/>
          </a:prstGeom>
        </p:spPr>
        <p:txBody>
          <a:bodyPr wrap="square">
            <a:spAutoFit/>
          </a:bodyPr>
          <a:lstStyle/>
          <a:p>
            <a:r>
              <a:rPr lang="en-US" altLang="en-US" sz="3200" b="1" spc="-100" dirty="0">
                <a:solidFill>
                  <a:srgbClr val="11576A"/>
                </a:solidFill>
                <a:latin typeface="微软雅黑" pitchFamily="34" charset="-122"/>
                <a:ea typeface="微软雅黑" pitchFamily="34" charset="-122"/>
              </a:rPr>
              <a:t>    # save </a:t>
            </a:r>
            <a:r>
              <a:rPr lang="en-US" altLang="en-US" sz="3200" b="1" spc="-100" dirty="0" err="1">
                <a:solidFill>
                  <a:srgbClr val="11576A"/>
                </a:solidFill>
                <a:latin typeface="微软雅黑" pitchFamily="34" charset="-122"/>
                <a:ea typeface="微软雅黑" pitchFamily="34" charset="-122"/>
              </a:rPr>
              <a:t>from's</a:t>
            </a:r>
            <a:r>
              <a:rPr lang="en-US" altLang="en-US" sz="3200" b="1" spc="-100" dirty="0">
                <a:solidFill>
                  <a:srgbClr val="11576A"/>
                </a:solidFill>
                <a:latin typeface="微软雅黑" pitchFamily="34" charset="-122"/>
                <a:ea typeface="微软雅黑" pitchFamily="34" charset="-122"/>
              </a:rPr>
              <a:t> registers</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4(%esp), %</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   # </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 points to from</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popl</a:t>
            </a:r>
            <a:r>
              <a:rPr lang="en-US" altLang="en-US" sz="3200" b="1" spc="-100" dirty="0">
                <a:solidFill>
                  <a:srgbClr val="11576A"/>
                </a:solidFill>
                <a:latin typeface="微软雅黑" pitchFamily="34" charset="-122"/>
                <a:ea typeface="微软雅黑" pitchFamily="34" charset="-122"/>
              </a:rPr>
              <a:t> 0(%</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                # save </a:t>
            </a:r>
            <a:r>
              <a:rPr lang="en-US" altLang="en-US" sz="3200" b="1" spc="-100" dirty="0" err="1">
                <a:solidFill>
                  <a:srgbClr val="11576A"/>
                </a:solidFill>
                <a:latin typeface="微软雅黑" pitchFamily="34" charset="-122"/>
                <a:ea typeface="微软雅黑" pitchFamily="34" charset="-122"/>
              </a:rPr>
              <a:t>eip</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popl</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%esp, 4(%</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ebx</a:t>
            </a:r>
            <a:r>
              <a:rPr lang="en-US" altLang="en-US" sz="3200" b="1" spc="-100" dirty="0">
                <a:solidFill>
                  <a:srgbClr val="11576A"/>
                </a:solidFill>
                <a:latin typeface="微软雅黑" pitchFamily="34" charset="-122"/>
                <a:ea typeface="微软雅黑" pitchFamily="34" charset="-122"/>
              </a:rPr>
              <a:t>, 8(%</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ecx</a:t>
            </a:r>
            <a:r>
              <a:rPr lang="en-US" altLang="en-US" sz="3200" b="1" spc="-100" dirty="0">
                <a:solidFill>
                  <a:srgbClr val="11576A"/>
                </a:solidFill>
                <a:latin typeface="微软雅黑" pitchFamily="34" charset="-122"/>
                <a:ea typeface="微软雅黑" pitchFamily="34" charset="-122"/>
              </a:rPr>
              <a:t>, 12(%</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edx</a:t>
            </a:r>
            <a:r>
              <a:rPr lang="en-US" altLang="en-US" sz="3200" b="1" spc="-100" dirty="0">
                <a:solidFill>
                  <a:srgbClr val="11576A"/>
                </a:solidFill>
                <a:latin typeface="微软雅黑" pitchFamily="34" charset="-122"/>
                <a:ea typeface="微软雅黑" pitchFamily="34" charset="-122"/>
              </a:rPr>
              <a:t>, 16(%</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esi</a:t>
            </a:r>
            <a:r>
              <a:rPr lang="en-US" altLang="en-US" sz="3200" b="1" spc="-100" dirty="0">
                <a:solidFill>
                  <a:srgbClr val="11576A"/>
                </a:solidFill>
                <a:latin typeface="微软雅黑" pitchFamily="34" charset="-122"/>
                <a:ea typeface="微软雅黑" pitchFamily="34" charset="-122"/>
              </a:rPr>
              <a:t>, 20(%</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edi</a:t>
            </a:r>
            <a:r>
              <a:rPr lang="en-US" altLang="en-US" sz="3200" b="1" spc="-100" dirty="0">
                <a:solidFill>
                  <a:srgbClr val="11576A"/>
                </a:solidFill>
                <a:latin typeface="微软雅黑" pitchFamily="34" charset="-122"/>
                <a:ea typeface="微软雅黑" pitchFamily="34" charset="-122"/>
              </a:rPr>
              <a:t>, 24(%</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a:p>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movl</a:t>
            </a:r>
            <a:r>
              <a:rPr lang="en-US" altLang="en-US" sz="3200" b="1" spc="-100" dirty="0">
                <a:solidFill>
                  <a:srgbClr val="11576A"/>
                </a:solidFill>
                <a:latin typeface="微软雅黑" pitchFamily="34" charset="-122"/>
                <a:ea typeface="微软雅黑" pitchFamily="34" charset="-122"/>
              </a:rPr>
              <a:t> %</a:t>
            </a:r>
            <a:r>
              <a:rPr lang="en-US" altLang="en-US" sz="3200" b="1" spc="-100" dirty="0" err="1">
                <a:solidFill>
                  <a:srgbClr val="11576A"/>
                </a:solidFill>
                <a:latin typeface="微软雅黑" pitchFamily="34" charset="-122"/>
                <a:ea typeface="微软雅黑" pitchFamily="34" charset="-122"/>
              </a:rPr>
              <a:t>ebp</a:t>
            </a:r>
            <a:r>
              <a:rPr lang="en-US" altLang="en-US" sz="3200" b="1" spc="-100" dirty="0">
                <a:solidFill>
                  <a:srgbClr val="11576A"/>
                </a:solidFill>
                <a:latin typeface="微软雅黑" pitchFamily="34" charset="-122"/>
                <a:ea typeface="微软雅黑" pitchFamily="34" charset="-122"/>
              </a:rPr>
              <a:t>, 28(%</a:t>
            </a:r>
            <a:r>
              <a:rPr lang="en-US" altLang="en-US" sz="3200" b="1" spc="-100" dirty="0" err="1">
                <a:solidFill>
                  <a:srgbClr val="11576A"/>
                </a:solidFill>
                <a:latin typeface="微软雅黑" pitchFamily="34" charset="-122"/>
                <a:ea typeface="微软雅黑" pitchFamily="34" charset="-122"/>
              </a:rPr>
              <a:t>eax</a:t>
            </a:r>
            <a:r>
              <a:rPr lang="en-US" altLang="en-US" sz="3200" b="1" spc="-100" dirty="0">
                <a:solidFill>
                  <a:srgbClr val="11576A"/>
                </a:solidFill>
                <a:latin typeface="微软雅黑" pitchFamily="34" charset="-122"/>
                <a:ea typeface="微软雅黑" pitchFamily="34" charset="-122"/>
              </a:rPr>
              <a:t>)</a:t>
            </a:r>
            <a:endParaRPr lang="zh-CN" altLang="en-US" sz="3200" b="1" spc="-100" dirty="0">
              <a:solidFill>
                <a:srgbClr val="11576A"/>
              </a:solidFill>
              <a:latin typeface="微软雅黑" pitchFamily="34" charset="-122"/>
              <a:ea typeface="微软雅黑" pitchFamily="34" charset="-122"/>
            </a:endParaRPr>
          </a:p>
        </p:txBody>
      </p:sp>
      <p:sp>
        <p:nvSpPr>
          <p:cNvPr id="6" name="文本框 5"/>
          <p:cNvSpPr txBox="1"/>
          <p:nvPr/>
        </p:nvSpPr>
        <p:spPr>
          <a:xfrm>
            <a:off x="6156176" y="5253305"/>
            <a:ext cx="2728664" cy="923330"/>
          </a:xfrm>
          <a:prstGeom prst="rect">
            <a:avLst/>
          </a:prstGeom>
          <a:noFill/>
        </p:spPr>
        <p:txBody>
          <a:bodyPr wrap="square" rtlCol="0">
            <a:spAutoFit/>
          </a:bodyPr>
          <a:lstStyle/>
          <a:p>
            <a:r>
              <a:rPr lang="zh-CN" altLang="en-US" dirty="0">
                <a:solidFill>
                  <a:srgbClr val="FF0000"/>
                </a:solidFill>
              </a:rPr>
              <a:t>说明：</a:t>
            </a:r>
            <a:r>
              <a:rPr lang="en-US" altLang="zh-CN" dirty="0">
                <a:solidFill>
                  <a:srgbClr val="FF0000"/>
                </a:solidFill>
              </a:rPr>
              <a:t>x86</a:t>
            </a:r>
            <a:r>
              <a:rPr lang="zh-CN" altLang="en-US" dirty="0">
                <a:solidFill>
                  <a:srgbClr val="FF0000"/>
                </a:solidFill>
              </a:rPr>
              <a:t>汇编中，</a:t>
            </a:r>
            <a:r>
              <a:rPr lang="en-US" altLang="zh-CN" dirty="0" err="1">
                <a:solidFill>
                  <a:srgbClr val="FF0000"/>
                </a:solidFill>
              </a:rPr>
              <a:t>mov</a:t>
            </a:r>
            <a:r>
              <a:rPr lang="zh-CN" altLang="en-US" dirty="0">
                <a:solidFill>
                  <a:srgbClr val="FF0000"/>
                </a:solidFill>
              </a:rPr>
              <a:t>将第一个操作数的值，放到第二个操作数中</a:t>
            </a:r>
          </a:p>
        </p:txBody>
      </p:sp>
    </p:spTree>
    <p:extLst>
      <p:ext uri="{BB962C8B-B14F-4D97-AF65-F5344CB8AC3E}">
        <p14:creationId xmlns:p14="http://schemas.microsoft.com/office/powerpoint/2010/main" val="422962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如何实现计算资源的共享共用</a:t>
            </a:r>
          </a:p>
        </p:txBody>
      </p:sp>
      <p:sp>
        <p:nvSpPr>
          <p:cNvPr id="3" name="内容占位符 2"/>
          <p:cNvSpPr>
            <a:spLocks noGrp="1"/>
          </p:cNvSpPr>
          <p:nvPr>
            <p:ph idx="1"/>
          </p:nvPr>
        </p:nvSpPr>
        <p:spPr/>
        <p:txBody>
          <a:bodyPr/>
          <a:lstStyle/>
          <a:p>
            <a:r>
              <a:rPr lang="zh-CN" altLang="en-US" dirty="0"/>
              <a:t>排队，分时共享</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a:t>
            </a:fld>
            <a:endParaRPr lang="en-US" altLang="ko-KR"/>
          </a:p>
        </p:txBody>
      </p:sp>
      <p:sp>
        <p:nvSpPr>
          <p:cNvPr id="7" name="Rectangle 3"/>
          <p:cNvSpPr txBox="1">
            <a:spLocks noChangeArrowheads="1"/>
          </p:cNvSpPr>
          <p:nvPr/>
        </p:nvSpPr>
        <p:spPr bwMode="auto">
          <a:xfrm>
            <a:off x="900113" y="4910287"/>
            <a:ext cx="7570787"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eaLnBrk="1" hangingPunct="1">
              <a:lnSpc>
                <a:spcPct val="70000"/>
              </a:lnSpc>
              <a:buFont typeface="Wingdings" panose="05000000000000000000" pitchFamily="2" charset="2"/>
              <a:buNone/>
            </a:pPr>
            <a:r>
              <a:rPr lang="en-US" altLang="zh-CN" kern="0">
                <a:ea typeface="宋体" panose="02010600030101010101" pitchFamily="2" charset="-122"/>
              </a:rPr>
              <a:t>Early batch system</a:t>
            </a:r>
            <a:endParaRPr lang="en-US" altLang="zh-CN" sz="2400" kern="0">
              <a:ea typeface="宋体" panose="02010600030101010101" pitchFamily="2" charset="-122"/>
            </a:endParaRPr>
          </a:p>
          <a:p>
            <a:pPr lvl="1" eaLnBrk="1" hangingPunct="1">
              <a:lnSpc>
                <a:spcPct val="70000"/>
              </a:lnSpc>
            </a:pPr>
            <a:r>
              <a:rPr lang="en-US" altLang="zh-CN" kern="0">
                <a:ea typeface="宋体" panose="02010600030101010101" pitchFamily="2" charset="-122"/>
              </a:rPr>
              <a:t>bring cards to 1401</a:t>
            </a:r>
          </a:p>
          <a:p>
            <a:pPr lvl="1" eaLnBrk="1" hangingPunct="1">
              <a:lnSpc>
                <a:spcPct val="70000"/>
              </a:lnSpc>
            </a:pPr>
            <a:r>
              <a:rPr lang="en-US" altLang="zh-CN" kern="0">
                <a:ea typeface="宋体" panose="02010600030101010101" pitchFamily="2" charset="-122"/>
              </a:rPr>
              <a:t>read cards to tape</a:t>
            </a:r>
          </a:p>
          <a:p>
            <a:pPr lvl="1" eaLnBrk="1" hangingPunct="1">
              <a:lnSpc>
                <a:spcPct val="70000"/>
              </a:lnSpc>
            </a:pPr>
            <a:r>
              <a:rPr lang="en-US" altLang="zh-CN" kern="0">
                <a:ea typeface="宋体" panose="02010600030101010101" pitchFamily="2" charset="-122"/>
              </a:rPr>
              <a:t>put tape on 7094 which does computing</a:t>
            </a:r>
          </a:p>
          <a:p>
            <a:pPr lvl="1" eaLnBrk="1" hangingPunct="1">
              <a:lnSpc>
                <a:spcPct val="70000"/>
              </a:lnSpc>
            </a:pPr>
            <a:r>
              <a:rPr lang="en-US" altLang="zh-CN" kern="0">
                <a:ea typeface="宋体" panose="02010600030101010101" pitchFamily="2" charset="-122"/>
              </a:rPr>
              <a:t>put tape on 1401 which prints output</a:t>
            </a:r>
            <a:endParaRPr lang="en-US" altLang="zh-CN" sz="2000" kern="0">
              <a:ea typeface="宋体" panose="02010600030101010101" pitchFamily="2" charset="-122"/>
            </a:endParaRPr>
          </a:p>
          <a:p>
            <a:pPr lvl="1" eaLnBrk="1" hangingPunct="1">
              <a:lnSpc>
                <a:spcPct val="90000"/>
              </a:lnSpc>
            </a:pPr>
            <a:endParaRPr lang="en-US" altLang="zh-CN" sz="2000" kern="0">
              <a:ea typeface="宋体" panose="02010600030101010101" pitchFamily="2" charset="-122"/>
            </a:endParaRPr>
          </a:p>
          <a:p>
            <a:pPr lvl="1" eaLnBrk="1" hangingPunct="1">
              <a:lnSpc>
                <a:spcPct val="90000"/>
              </a:lnSpc>
            </a:pPr>
            <a:endParaRPr lang="zh-CN" altLang="en-US" sz="2000" kern="0" dirty="0">
              <a:ea typeface="宋体" panose="02010600030101010101" pitchFamily="2" charset="-122"/>
            </a:endParaRPr>
          </a:p>
        </p:txBody>
      </p:sp>
      <p:pic>
        <p:nvPicPr>
          <p:cNvPr id="8" name="Picture 5"/>
          <p:cNvPicPr>
            <a:picLocks noChangeAspect="1" noChangeArrowheads="1"/>
          </p:cNvPicPr>
          <p:nvPr/>
        </p:nvPicPr>
        <p:blipFill>
          <a:blip r:embed="rId2"/>
          <a:srcRect/>
          <a:stretch>
            <a:fillRect/>
          </a:stretch>
        </p:blipFill>
        <p:spPr bwMode="auto">
          <a:xfrm>
            <a:off x="238125" y="1844824"/>
            <a:ext cx="890587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1466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dissolve">
                                      <p:cBhvr>
                                        <p:cTn id="16" dur="500"/>
                                        <p:tgtEl>
                                          <p:spTgt spid="7">
                                            <p:txEl>
                                              <p:pRg st="2" end="2"/>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dissolve">
                                      <p:cBhvr>
                                        <p:cTn id="20" dur="500"/>
                                        <p:tgtEl>
                                          <p:spTgt spid="7">
                                            <p:txEl>
                                              <p:pRg st="3" end="3"/>
                                            </p:txEl>
                                          </p:spTgt>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dissolve">
                                      <p:cBhvr>
                                        <p:cTn id="24"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30</a:t>
            </a:fld>
            <a:endParaRPr lang="en-US" altLang="ko-KR"/>
          </a:p>
        </p:txBody>
      </p:sp>
      <p:sp>
        <p:nvSpPr>
          <p:cNvPr id="5" name="矩形 4"/>
          <p:cNvSpPr/>
          <p:nvPr/>
        </p:nvSpPr>
        <p:spPr>
          <a:xfrm>
            <a:off x="107504" y="980728"/>
            <a:ext cx="10081120" cy="4832092"/>
          </a:xfrm>
          <a:prstGeom prst="rect">
            <a:avLst/>
          </a:prstGeom>
        </p:spPr>
        <p:txBody>
          <a:bodyPr wrap="square">
            <a:spAutoFit/>
          </a:bodyPr>
          <a:lstStyle/>
          <a:p>
            <a:r>
              <a:rPr lang="en-US" altLang="en-US" sz="2800" b="1" spc="-100" dirty="0">
                <a:solidFill>
                  <a:srgbClr val="11576A"/>
                </a:solidFill>
                <a:latin typeface="微软雅黑" pitchFamily="34" charset="-122"/>
                <a:ea typeface="微软雅黑" pitchFamily="34" charset="-122"/>
              </a:rPr>
              <a:t> # restore </a:t>
            </a:r>
            <a:r>
              <a:rPr lang="en-US" altLang="en-US" sz="2800" b="1" spc="-100" dirty="0" err="1">
                <a:solidFill>
                  <a:srgbClr val="11576A"/>
                </a:solidFill>
                <a:latin typeface="微软雅黑" pitchFamily="34" charset="-122"/>
                <a:ea typeface="微软雅黑" pitchFamily="34" charset="-122"/>
              </a:rPr>
              <a:t>to's</a:t>
            </a:r>
            <a:r>
              <a:rPr lang="en-US" altLang="en-US" sz="2800" b="1" spc="-100" dirty="0">
                <a:solidFill>
                  <a:srgbClr val="11576A"/>
                </a:solidFill>
                <a:latin typeface="微软雅黑" pitchFamily="34" charset="-122"/>
                <a:ea typeface="微软雅黑" pitchFamily="34" charset="-122"/>
              </a:rPr>
              <a:t> registers</a:t>
            </a: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4(%</a:t>
            </a:r>
            <a:r>
              <a:rPr lang="en-US" altLang="en-US" sz="2800" b="1" spc="-100" dirty="0" err="1">
                <a:solidFill>
                  <a:srgbClr val="11576A"/>
                </a:solidFill>
                <a:latin typeface="微软雅黑" pitchFamily="34" charset="-122"/>
                <a:ea typeface="微软雅黑" pitchFamily="34" charset="-122"/>
              </a:rPr>
              <a:t>esp</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 not 8(%</a:t>
            </a:r>
            <a:r>
              <a:rPr lang="en-US" altLang="en-US" sz="2800" b="1" spc="-100" dirty="0" err="1">
                <a:solidFill>
                  <a:srgbClr val="11576A"/>
                </a:solidFill>
                <a:latin typeface="微软雅黑" pitchFamily="34" charset="-122"/>
                <a:ea typeface="微软雅黑" pitchFamily="34" charset="-122"/>
              </a:rPr>
              <a:t>esp</a:t>
            </a:r>
            <a:r>
              <a:rPr lang="en-US" altLang="en-US" sz="2800" b="1" spc="-100" dirty="0">
                <a:solidFill>
                  <a:srgbClr val="11576A"/>
                </a:solidFill>
                <a:latin typeface="微软雅黑" pitchFamily="34" charset="-122"/>
                <a:ea typeface="微软雅黑" pitchFamily="34" charset="-122"/>
              </a:rPr>
              <a:t>): </a:t>
            </a:r>
          </a:p>
          <a:p>
            <a:r>
              <a:rPr lang="en-US" altLang="en-US" sz="2800" b="1" spc="-100" dirty="0">
                <a:solidFill>
                  <a:srgbClr val="11576A"/>
                </a:solidFill>
                <a:latin typeface="微软雅黑" pitchFamily="34" charset="-122"/>
                <a:ea typeface="微软雅黑" pitchFamily="34" charset="-122"/>
              </a:rPr>
              <a:t>                                   </a:t>
            </a:r>
            <a:r>
              <a:rPr lang="en-US" altLang="zh-CN" sz="2800" b="1" spc="-100" dirty="0">
                <a:solidFill>
                  <a:srgbClr val="11576A"/>
                </a:solidFill>
                <a:latin typeface="微软雅黑" pitchFamily="34" charset="-122"/>
                <a:ea typeface="微软雅黑" pitchFamily="34" charset="-122"/>
              </a:rPr>
              <a:t>#</a:t>
            </a:r>
            <a:r>
              <a:rPr lang="en-US" altLang="en-US" sz="2800" b="1" spc="-100" dirty="0">
                <a:solidFill>
                  <a:srgbClr val="11576A"/>
                </a:solidFill>
                <a:latin typeface="微软雅黑" pitchFamily="34" charset="-122"/>
                <a:ea typeface="微软雅黑" pitchFamily="34" charset="-122"/>
              </a:rPr>
              <a:t>popped return address already</a:t>
            </a:r>
          </a:p>
          <a:p>
            <a:r>
              <a:rPr lang="en-US" altLang="en-US" sz="2800" b="1" spc="-100" dirty="0">
                <a:solidFill>
                  <a:srgbClr val="11576A"/>
                </a:solidFill>
                <a:latin typeface="微软雅黑" pitchFamily="34" charset="-122"/>
                <a:ea typeface="微软雅黑" pitchFamily="34" charset="-122"/>
              </a:rPr>
              <a:t>                                                    # </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now points to </a:t>
            </a:r>
            <a:r>
              <a:rPr lang="en-US" altLang="en-US" sz="2800" b="1" spc="-100" dirty="0" err="1">
                <a:solidFill>
                  <a:srgbClr val="11576A"/>
                </a:solidFill>
                <a:latin typeface="微软雅黑" pitchFamily="34" charset="-122"/>
                <a:ea typeface="微软雅黑" pitchFamily="34" charset="-122"/>
              </a:rPr>
              <a:t>to</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28(%</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ebp</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24(%</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edi</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20(%</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esi</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16(%</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edx</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12(%</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ecx</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8(%</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ebx</a:t>
            </a:r>
            <a:endParaRPr lang="en-US" altLang="en-US" sz="2800" b="1" spc="-100" dirty="0">
              <a:solidFill>
                <a:srgbClr val="11576A"/>
              </a:solidFill>
              <a:latin typeface="微软雅黑" pitchFamily="34" charset="-122"/>
              <a:ea typeface="微软雅黑" pitchFamily="34" charset="-122"/>
            </a:endParaRPr>
          </a:p>
          <a:p>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movl</a:t>
            </a:r>
            <a:r>
              <a:rPr lang="en-US" altLang="en-US" sz="2800" b="1" spc="-100" dirty="0">
                <a:solidFill>
                  <a:srgbClr val="11576A"/>
                </a:solidFill>
                <a:latin typeface="微软雅黑" pitchFamily="34" charset="-122"/>
                <a:ea typeface="微软雅黑" pitchFamily="34" charset="-122"/>
              </a:rPr>
              <a:t> 4(%</a:t>
            </a:r>
            <a:r>
              <a:rPr lang="en-US" altLang="en-US" sz="2800" b="1" spc="-100" dirty="0" err="1">
                <a:solidFill>
                  <a:srgbClr val="11576A"/>
                </a:solidFill>
                <a:latin typeface="微软雅黑" pitchFamily="34" charset="-122"/>
                <a:ea typeface="微软雅黑" pitchFamily="34" charset="-122"/>
              </a:rPr>
              <a:t>eax</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esp</a:t>
            </a:r>
            <a:endParaRPr lang="zh-CN" altLang="en-US" sz="2800" b="1" spc="-100" dirty="0">
              <a:solidFill>
                <a:srgbClr val="11576A"/>
              </a:solidFill>
              <a:latin typeface="微软雅黑" pitchFamily="34" charset="-122"/>
              <a:ea typeface="微软雅黑" pitchFamily="34" charset="-122"/>
            </a:endParaRPr>
          </a:p>
        </p:txBody>
      </p:sp>
      <p:sp>
        <p:nvSpPr>
          <p:cNvPr id="6" name="文本框 5"/>
          <p:cNvSpPr txBox="1"/>
          <p:nvPr/>
        </p:nvSpPr>
        <p:spPr>
          <a:xfrm>
            <a:off x="6156176" y="5253305"/>
            <a:ext cx="2728664" cy="923330"/>
          </a:xfrm>
          <a:prstGeom prst="rect">
            <a:avLst/>
          </a:prstGeom>
          <a:noFill/>
        </p:spPr>
        <p:txBody>
          <a:bodyPr wrap="square" rtlCol="0">
            <a:spAutoFit/>
          </a:bodyPr>
          <a:lstStyle/>
          <a:p>
            <a:r>
              <a:rPr lang="zh-CN" altLang="en-US" dirty="0">
                <a:solidFill>
                  <a:srgbClr val="FF0000"/>
                </a:solidFill>
              </a:rPr>
              <a:t>说明：</a:t>
            </a:r>
            <a:r>
              <a:rPr lang="en-US" altLang="zh-CN" dirty="0">
                <a:solidFill>
                  <a:srgbClr val="FF0000"/>
                </a:solidFill>
              </a:rPr>
              <a:t>x86</a:t>
            </a:r>
            <a:r>
              <a:rPr lang="zh-CN" altLang="en-US" dirty="0">
                <a:solidFill>
                  <a:srgbClr val="FF0000"/>
                </a:solidFill>
              </a:rPr>
              <a:t>汇编中，</a:t>
            </a:r>
            <a:r>
              <a:rPr lang="en-US" altLang="zh-CN" dirty="0" err="1">
                <a:solidFill>
                  <a:srgbClr val="FF0000"/>
                </a:solidFill>
              </a:rPr>
              <a:t>mov</a:t>
            </a:r>
            <a:r>
              <a:rPr lang="zh-CN" altLang="en-US" dirty="0">
                <a:solidFill>
                  <a:srgbClr val="FF0000"/>
                </a:solidFill>
              </a:rPr>
              <a:t>将第一个操作数的值，放到第二个操作数中</a:t>
            </a:r>
          </a:p>
        </p:txBody>
      </p:sp>
    </p:spTree>
    <p:extLst>
      <p:ext uri="{BB962C8B-B14F-4D97-AF65-F5344CB8AC3E}">
        <p14:creationId xmlns:p14="http://schemas.microsoft.com/office/powerpoint/2010/main" val="317684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r>
              <a:rPr lang="en-US" altLang="zh-CN"/>
              <a:t>Operating System</a:t>
            </a:r>
            <a:endParaRPr lang="en-US" altLang="ko-KR"/>
          </a:p>
        </p:txBody>
      </p:sp>
      <p:sp>
        <p:nvSpPr>
          <p:cNvPr id="3" name="页脚占位符 2"/>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p:cNvSpPr>
            <a:spLocks noGrp="1"/>
          </p:cNvSpPr>
          <p:nvPr>
            <p:ph type="sldNum" sz="quarter" idx="12"/>
          </p:nvPr>
        </p:nvSpPr>
        <p:spPr/>
        <p:txBody>
          <a:bodyPr/>
          <a:lstStyle/>
          <a:p>
            <a:pPr>
              <a:defRPr/>
            </a:pPr>
            <a:fld id="{7FB35390-FBD5-4AD1-9630-7751BB08F3CC}" type="slidenum">
              <a:rPr lang="en-US" altLang="ko-KR" smtClean="0"/>
              <a:pPr>
                <a:defRPr/>
              </a:pPr>
              <a:t>31</a:t>
            </a:fld>
            <a:endParaRPr lang="en-US" altLang="ko-KR"/>
          </a:p>
        </p:txBody>
      </p:sp>
      <p:sp>
        <p:nvSpPr>
          <p:cNvPr id="5" name="矩形 4"/>
          <p:cNvSpPr/>
          <p:nvPr/>
        </p:nvSpPr>
        <p:spPr>
          <a:xfrm>
            <a:off x="107504" y="980728"/>
            <a:ext cx="10081120" cy="4401205"/>
          </a:xfrm>
          <a:prstGeom prst="rect">
            <a:avLst/>
          </a:prstGeom>
        </p:spPr>
        <p:txBody>
          <a:bodyPr wrap="square">
            <a:spAutoFit/>
          </a:bodyPr>
          <a:lstStyle/>
          <a:p>
            <a:r>
              <a:rPr lang="en-US" altLang="en-US" sz="2800" b="1" spc="-100" dirty="0">
                <a:solidFill>
                  <a:srgbClr val="11576A"/>
                </a:solidFill>
                <a:latin typeface="微软雅黑" pitchFamily="34" charset="-122"/>
                <a:ea typeface="微软雅黑" pitchFamily="34" charset="-122"/>
              </a:rPr>
              <a:t>.text</a:t>
            </a:r>
          </a:p>
          <a:p>
            <a:r>
              <a:rPr lang="en-US" altLang="en-US" sz="2800" b="1" spc="-100" dirty="0">
                <a:solidFill>
                  <a:srgbClr val="11576A"/>
                </a:solidFill>
                <a:latin typeface="微软雅黑" pitchFamily="34" charset="-122"/>
                <a:ea typeface="微软雅黑" pitchFamily="34" charset="-122"/>
              </a:rPr>
              <a:t>.</a:t>
            </a:r>
            <a:r>
              <a:rPr lang="en-US" altLang="en-US" sz="2800" b="1" spc="-100" dirty="0" err="1">
                <a:solidFill>
                  <a:srgbClr val="11576A"/>
                </a:solidFill>
                <a:latin typeface="微软雅黑" pitchFamily="34" charset="-122"/>
                <a:ea typeface="微软雅黑" pitchFamily="34" charset="-122"/>
              </a:rPr>
              <a:t>globl</a:t>
            </a:r>
            <a:r>
              <a:rPr lang="en-US" altLang="en-US" sz="2800" b="1" spc="-100" dirty="0">
                <a:solidFill>
                  <a:srgbClr val="11576A"/>
                </a:solidFill>
                <a:latin typeface="微软雅黑" pitchFamily="34" charset="-122"/>
                <a:ea typeface="微软雅黑" pitchFamily="34" charset="-122"/>
              </a:rPr>
              <a:t> </a:t>
            </a:r>
            <a:r>
              <a:rPr lang="en-US" altLang="en-US" sz="2800" b="1" spc="-100" dirty="0" err="1">
                <a:solidFill>
                  <a:srgbClr val="11576A"/>
                </a:solidFill>
                <a:latin typeface="微软雅黑" pitchFamily="34" charset="-122"/>
                <a:ea typeface="微软雅黑" pitchFamily="34" charset="-122"/>
              </a:rPr>
              <a:t>switch_to</a:t>
            </a:r>
            <a:endParaRPr lang="en-US" altLang="en-US" sz="2800" b="1" spc="-100" dirty="0">
              <a:solidFill>
                <a:srgbClr val="11576A"/>
              </a:solidFill>
              <a:latin typeface="微软雅黑" pitchFamily="34" charset="-122"/>
              <a:ea typeface="微软雅黑" pitchFamily="34" charset="-122"/>
            </a:endParaRPr>
          </a:p>
          <a:p>
            <a:r>
              <a:rPr lang="en-US" altLang="en-US" sz="2800" b="1" spc="-100" dirty="0" err="1">
                <a:solidFill>
                  <a:srgbClr val="11576A"/>
                </a:solidFill>
                <a:latin typeface="微软雅黑" pitchFamily="34" charset="-122"/>
                <a:ea typeface="微软雅黑" pitchFamily="34" charset="-122"/>
              </a:rPr>
              <a:t>switch_to</a:t>
            </a:r>
            <a:r>
              <a:rPr lang="en-US" altLang="en-US" sz="2800" b="1" spc="-100" dirty="0">
                <a:solidFill>
                  <a:srgbClr val="11576A"/>
                </a:solidFill>
                <a:latin typeface="微软雅黑" pitchFamily="34" charset="-122"/>
                <a:ea typeface="微软雅黑" pitchFamily="34" charset="-122"/>
              </a:rPr>
              <a:t>:                      # </a:t>
            </a:r>
            <a:r>
              <a:rPr lang="en-US" altLang="en-US" sz="2800" b="1" spc="-100" dirty="0" err="1">
                <a:solidFill>
                  <a:srgbClr val="11576A"/>
                </a:solidFill>
                <a:latin typeface="微软雅黑" pitchFamily="34" charset="-122"/>
                <a:ea typeface="微软雅黑" pitchFamily="34" charset="-122"/>
              </a:rPr>
              <a:t>switch_to</a:t>
            </a:r>
            <a:r>
              <a:rPr lang="en-US" altLang="en-US" sz="2800" b="1" spc="-100" dirty="0">
                <a:solidFill>
                  <a:srgbClr val="11576A"/>
                </a:solidFill>
                <a:latin typeface="微软雅黑" pitchFamily="34" charset="-122"/>
                <a:ea typeface="微软雅黑" pitchFamily="34" charset="-122"/>
              </a:rPr>
              <a:t>(from, to) </a:t>
            </a:r>
            <a:endParaRPr lang="da-DK" altLang="en-US" sz="2800" b="1" spc="-100" dirty="0">
              <a:solidFill>
                <a:srgbClr val="11576A"/>
              </a:solidFill>
              <a:latin typeface="微软雅黑" pitchFamily="34" charset="-122"/>
              <a:ea typeface="微软雅黑" pitchFamily="34" charset="-122"/>
            </a:endParaRPr>
          </a:p>
          <a:p>
            <a:endParaRPr lang="da-DK" altLang="en-US" sz="2800" b="1" spc="-100" dirty="0">
              <a:solidFill>
                <a:srgbClr val="11576A"/>
              </a:solidFill>
              <a:latin typeface="微软雅黑" pitchFamily="34" charset="-122"/>
              <a:ea typeface="微软雅黑" pitchFamily="34" charset="-122"/>
            </a:endParaRPr>
          </a:p>
          <a:p>
            <a:r>
              <a:rPr lang="en-US" altLang="zh-CN" sz="2800" b="1" spc="-100" dirty="0">
                <a:solidFill>
                  <a:srgbClr val="11576A"/>
                </a:solidFill>
                <a:latin typeface="微软雅黑" pitchFamily="34" charset="-122"/>
                <a:ea typeface="微软雅黑" pitchFamily="34" charset="-122"/>
              </a:rPr>
              <a:t>…………</a:t>
            </a:r>
            <a:endParaRPr lang="da-DK" altLang="en-US" sz="2800" b="1" spc="-100" dirty="0">
              <a:solidFill>
                <a:srgbClr val="11576A"/>
              </a:solidFill>
              <a:latin typeface="微软雅黑" pitchFamily="34" charset="-122"/>
              <a:ea typeface="微软雅黑" pitchFamily="34" charset="-122"/>
            </a:endParaRPr>
          </a:p>
          <a:p>
            <a:r>
              <a:rPr lang="en-US" altLang="zh-CN" sz="2800" b="1" spc="-100" dirty="0">
                <a:solidFill>
                  <a:srgbClr val="11576A"/>
                </a:solidFill>
                <a:latin typeface="微软雅黑" pitchFamily="34" charset="-122"/>
                <a:ea typeface="微软雅黑" pitchFamily="34" charset="-122"/>
              </a:rPr>
              <a:t>…………</a:t>
            </a:r>
            <a:endParaRPr lang="da-DK" altLang="en-US" sz="2800" b="1" spc="-100" dirty="0">
              <a:solidFill>
                <a:srgbClr val="11576A"/>
              </a:solidFill>
              <a:latin typeface="微软雅黑" pitchFamily="34" charset="-122"/>
              <a:ea typeface="微软雅黑" pitchFamily="34" charset="-122"/>
            </a:endParaRPr>
          </a:p>
          <a:p>
            <a:endParaRPr lang="da-DK" altLang="en-US" sz="2800" b="1" spc="-100" dirty="0">
              <a:solidFill>
                <a:srgbClr val="11576A"/>
              </a:solidFill>
              <a:latin typeface="微软雅黑" pitchFamily="34" charset="-122"/>
              <a:ea typeface="微软雅黑" pitchFamily="34" charset="-122"/>
            </a:endParaRPr>
          </a:p>
          <a:p>
            <a:endParaRPr lang="da-DK" altLang="en-US" sz="2800" b="1" spc="-100" dirty="0">
              <a:solidFill>
                <a:srgbClr val="11576A"/>
              </a:solidFill>
              <a:latin typeface="微软雅黑" pitchFamily="34" charset="-122"/>
              <a:ea typeface="微软雅黑" pitchFamily="34" charset="-122"/>
            </a:endParaRPr>
          </a:p>
          <a:p>
            <a:r>
              <a:rPr lang="da-DK" altLang="en-US" sz="2800" b="1" spc="-100" dirty="0">
                <a:solidFill>
                  <a:srgbClr val="11576A"/>
                </a:solidFill>
                <a:latin typeface="微软雅黑" pitchFamily="34" charset="-122"/>
                <a:ea typeface="微软雅黑" pitchFamily="34" charset="-122"/>
              </a:rPr>
              <a:t>pushl 0(%eax)               # push eip</a:t>
            </a:r>
          </a:p>
          <a:p>
            <a:r>
              <a:rPr lang="da-DK" altLang="en-US" sz="2800" b="1" spc="-100" dirty="0">
                <a:solidFill>
                  <a:srgbClr val="11576A"/>
                </a:solidFill>
                <a:latin typeface="微软雅黑" pitchFamily="34" charset="-122"/>
                <a:ea typeface="微软雅黑" pitchFamily="34" charset="-122"/>
              </a:rPr>
              <a:t>     ret</a:t>
            </a:r>
          </a:p>
        </p:txBody>
      </p:sp>
      <p:sp>
        <p:nvSpPr>
          <p:cNvPr id="6" name="文本框 5"/>
          <p:cNvSpPr txBox="1"/>
          <p:nvPr/>
        </p:nvSpPr>
        <p:spPr>
          <a:xfrm>
            <a:off x="6156176" y="5253305"/>
            <a:ext cx="2728664" cy="923330"/>
          </a:xfrm>
          <a:prstGeom prst="rect">
            <a:avLst/>
          </a:prstGeom>
          <a:noFill/>
        </p:spPr>
        <p:txBody>
          <a:bodyPr wrap="square" rtlCol="0">
            <a:spAutoFit/>
          </a:bodyPr>
          <a:lstStyle/>
          <a:p>
            <a:r>
              <a:rPr lang="zh-CN" altLang="en-US" dirty="0">
                <a:solidFill>
                  <a:srgbClr val="FF0000"/>
                </a:solidFill>
              </a:rPr>
              <a:t>说明：</a:t>
            </a:r>
            <a:r>
              <a:rPr lang="en-US" altLang="zh-CN" dirty="0">
                <a:solidFill>
                  <a:srgbClr val="FF0000"/>
                </a:solidFill>
              </a:rPr>
              <a:t>x86</a:t>
            </a:r>
            <a:r>
              <a:rPr lang="zh-CN" altLang="en-US" dirty="0">
                <a:solidFill>
                  <a:srgbClr val="FF0000"/>
                </a:solidFill>
              </a:rPr>
              <a:t>汇编中，</a:t>
            </a:r>
            <a:r>
              <a:rPr lang="en-US" altLang="zh-CN" dirty="0">
                <a:solidFill>
                  <a:srgbClr val="FF0000"/>
                </a:solidFill>
              </a:rPr>
              <a:t>ret</a:t>
            </a:r>
            <a:r>
              <a:rPr lang="zh-CN" altLang="en-US" dirty="0">
                <a:solidFill>
                  <a:srgbClr val="FF0000"/>
                </a:solidFill>
              </a:rPr>
              <a:t>的作用是把栈顶上的值弹出放到</a:t>
            </a:r>
            <a:r>
              <a:rPr lang="en-US" altLang="zh-CN" dirty="0">
                <a:solidFill>
                  <a:srgbClr val="FF0000"/>
                </a:solidFill>
              </a:rPr>
              <a:t>IP</a:t>
            </a:r>
            <a:r>
              <a:rPr lang="zh-CN" altLang="en-US" dirty="0">
                <a:solidFill>
                  <a:srgbClr val="FF0000"/>
                </a:solidFill>
              </a:rPr>
              <a:t>里</a:t>
            </a:r>
          </a:p>
        </p:txBody>
      </p:sp>
    </p:spTree>
    <p:extLst>
      <p:ext uri="{BB962C8B-B14F-4D97-AF65-F5344CB8AC3E}">
        <p14:creationId xmlns:p14="http://schemas.microsoft.com/office/powerpoint/2010/main" val="985053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上下文切换图示</a:t>
            </a:r>
          </a:p>
        </p:txBody>
      </p:sp>
      <p:grpSp>
        <p:nvGrpSpPr>
          <p:cNvPr id="21" name="组合 20"/>
          <p:cNvGrpSpPr/>
          <p:nvPr/>
        </p:nvGrpSpPr>
        <p:grpSpPr>
          <a:xfrm>
            <a:off x="5857885" y="3352482"/>
            <a:ext cx="705903" cy="756000"/>
            <a:chOff x="5857884" y="2495232"/>
            <a:chExt cx="705903" cy="756000"/>
          </a:xfrm>
        </p:grpSpPr>
        <p:sp>
          <p:nvSpPr>
            <p:cNvPr id="9" name="TextBox 8"/>
            <p:cNvSpPr txBox="1"/>
            <p:nvPr/>
          </p:nvSpPr>
          <p:spPr>
            <a:xfrm>
              <a:off x="5942282" y="2705878"/>
              <a:ext cx="621505"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运行</a:t>
              </a:r>
            </a:p>
          </p:txBody>
        </p:sp>
        <p:sp>
          <p:nvSpPr>
            <p:cNvPr id="13" name="下箭头 12"/>
            <p:cNvSpPr/>
            <p:nvPr/>
          </p:nvSpPr>
          <p:spPr>
            <a:xfrm>
              <a:off x="5857884" y="2495232"/>
              <a:ext cx="142876" cy="756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grpSp>
        <p:nvGrpSpPr>
          <p:cNvPr id="51" name="组合 50"/>
          <p:cNvGrpSpPr/>
          <p:nvPr/>
        </p:nvGrpSpPr>
        <p:grpSpPr>
          <a:xfrm>
            <a:off x="999953" y="2364172"/>
            <a:ext cx="956657" cy="2636469"/>
            <a:chOff x="999952" y="1506921"/>
            <a:chExt cx="956657" cy="2636469"/>
          </a:xfrm>
        </p:grpSpPr>
        <p:grpSp>
          <p:nvGrpSpPr>
            <p:cNvPr id="77" name="组合 76"/>
            <p:cNvGrpSpPr/>
            <p:nvPr/>
          </p:nvGrpSpPr>
          <p:grpSpPr>
            <a:xfrm>
              <a:off x="1770678" y="1637136"/>
              <a:ext cx="185931" cy="2501613"/>
              <a:chOff x="2199306" y="1637136"/>
              <a:chExt cx="185931" cy="2501613"/>
            </a:xfrm>
          </p:grpSpPr>
          <p:cxnSp>
            <p:nvCxnSpPr>
              <p:cNvPr id="11" name="直接连接符 10"/>
              <p:cNvCxnSpPr/>
              <p:nvPr/>
            </p:nvCxnSpPr>
            <p:spPr>
              <a:xfrm>
                <a:off x="2285984" y="1637136"/>
                <a:ext cx="0" cy="2500025"/>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05237" y="1643056"/>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199306" y="41371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7" name="右大括号 36"/>
            <p:cNvSpPr/>
            <p:nvPr/>
          </p:nvSpPr>
          <p:spPr>
            <a:xfrm flipH="1">
              <a:off x="1506527" y="1506921"/>
              <a:ext cx="229406" cy="2636469"/>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38" name="TextBox 37"/>
            <p:cNvSpPr txBox="1"/>
            <p:nvPr/>
          </p:nvSpPr>
          <p:spPr>
            <a:xfrm>
              <a:off x="999952" y="2669737"/>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2" name="组合 1"/>
          <p:cNvGrpSpPr/>
          <p:nvPr/>
        </p:nvGrpSpPr>
        <p:grpSpPr>
          <a:xfrm>
            <a:off x="1309446" y="2032265"/>
            <a:ext cx="619349" cy="455933"/>
            <a:chOff x="1310607" y="1378523"/>
            <a:chExt cx="619349" cy="455933"/>
          </a:xfrm>
        </p:grpSpPr>
        <p:sp>
          <p:nvSpPr>
            <p:cNvPr id="35" name="下箭头 34"/>
            <p:cNvSpPr/>
            <p:nvPr/>
          </p:nvSpPr>
          <p:spPr>
            <a:xfrm>
              <a:off x="1798618" y="1400775"/>
              <a:ext cx="131338" cy="433681"/>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0" name="TextBox 39"/>
            <p:cNvSpPr txBox="1"/>
            <p:nvPr/>
          </p:nvSpPr>
          <p:spPr>
            <a:xfrm>
              <a:off x="1310607" y="1378523"/>
              <a:ext cx="554678"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运行</a:t>
              </a:r>
            </a:p>
          </p:txBody>
        </p:sp>
      </p:grpSp>
      <p:grpSp>
        <p:nvGrpSpPr>
          <p:cNvPr id="3" name="组合 2"/>
          <p:cNvGrpSpPr/>
          <p:nvPr/>
        </p:nvGrpSpPr>
        <p:grpSpPr>
          <a:xfrm>
            <a:off x="1282687" y="4996201"/>
            <a:ext cx="642943" cy="313718"/>
            <a:chOff x="1285851" y="4143386"/>
            <a:chExt cx="642943" cy="313718"/>
          </a:xfrm>
        </p:grpSpPr>
        <p:sp>
          <p:nvSpPr>
            <p:cNvPr id="36" name="下箭头 35"/>
            <p:cNvSpPr/>
            <p:nvPr/>
          </p:nvSpPr>
          <p:spPr>
            <a:xfrm>
              <a:off x="1785918" y="4169104"/>
              <a:ext cx="142876" cy="288000"/>
            </a:xfrm>
            <a:prstGeom prst="downArrow">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1" name="TextBox 40"/>
            <p:cNvSpPr txBox="1"/>
            <p:nvPr/>
          </p:nvSpPr>
          <p:spPr>
            <a:xfrm>
              <a:off x="1285851" y="4143386"/>
              <a:ext cx="579434"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运行</a:t>
              </a:r>
            </a:p>
          </p:txBody>
        </p:sp>
      </p:grpSp>
      <p:grpSp>
        <p:nvGrpSpPr>
          <p:cNvPr id="42" name="组合 41"/>
          <p:cNvGrpSpPr/>
          <p:nvPr/>
        </p:nvGrpSpPr>
        <p:grpSpPr>
          <a:xfrm>
            <a:off x="2011790" y="2357430"/>
            <a:ext cx="2007756" cy="176220"/>
            <a:chOff x="2011790" y="1500180"/>
            <a:chExt cx="2007756" cy="176220"/>
          </a:xfrm>
        </p:grpSpPr>
        <p:cxnSp>
          <p:nvCxnSpPr>
            <p:cNvPr id="47" name="直接连接符 46"/>
            <p:cNvCxnSpPr/>
            <p:nvPr/>
          </p:nvCxnSpPr>
          <p:spPr>
            <a:xfrm>
              <a:off x="3022649" y="1501768"/>
              <a:ext cx="99689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rot="16200000" flipH="1">
              <a:off x="3919420" y="1588289"/>
              <a:ext cx="176220" cy="1"/>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V="1">
              <a:off x="2011790" y="1506922"/>
              <a:ext cx="1045730" cy="13435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4000498" y="3357563"/>
            <a:ext cx="1728793" cy="242685"/>
            <a:chOff x="4000497" y="2500312"/>
            <a:chExt cx="1728793" cy="242685"/>
          </a:xfrm>
        </p:grpSpPr>
        <p:cxnSp>
          <p:nvCxnSpPr>
            <p:cNvPr id="53" name="直接连接符 52"/>
            <p:cNvCxnSpPr/>
            <p:nvPr/>
          </p:nvCxnSpPr>
          <p:spPr>
            <a:xfrm rot="5400000">
              <a:off x="3912874" y="2652997"/>
              <a:ext cx="1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4396170" y="2318953"/>
              <a:ext cx="8753" cy="8001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800596" y="2500312"/>
              <a:ext cx="928694" cy="21431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995738" y="3916366"/>
            <a:ext cx="1744670" cy="214309"/>
            <a:chOff x="3995738" y="3059115"/>
            <a:chExt cx="1744670" cy="214309"/>
          </a:xfrm>
        </p:grpSpPr>
        <p:cxnSp>
          <p:nvCxnSpPr>
            <p:cNvPr id="59" name="直接连接符 58"/>
            <p:cNvCxnSpPr/>
            <p:nvPr/>
          </p:nvCxnSpPr>
          <p:spPr>
            <a:xfrm rot="10800000">
              <a:off x="4840408" y="3071132"/>
              <a:ext cx="900000" cy="14287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rot="10800000">
              <a:off x="3995738" y="3071132"/>
              <a:ext cx="85725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6200000" flipH="1">
              <a:off x="3890966" y="3163888"/>
              <a:ext cx="214309" cy="476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950680" y="4994412"/>
            <a:ext cx="2114907" cy="223552"/>
            <a:chOff x="1950679" y="4167311"/>
            <a:chExt cx="2114907" cy="223552"/>
          </a:xfrm>
        </p:grpSpPr>
        <p:cxnSp>
          <p:nvCxnSpPr>
            <p:cNvPr id="67" name="直接连接符 66"/>
            <p:cNvCxnSpPr>
              <a:stCxn id="32" idx="2"/>
            </p:cNvCxnSpPr>
            <p:nvPr/>
          </p:nvCxnSpPr>
          <p:spPr>
            <a:xfrm>
              <a:off x="4052100" y="4202883"/>
              <a:ext cx="815" cy="18179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flipV="1">
              <a:off x="3057520" y="4384675"/>
              <a:ext cx="1008066" cy="6188"/>
            </a:xfrm>
            <a:prstGeom prst="line">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H="1" flipV="1">
              <a:off x="1950679" y="4167311"/>
              <a:ext cx="1128630" cy="217364"/>
            </a:xfrm>
            <a:prstGeom prst="line">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143241" y="3143249"/>
            <a:ext cx="1809765" cy="276999"/>
            <a:chOff x="3643306" y="1895467"/>
            <a:chExt cx="1809765" cy="276999"/>
          </a:xfrm>
        </p:grpSpPr>
        <p:sp>
          <p:nvSpPr>
            <p:cNvPr id="23" name="矩形 22"/>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4" name="TextBox 23"/>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从</a:t>
              </a:r>
              <a:r>
                <a:rPr kumimoji="0" lang="en-US" altLang="zh-CN"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6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1</a:t>
              </a: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恢复进程状态</a:t>
              </a:r>
              <a:endPar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96" name="组合 95"/>
          <p:cNvGrpSpPr/>
          <p:nvPr/>
        </p:nvGrpSpPr>
        <p:grpSpPr>
          <a:xfrm>
            <a:off x="3057521" y="2047864"/>
            <a:ext cx="1895485" cy="1107527"/>
            <a:chOff x="3057520" y="1190613"/>
            <a:chExt cx="1895485" cy="1107527"/>
          </a:xfrm>
        </p:grpSpPr>
        <p:grpSp>
          <p:nvGrpSpPr>
            <p:cNvPr id="29" name="组合 28"/>
            <p:cNvGrpSpPr/>
            <p:nvPr/>
          </p:nvGrpSpPr>
          <p:grpSpPr>
            <a:xfrm>
              <a:off x="3143240" y="1643056"/>
              <a:ext cx="1809765" cy="276999"/>
              <a:chOff x="3643306" y="1895467"/>
              <a:chExt cx="1809765" cy="276999"/>
            </a:xfrm>
          </p:grpSpPr>
          <p:sp>
            <p:nvSpPr>
              <p:cNvPr id="18" name="矩形 17"/>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0" name="TextBox 19"/>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保存进程状态到</a:t>
                </a:r>
                <a:r>
                  <a:rPr kumimoji="0" lang="en-US" altLang="zh-CN"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0</a:t>
                </a:r>
                <a:endPar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28" name="TextBox 27"/>
            <p:cNvSpPr txBox="1"/>
            <p:nvPr/>
          </p:nvSpPr>
          <p:spPr>
            <a:xfrm>
              <a:off x="3057520" y="1190613"/>
              <a:ext cx="1658496"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中断或系统调用</a:t>
              </a:r>
            </a:p>
          </p:txBody>
        </p:sp>
        <p:sp>
          <p:nvSpPr>
            <p:cNvPr id="72" name="TextBox 71"/>
            <p:cNvSpPr txBox="1"/>
            <p:nvPr/>
          </p:nvSpPr>
          <p:spPr>
            <a:xfrm>
              <a:off x="3779832" y="1928808"/>
              <a:ext cx="428322" cy="369332"/>
            </a:xfrm>
            <a:prstGeom prst="rect">
              <a:avLst/>
            </a:prstGeom>
            <a:noFill/>
            <a:scene3d>
              <a:camera prst="orthographicFront">
                <a:rot lat="0" lon="0" rev="5400000"/>
              </a:camera>
              <a:lightRig rig="threePt" dir="t"/>
            </a:scene3d>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100" normalizeH="0" baseline="0" noProof="0">
                  <a:ln>
                    <a:noFill/>
                  </a:ln>
                  <a:solidFill>
                    <a:srgbClr val="11576A"/>
                  </a:solidFill>
                  <a:effectLst/>
                  <a:uLnTx/>
                  <a:uFillTx/>
                  <a:latin typeface="华文琥珀" pitchFamily="2" charset="-122"/>
                  <a:ea typeface="华文琥珀" pitchFamily="2" charset="-122"/>
                  <a:cs typeface="+mn-cs"/>
                </a:rPr>
                <a:t>…</a:t>
              </a:r>
            </a:p>
          </p:txBody>
        </p:sp>
      </p:grpSp>
      <p:grpSp>
        <p:nvGrpSpPr>
          <p:cNvPr id="30" name="组合 29"/>
          <p:cNvGrpSpPr/>
          <p:nvPr/>
        </p:nvGrpSpPr>
        <p:grpSpPr>
          <a:xfrm>
            <a:off x="3135311" y="4752986"/>
            <a:ext cx="1809765" cy="276999"/>
            <a:chOff x="3643306" y="1895467"/>
            <a:chExt cx="1809765" cy="276999"/>
          </a:xfrm>
        </p:grpSpPr>
        <p:sp>
          <p:nvSpPr>
            <p:cNvPr id="31" name="矩形 30"/>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32" name="TextBox 31"/>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从</a:t>
              </a:r>
              <a:r>
                <a:rPr kumimoji="0" lang="en-US" altLang="zh-CN"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6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0</a:t>
              </a: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恢复进程状态</a:t>
              </a:r>
              <a:endParaRPr kumimoji="0" lang="zh-CN" altLang="en-US" sz="1200" b="1" i="0" u="none" strike="noStrike" kern="1200" cap="none" spc="-6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97" name="组合 96"/>
          <p:cNvGrpSpPr/>
          <p:nvPr/>
        </p:nvGrpSpPr>
        <p:grpSpPr>
          <a:xfrm>
            <a:off x="3059898" y="3655498"/>
            <a:ext cx="2000264" cy="1071529"/>
            <a:chOff x="3059898" y="2798247"/>
            <a:chExt cx="2000264" cy="1071529"/>
          </a:xfrm>
        </p:grpSpPr>
        <p:grpSp>
          <p:nvGrpSpPr>
            <p:cNvPr id="25" name="组合 24"/>
            <p:cNvGrpSpPr/>
            <p:nvPr/>
          </p:nvGrpSpPr>
          <p:grpSpPr>
            <a:xfrm>
              <a:off x="3144806" y="3253971"/>
              <a:ext cx="1809765" cy="276999"/>
              <a:chOff x="3643306" y="1895467"/>
              <a:chExt cx="1809765" cy="276999"/>
            </a:xfrm>
          </p:grpSpPr>
          <p:sp>
            <p:nvSpPr>
              <p:cNvPr id="26" name="矩形 25"/>
              <p:cNvSpPr/>
              <p:nvPr/>
            </p:nvSpPr>
            <p:spPr>
              <a:xfrm>
                <a:off x="3643306" y="1928808"/>
                <a:ext cx="1785950" cy="21431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7" name="TextBox 26"/>
              <p:cNvSpPr txBox="1"/>
              <p:nvPr/>
            </p:nvSpPr>
            <p:spPr>
              <a:xfrm>
                <a:off x="3667121" y="1895467"/>
                <a:ext cx="178595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保存进程状态到</a:t>
                </a:r>
                <a:r>
                  <a:rPr kumimoji="0" lang="en-US" altLang="zh-CN"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PCB</a:t>
                </a:r>
                <a:r>
                  <a:rPr kumimoji="0" lang="en-US" altLang="zh-CN" sz="1200" b="1" i="0" u="none" strike="noStrike" kern="1200" cap="none" spc="0" normalizeH="0" baseline="-25000" noProof="0" dirty="0">
                    <a:ln>
                      <a:noFill/>
                    </a:ln>
                    <a:solidFill>
                      <a:srgbClr val="FFFFFF"/>
                    </a:solidFill>
                    <a:effectLst/>
                    <a:uLnTx/>
                    <a:uFillTx/>
                    <a:latin typeface="Verdana" panose="020B0604030504040204" pitchFamily="34" charset="0"/>
                    <a:ea typeface="宋体" panose="02010600030101010101" pitchFamily="2" charset="-122"/>
                    <a:cs typeface="+mn-cs"/>
                  </a:rPr>
                  <a:t>1</a:t>
                </a:r>
                <a:endParaRPr kumimoji="0" lang="zh-CN" altLang="en-US" sz="12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sp>
          <p:nvSpPr>
            <p:cNvPr id="39" name="TextBox 38"/>
            <p:cNvSpPr txBox="1"/>
            <p:nvPr/>
          </p:nvSpPr>
          <p:spPr>
            <a:xfrm>
              <a:off x="3059898" y="2798247"/>
              <a:ext cx="2000264"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中断或系统调用</a:t>
              </a:r>
            </a:p>
          </p:txBody>
        </p:sp>
        <p:sp>
          <p:nvSpPr>
            <p:cNvPr id="73" name="TextBox 72"/>
            <p:cNvSpPr txBox="1"/>
            <p:nvPr/>
          </p:nvSpPr>
          <p:spPr>
            <a:xfrm>
              <a:off x="3794120" y="3500444"/>
              <a:ext cx="428322" cy="369332"/>
            </a:xfrm>
            <a:prstGeom prst="rect">
              <a:avLst/>
            </a:prstGeom>
            <a:noFill/>
            <a:scene3d>
              <a:camera prst="orthographicFront">
                <a:rot lat="0" lon="0" rev="5400000"/>
              </a:camera>
              <a:lightRig rig="threePt" dir="t"/>
            </a:scene3d>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800" b="1" i="0" u="none" strike="noStrike" kern="1200" cap="none" spc="100" normalizeH="0" baseline="0" noProof="0">
                  <a:ln>
                    <a:noFill/>
                  </a:ln>
                  <a:solidFill>
                    <a:srgbClr val="11576A"/>
                  </a:solidFill>
                  <a:effectLst/>
                  <a:uLnTx/>
                  <a:uFillTx/>
                  <a:latin typeface="华文琥珀" pitchFamily="2" charset="-122"/>
                  <a:ea typeface="华文琥珀" pitchFamily="2" charset="-122"/>
                  <a:cs typeface="+mn-cs"/>
                </a:rPr>
                <a:t>…</a:t>
              </a:r>
            </a:p>
          </p:txBody>
        </p:sp>
      </p:grpSp>
      <p:grpSp>
        <p:nvGrpSpPr>
          <p:cNvPr id="10" name="组合 9"/>
          <p:cNvGrpSpPr/>
          <p:nvPr/>
        </p:nvGrpSpPr>
        <p:grpSpPr>
          <a:xfrm>
            <a:off x="1285853" y="1719396"/>
            <a:ext cx="5357061" cy="327384"/>
            <a:chOff x="1285852" y="862146"/>
            <a:chExt cx="5357061" cy="327384"/>
          </a:xfrm>
        </p:grpSpPr>
        <p:sp>
          <p:nvSpPr>
            <p:cNvPr id="74" name="TextBox 73"/>
            <p:cNvSpPr txBox="1"/>
            <p:nvPr/>
          </p:nvSpPr>
          <p:spPr>
            <a:xfrm>
              <a:off x="3563888" y="862146"/>
              <a:ext cx="1571636"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操作系统</a:t>
              </a:r>
            </a:p>
          </p:txBody>
        </p:sp>
        <p:sp>
          <p:nvSpPr>
            <p:cNvPr id="75" name="TextBox 74"/>
            <p:cNvSpPr txBox="1"/>
            <p:nvPr/>
          </p:nvSpPr>
          <p:spPr>
            <a:xfrm>
              <a:off x="5642781" y="881753"/>
              <a:ext cx="100013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 P</a:t>
              </a:r>
              <a:r>
                <a:rPr kumimoji="0" lang="en-US" altLang="zh-CN"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6" name="TextBox 75"/>
            <p:cNvSpPr txBox="1"/>
            <p:nvPr/>
          </p:nvSpPr>
          <p:spPr>
            <a:xfrm>
              <a:off x="1285852" y="880414"/>
              <a:ext cx="1000132" cy="3077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 P</a:t>
              </a:r>
              <a:r>
                <a:rPr kumimoji="0" lang="en-US" altLang="zh-CN"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rPr>
                <a:t>0</a:t>
              </a:r>
              <a:endParaRPr kumimoji="0" lang="zh-CN" altLang="en-US" sz="1400" b="1" i="0" u="none" strike="noStrike" kern="1200" cap="none" spc="0" normalizeH="0" baseline="-2500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4" name="组合 13"/>
          <p:cNvGrpSpPr/>
          <p:nvPr/>
        </p:nvGrpSpPr>
        <p:grpSpPr>
          <a:xfrm>
            <a:off x="5828720" y="2054516"/>
            <a:ext cx="892787" cy="1290346"/>
            <a:chOff x="5828719" y="1197266"/>
            <a:chExt cx="892787" cy="1290346"/>
          </a:xfrm>
        </p:grpSpPr>
        <p:sp>
          <p:nvSpPr>
            <p:cNvPr id="4" name="右大括号 3"/>
            <p:cNvSpPr/>
            <p:nvPr/>
          </p:nvSpPr>
          <p:spPr>
            <a:xfrm>
              <a:off x="6025869" y="1218368"/>
              <a:ext cx="208800" cy="126318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6" name="TextBox 5"/>
            <p:cNvSpPr txBox="1"/>
            <p:nvPr/>
          </p:nvSpPr>
          <p:spPr>
            <a:xfrm>
              <a:off x="6177767" y="1712369"/>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5" name="直接连接符 14"/>
            <p:cNvCxnSpPr/>
            <p:nvPr/>
          </p:nvCxnSpPr>
          <p:spPr>
            <a:xfrm>
              <a:off x="5838834" y="248602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928528" y="1197266"/>
              <a:ext cx="0" cy="127855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5828719" y="120955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a:off x="5838834" y="4117981"/>
            <a:ext cx="892556" cy="907363"/>
            <a:chOff x="5838834" y="3260730"/>
            <a:chExt cx="892556" cy="907363"/>
          </a:xfrm>
        </p:grpSpPr>
        <p:sp>
          <p:nvSpPr>
            <p:cNvPr id="7" name="TextBox 6"/>
            <p:cNvSpPr txBox="1"/>
            <p:nvPr/>
          </p:nvSpPr>
          <p:spPr>
            <a:xfrm>
              <a:off x="6187651" y="3600177"/>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6" name="直接连接符 15"/>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5930116" y="3261218"/>
              <a:ext cx="0" cy="894708"/>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0" name="右大括号 79"/>
            <p:cNvSpPr/>
            <p:nvPr/>
          </p:nvSpPr>
          <p:spPr>
            <a:xfrm>
              <a:off x="6073706" y="3273486"/>
              <a:ext cx="166840" cy="89301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cxnSp>
          <p:nvCxnSpPr>
            <p:cNvPr id="124" name="直接连接符 123"/>
            <p:cNvCxnSpPr/>
            <p:nvPr/>
          </p:nvCxnSpPr>
          <p:spPr>
            <a:xfrm>
              <a:off x="5838834" y="4166505"/>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1030032" y="2511304"/>
            <a:ext cx="931378" cy="841178"/>
            <a:chOff x="1019300" y="1506921"/>
            <a:chExt cx="931378" cy="841178"/>
          </a:xfrm>
        </p:grpSpPr>
        <p:grpSp>
          <p:nvGrpSpPr>
            <p:cNvPr id="82" name="组合 81"/>
            <p:cNvGrpSpPr/>
            <p:nvPr/>
          </p:nvGrpSpPr>
          <p:grpSpPr>
            <a:xfrm>
              <a:off x="1770678" y="1506921"/>
              <a:ext cx="180000" cy="841178"/>
              <a:chOff x="2199306" y="1506921"/>
              <a:chExt cx="180000" cy="841178"/>
            </a:xfrm>
          </p:grpSpPr>
          <p:cxnSp>
            <p:nvCxnSpPr>
              <p:cNvPr id="85" name="直接连接符 84"/>
              <p:cNvCxnSpPr/>
              <p:nvPr/>
            </p:nvCxnSpPr>
            <p:spPr>
              <a:xfrm>
                <a:off x="2285984" y="1506921"/>
                <a:ext cx="0" cy="82938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2199306" y="234651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83" name="右大括号 82"/>
            <p:cNvSpPr/>
            <p:nvPr/>
          </p:nvSpPr>
          <p:spPr>
            <a:xfrm flipH="1">
              <a:off x="1506527" y="1506921"/>
              <a:ext cx="229406" cy="83959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84" name="TextBox 37"/>
            <p:cNvSpPr txBox="1"/>
            <p:nvPr/>
          </p:nvSpPr>
          <p:spPr>
            <a:xfrm>
              <a:off x="1019300" y="1792410"/>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88" name="组合 87"/>
          <p:cNvGrpSpPr/>
          <p:nvPr/>
        </p:nvGrpSpPr>
        <p:grpSpPr>
          <a:xfrm>
            <a:off x="1030202" y="2502134"/>
            <a:ext cx="918992" cy="1628430"/>
            <a:chOff x="1031686" y="1506921"/>
            <a:chExt cx="918992" cy="1628430"/>
          </a:xfrm>
        </p:grpSpPr>
        <p:grpSp>
          <p:nvGrpSpPr>
            <p:cNvPr id="89" name="组合 88"/>
            <p:cNvGrpSpPr/>
            <p:nvPr/>
          </p:nvGrpSpPr>
          <p:grpSpPr>
            <a:xfrm>
              <a:off x="1770678" y="1506921"/>
              <a:ext cx="180000" cy="1615672"/>
              <a:chOff x="2199306" y="1506921"/>
              <a:chExt cx="180000" cy="1615672"/>
            </a:xfrm>
          </p:grpSpPr>
          <p:cxnSp>
            <p:nvCxnSpPr>
              <p:cNvPr id="92" name="直接连接符 91"/>
              <p:cNvCxnSpPr/>
              <p:nvPr/>
            </p:nvCxnSpPr>
            <p:spPr>
              <a:xfrm>
                <a:off x="2285984" y="1506921"/>
                <a:ext cx="0" cy="161567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2199306" y="311543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90" name="右大括号 89"/>
            <p:cNvSpPr/>
            <p:nvPr/>
          </p:nvSpPr>
          <p:spPr>
            <a:xfrm flipH="1">
              <a:off x="1506527" y="1506921"/>
              <a:ext cx="229406" cy="1628430"/>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1" name="TextBox 37"/>
            <p:cNvSpPr txBox="1"/>
            <p:nvPr/>
          </p:nvSpPr>
          <p:spPr>
            <a:xfrm>
              <a:off x="1031686" y="2215791"/>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106" name="组合 105"/>
          <p:cNvGrpSpPr/>
          <p:nvPr/>
        </p:nvGrpSpPr>
        <p:grpSpPr>
          <a:xfrm>
            <a:off x="5838686" y="2054290"/>
            <a:ext cx="892705" cy="479131"/>
            <a:chOff x="5855679" y="1200781"/>
            <a:chExt cx="892705" cy="479131"/>
          </a:xfrm>
        </p:grpSpPr>
        <p:sp>
          <p:nvSpPr>
            <p:cNvPr id="107" name="右大括号 106"/>
            <p:cNvSpPr/>
            <p:nvPr/>
          </p:nvSpPr>
          <p:spPr>
            <a:xfrm>
              <a:off x="6063493" y="1218368"/>
              <a:ext cx="171175" cy="458029"/>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08" name="TextBox 5"/>
            <p:cNvSpPr txBox="1"/>
            <p:nvPr/>
          </p:nvSpPr>
          <p:spPr>
            <a:xfrm>
              <a:off x="6204645" y="1293493"/>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09" name="直接连接符 108"/>
            <p:cNvCxnSpPr/>
            <p:nvPr/>
          </p:nvCxnSpPr>
          <p:spPr>
            <a:xfrm>
              <a:off x="5855679" y="167639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5945679" y="1200781"/>
              <a:ext cx="0" cy="479131"/>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5855679" y="1214537"/>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12" name="组合 111"/>
          <p:cNvGrpSpPr/>
          <p:nvPr/>
        </p:nvGrpSpPr>
        <p:grpSpPr>
          <a:xfrm>
            <a:off x="5838685" y="2063779"/>
            <a:ext cx="939878" cy="1092662"/>
            <a:chOff x="5838528" y="1197266"/>
            <a:chExt cx="939878" cy="1092662"/>
          </a:xfrm>
        </p:grpSpPr>
        <p:sp>
          <p:nvSpPr>
            <p:cNvPr id="113" name="右大括号 112"/>
            <p:cNvSpPr/>
            <p:nvPr/>
          </p:nvSpPr>
          <p:spPr>
            <a:xfrm>
              <a:off x="6066331" y="1218368"/>
              <a:ext cx="182406" cy="1067630"/>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14" name="TextBox 5"/>
            <p:cNvSpPr txBox="1"/>
            <p:nvPr/>
          </p:nvSpPr>
          <p:spPr>
            <a:xfrm>
              <a:off x="6234667" y="1612278"/>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15" name="直接连接符 114"/>
            <p:cNvCxnSpPr/>
            <p:nvPr/>
          </p:nvCxnSpPr>
          <p:spPr>
            <a:xfrm>
              <a:off x="5855679" y="228834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28528" y="1197266"/>
              <a:ext cx="0" cy="1088732"/>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838528" y="1206034"/>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5835516" y="4111805"/>
            <a:ext cx="895875" cy="646736"/>
            <a:chOff x="5838834" y="3254184"/>
            <a:chExt cx="895875" cy="646736"/>
          </a:xfrm>
        </p:grpSpPr>
        <p:sp>
          <p:nvSpPr>
            <p:cNvPr id="126" name="TextBox 6"/>
            <p:cNvSpPr txBox="1"/>
            <p:nvPr/>
          </p:nvSpPr>
          <p:spPr>
            <a:xfrm>
              <a:off x="6190970" y="3446461"/>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27" name="直接连接符 126"/>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930116" y="3254184"/>
              <a:ext cx="0" cy="646736"/>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29" name="右大括号 128"/>
            <p:cNvSpPr/>
            <p:nvPr/>
          </p:nvSpPr>
          <p:spPr>
            <a:xfrm>
              <a:off x="6085649" y="3273487"/>
              <a:ext cx="154897" cy="620124"/>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cxnSp>
          <p:nvCxnSpPr>
            <p:cNvPr id="130" name="直接连接符 129"/>
            <p:cNvCxnSpPr/>
            <p:nvPr/>
          </p:nvCxnSpPr>
          <p:spPr>
            <a:xfrm>
              <a:off x="5838834" y="389361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33" name="组合 132"/>
          <p:cNvGrpSpPr/>
          <p:nvPr/>
        </p:nvGrpSpPr>
        <p:grpSpPr>
          <a:xfrm>
            <a:off x="1078571" y="2505688"/>
            <a:ext cx="875431" cy="644229"/>
            <a:chOff x="1075247" y="1506920"/>
            <a:chExt cx="875431" cy="644229"/>
          </a:xfrm>
        </p:grpSpPr>
        <p:grpSp>
          <p:nvGrpSpPr>
            <p:cNvPr id="134" name="组合 133"/>
            <p:cNvGrpSpPr/>
            <p:nvPr/>
          </p:nvGrpSpPr>
          <p:grpSpPr>
            <a:xfrm>
              <a:off x="1770678" y="1506921"/>
              <a:ext cx="180000" cy="644228"/>
              <a:chOff x="2199306" y="1506921"/>
              <a:chExt cx="180000" cy="644228"/>
            </a:xfrm>
          </p:grpSpPr>
          <p:cxnSp>
            <p:nvCxnSpPr>
              <p:cNvPr id="137" name="直接连接符 136"/>
              <p:cNvCxnSpPr/>
              <p:nvPr/>
            </p:nvCxnSpPr>
            <p:spPr>
              <a:xfrm>
                <a:off x="2285984" y="1506921"/>
                <a:ext cx="0" cy="642640"/>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199306" y="214956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5" name="右大括号 134"/>
            <p:cNvSpPr/>
            <p:nvPr/>
          </p:nvSpPr>
          <p:spPr>
            <a:xfrm flipH="1">
              <a:off x="1579034" y="1506920"/>
              <a:ext cx="155219" cy="642641"/>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36" name="TextBox 37"/>
            <p:cNvSpPr txBox="1"/>
            <p:nvPr/>
          </p:nvSpPr>
          <p:spPr>
            <a:xfrm>
              <a:off x="1075247" y="1692999"/>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142" name="组合 141"/>
          <p:cNvGrpSpPr/>
          <p:nvPr/>
        </p:nvGrpSpPr>
        <p:grpSpPr>
          <a:xfrm>
            <a:off x="987738" y="2501722"/>
            <a:ext cx="961456" cy="2242656"/>
            <a:chOff x="989222" y="1506920"/>
            <a:chExt cx="961456" cy="2242656"/>
          </a:xfrm>
        </p:grpSpPr>
        <p:grpSp>
          <p:nvGrpSpPr>
            <p:cNvPr id="143" name="组合 142"/>
            <p:cNvGrpSpPr/>
            <p:nvPr/>
          </p:nvGrpSpPr>
          <p:grpSpPr>
            <a:xfrm>
              <a:off x="1770678" y="1506921"/>
              <a:ext cx="180000" cy="2242655"/>
              <a:chOff x="2199306" y="1506921"/>
              <a:chExt cx="180000" cy="2242655"/>
            </a:xfrm>
          </p:grpSpPr>
          <p:cxnSp>
            <p:nvCxnSpPr>
              <p:cNvPr id="146" name="直接连接符 145"/>
              <p:cNvCxnSpPr/>
              <p:nvPr/>
            </p:nvCxnSpPr>
            <p:spPr>
              <a:xfrm>
                <a:off x="2285984" y="1506921"/>
                <a:ext cx="0" cy="221899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199306" y="1506921"/>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2199306" y="3747988"/>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4" name="右大括号 143"/>
            <p:cNvSpPr/>
            <p:nvPr/>
          </p:nvSpPr>
          <p:spPr>
            <a:xfrm flipH="1">
              <a:off x="1506527" y="1506920"/>
              <a:ext cx="229406" cy="2241067"/>
            </a:xfrm>
            <a:prstGeom prst="rightBrace">
              <a:avLst>
                <a:gd name="adj1" fmla="val 48192"/>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45" name="TextBox 37"/>
            <p:cNvSpPr txBox="1"/>
            <p:nvPr/>
          </p:nvSpPr>
          <p:spPr>
            <a:xfrm>
              <a:off x="989222" y="2461423"/>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grpSp>
      <p:grpSp>
        <p:nvGrpSpPr>
          <p:cNvPr id="158" name="组合 157"/>
          <p:cNvGrpSpPr/>
          <p:nvPr/>
        </p:nvGrpSpPr>
        <p:grpSpPr>
          <a:xfrm>
            <a:off x="5839688" y="4120278"/>
            <a:ext cx="881818" cy="1183700"/>
            <a:chOff x="5838834" y="3260730"/>
            <a:chExt cx="881818" cy="1183700"/>
          </a:xfrm>
        </p:grpSpPr>
        <p:sp>
          <p:nvSpPr>
            <p:cNvPr id="159" name="TextBox 6"/>
            <p:cNvSpPr txBox="1"/>
            <p:nvPr/>
          </p:nvSpPr>
          <p:spPr>
            <a:xfrm>
              <a:off x="6176913" y="3687637"/>
              <a:ext cx="543739"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空闲</a:t>
              </a:r>
            </a:p>
          </p:txBody>
        </p:sp>
        <p:cxnSp>
          <p:nvCxnSpPr>
            <p:cNvPr id="160" name="直接连接符 159"/>
            <p:cNvCxnSpPr/>
            <p:nvPr/>
          </p:nvCxnSpPr>
          <p:spPr>
            <a:xfrm>
              <a:off x="5838834" y="3260730"/>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930116" y="3261218"/>
              <a:ext cx="0" cy="1181624"/>
            </a:xfrm>
            <a:prstGeom prst="line">
              <a:avLst/>
            </a:prstGeom>
            <a:ln w="508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2" name="右大括号 161"/>
            <p:cNvSpPr/>
            <p:nvPr/>
          </p:nvSpPr>
          <p:spPr>
            <a:xfrm>
              <a:off x="6082330" y="3273486"/>
              <a:ext cx="158216" cy="1145037"/>
            </a:xfrm>
            <a:prstGeom prst="rightBrace">
              <a:avLst>
                <a:gd name="adj1" fmla="val 30963"/>
                <a:gd name="adj2" fmla="val 5000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cxnSp>
          <p:nvCxnSpPr>
            <p:cNvPr id="163" name="直接连接符 162"/>
            <p:cNvCxnSpPr/>
            <p:nvPr/>
          </p:nvCxnSpPr>
          <p:spPr>
            <a:xfrm>
              <a:off x="5838834" y="4442842"/>
              <a:ext cx="180000" cy="1588"/>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07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up)">
                                      <p:cBhvr>
                                        <p:cTn id="15" dur="500"/>
                                        <p:tgtEl>
                                          <p:spTgt spid="10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ipe(up)">
                                      <p:cBhvr>
                                        <p:cTn id="24" dur="500"/>
                                        <p:tgtEl>
                                          <p:spTgt spid="96"/>
                                        </p:tgtEl>
                                      </p:cBhvr>
                                    </p:animEffect>
                                  </p:childTnLst>
                                </p:cTn>
                              </p:par>
                              <p:par>
                                <p:cTn id="25" presetID="22" presetClass="entr" presetSubtype="1" fill="hold"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wipe(up)">
                                      <p:cBhvr>
                                        <p:cTn id="27" dur="500"/>
                                        <p:tgtEl>
                                          <p:spTgt spid="133"/>
                                        </p:tgtEl>
                                      </p:cBhvr>
                                    </p:animEffect>
                                  </p:childTnLst>
                                </p:cTn>
                              </p:par>
                              <p:par>
                                <p:cTn id="28" presetID="10" presetClass="exit" presetSubtype="0" fill="hold" nodeType="withEffect">
                                  <p:stCondLst>
                                    <p:cond delay="0"/>
                                  </p:stCondLst>
                                  <p:childTnLst>
                                    <p:animEffect transition="out" filter="fade">
                                      <p:cBhvr>
                                        <p:cTn id="29" dur="500"/>
                                        <p:tgtEl>
                                          <p:spTgt spid="106"/>
                                        </p:tgtEl>
                                      </p:cBhvr>
                                    </p:animEffect>
                                    <p:set>
                                      <p:cBhvr>
                                        <p:cTn id="30" dur="1" fill="hold">
                                          <p:stCondLst>
                                            <p:cond delay="499"/>
                                          </p:stCondLst>
                                        </p:cTn>
                                        <p:tgtEl>
                                          <p:spTgt spid="106"/>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animEffect transition="in" filter="wipe(up)">
                                      <p:cBhvr>
                                        <p:cTn id="33" dur="500"/>
                                        <p:tgtEl>
                                          <p:spTgt spid="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10" presetClass="exit" presetSubtype="0" fill="hold" nodeType="withEffect">
                                  <p:stCondLst>
                                    <p:cond delay="0"/>
                                  </p:stCondLst>
                                  <p:childTnLst>
                                    <p:animEffect transition="out" filter="fade">
                                      <p:cBhvr>
                                        <p:cTn id="44" dur="500"/>
                                        <p:tgtEl>
                                          <p:spTgt spid="133"/>
                                        </p:tgtEl>
                                      </p:cBhvr>
                                    </p:animEffect>
                                    <p:set>
                                      <p:cBhvr>
                                        <p:cTn id="45" dur="1" fill="hold">
                                          <p:stCondLst>
                                            <p:cond delay="499"/>
                                          </p:stCondLst>
                                        </p:cTn>
                                        <p:tgtEl>
                                          <p:spTgt spid="133"/>
                                        </p:tgtEl>
                                        <p:attrNameLst>
                                          <p:attrName>style.visibility</p:attrName>
                                        </p:attrNameLst>
                                      </p:cBhvr>
                                      <p:to>
                                        <p:strVal val="hidden"/>
                                      </p:to>
                                    </p:set>
                                  </p:childTnLst>
                                </p:cTn>
                              </p:par>
                              <p:par>
                                <p:cTn id="46" presetID="22" presetClass="entr" presetSubtype="1" fill="hold" nodeType="with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wipe(up)">
                                      <p:cBhvr>
                                        <p:cTn id="48" dur="500"/>
                                        <p:tgtEl>
                                          <p:spTgt spid="81"/>
                                        </p:tgtEl>
                                      </p:cBhvr>
                                    </p:animEffect>
                                  </p:childTnLst>
                                </p:cTn>
                              </p:par>
                              <p:par>
                                <p:cTn id="49" presetID="10" presetClass="exit" presetSubtype="0" fill="hold" nodeType="withEffect">
                                  <p:stCondLst>
                                    <p:cond delay="0"/>
                                  </p:stCondLst>
                                  <p:childTnLst>
                                    <p:animEffect transition="out" filter="fade">
                                      <p:cBhvr>
                                        <p:cTn id="50" dur="500"/>
                                        <p:tgtEl>
                                          <p:spTgt spid="112"/>
                                        </p:tgtEl>
                                      </p:cBhvr>
                                    </p:animEffect>
                                    <p:set>
                                      <p:cBhvr>
                                        <p:cTn id="51" dur="1" fill="hold">
                                          <p:stCondLst>
                                            <p:cond delay="499"/>
                                          </p:stCondLst>
                                        </p:cTn>
                                        <p:tgtEl>
                                          <p:spTgt spid="112"/>
                                        </p:tgtEl>
                                        <p:attrNameLst>
                                          <p:attrName>style.visibility</p:attrName>
                                        </p:attrNameLst>
                                      </p:cBhvr>
                                      <p:to>
                                        <p:strVal val="hidden"/>
                                      </p:to>
                                    </p:set>
                                  </p:childTnLst>
                                </p:cTn>
                              </p:par>
                              <p:par>
                                <p:cTn id="52" presetID="22" presetClass="entr" presetSubtype="1"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up)">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up)">
                                      <p:cBhvr>
                                        <p:cTn id="59" dur="500"/>
                                        <p:tgtEl>
                                          <p:spTgt spid="21"/>
                                        </p:tgtEl>
                                      </p:cBhvr>
                                    </p:animEffect>
                                  </p:childTnLst>
                                </p:cTn>
                              </p:par>
                              <p:par>
                                <p:cTn id="60" presetID="10" presetClass="exit" presetSubtype="0" fill="hold" nodeType="withEffect">
                                  <p:stCondLst>
                                    <p:cond delay="0"/>
                                  </p:stCondLst>
                                  <p:childTnLst>
                                    <p:animEffect transition="out" filter="fade">
                                      <p:cBhvr>
                                        <p:cTn id="61" dur="500"/>
                                        <p:tgtEl>
                                          <p:spTgt spid="81"/>
                                        </p:tgtEl>
                                      </p:cBhvr>
                                    </p:animEffect>
                                    <p:set>
                                      <p:cBhvr>
                                        <p:cTn id="62" dur="1" fill="hold">
                                          <p:stCondLst>
                                            <p:cond delay="499"/>
                                          </p:stCondLst>
                                        </p:cTn>
                                        <p:tgtEl>
                                          <p:spTgt spid="81"/>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wipe(up)">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wipe(right)">
                                      <p:cBhvr>
                                        <p:cTn id="70" dur="500"/>
                                        <p:tgtEl>
                                          <p:spTgt spid="46"/>
                                        </p:tgtEl>
                                      </p:cBhvr>
                                    </p:animEffect>
                                  </p:childTnLst>
                                </p:cTn>
                              </p:par>
                            </p:childTnLst>
                          </p:cTn>
                        </p:par>
                        <p:par>
                          <p:cTn id="71" fill="hold">
                            <p:stCondLst>
                              <p:cond delay="500"/>
                            </p:stCondLst>
                            <p:childTnLst>
                              <p:par>
                                <p:cTn id="72" presetID="22" presetClass="entr" presetSubtype="1" fill="hold" nodeType="afterEffect">
                                  <p:stCondLst>
                                    <p:cond delay="0"/>
                                  </p:stCondLst>
                                  <p:childTnLst>
                                    <p:set>
                                      <p:cBhvr>
                                        <p:cTn id="73" dur="1" fill="hold">
                                          <p:stCondLst>
                                            <p:cond delay="0"/>
                                          </p:stCondLst>
                                        </p:cTn>
                                        <p:tgtEl>
                                          <p:spTgt spid="97"/>
                                        </p:tgtEl>
                                        <p:attrNameLst>
                                          <p:attrName>style.visibility</p:attrName>
                                        </p:attrNameLst>
                                      </p:cBhvr>
                                      <p:to>
                                        <p:strVal val="visible"/>
                                      </p:to>
                                    </p:set>
                                    <p:animEffect transition="in" filter="wipe(up)">
                                      <p:cBhvr>
                                        <p:cTn id="74" dur="500"/>
                                        <p:tgtEl>
                                          <p:spTgt spid="97"/>
                                        </p:tgtEl>
                                      </p:cBhvr>
                                    </p:animEffect>
                                  </p:childTnLst>
                                </p:cTn>
                              </p:par>
                              <p:par>
                                <p:cTn id="75" presetID="10" presetClass="exit" presetSubtype="0" fill="hold" nodeType="withEffect">
                                  <p:stCondLst>
                                    <p:cond delay="0"/>
                                  </p:stCondLst>
                                  <p:childTnLst>
                                    <p:animEffect transition="out" filter="fade">
                                      <p:cBhvr>
                                        <p:cTn id="76" dur="500"/>
                                        <p:tgtEl>
                                          <p:spTgt spid="88"/>
                                        </p:tgtEl>
                                      </p:cBhvr>
                                    </p:animEffect>
                                    <p:set>
                                      <p:cBhvr>
                                        <p:cTn id="77" dur="1" fill="hold">
                                          <p:stCondLst>
                                            <p:cond delay="499"/>
                                          </p:stCondLst>
                                        </p:cTn>
                                        <p:tgtEl>
                                          <p:spTgt spid="88"/>
                                        </p:tgtEl>
                                        <p:attrNameLst>
                                          <p:attrName>style.visibility</p:attrName>
                                        </p:attrNameLst>
                                      </p:cBhvr>
                                      <p:to>
                                        <p:strVal val="hidden"/>
                                      </p:to>
                                    </p:set>
                                  </p:childTnLst>
                                </p:cTn>
                              </p:par>
                              <p:par>
                                <p:cTn id="78" presetID="22" presetClass="entr" presetSubtype="1" fill="hold"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wipe(up)">
                                      <p:cBhvr>
                                        <p:cTn id="80" dur="500"/>
                                        <p:tgtEl>
                                          <p:spTgt spid="142"/>
                                        </p:tgtEl>
                                      </p:cBhvr>
                                    </p:animEffect>
                                  </p:childTnLst>
                                </p:cTn>
                              </p:par>
                              <p:par>
                                <p:cTn id="81" presetID="22" presetClass="entr" presetSubtype="1" fill="hold" nodeType="withEffect">
                                  <p:stCondLst>
                                    <p:cond delay="0"/>
                                  </p:stCondLst>
                                  <p:childTnLst>
                                    <p:set>
                                      <p:cBhvr>
                                        <p:cTn id="82" dur="1" fill="hold">
                                          <p:stCondLst>
                                            <p:cond delay="0"/>
                                          </p:stCondLst>
                                        </p:cTn>
                                        <p:tgtEl>
                                          <p:spTgt spid="125"/>
                                        </p:tgtEl>
                                        <p:attrNameLst>
                                          <p:attrName>style.visibility</p:attrName>
                                        </p:attrNameLst>
                                      </p:cBhvr>
                                      <p:to>
                                        <p:strVal val="visible"/>
                                      </p:to>
                                    </p:set>
                                    <p:animEffect transition="in" filter="wipe(up)">
                                      <p:cBhvr>
                                        <p:cTn id="83" dur="500"/>
                                        <p:tgtEl>
                                          <p:spTgt spid="12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wipe(up)">
                                      <p:cBhvr>
                                        <p:cTn id="88" dur="500"/>
                                        <p:tgtEl>
                                          <p:spTgt spid="30"/>
                                        </p:tgtEl>
                                      </p:cBhvr>
                                    </p:animEffect>
                                  </p:childTnLst>
                                </p:cTn>
                              </p:par>
                            </p:childTnLst>
                          </p:cTn>
                        </p:par>
                        <p:par>
                          <p:cTn id="89" fill="hold">
                            <p:stCondLst>
                              <p:cond delay="500"/>
                            </p:stCondLst>
                            <p:childTnLst>
                              <p:par>
                                <p:cTn id="90" presetID="22" presetClass="entr" presetSubtype="2" fill="hold" nodeType="after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wipe(right)">
                                      <p:cBhvr>
                                        <p:cTn id="92" dur="500"/>
                                        <p:tgtEl>
                                          <p:spTgt spid="50"/>
                                        </p:tgtEl>
                                      </p:cBhvr>
                                    </p:animEffect>
                                  </p:childTnLst>
                                </p:cTn>
                              </p:par>
                              <p:par>
                                <p:cTn id="93" presetID="10" presetClass="exit" presetSubtype="0" fill="hold" nodeType="withEffect">
                                  <p:stCondLst>
                                    <p:cond delay="0"/>
                                  </p:stCondLst>
                                  <p:childTnLst>
                                    <p:animEffect transition="out" filter="fade">
                                      <p:cBhvr>
                                        <p:cTn id="94" dur="500"/>
                                        <p:tgtEl>
                                          <p:spTgt spid="142"/>
                                        </p:tgtEl>
                                      </p:cBhvr>
                                    </p:animEffect>
                                    <p:set>
                                      <p:cBhvr>
                                        <p:cTn id="95" dur="1" fill="hold">
                                          <p:stCondLst>
                                            <p:cond delay="499"/>
                                          </p:stCondLst>
                                        </p:cTn>
                                        <p:tgtEl>
                                          <p:spTgt spid="142"/>
                                        </p:tgtEl>
                                        <p:attrNameLst>
                                          <p:attrName>style.visibility</p:attrName>
                                        </p:attrNameLst>
                                      </p:cBhvr>
                                      <p:to>
                                        <p:strVal val="hidden"/>
                                      </p:to>
                                    </p:set>
                                  </p:childTnLst>
                                </p:cTn>
                              </p:par>
                              <p:par>
                                <p:cTn id="96" presetID="22" presetClass="entr" presetSubtype="1" fill="hold" nodeType="withEffect">
                                  <p:stCondLst>
                                    <p:cond delay="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10" presetClass="exit" presetSubtype="0" fill="hold" nodeType="withEffect">
                                  <p:stCondLst>
                                    <p:cond delay="0"/>
                                  </p:stCondLst>
                                  <p:childTnLst>
                                    <p:animEffect transition="out" filter="fade">
                                      <p:cBhvr>
                                        <p:cTn id="100" dur="500"/>
                                        <p:tgtEl>
                                          <p:spTgt spid="125"/>
                                        </p:tgtEl>
                                      </p:cBhvr>
                                    </p:animEffect>
                                    <p:set>
                                      <p:cBhvr>
                                        <p:cTn id="101" dur="1" fill="hold">
                                          <p:stCondLst>
                                            <p:cond delay="499"/>
                                          </p:stCondLst>
                                        </p:cTn>
                                        <p:tgtEl>
                                          <p:spTgt spid="125"/>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wipe(up)">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3"/>
                                        </p:tgtEl>
                                        <p:attrNameLst>
                                          <p:attrName>style.visibility</p:attrName>
                                        </p:attrNameLst>
                                      </p:cBhvr>
                                      <p:to>
                                        <p:strVal val="visible"/>
                                      </p:to>
                                    </p:set>
                                    <p:animEffect transition="in" filter="wipe(up)">
                                      <p:cBhvr>
                                        <p:cTn id="109" dur="500"/>
                                        <p:tgtEl>
                                          <p:spTgt spid="3"/>
                                        </p:tgtEl>
                                      </p:cBhvr>
                                    </p:animEffect>
                                  </p:childTnLst>
                                </p:cTn>
                              </p:par>
                              <p:par>
                                <p:cTn id="110" presetID="22" presetClass="entr" presetSubtype="1" fill="hold" nodeType="withEffect">
                                  <p:stCondLst>
                                    <p:cond delay="0"/>
                                  </p:stCondLst>
                                  <p:childTnLst>
                                    <p:set>
                                      <p:cBhvr>
                                        <p:cTn id="111" dur="1" fill="hold">
                                          <p:stCondLst>
                                            <p:cond delay="0"/>
                                          </p:stCondLst>
                                        </p:cTn>
                                        <p:tgtEl>
                                          <p:spTgt spid="158"/>
                                        </p:tgtEl>
                                        <p:attrNameLst>
                                          <p:attrName>style.visibility</p:attrName>
                                        </p:attrNameLst>
                                      </p:cBhvr>
                                      <p:to>
                                        <p:strVal val="visible"/>
                                      </p:to>
                                    </p:set>
                                    <p:animEffect transition="in" filter="wipe(up)">
                                      <p:cBhvr>
                                        <p:cTn id="112" dur="500"/>
                                        <p:tgtEl>
                                          <p:spTgt spid="158"/>
                                        </p:tgtEl>
                                      </p:cBhvr>
                                    </p:animEffect>
                                  </p:childTnLst>
                                </p:cTn>
                              </p:par>
                              <p:par>
                                <p:cTn id="113" presetID="10" presetClass="exit" presetSubtype="0" fill="hold" nodeType="withEffect">
                                  <p:stCondLst>
                                    <p:cond delay="0"/>
                                  </p:stCondLst>
                                  <p:childTnLst>
                                    <p:animEffect transition="out" filter="fade">
                                      <p:cBhvr>
                                        <p:cTn id="114" dur="500"/>
                                        <p:tgtEl>
                                          <p:spTgt spid="68"/>
                                        </p:tgtEl>
                                      </p:cBhvr>
                                    </p:animEffect>
                                    <p:set>
                                      <p:cBhvr>
                                        <p:cTn id="115"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zh-CN" altLang="en-US"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进程切换</a:t>
            </a:r>
            <a:endParaRPr kumimoji="0" lang="zh-CN" altLang="zh-CN" sz="3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sym typeface="MS PGothic" pitchFamily="34" charset="-128"/>
            </a:endParaRPr>
          </a:p>
        </p:txBody>
      </p:sp>
      <p:sp>
        <p:nvSpPr>
          <p:cNvPr id="38" name="Line 25"/>
          <p:cNvSpPr>
            <a:spLocks noChangeShapeType="1"/>
          </p:cNvSpPr>
          <p:nvPr/>
        </p:nvSpPr>
        <p:spPr bwMode="auto">
          <a:xfrm>
            <a:off x="7706022" y="2008074"/>
            <a:ext cx="0" cy="298132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2" name="Line 49"/>
          <p:cNvSpPr>
            <a:spLocks noChangeShapeType="1"/>
          </p:cNvSpPr>
          <p:nvPr/>
        </p:nvSpPr>
        <p:spPr bwMode="auto">
          <a:xfrm>
            <a:off x="6194722" y="3332048"/>
            <a:ext cx="1739900" cy="0"/>
          </a:xfrm>
          <a:prstGeom prst="line">
            <a:avLst/>
          </a:prstGeom>
          <a:noFill/>
          <a:ln w="28575" cmpd="sng">
            <a:solidFill>
              <a:srgbClr val="11576A"/>
            </a:solidFill>
            <a:prstDash val="lgDash"/>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6" name="组合 5"/>
          <p:cNvGrpSpPr/>
          <p:nvPr/>
        </p:nvGrpSpPr>
        <p:grpSpPr>
          <a:xfrm>
            <a:off x="3130097" y="2265249"/>
            <a:ext cx="1007007" cy="775455"/>
            <a:chOff x="2554032" y="1407998"/>
            <a:chExt cx="1007007" cy="775455"/>
          </a:xfrm>
        </p:grpSpPr>
        <p:sp>
          <p:nvSpPr>
            <p:cNvPr id="31" name="Line 17"/>
            <p:cNvSpPr>
              <a:spLocks noChangeShapeType="1"/>
            </p:cNvSpPr>
            <p:nvPr/>
          </p:nvSpPr>
          <p:spPr bwMode="auto">
            <a:xfrm>
              <a:off x="2694483" y="17223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2" name="Line 18"/>
            <p:cNvSpPr>
              <a:spLocks noChangeShapeType="1"/>
            </p:cNvSpPr>
            <p:nvPr/>
          </p:nvSpPr>
          <p:spPr bwMode="auto">
            <a:xfrm>
              <a:off x="2694483" y="17699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3" name="Line 19"/>
            <p:cNvSpPr>
              <a:spLocks noChangeShapeType="1"/>
            </p:cNvSpPr>
            <p:nvPr/>
          </p:nvSpPr>
          <p:spPr bwMode="auto">
            <a:xfrm>
              <a:off x="2694483" y="18175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4" name="Line 20"/>
            <p:cNvSpPr>
              <a:spLocks noChangeShapeType="1"/>
            </p:cNvSpPr>
            <p:nvPr/>
          </p:nvSpPr>
          <p:spPr bwMode="auto">
            <a:xfrm>
              <a:off x="2694483" y="18651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5" name="Line 21"/>
            <p:cNvSpPr>
              <a:spLocks noChangeShapeType="1"/>
            </p:cNvSpPr>
            <p:nvPr/>
          </p:nvSpPr>
          <p:spPr bwMode="auto">
            <a:xfrm>
              <a:off x="2694483" y="19128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36" name="Text Box 23"/>
            <p:cNvSpPr txBox="1">
              <a:spLocks noChangeArrowheads="1"/>
            </p:cNvSpPr>
            <p:nvPr/>
          </p:nvSpPr>
          <p:spPr bwMode="auto">
            <a:xfrm>
              <a:off x="2554032" y="1875676"/>
              <a:ext cx="100700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1"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k</a:t>
              </a:r>
              <a:r>
                <a:rPr kumimoji="0" lang="en-US" sz="1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 </a:t>
              </a: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sleep()</a:t>
              </a:r>
              <a:endParaRPr kumimoji="0" lang="en-US" sz="1400" b="1"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SimSun" charset="0"/>
              </a:endParaRPr>
            </a:p>
          </p:txBody>
        </p:sp>
        <p:sp>
          <p:nvSpPr>
            <p:cNvPr id="100" name="Text Box 78"/>
            <p:cNvSpPr txBox="1">
              <a:spLocks noChangeArrowheads="1"/>
            </p:cNvSpPr>
            <p:nvPr/>
          </p:nvSpPr>
          <p:spPr bwMode="auto">
            <a:xfrm>
              <a:off x="2605583" y="1407998"/>
              <a:ext cx="8515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grpSp>
        <p:nvGrpSpPr>
          <p:cNvPr id="5" name="组合 4"/>
          <p:cNvGrpSpPr/>
          <p:nvPr/>
        </p:nvGrpSpPr>
        <p:grpSpPr>
          <a:xfrm>
            <a:off x="3092748" y="1919261"/>
            <a:ext cx="5871740" cy="419855"/>
            <a:chOff x="2516684" y="1062010"/>
            <a:chExt cx="5871740" cy="419855"/>
          </a:xfrm>
        </p:grpSpPr>
        <p:sp>
          <p:nvSpPr>
            <p:cNvPr id="27" name="Text Box 12"/>
            <p:cNvSpPr txBox="1">
              <a:spLocks noChangeArrowheads="1"/>
            </p:cNvSpPr>
            <p:nvPr/>
          </p:nvSpPr>
          <p:spPr bwMode="auto">
            <a:xfrm>
              <a:off x="2516684" y="1081755"/>
              <a:ext cx="95586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1</a:t>
              </a:r>
            </a:p>
          </p:txBody>
        </p:sp>
        <p:sp>
          <p:nvSpPr>
            <p:cNvPr id="28" name="Text Box 13"/>
            <p:cNvSpPr txBox="1">
              <a:spLocks noChangeArrowheads="1"/>
            </p:cNvSpPr>
            <p:nvPr/>
          </p:nvSpPr>
          <p:spPr bwMode="auto">
            <a:xfrm>
              <a:off x="5818684" y="1062705"/>
              <a:ext cx="95586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程序</a:t>
              </a:r>
              <a:r>
                <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 2</a:t>
              </a:r>
            </a:p>
          </p:txBody>
        </p:sp>
        <p:sp>
          <p:nvSpPr>
            <p:cNvPr id="29" name="Text Box 14"/>
            <p:cNvSpPr txBox="1">
              <a:spLocks noChangeArrowheads="1"/>
            </p:cNvSpPr>
            <p:nvPr/>
          </p:nvSpPr>
          <p:spPr bwMode="auto">
            <a:xfrm>
              <a:off x="4141266" y="1062010"/>
              <a:ext cx="12105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操作系统</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30" name="Text Box 15"/>
            <p:cNvSpPr txBox="1">
              <a:spLocks noChangeArrowheads="1"/>
            </p:cNvSpPr>
            <p:nvPr/>
          </p:nvSpPr>
          <p:spPr bwMode="auto">
            <a:xfrm>
              <a:off x="7272413" y="1117474"/>
              <a:ext cx="111601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ctr" defTabSz="914400" rtl="0" eaLnBrk="0" fontAlgn="base" latinLnBrk="0" hangingPunct="0">
                <a:lnSpc>
                  <a:spcPct val="80000"/>
                </a:lnSpc>
                <a:spcBef>
                  <a:spcPct val="0"/>
                </a:spcBef>
                <a:spcAft>
                  <a:spcPct val="0"/>
                </a:spcAft>
                <a:buClrTx/>
                <a:buSzTx/>
                <a:buFont typeface="Monotype Sorts" charset="0"/>
                <a:buNone/>
                <a:tabLst/>
                <a:defRPr/>
              </a:pPr>
              <a:r>
                <a:rPr kumimoji="0" lang="en-US" altLang="zh-CN"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I/O</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设备</a:t>
              </a:r>
              <a:endParaRPr kumimoji="0" 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04" name="Line 81"/>
            <p:cNvSpPr>
              <a:spLocks noChangeShapeType="1"/>
            </p:cNvSpPr>
            <p:nvPr/>
          </p:nvSpPr>
          <p:spPr bwMode="auto">
            <a:xfrm>
              <a:off x="2570658" y="1435370"/>
              <a:ext cx="5803900"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4124623" y="2655773"/>
            <a:ext cx="1730145" cy="792538"/>
            <a:chOff x="3548558" y="1798523"/>
            <a:chExt cx="1730145" cy="792538"/>
          </a:xfrm>
        </p:grpSpPr>
        <p:sp>
          <p:nvSpPr>
            <p:cNvPr id="39" name="Line 26"/>
            <p:cNvSpPr>
              <a:spLocks noChangeShapeType="1"/>
            </p:cNvSpPr>
            <p:nvPr/>
          </p:nvSpPr>
          <p:spPr bwMode="auto">
            <a:xfrm>
              <a:off x="3548558" y="2027123"/>
              <a:ext cx="5715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47" name="Group 31"/>
            <p:cNvGrpSpPr>
              <a:grpSpLocks/>
            </p:cNvGrpSpPr>
            <p:nvPr/>
          </p:nvGrpSpPr>
          <p:grpSpPr bwMode="auto">
            <a:xfrm>
              <a:off x="4218483" y="2141423"/>
              <a:ext cx="736600" cy="238125"/>
              <a:chOff x="0" y="0"/>
              <a:chExt cx="488" cy="200"/>
            </a:xfrm>
          </p:grpSpPr>
          <p:sp>
            <p:nvSpPr>
              <p:cNvPr id="48" name="Line 35"/>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9" name="Line 36"/>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0" name="Line 37"/>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1" name="Line 38"/>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2" name="Line 39"/>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3" name="Line 40"/>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59" name="Text Box 46"/>
            <p:cNvSpPr txBox="1">
              <a:spLocks noChangeArrowheads="1"/>
            </p:cNvSpPr>
            <p:nvPr/>
          </p:nvSpPr>
          <p:spPr bwMode="auto">
            <a:xfrm>
              <a:off x="4048879" y="2283284"/>
              <a:ext cx="122982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err="1">
                  <a:ln>
                    <a:noFill/>
                  </a:ln>
                  <a:solidFill>
                    <a:srgbClr val="789ED0"/>
                  </a:solidFill>
                  <a:effectLst/>
                  <a:uLnTx/>
                  <a:uFillTx/>
                  <a:latin typeface="微软雅黑" pitchFamily="34" charset="-122"/>
                  <a:ea typeface="微软雅黑" pitchFamily="34" charset="-122"/>
                  <a:cs typeface="SimSun" charset="0"/>
                </a:rPr>
                <a:t>add_timer</a:t>
              </a: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a:t>
              </a:r>
            </a:p>
          </p:txBody>
        </p:sp>
        <p:sp>
          <p:nvSpPr>
            <p:cNvPr id="106" name="Text Box 83"/>
            <p:cNvSpPr txBox="1">
              <a:spLocks noChangeArrowheads="1"/>
            </p:cNvSpPr>
            <p:nvPr/>
          </p:nvSpPr>
          <p:spPr bwMode="auto">
            <a:xfrm>
              <a:off x="4117583" y="1798523"/>
              <a:ext cx="88036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sleep{</a:t>
              </a:r>
            </a:p>
          </p:txBody>
        </p:sp>
      </p:grpSp>
      <p:grpSp>
        <p:nvGrpSpPr>
          <p:cNvPr id="10" name="组合 9"/>
          <p:cNvGrpSpPr/>
          <p:nvPr/>
        </p:nvGrpSpPr>
        <p:grpSpPr>
          <a:xfrm>
            <a:off x="6169323" y="3484448"/>
            <a:ext cx="1256341" cy="1104901"/>
            <a:chOff x="5593258" y="2627197"/>
            <a:chExt cx="1256341" cy="1104901"/>
          </a:xfrm>
        </p:grpSpPr>
        <p:sp>
          <p:nvSpPr>
            <p:cNvPr id="54" name="Line 41"/>
            <p:cNvSpPr>
              <a:spLocks noChangeShapeType="1"/>
            </p:cNvSpPr>
            <p:nvPr/>
          </p:nvSpPr>
          <p:spPr bwMode="auto">
            <a:xfrm>
              <a:off x="6067921" y="29700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5" name="Line 42"/>
            <p:cNvSpPr>
              <a:spLocks noChangeShapeType="1"/>
            </p:cNvSpPr>
            <p:nvPr/>
          </p:nvSpPr>
          <p:spPr bwMode="auto">
            <a:xfrm>
              <a:off x="6067921" y="30177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6" name="Line 43"/>
            <p:cNvSpPr>
              <a:spLocks noChangeShapeType="1"/>
            </p:cNvSpPr>
            <p:nvPr/>
          </p:nvSpPr>
          <p:spPr bwMode="auto">
            <a:xfrm>
              <a:off x="6067921" y="30653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7" name="Line 44"/>
            <p:cNvSpPr>
              <a:spLocks noChangeShapeType="1"/>
            </p:cNvSpPr>
            <p:nvPr/>
          </p:nvSpPr>
          <p:spPr bwMode="auto">
            <a:xfrm>
              <a:off x="6067921" y="31129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58" name="Line 45"/>
            <p:cNvSpPr>
              <a:spLocks noChangeShapeType="1"/>
            </p:cNvSpPr>
            <p:nvPr/>
          </p:nvSpPr>
          <p:spPr bwMode="auto">
            <a:xfrm>
              <a:off x="6067921" y="31605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3" name="Line 50"/>
            <p:cNvSpPr>
              <a:spLocks noChangeShapeType="1"/>
            </p:cNvSpPr>
            <p:nvPr/>
          </p:nvSpPr>
          <p:spPr bwMode="auto">
            <a:xfrm>
              <a:off x="5593258" y="2846273"/>
              <a:ext cx="3937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64" name="Group 48"/>
            <p:cNvGrpSpPr>
              <a:grpSpLocks/>
            </p:cNvGrpSpPr>
            <p:nvPr/>
          </p:nvGrpSpPr>
          <p:grpSpPr bwMode="auto">
            <a:xfrm>
              <a:off x="6067921" y="3208223"/>
              <a:ext cx="736600" cy="238125"/>
              <a:chOff x="0" y="0"/>
              <a:chExt cx="488" cy="200"/>
            </a:xfrm>
          </p:grpSpPr>
          <p:sp>
            <p:nvSpPr>
              <p:cNvPr id="65" name="Line 52"/>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6" name="Line 53"/>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7" name="Line 54"/>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8" name="Line 55"/>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9" name="Line 56"/>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0" name="Line 57"/>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101" name="Text Box 79"/>
            <p:cNvSpPr txBox="1">
              <a:spLocks noChangeArrowheads="1"/>
            </p:cNvSpPr>
            <p:nvPr/>
          </p:nvSpPr>
          <p:spPr bwMode="auto">
            <a:xfrm>
              <a:off x="5998084" y="2627197"/>
              <a:ext cx="85151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main{</a:t>
              </a:r>
            </a:p>
          </p:txBody>
        </p:sp>
        <p:grpSp>
          <p:nvGrpSpPr>
            <p:cNvPr id="110" name="Group 84"/>
            <p:cNvGrpSpPr>
              <a:grpSpLocks/>
            </p:cNvGrpSpPr>
            <p:nvPr/>
          </p:nvGrpSpPr>
          <p:grpSpPr bwMode="auto">
            <a:xfrm>
              <a:off x="6067921" y="3493973"/>
              <a:ext cx="736600" cy="238125"/>
              <a:chOff x="0" y="0"/>
              <a:chExt cx="488" cy="200"/>
            </a:xfrm>
          </p:grpSpPr>
          <p:sp>
            <p:nvSpPr>
              <p:cNvPr id="111" name="Line 8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2" name="Line 8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3" name="Line 9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4" name="Line 9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5" name="Line 9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6" name="Line 9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sp>
        <p:nvSpPr>
          <p:cNvPr id="127" name="Line 98"/>
          <p:cNvSpPr>
            <a:spLocks noChangeShapeType="1"/>
          </p:cNvSpPr>
          <p:nvPr/>
        </p:nvSpPr>
        <p:spPr bwMode="auto">
          <a:xfrm>
            <a:off x="3515022" y="5732348"/>
            <a:ext cx="12827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nvGrpSpPr>
          <p:cNvPr id="13" name="组合 12"/>
          <p:cNvGrpSpPr/>
          <p:nvPr/>
        </p:nvGrpSpPr>
        <p:grpSpPr>
          <a:xfrm>
            <a:off x="2645058" y="4971540"/>
            <a:ext cx="2076464" cy="977741"/>
            <a:chOff x="2068994" y="4114289"/>
            <a:chExt cx="2076464" cy="977741"/>
          </a:xfrm>
        </p:grpSpPr>
        <p:sp>
          <p:nvSpPr>
            <p:cNvPr id="37" name="Text Box 24"/>
            <p:cNvSpPr txBox="1">
              <a:spLocks noChangeArrowheads="1"/>
            </p:cNvSpPr>
            <p:nvPr/>
          </p:nvSpPr>
          <p:spPr bwMode="auto">
            <a:xfrm>
              <a:off x="2068994" y="4114289"/>
              <a:ext cx="7072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1"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k</a:t>
              </a: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+1:</a:t>
              </a:r>
            </a:p>
          </p:txBody>
        </p:sp>
        <p:grpSp>
          <p:nvGrpSpPr>
            <p:cNvPr id="40" name="Group 24"/>
            <p:cNvGrpSpPr>
              <a:grpSpLocks/>
            </p:cNvGrpSpPr>
            <p:nvPr/>
          </p:nvGrpSpPr>
          <p:grpSpPr bwMode="auto">
            <a:xfrm>
              <a:off x="2694483" y="4255973"/>
              <a:ext cx="736600" cy="238125"/>
              <a:chOff x="0" y="0"/>
              <a:chExt cx="488" cy="200"/>
            </a:xfrm>
          </p:grpSpPr>
          <p:sp>
            <p:nvSpPr>
              <p:cNvPr id="41" name="Line 28"/>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2" name="Line 29"/>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3" name="Line 30"/>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4" name="Line 31"/>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5" name="Line 32"/>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46" name="Line 33"/>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98" name="Line 76"/>
            <p:cNvSpPr>
              <a:spLocks noChangeShapeType="1"/>
            </p:cNvSpPr>
            <p:nvPr/>
          </p:nvSpPr>
          <p:spPr bwMode="auto">
            <a:xfrm flipH="1">
              <a:off x="3472358" y="4255973"/>
              <a:ext cx="6731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5" name="Text Box 82"/>
            <p:cNvSpPr txBox="1">
              <a:spLocks noChangeArrowheads="1"/>
            </p:cNvSpPr>
            <p:nvPr/>
          </p:nvSpPr>
          <p:spPr bwMode="auto">
            <a:xfrm>
              <a:off x="2605584" y="4722698"/>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grpSp>
          <p:nvGrpSpPr>
            <p:cNvPr id="128" name="Group 96"/>
            <p:cNvGrpSpPr>
              <a:grpSpLocks/>
            </p:cNvGrpSpPr>
            <p:nvPr/>
          </p:nvGrpSpPr>
          <p:grpSpPr bwMode="auto">
            <a:xfrm>
              <a:off x="2694483" y="4494098"/>
              <a:ext cx="736600" cy="238125"/>
              <a:chOff x="0" y="0"/>
              <a:chExt cx="488" cy="200"/>
            </a:xfrm>
          </p:grpSpPr>
          <p:sp>
            <p:nvSpPr>
              <p:cNvPr id="129" name="Line 100"/>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0" name="Line 101"/>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1" name="Line 102"/>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2" name="Line 103"/>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3" name="Line 104"/>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4" name="Line 105"/>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grpSp>
        <p:nvGrpSpPr>
          <p:cNvPr id="9" name="组合 8"/>
          <p:cNvGrpSpPr/>
          <p:nvPr/>
        </p:nvGrpSpPr>
        <p:grpSpPr>
          <a:xfrm>
            <a:off x="3121322" y="3398723"/>
            <a:ext cx="2670206" cy="788432"/>
            <a:chOff x="2545258" y="2541473"/>
            <a:chExt cx="2670206" cy="788432"/>
          </a:xfrm>
        </p:grpSpPr>
        <p:sp>
          <p:nvSpPr>
            <p:cNvPr id="60" name="Line 47"/>
            <p:cNvSpPr>
              <a:spLocks noChangeShapeType="1"/>
            </p:cNvSpPr>
            <p:nvPr/>
          </p:nvSpPr>
          <p:spPr bwMode="auto">
            <a:xfrm>
              <a:off x="4205783" y="25509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61" name="Line 48"/>
            <p:cNvSpPr>
              <a:spLocks noChangeShapeType="1"/>
            </p:cNvSpPr>
            <p:nvPr/>
          </p:nvSpPr>
          <p:spPr bwMode="auto">
            <a:xfrm>
              <a:off x="4205783" y="25986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3" name="Line 80"/>
            <p:cNvSpPr>
              <a:spLocks noChangeShapeType="1"/>
            </p:cNvSpPr>
            <p:nvPr/>
          </p:nvSpPr>
          <p:spPr bwMode="auto">
            <a:xfrm>
              <a:off x="4205783" y="264624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07" name="Text Box 84"/>
            <p:cNvSpPr txBox="1">
              <a:spLocks noChangeArrowheads="1"/>
            </p:cNvSpPr>
            <p:nvPr/>
          </p:nvSpPr>
          <p:spPr bwMode="auto">
            <a:xfrm>
              <a:off x="4154984" y="2960573"/>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36" name="Line 107"/>
            <p:cNvSpPr>
              <a:spLocks noChangeShapeType="1"/>
            </p:cNvSpPr>
            <p:nvPr/>
          </p:nvSpPr>
          <p:spPr bwMode="auto">
            <a:xfrm>
              <a:off x="4205783" y="269387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7" name="Line 108"/>
            <p:cNvSpPr>
              <a:spLocks noChangeShapeType="1"/>
            </p:cNvSpPr>
            <p:nvPr/>
          </p:nvSpPr>
          <p:spPr bwMode="auto">
            <a:xfrm>
              <a:off x="4205783" y="2741498"/>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38" name="Line 109"/>
            <p:cNvSpPr>
              <a:spLocks noChangeShapeType="1"/>
            </p:cNvSpPr>
            <p:nvPr/>
          </p:nvSpPr>
          <p:spPr bwMode="auto">
            <a:xfrm>
              <a:off x="4205783" y="2789123"/>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5" name="AutoShape 125"/>
            <p:cNvSpPr>
              <a:spLocks/>
            </p:cNvSpPr>
            <p:nvPr/>
          </p:nvSpPr>
          <p:spPr bwMode="auto">
            <a:xfrm>
              <a:off x="3994646" y="2541473"/>
              <a:ext cx="74613"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sp>
          <p:nvSpPr>
            <p:cNvPr id="156" name="Oval 126"/>
            <p:cNvSpPr>
              <a:spLocks noChangeArrowheads="1"/>
            </p:cNvSpPr>
            <p:nvPr/>
          </p:nvSpPr>
          <p:spPr bwMode="auto">
            <a:xfrm>
              <a:off x="2545258" y="2570051"/>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57" name="Line 127"/>
            <p:cNvSpPr>
              <a:spLocks noChangeShapeType="1"/>
            </p:cNvSpPr>
            <p:nvPr/>
          </p:nvSpPr>
          <p:spPr bwMode="auto">
            <a:xfrm flipH="1">
              <a:off x="3612058" y="2674823"/>
              <a:ext cx="355600" cy="2857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8" name="Text Box 131"/>
            <p:cNvSpPr txBox="1">
              <a:spLocks noChangeArrowheads="1"/>
            </p:cNvSpPr>
            <p:nvPr/>
          </p:nvSpPr>
          <p:spPr bwMode="auto">
            <a:xfrm>
              <a:off x="4096247" y="2752902"/>
              <a:ext cx="1119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schedule()</a:t>
              </a:r>
            </a:p>
          </p:txBody>
        </p:sp>
      </p:grpSp>
      <p:grpSp>
        <p:nvGrpSpPr>
          <p:cNvPr id="11" name="组合 10"/>
          <p:cNvGrpSpPr/>
          <p:nvPr/>
        </p:nvGrpSpPr>
        <p:grpSpPr>
          <a:xfrm>
            <a:off x="7994947" y="3227272"/>
            <a:ext cx="736600" cy="1190625"/>
            <a:chOff x="7418883" y="2370021"/>
            <a:chExt cx="736600" cy="1190625"/>
          </a:xfrm>
        </p:grpSpPr>
        <p:grpSp>
          <p:nvGrpSpPr>
            <p:cNvPr id="71" name="Group 55"/>
            <p:cNvGrpSpPr>
              <a:grpSpLocks/>
            </p:cNvGrpSpPr>
            <p:nvPr/>
          </p:nvGrpSpPr>
          <p:grpSpPr bwMode="auto">
            <a:xfrm>
              <a:off x="7418883" y="2465271"/>
              <a:ext cx="736600" cy="238125"/>
              <a:chOff x="0" y="0"/>
              <a:chExt cx="488" cy="200"/>
            </a:xfrm>
          </p:grpSpPr>
          <p:sp>
            <p:nvSpPr>
              <p:cNvPr id="72" name="Line 59"/>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3" name="Line 60"/>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4" name="Line 61"/>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5" name="Line 62"/>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6" name="Line 63"/>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77" name="Line 64"/>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78" name="Group 62"/>
            <p:cNvGrpSpPr>
              <a:grpSpLocks/>
            </p:cNvGrpSpPr>
            <p:nvPr/>
          </p:nvGrpSpPr>
          <p:grpSpPr bwMode="auto">
            <a:xfrm>
              <a:off x="7418883" y="2751021"/>
              <a:ext cx="736600" cy="238125"/>
              <a:chOff x="0" y="0"/>
              <a:chExt cx="488" cy="200"/>
            </a:xfrm>
          </p:grpSpPr>
          <p:sp>
            <p:nvSpPr>
              <p:cNvPr id="79" name="Line 66"/>
              <p:cNvSpPr>
                <a:spLocks noChangeShapeType="1"/>
              </p:cNvSpPr>
              <p:nvPr/>
            </p:nvSpPr>
            <p:spPr bwMode="auto">
              <a:xfrm>
                <a:off x="0" y="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0" name="Line 67"/>
              <p:cNvSpPr>
                <a:spLocks noChangeShapeType="1"/>
              </p:cNvSpPr>
              <p:nvPr/>
            </p:nvSpPr>
            <p:spPr bwMode="auto">
              <a:xfrm>
                <a:off x="0" y="4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1" name="Line 68"/>
              <p:cNvSpPr>
                <a:spLocks noChangeShapeType="1"/>
              </p:cNvSpPr>
              <p:nvPr/>
            </p:nvSpPr>
            <p:spPr bwMode="auto">
              <a:xfrm>
                <a:off x="0" y="8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2" name="Line 69"/>
              <p:cNvSpPr>
                <a:spLocks noChangeShapeType="1"/>
              </p:cNvSpPr>
              <p:nvPr/>
            </p:nvSpPr>
            <p:spPr bwMode="auto">
              <a:xfrm>
                <a:off x="0" y="12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3" name="Line 70"/>
              <p:cNvSpPr>
                <a:spLocks noChangeShapeType="1"/>
              </p:cNvSpPr>
              <p:nvPr/>
            </p:nvSpPr>
            <p:spPr bwMode="auto">
              <a:xfrm>
                <a:off x="0" y="16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84" name="Line 71"/>
              <p:cNvSpPr>
                <a:spLocks noChangeShapeType="1"/>
              </p:cNvSpPr>
              <p:nvPr/>
            </p:nvSpPr>
            <p:spPr bwMode="auto">
              <a:xfrm>
                <a:off x="0" y="200"/>
                <a:ext cx="488"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87" name="Line 72"/>
            <p:cNvSpPr>
              <a:spLocks noChangeShapeType="1"/>
            </p:cNvSpPr>
            <p:nvPr/>
          </p:nvSpPr>
          <p:spPr bwMode="auto">
            <a:xfrm>
              <a:off x="7418883" y="33701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95" name="Line 73"/>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17" name="Line 94"/>
            <p:cNvSpPr>
              <a:spLocks noChangeShapeType="1"/>
            </p:cNvSpPr>
            <p:nvPr/>
          </p:nvSpPr>
          <p:spPr bwMode="auto">
            <a:xfrm>
              <a:off x="7418883" y="3417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0" name="Line 95"/>
            <p:cNvSpPr>
              <a:spLocks noChangeShapeType="1"/>
            </p:cNvSpPr>
            <p:nvPr/>
          </p:nvSpPr>
          <p:spPr bwMode="auto">
            <a:xfrm>
              <a:off x="7418883" y="34653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5" name="Line 96"/>
            <p:cNvSpPr>
              <a:spLocks noChangeShapeType="1"/>
            </p:cNvSpPr>
            <p:nvPr/>
          </p:nvSpPr>
          <p:spPr bwMode="auto">
            <a:xfrm>
              <a:off x="7418883" y="3513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26" name="Line 97"/>
            <p:cNvSpPr>
              <a:spLocks noChangeShapeType="1"/>
            </p:cNvSpPr>
            <p:nvPr/>
          </p:nvSpPr>
          <p:spPr bwMode="auto">
            <a:xfrm>
              <a:off x="7418883" y="3560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6" name="Line 117"/>
            <p:cNvSpPr>
              <a:spLocks noChangeShapeType="1"/>
            </p:cNvSpPr>
            <p:nvPr/>
          </p:nvSpPr>
          <p:spPr bwMode="auto">
            <a:xfrm>
              <a:off x="7418883" y="30367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7" name="Line 118"/>
            <p:cNvSpPr>
              <a:spLocks noChangeShapeType="1"/>
            </p:cNvSpPr>
            <p:nvPr/>
          </p:nvSpPr>
          <p:spPr bwMode="auto">
            <a:xfrm>
              <a:off x="7418883" y="30843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8" name="Line 119"/>
            <p:cNvSpPr>
              <a:spLocks noChangeShapeType="1"/>
            </p:cNvSpPr>
            <p:nvPr/>
          </p:nvSpPr>
          <p:spPr bwMode="auto">
            <a:xfrm>
              <a:off x="7418883" y="3132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9" name="Line 120"/>
            <p:cNvSpPr>
              <a:spLocks noChangeShapeType="1"/>
            </p:cNvSpPr>
            <p:nvPr/>
          </p:nvSpPr>
          <p:spPr bwMode="auto">
            <a:xfrm>
              <a:off x="7418883" y="3179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0" name="Line 121"/>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1" name="Line 122"/>
            <p:cNvSpPr>
              <a:spLocks noChangeShapeType="1"/>
            </p:cNvSpPr>
            <p:nvPr/>
          </p:nvSpPr>
          <p:spPr bwMode="auto">
            <a:xfrm>
              <a:off x="7418883" y="322727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2" name="Line 123"/>
            <p:cNvSpPr>
              <a:spLocks noChangeShapeType="1"/>
            </p:cNvSpPr>
            <p:nvPr/>
          </p:nvSpPr>
          <p:spPr bwMode="auto">
            <a:xfrm>
              <a:off x="7418883" y="327489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53" name="Line 124"/>
            <p:cNvSpPr>
              <a:spLocks noChangeShapeType="1"/>
            </p:cNvSpPr>
            <p:nvPr/>
          </p:nvSpPr>
          <p:spPr bwMode="auto">
            <a:xfrm>
              <a:off x="7418883" y="33225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3" name="Line 136"/>
            <p:cNvSpPr>
              <a:spLocks noChangeShapeType="1"/>
            </p:cNvSpPr>
            <p:nvPr/>
          </p:nvSpPr>
          <p:spPr bwMode="auto">
            <a:xfrm>
              <a:off x="7418883" y="2370021"/>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4" name="Line 137"/>
            <p:cNvSpPr>
              <a:spLocks noChangeShapeType="1"/>
            </p:cNvSpPr>
            <p:nvPr/>
          </p:nvSpPr>
          <p:spPr bwMode="auto">
            <a:xfrm>
              <a:off x="7418883" y="2417646"/>
              <a:ext cx="736600"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14" name="组合 13"/>
          <p:cNvGrpSpPr/>
          <p:nvPr/>
        </p:nvGrpSpPr>
        <p:grpSpPr>
          <a:xfrm>
            <a:off x="4525695" y="4421808"/>
            <a:ext cx="4087977" cy="390306"/>
            <a:chOff x="3949630" y="3564558"/>
            <a:chExt cx="4087977" cy="390306"/>
          </a:xfrm>
        </p:grpSpPr>
        <p:sp>
          <p:nvSpPr>
            <p:cNvPr id="96" name="Line 74"/>
            <p:cNvSpPr>
              <a:spLocks noChangeShapeType="1"/>
            </p:cNvSpPr>
            <p:nvPr/>
          </p:nvSpPr>
          <p:spPr bwMode="auto">
            <a:xfrm flipH="1">
              <a:off x="5288458" y="3779723"/>
              <a:ext cx="2070100" cy="0"/>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97" name="Text Box 75"/>
            <p:cNvSpPr txBox="1">
              <a:spLocks noChangeArrowheads="1"/>
            </p:cNvSpPr>
            <p:nvPr/>
          </p:nvSpPr>
          <p:spPr bwMode="auto">
            <a:xfrm>
              <a:off x="3949630" y="3564558"/>
              <a:ext cx="133882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rPr>
                <a:t>定时时间到</a:t>
              </a:r>
              <a:endParaRPr kumimoji="0" lang="en-US" sz="1800" b="1" i="0" u="none" strike="noStrike" kern="1200" cap="none" spc="0" normalizeH="0" baseline="0" noProof="0" dirty="0">
                <a:ln>
                  <a:noFill/>
                </a:ln>
                <a:solidFill>
                  <a:srgbClr val="C00000"/>
                </a:solidFill>
                <a:effectLst/>
                <a:uLnTx/>
                <a:uFillTx/>
                <a:latin typeface="微软雅黑" pitchFamily="34" charset="-122"/>
                <a:ea typeface="微软雅黑" pitchFamily="34" charset="-122"/>
                <a:cs typeface="SimSun" charset="0"/>
              </a:endParaRPr>
            </a:p>
          </p:txBody>
        </p:sp>
        <p:sp>
          <p:nvSpPr>
            <p:cNvPr id="99" name="Text Box 77"/>
            <p:cNvSpPr txBox="1">
              <a:spLocks noChangeArrowheads="1"/>
            </p:cNvSpPr>
            <p:nvPr/>
          </p:nvSpPr>
          <p:spPr bwMode="auto">
            <a:xfrm>
              <a:off x="7378452" y="3585532"/>
              <a:ext cx="65915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rPr>
                <a:t>中断</a:t>
              </a:r>
              <a:endParaRPr kumimoji="0" 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SimSun" charset="0"/>
              </a:endParaRPr>
            </a:p>
          </p:txBody>
        </p:sp>
      </p:grpSp>
      <p:grpSp>
        <p:nvGrpSpPr>
          <p:cNvPr id="15" name="组合 14"/>
          <p:cNvGrpSpPr/>
          <p:nvPr/>
        </p:nvGrpSpPr>
        <p:grpSpPr>
          <a:xfrm>
            <a:off x="4618574" y="4713164"/>
            <a:ext cx="3601799" cy="1092100"/>
            <a:chOff x="4042509" y="3735373"/>
            <a:chExt cx="3601799" cy="1092100"/>
          </a:xfrm>
        </p:grpSpPr>
        <p:sp>
          <p:nvSpPr>
            <p:cNvPr id="108" name="Text Box 85"/>
            <p:cNvSpPr txBox="1">
              <a:spLocks noChangeArrowheads="1"/>
            </p:cNvSpPr>
            <p:nvPr/>
          </p:nvSpPr>
          <p:spPr bwMode="auto">
            <a:xfrm>
              <a:off x="4154984" y="4275023"/>
              <a:ext cx="27443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a:t>
              </a:r>
            </a:p>
          </p:txBody>
        </p:sp>
        <p:sp>
          <p:nvSpPr>
            <p:cNvPr id="109" name="Text Box 86"/>
            <p:cNvSpPr txBox="1">
              <a:spLocks noChangeArrowheads="1"/>
            </p:cNvSpPr>
            <p:nvPr/>
          </p:nvSpPr>
          <p:spPr bwMode="auto">
            <a:xfrm>
              <a:off x="4042509" y="3735373"/>
              <a:ext cx="1119217"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1400" b="1" i="0" u="none" strike="noStrike" kern="1200" cap="none" spc="0" normalizeH="0" baseline="0" noProof="0" dirty="0">
                  <a:ln>
                    <a:noFill/>
                  </a:ln>
                  <a:solidFill>
                    <a:srgbClr val="789ED0"/>
                  </a:solidFill>
                  <a:effectLst/>
                  <a:uLnTx/>
                  <a:uFillTx/>
                  <a:latin typeface="微软雅黑" pitchFamily="34" charset="-122"/>
                  <a:ea typeface="微软雅黑" pitchFamily="34" charset="-122"/>
                  <a:cs typeface="SimSun" charset="0"/>
                </a:rPr>
                <a:t>schedule()</a:t>
              </a:r>
            </a:p>
          </p:txBody>
        </p:sp>
        <p:grpSp>
          <p:nvGrpSpPr>
            <p:cNvPr id="139" name="Group 107"/>
            <p:cNvGrpSpPr>
              <a:grpSpLocks/>
            </p:cNvGrpSpPr>
            <p:nvPr/>
          </p:nvGrpSpPr>
          <p:grpSpPr bwMode="auto">
            <a:xfrm>
              <a:off x="4205783" y="4008323"/>
              <a:ext cx="736600" cy="238125"/>
              <a:chOff x="0" y="0"/>
              <a:chExt cx="464" cy="200"/>
            </a:xfrm>
          </p:grpSpPr>
          <p:sp>
            <p:nvSpPr>
              <p:cNvPr id="140" name="Line 111"/>
              <p:cNvSpPr>
                <a:spLocks noChangeShapeType="1"/>
              </p:cNvSpPr>
              <p:nvPr/>
            </p:nvSpPr>
            <p:spPr bwMode="auto">
              <a:xfrm>
                <a:off x="0" y="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1" name="Line 112"/>
              <p:cNvSpPr>
                <a:spLocks noChangeShapeType="1"/>
              </p:cNvSpPr>
              <p:nvPr/>
            </p:nvSpPr>
            <p:spPr bwMode="auto">
              <a:xfrm>
                <a:off x="0" y="4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2" name="Line 113"/>
              <p:cNvSpPr>
                <a:spLocks noChangeShapeType="1"/>
              </p:cNvSpPr>
              <p:nvPr/>
            </p:nvSpPr>
            <p:spPr bwMode="auto">
              <a:xfrm>
                <a:off x="0" y="8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3" name="Line 114"/>
              <p:cNvSpPr>
                <a:spLocks noChangeShapeType="1"/>
              </p:cNvSpPr>
              <p:nvPr/>
            </p:nvSpPr>
            <p:spPr bwMode="auto">
              <a:xfrm>
                <a:off x="0" y="12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4" name="Line 115"/>
              <p:cNvSpPr>
                <a:spLocks noChangeShapeType="1"/>
              </p:cNvSpPr>
              <p:nvPr/>
            </p:nvSpPr>
            <p:spPr bwMode="auto">
              <a:xfrm>
                <a:off x="0" y="16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45" name="Line 116"/>
              <p:cNvSpPr>
                <a:spLocks noChangeShapeType="1"/>
              </p:cNvSpPr>
              <p:nvPr/>
            </p:nvSpPr>
            <p:spPr bwMode="auto">
              <a:xfrm>
                <a:off x="0" y="200"/>
                <a:ext cx="464" cy="0"/>
              </a:xfrm>
              <a:prstGeom prst="line">
                <a:avLst/>
              </a:prstGeom>
              <a:noFill/>
              <a:ln w="19050"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sp>
          <p:nvSpPr>
            <p:cNvPr id="160" name="AutoShape 129"/>
            <p:cNvSpPr>
              <a:spLocks/>
            </p:cNvSpPr>
            <p:nvPr/>
          </p:nvSpPr>
          <p:spPr bwMode="auto">
            <a:xfrm flipH="1">
              <a:off x="5137646" y="4017848"/>
              <a:ext cx="74612" cy="266700"/>
            </a:xfrm>
            <a:prstGeom prst="leftBrace">
              <a:avLst>
                <a:gd name="adj1" fmla="val 39716"/>
                <a:gd name="adj2" fmla="val 50000"/>
              </a:avLst>
            </a:prstGeom>
            <a:noFill/>
            <a:ln w="19050" cmpd="sng">
              <a:solidFill>
                <a:srgbClr val="11576A"/>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SimSun" charset="0"/>
              </a:endParaRPr>
            </a:p>
          </p:txBody>
        </p:sp>
        <p:sp>
          <p:nvSpPr>
            <p:cNvPr id="161" name="Line 130"/>
            <p:cNvSpPr>
              <a:spLocks noChangeShapeType="1"/>
            </p:cNvSpPr>
            <p:nvPr/>
          </p:nvSpPr>
          <p:spPr bwMode="auto">
            <a:xfrm flipH="1" flipV="1">
              <a:off x="5224958" y="4160723"/>
              <a:ext cx="520700" cy="20002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2" name="Oval 128"/>
            <p:cNvSpPr>
              <a:spLocks noChangeArrowheads="1"/>
            </p:cNvSpPr>
            <p:nvPr/>
          </p:nvSpPr>
          <p:spPr bwMode="auto">
            <a:xfrm>
              <a:off x="5377358" y="431312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rPr>
                <a:t>恢复现场</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mn-cs"/>
              </a:endParaRPr>
            </a:p>
          </p:txBody>
        </p:sp>
        <p:sp>
          <p:nvSpPr>
            <p:cNvPr id="166" name="Oval 140"/>
            <p:cNvSpPr>
              <a:spLocks noChangeArrowheads="1"/>
            </p:cNvSpPr>
            <p:nvPr/>
          </p:nvSpPr>
          <p:spPr bwMode="auto">
            <a:xfrm>
              <a:off x="6564808" y="4027373"/>
              <a:ext cx="1079500" cy="514350"/>
            </a:xfrm>
            <a:prstGeom prst="ellipse">
              <a:avLst/>
            </a:prstGeom>
            <a:solidFill>
              <a:schemeClr val="accent2"/>
            </a:solidFill>
            <a:ln>
              <a:noFill/>
            </a:ln>
            <a:effectLst>
              <a:outerShdw blurRad="63500" dist="107763" dir="2700000" algn="ctr" rotWithShape="0">
                <a:srgbClr val="B2B2B2">
                  <a:alpha val="71999"/>
                </a:srgbClr>
              </a:outerShdw>
            </a:effectLst>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algn="ctr" defTabSz="914400" rtl="0" eaLnBrk="0" fontAlgn="base" latinLnBrk="0" hangingPunct="0">
                <a:lnSpc>
                  <a:spcPct val="75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保存现场</a:t>
              </a:r>
              <a:endParaRPr kumimoji="0" lang="en-US" sz="1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67" name="Line 141"/>
            <p:cNvSpPr>
              <a:spLocks noChangeShapeType="1"/>
            </p:cNvSpPr>
            <p:nvPr/>
          </p:nvSpPr>
          <p:spPr bwMode="auto">
            <a:xfrm flipH="1" flipV="1">
              <a:off x="5199558" y="4160723"/>
              <a:ext cx="1358900" cy="10477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755576" y="2214555"/>
            <a:ext cx="2268000" cy="3314947"/>
            <a:chOff x="179512" y="1357304"/>
            <a:chExt cx="2268000" cy="3314947"/>
          </a:xfrm>
        </p:grpSpPr>
        <p:sp>
          <p:nvSpPr>
            <p:cNvPr id="135" name="Text Box 106"/>
            <p:cNvSpPr txBox="1">
              <a:spLocks noChangeArrowheads="1"/>
            </p:cNvSpPr>
            <p:nvPr/>
          </p:nvSpPr>
          <p:spPr bwMode="auto">
            <a:xfrm>
              <a:off x="660555" y="4302919"/>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rPr>
                <a:t>地址空间</a:t>
              </a:r>
              <a:endParaRPr kumimoji="0" 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SimSun" charset="0"/>
              </a:endParaRPr>
            </a:p>
          </p:txBody>
        </p:sp>
        <p:grpSp>
          <p:nvGrpSpPr>
            <p:cNvPr id="2" name="组合 1"/>
            <p:cNvGrpSpPr/>
            <p:nvPr/>
          </p:nvGrpSpPr>
          <p:grpSpPr>
            <a:xfrm>
              <a:off x="179512" y="1357304"/>
              <a:ext cx="2268000" cy="2772000"/>
              <a:chOff x="179512" y="1357304"/>
              <a:chExt cx="2268000" cy="2772000"/>
            </a:xfrm>
          </p:grpSpPr>
          <p:sp>
            <p:nvSpPr>
              <p:cNvPr id="26" name="Text Box 11"/>
              <p:cNvSpPr txBox="1">
                <a:spLocks noChangeArrowheads="1"/>
              </p:cNvSpPr>
              <p:nvPr/>
            </p:nvSpPr>
            <p:spPr bwMode="auto">
              <a:xfrm rot="16200000">
                <a:off x="901278" y="1754476"/>
                <a:ext cx="57900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3600" b="1" i="0" u="none" strike="noStrike" kern="1200" cap="none" spc="0" normalizeH="0" baseline="0" noProof="0">
                    <a:ln>
                      <a:noFill/>
                    </a:ln>
                    <a:solidFill>
                      <a:srgbClr val="000000"/>
                    </a:solidFill>
                    <a:effectLst/>
                    <a:uLnTx/>
                    <a:uFillTx/>
                    <a:latin typeface="微软雅黑" pitchFamily="34" charset="-122"/>
                    <a:ea typeface="微软雅黑" pitchFamily="34" charset="-122"/>
                    <a:cs typeface="SimSun" charset="0"/>
                  </a:rPr>
                  <a:t>...</a:t>
                </a:r>
              </a:p>
            </p:txBody>
          </p:sp>
          <p:sp>
            <p:nvSpPr>
              <p:cNvPr id="168" name="矩形 167"/>
              <p:cNvSpPr/>
              <p:nvPr/>
            </p:nvSpPr>
            <p:spPr>
              <a:xfrm>
                <a:off x="179512" y="1357304"/>
                <a:ext cx="2268000" cy="2772000"/>
              </a:xfrm>
              <a:prstGeom prst="rect">
                <a:avLst/>
              </a:prstGeom>
              <a:gradFill>
                <a:gsLst>
                  <a:gs pos="100000">
                    <a:srgbClr val="33FFFF"/>
                  </a:gs>
                  <a:gs pos="0">
                    <a:srgbClr val="CCFFFF"/>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69" name="矩形 168"/>
              <p:cNvSpPr/>
              <p:nvPr/>
            </p:nvSpPr>
            <p:spPr>
              <a:xfrm>
                <a:off x="393826" y="1464461"/>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0" name="Text Box 12"/>
              <p:cNvSpPr txBox="1">
                <a:spLocks noChangeArrowheads="1"/>
              </p:cNvSpPr>
              <p:nvPr/>
            </p:nvSpPr>
            <p:spPr bwMode="auto">
              <a:xfrm>
                <a:off x="896121" y="1441795"/>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n</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1" name="矩形 170"/>
              <p:cNvSpPr/>
              <p:nvPr/>
            </p:nvSpPr>
            <p:spPr>
              <a:xfrm>
                <a:off x="393826" y="2357436"/>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2" name="Text Box 12"/>
              <p:cNvSpPr txBox="1">
                <a:spLocks noChangeArrowheads="1"/>
              </p:cNvSpPr>
              <p:nvPr/>
            </p:nvSpPr>
            <p:spPr bwMode="auto">
              <a:xfrm>
                <a:off x="896121" y="2334770"/>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2</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3" name="矩形 172"/>
              <p:cNvSpPr/>
              <p:nvPr/>
            </p:nvSpPr>
            <p:spPr>
              <a:xfrm>
                <a:off x="393826" y="2770113"/>
                <a:ext cx="1800000" cy="324000"/>
              </a:xfrm>
              <a:prstGeom prst="rect">
                <a:avLst/>
              </a:prstGeom>
              <a:gradFill>
                <a:gsLst>
                  <a:gs pos="100000">
                    <a:srgbClr val="005072"/>
                  </a:gs>
                  <a:gs pos="0">
                    <a:srgbClr val="0093DD"/>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4" name="Text Box 12"/>
              <p:cNvSpPr txBox="1">
                <a:spLocks noChangeArrowheads="1"/>
              </p:cNvSpPr>
              <p:nvPr/>
            </p:nvSpPr>
            <p:spPr bwMode="auto">
              <a:xfrm>
                <a:off x="896121" y="2747447"/>
                <a:ext cx="79541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进程</a:t>
                </a:r>
                <a:r>
                  <a:rPr kumimoji="0" lang="en-US" altLang="zh-CN"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1</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5" name="矩形 174"/>
              <p:cNvSpPr/>
              <p:nvPr/>
            </p:nvSpPr>
            <p:spPr>
              <a:xfrm>
                <a:off x="393826" y="3214692"/>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6" name="Text Box 12"/>
              <p:cNvSpPr txBox="1">
                <a:spLocks noChangeArrowheads="1"/>
              </p:cNvSpPr>
              <p:nvPr/>
            </p:nvSpPr>
            <p:spPr bwMode="auto">
              <a:xfrm>
                <a:off x="512890" y="3192026"/>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系统应用软件</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7" name="矩形 176"/>
              <p:cNvSpPr/>
              <p:nvPr/>
            </p:nvSpPr>
            <p:spPr>
              <a:xfrm>
                <a:off x="393826" y="3643320"/>
                <a:ext cx="1800000" cy="324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pitchFamily="34" charset="-122"/>
                  <a:ea typeface="微软雅黑" pitchFamily="34" charset="-122"/>
                  <a:cs typeface="+mn-cs"/>
                </a:endParaRPr>
              </a:p>
            </p:txBody>
          </p:sp>
          <p:sp>
            <p:nvSpPr>
              <p:cNvPr id="178" name="Text Box 12"/>
              <p:cNvSpPr txBox="1">
                <a:spLocks noChangeArrowheads="1"/>
              </p:cNvSpPr>
              <p:nvPr/>
            </p:nvSpPr>
            <p:spPr bwMode="auto">
              <a:xfrm>
                <a:off x="784354" y="3620654"/>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rPr>
                  <a:t>操作系统</a:t>
                </a:r>
                <a:endParaRPr kumimoji="0" lang="en-US" sz="1800" b="1" i="0" u="none" strike="noStrike" kern="1200" cap="none" spc="0" normalizeH="0" baseline="0" noProof="0">
                  <a:ln>
                    <a:noFill/>
                  </a:ln>
                  <a:solidFill>
                    <a:srgbClr val="FFFFFF"/>
                  </a:solidFill>
                  <a:effectLst/>
                  <a:uLnTx/>
                  <a:uFillTx/>
                  <a:latin typeface="微软雅黑" pitchFamily="34" charset="-122"/>
                  <a:ea typeface="微软雅黑" pitchFamily="34" charset="-122"/>
                  <a:cs typeface="SimSun" charset="0"/>
                </a:endParaRPr>
              </a:p>
            </p:txBody>
          </p:sp>
          <p:sp>
            <p:nvSpPr>
              <p:cNvPr id="179" name="Text Box 11"/>
              <p:cNvSpPr txBox="1">
                <a:spLocks noChangeArrowheads="1"/>
              </p:cNvSpPr>
              <p:nvPr/>
            </p:nvSpPr>
            <p:spPr bwMode="auto">
              <a:xfrm rot="16200000">
                <a:off x="787419" y="1754476"/>
                <a:ext cx="6848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sz="3600" b="1" i="0" u="none" strike="noStrike" kern="1200" cap="none" spc="0" normalizeH="0" baseline="0" noProof="0">
                    <a:ln>
                      <a:noFill/>
                    </a:ln>
                    <a:solidFill>
                      <a:srgbClr val="11576A"/>
                    </a:solidFill>
                    <a:effectLst/>
                    <a:uLnTx/>
                    <a:uFillTx/>
                    <a:latin typeface="Verdana" panose="020B0604030504040204" pitchFamily="34" charset="0"/>
                    <a:ea typeface="SimSun" charset="0"/>
                    <a:cs typeface="SimSun" charset="0"/>
                  </a:rPr>
                  <a:t>...</a:t>
                </a:r>
              </a:p>
            </p:txBody>
          </p:sp>
        </p:grpSp>
      </p:grpSp>
    </p:spTree>
    <p:extLst>
      <p:ext uri="{BB962C8B-B14F-4D97-AF65-F5344CB8AC3E}">
        <p14:creationId xmlns:p14="http://schemas.microsoft.com/office/powerpoint/2010/main" val="39846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left)">
                                      <p:cBhvr>
                                        <p:cTn id="26" dur="500"/>
                                        <p:tgtEl>
                                          <p:spTgt spid="62"/>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righ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up)">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righ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7"/>
                                        </p:tgtEl>
                                        <p:attrNameLst>
                                          <p:attrName>style.visibility</p:attrName>
                                        </p:attrNameLst>
                                      </p:cBhvr>
                                      <p:to>
                                        <p:strVal val="visible"/>
                                      </p:to>
                                    </p:set>
                                    <p:animEffect transition="in" filter="wipe(left)">
                                      <p:cBhvr>
                                        <p:cTn id="6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62" grpId="0" animBg="1"/>
      <p:bldP spid="1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进程的设计目标（</a:t>
            </a:r>
            <a:r>
              <a:rPr lang="en-US" altLang="zh-CN" dirty="0"/>
              <a:t>1</a:t>
            </a:r>
            <a:r>
              <a:rPr lang="zh-CN" altLang="en-US" dirty="0"/>
              <a:t>）</a:t>
            </a:r>
          </a:p>
        </p:txBody>
      </p:sp>
      <p:sp>
        <p:nvSpPr>
          <p:cNvPr id="3" name="内容占位符 2"/>
          <p:cNvSpPr>
            <a:spLocks noGrp="1"/>
          </p:cNvSpPr>
          <p:nvPr>
            <p:ph idx="1"/>
          </p:nvPr>
        </p:nvSpPr>
        <p:spPr/>
        <p:txBody>
          <a:bodyPr/>
          <a:lstStyle/>
          <a:p>
            <a:r>
              <a:rPr lang="zh-CN" altLang="en-US" dirty="0"/>
              <a:t>简化开发</a:t>
            </a:r>
            <a:endParaRPr lang="en-US" altLang="zh-CN" dirty="0"/>
          </a:p>
          <a:p>
            <a:pPr lvl="1"/>
            <a:r>
              <a:rPr lang="zh-CN" altLang="en-US" dirty="0"/>
              <a:t>程序员认为自己完全控制这台机器，不必关心别人的存在，也会自动实现分时共享</a:t>
            </a:r>
            <a:r>
              <a:rPr lang="en-US" altLang="zh-CN" dirty="0"/>
              <a:t>CPU</a:t>
            </a:r>
          </a:p>
          <a:p>
            <a:pPr lvl="1"/>
            <a:r>
              <a:rPr lang="zh-CN" altLang="en-US" dirty="0"/>
              <a:t>应用进程不必知道调度时发生了什么，也不必知道什么时候发生的调度</a:t>
            </a:r>
            <a:endParaRPr lang="en-US" altLang="zh-CN" dirty="0"/>
          </a:p>
          <a:p>
            <a:r>
              <a:rPr lang="zh-CN" altLang="en-US" dirty="0"/>
              <a:t>简化管理</a:t>
            </a:r>
            <a:endParaRPr lang="en-US" altLang="zh-CN" dirty="0"/>
          </a:p>
          <a:p>
            <a:pPr lvl="1"/>
            <a:r>
              <a:rPr lang="zh-CN" altLang="en-US" dirty="0"/>
              <a:t>操作系统一视同仁的调度所有的进程，不受程序的实现方法影响</a:t>
            </a:r>
            <a:endParaRPr lang="en-US" altLang="zh-CN" dirty="0"/>
          </a:p>
          <a:p>
            <a:pPr lvl="1"/>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34</a:t>
            </a:fld>
            <a:endParaRPr lang="en-US" altLang="ko-KR"/>
          </a:p>
        </p:txBody>
      </p:sp>
    </p:spTree>
    <p:extLst>
      <p:ext uri="{BB962C8B-B14F-4D97-AF65-F5344CB8AC3E}">
        <p14:creationId xmlns:p14="http://schemas.microsoft.com/office/powerpoint/2010/main" val="3623649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35</a:t>
            </a:fld>
            <a:endParaRPr lang="en-US" altLang="ko-KR"/>
          </a:p>
        </p:txBody>
      </p:sp>
      <p:pic>
        <p:nvPicPr>
          <p:cNvPr id="7" name="图片 6"/>
          <p:cNvPicPr>
            <a:picLocks noChangeAspect="1"/>
          </p:cNvPicPr>
          <p:nvPr/>
        </p:nvPicPr>
        <p:blipFill>
          <a:blip r:embed="rId3"/>
          <a:stretch>
            <a:fillRect/>
          </a:stretch>
        </p:blipFill>
        <p:spPr>
          <a:xfrm>
            <a:off x="515947" y="188640"/>
            <a:ext cx="8043853" cy="5576601"/>
          </a:xfrm>
          <a:prstGeom prst="rect">
            <a:avLst/>
          </a:prstGeom>
          <a:solidFill>
            <a:schemeClr val="bg1"/>
          </a:solidFill>
        </p:spPr>
      </p:pic>
    </p:spTree>
    <p:extLst>
      <p:ext uri="{BB962C8B-B14F-4D97-AF65-F5344CB8AC3E}">
        <p14:creationId xmlns:p14="http://schemas.microsoft.com/office/powerpoint/2010/main" val="3566703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36</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
        <p:nvSpPr>
          <p:cNvPr id="7" name="文本框 6"/>
          <p:cNvSpPr txBox="1"/>
          <p:nvPr/>
        </p:nvSpPr>
        <p:spPr>
          <a:xfrm>
            <a:off x="7524328" y="4653136"/>
            <a:ext cx="1368152" cy="646331"/>
          </a:xfrm>
          <a:prstGeom prst="rect">
            <a:avLst/>
          </a:prstGeom>
          <a:noFill/>
        </p:spPr>
        <p:txBody>
          <a:bodyPr wrap="square" rtlCol="0">
            <a:spAutoFit/>
          </a:bodyPr>
          <a:lstStyle/>
          <a:p>
            <a:r>
              <a:rPr lang="zh-CN" altLang="en-US" dirty="0"/>
              <a:t>为什么被暂停了？</a:t>
            </a:r>
          </a:p>
        </p:txBody>
      </p:sp>
      <p:sp>
        <p:nvSpPr>
          <p:cNvPr id="10" name="文本框 9"/>
          <p:cNvSpPr txBox="1"/>
          <p:nvPr/>
        </p:nvSpPr>
        <p:spPr>
          <a:xfrm>
            <a:off x="899592" y="4149080"/>
            <a:ext cx="1368152" cy="646331"/>
          </a:xfrm>
          <a:prstGeom prst="rect">
            <a:avLst/>
          </a:prstGeom>
          <a:noFill/>
        </p:spPr>
        <p:txBody>
          <a:bodyPr wrap="square" rtlCol="0">
            <a:spAutoFit/>
          </a:bodyPr>
          <a:lstStyle/>
          <a:p>
            <a:r>
              <a:rPr lang="zh-CN" altLang="en-US" dirty="0"/>
              <a:t>为什么选它来运行？</a:t>
            </a:r>
          </a:p>
        </p:txBody>
      </p:sp>
      <p:sp>
        <p:nvSpPr>
          <p:cNvPr id="11" name="文本框 10"/>
          <p:cNvSpPr txBox="1"/>
          <p:nvPr/>
        </p:nvSpPr>
        <p:spPr>
          <a:xfrm>
            <a:off x="3855564" y="6014819"/>
            <a:ext cx="1796556" cy="646331"/>
          </a:xfrm>
          <a:prstGeom prst="rect">
            <a:avLst/>
          </a:prstGeom>
          <a:noFill/>
        </p:spPr>
        <p:txBody>
          <a:bodyPr wrap="square" rtlCol="0">
            <a:spAutoFit/>
          </a:bodyPr>
          <a:lstStyle/>
          <a:p>
            <a:r>
              <a:rPr lang="zh-CN" altLang="en-US" dirty="0"/>
              <a:t>为什么选择这个时机进行切换？</a:t>
            </a:r>
          </a:p>
        </p:txBody>
      </p:sp>
    </p:spTree>
    <p:extLst>
      <p:ext uri="{BB962C8B-B14F-4D97-AF65-F5344CB8AC3E}">
        <p14:creationId xmlns:p14="http://schemas.microsoft.com/office/powerpoint/2010/main" val="425089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两个关键问题</a:t>
            </a:r>
          </a:p>
        </p:txBody>
      </p:sp>
      <p:sp>
        <p:nvSpPr>
          <p:cNvPr id="3" name="内容占位符 2"/>
          <p:cNvSpPr>
            <a:spLocks noGrp="1"/>
          </p:cNvSpPr>
          <p:nvPr>
            <p:ph idx="1"/>
          </p:nvPr>
        </p:nvSpPr>
        <p:spPr/>
        <p:txBody>
          <a:bodyPr/>
          <a:lstStyle/>
          <a:p>
            <a:r>
              <a:rPr lang="zh-CN" altLang="en-US" dirty="0"/>
              <a:t>如何“保存”和“恢复”一个程序的执行过程</a:t>
            </a:r>
            <a:endParaRPr lang="en-US" altLang="zh-CN" dirty="0"/>
          </a:p>
          <a:p>
            <a:r>
              <a:rPr lang="zh-CN" altLang="en-US" dirty="0">
                <a:solidFill>
                  <a:srgbClr val="FF0000"/>
                </a:solidFill>
              </a:rPr>
              <a:t>如何知道一个程序触发了“慢操作”</a:t>
            </a:r>
            <a:endParaRPr lang="en-US" altLang="zh-CN" dirty="0">
              <a:solidFill>
                <a:srgbClr val="FF0000"/>
              </a:solidFill>
            </a:endParaRPr>
          </a:p>
          <a:p>
            <a:pPr lvl="1"/>
            <a:r>
              <a:rPr lang="zh-CN" altLang="en-US" dirty="0">
                <a:solidFill>
                  <a:srgbClr val="FF0000"/>
                </a:solidFill>
              </a:rPr>
              <a:t>捕获进入“慢操作”的状态，将这个时间窗口交给其他的需要执行“快操作”的任务来运行</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37</a:t>
            </a:fld>
            <a:endParaRPr lang="en-US" altLang="ko-KR"/>
          </a:p>
        </p:txBody>
      </p:sp>
    </p:spTree>
    <p:extLst>
      <p:ext uri="{BB962C8B-B14F-4D97-AF65-F5344CB8AC3E}">
        <p14:creationId xmlns:p14="http://schemas.microsoft.com/office/powerpoint/2010/main" val="282065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a:ea typeface="宋体" panose="02010600030101010101" pitchFamily="2" charset="-122"/>
              </a:rPr>
              <a:t>进程的管理与调度</a:t>
            </a:r>
          </a:p>
        </p:txBody>
      </p:sp>
      <p:sp>
        <p:nvSpPr>
          <p:cNvPr id="61443" name="Rectangle 5"/>
          <p:cNvSpPr>
            <a:spLocks noGrp="1" noChangeArrowheads="1"/>
          </p:cNvSpPr>
          <p:nvPr>
            <p:ph type="subTitle"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6108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Trap program execution</a:t>
            </a:r>
            <a:endParaRPr lang="zh-CN" altLang="en-US" dirty="0"/>
          </a:p>
        </p:txBody>
      </p:sp>
      <p:sp>
        <p:nvSpPr>
          <p:cNvPr id="3" name="内容占位符 2"/>
          <p:cNvSpPr>
            <a:spLocks noGrp="1"/>
          </p:cNvSpPr>
          <p:nvPr>
            <p:ph idx="1"/>
          </p:nvPr>
        </p:nvSpPr>
        <p:spPr/>
        <p:txBody>
          <a:bodyPr/>
          <a:lstStyle/>
          <a:p>
            <a:r>
              <a:rPr lang="zh-CN" altLang="en-US" dirty="0"/>
              <a:t>为开发人员提供封装好的“慢速操作”库</a:t>
            </a:r>
            <a:endParaRPr lang="en-US" altLang="zh-CN" dirty="0"/>
          </a:p>
          <a:p>
            <a:r>
              <a:rPr lang="zh-CN" altLang="en-US" dirty="0"/>
              <a:t>使用</a:t>
            </a:r>
            <a:r>
              <a:rPr lang="en-US" altLang="zh-CN" dirty="0"/>
              <a:t>CPU</a:t>
            </a:r>
            <a:r>
              <a:rPr lang="zh-CN" altLang="en-US" dirty="0"/>
              <a:t>的权限管理“强制”开发人员使用库</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39</a:t>
            </a:fld>
            <a:endParaRPr lang="en-US" altLang="ko-KR"/>
          </a:p>
        </p:txBody>
      </p:sp>
    </p:spTree>
    <p:extLst>
      <p:ext uri="{BB962C8B-B14F-4D97-AF65-F5344CB8AC3E}">
        <p14:creationId xmlns:p14="http://schemas.microsoft.com/office/powerpoint/2010/main" val="306530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a:spLocks noGrp="1"/>
          </p:cNvSpPr>
          <p:nvPr>
            <p:ph type="dt" sz="quarter" idx="10"/>
          </p:nvPr>
        </p:nvSpPr>
        <p:spPr/>
        <p:txBody>
          <a:bodyPr/>
          <a:lstStyle/>
          <a:p>
            <a:pPr>
              <a:defRPr/>
            </a:pPr>
            <a:r>
              <a:rPr lang="en-US" altLang="zh-CN"/>
              <a:t>Operating System</a:t>
            </a:r>
            <a:endParaRPr lang="en-US" altLang="ko-KR"/>
          </a:p>
        </p:txBody>
      </p:sp>
      <p:sp>
        <p:nvSpPr>
          <p:cNvPr id="10"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355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1B96AF6-C87B-48BD-8196-EE9CB89032CF}" type="slidenum">
              <a:rPr lang="en-US" altLang="ko-KR" sz="1200" smtClean="0">
                <a:solidFill>
                  <a:schemeClr val="bg1"/>
                </a:solidFill>
              </a:rPr>
              <a:pPr>
                <a:spcBef>
                  <a:spcPct val="0"/>
                </a:spcBef>
                <a:buClrTx/>
                <a:buSzTx/>
                <a:buFontTx/>
                <a:buNone/>
              </a:pPr>
              <a:t>4</a:t>
            </a:fld>
            <a:endParaRPr lang="en-US" altLang="ko-KR" sz="1200">
              <a:solidFill>
                <a:schemeClr val="bg1"/>
              </a:solidFill>
            </a:endParaRPr>
          </a:p>
        </p:txBody>
      </p:sp>
      <p:sp>
        <p:nvSpPr>
          <p:cNvPr id="23557" name="Rectangle 2"/>
          <p:cNvSpPr>
            <a:spLocks noGrp="1" noChangeArrowheads="1"/>
          </p:cNvSpPr>
          <p:nvPr>
            <p:ph type="title"/>
          </p:nvPr>
        </p:nvSpPr>
        <p:spPr/>
        <p:txBody>
          <a:bodyPr/>
          <a:lstStyle/>
          <a:p>
            <a:pPr eaLnBrk="1" hangingPunct="1"/>
            <a:r>
              <a:rPr lang="zh-CN" altLang="en-US" dirty="0">
                <a:latin typeface="微软雅黑" panose="020B0503020204020204" pitchFamily="34" charset="-122"/>
                <a:ea typeface="微软雅黑" panose="020B0503020204020204" pitchFamily="34" charset="-122"/>
              </a:rPr>
              <a:t>共享的粒度可不可以更小一点？</a:t>
            </a:r>
            <a:endParaRPr lang="en-US" altLang="ko-KR" dirty="0">
              <a:ea typeface="굴림" pitchFamily="34" charset="-127"/>
            </a:endParaRPr>
          </a:p>
        </p:txBody>
      </p:sp>
      <p:graphicFrame>
        <p:nvGraphicFramePr>
          <p:cNvPr id="88069" name="Object 5"/>
          <p:cNvGraphicFramePr>
            <a:graphicFrameLocks noChangeAspect="1"/>
          </p:cNvGraphicFramePr>
          <p:nvPr/>
        </p:nvGraphicFramePr>
        <p:xfrm>
          <a:off x="3763963" y="1484313"/>
          <a:ext cx="2176462" cy="3009900"/>
        </p:xfrm>
        <a:graphic>
          <a:graphicData uri="http://schemas.openxmlformats.org/presentationml/2006/ole">
            <mc:AlternateContent xmlns:mc="http://schemas.openxmlformats.org/markup-compatibility/2006">
              <mc:Choice xmlns:v="urn:schemas-microsoft-com:vml" Requires="v">
                <p:oleObj spid="_x0000_s1029" name="Visio" r:id="rId4" imgW="2545080" imgH="3121558" progId="Visio.Drawing.6">
                  <p:embed/>
                </p:oleObj>
              </mc:Choice>
              <mc:Fallback>
                <p:oleObj name="Visio" r:id="rId4" imgW="2545080" imgH="3121558" progId="Visio.Drawing.6">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3963" y="1484313"/>
                        <a:ext cx="2176462"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0" name="Object 6"/>
          <p:cNvGraphicFramePr>
            <a:graphicFrameLocks noChangeAspect="1"/>
          </p:cNvGraphicFramePr>
          <p:nvPr/>
        </p:nvGraphicFramePr>
        <p:xfrm>
          <a:off x="3330575" y="1917700"/>
          <a:ext cx="3319463" cy="1657350"/>
        </p:xfrm>
        <a:graphic>
          <a:graphicData uri="http://schemas.openxmlformats.org/presentationml/2006/ole">
            <mc:AlternateContent xmlns:mc="http://schemas.openxmlformats.org/markup-compatibility/2006">
              <mc:Choice xmlns:v="urn:schemas-microsoft-com:vml" Requires="v">
                <p:oleObj spid="_x0000_s1030" name="Visio" r:id="rId6" imgW="3489579" imgH="1776374" progId="Visio.Drawing.6">
                  <p:embed/>
                </p:oleObj>
              </mc:Choice>
              <mc:Fallback>
                <p:oleObj name="Visio" r:id="rId6" imgW="3489579" imgH="1776374" progId="Visio.Drawing.6">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0575" y="1917700"/>
                        <a:ext cx="3319463"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1" name="Object 7"/>
          <p:cNvGraphicFramePr>
            <a:graphicFrameLocks noChangeAspect="1"/>
          </p:cNvGraphicFramePr>
          <p:nvPr/>
        </p:nvGraphicFramePr>
        <p:xfrm>
          <a:off x="3330575" y="1773238"/>
          <a:ext cx="3367088" cy="1981200"/>
        </p:xfrm>
        <a:graphic>
          <a:graphicData uri="http://schemas.openxmlformats.org/presentationml/2006/ole">
            <mc:AlternateContent xmlns:mc="http://schemas.openxmlformats.org/markup-compatibility/2006">
              <mc:Choice xmlns:v="urn:schemas-microsoft-com:vml" Requires="v">
                <p:oleObj spid="_x0000_s1031" name="Visio" r:id="rId8" imgW="4132707" imgH="2457501" progId="Visio.Drawing.6">
                  <p:embed/>
                </p:oleObj>
              </mc:Choice>
              <mc:Fallback>
                <p:oleObj name="Visio" r:id="rId8" imgW="4132707" imgH="2457501" progId="Visio.Drawing.6">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0575" y="1773238"/>
                        <a:ext cx="3367088"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2" name="Text Box 8"/>
          <p:cNvSpPr txBox="1">
            <a:spLocks noChangeArrowheads="1"/>
          </p:cNvSpPr>
          <p:nvPr/>
        </p:nvSpPr>
        <p:spPr bwMode="auto">
          <a:xfrm>
            <a:off x="2266315" y="4661929"/>
            <a:ext cx="5065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zh-CN" altLang="en-US" sz="1800" b="1" dirty="0">
                <a:solidFill>
                  <a:schemeClr val="tx1"/>
                </a:solidFill>
                <a:latin typeface="Tahoma" panose="020B0604030504040204" pitchFamily="34" charset="0"/>
              </a:rPr>
              <a:t>提交给系统管理员（操作系统）的任务依次运行</a:t>
            </a:r>
            <a:endParaRPr lang="en-US" altLang="zh-CN" sz="1800" b="1" dirty="0">
              <a:solidFill>
                <a:schemeClr val="tx1"/>
              </a:solidFill>
              <a:latin typeface="Tahoma" panose="020B0604030504040204" pitchFamily="34" charset="0"/>
            </a:endParaRPr>
          </a:p>
        </p:txBody>
      </p:sp>
      <p:sp>
        <p:nvSpPr>
          <p:cNvPr id="88073" name="Text Box 9"/>
          <p:cNvSpPr txBox="1">
            <a:spLocks noChangeArrowheads="1"/>
          </p:cNvSpPr>
          <p:nvPr/>
        </p:nvSpPr>
        <p:spPr bwMode="auto">
          <a:xfrm>
            <a:off x="3008178" y="5064482"/>
            <a:ext cx="344196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zh-CN" altLang="en-US" sz="1800" b="1" dirty="0">
                <a:solidFill>
                  <a:schemeClr val="tx1"/>
                </a:solidFill>
                <a:latin typeface="宋体" panose="02010600030101010101" pitchFamily="2" charset="-122"/>
              </a:rPr>
              <a:t>提交给操作系统的任务交替运行</a:t>
            </a:r>
            <a:endParaRPr lang="en-US" altLang="zh-CN" sz="1800" b="1" dirty="0">
              <a:solidFill>
                <a:schemeClr val="tx1"/>
              </a:solidFill>
              <a:latin typeface="宋体" panose="02010600030101010101" pitchFamily="2" charset="-122"/>
            </a:endParaRPr>
          </a:p>
        </p:txBody>
      </p:sp>
      <p:sp>
        <p:nvSpPr>
          <p:cNvPr id="88074" name="Text Box 10"/>
          <p:cNvSpPr txBox="1">
            <a:spLocks noChangeArrowheads="1"/>
          </p:cNvSpPr>
          <p:nvPr/>
        </p:nvSpPr>
        <p:spPr bwMode="auto">
          <a:xfrm>
            <a:off x="1091410" y="5527195"/>
            <a:ext cx="784541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80000"/>
              </a:lnSpc>
              <a:spcBef>
                <a:spcPct val="0"/>
              </a:spcBef>
              <a:buClrTx/>
              <a:buSzTx/>
              <a:buFontTx/>
              <a:buNone/>
            </a:pPr>
            <a:r>
              <a:rPr lang="en-US" altLang="zh-CN" sz="1800" b="1" dirty="0">
                <a:solidFill>
                  <a:schemeClr val="tx1"/>
                </a:solidFill>
                <a:latin typeface="Tahoma" panose="020B0604030504040204" pitchFamily="34" charset="0"/>
              </a:rPr>
              <a:t>Timesharing: </a:t>
            </a:r>
            <a:r>
              <a:rPr lang="zh-CN" altLang="en-US" sz="1800" b="1" dirty="0">
                <a:solidFill>
                  <a:schemeClr val="tx1"/>
                </a:solidFill>
                <a:latin typeface="Tahoma" panose="020B0604030504040204" pitchFamily="34" charset="0"/>
              </a:rPr>
              <a:t>只要交替运行的速度足够快，就像多个任务在同时运行一样</a:t>
            </a:r>
            <a:endParaRPr lang="en-US" altLang="zh-CN" sz="1800" b="1" dirty="0">
              <a:solidFill>
                <a:schemeClr val="tx1"/>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069"/>
                                        </p:tgtEl>
                                        <p:attrNameLst>
                                          <p:attrName>style.visibility</p:attrName>
                                        </p:attrNameLst>
                                      </p:cBhvr>
                                      <p:to>
                                        <p:strVal val="visible"/>
                                      </p:to>
                                    </p:set>
                                    <p:animEffect transition="in" filter="checkerboard(across)">
                                      <p:cBhvr>
                                        <p:cTn id="7" dur="500"/>
                                        <p:tgtEl>
                                          <p:spTgt spid="88069"/>
                                        </p:tgtEl>
                                      </p:cBhvr>
                                    </p:animEffect>
                                  </p:childTnLst>
                                </p:cTn>
                              </p:par>
                            </p:childTnLst>
                          </p:cTn>
                        </p:par>
                        <p:par>
                          <p:cTn id="8" fill="hold" nodeType="afterGroup">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88072"/>
                                        </p:tgtEl>
                                        <p:attrNameLst>
                                          <p:attrName>style.visibility</p:attrName>
                                        </p:attrNameLst>
                                      </p:cBhvr>
                                      <p:to>
                                        <p:strVal val="visible"/>
                                      </p:to>
                                    </p:set>
                                    <p:animEffect transition="in" filter="wedge">
                                      <p:cBhvr>
                                        <p:cTn id="11" dur="1000"/>
                                        <p:tgtEl>
                                          <p:spTgt spid="880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xit" presetSubtype="0" fill="hold" nodeType="clickEffect">
                                  <p:stCondLst>
                                    <p:cond delay="0"/>
                                  </p:stCondLst>
                                  <p:childTnLst>
                                    <p:set>
                                      <p:cBhvr>
                                        <p:cTn id="15" dur="1" fill="hold">
                                          <p:stCondLst>
                                            <p:cond delay="0"/>
                                          </p:stCondLst>
                                        </p:cTn>
                                        <p:tgtEl>
                                          <p:spTgt spid="88069"/>
                                        </p:tgtEl>
                                        <p:attrNameLst>
                                          <p:attrName>style.visibility</p:attrName>
                                        </p:attrNameLst>
                                      </p:cBhvr>
                                      <p:to>
                                        <p:strVal val="hidden"/>
                                      </p:to>
                                    </p:set>
                                  </p:childTnLst>
                                </p:cTn>
                              </p:par>
                            </p:childTnLst>
                          </p:cTn>
                        </p:par>
                        <p:par>
                          <p:cTn id="16" fill="hold" nodeType="afterGroup">
                            <p:stCondLst>
                              <p:cond delay="0"/>
                            </p:stCondLst>
                            <p:childTnLst>
                              <p:par>
                                <p:cTn id="17" presetID="1" presetClass="exit" presetSubtype="0" fill="hold" grpId="1" nodeType="afterEffect">
                                  <p:stCondLst>
                                    <p:cond delay="0"/>
                                  </p:stCondLst>
                                  <p:childTnLst>
                                    <p:set>
                                      <p:cBhvr>
                                        <p:cTn id="18" dur="1" fill="hold">
                                          <p:stCondLst>
                                            <p:cond delay="0"/>
                                          </p:stCondLst>
                                        </p:cTn>
                                        <p:tgtEl>
                                          <p:spTgt spid="88072"/>
                                        </p:tgtEl>
                                        <p:attrNameLst>
                                          <p:attrName>style.visibility</p:attrName>
                                        </p:attrNameLst>
                                      </p:cBhvr>
                                      <p:to>
                                        <p:strVal val="hidden"/>
                                      </p:to>
                                    </p:set>
                                  </p:childTnLst>
                                </p:cTn>
                              </p:par>
                            </p:childTnLst>
                          </p:cTn>
                        </p:par>
                        <p:par>
                          <p:cTn id="19" fill="hold" nodeType="afterGroup">
                            <p:stCondLst>
                              <p:cond delay="0"/>
                            </p:stCondLst>
                            <p:childTnLst>
                              <p:par>
                                <p:cTn id="20" presetID="5" presetClass="entr" presetSubtype="10" fill="hold" nodeType="after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checkerboard(across)">
                                      <p:cBhvr>
                                        <p:cTn id="22" dur="500"/>
                                        <p:tgtEl>
                                          <p:spTgt spid="88070"/>
                                        </p:tgtEl>
                                      </p:cBhvr>
                                    </p:animEffect>
                                  </p:childTnLst>
                                </p:cTn>
                              </p:par>
                            </p:childTnLst>
                          </p:cTn>
                        </p:par>
                        <p:par>
                          <p:cTn id="23" fill="hold" nodeType="afterGroup">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88073"/>
                                        </p:tgtEl>
                                        <p:attrNameLst>
                                          <p:attrName>style.visibility</p:attrName>
                                        </p:attrNameLst>
                                      </p:cBhvr>
                                      <p:to>
                                        <p:strVal val="visible"/>
                                      </p:to>
                                    </p:set>
                                    <p:animEffect transition="in" filter="wedge">
                                      <p:cBhvr>
                                        <p:cTn id="26" dur="500"/>
                                        <p:tgtEl>
                                          <p:spTgt spid="8807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88070"/>
                                        </p:tgtEl>
                                        <p:attrNameLst>
                                          <p:attrName>style.visibility</p:attrName>
                                        </p:attrNameLst>
                                      </p:cBhvr>
                                      <p:to>
                                        <p:strVal val="hidden"/>
                                      </p:to>
                                    </p:set>
                                  </p:childTnLst>
                                </p:cTn>
                              </p:par>
                            </p:childTnLst>
                          </p:cTn>
                        </p:par>
                        <p:par>
                          <p:cTn id="31" fill="hold" nodeType="afterGroup">
                            <p:stCondLst>
                              <p:cond delay="0"/>
                            </p:stCondLst>
                            <p:childTnLst>
                              <p:par>
                                <p:cTn id="32" presetID="1" presetClass="exit" presetSubtype="0" fill="hold" grpId="1" nodeType="afterEffect">
                                  <p:stCondLst>
                                    <p:cond delay="0"/>
                                  </p:stCondLst>
                                  <p:childTnLst>
                                    <p:set>
                                      <p:cBhvr>
                                        <p:cTn id="33" dur="1" fill="hold">
                                          <p:stCondLst>
                                            <p:cond delay="0"/>
                                          </p:stCondLst>
                                        </p:cTn>
                                        <p:tgtEl>
                                          <p:spTgt spid="88073"/>
                                        </p:tgtEl>
                                        <p:attrNameLst>
                                          <p:attrName>style.visibility</p:attrName>
                                        </p:attrNameLst>
                                      </p:cBhvr>
                                      <p:to>
                                        <p:strVal val="hidden"/>
                                      </p:to>
                                    </p:set>
                                  </p:childTnLst>
                                </p:cTn>
                              </p:par>
                            </p:childTnLst>
                          </p:cTn>
                        </p:par>
                        <p:par>
                          <p:cTn id="34" fill="hold" nodeType="afterGroup">
                            <p:stCondLst>
                              <p:cond delay="0"/>
                            </p:stCondLst>
                            <p:childTnLst>
                              <p:par>
                                <p:cTn id="35" presetID="5" presetClass="entr" presetSubtype="10" fill="hold" nodeType="afterEffect">
                                  <p:stCondLst>
                                    <p:cond delay="0"/>
                                  </p:stCondLst>
                                  <p:childTnLst>
                                    <p:set>
                                      <p:cBhvr>
                                        <p:cTn id="36" dur="1" fill="hold">
                                          <p:stCondLst>
                                            <p:cond delay="0"/>
                                          </p:stCondLst>
                                        </p:cTn>
                                        <p:tgtEl>
                                          <p:spTgt spid="88071"/>
                                        </p:tgtEl>
                                        <p:attrNameLst>
                                          <p:attrName>style.visibility</p:attrName>
                                        </p:attrNameLst>
                                      </p:cBhvr>
                                      <p:to>
                                        <p:strVal val="visible"/>
                                      </p:to>
                                    </p:set>
                                    <p:animEffect transition="in" filter="checkerboard(across)">
                                      <p:cBhvr>
                                        <p:cTn id="37" dur="500"/>
                                        <p:tgtEl>
                                          <p:spTgt spid="88071"/>
                                        </p:tgtEl>
                                      </p:cBhvr>
                                    </p:animEffect>
                                  </p:childTnLst>
                                </p:cTn>
                              </p:par>
                            </p:childTnLst>
                          </p:cTn>
                        </p:par>
                        <p:par>
                          <p:cTn id="38" fill="hold" nodeType="afterGroup">
                            <p:stCondLst>
                              <p:cond delay="500"/>
                            </p:stCondLst>
                            <p:childTnLst>
                              <p:par>
                                <p:cTn id="39" presetID="20" presetClass="entr" presetSubtype="0" fill="hold" grpId="0" nodeType="afterEffect">
                                  <p:stCondLst>
                                    <p:cond delay="0"/>
                                  </p:stCondLst>
                                  <p:childTnLst>
                                    <p:set>
                                      <p:cBhvr>
                                        <p:cTn id="40" dur="1" fill="hold">
                                          <p:stCondLst>
                                            <p:cond delay="0"/>
                                          </p:stCondLst>
                                        </p:cTn>
                                        <p:tgtEl>
                                          <p:spTgt spid="88074"/>
                                        </p:tgtEl>
                                        <p:attrNameLst>
                                          <p:attrName>style.visibility</p:attrName>
                                        </p:attrNameLst>
                                      </p:cBhvr>
                                      <p:to>
                                        <p:strVal val="visible"/>
                                      </p:to>
                                    </p:set>
                                    <p:animEffect transition="in" filter="wedge">
                                      <p:cBhvr>
                                        <p:cTn id="41"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p:bldP spid="88072" grpId="1"/>
      <p:bldP spid="88073" grpId="0"/>
      <p:bldP spid="88073" grpId="1"/>
      <p:bldP spid="8807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3286116" y="1071564"/>
            <a:ext cx="285752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标准C库的例子</a:t>
            </a:r>
          </a:p>
        </p:txBody>
      </p:sp>
      <p:grpSp>
        <p:nvGrpSpPr>
          <p:cNvPr id="3" name="组合 2"/>
          <p:cNvGrpSpPr/>
          <p:nvPr/>
        </p:nvGrpSpPr>
        <p:grpSpPr>
          <a:xfrm>
            <a:off x="642910" y="1714489"/>
            <a:ext cx="6858000" cy="396875"/>
            <a:chOff x="642910" y="857238"/>
            <a:chExt cx="6858000" cy="396875"/>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时，会触发系统调用write()。</a:t>
              </a:r>
            </a:p>
          </p:txBody>
        </p:sp>
        <p:sp>
          <p:nvSpPr>
            <p:cNvPr id="24585" name="矩形 6"/>
            <p:cNvSpPr>
              <a:spLocks noChangeArrowheads="1"/>
            </p:cNvSpPr>
            <p:nvPr/>
          </p:nvSpPr>
          <p:spPr bwMode="auto">
            <a:xfrm>
              <a:off x="758825" y="879463"/>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4" name="组合 3"/>
          <p:cNvGrpSpPr/>
          <p:nvPr/>
        </p:nvGrpSpPr>
        <p:grpSpPr>
          <a:xfrm>
            <a:off x="852270" y="2216606"/>
            <a:ext cx="2904782" cy="3227274"/>
            <a:chOff x="852270" y="1359356"/>
            <a:chExt cx="2904782" cy="3227274"/>
          </a:xfrm>
        </p:grpSpPr>
        <p:pic>
          <p:nvPicPr>
            <p:cNvPr id="38" name="图片 37" descr="图片6-1.png"/>
            <p:cNvPicPr>
              <a:picLocks noChangeAspect="1"/>
            </p:cNvPicPr>
            <p:nvPr/>
          </p:nvPicPr>
          <p:blipFill>
            <a:blip r:embed="rId2" cstate="print"/>
            <a:stretch>
              <a:fillRect/>
            </a:stretch>
          </p:blipFill>
          <p:spPr>
            <a:xfrm>
              <a:off x="899592" y="1359356"/>
              <a:ext cx="2857460" cy="3227274"/>
            </a:xfrm>
            <a:prstGeom prst="rect">
              <a:avLst/>
            </a:prstGeom>
          </p:spPr>
        </p:pic>
        <p:sp>
          <p:nvSpPr>
            <p:cNvPr id="8" name="TextBox 4"/>
            <p:cNvSpPr txBox="1">
              <a:spLocks noChangeArrowheads="1"/>
            </p:cNvSpPr>
            <p:nvPr/>
          </p:nvSpPr>
          <p:spPr bwMode="auto">
            <a:xfrm>
              <a:off x="1475656" y="1437854"/>
              <a:ext cx="1785950" cy="1421928"/>
            </a:xfrm>
            <a:prstGeom prst="rect">
              <a:avLst/>
            </a:prstGeom>
            <a:noFill/>
            <a:ln w="9525">
              <a:noFill/>
              <a:miter lim="800000"/>
              <a:headEnd/>
              <a:tailEnd/>
            </a:ln>
          </p:spPr>
          <p:txBody>
            <a:bodyPr wrap="square">
              <a:spAutoFit/>
            </a:bodyPr>
            <a:lstStyle/>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#include&lt;</a:t>
              </a:r>
              <a:r>
                <a:rPr lang="en-US" altLang="zh-CN" sz="900" b="1" dirty="0" err="1">
                  <a:solidFill>
                    <a:schemeClr val="bg1"/>
                  </a:solidFill>
                  <a:latin typeface="微软雅黑" pitchFamily="34" charset="-122"/>
                  <a:ea typeface="微软雅黑" pitchFamily="34" charset="-122"/>
                  <a:cs typeface="宋体" charset="0"/>
                </a:rPr>
                <a:t>stdio.h</a:t>
              </a:r>
              <a:r>
                <a:rPr lang="en-US" altLang="zh-CN" sz="900" b="1" dirty="0">
                  <a:solidFill>
                    <a:schemeClr val="bg1"/>
                  </a:solidFill>
                  <a:latin typeface="微软雅黑" pitchFamily="34" charset="-122"/>
                  <a:ea typeface="微软雅黑" pitchFamily="34" charset="-122"/>
                  <a:cs typeface="宋体" charset="0"/>
                </a:rPr>
                <a:t>&gt;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int</a:t>
              </a:r>
              <a:r>
                <a:rPr lang="en-US" altLang="zh-CN" sz="900" b="1" dirty="0">
                  <a:solidFill>
                    <a:schemeClr val="bg1"/>
                  </a:solidFill>
                  <a:latin typeface="微软雅黑" pitchFamily="34" charset="-122"/>
                  <a:ea typeface="微软雅黑" pitchFamily="34" charset="-122"/>
                  <a:cs typeface="宋体" charset="0"/>
                </a:rPr>
                <a:t> main()</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printf</a:t>
              </a:r>
              <a:r>
                <a:rPr lang="en-US" altLang="zh-CN" sz="900" b="1" dirty="0">
                  <a:solidFill>
                    <a:schemeClr val="bg1"/>
                  </a:solidFill>
                  <a:latin typeface="微软雅黑" pitchFamily="34" charset="-122"/>
                  <a:ea typeface="微软雅黑" pitchFamily="34" charset="-122"/>
                  <a:cs typeface="宋体" charset="0"/>
                </a:rPr>
                <a:t>(“greetings”);</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return 0;</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endParaRPr lang="zh-CN" altLang="en-US" sz="900" b="1" dirty="0">
                <a:solidFill>
                  <a:schemeClr val="bg1"/>
                </a:solidFill>
                <a:latin typeface="微软雅黑" pitchFamily="34" charset="-122"/>
                <a:ea typeface="微软雅黑" pitchFamily="34" charset="-122"/>
                <a:cs typeface="宋体" charset="0"/>
              </a:endParaRPr>
            </a:p>
          </p:txBody>
        </p:sp>
        <p:sp>
          <p:nvSpPr>
            <p:cNvPr id="9" name="TextBox 4"/>
            <p:cNvSpPr txBox="1">
              <a:spLocks noChangeArrowheads="1"/>
            </p:cNvSpPr>
            <p:nvPr/>
          </p:nvSpPr>
          <p:spPr bwMode="auto">
            <a:xfrm>
              <a:off x="857153" y="3112470"/>
              <a:ext cx="662245"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0" name="TextBox 4"/>
            <p:cNvSpPr txBox="1">
              <a:spLocks noChangeArrowheads="1"/>
            </p:cNvSpPr>
            <p:nvPr/>
          </p:nvSpPr>
          <p:spPr bwMode="auto">
            <a:xfrm>
              <a:off x="852270" y="3440974"/>
              <a:ext cx="676534"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1" name="TextBox 4"/>
            <p:cNvSpPr txBox="1">
              <a:spLocks noChangeArrowheads="1"/>
            </p:cNvSpPr>
            <p:nvPr/>
          </p:nvSpPr>
          <p:spPr bwMode="auto">
            <a:xfrm>
              <a:off x="1419509" y="3686508"/>
              <a:ext cx="7483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 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2" name="TextBox 4"/>
            <p:cNvSpPr txBox="1">
              <a:spLocks noChangeArrowheads="1"/>
            </p:cNvSpPr>
            <p:nvPr/>
          </p:nvSpPr>
          <p:spPr bwMode="auto">
            <a:xfrm>
              <a:off x="1902476" y="3286225"/>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标准</a:t>
              </a:r>
              <a:r>
                <a:rPr lang="en-US" altLang="zh-CN" sz="1200" b="1" dirty="0">
                  <a:solidFill>
                    <a:schemeClr val="bg1"/>
                  </a:solidFill>
                  <a:latin typeface="微软雅黑" pitchFamily="34" charset="-122"/>
                  <a:ea typeface="微软雅黑" pitchFamily="34" charset="-122"/>
                  <a:cs typeface="宋体" charset="0"/>
                </a:rPr>
                <a:t>C</a:t>
              </a:r>
              <a:r>
                <a:rPr lang="zh-CN" altLang="en-US" sz="1200" b="1" dirty="0">
                  <a:solidFill>
                    <a:schemeClr val="bg1"/>
                  </a:solidFill>
                  <a:latin typeface="微软雅黑" pitchFamily="34" charset="-122"/>
                  <a:ea typeface="微软雅黑" pitchFamily="34" charset="-122"/>
                  <a:cs typeface="宋体" charset="0"/>
                </a:rPr>
                <a:t>库</a:t>
              </a:r>
            </a:p>
          </p:txBody>
        </p:sp>
        <p:sp>
          <p:nvSpPr>
            <p:cNvPr id="13" name="TextBox 4"/>
            <p:cNvSpPr txBox="1">
              <a:spLocks noChangeArrowheads="1"/>
            </p:cNvSpPr>
            <p:nvPr/>
          </p:nvSpPr>
          <p:spPr bwMode="auto">
            <a:xfrm>
              <a:off x="1797674" y="4001115"/>
              <a:ext cx="1313559"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write()</a:t>
              </a:r>
            </a:p>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系统调用实现</a:t>
              </a:r>
            </a:p>
          </p:txBody>
        </p:sp>
      </p:grpSp>
      <p:grpSp>
        <p:nvGrpSpPr>
          <p:cNvPr id="5" name="组合 4"/>
          <p:cNvGrpSpPr/>
          <p:nvPr/>
        </p:nvGrpSpPr>
        <p:grpSpPr>
          <a:xfrm>
            <a:off x="4071910" y="2216906"/>
            <a:ext cx="3048546" cy="3228319"/>
            <a:chOff x="4071910" y="1359655"/>
            <a:chExt cx="3048546" cy="3228319"/>
          </a:xfrm>
        </p:grpSpPr>
        <p:pic>
          <p:nvPicPr>
            <p:cNvPr id="39" name="图片 38" descr="图片6-2.png"/>
            <p:cNvPicPr>
              <a:picLocks noChangeAspect="1"/>
            </p:cNvPicPr>
            <p:nvPr/>
          </p:nvPicPr>
          <p:blipFill>
            <a:blip r:embed="rId3" cstate="print"/>
            <a:stretch>
              <a:fillRect/>
            </a:stretch>
          </p:blipFill>
          <p:spPr>
            <a:xfrm>
              <a:off x="4135583" y="1359655"/>
              <a:ext cx="2984873" cy="3228319"/>
            </a:xfrm>
            <a:prstGeom prst="rect">
              <a:avLst/>
            </a:prstGeom>
          </p:spPr>
        </p:pic>
        <p:sp>
          <p:nvSpPr>
            <p:cNvPr id="14" name="TextBox 4"/>
            <p:cNvSpPr txBox="1">
              <a:spLocks noChangeArrowheads="1"/>
            </p:cNvSpPr>
            <p:nvPr/>
          </p:nvSpPr>
          <p:spPr bwMode="auto">
            <a:xfrm>
              <a:off x="5183597" y="1576620"/>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a:t>
              </a:r>
              <a:r>
                <a:rPr lang="zh-CN" altLang="en-US" sz="1200" b="1" dirty="0">
                  <a:solidFill>
                    <a:schemeClr val="bg1"/>
                  </a:solidFill>
                  <a:latin typeface="微软雅黑" pitchFamily="34" charset="-122"/>
                  <a:ea typeface="微软雅黑" pitchFamily="34" charset="-122"/>
                  <a:cs typeface="宋体" charset="0"/>
                </a:rPr>
                <a:t>应用程序</a:t>
              </a:r>
            </a:p>
          </p:txBody>
        </p:sp>
        <p:sp>
          <p:nvSpPr>
            <p:cNvPr id="15" name="TextBox 4"/>
            <p:cNvSpPr txBox="1">
              <a:spLocks noChangeArrowheads="1"/>
            </p:cNvSpPr>
            <p:nvPr/>
          </p:nvSpPr>
          <p:spPr bwMode="auto">
            <a:xfrm>
              <a:off x="5056551" y="2538013"/>
              <a:ext cx="1428760"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系统调用接口</a:t>
              </a:r>
            </a:p>
          </p:txBody>
        </p:sp>
        <p:sp>
          <p:nvSpPr>
            <p:cNvPr id="16" name="TextBox 4"/>
            <p:cNvSpPr txBox="1">
              <a:spLocks noChangeArrowheads="1"/>
            </p:cNvSpPr>
            <p:nvPr/>
          </p:nvSpPr>
          <p:spPr bwMode="auto">
            <a:xfrm>
              <a:off x="4349530" y="1994940"/>
              <a:ext cx="754279"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7" name="TextBox 4"/>
            <p:cNvSpPr txBox="1">
              <a:spLocks noChangeArrowheads="1"/>
            </p:cNvSpPr>
            <p:nvPr/>
          </p:nvSpPr>
          <p:spPr bwMode="auto">
            <a:xfrm>
              <a:off x="4074954" y="2287266"/>
              <a:ext cx="698972"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8" name="TextBox 4"/>
            <p:cNvSpPr txBox="1">
              <a:spLocks noChangeArrowheads="1"/>
            </p:cNvSpPr>
            <p:nvPr/>
          </p:nvSpPr>
          <p:spPr bwMode="auto">
            <a:xfrm>
              <a:off x="4071910" y="2831143"/>
              <a:ext cx="713261"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9" name="TextBox 4"/>
            <p:cNvSpPr txBox="1">
              <a:spLocks noChangeArrowheads="1"/>
            </p:cNvSpPr>
            <p:nvPr/>
          </p:nvSpPr>
          <p:spPr bwMode="auto">
            <a:xfrm>
              <a:off x="5538985" y="3223947"/>
              <a:ext cx="1409279" cy="1261884"/>
            </a:xfrm>
            <a:prstGeom prst="rect">
              <a:avLst/>
            </a:prstGeom>
            <a:noFill/>
            <a:ln w="9525">
              <a:noFill/>
              <a:miter lim="800000"/>
              <a:headEnd/>
              <a:tailEnd/>
            </a:ln>
          </p:spPr>
          <p:txBody>
            <a:bodyPr wrap="square">
              <a:spAutoFit/>
            </a:bodyPr>
            <a:lstStyle/>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r>
                <a:rPr lang="zh-CN" altLang="en-US" sz="1000" b="1" dirty="0">
                  <a:solidFill>
                    <a:srgbClr val="FFC000"/>
                  </a:solidFill>
                  <a:latin typeface="微软雅黑" pitchFamily="34" charset="-122"/>
                  <a:ea typeface="微软雅黑" pitchFamily="34" charset="-122"/>
                  <a:cs typeface="宋体" charset="0"/>
                </a:rPr>
                <a:t>系统调用实现</a:t>
              </a: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return</a:t>
              </a:r>
              <a:endParaRPr lang="zh-CN" altLang="en-US" sz="1000" b="1" dirty="0">
                <a:solidFill>
                  <a:srgbClr val="FFC000"/>
                </a:solidFill>
                <a:latin typeface="微软雅黑" pitchFamily="34" charset="-122"/>
                <a:ea typeface="微软雅黑" pitchFamily="34" charset="-122"/>
                <a:cs typeface="宋体" charset="0"/>
              </a:endParaRPr>
            </a:p>
          </p:txBody>
        </p:sp>
        <p:sp>
          <p:nvSpPr>
            <p:cNvPr id="20" name="TextBox 4"/>
            <p:cNvSpPr txBox="1">
              <a:spLocks noChangeArrowheads="1"/>
            </p:cNvSpPr>
            <p:nvPr/>
          </p:nvSpPr>
          <p:spPr bwMode="auto">
            <a:xfrm>
              <a:off x="4794915" y="3701264"/>
              <a:ext cx="214314" cy="20928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err="1">
                  <a:solidFill>
                    <a:srgbClr val="FFC000"/>
                  </a:solidFill>
                  <a:latin typeface="微软雅黑" pitchFamily="34" charset="-122"/>
                  <a:ea typeface="微软雅黑" pitchFamily="34" charset="-122"/>
                  <a:cs typeface="宋体" charset="0"/>
                </a:rPr>
                <a:t>i</a:t>
              </a:r>
              <a:endParaRPr lang="zh-CN" altLang="en-US" sz="800" b="1" dirty="0">
                <a:solidFill>
                  <a:srgbClr val="FFC000"/>
                </a:solidFill>
                <a:latin typeface="微软雅黑" pitchFamily="34" charset="-122"/>
                <a:ea typeface="微软雅黑" pitchFamily="34" charset="-122"/>
                <a:cs typeface="宋体" charset="0"/>
              </a:endParaRPr>
            </a:p>
          </p:txBody>
        </p:sp>
        <p:sp>
          <p:nvSpPr>
            <p:cNvPr id="21" name="TextBox 4"/>
            <p:cNvSpPr txBox="1">
              <a:spLocks noChangeArrowheads="1"/>
            </p:cNvSpPr>
            <p:nvPr/>
          </p:nvSpPr>
          <p:spPr bwMode="auto">
            <a:xfrm>
              <a:off x="5056551" y="3243310"/>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2" name="TextBox 4"/>
            <p:cNvSpPr txBox="1">
              <a:spLocks noChangeArrowheads="1"/>
            </p:cNvSpPr>
            <p:nvPr/>
          </p:nvSpPr>
          <p:spPr bwMode="auto">
            <a:xfrm>
              <a:off x="5056551" y="3886252"/>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4" name="TextBox 4"/>
            <p:cNvSpPr txBox="1">
              <a:spLocks noChangeArrowheads="1"/>
            </p:cNvSpPr>
            <p:nvPr/>
          </p:nvSpPr>
          <p:spPr bwMode="auto">
            <a:xfrm>
              <a:off x="5823040" y="3820448"/>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grpSp>
    </p:spTree>
    <p:extLst>
      <p:ext uri="{BB962C8B-B14F-4D97-AF65-F5344CB8AC3E}">
        <p14:creationId xmlns:p14="http://schemas.microsoft.com/office/powerpoint/2010/main" val="36676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a:spLocks noChangeArrowheads="1"/>
          </p:cNvSpPr>
          <p:nvPr/>
        </p:nvSpPr>
        <p:spPr bwMode="auto">
          <a:xfrm>
            <a:off x="2857516" y="1071564"/>
            <a:ext cx="3786187" cy="554037"/>
          </a:xfrm>
          <a:prstGeom prst="rect">
            <a:avLst/>
          </a:prstGeom>
          <a:noFill/>
          <a:ln w="9525">
            <a:noFill/>
            <a:miter lim="800000"/>
            <a:headEnd/>
            <a:tailEnd/>
          </a:ln>
        </p:spPr>
        <p:txBody>
          <a:bodyPr>
            <a:spAutoFit/>
          </a:bodyPr>
          <a:lstStyle/>
          <a:p>
            <a:r>
              <a:rPr lang="zh-CN" altLang="en-US" sz="3000" b="1" dirty="0">
                <a:solidFill>
                  <a:srgbClr val="11576A"/>
                </a:solidFill>
                <a:latin typeface="微软雅黑" pitchFamily="34" charset="-122"/>
                <a:ea typeface="微软雅黑" pitchFamily="34" charset="-122"/>
              </a:rPr>
              <a:t>x86 特权级 – 简介</a:t>
            </a:r>
          </a:p>
        </p:txBody>
      </p:sp>
      <p:sp>
        <p:nvSpPr>
          <p:cNvPr id="32" name="椭圆 31"/>
          <p:cNvSpPr/>
          <p:nvPr/>
        </p:nvSpPr>
        <p:spPr>
          <a:xfrm flipV="1">
            <a:off x="3989612" y="1908447"/>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4287608" y="2206443"/>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4573360" y="2492195"/>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4859112" y="2767061"/>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2792636" y="4520131"/>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272733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4287493"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3764776"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3255912" y="4453565"/>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4525921" y="1671625"/>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2538007" y="3211497"/>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2632271" y="3351288"/>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2867947" y="3763149"/>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2500299" y="4126366"/>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4065147" y="4133341"/>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3015660" y="4579688"/>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4872736" y="2989013"/>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3545537" y="4853546"/>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3874416" y="2960581"/>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3883844" y="3460202"/>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3912125" y="3460203"/>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3883844" y="3903263"/>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2886797" y="2664744"/>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2066932" y="5230995"/>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1691680" y="524607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4872736" y="341612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4872736" y="371616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4872736" y="3992394"/>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45363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a:ea typeface="宋体" panose="02010600030101010101" pitchFamily="2" charset="-122"/>
              </a:rPr>
              <a:t>Process States (1)</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89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5633B95-CF6A-4D65-AD2A-04C0900A24FB}" type="slidenum">
              <a:rPr lang="en-US" altLang="ko-KR" sz="1200" smtClean="0">
                <a:solidFill>
                  <a:schemeClr val="bg1"/>
                </a:solidFill>
              </a:rPr>
              <a:pPr>
                <a:spcBef>
                  <a:spcPct val="0"/>
                </a:spcBef>
                <a:buClrTx/>
                <a:buSzTx/>
                <a:buFontTx/>
                <a:buNone/>
              </a:pPr>
              <a:t>42</a:t>
            </a:fld>
            <a:endParaRPr lang="en-US" altLang="ko-KR" sz="1200">
              <a:solidFill>
                <a:schemeClr val="bg1"/>
              </a:solidFill>
            </a:endParaRPr>
          </a:p>
        </p:txBody>
      </p:sp>
      <p:sp>
        <p:nvSpPr>
          <p:cNvPr id="38918" name="内容占位符 38"/>
          <p:cNvSpPr>
            <a:spLocks noGrp="1"/>
          </p:cNvSpPr>
          <p:nvPr>
            <p:ph idx="1"/>
          </p:nvPr>
        </p:nvSpPr>
        <p:spPr/>
        <p:txBody>
          <a:bodyPr/>
          <a:lstStyle/>
          <a:p>
            <a:pPr>
              <a:lnSpc>
                <a:spcPct val="80000"/>
              </a:lnSpc>
            </a:pPr>
            <a:r>
              <a:rPr lang="en-US" altLang="zh-CN" sz="2600">
                <a:ea typeface="宋体" panose="02010600030101010101" pitchFamily="2" charset="-122"/>
              </a:rPr>
              <a:t>Usage of process states</a:t>
            </a:r>
          </a:p>
          <a:p>
            <a:pPr lvl="1">
              <a:lnSpc>
                <a:spcPct val="80000"/>
              </a:lnSpc>
            </a:pPr>
            <a:r>
              <a:rPr lang="en-US" altLang="zh-CN" sz="2200">
                <a:ea typeface="宋体" panose="02010600030101010101" pitchFamily="2" charset="-122"/>
              </a:rPr>
              <a:t>Indicate the situation of running procedure</a:t>
            </a:r>
          </a:p>
          <a:p>
            <a:pPr>
              <a:lnSpc>
                <a:spcPct val="80000"/>
              </a:lnSpc>
            </a:pPr>
            <a:r>
              <a:rPr lang="en-US" altLang="zh-CN" sz="2600">
                <a:ea typeface="宋体" panose="02010600030101010101" pitchFamily="2" charset="-122"/>
              </a:rPr>
              <a:t>Basic states</a:t>
            </a:r>
          </a:p>
          <a:p>
            <a:pPr lvl="1">
              <a:lnSpc>
                <a:spcPct val="80000"/>
              </a:lnSpc>
            </a:pPr>
            <a:r>
              <a:rPr lang="en-US" altLang="zh-CN" sz="2200">
                <a:ea typeface="宋体" panose="02010600030101010101" pitchFamily="2" charset="-122"/>
              </a:rPr>
              <a:t>Running: actually using the CPU in current instance</a:t>
            </a:r>
          </a:p>
          <a:p>
            <a:pPr lvl="1">
              <a:lnSpc>
                <a:spcPct val="80000"/>
              </a:lnSpc>
            </a:pPr>
            <a:r>
              <a:rPr lang="en-US" altLang="zh-CN" sz="2200">
                <a:ea typeface="宋体" panose="02010600030101010101" pitchFamily="2" charset="-122"/>
              </a:rPr>
              <a:t>Ready: runnable and is waiting for  CPU </a:t>
            </a:r>
          </a:p>
          <a:p>
            <a:pPr lvl="1">
              <a:lnSpc>
                <a:spcPct val="80000"/>
              </a:lnSpc>
            </a:pPr>
            <a:r>
              <a:rPr lang="en-US" altLang="zh-CN" sz="2200">
                <a:ea typeface="宋体" panose="02010600030101010101" pitchFamily="2" charset="-122"/>
              </a:rPr>
              <a:t>Blocked: unable to run until waiting some external event happens</a:t>
            </a:r>
          </a:p>
          <a:p>
            <a:pPr>
              <a:lnSpc>
                <a:spcPct val="80000"/>
              </a:lnSpc>
            </a:pPr>
            <a:r>
              <a:rPr lang="en-US" altLang="zh-CN" sz="2600">
                <a:ea typeface="宋体" panose="02010600030101010101" pitchFamily="2" charset="-122"/>
              </a:rPr>
              <a:t>Other  states</a:t>
            </a:r>
          </a:p>
          <a:p>
            <a:pPr lvl="1">
              <a:lnSpc>
                <a:spcPct val="80000"/>
              </a:lnSpc>
            </a:pPr>
            <a:r>
              <a:rPr lang="en-US" altLang="zh-CN" sz="2200">
                <a:ea typeface="宋体" panose="02010600030101010101" pitchFamily="2" charset="-122"/>
              </a:rPr>
              <a:t>New: </a:t>
            </a:r>
            <a:r>
              <a:rPr lang="en-US" altLang="zh-CN" sz="2200">
                <a:solidFill>
                  <a:srgbClr val="C00000"/>
                </a:solidFill>
                <a:ea typeface="宋体" panose="02010600030101010101" pitchFamily="2" charset="-122"/>
              </a:rPr>
              <a:t>data structure </a:t>
            </a:r>
            <a:r>
              <a:rPr lang="en-US" altLang="zh-CN" sz="2200">
                <a:ea typeface="宋体" panose="02010600030101010101" pitchFamily="2" charset="-122"/>
              </a:rPr>
              <a:t>of the process has been created, but the </a:t>
            </a:r>
            <a:r>
              <a:rPr lang="en-US" altLang="zh-CN" sz="2200">
                <a:solidFill>
                  <a:srgbClr val="C00000"/>
                </a:solidFill>
                <a:ea typeface="宋体" panose="02010600030101010101" pitchFamily="2" charset="-122"/>
              </a:rPr>
              <a:t>running image </a:t>
            </a:r>
            <a:r>
              <a:rPr lang="en-US" altLang="zh-CN" sz="2200">
                <a:ea typeface="宋体" panose="02010600030101010101" pitchFamily="2" charset="-122"/>
              </a:rPr>
              <a:t>is not ready</a:t>
            </a:r>
          </a:p>
          <a:p>
            <a:pPr lvl="1">
              <a:lnSpc>
                <a:spcPct val="80000"/>
              </a:lnSpc>
            </a:pPr>
            <a:r>
              <a:rPr lang="en-US" altLang="zh-CN" sz="2200">
                <a:ea typeface="宋体" panose="02010600030101010101" pitchFamily="2" charset="-122"/>
              </a:rPr>
              <a:t>Exit: the process has finished all jobs, but the data structure has not been deleted</a:t>
            </a:r>
          </a:p>
          <a:p>
            <a:pPr lvl="1">
              <a:lnSpc>
                <a:spcPct val="80000"/>
              </a:lnSpc>
            </a:pPr>
            <a:r>
              <a:rPr lang="en-US" altLang="zh-CN" sz="2200">
                <a:ea typeface="宋体" panose="02010600030101010101" pitchFamily="2" charset="-122"/>
              </a:rPr>
              <a:t>Suspend: the running image has been swapped to hard disk</a:t>
            </a:r>
            <a:endParaRPr lang="zh-CN" altLang="en-US" sz="220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a:ea typeface="宋体" panose="02010600030101010101" pitchFamily="2" charset="-122"/>
              </a:rPr>
              <a:t>Process States (2)</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40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B5FE0D3-535C-4DFD-AC4A-9E501D7376A1}" type="slidenum">
              <a:rPr lang="en-US" altLang="ko-KR" sz="1200" smtClean="0">
                <a:solidFill>
                  <a:schemeClr val="bg1"/>
                </a:solidFill>
              </a:rPr>
              <a:pPr>
                <a:spcBef>
                  <a:spcPct val="0"/>
                </a:spcBef>
                <a:buClrTx/>
                <a:buSzTx/>
                <a:buFontTx/>
                <a:buNone/>
              </a:pPr>
              <a:t>43</a:t>
            </a:fld>
            <a:endParaRPr lang="en-US" altLang="ko-KR" sz="1200">
              <a:solidFill>
                <a:schemeClr val="bg1"/>
              </a:solidFill>
            </a:endParaRPr>
          </a:p>
        </p:txBody>
      </p:sp>
      <p:sp>
        <p:nvSpPr>
          <p:cNvPr id="8" name="Oval 3"/>
          <p:cNvSpPr>
            <a:spLocks noChangeArrowheads="1"/>
          </p:cNvSpPr>
          <p:nvPr/>
        </p:nvSpPr>
        <p:spPr bwMode="auto">
          <a:xfrm>
            <a:off x="3535363" y="1928813"/>
            <a:ext cx="1871662"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Running</a:t>
            </a:r>
            <a:endParaRPr lang="zh-CN" altLang="en-US" sz="2000" b="1">
              <a:solidFill>
                <a:schemeClr val="tx1"/>
              </a:solidFill>
            </a:endParaRPr>
          </a:p>
        </p:txBody>
      </p:sp>
      <p:sp>
        <p:nvSpPr>
          <p:cNvPr id="9" name="Oval 4"/>
          <p:cNvSpPr>
            <a:spLocks noChangeArrowheads="1"/>
          </p:cNvSpPr>
          <p:nvPr/>
        </p:nvSpPr>
        <p:spPr bwMode="auto">
          <a:xfrm>
            <a:off x="1951038" y="4016375"/>
            <a:ext cx="1871662"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Blocked</a:t>
            </a:r>
            <a:endParaRPr lang="zh-CN" altLang="en-US" sz="2000" b="1">
              <a:solidFill>
                <a:schemeClr val="tx1"/>
              </a:solidFill>
            </a:endParaRPr>
          </a:p>
        </p:txBody>
      </p:sp>
      <p:sp>
        <p:nvSpPr>
          <p:cNvPr id="10" name="Oval 5"/>
          <p:cNvSpPr>
            <a:spLocks noChangeArrowheads="1"/>
          </p:cNvSpPr>
          <p:nvPr/>
        </p:nvSpPr>
        <p:spPr bwMode="auto">
          <a:xfrm>
            <a:off x="5480050" y="4016375"/>
            <a:ext cx="1871663"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Ready</a:t>
            </a:r>
            <a:endParaRPr lang="zh-CN" altLang="en-US" sz="2000" b="1">
              <a:solidFill>
                <a:schemeClr val="tx1"/>
              </a:solidFill>
            </a:endParaRPr>
          </a:p>
        </p:txBody>
      </p:sp>
      <p:sp>
        <p:nvSpPr>
          <p:cNvPr id="11" name="Line 6"/>
          <p:cNvSpPr>
            <a:spLocks noChangeShapeType="1"/>
          </p:cNvSpPr>
          <p:nvPr/>
        </p:nvSpPr>
        <p:spPr bwMode="auto">
          <a:xfrm flipH="1">
            <a:off x="2816225" y="2503488"/>
            <a:ext cx="1008063" cy="144145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7"/>
          <p:cNvSpPr>
            <a:spLocks noChangeShapeType="1"/>
          </p:cNvSpPr>
          <p:nvPr/>
        </p:nvSpPr>
        <p:spPr bwMode="auto">
          <a:xfrm>
            <a:off x="5335588" y="2360613"/>
            <a:ext cx="1223962" cy="151130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8"/>
          <p:cNvSpPr>
            <a:spLocks noChangeShapeType="1"/>
          </p:cNvSpPr>
          <p:nvPr/>
        </p:nvSpPr>
        <p:spPr bwMode="auto">
          <a:xfrm flipV="1">
            <a:off x="3895725" y="4303713"/>
            <a:ext cx="1439863" cy="0"/>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flipH="1" flipV="1">
            <a:off x="5119688" y="2576513"/>
            <a:ext cx="936625" cy="1368425"/>
          </a:xfrm>
          <a:prstGeom prst="line">
            <a:avLst/>
          </a:prstGeom>
          <a:noFill/>
          <a:ln w="9525">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AutoShape 10"/>
          <p:cNvSpPr>
            <a:spLocks noChangeArrowheads="1"/>
          </p:cNvSpPr>
          <p:nvPr/>
        </p:nvSpPr>
        <p:spPr bwMode="auto">
          <a:xfrm>
            <a:off x="3286125" y="4929188"/>
            <a:ext cx="2465388" cy="1071562"/>
          </a:xfrm>
          <a:prstGeom prst="cloudCallout">
            <a:avLst>
              <a:gd name="adj1" fmla="val 14441"/>
              <a:gd name="adj2" fmla="val -99940"/>
            </a:avLst>
          </a:prstGeom>
          <a:noFill/>
          <a:ln w="9525">
            <a:solidFill>
              <a:srgbClr val="000000"/>
            </a:solidFill>
            <a:round/>
            <a:headEnd/>
            <a:tailEnd/>
          </a:ln>
          <a:effectLst/>
        </p:spPr>
        <p:txBody>
          <a:bodyPr/>
          <a:lstStyle/>
          <a:p>
            <a:pPr algn="ct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The process is ready to run</a:t>
            </a:r>
            <a:endParaRPr lang="zh-CN" altLang="en-US" b="1" dirty="0">
              <a:solidFill>
                <a:srgbClr val="9C4E00"/>
              </a:solidFill>
              <a:effectLst>
                <a:outerShdw blurRad="38100" dist="38100" dir="2700000" algn="tl">
                  <a:srgbClr val="C0C0C0"/>
                </a:outerShdw>
              </a:effectLst>
              <a:latin typeface="宋体" pitchFamily="2" charset="-122"/>
            </a:endParaRPr>
          </a:p>
        </p:txBody>
      </p:sp>
      <p:sp>
        <p:nvSpPr>
          <p:cNvPr id="16" name="AutoShape 11"/>
          <p:cNvSpPr>
            <a:spLocks noChangeArrowheads="1"/>
          </p:cNvSpPr>
          <p:nvPr/>
        </p:nvSpPr>
        <p:spPr bwMode="auto">
          <a:xfrm>
            <a:off x="857250" y="2287588"/>
            <a:ext cx="2286000" cy="1141412"/>
          </a:xfrm>
          <a:prstGeom prst="wedgeEllipseCallout">
            <a:avLst>
              <a:gd name="adj1" fmla="val 55824"/>
              <a:gd name="adj2" fmla="val 34903"/>
            </a:avLst>
          </a:prstGeom>
          <a:noFill/>
          <a:ln w="9525">
            <a:solidFill>
              <a:srgbClr val="000000"/>
            </a:solidFill>
            <a:miter lim="800000"/>
            <a:headEn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Paused for external event</a:t>
            </a:r>
            <a:endParaRPr lang="zh-CN" altLang="en-US" b="1" dirty="0">
              <a:solidFill>
                <a:srgbClr val="9C4E00"/>
              </a:solidFill>
              <a:effectLst>
                <a:outerShdw blurRad="38100" dist="38100" dir="2700000" algn="tl">
                  <a:srgbClr val="C0C0C0"/>
                </a:outerShdw>
              </a:effectLst>
              <a:latin typeface="宋体" pitchFamily="2" charset="-122"/>
            </a:endParaRPr>
          </a:p>
          <a:p>
            <a:pPr algn="ctr">
              <a:lnSpc>
                <a:spcPct val="80000"/>
              </a:lnSpc>
              <a:spcBef>
                <a:spcPct val="20000"/>
              </a:spcBef>
              <a:buSzPct val="80000"/>
              <a:buFont typeface="Wingdings" panose="05000000000000000000" pitchFamily="2" charset="2"/>
              <a:buChar char="•"/>
              <a:defRPr/>
            </a:pPr>
            <a:endParaRPr lang="en-US" altLang="zh-CN" dirty="0">
              <a:latin typeface="宋体" pitchFamily="2" charset="-122"/>
            </a:endParaRPr>
          </a:p>
        </p:txBody>
      </p:sp>
      <p:sp>
        <p:nvSpPr>
          <p:cNvPr id="17" name="AutoShape 12"/>
          <p:cNvSpPr>
            <a:spLocks noChangeArrowheads="1"/>
          </p:cNvSpPr>
          <p:nvPr/>
        </p:nvSpPr>
        <p:spPr bwMode="auto">
          <a:xfrm>
            <a:off x="6559550" y="2643188"/>
            <a:ext cx="2084388" cy="857250"/>
          </a:xfrm>
          <a:prstGeom prst="wedgeRoundRectCallout">
            <a:avLst>
              <a:gd name="adj1" fmla="val -86592"/>
              <a:gd name="adj2" fmla="val 43862"/>
              <a:gd name="adj3" fmla="val 16667"/>
            </a:avLst>
          </a:prstGeom>
          <a:noFill/>
          <a:ln w="9525">
            <a:solidFill>
              <a:srgbClr val="000000"/>
            </a:solidFill>
            <a:miter lim="800000"/>
            <a:headEn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latin typeface="宋体" pitchFamily="2" charset="-122"/>
              </a:rPr>
              <a:t>OS is in charge of process scheduling</a:t>
            </a:r>
            <a:endParaRPr lang="zh-CN" altLang="en-US" b="1" dirty="0">
              <a:solidFill>
                <a:srgbClr val="9C4E00"/>
              </a:solidFill>
              <a:effectLst>
                <a:outerShdw blurRad="38100" dist="38100" dir="2700000" algn="tl">
                  <a:srgbClr val="C0C0C0"/>
                </a:outerShdw>
              </a:effectLst>
              <a:latin typeface="宋体" pitchFamily="2" charset="-122"/>
            </a:endParaRPr>
          </a:p>
        </p:txBody>
      </p:sp>
      <p:sp>
        <p:nvSpPr>
          <p:cNvPr id="18" name="Line 14"/>
          <p:cNvSpPr>
            <a:spLocks noChangeShapeType="1"/>
          </p:cNvSpPr>
          <p:nvPr/>
        </p:nvSpPr>
        <p:spPr bwMode="auto">
          <a:xfrm flipV="1">
            <a:off x="3175000" y="2576513"/>
            <a:ext cx="936625" cy="1368425"/>
          </a:xfrm>
          <a:prstGeom prst="line">
            <a:avLst/>
          </a:prstGeom>
          <a:noFill/>
          <a:ln w="28575">
            <a:solidFill>
              <a:srgbClr val="00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flipH="1" flipV="1">
            <a:off x="3824288" y="4160838"/>
            <a:ext cx="1584325" cy="0"/>
          </a:xfrm>
          <a:prstGeom prst="line">
            <a:avLst/>
          </a:prstGeom>
          <a:noFill/>
          <a:ln w="28575">
            <a:solidFill>
              <a:srgbClr val="000000"/>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16"/>
          <p:cNvSpPr txBox="1">
            <a:spLocks noChangeArrowheads="1"/>
          </p:cNvSpPr>
          <p:nvPr/>
        </p:nvSpPr>
        <p:spPr bwMode="auto">
          <a:xfrm>
            <a:off x="3679825" y="3368675"/>
            <a:ext cx="5032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zh-CN" altLang="en-US" sz="3600" b="1">
                <a:solidFill>
                  <a:srgbClr val="000000"/>
                </a:solidFill>
              </a:rPr>
              <a:t>？</a:t>
            </a:r>
          </a:p>
        </p:txBody>
      </p:sp>
      <p:sp>
        <p:nvSpPr>
          <p:cNvPr id="2" name="文本框 1"/>
          <p:cNvSpPr txBox="1"/>
          <p:nvPr/>
        </p:nvSpPr>
        <p:spPr>
          <a:xfrm>
            <a:off x="6056313" y="5229200"/>
            <a:ext cx="2692400" cy="646331"/>
          </a:xfrm>
          <a:prstGeom prst="rect">
            <a:avLst/>
          </a:prstGeom>
          <a:noFill/>
        </p:spPr>
        <p:txBody>
          <a:bodyPr wrap="square" rtlCol="0">
            <a:spAutoFit/>
          </a:bodyPr>
          <a:lstStyle/>
          <a:p>
            <a:r>
              <a:rPr lang="zh-CN" altLang="en-US" dirty="0"/>
              <a:t>划分进程的状态，以确定谁可以运行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out)">
                                      <p:cBhvr>
                                        <p:cTn id="11" dur="500"/>
                                        <p:tgtEl>
                                          <p:spTgt spid="9"/>
                                        </p:tgtEl>
                                      </p:cBhvr>
                                    </p:animEffect>
                                  </p:childTnLst>
                                </p:cTn>
                              </p:par>
                            </p:childTnLst>
                          </p:cTn>
                        </p:par>
                        <p:par>
                          <p:cTn id="12" fill="hold" nodeType="afterGroup">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ox(ou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12"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strips(downLeft)">
                                      <p:cBhvr>
                                        <p:cTn id="20" dur="500"/>
                                        <p:tgtEl>
                                          <p:spTgt spid="11"/>
                                        </p:tgtEl>
                                      </p:cBhvr>
                                    </p:animEffect>
                                  </p:childTnLst>
                                </p:cTn>
                              </p:par>
                            </p:childTnLst>
                          </p:cTn>
                        </p:par>
                        <p:par>
                          <p:cTn id="21" fill="hold" nodeType="afterGroup">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trips(upRight)">
                                      <p:cBhvr>
                                        <p:cTn id="29" dur="500"/>
                                        <p:tgtEl>
                                          <p:spTgt spid="13"/>
                                        </p:tgtEl>
                                      </p:cBhvr>
                                    </p:animEffect>
                                  </p:childTnLst>
                                </p:cTn>
                              </p:par>
                            </p:childTnLst>
                          </p:cTn>
                        </p:par>
                        <p:par>
                          <p:cTn id="30" fill="hold" nodeType="afterGroup">
                            <p:stCondLst>
                              <p:cond delay="500"/>
                            </p:stCondLst>
                            <p:childTnLst>
                              <p:par>
                                <p:cTn id="31" presetID="9"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dissolve">
                                      <p:cBhvr>
                                        <p:cTn id="33" dur="500"/>
                                        <p:tgtEl>
                                          <p:spTgt spid="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9"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strips(upLeft)">
                                      <p:cBhvr>
                                        <p:cTn id="38" dur="500"/>
                                        <p:tgtEl>
                                          <p:spTgt spid="14"/>
                                        </p:tgtEl>
                                      </p:cBhvr>
                                    </p:animEffect>
                                  </p:childTnLst>
                                </p:cTn>
                              </p:par>
                            </p:childTnLst>
                          </p:cTn>
                        </p:par>
                        <p:par>
                          <p:cTn id="39" fill="hold" nodeType="afterGroup">
                            <p:stCondLst>
                              <p:cond delay="500"/>
                            </p:stCondLst>
                            <p:childTnLst>
                              <p:par>
                                <p:cTn id="40" presetID="18" presetClass="entr" presetSubtype="6"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strips(downRight)">
                                      <p:cBhvr>
                                        <p:cTn id="42" dur="500"/>
                                        <p:tgtEl>
                                          <p:spTgt spid="12"/>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nodeType="afterGroup">
                            <p:stCondLst>
                              <p:cond delay="500"/>
                            </p:stCondLst>
                            <p:childTnLst>
                              <p:par>
                                <p:cTn id="53" presetID="18" presetClass="entr" presetSubtype="12"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strips(downLeft)">
                                      <p:cBhvr>
                                        <p:cTn id="55" dur="500"/>
                                        <p:tgtEl>
                                          <p:spTgt spid="19"/>
                                        </p:tgtEl>
                                      </p:cBhvr>
                                    </p:animEffect>
                                  </p:childTnLst>
                                </p:cTn>
                              </p:par>
                            </p:childTnLst>
                          </p:cTn>
                        </p:par>
                        <p:par>
                          <p:cTn id="56" fill="hold" nodeType="afterGroup">
                            <p:stCondLst>
                              <p:cond delay="1000"/>
                            </p:stCondLst>
                            <p:childTnLst>
                              <p:par>
                                <p:cTn id="57" presetID="20" presetClass="entr" presetSubtype="0"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edge">
                                      <p:cBhvr>
                                        <p:cTn id="59"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P spid="17" grpId="0" animBg="1"/>
      <p:bldP spid="2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a:ea typeface="宋体" panose="02010600030101010101" pitchFamily="2" charset="-122"/>
              </a:rPr>
              <a:t>Complex Process States (1)</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450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A3B006B-006E-421F-BC68-2AF25867FF80}" type="slidenum">
              <a:rPr lang="en-US" altLang="ko-KR" sz="1200" smtClean="0">
                <a:solidFill>
                  <a:schemeClr val="bg1"/>
                </a:solidFill>
              </a:rPr>
              <a:pPr>
                <a:spcBef>
                  <a:spcPct val="0"/>
                </a:spcBef>
                <a:buClrTx/>
                <a:buSzTx/>
                <a:buFontTx/>
                <a:buNone/>
              </a:pPr>
              <a:t>44</a:t>
            </a:fld>
            <a:endParaRPr lang="en-US" altLang="ko-KR" sz="1200">
              <a:solidFill>
                <a:schemeClr val="bg1"/>
              </a:solidFill>
            </a:endParaRPr>
          </a:p>
        </p:txBody>
      </p:sp>
      <p:pic>
        <p:nvPicPr>
          <p:cNvPr id="21" name="Picture 6" descr="process_states_trsnsmit"/>
          <p:cNvPicPr>
            <a:picLocks noChangeAspect="1" noChangeArrowheads="1"/>
          </p:cNvPicPr>
          <p:nvPr/>
        </p:nvPicPr>
        <p:blipFill>
          <a:blip r:embed="rId3" cstate="print">
            <a:extLst>
              <a:ext uri="{28A0092B-C50C-407E-A947-70E740481C1C}">
                <a14:useLocalDpi xmlns:a14="http://schemas.microsoft.com/office/drawing/2010/main" val="0"/>
              </a:ext>
            </a:extLst>
          </a:blip>
          <a:srcRect l="8290" t="9944" b="35536"/>
          <a:stretch>
            <a:fillRect/>
          </a:stretch>
        </p:blipFill>
        <p:spPr bwMode="auto">
          <a:xfrm>
            <a:off x="430213" y="1785938"/>
            <a:ext cx="8713787"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35946" y="2484579"/>
            <a:ext cx="4062009" cy="3304311"/>
            <a:chOff x="107504" y="1627328"/>
            <a:chExt cx="4062009" cy="3304311"/>
          </a:xfrm>
        </p:grpSpPr>
        <p:sp>
          <p:nvSpPr>
            <p:cNvPr id="63" name="弧形 62"/>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p:cNvGrpSpPr/>
            <p:nvPr/>
          </p:nvGrpSpPr>
          <p:grpSpPr>
            <a:xfrm>
              <a:off x="107504" y="1627328"/>
              <a:ext cx="4062009" cy="2950417"/>
              <a:chOff x="368908" y="1667425"/>
              <a:chExt cx="4062009" cy="2950417"/>
            </a:xfrm>
          </p:grpSpPr>
          <p:grpSp>
            <p:nvGrpSpPr>
              <p:cNvPr id="32" name="组合 31"/>
              <p:cNvGrpSpPr/>
              <p:nvPr/>
            </p:nvGrpSpPr>
            <p:grpSpPr>
              <a:xfrm>
                <a:off x="1043608" y="2025732"/>
                <a:ext cx="3008403" cy="2592110"/>
                <a:chOff x="4572000" y="1275606"/>
                <a:chExt cx="3008403" cy="2592110"/>
              </a:xfrm>
            </p:grpSpPr>
            <p:grpSp>
              <p:nvGrpSpPr>
                <p:cNvPr id="41" name="组合 40"/>
                <p:cNvGrpSpPr/>
                <p:nvPr/>
              </p:nvGrpSpPr>
              <p:grpSpPr>
                <a:xfrm>
                  <a:off x="4572000" y="1275606"/>
                  <a:ext cx="1280211" cy="640662"/>
                  <a:chOff x="5004048" y="1347614"/>
                  <a:chExt cx="1280211" cy="640662"/>
                </a:xfrm>
              </p:grpSpPr>
              <p:sp>
                <p:nvSpPr>
                  <p:cNvPr id="55" name="椭圆 5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42" name="组合 41"/>
                <p:cNvGrpSpPr/>
                <p:nvPr/>
              </p:nvGrpSpPr>
              <p:grpSpPr>
                <a:xfrm>
                  <a:off x="4572000" y="2274265"/>
                  <a:ext cx="1280211" cy="640662"/>
                  <a:chOff x="5004048" y="1347614"/>
                  <a:chExt cx="1280211" cy="640662"/>
                </a:xfrm>
              </p:grpSpPr>
              <p:sp>
                <p:nvSpPr>
                  <p:cNvPr id="53" name="椭圆 5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3" name="组合 42"/>
                <p:cNvGrpSpPr/>
                <p:nvPr/>
              </p:nvGrpSpPr>
              <p:grpSpPr>
                <a:xfrm>
                  <a:off x="6300192" y="2252854"/>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44" name="弧形 43"/>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5" name="直接箭头连接符 4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5436096" y="2228395"/>
                  <a:ext cx="1629555" cy="1639321"/>
                  <a:chOff x="5652120" y="2228395"/>
                  <a:chExt cx="1629555" cy="1639321"/>
                </a:xfrm>
              </p:grpSpPr>
              <p:grpSp>
                <p:nvGrpSpPr>
                  <p:cNvPr id="47" name="组合 46"/>
                  <p:cNvGrpSpPr/>
                  <p:nvPr/>
                </p:nvGrpSpPr>
                <p:grpSpPr>
                  <a:xfrm>
                    <a:off x="5652120" y="3227054"/>
                    <a:ext cx="1280211" cy="640662"/>
                    <a:chOff x="5004048" y="1347614"/>
                    <a:chExt cx="1280211" cy="640662"/>
                  </a:xfrm>
                </p:grpSpPr>
                <p:sp>
                  <p:nvSpPr>
                    <p:cNvPr id="49" name="椭圆 4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48" name="弧形 4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57" name="组合 56"/>
              <p:cNvGrpSpPr/>
              <p:nvPr/>
            </p:nvGrpSpPr>
            <p:grpSpPr>
              <a:xfrm>
                <a:off x="2777110" y="1995686"/>
                <a:ext cx="1280211" cy="989694"/>
                <a:chOff x="6305502" y="1245560"/>
                <a:chExt cx="1280211" cy="989694"/>
              </a:xfrm>
            </p:grpSpPr>
            <p:grpSp>
              <p:nvGrpSpPr>
                <p:cNvPr id="58" name="组合 57"/>
                <p:cNvGrpSpPr/>
                <p:nvPr/>
              </p:nvGrpSpPr>
              <p:grpSpPr>
                <a:xfrm>
                  <a:off x="6305502" y="1245560"/>
                  <a:ext cx="1280211" cy="640662"/>
                  <a:chOff x="5004048" y="1347614"/>
                  <a:chExt cx="1280211" cy="640662"/>
                </a:xfrm>
              </p:grpSpPr>
              <p:sp>
                <p:nvSpPr>
                  <p:cNvPr id="60" name="椭圆 5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9" name="直接箭头连接符 58"/>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62" name="弧形 61"/>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圆角矩形 64"/>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68" name="圆角矩形 67"/>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71" name="圆角矩形 70"/>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74" name="圆角矩形 73"/>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77" name="圆角矩形 76"/>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80" name="圆角矩形 79"/>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86" name="直接箭头连接符 85"/>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sp>
        <p:nvSpPr>
          <p:cNvPr id="64" name="矩形 63"/>
          <p:cNvSpPr/>
          <p:nvPr/>
        </p:nvSpPr>
        <p:spPr>
          <a:xfrm>
            <a:off x="1138428" y="5455162"/>
            <a:ext cx="4544834" cy="400110"/>
          </a:xfrm>
          <a:prstGeom prst="rect">
            <a:avLst/>
          </a:prstGeom>
        </p:spPr>
        <p:txBody>
          <a:bodyPr wrap="none">
            <a:spAutoFit/>
          </a:bodyPr>
          <a:lstStyle/>
          <a:p>
            <a:r>
              <a:rPr lang="zh-CN" altLang="en-US" sz="2000" b="1" dirty="0">
                <a:solidFill>
                  <a:srgbClr val="11576A"/>
                </a:solidFill>
                <a:latin typeface="微软雅黑" pitchFamily="34" charset="-122"/>
                <a:ea typeface="微软雅黑" pitchFamily="34" charset="-122"/>
                <a:sym typeface="MS PGothic" pitchFamily="34" charset="-128"/>
              </a:rPr>
              <a:t>进程在整个生命周期分为三种基本状态</a:t>
            </a:r>
            <a:endParaRPr lang="zh-CN" altLang="en-US" sz="2000" dirty="0"/>
          </a:p>
        </p:txBody>
      </p:sp>
      <p:grpSp>
        <p:nvGrpSpPr>
          <p:cNvPr id="67" name="组合 66"/>
          <p:cNvGrpSpPr/>
          <p:nvPr/>
        </p:nvGrpSpPr>
        <p:grpSpPr>
          <a:xfrm>
            <a:off x="1610644" y="2844405"/>
            <a:ext cx="1280211" cy="640662"/>
            <a:chOff x="5004048" y="1347614"/>
            <a:chExt cx="1280211" cy="640662"/>
          </a:xfrm>
        </p:grpSpPr>
        <p:sp>
          <p:nvSpPr>
            <p:cNvPr id="70" name="椭圆 6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创 建</a:t>
              </a:r>
            </a:p>
          </p:txBody>
        </p:sp>
      </p:grpSp>
      <p:grpSp>
        <p:nvGrpSpPr>
          <p:cNvPr id="76" name="组合 75"/>
          <p:cNvGrpSpPr/>
          <p:nvPr/>
        </p:nvGrpSpPr>
        <p:grpSpPr>
          <a:xfrm>
            <a:off x="1610644" y="3843064"/>
            <a:ext cx="1280211" cy="640662"/>
            <a:chOff x="5004048" y="1347614"/>
            <a:chExt cx="1280211" cy="640662"/>
          </a:xfrm>
        </p:grpSpPr>
        <p:sp>
          <p:nvSpPr>
            <p:cNvPr id="79" name="椭圆 78"/>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就 绪</a:t>
              </a:r>
            </a:p>
          </p:txBody>
        </p:sp>
      </p:grpSp>
      <p:grpSp>
        <p:nvGrpSpPr>
          <p:cNvPr id="83" name="组合 82"/>
          <p:cNvGrpSpPr/>
          <p:nvPr/>
        </p:nvGrpSpPr>
        <p:grpSpPr>
          <a:xfrm>
            <a:off x="3345978" y="2815906"/>
            <a:ext cx="1280211" cy="640662"/>
            <a:chOff x="5004048" y="1347614"/>
            <a:chExt cx="1280211" cy="640662"/>
          </a:xfrm>
        </p:grpSpPr>
        <p:sp>
          <p:nvSpPr>
            <p:cNvPr id="84" name="椭圆 83"/>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退 出</a:t>
              </a:r>
            </a:p>
          </p:txBody>
        </p:sp>
      </p:grpSp>
      <p:grpSp>
        <p:nvGrpSpPr>
          <p:cNvPr id="89" name="组合 88"/>
          <p:cNvGrpSpPr/>
          <p:nvPr/>
        </p:nvGrpSpPr>
        <p:grpSpPr>
          <a:xfrm>
            <a:off x="3338890" y="3821653"/>
            <a:ext cx="1280211" cy="640662"/>
            <a:chOff x="5004048" y="1347614"/>
            <a:chExt cx="1280211" cy="640662"/>
          </a:xfrm>
        </p:grpSpPr>
        <p:sp>
          <p:nvSpPr>
            <p:cNvPr id="90" name="椭圆 8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运 行</a:t>
              </a:r>
            </a:p>
          </p:txBody>
        </p:sp>
      </p:grpSp>
      <p:grpSp>
        <p:nvGrpSpPr>
          <p:cNvPr id="92" name="组合 91"/>
          <p:cNvGrpSpPr/>
          <p:nvPr/>
        </p:nvGrpSpPr>
        <p:grpSpPr>
          <a:xfrm>
            <a:off x="2474740" y="4788765"/>
            <a:ext cx="1280211" cy="640662"/>
            <a:chOff x="5004048" y="1347614"/>
            <a:chExt cx="1280211" cy="640662"/>
          </a:xfrm>
        </p:grpSpPr>
        <p:sp>
          <p:nvSpPr>
            <p:cNvPr id="93" name="椭圆 92"/>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rgbClr val="C00000"/>
                  </a:solidFill>
                  <a:latin typeface="微软雅黑" pitchFamily="34" charset="-122"/>
                  <a:ea typeface="微软雅黑" pitchFamily="34" charset="-122"/>
                </a:rPr>
                <a:t>等 待</a:t>
              </a:r>
            </a:p>
          </p:txBody>
        </p:sp>
      </p:grpSp>
      <p:grpSp>
        <p:nvGrpSpPr>
          <p:cNvPr id="3" name="组合 2"/>
          <p:cNvGrpSpPr/>
          <p:nvPr/>
        </p:nvGrpSpPr>
        <p:grpSpPr>
          <a:xfrm>
            <a:off x="4537765" y="2057290"/>
            <a:ext cx="3241777" cy="406153"/>
            <a:chOff x="3927225" y="765507"/>
            <a:chExt cx="3241777" cy="406153"/>
          </a:xfrm>
        </p:grpSpPr>
        <p:sp>
          <p:nvSpPr>
            <p:cNvPr id="96" name="TextBox 2"/>
            <p:cNvSpPr txBox="1"/>
            <p:nvPr/>
          </p:nvSpPr>
          <p:spPr>
            <a:xfrm>
              <a:off x="4226281" y="771550"/>
              <a:ext cx="2942721"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运行状态</a:t>
              </a:r>
              <a:r>
                <a:rPr lang="en-US" altLang="zh-CN" sz="2000" b="1" dirty="0">
                  <a:solidFill>
                    <a:srgbClr val="C00000"/>
                  </a:solidFill>
                  <a:latin typeface="微软雅黑" pitchFamily="34" charset="-122"/>
                  <a:ea typeface="微软雅黑" pitchFamily="34" charset="-122"/>
                  <a:sym typeface="MS PGothic" pitchFamily="34" charset="-128"/>
                </a:rPr>
                <a:t>(Running)</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97" name="TextBox 4"/>
            <p:cNvSpPr txBox="1"/>
            <p:nvPr/>
          </p:nvSpPr>
          <p:spPr>
            <a:xfrm>
              <a:off x="3927225" y="76550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98" name="TextBox 2"/>
          <p:cNvSpPr txBox="1"/>
          <p:nvPr/>
        </p:nvSpPr>
        <p:spPr>
          <a:xfrm>
            <a:off x="4836820" y="2400073"/>
            <a:ext cx="3869774" cy="369332"/>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进程正在处理机上运行</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02" name="TextBox 3"/>
          <p:cNvSpPr txBox="1"/>
          <p:nvPr/>
        </p:nvSpPr>
        <p:spPr>
          <a:xfrm>
            <a:off x="4841557" y="2703326"/>
            <a:ext cx="3275024" cy="646331"/>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进程获得了除处理机之外的所需资源，得到处理机即可运行</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06" name="TextBox 7"/>
          <p:cNvSpPr txBox="1"/>
          <p:nvPr/>
        </p:nvSpPr>
        <p:spPr>
          <a:xfrm>
            <a:off x="4836821" y="2956086"/>
            <a:ext cx="3911643" cy="646331"/>
          </a:xfrm>
          <a:prstGeom prst="rect">
            <a:avLst/>
          </a:prstGeom>
          <a:noFill/>
        </p:spPr>
        <p:txBody>
          <a:bodyPr wrap="square" rtlCol="0">
            <a:spAutoFit/>
          </a:bodyPr>
          <a:lstStyle/>
          <a:p>
            <a:r>
              <a:rPr lang="zh-CN" altLang="en-US" b="1" dirty="0">
                <a:solidFill>
                  <a:srgbClr val="11576A"/>
                </a:solidFill>
                <a:latin typeface="微软雅黑" pitchFamily="34" charset="-122"/>
                <a:ea typeface="微软雅黑" pitchFamily="34" charset="-122"/>
                <a:sym typeface="MS PGothic" pitchFamily="34" charset="-128"/>
              </a:rPr>
              <a:t>进程正在等待某一事件的出现而暂停运行</a:t>
            </a:r>
          </a:p>
        </p:txBody>
      </p:sp>
      <p:sp>
        <p:nvSpPr>
          <p:cNvPr id="113" name="TextBox 2"/>
          <p:cNvSpPr txBox="1"/>
          <p:nvPr/>
        </p:nvSpPr>
        <p:spPr>
          <a:xfrm>
            <a:off x="4880595" y="3301406"/>
            <a:ext cx="3848736" cy="646331"/>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一个进程正在被创建，还没被转到就绪状态之前的状态</a:t>
            </a:r>
            <a:endParaRPr lang="zh-CN" altLang="zh-CN" b="1" dirty="0">
              <a:solidFill>
                <a:srgbClr val="11576A"/>
              </a:solidFill>
              <a:latin typeface="微软雅黑" pitchFamily="34" charset="-122"/>
              <a:ea typeface="微软雅黑" pitchFamily="34" charset="-122"/>
              <a:sym typeface="MS PGothic" pitchFamily="34" charset="-128"/>
            </a:endParaRPr>
          </a:p>
        </p:txBody>
      </p:sp>
      <p:sp>
        <p:nvSpPr>
          <p:cNvPr id="114" name="TextBox 3"/>
          <p:cNvSpPr txBox="1"/>
          <p:nvPr/>
        </p:nvSpPr>
        <p:spPr>
          <a:xfrm>
            <a:off x="4871576" y="3657798"/>
            <a:ext cx="3869774" cy="923330"/>
          </a:xfrm>
          <a:prstGeom prst="rect">
            <a:avLst/>
          </a:prstGeom>
          <a:noFill/>
        </p:spPr>
        <p:txBody>
          <a:bodyPr wrap="square" rtlCol="0">
            <a:spAutoFit/>
          </a:bodyPr>
          <a:lstStyle/>
          <a:p>
            <a:pPr>
              <a:spcBef>
                <a:spcPct val="20000"/>
              </a:spcBef>
            </a:pPr>
            <a:r>
              <a:rPr lang="zh-CN" altLang="en-US" b="1" dirty="0">
                <a:solidFill>
                  <a:srgbClr val="11576A"/>
                </a:solidFill>
                <a:latin typeface="微软雅黑" pitchFamily="34" charset="-122"/>
                <a:ea typeface="微软雅黑" pitchFamily="34" charset="-122"/>
                <a:sym typeface="MS PGothic" pitchFamily="34" charset="-128"/>
              </a:rPr>
              <a:t>一个进程正在从系统中消失时的状态，这是因为进程结束或由于其他原因所导致</a:t>
            </a:r>
            <a:endParaRPr lang="zh-CN" altLang="zh-CN" b="1" dirty="0">
              <a:solidFill>
                <a:srgbClr val="11576A"/>
              </a:solidFill>
              <a:latin typeface="微软雅黑" pitchFamily="34" charset="-122"/>
              <a:ea typeface="微软雅黑" pitchFamily="34" charset="-122"/>
              <a:sym typeface="MS PGothic" pitchFamily="34" charset="-128"/>
            </a:endParaRPr>
          </a:p>
        </p:txBody>
      </p:sp>
      <p:grpSp>
        <p:nvGrpSpPr>
          <p:cNvPr id="4" name="组合 3"/>
          <p:cNvGrpSpPr/>
          <p:nvPr/>
        </p:nvGrpSpPr>
        <p:grpSpPr>
          <a:xfrm>
            <a:off x="4538828" y="2368459"/>
            <a:ext cx="3588256" cy="406899"/>
            <a:chOff x="3928289" y="1443128"/>
            <a:chExt cx="3588256" cy="406899"/>
          </a:xfrm>
        </p:grpSpPr>
        <p:sp>
          <p:nvSpPr>
            <p:cNvPr id="100" name="TextBox 3"/>
            <p:cNvSpPr txBox="1"/>
            <p:nvPr/>
          </p:nvSpPr>
          <p:spPr>
            <a:xfrm>
              <a:off x="4241521" y="1449917"/>
              <a:ext cx="327502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就绪状态</a:t>
              </a:r>
              <a:r>
                <a:rPr lang="en-US" altLang="zh-CN" sz="2000" b="1" dirty="0">
                  <a:solidFill>
                    <a:srgbClr val="C00000"/>
                  </a:solidFill>
                  <a:latin typeface="微软雅黑" pitchFamily="34" charset="-122"/>
                  <a:ea typeface="微软雅黑" pitchFamily="34" charset="-122"/>
                  <a:sym typeface="MS PGothic" pitchFamily="34" charset="-128"/>
                </a:rPr>
                <a:t>(Ready)</a:t>
              </a:r>
              <a:endParaRPr lang="en-US" altLang="zh-CN" sz="2000" b="1" dirty="0">
                <a:solidFill>
                  <a:srgbClr val="11576A"/>
                </a:solidFill>
                <a:latin typeface="微软雅黑" pitchFamily="34" charset="-122"/>
                <a:ea typeface="微软雅黑" pitchFamily="34" charset="-122"/>
                <a:sym typeface="MS PGothic" pitchFamily="34" charset="-128"/>
              </a:endParaRPr>
            </a:p>
          </p:txBody>
        </p:sp>
        <p:sp>
          <p:nvSpPr>
            <p:cNvPr id="115" name="TextBox 4"/>
            <p:cNvSpPr txBox="1"/>
            <p:nvPr/>
          </p:nvSpPr>
          <p:spPr>
            <a:xfrm>
              <a:off x="3928289" y="14431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4521013" y="2675536"/>
            <a:ext cx="6603715" cy="400110"/>
            <a:chOff x="3924350" y="2435891"/>
            <a:chExt cx="6603715" cy="400110"/>
          </a:xfrm>
        </p:grpSpPr>
        <p:sp>
          <p:nvSpPr>
            <p:cNvPr id="104" name="TextBox 7"/>
            <p:cNvSpPr txBox="1"/>
            <p:nvPr/>
          </p:nvSpPr>
          <p:spPr>
            <a:xfrm>
              <a:off x="4241521" y="2435891"/>
              <a:ext cx="6286544"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等待状态</a:t>
              </a:r>
              <a:r>
                <a:rPr lang="en-US" altLang="zh-CN" sz="2000" b="1" dirty="0">
                  <a:solidFill>
                    <a:srgbClr val="C00000"/>
                  </a:solidFill>
                  <a:latin typeface="微软雅黑" pitchFamily="34" charset="-122"/>
                  <a:ea typeface="微软雅黑" pitchFamily="34" charset="-122"/>
                  <a:sym typeface="MS PGothic" pitchFamily="34" charset="-128"/>
                </a:rPr>
                <a:t>(</a:t>
              </a:r>
              <a:r>
                <a:rPr lang="zh-CN" altLang="en-US" sz="2000" b="1" dirty="0">
                  <a:solidFill>
                    <a:srgbClr val="C00000"/>
                  </a:solidFill>
                  <a:latin typeface="微软雅黑" pitchFamily="34" charset="-122"/>
                  <a:ea typeface="微软雅黑" pitchFamily="34" charset="-122"/>
                  <a:sym typeface="MS PGothic" pitchFamily="34" charset="-128"/>
                </a:rPr>
                <a:t>又称阻塞状态Blocked </a:t>
              </a:r>
              <a:r>
                <a:rPr lang="en-US" altLang="zh-CN" sz="2000" b="1" dirty="0">
                  <a:solidFill>
                    <a:srgbClr val="C00000"/>
                  </a:solidFill>
                  <a:latin typeface="微软雅黑" pitchFamily="34" charset="-122"/>
                  <a:ea typeface="微软雅黑" pitchFamily="34" charset="-122"/>
                  <a:sym typeface="MS PGothic" pitchFamily="34" charset="-128"/>
                </a:rPr>
                <a:t>)</a:t>
              </a:r>
            </a:p>
          </p:txBody>
        </p:sp>
        <p:sp>
          <p:nvSpPr>
            <p:cNvPr id="116" name="TextBox 4"/>
            <p:cNvSpPr txBox="1"/>
            <p:nvPr/>
          </p:nvSpPr>
          <p:spPr>
            <a:xfrm>
              <a:off x="3924350" y="24358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4525243" y="2984493"/>
            <a:ext cx="5951413" cy="400110"/>
            <a:chOff x="3929848" y="3286816"/>
            <a:chExt cx="5951413" cy="400110"/>
          </a:xfrm>
        </p:grpSpPr>
        <p:sp>
          <p:nvSpPr>
            <p:cNvPr id="108" name="TextBox 2"/>
            <p:cNvSpPr txBox="1"/>
            <p:nvPr/>
          </p:nvSpPr>
          <p:spPr>
            <a:xfrm>
              <a:off x="4226229" y="3286816"/>
              <a:ext cx="5655032"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创建状态</a:t>
              </a:r>
              <a:r>
                <a:rPr lang="en-US" altLang="zh-CN" sz="2000" b="1" dirty="0">
                  <a:solidFill>
                    <a:srgbClr val="C00000"/>
                  </a:solidFill>
                  <a:latin typeface="微软雅黑" pitchFamily="34" charset="-122"/>
                  <a:ea typeface="微软雅黑" pitchFamily="34" charset="-122"/>
                  <a:sym typeface="MS PGothic" pitchFamily="34" charset="-128"/>
                </a:rPr>
                <a:t>(New)</a:t>
              </a:r>
            </a:p>
          </p:txBody>
        </p:sp>
        <p:sp>
          <p:nvSpPr>
            <p:cNvPr id="117" name="TextBox 4"/>
            <p:cNvSpPr txBox="1"/>
            <p:nvPr/>
          </p:nvSpPr>
          <p:spPr>
            <a:xfrm>
              <a:off x="3929848" y="32868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4536346" y="3336680"/>
            <a:ext cx="3299953" cy="406460"/>
            <a:chOff x="3933608" y="4137741"/>
            <a:chExt cx="3299953" cy="406460"/>
          </a:xfrm>
        </p:grpSpPr>
        <p:sp>
          <p:nvSpPr>
            <p:cNvPr id="111" name="TextBox 3"/>
            <p:cNvSpPr txBox="1"/>
            <p:nvPr/>
          </p:nvSpPr>
          <p:spPr>
            <a:xfrm>
              <a:off x="4248792" y="4137741"/>
              <a:ext cx="2984769" cy="400110"/>
            </a:xfrm>
            <a:prstGeom prst="rect">
              <a:avLst/>
            </a:prstGeom>
            <a:noFill/>
          </p:spPr>
          <p:txBody>
            <a:bodyPr wrap="square" rtlCol="0">
              <a:spAutoFit/>
            </a:bodyPr>
            <a:lstStyle/>
            <a:p>
              <a:pPr>
                <a:spcBef>
                  <a:spcPct val="20000"/>
                </a:spcBef>
              </a:pPr>
              <a:r>
                <a:rPr lang="zh-CN" altLang="en-US" sz="2000" b="1" dirty="0">
                  <a:solidFill>
                    <a:srgbClr val="C00000"/>
                  </a:solidFill>
                  <a:latin typeface="微软雅黑" pitchFamily="34" charset="-122"/>
                  <a:ea typeface="微软雅黑" pitchFamily="34" charset="-122"/>
                  <a:sym typeface="MS PGothic" pitchFamily="34" charset="-128"/>
                </a:rPr>
                <a:t>结束状态</a:t>
              </a:r>
              <a:r>
                <a:rPr lang="en-US" altLang="zh-CN" sz="2000" b="1" dirty="0">
                  <a:solidFill>
                    <a:srgbClr val="C00000"/>
                  </a:solidFill>
                  <a:latin typeface="微软雅黑" pitchFamily="34" charset="-122"/>
                  <a:ea typeface="微软雅黑" pitchFamily="34" charset="-122"/>
                  <a:sym typeface="MS PGothic" pitchFamily="34" charset="-128"/>
                </a:rPr>
                <a:t>(Exit)</a:t>
              </a:r>
            </a:p>
          </p:txBody>
        </p:sp>
        <p:sp>
          <p:nvSpPr>
            <p:cNvPr id="118" name="TextBox 4"/>
            <p:cNvSpPr txBox="1"/>
            <p:nvPr/>
          </p:nvSpPr>
          <p:spPr>
            <a:xfrm>
              <a:off x="3933608" y="414409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0" name="组合 119"/>
          <p:cNvGrpSpPr/>
          <p:nvPr/>
        </p:nvGrpSpPr>
        <p:grpSpPr>
          <a:xfrm>
            <a:off x="1548120" y="2474285"/>
            <a:ext cx="655949" cy="338554"/>
            <a:chOff x="1047033" y="651041"/>
            <a:chExt cx="698173" cy="338554"/>
          </a:xfrm>
        </p:grpSpPr>
        <p:sp>
          <p:nvSpPr>
            <p:cNvPr id="121" name="圆角矩形 12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767604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left)">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1" nodeType="clickEffect">
                                  <p:stCondLst>
                                    <p:cond delay="0"/>
                                  </p:stCondLst>
                                  <p:childTnLst>
                                    <p:animEffect transition="out" filter="wipe(left)">
                                      <p:cBhvr>
                                        <p:cTn id="11" dur="500"/>
                                        <p:tgtEl>
                                          <p:spTgt spid="64"/>
                                        </p:tgtEl>
                                      </p:cBhvr>
                                    </p:animEffect>
                                    <p:set>
                                      <p:cBhvr>
                                        <p:cTn id="12" dur="1" fill="hold">
                                          <p:stCondLst>
                                            <p:cond delay="499"/>
                                          </p:stCondLst>
                                        </p:cTn>
                                        <p:tgtEl>
                                          <p:spTgt spid="64"/>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animEffect transition="in" filter="wipe(left)">
                                      <p:cBhvr>
                                        <p:cTn id="19" dur="500"/>
                                        <p:tgtEl>
                                          <p:spTgt spid="98"/>
                                        </p:tgtEl>
                                      </p:cBhvr>
                                    </p:animEffect>
                                  </p:childTnLst>
                                </p:cTn>
                              </p:par>
                              <p:par>
                                <p:cTn id="20" presetID="10" presetClass="entr" presetSubtype="0"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1" nodeType="clickEffect">
                                  <p:stCondLst>
                                    <p:cond delay="0"/>
                                  </p:stCondLst>
                                  <p:childTnLst>
                                    <p:animEffect transition="out" filter="wipe(left)">
                                      <p:cBhvr>
                                        <p:cTn id="26" dur="500"/>
                                        <p:tgtEl>
                                          <p:spTgt spid="98"/>
                                        </p:tgtEl>
                                      </p:cBhvr>
                                    </p:animEffect>
                                    <p:set>
                                      <p:cBhvr>
                                        <p:cTn id="27" dur="1" fill="hold">
                                          <p:stCondLst>
                                            <p:cond delay="499"/>
                                          </p:stCondLst>
                                        </p:cTn>
                                        <p:tgtEl>
                                          <p:spTgt spid="9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89"/>
                                        </p:tgtEl>
                                      </p:cBhvr>
                                    </p:animEffect>
                                    <p:set>
                                      <p:cBhvr>
                                        <p:cTn id="30" dur="1" fill="hold">
                                          <p:stCondLst>
                                            <p:cond delay="499"/>
                                          </p:stCondLst>
                                        </p:cTn>
                                        <p:tgtEl>
                                          <p:spTgt spid="89"/>
                                        </p:tgtEl>
                                        <p:attrNameLst>
                                          <p:attrName>style.visibility</p:attrName>
                                        </p:attrNameLst>
                                      </p:cBhvr>
                                      <p:to>
                                        <p:strVal val="hidden"/>
                                      </p:to>
                                    </p:se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wipe(left)">
                                      <p:cBhvr>
                                        <p:cTn id="37" dur="500"/>
                                        <p:tgtEl>
                                          <p:spTgt spid="102"/>
                                        </p:tgtEl>
                                      </p:cBhvr>
                                    </p:animEffect>
                                  </p:childTnLst>
                                </p:cTn>
                              </p:par>
                              <p:par>
                                <p:cTn id="38" presetID="10" presetClass="entr" presetSubtype="0" fill="hold" nodeType="with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1" nodeType="clickEffect">
                                  <p:stCondLst>
                                    <p:cond delay="0"/>
                                  </p:stCondLst>
                                  <p:childTnLst>
                                    <p:animEffect transition="out" filter="wipe(left)">
                                      <p:cBhvr>
                                        <p:cTn id="44" dur="500"/>
                                        <p:tgtEl>
                                          <p:spTgt spid="102"/>
                                        </p:tgtEl>
                                      </p:cBhvr>
                                    </p:animEffect>
                                    <p:set>
                                      <p:cBhvr>
                                        <p:cTn id="45" dur="1" fill="hold">
                                          <p:stCondLst>
                                            <p:cond delay="499"/>
                                          </p:stCondLst>
                                        </p:cTn>
                                        <p:tgtEl>
                                          <p:spTgt spid="102"/>
                                        </p:tgtEl>
                                        <p:attrNameLst>
                                          <p:attrName>style.visibility</p:attrName>
                                        </p:attrNameLst>
                                      </p:cBhvr>
                                      <p:to>
                                        <p:strVal val="hidden"/>
                                      </p:to>
                                    </p:set>
                                  </p:childTnLst>
                                </p:cTn>
                              </p:par>
                            </p:childTnLst>
                          </p:cTn>
                        </p:par>
                        <p:par>
                          <p:cTn id="46" fill="hold">
                            <p:stCondLst>
                              <p:cond delay="500"/>
                            </p:stCondLst>
                            <p:childTnLst>
                              <p:par>
                                <p:cTn id="47" presetID="10" presetClass="exit" presetSubtype="0" fill="hold" nodeType="afterEffect">
                                  <p:stCondLst>
                                    <p:cond delay="0"/>
                                  </p:stCondLst>
                                  <p:childTnLst>
                                    <p:animEffect transition="out" filter="fade">
                                      <p:cBhvr>
                                        <p:cTn id="48" dur="500"/>
                                        <p:tgtEl>
                                          <p:spTgt spid="76"/>
                                        </p:tgtEl>
                                      </p:cBhvr>
                                    </p:animEffect>
                                    <p:set>
                                      <p:cBhvr>
                                        <p:cTn id="49" dur="1" fill="hold">
                                          <p:stCondLst>
                                            <p:cond delay="499"/>
                                          </p:stCondLst>
                                        </p:cTn>
                                        <p:tgtEl>
                                          <p:spTgt spid="76"/>
                                        </p:tgtEl>
                                        <p:attrNameLst>
                                          <p:attrName>style.visibility</p:attrName>
                                        </p:attrNameLst>
                                      </p:cBhvr>
                                      <p:to>
                                        <p:strVal val="hidden"/>
                                      </p:to>
                                    </p:se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left)">
                                      <p:cBhvr>
                                        <p:cTn id="56" dur="500"/>
                                        <p:tgtEl>
                                          <p:spTgt spid="106"/>
                                        </p:tgtEl>
                                      </p:cBhvr>
                                    </p:animEffect>
                                  </p:childTnLst>
                                </p:cTn>
                              </p:par>
                              <p:par>
                                <p:cTn id="57" presetID="10" presetClass="entr" presetSubtype="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fade">
                                      <p:cBhvr>
                                        <p:cTn id="59" dur="500"/>
                                        <p:tgtEl>
                                          <p:spTgt spid="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1" nodeType="clickEffect">
                                  <p:stCondLst>
                                    <p:cond delay="0"/>
                                  </p:stCondLst>
                                  <p:childTnLst>
                                    <p:animEffect transition="out" filter="wipe(left)">
                                      <p:cBhvr>
                                        <p:cTn id="63" dur="500"/>
                                        <p:tgtEl>
                                          <p:spTgt spid="106"/>
                                        </p:tgtEl>
                                      </p:cBhvr>
                                    </p:animEffect>
                                    <p:set>
                                      <p:cBhvr>
                                        <p:cTn id="64" dur="1" fill="hold">
                                          <p:stCondLst>
                                            <p:cond delay="499"/>
                                          </p:stCondLst>
                                        </p:cTn>
                                        <p:tgtEl>
                                          <p:spTgt spid="106"/>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92"/>
                                        </p:tgtEl>
                                      </p:cBhvr>
                                    </p:animEffect>
                                    <p:set>
                                      <p:cBhvr>
                                        <p:cTn id="67" dur="1" fill="hold">
                                          <p:stCondLst>
                                            <p:cond delay="499"/>
                                          </p:stCondLst>
                                        </p:cTn>
                                        <p:tgtEl>
                                          <p:spTgt spid="92"/>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113"/>
                                        </p:tgtEl>
                                        <p:attrNameLst>
                                          <p:attrName>style.visibility</p:attrName>
                                        </p:attrNameLst>
                                      </p:cBhvr>
                                      <p:to>
                                        <p:strVal val="visible"/>
                                      </p:to>
                                    </p:set>
                                    <p:animEffect transition="in" filter="wipe(left)">
                                      <p:cBhvr>
                                        <p:cTn id="74" dur="500"/>
                                        <p:tgtEl>
                                          <p:spTgt spid="113"/>
                                        </p:tgtEl>
                                      </p:cBhvr>
                                    </p:animEffect>
                                  </p:childTnLst>
                                </p:cTn>
                              </p:par>
                              <p:par>
                                <p:cTn id="75" presetID="10" presetClass="entr" presetSubtype="0" fill="hold"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113"/>
                                        </p:tgtEl>
                                      </p:cBhvr>
                                    </p:animEffect>
                                    <p:set>
                                      <p:cBhvr>
                                        <p:cTn id="82" dur="1" fill="hold">
                                          <p:stCondLst>
                                            <p:cond delay="499"/>
                                          </p:stCondLst>
                                        </p:cTn>
                                        <p:tgtEl>
                                          <p:spTgt spid="11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14"/>
                                        </p:tgtEl>
                                        <p:attrNameLst>
                                          <p:attrName>style.visibility</p:attrName>
                                        </p:attrNameLst>
                                      </p:cBhvr>
                                      <p:to>
                                        <p:strVal val="visible"/>
                                      </p:to>
                                    </p:set>
                                    <p:animEffect transition="in" filter="wipe(left)">
                                      <p:cBhvr>
                                        <p:cTn id="92" dur="500"/>
                                        <p:tgtEl>
                                          <p:spTgt spid="114"/>
                                        </p:tgtEl>
                                      </p:cBhvr>
                                    </p:animEffect>
                                  </p:childTnLst>
                                </p:cTn>
                              </p:par>
                              <p:par>
                                <p:cTn id="93" presetID="10" presetClass="entr" presetSubtype="0" fill="hold" nodeType="withEffect">
                                  <p:stCondLst>
                                    <p:cond delay="0"/>
                                  </p:stCondLst>
                                  <p:childTnLst>
                                    <p:set>
                                      <p:cBhvr>
                                        <p:cTn id="94" dur="1" fill="hold">
                                          <p:stCondLst>
                                            <p:cond delay="0"/>
                                          </p:stCondLst>
                                        </p:cTn>
                                        <p:tgtEl>
                                          <p:spTgt spid="83"/>
                                        </p:tgtEl>
                                        <p:attrNameLst>
                                          <p:attrName>style.visibility</p:attrName>
                                        </p:attrNameLst>
                                      </p:cBhvr>
                                      <p:to>
                                        <p:strVal val="visible"/>
                                      </p:to>
                                    </p:set>
                                    <p:animEffect transition="in" filter="fade">
                                      <p:cBhvr>
                                        <p:cTn id="95" dur="500"/>
                                        <p:tgtEl>
                                          <p:spTgt spid="8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83"/>
                                        </p:tgtEl>
                                      </p:cBhvr>
                                    </p:animEffect>
                                    <p:set>
                                      <p:cBhvr>
                                        <p:cTn id="100" dur="1" fill="hold">
                                          <p:stCondLst>
                                            <p:cond delay="499"/>
                                          </p:stCondLst>
                                        </p:cTn>
                                        <p:tgtEl>
                                          <p:spTgt spid="83"/>
                                        </p:tgtEl>
                                        <p:attrNameLst>
                                          <p:attrName>style.visibility</p:attrName>
                                        </p:attrNameLst>
                                      </p:cBhvr>
                                      <p:to>
                                        <p:strVal val="hidden"/>
                                      </p:to>
                                    </p:set>
                                  </p:childTnLst>
                                </p:cTn>
                              </p:par>
                              <p:par>
                                <p:cTn id="101" presetID="22" presetClass="exit" presetSubtype="8" fill="hold" grpId="1" nodeType="withEffect">
                                  <p:stCondLst>
                                    <p:cond delay="0"/>
                                  </p:stCondLst>
                                  <p:childTnLst>
                                    <p:animEffect transition="out" filter="wipe(left)">
                                      <p:cBhvr>
                                        <p:cTn id="102" dur="500"/>
                                        <p:tgtEl>
                                          <p:spTgt spid="114"/>
                                        </p:tgtEl>
                                      </p:cBhvr>
                                    </p:animEffect>
                                    <p:set>
                                      <p:cBhvr>
                                        <p:cTn id="103" dur="1" fill="hold">
                                          <p:stCondLst>
                                            <p:cond delay="499"/>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4" grpId="1"/>
      <p:bldP spid="98" grpId="0"/>
      <p:bldP spid="98" grpId="1"/>
      <p:bldP spid="102" grpId="0"/>
      <p:bldP spid="102" grpId="1"/>
      <p:bldP spid="106" grpId="0"/>
      <p:bldP spid="106" grpId="1"/>
      <p:bldP spid="113" grpId="0"/>
      <p:bldP spid="113" grpId="1"/>
      <p:bldP spid="114" grpId="0"/>
      <p:bldP spid="114"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128" name="组合 127"/>
          <p:cNvGrpSpPr/>
          <p:nvPr/>
        </p:nvGrpSpPr>
        <p:grpSpPr>
          <a:xfrm>
            <a:off x="942039" y="2484579"/>
            <a:ext cx="4062009" cy="3304311"/>
            <a:chOff x="107504" y="1627328"/>
            <a:chExt cx="4062009" cy="3304311"/>
          </a:xfrm>
        </p:grpSpPr>
        <p:sp>
          <p:nvSpPr>
            <p:cNvPr id="129" name="弧形 12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0" name="组合 129"/>
            <p:cNvGrpSpPr/>
            <p:nvPr/>
          </p:nvGrpSpPr>
          <p:grpSpPr>
            <a:xfrm>
              <a:off x="107504" y="1627328"/>
              <a:ext cx="4062009" cy="2950417"/>
              <a:chOff x="368908" y="1667425"/>
              <a:chExt cx="4062009" cy="2950417"/>
            </a:xfrm>
          </p:grpSpPr>
          <p:grpSp>
            <p:nvGrpSpPr>
              <p:cNvPr id="131" name="组合 130"/>
              <p:cNvGrpSpPr/>
              <p:nvPr/>
            </p:nvGrpSpPr>
            <p:grpSpPr>
              <a:xfrm>
                <a:off x="1043608" y="2025732"/>
                <a:ext cx="3008403" cy="2592110"/>
                <a:chOff x="4572000" y="1275606"/>
                <a:chExt cx="3008403" cy="2592110"/>
              </a:xfrm>
            </p:grpSpPr>
            <p:grpSp>
              <p:nvGrpSpPr>
                <p:cNvPr id="153" name="组合 152"/>
                <p:cNvGrpSpPr/>
                <p:nvPr/>
              </p:nvGrpSpPr>
              <p:grpSpPr>
                <a:xfrm>
                  <a:off x="4572000" y="1275606"/>
                  <a:ext cx="1280211" cy="640662"/>
                  <a:chOff x="5004048" y="1347614"/>
                  <a:chExt cx="1280211" cy="640662"/>
                </a:xfrm>
              </p:grpSpPr>
              <p:sp>
                <p:nvSpPr>
                  <p:cNvPr id="167" name="椭圆 16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54" name="组合 153"/>
                <p:cNvGrpSpPr/>
                <p:nvPr/>
              </p:nvGrpSpPr>
              <p:grpSpPr>
                <a:xfrm>
                  <a:off x="4572000" y="2274265"/>
                  <a:ext cx="1280211" cy="640662"/>
                  <a:chOff x="5004048" y="1347614"/>
                  <a:chExt cx="1280211" cy="640662"/>
                </a:xfrm>
              </p:grpSpPr>
              <p:sp>
                <p:nvSpPr>
                  <p:cNvPr id="165" name="椭圆 16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55" name="组合 154"/>
                <p:cNvGrpSpPr/>
                <p:nvPr/>
              </p:nvGrpSpPr>
              <p:grpSpPr>
                <a:xfrm>
                  <a:off x="6300192" y="2252854"/>
                  <a:ext cx="1280211" cy="640662"/>
                  <a:chOff x="5004048" y="1347614"/>
                  <a:chExt cx="1280211" cy="640662"/>
                </a:xfrm>
              </p:grpSpPr>
              <p:sp>
                <p:nvSpPr>
                  <p:cNvPr id="163" name="椭圆 16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56" name="弧形 15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7" name="直接箭头连接符 156"/>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8" name="组合 157"/>
                <p:cNvGrpSpPr/>
                <p:nvPr/>
              </p:nvGrpSpPr>
              <p:grpSpPr>
                <a:xfrm>
                  <a:off x="5436096" y="2228395"/>
                  <a:ext cx="1629555" cy="1639321"/>
                  <a:chOff x="5652120" y="2228395"/>
                  <a:chExt cx="1629555" cy="1639321"/>
                </a:xfrm>
              </p:grpSpPr>
              <p:grpSp>
                <p:nvGrpSpPr>
                  <p:cNvPr id="159" name="组合 158"/>
                  <p:cNvGrpSpPr/>
                  <p:nvPr/>
                </p:nvGrpSpPr>
                <p:grpSpPr>
                  <a:xfrm>
                    <a:off x="5652120" y="3227054"/>
                    <a:ext cx="1280211" cy="640662"/>
                    <a:chOff x="5004048" y="1347614"/>
                    <a:chExt cx="1280211" cy="640662"/>
                  </a:xfrm>
                </p:grpSpPr>
                <p:sp>
                  <p:nvSpPr>
                    <p:cNvPr id="161" name="椭圆 16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0" name="弧形 15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132" name="组合 131"/>
              <p:cNvGrpSpPr/>
              <p:nvPr/>
            </p:nvGrpSpPr>
            <p:grpSpPr>
              <a:xfrm>
                <a:off x="2777110" y="1995686"/>
                <a:ext cx="1280211" cy="989694"/>
                <a:chOff x="6305502" y="1245560"/>
                <a:chExt cx="1280211" cy="989694"/>
              </a:xfrm>
            </p:grpSpPr>
            <p:grpSp>
              <p:nvGrpSpPr>
                <p:cNvPr id="149" name="组合 148"/>
                <p:cNvGrpSpPr/>
                <p:nvPr/>
              </p:nvGrpSpPr>
              <p:grpSpPr>
                <a:xfrm>
                  <a:off x="6305502" y="1245560"/>
                  <a:ext cx="1280211" cy="640662"/>
                  <a:chOff x="5004048" y="1347614"/>
                  <a:chExt cx="1280211" cy="640662"/>
                </a:xfrm>
              </p:grpSpPr>
              <p:sp>
                <p:nvSpPr>
                  <p:cNvPr id="151" name="椭圆 1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50" name="直接箭头连接符 1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弧形 13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圆角矩形 13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136" name="圆角矩形 13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138" name="圆角矩形 13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40" name="圆角矩形 13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42" name="圆角矩形 14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44" name="圆角矩形 14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47" name="直接箭头连接符 14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72" name="组合 171"/>
          <p:cNvGrpSpPr/>
          <p:nvPr/>
        </p:nvGrpSpPr>
        <p:grpSpPr>
          <a:xfrm>
            <a:off x="1554213" y="2474285"/>
            <a:ext cx="655949" cy="338554"/>
            <a:chOff x="1047033" y="651041"/>
            <a:chExt cx="698173" cy="338554"/>
          </a:xfrm>
        </p:grpSpPr>
        <p:sp>
          <p:nvSpPr>
            <p:cNvPr id="173" name="圆角矩形 17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3504698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765948" y="2831607"/>
            <a:ext cx="3190428" cy="954107"/>
            <a:chOff x="834646" y="1016735"/>
            <a:chExt cx="3190428" cy="954107"/>
          </a:xfrm>
        </p:grpSpPr>
        <p:sp>
          <p:nvSpPr>
            <p:cNvPr id="83" name="TextBox 1"/>
            <p:cNvSpPr txBox="1"/>
            <p:nvPr/>
          </p:nvSpPr>
          <p:spPr>
            <a:xfrm>
              <a:off x="1135038" y="1016735"/>
              <a:ext cx="2890036" cy="954107"/>
            </a:xfrm>
            <a:prstGeom prst="rect">
              <a:avLst/>
            </a:prstGeom>
            <a:noFill/>
          </p:spPr>
          <p:txBody>
            <a:bodyPr wrap="square" rtlCol="0">
              <a:spAutoFit/>
            </a:bodyPr>
            <a:lstStyle/>
            <a:p>
              <a:pPr>
                <a:tabLst>
                  <a:tab pos="2781300" algn="l"/>
                </a:tabLst>
              </a:pPr>
              <a:r>
                <a:rPr lang="zh-CN" altLang="en-US" sz="2000" b="1" dirty="0">
                  <a:solidFill>
                    <a:srgbClr val="C00000"/>
                  </a:solidFill>
                  <a:latin typeface="微软雅黑" pitchFamily="34" charset="-122"/>
                  <a:ea typeface="微软雅黑" pitchFamily="34" charset="-122"/>
                </a:rPr>
                <a:t>NULL→创建</a:t>
              </a:r>
              <a:endParaRPr lang="en-US" altLang="zh-CN" sz="2000" b="1" dirty="0">
                <a:solidFill>
                  <a:srgbClr val="C00000"/>
                </a:solidFill>
                <a:latin typeface="微软雅黑" pitchFamily="34" charset="-122"/>
                <a:ea typeface="微软雅黑" pitchFamily="34" charset="-122"/>
              </a:endParaRPr>
            </a:p>
            <a:p>
              <a:pPr>
                <a:tabLst>
                  <a:tab pos="2781300" algn="l"/>
                </a:tabLst>
              </a:pPr>
              <a:r>
                <a:rPr lang="zh-CN" altLang="en-US" b="1" dirty="0">
                  <a:solidFill>
                    <a:srgbClr val="11576A"/>
                  </a:solidFill>
                  <a:latin typeface="微软雅黑" pitchFamily="34" charset="-122"/>
                  <a:ea typeface="微软雅黑" pitchFamily="34" charset="-122"/>
                </a:rPr>
                <a:t>一个新进程被产生出来执行一个程序</a:t>
              </a:r>
            </a:p>
          </p:txBody>
        </p:sp>
        <p:sp>
          <p:nvSpPr>
            <p:cNvPr id="84"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913771"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489835"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C00000"/>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09459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5" name="组合 84"/>
          <p:cNvGrpSpPr/>
          <p:nvPr/>
        </p:nvGrpSpPr>
        <p:grpSpPr>
          <a:xfrm>
            <a:off x="4599509" y="2534009"/>
            <a:ext cx="3572891" cy="1233095"/>
            <a:chOff x="834646" y="1657344"/>
            <a:chExt cx="3572891" cy="1233095"/>
          </a:xfrm>
        </p:grpSpPr>
        <p:sp>
          <p:nvSpPr>
            <p:cNvPr id="86" name="TextBox 3"/>
            <p:cNvSpPr txBox="1"/>
            <p:nvPr/>
          </p:nvSpPr>
          <p:spPr>
            <a:xfrm>
              <a:off x="1135038" y="1659333"/>
              <a:ext cx="3272499" cy="1231106"/>
            </a:xfrm>
            <a:prstGeom prst="rect">
              <a:avLst/>
            </a:prstGeom>
            <a:noFill/>
            <a:ln>
              <a:noFill/>
            </a:ln>
          </p:spPr>
          <p:txBody>
            <a:bodyPr wrap="square" rtlCol="0">
              <a:spAutoFit/>
            </a:bodyPr>
            <a:lstStyle/>
            <a:p>
              <a:pPr>
                <a:tabLst>
                  <a:tab pos="714375" algn="l"/>
                </a:tabLst>
              </a:pPr>
              <a:r>
                <a:rPr lang="zh-CN" altLang="en-US" sz="2000" b="1" dirty="0">
                  <a:solidFill>
                    <a:srgbClr val="C00000"/>
                  </a:solidFill>
                  <a:latin typeface="微软雅黑" pitchFamily="34" charset="-122"/>
                  <a:ea typeface="微软雅黑" pitchFamily="34" charset="-122"/>
                </a:rPr>
                <a:t>创建→就绪</a:t>
              </a:r>
              <a:endParaRPr lang="en-US" altLang="zh-CN" sz="2000" b="1" dirty="0">
                <a:solidFill>
                  <a:srgbClr val="C00000"/>
                </a:solidFill>
                <a:latin typeface="微软雅黑" pitchFamily="34" charset="-122"/>
                <a:ea typeface="微软雅黑" pitchFamily="34" charset="-122"/>
              </a:endParaRPr>
            </a:p>
            <a:p>
              <a:pPr>
                <a:tabLst>
                  <a:tab pos="714375" algn="l"/>
                </a:tabLst>
              </a:pPr>
              <a:r>
                <a:rPr lang="zh-CN" altLang="en-US" b="1" dirty="0">
                  <a:solidFill>
                    <a:srgbClr val="11576A"/>
                  </a:solidFill>
                  <a:latin typeface="微软雅黑" pitchFamily="34" charset="-122"/>
                  <a:ea typeface="微软雅黑" pitchFamily="34" charset="-122"/>
                </a:rPr>
                <a:t>当进程被创建完成并初始化后，一切就绪准备运行时，变为就绪状态</a:t>
              </a:r>
              <a:endParaRPr lang="zh-CN" altLang="en-US" b="1" dirty="0">
                <a:solidFill>
                  <a:srgbClr val="FFFF00"/>
                </a:solidFill>
                <a:latin typeface="微软雅黑" pitchFamily="34" charset="-122"/>
                <a:ea typeface="微软雅黑" pitchFamily="34" charset="-122"/>
              </a:endParaRPr>
            </a:p>
          </p:txBody>
        </p:sp>
        <p:sp>
          <p:nvSpPr>
            <p:cNvPr id="87" name="TextBox 7"/>
            <p:cNvSpPr txBox="1"/>
            <p:nvPr/>
          </p:nvSpPr>
          <p:spPr>
            <a:xfrm>
              <a:off x="834646" y="165734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8" name="组合 87"/>
          <p:cNvGrpSpPr/>
          <p:nvPr/>
        </p:nvGrpSpPr>
        <p:grpSpPr>
          <a:xfrm>
            <a:off x="899592" y="2484579"/>
            <a:ext cx="4062009" cy="3304311"/>
            <a:chOff x="107504" y="1627328"/>
            <a:chExt cx="4062009" cy="3304311"/>
          </a:xfrm>
        </p:grpSpPr>
        <p:sp>
          <p:nvSpPr>
            <p:cNvPr id="89" name="弧形 88"/>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0" name="组合 89"/>
            <p:cNvGrpSpPr/>
            <p:nvPr/>
          </p:nvGrpSpPr>
          <p:grpSpPr>
            <a:xfrm>
              <a:off x="107504" y="1627328"/>
              <a:ext cx="4062009" cy="2950417"/>
              <a:chOff x="368908" y="1667425"/>
              <a:chExt cx="4062009" cy="2950417"/>
            </a:xfrm>
          </p:grpSpPr>
          <p:grpSp>
            <p:nvGrpSpPr>
              <p:cNvPr id="91" name="组合 90"/>
              <p:cNvGrpSpPr/>
              <p:nvPr/>
            </p:nvGrpSpPr>
            <p:grpSpPr>
              <a:xfrm>
                <a:off x="1043608" y="2025732"/>
                <a:ext cx="3008403" cy="2592110"/>
                <a:chOff x="4572000" y="1275606"/>
                <a:chExt cx="3008403" cy="2592110"/>
              </a:xfrm>
            </p:grpSpPr>
            <p:grpSp>
              <p:nvGrpSpPr>
                <p:cNvPr id="113" name="组合 112"/>
                <p:cNvGrpSpPr/>
                <p:nvPr/>
              </p:nvGrpSpPr>
              <p:grpSpPr>
                <a:xfrm>
                  <a:off x="4572000" y="1275606"/>
                  <a:ext cx="1280211" cy="640662"/>
                  <a:chOff x="5004048" y="1347614"/>
                  <a:chExt cx="1280211" cy="640662"/>
                </a:xfrm>
              </p:grpSpPr>
              <p:sp>
                <p:nvSpPr>
                  <p:cNvPr id="127" name="椭圆 1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4" name="组合 113"/>
                <p:cNvGrpSpPr/>
                <p:nvPr/>
              </p:nvGrpSpPr>
              <p:grpSpPr>
                <a:xfrm>
                  <a:off x="4572000" y="2274265"/>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5" name="组合 114"/>
                <p:cNvGrpSpPr/>
                <p:nvPr/>
              </p:nvGrpSpPr>
              <p:grpSpPr>
                <a:xfrm>
                  <a:off x="6300192" y="2252854"/>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6" name="弧形 115"/>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7" name="直接箭头连接符 116"/>
                <p:cNvCxnSpPr/>
                <p:nvPr/>
              </p:nvCxnSpPr>
              <p:spPr>
                <a:xfrm flipV="1">
                  <a:off x="5212104" y="1915360"/>
                  <a:ext cx="0" cy="357997"/>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5436096" y="2228395"/>
                  <a:ext cx="1629555" cy="1639321"/>
                  <a:chOff x="5652120" y="2228395"/>
                  <a:chExt cx="1629555" cy="1639321"/>
                </a:xfrm>
              </p:grpSpPr>
              <p:grpSp>
                <p:nvGrpSpPr>
                  <p:cNvPr id="119" name="组合 118"/>
                  <p:cNvGrpSpPr/>
                  <p:nvPr/>
                </p:nvGrpSpPr>
                <p:grpSpPr>
                  <a:xfrm>
                    <a:off x="5652120" y="32270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20" name="弧形 119"/>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2" name="组合 91"/>
              <p:cNvGrpSpPr/>
              <p:nvPr/>
            </p:nvGrpSpPr>
            <p:grpSpPr>
              <a:xfrm>
                <a:off x="2777110" y="1995686"/>
                <a:ext cx="1280211" cy="989694"/>
                <a:chOff x="6305502" y="1245560"/>
                <a:chExt cx="1280211" cy="989694"/>
              </a:xfrm>
            </p:grpSpPr>
            <p:grpSp>
              <p:nvGrpSpPr>
                <p:cNvPr id="109" name="组合 108"/>
                <p:cNvGrpSpPr/>
                <p:nvPr/>
              </p:nvGrpSpPr>
              <p:grpSpPr>
                <a:xfrm>
                  <a:off x="6305502" y="1245560"/>
                  <a:ext cx="1280211" cy="640662"/>
                  <a:chOff x="5004048" y="1347614"/>
                  <a:chExt cx="1280211" cy="640662"/>
                </a:xfrm>
              </p:grpSpPr>
              <p:sp>
                <p:nvSpPr>
                  <p:cNvPr id="111" name="椭圆 1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10" name="直接箭头连接符 10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弧形 92"/>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圆角矩形 93"/>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进入就绪列队</a:t>
                </a:r>
              </a:p>
            </p:txBody>
          </p:sp>
          <p:sp>
            <p:nvSpPr>
              <p:cNvPr id="96" name="圆角矩形 95"/>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8" name="圆角矩形 97"/>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100" name="圆角矩形 99"/>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2" name="圆角矩形 101"/>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4" name="圆角矩形 103"/>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7" name="直接箭头连接符 106"/>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2" name="组合 131"/>
          <p:cNvGrpSpPr/>
          <p:nvPr/>
        </p:nvGrpSpPr>
        <p:grpSpPr>
          <a:xfrm>
            <a:off x="1511766" y="2474285"/>
            <a:ext cx="655949" cy="338554"/>
            <a:chOff x="1047033" y="651041"/>
            <a:chExt cx="698173" cy="338554"/>
          </a:xfrm>
        </p:grpSpPr>
        <p:sp>
          <p:nvSpPr>
            <p:cNvPr id="133" name="圆角矩形 132"/>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7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3" name="组合 82"/>
          <p:cNvGrpSpPr/>
          <p:nvPr/>
        </p:nvGrpSpPr>
        <p:grpSpPr>
          <a:xfrm>
            <a:off x="4667091" y="2569420"/>
            <a:ext cx="3361292" cy="1235608"/>
            <a:chOff x="834646" y="1021012"/>
            <a:chExt cx="3282807" cy="1235608"/>
          </a:xfrm>
        </p:grpSpPr>
        <p:sp>
          <p:nvSpPr>
            <p:cNvPr id="84" name="Text Box 2"/>
            <p:cNvSpPr txBox="1">
              <a:spLocks noChangeArrowheads="1"/>
            </p:cNvSpPr>
            <p:nvPr/>
          </p:nvSpPr>
          <p:spPr bwMode="auto">
            <a:xfrm>
              <a:off x="1135038" y="1025514"/>
              <a:ext cx="2982415"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就绪→运行</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处于就绪状态的进程被进程调度程序选中后，就分配到处理机上来运行</a:t>
              </a:r>
            </a:p>
          </p:txBody>
        </p:sp>
        <p:sp>
          <p:nvSpPr>
            <p:cNvPr id="85" name="TextBox 4"/>
            <p:cNvSpPr txBox="1"/>
            <p:nvPr/>
          </p:nvSpPr>
          <p:spPr>
            <a:xfrm>
              <a:off x="834646" y="102101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6" name="组合 85"/>
          <p:cNvGrpSpPr/>
          <p:nvPr/>
        </p:nvGrpSpPr>
        <p:grpSpPr>
          <a:xfrm>
            <a:off x="899592" y="2484579"/>
            <a:ext cx="4062009" cy="3304311"/>
            <a:chOff x="107504" y="1627328"/>
            <a:chExt cx="4062009" cy="3304311"/>
          </a:xfrm>
        </p:grpSpPr>
        <p:sp>
          <p:nvSpPr>
            <p:cNvPr id="87" name="弧形 86"/>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8" name="组合 87"/>
            <p:cNvGrpSpPr/>
            <p:nvPr/>
          </p:nvGrpSpPr>
          <p:grpSpPr>
            <a:xfrm>
              <a:off x="107504" y="1627328"/>
              <a:ext cx="4062009" cy="2950417"/>
              <a:chOff x="368908" y="1667425"/>
              <a:chExt cx="4062009" cy="2950417"/>
            </a:xfrm>
          </p:grpSpPr>
          <p:grpSp>
            <p:nvGrpSpPr>
              <p:cNvPr id="89" name="组合 88"/>
              <p:cNvGrpSpPr/>
              <p:nvPr/>
            </p:nvGrpSpPr>
            <p:grpSpPr>
              <a:xfrm>
                <a:off x="1043608" y="2025732"/>
                <a:ext cx="3008403" cy="2592110"/>
                <a:chOff x="4572000" y="1275606"/>
                <a:chExt cx="3008403" cy="2592110"/>
              </a:xfrm>
            </p:grpSpPr>
            <p:grpSp>
              <p:nvGrpSpPr>
                <p:cNvPr id="111" name="组合 110"/>
                <p:cNvGrpSpPr/>
                <p:nvPr/>
              </p:nvGrpSpPr>
              <p:grpSpPr>
                <a:xfrm>
                  <a:off x="4572000" y="1275606"/>
                  <a:ext cx="1280211" cy="640662"/>
                  <a:chOff x="5004048" y="1347614"/>
                  <a:chExt cx="1280211" cy="640662"/>
                </a:xfrm>
              </p:grpSpPr>
              <p:sp>
                <p:nvSpPr>
                  <p:cNvPr id="125" name="椭圆 1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2" name="组合 111"/>
                <p:cNvGrpSpPr/>
                <p:nvPr/>
              </p:nvGrpSpPr>
              <p:grpSpPr>
                <a:xfrm>
                  <a:off x="4572000" y="2274265"/>
                  <a:ext cx="1280211" cy="640662"/>
                  <a:chOff x="5004048" y="1347614"/>
                  <a:chExt cx="1280211" cy="640662"/>
                </a:xfrm>
              </p:grpSpPr>
              <p:sp>
                <p:nvSpPr>
                  <p:cNvPr id="123" name="椭圆 1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3" name="组合 112"/>
                <p:cNvGrpSpPr/>
                <p:nvPr/>
              </p:nvGrpSpPr>
              <p:grpSpPr>
                <a:xfrm>
                  <a:off x="6300192" y="2252854"/>
                  <a:ext cx="1280211" cy="640662"/>
                  <a:chOff x="5004048" y="1347614"/>
                  <a:chExt cx="1280211" cy="640662"/>
                </a:xfrm>
              </p:grpSpPr>
              <p:sp>
                <p:nvSpPr>
                  <p:cNvPr id="121" name="椭圆 1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4" name="弧形 113"/>
                <p:cNvSpPr/>
                <p:nvPr/>
              </p:nvSpPr>
              <p:spPr>
                <a:xfrm rot="18840000">
                  <a:off x="5300215" y="2054475"/>
                  <a:ext cx="1484437" cy="1532939"/>
                </a:xfrm>
                <a:prstGeom prst="arc">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5" name="直接箭头连接符 114"/>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6" name="组合 115"/>
                <p:cNvGrpSpPr/>
                <p:nvPr/>
              </p:nvGrpSpPr>
              <p:grpSpPr>
                <a:xfrm>
                  <a:off x="5436096" y="2228395"/>
                  <a:ext cx="1629555" cy="1639321"/>
                  <a:chOff x="5652120" y="2228395"/>
                  <a:chExt cx="1629555" cy="1639321"/>
                </a:xfrm>
              </p:grpSpPr>
              <p:grpSp>
                <p:nvGrpSpPr>
                  <p:cNvPr id="117" name="组合 116"/>
                  <p:cNvGrpSpPr/>
                  <p:nvPr/>
                </p:nvGrpSpPr>
                <p:grpSpPr>
                  <a:xfrm>
                    <a:off x="5652120" y="3227054"/>
                    <a:ext cx="1280211" cy="640662"/>
                    <a:chOff x="5004048" y="1347614"/>
                    <a:chExt cx="1280211" cy="640662"/>
                  </a:xfrm>
                </p:grpSpPr>
                <p:sp>
                  <p:nvSpPr>
                    <p:cNvPr id="119" name="椭圆 1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8" name="弧形 117"/>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90" name="组合 89"/>
              <p:cNvGrpSpPr/>
              <p:nvPr/>
            </p:nvGrpSpPr>
            <p:grpSpPr>
              <a:xfrm>
                <a:off x="2777110" y="1995686"/>
                <a:ext cx="1280211" cy="989694"/>
                <a:chOff x="6305502" y="1245560"/>
                <a:chExt cx="1280211" cy="989694"/>
              </a:xfrm>
            </p:grpSpPr>
            <p:grpSp>
              <p:nvGrpSpPr>
                <p:cNvPr id="107" name="组合 106"/>
                <p:cNvGrpSpPr/>
                <p:nvPr/>
              </p:nvGrpSpPr>
              <p:grpSpPr>
                <a:xfrm>
                  <a:off x="6305502" y="1245560"/>
                  <a:ext cx="1280211" cy="640662"/>
                  <a:chOff x="5004048" y="1347614"/>
                  <a:chExt cx="1280211" cy="640662"/>
                </a:xfrm>
              </p:grpSpPr>
              <p:sp>
                <p:nvSpPr>
                  <p:cNvPr id="109" name="椭圆 1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8" name="直接箭头连接符 10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弧形 90"/>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圆角矩形 91"/>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4" name="圆角矩形 93"/>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TextBox 24"/>
              <p:cNvSpPr txBox="1"/>
              <p:nvPr/>
            </p:nvSpPr>
            <p:spPr>
              <a:xfrm>
                <a:off x="2121132" y="2651981"/>
                <a:ext cx="785818" cy="307777"/>
              </a:xfrm>
              <a:prstGeom prst="rect">
                <a:avLst/>
              </a:prstGeom>
              <a:noFill/>
            </p:spPr>
            <p:txBody>
              <a:bodyPr wrap="square" rtlCol="0">
                <a:spAutoFit/>
              </a:bodyPr>
              <a:lstStyle/>
              <a:p>
                <a:pPr algn="ctr"/>
                <a:r>
                  <a:rPr lang="zh-CN" altLang="en-US" sz="1400" b="1" dirty="0">
                    <a:solidFill>
                      <a:srgbClr val="C00000"/>
                    </a:solidFill>
                    <a:latin typeface="微软雅黑" pitchFamily="34" charset="-122"/>
                    <a:ea typeface="微软雅黑" pitchFamily="34" charset="-122"/>
                  </a:rPr>
                  <a:t>被调度</a:t>
                </a:r>
              </a:p>
            </p:txBody>
          </p:sp>
          <p:sp>
            <p:nvSpPr>
              <p:cNvPr id="96" name="圆角矩形 95"/>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8" name="圆角矩形 97"/>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100" name="圆角矩形 99"/>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2" name="圆角矩形 101"/>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5" name="直接箭头连接符 104"/>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30" name="组合 129"/>
          <p:cNvGrpSpPr/>
          <p:nvPr/>
        </p:nvGrpSpPr>
        <p:grpSpPr>
          <a:xfrm>
            <a:off x="1511766" y="2474285"/>
            <a:ext cx="655949" cy="338554"/>
            <a:chOff x="1047033" y="651041"/>
            <a:chExt cx="698173" cy="338554"/>
          </a:xfrm>
        </p:grpSpPr>
        <p:sp>
          <p:nvSpPr>
            <p:cNvPr id="131" name="圆角矩形 130"/>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09222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2"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253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B4E5488-33B9-47FB-AC8A-FA6967256819}" type="slidenum">
              <a:rPr lang="en-US" altLang="ko-KR" sz="1200" smtClean="0">
                <a:solidFill>
                  <a:schemeClr val="bg1"/>
                </a:solidFill>
              </a:rPr>
              <a:pPr>
                <a:spcBef>
                  <a:spcPct val="0"/>
                </a:spcBef>
                <a:buClrTx/>
                <a:buSzTx/>
                <a:buFontTx/>
                <a:buNone/>
              </a:pPr>
              <a:t>5</a:t>
            </a:fld>
            <a:endParaRPr lang="en-US" altLang="ko-KR" sz="1200">
              <a:solidFill>
                <a:schemeClr val="bg1"/>
              </a:solidFill>
            </a:endParaRPr>
          </a:p>
        </p:txBody>
      </p:sp>
      <p:sp>
        <p:nvSpPr>
          <p:cNvPr id="22533" name="Rectangle 2"/>
          <p:cNvSpPr>
            <a:spLocks noGrp="1" noChangeArrowheads="1"/>
          </p:cNvSpPr>
          <p:nvPr>
            <p:ph type="title"/>
          </p:nvPr>
        </p:nvSpPr>
        <p:spPr/>
        <p:txBody>
          <a:bodyPr/>
          <a:lstStyle/>
          <a:p>
            <a:pPr eaLnBrk="1" hangingPunct="1"/>
            <a:r>
              <a:rPr lang="en-US" altLang="zh-CN" dirty="0">
                <a:ea typeface="굴림" pitchFamily="34" charset="-127"/>
              </a:rPr>
              <a:t>Multics: seed of modern OS</a:t>
            </a:r>
            <a:endParaRPr lang="en-US" altLang="ko-KR" dirty="0">
              <a:latin typeface="微软雅黑" panose="020B0503020204020204" pitchFamily="34" charset="-122"/>
              <a:ea typeface="微软雅黑" panose="020B0503020204020204" pitchFamily="34" charset="-122"/>
            </a:endParaRPr>
          </a:p>
        </p:txBody>
      </p:sp>
      <p:grpSp>
        <p:nvGrpSpPr>
          <p:cNvPr id="22534" name="Group 5"/>
          <p:cNvGrpSpPr>
            <a:grpSpLocks/>
          </p:cNvGrpSpPr>
          <p:nvPr/>
        </p:nvGrpSpPr>
        <p:grpSpPr bwMode="auto">
          <a:xfrm>
            <a:off x="1333574" y="1772816"/>
            <a:ext cx="7054850" cy="4030662"/>
            <a:chOff x="384" y="288"/>
            <a:chExt cx="4944" cy="3504"/>
          </a:xfrm>
        </p:grpSpPr>
        <p:pic>
          <p:nvPicPr>
            <p:cNvPr id="22535" name="Picture 6"/>
            <p:cNvPicPr>
              <a:picLocks noChangeAspect="1" noChangeArrowheads="1"/>
            </p:cNvPicPr>
            <p:nvPr/>
          </p:nvPicPr>
          <p:blipFill>
            <a:blip r:embed="rId2">
              <a:lum bright="70000" contrast="-70000"/>
              <a:grayscl/>
              <a:extLst>
                <a:ext uri="{28A0092B-C50C-407E-A947-70E740481C1C}">
                  <a14:useLocalDpi xmlns:a14="http://schemas.microsoft.com/office/drawing/2010/main" val="0"/>
                </a:ext>
              </a:extLst>
            </a:blip>
            <a:srcRect/>
            <a:stretch>
              <a:fillRect/>
            </a:stretch>
          </p:blipFill>
          <p:spPr bwMode="auto">
            <a:xfrm>
              <a:off x="384" y="288"/>
              <a:ext cx="4944"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l="6250" t="6250" r="10417"/>
            <a:stretch>
              <a:fillRect/>
            </a:stretch>
          </p:blipFill>
          <p:spPr bwMode="auto">
            <a:xfrm>
              <a:off x="2448" y="2016"/>
              <a:ext cx="853"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432"/>
              <a:ext cx="61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1680"/>
              <a:ext cx="569"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9"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384"/>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l="12000" t="8000"/>
            <a:stretch>
              <a:fillRect/>
            </a:stretch>
          </p:blipFill>
          <p:spPr bwMode="auto">
            <a:xfrm>
              <a:off x="2496" y="336"/>
              <a:ext cx="505"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 y="1536"/>
              <a:ext cx="558"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0"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115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4"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4" y="134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5"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6" y="15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6"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17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7" name="Picture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4" y="153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8"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24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960"/>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0" name="Picture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2" y="163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1" name="Picture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2" y="144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2" name="Picture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2" y="129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3" name="Picture 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115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4" name="Picture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8" y="1056"/>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5" name="Picture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2016"/>
              <a:ext cx="72"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6" name="Picture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4" y="2064"/>
              <a:ext cx="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7" name="Picture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6" y="206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8"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 y="2112"/>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9"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211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0" name="Picture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2" y="1872"/>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1"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2" y="1920"/>
              <a:ext cx="24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2" name="Picture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2" y="1992"/>
              <a:ext cx="28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63"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2064"/>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4" name="Text Box 35"/>
            <p:cNvSpPr txBox="1">
              <a:spLocks noChangeArrowheads="1"/>
            </p:cNvSpPr>
            <p:nvPr/>
          </p:nvSpPr>
          <p:spPr bwMode="auto">
            <a:xfrm>
              <a:off x="2592" y="3072"/>
              <a:ext cx="62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80000"/>
                </a:lnSpc>
                <a:spcBef>
                  <a:spcPct val="50000"/>
                </a:spcBef>
                <a:buClrTx/>
                <a:buSzTx/>
                <a:buFontTx/>
                <a:buNone/>
              </a:pPr>
              <a:r>
                <a:rPr kumimoji="1" lang="zh-CN" altLang="en-US" sz="2400" b="1">
                  <a:solidFill>
                    <a:srgbClr val="000099"/>
                  </a:solidFill>
                  <a:latin typeface="Times New Roman" panose="02020603050405020304" pitchFamily="18" charset="0"/>
                  <a:ea typeface="楷体_GB2312" pitchFamily="49" charset="-122"/>
                </a:rPr>
                <a:t>主机</a:t>
              </a:r>
            </a:p>
          </p:txBody>
        </p:sp>
        <p:sp>
          <p:nvSpPr>
            <p:cNvPr id="22565" name="Text Box 36"/>
            <p:cNvSpPr txBox="1">
              <a:spLocks noChangeArrowheads="1"/>
            </p:cNvSpPr>
            <p:nvPr/>
          </p:nvSpPr>
          <p:spPr bwMode="auto">
            <a:xfrm>
              <a:off x="3120" y="336"/>
              <a:ext cx="383"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80000"/>
                </a:lnSpc>
                <a:spcBef>
                  <a:spcPct val="50000"/>
                </a:spcBef>
                <a:buClrTx/>
                <a:buSzTx/>
                <a:buFontTx/>
                <a:buNone/>
              </a:pPr>
              <a:r>
                <a:rPr kumimoji="1" lang="zh-CN" altLang="en-US" sz="2400" b="1">
                  <a:solidFill>
                    <a:srgbClr val="000099"/>
                  </a:solidFill>
                  <a:latin typeface="Times New Roman" panose="02020603050405020304" pitchFamily="18" charset="0"/>
                  <a:ea typeface="楷体_GB2312" pitchFamily="49" charset="-122"/>
                </a:rPr>
                <a:t>终端</a:t>
              </a:r>
              <a:endParaRPr kumimoji="1" lang="zh-CN" altLang="en-US" sz="2400" b="1">
                <a:solidFill>
                  <a:srgbClr val="000099"/>
                </a:solidFill>
                <a:latin typeface="Times New Roman" panose="02020603050405020304" pitchFamily="18" charset="0"/>
              </a:endParaRPr>
            </a:p>
          </p:txBody>
        </p:sp>
        <p:pic>
          <p:nvPicPr>
            <p:cNvPr id="22566" name="Picture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182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7" name="Line 38"/>
            <p:cNvSpPr>
              <a:spLocks noChangeShapeType="1"/>
            </p:cNvSpPr>
            <p:nvPr/>
          </p:nvSpPr>
          <p:spPr bwMode="auto">
            <a:xfrm flipH="1" flipV="1">
              <a:off x="1392" y="1920"/>
              <a:ext cx="1008" cy="288"/>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39"/>
            <p:cNvSpPr>
              <a:spLocks noChangeShapeType="1"/>
            </p:cNvSpPr>
            <p:nvPr/>
          </p:nvSpPr>
          <p:spPr bwMode="auto">
            <a:xfrm flipH="1" flipV="1">
              <a:off x="1392" y="912"/>
              <a:ext cx="1056" cy="1104"/>
            </a:xfrm>
            <a:prstGeom prst="line">
              <a:avLst/>
            </a:prstGeom>
            <a:noFill/>
            <a:ln w="9525">
              <a:solidFill>
                <a:srgbClr val="0066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40"/>
            <p:cNvSpPr>
              <a:spLocks noChangeShapeType="1"/>
            </p:cNvSpPr>
            <p:nvPr/>
          </p:nvSpPr>
          <p:spPr bwMode="auto">
            <a:xfrm flipH="1" flipV="1">
              <a:off x="2688" y="816"/>
              <a:ext cx="240" cy="1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41"/>
            <p:cNvSpPr>
              <a:spLocks noChangeShapeType="1"/>
            </p:cNvSpPr>
            <p:nvPr/>
          </p:nvSpPr>
          <p:spPr bwMode="auto">
            <a:xfrm flipV="1">
              <a:off x="3024" y="960"/>
              <a:ext cx="1344" cy="105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42"/>
            <p:cNvSpPr>
              <a:spLocks noChangeShapeType="1"/>
            </p:cNvSpPr>
            <p:nvPr/>
          </p:nvSpPr>
          <p:spPr bwMode="auto">
            <a:xfrm flipV="1">
              <a:off x="3312" y="2064"/>
              <a:ext cx="1248" cy="144"/>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734920" y="2691810"/>
            <a:ext cx="3162554" cy="1231106"/>
            <a:chOff x="834646" y="2025646"/>
            <a:chExt cx="3162554" cy="1231106"/>
          </a:xfrm>
        </p:grpSpPr>
        <p:sp>
          <p:nvSpPr>
            <p:cNvPr id="83" name="Text Box 2"/>
            <p:cNvSpPr txBox="1">
              <a:spLocks noChangeArrowheads="1"/>
            </p:cNvSpPr>
            <p:nvPr/>
          </p:nvSpPr>
          <p:spPr bwMode="auto">
            <a:xfrm>
              <a:off x="1135038" y="2025646"/>
              <a:ext cx="2862162"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运行→结束</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当进程表示它已经完成或者因出错，当前运行进程会由操作系统作结束处理</a:t>
              </a:r>
            </a:p>
          </p:txBody>
        </p:sp>
        <p:sp>
          <p:nvSpPr>
            <p:cNvPr id="84" name="TextBox 5"/>
            <p:cNvSpPr txBox="1"/>
            <p:nvPr/>
          </p:nvSpPr>
          <p:spPr>
            <a:xfrm>
              <a:off x="834646" y="2028764"/>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62063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549084" y="2584265"/>
            <a:ext cx="3560012" cy="1235868"/>
            <a:chOff x="834646" y="2949578"/>
            <a:chExt cx="3560012" cy="1235868"/>
          </a:xfrm>
        </p:grpSpPr>
        <p:sp>
          <p:nvSpPr>
            <p:cNvPr id="83" name="Text Box 2"/>
            <p:cNvSpPr txBox="1">
              <a:spLocks noChangeArrowheads="1"/>
            </p:cNvSpPr>
            <p:nvPr/>
          </p:nvSpPr>
          <p:spPr bwMode="auto">
            <a:xfrm>
              <a:off x="1135038" y="2954340"/>
              <a:ext cx="3259620" cy="1231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处于运行状态的进程在其运行过程中，由于分配给它的处理机时间片用完而让出处理机</a:t>
              </a:r>
              <a:endParaRPr lang="zh-CN" altLang="en-US" b="1" dirty="0">
                <a:solidFill>
                  <a:srgbClr val="C00000"/>
                </a:solidFill>
                <a:latin typeface="微软雅黑" pitchFamily="34" charset="-122"/>
                <a:ea typeface="微软雅黑" pitchFamily="34" charset="-122"/>
              </a:endParaRPr>
            </a:p>
          </p:txBody>
        </p:sp>
        <p:sp>
          <p:nvSpPr>
            <p:cNvPr id="84" name="TextBox 6"/>
            <p:cNvSpPr txBox="1"/>
            <p:nvPr/>
          </p:nvSpPr>
          <p:spPr>
            <a:xfrm>
              <a:off x="834646" y="2949578"/>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5715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62268" y="3643642"/>
                <a:ext cx="915565" cy="307777"/>
              </a:xfrm>
              <a:prstGeom prst="rect">
                <a:avLst/>
              </a:prstGeom>
              <a:noFill/>
            </p:spPr>
            <p:txBody>
              <a:bodyPr wrap="square" rtlCol="0">
                <a:spAutoFit/>
              </a:bodyPr>
              <a:lstStyle/>
              <a:p>
                <a:r>
                  <a:rPr lang="zh-CN" altLang="en-US" sz="1400" b="1" dirty="0">
                    <a:solidFill>
                      <a:srgbClr val="C00000"/>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170335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568035" y="2852924"/>
            <a:ext cx="3172317" cy="954107"/>
            <a:chOff x="443598" y="1038214"/>
            <a:chExt cx="6995977" cy="954107"/>
          </a:xfrm>
        </p:grpSpPr>
        <p:sp>
          <p:nvSpPr>
            <p:cNvPr id="83" name="Text Box 2"/>
            <p:cNvSpPr txBox="1">
              <a:spLocks noChangeArrowheads="1"/>
            </p:cNvSpPr>
            <p:nvPr/>
          </p:nvSpPr>
          <p:spPr bwMode="auto">
            <a:xfrm>
              <a:off x="1155707" y="1038214"/>
              <a:ext cx="628386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运行→等待</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当进程请求某资源且必须等待时</a:t>
              </a:r>
              <a:endParaRPr lang="zh-CN" altLang="en-US" b="1" dirty="0">
                <a:solidFill>
                  <a:srgbClr val="C00000"/>
                </a:solidFill>
                <a:latin typeface="微软雅黑" pitchFamily="34" charset="-122"/>
                <a:ea typeface="微软雅黑" pitchFamily="34" charset="-122"/>
              </a:endParaRPr>
            </a:p>
          </p:txBody>
        </p:sp>
        <p:sp>
          <p:nvSpPr>
            <p:cNvPr id="84" name="TextBox 3"/>
            <p:cNvSpPr txBox="1"/>
            <p:nvPr/>
          </p:nvSpPr>
          <p:spPr>
            <a:xfrm>
              <a:off x="443598" y="10706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5" name="组合 84"/>
          <p:cNvGrpSpPr/>
          <p:nvPr/>
        </p:nvGrpSpPr>
        <p:grpSpPr>
          <a:xfrm>
            <a:off x="899592" y="2484579"/>
            <a:ext cx="4062009" cy="3304311"/>
            <a:chOff x="107504" y="1627328"/>
            <a:chExt cx="4062009"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07504" y="1627328"/>
              <a:ext cx="4062009" cy="2950417"/>
              <a:chOff x="368908" y="1667425"/>
              <a:chExt cx="4062009"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68908" y="2680098"/>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11766"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330120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a:solidFill>
                  <a:srgbClr val="11576A"/>
                </a:solidFill>
                <a:latin typeface="微软雅黑" pitchFamily="34" charset="-122"/>
                <a:ea typeface="微软雅黑" pitchFamily="34" charset="-122"/>
                <a:sym typeface="MS PGothic" pitchFamily="34" charset="-128"/>
              </a:rPr>
              <a:t>三状态进程模型</a:t>
            </a:r>
            <a:endParaRPr lang="zh-CN" altLang="zh-CN" sz="3000" b="1">
              <a:solidFill>
                <a:srgbClr val="11576A"/>
              </a:solidFill>
              <a:latin typeface="微软雅黑" pitchFamily="34" charset="-122"/>
              <a:ea typeface="微软雅黑" pitchFamily="34" charset="-122"/>
              <a:sym typeface="MS PGothic" pitchFamily="34" charset="-128"/>
            </a:endParaRPr>
          </a:p>
        </p:txBody>
      </p:sp>
      <p:grpSp>
        <p:nvGrpSpPr>
          <p:cNvPr id="82" name="组合 81"/>
          <p:cNvGrpSpPr/>
          <p:nvPr/>
        </p:nvGrpSpPr>
        <p:grpSpPr>
          <a:xfrm>
            <a:off x="4679128" y="2992081"/>
            <a:ext cx="3493272" cy="954107"/>
            <a:chOff x="834646" y="1384068"/>
            <a:chExt cx="3493272" cy="954107"/>
          </a:xfrm>
        </p:grpSpPr>
        <p:sp>
          <p:nvSpPr>
            <p:cNvPr id="83" name="Text Box 2"/>
            <p:cNvSpPr txBox="1">
              <a:spLocks noChangeArrowheads="1"/>
            </p:cNvSpPr>
            <p:nvPr/>
          </p:nvSpPr>
          <p:spPr bwMode="auto">
            <a:xfrm>
              <a:off x="1120792" y="1384068"/>
              <a:ext cx="3207126"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lvl="2" eaLnBrk="1" hangingPunct="1"/>
              <a:r>
                <a:rPr lang="zh-CN" altLang="en-US" sz="2000" b="1" dirty="0">
                  <a:solidFill>
                    <a:srgbClr val="C00000"/>
                  </a:solidFill>
                  <a:latin typeface="微软雅黑" pitchFamily="34" charset="-122"/>
                  <a:ea typeface="微软雅黑" pitchFamily="34" charset="-122"/>
                </a:rPr>
                <a:t>等待→就绪</a:t>
              </a:r>
              <a:endParaRPr lang="en-US" altLang="zh-CN" sz="2000" b="1" dirty="0">
                <a:solidFill>
                  <a:srgbClr val="C00000"/>
                </a:solidFill>
                <a:latin typeface="微软雅黑" pitchFamily="34" charset="-122"/>
                <a:ea typeface="微软雅黑" pitchFamily="34" charset="-122"/>
              </a:endParaRPr>
            </a:p>
            <a:p>
              <a:pPr marL="0" lvl="2" eaLnBrk="1" hangingPunct="1"/>
              <a:r>
                <a:rPr lang="zh-CN" altLang="en-US" b="1" dirty="0">
                  <a:solidFill>
                    <a:srgbClr val="11576A"/>
                  </a:solidFill>
                  <a:latin typeface="微软雅黑" pitchFamily="34" charset="-122"/>
                  <a:ea typeface="微软雅黑" pitchFamily="34" charset="-122"/>
                </a:rPr>
                <a:t>当进程要等待某事件到来时，它从阻塞状态变到就绪状态</a:t>
              </a:r>
              <a:endParaRPr lang="zh-CN" altLang="en-US" b="1" dirty="0">
                <a:solidFill>
                  <a:srgbClr val="C00000"/>
                </a:solidFill>
                <a:latin typeface="微软雅黑" pitchFamily="34" charset="-122"/>
                <a:ea typeface="微软雅黑" pitchFamily="34" charset="-122"/>
              </a:endParaRPr>
            </a:p>
          </p:txBody>
        </p:sp>
        <p:sp>
          <p:nvSpPr>
            <p:cNvPr id="84" name="TextBox 4"/>
            <p:cNvSpPr txBox="1"/>
            <p:nvPr/>
          </p:nvSpPr>
          <p:spPr>
            <a:xfrm>
              <a:off x="834646" y="1393392"/>
              <a:ext cx="433390"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85" name="组合 84"/>
          <p:cNvGrpSpPr/>
          <p:nvPr/>
        </p:nvGrpSpPr>
        <p:grpSpPr>
          <a:xfrm>
            <a:off x="932748" y="2484579"/>
            <a:ext cx="4054644" cy="3304311"/>
            <a:chOff x="114869" y="1627328"/>
            <a:chExt cx="4054644" cy="3304311"/>
          </a:xfrm>
        </p:grpSpPr>
        <p:sp>
          <p:nvSpPr>
            <p:cNvPr id="86" name="弧形 85"/>
            <p:cNvSpPr/>
            <p:nvPr/>
          </p:nvSpPr>
          <p:spPr>
            <a:xfrm rot="18840000">
              <a:off x="1376818" y="3383517"/>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87" name="组合 86"/>
            <p:cNvGrpSpPr/>
            <p:nvPr/>
          </p:nvGrpSpPr>
          <p:grpSpPr>
            <a:xfrm>
              <a:off x="114869" y="1627328"/>
              <a:ext cx="4054644" cy="2950417"/>
              <a:chOff x="376273" y="1667425"/>
              <a:chExt cx="4054644" cy="2950417"/>
            </a:xfrm>
          </p:grpSpPr>
          <p:grpSp>
            <p:nvGrpSpPr>
              <p:cNvPr id="88" name="组合 87"/>
              <p:cNvGrpSpPr/>
              <p:nvPr/>
            </p:nvGrpSpPr>
            <p:grpSpPr>
              <a:xfrm>
                <a:off x="1043608" y="2025732"/>
                <a:ext cx="3008403" cy="2592110"/>
                <a:chOff x="4572000" y="1275606"/>
                <a:chExt cx="3008403" cy="2592110"/>
              </a:xfrm>
            </p:grpSpPr>
            <p:grpSp>
              <p:nvGrpSpPr>
                <p:cNvPr id="110" name="组合 109"/>
                <p:cNvGrpSpPr/>
                <p:nvPr/>
              </p:nvGrpSpPr>
              <p:grpSpPr>
                <a:xfrm>
                  <a:off x="4572000" y="1275606"/>
                  <a:ext cx="1280211" cy="640662"/>
                  <a:chOff x="5004048" y="1347614"/>
                  <a:chExt cx="1280211" cy="640662"/>
                </a:xfrm>
              </p:grpSpPr>
              <p:sp>
                <p:nvSpPr>
                  <p:cNvPr id="124" name="椭圆 12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11" name="组合 110"/>
                <p:cNvGrpSpPr/>
                <p:nvPr/>
              </p:nvGrpSpPr>
              <p:grpSpPr>
                <a:xfrm>
                  <a:off x="4572000" y="2274265"/>
                  <a:ext cx="1280211" cy="640662"/>
                  <a:chOff x="5004048" y="1347614"/>
                  <a:chExt cx="1280211" cy="640662"/>
                </a:xfrm>
              </p:grpSpPr>
              <p:sp>
                <p:nvSpPr>
                  <p:cNvPr id="122" name="椭圆 1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12" name="组合 111"/>
                <p:cNvGrpSpPr/>
                <p:nvPr/>
              </p:nvGrpSpPr>
              <p:grpSpPr>
                <a:xfrm>
                  <a:off x="6300192" y="2252854"/>
                  <a:ext cx="1280211" cy="640662"/>
                  <a:chOff x="5004048" y="1347614"/>
                  <a:chExt cx="1280211" cy="640662"/>
                </a:xfrm>
              </p:grpSpPr>
              <p:sp>
                <p:nvSpPr>
                  <p:cNvPr id="120" name="椭圆 11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13" name="弧形 112"/>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箭头连接符 113"/>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5436096" y="2228395"/>
                  <a:ext cx="1629555" cy="1639321"/>
                  <a:chOff x="5652120" y="2228395"/>
                  <a:chExt cx="1629555" cy="1639321"/>
                </a:xfrm>
              </p:grpSpPr>
              <p:grpSp>
                <p:nvGrpSpPr>
                  <p:cNvPr id="116" name="组合 115"/>
                  <p:cNvGrpSpPr/>
                  <p:nvPr/>
                </p:nvGrpSpPr>
                <p:grpSpPr>
                  <a:xfrm>
                    <a:off x="5652120" y="3227054"/>
                    <a:ext cx="1280211" cy="640662"/>
                    <a:chOff x="5004048" y="1347614"/>
                    <a:chExt cx="1280211" cy="640662"/>
                  </a:xfrm>
                </p:grpSpPr>
                <p:sp>
                  <p:nvSpPr>
                    <p:cNvPr id="118" name="椭圆 11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17" name="弧形 116"/>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89" name="组合 88"/>
              <p:cNvGrpSpPr/>
              <p:nvPr/>
            </p:nvGrpSpPr>
            <p:grpSpPr>
              <a:xfrm>
                <a:off x="2777110" y="1995686"/>
                <a:ext cx="1280211" cy="989694"/>
                <a:chOff x="6305502" y="1245560"/>
                <a:chExt cx="1280211" cy="989694"/>
              </a:xfrm>
            </p:grpSpPr>
            <p:grpSp>
              <p:nvGrpSpPr>
                <p:cNvPr id="106" name="组合 105"/>
                <p:cNvGrpSpPr/>
                <p:nvPr/>
              </p:nvGrpSpPr>
              <p:grpSpPr>
                <a:xfrm>
                  <a:off x="6305502" y="1245560"/>
                  <a:ext cx="1280211" cy="640662"/>
                  <a:chOff x="5004048" y="1347614"/>
                  <a:chExt cx="1280211" cy="640662"/>
                </a:xfrm>
              </p:grpSpPr>
              <p:sp>
                <p:nvSpPr>
                  <p:cNvPr id="108" name="椭圆 10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107" name="直接箭头连接符 106"/>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弧形 89"/>
              <p:cNvSpPr/>
              <p:nvPr/>
            </p:nvSpPr>
            <p:spPr>
              <a:xfrm flipH="1">
                <a:off x="1544823" y="3013939"/>
                <a:ext cx="692649" cy="1308095"/>
              </a:xfrm>
              <a:prstGeom prst="arc">
                <a:avLst>
                  <a:gd name="adj1" fmla="val 53704"/>
                  <a:gd name="adj2" fmla="val 5400000"/>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 name="圆角矩形 90"/>
              <p:cNvSpPr/>
              <p:nvPr/>
            </p:nvSpPr>
            <p:spPr>
              <a:xfrm>
                <a:off x="394626" y="2687718"/>
                <a:ext cx="1184132"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 name="TextBox 22"/>
              <p:cNvSpPr txBox="1"/>
              <p:nvPr/>
            </p:nvSpPr>
            <p:spPr>
              <a:xfrm>
                <a:off x="376273" y="2681753"/>
                <a:ext cx="1261884"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进入就绪列队</a:t>
                </a:r>
              </a:p>
            </p:txBody>
          </p:sp>
          <p:sp>
            <p:nvSpPr>
              <p:cNvPr id="93" name="圆角矩形 92"/>
              <p:cNvSpPr/>
              <p:nvPr/>
            </p:nvSpPr>
            <p:spPr>
              <a:xfrm>
                <a:off x="2215265" y="2667221"/>
                <a:ext cx="612627"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TextBox 24"/>
              <p:cNvSpPr txBox="1"/>
              <p:nvPr/>
            </p:nvSpPr>
            <p:spPr>
              <a:xfrm>
                <a:off x="2121132" y="2651981"/>
                <a:ext cx="785818" cy="307777"/>
              </a:xfrm>
              <a:prstGeom prst="rect">
                <a:avLst/>
              </a:prstGeom>
              <a:noFill/>
            </p:spPr>
            <p:txBody>
              <a:bodyPr wrap="square" rtlCol="0">
                <a:spAutoFit/>
              </a:bodyPr>
              <a:lstStyle/>
              <a:p>
                <a:pPr algn="ctr"/>
                <a:r>
                  <a:rPr lang="zh-CN" altLang="en-US" sz="1400" b="1">
                    <a:solidFill>
                      <a:srgbClr val="11576A"/>
                    </a:solidFill>
                    <a:latin typeface="微软雅黑" pitchFamily="34" charset="-122"/>
                    <a:ea typeface="微软雅黑" pitchFamily="34" charset="-122"/>
                  </a:rPr>
                  <a:t>被调度</a:t>
                </a:r>
              </a:p>
            </p:txBody>
          </p:sp>
          <p:sp>
            <p:nvSpPr>
              <p:cNvPr id="95" name="圆角矩形 94"/>
              <p:cNvSpPr/>
              <p:nvPr/>
            </p:nvSpPr>
            <p:spPr>
              <a:xfrm>
                <a:off x="2197882" y="3626794"/>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TextBox 20"/>
              <p:cNvSpPr txBox="1"/>
              <p:nvPr/>
            </p:nvSpPr>
            <p:spPr>
              <a:xfrm>
                <a:off x="2175022" y="3619174"/>
                <a:ext cx="902811" cy="307777"/>
              </a:xfrm>
              <a:prstGeom prst="rect">
                <a:avLst/>
              </a:prstGeom>
              <a:noFill/>
            </p:spPr>
            <p:txBody>
              <a:bodyPr wrap="none" rtlCol="0">
                <a:spAutoFit/>
              </a:bodyPr>
              <a:lstStyle/>
              <a:p>
                <a:r>
                  <a:rPr lang="zh-CN" altLang="en-US" sz="1400" b="1">
                    <a:solidFill>
                      <a:srgbClr val="11576A"/>
                    </a:solidFill>
                    <a:latin typeface="微软雅黑" pitchFamily="34" charset="-122"/>
                    <a:ea typeface="微软雅黑" pitchFamily="34" charset="-122"/>
                  </a:rPr>
                  <a:t>时间片完</a:t>
                </a:r>
              </a:p>
            </p:txBody>
          </p:sp>
          <p:sp>
            <p:nvSpPr>
              <p:cNvPr id="97" name="圆角矩形 96"/>
              <p:cNvSpPr/>
              <p:nvPr/>
            </p:nvSpPr>
            <p:spPr>
              <a:xfrm>
                <a:off x="660717" y="3869187"/>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TextBox 26"/>
              <p:cNvSpPr txBox="1"/>
              <p:nvPr/>
            </p:nvSpPr>
            <p:spPr>
              <a:xfrm>
                <a:off x="650239" y="3858709"/>
                <a:ext cx="902811" cy="307777"/>
              </a:xfrm>
              <a:prstGeom prst="rect">
                <a:avLst/>
              </a:prstGeom>
              <a:noFill/>
            </p:spPr>
            <p:txBody>
              <a:bodyPr wrap="none" rtlCol="0">
                <a:spAutoFit/>
              </a:bodyPr>
              <a:lstStyle/>
              <a:p>
                <a:r>
                  <a:rPr lang="zh-CN" altLang="en-US" sz="1400" b="1" dirty="0">
                    <a:solidFill>
                      <a:srgbClr val="C00000"/>
                    </a:solidFill>
                    <a:latin typeface="微软雅黑" pitchFamily="34" charset="-122"/>
                    <a:ea typeface="微软雅黑" pitchFamily="34" charset="-122"/>
                  </a:rPr>
                  <a:t>事件发生</a:t>
                </a:r>
              </a:p>
            </p:txBody>
          </p:sp>
          <p:sp>
            <p:nvSpPr>
              <p:cNvPr id="99" name="圆角矩形 98"/>
              <p:cNvSpPr/>
              <p:nvPr/>
            </p:nvSpPr>
            <p:spPr>
              <a:xfrm>
                <a:off x="3522045" y="2687997"/>
                <a:ext cx="469751"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TextBox 28"/>
              <p:cNvSpPr txBox="1"/>
              <p:nvPr/>
            </p:nvSpPr>
            <p:spPr>
              <a:xfrm>
                <a:off x="3493612" y="2673592"/>
                <a:ext cx="543739"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结束</a:t>
                </a:r>
              </a:p>
            </p:txBody>
          </p:sp>
          <p:sp>
            <p:nvSpPr>
              <p:cNvPr id="101" name="圆角矩形 100"/>
              <p:cNvSpPr/>
              <p:nvPr/>
            </p:nvSpPr>
            <p:spPr>
              <a:xfrm>
                <a:off x="3558421" y="3882965"/>
                <a:ext cx="857256" cy="285752"/>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TextBox 18"/>
              <p:cNvSpPr txBox="1"/>
              <p:nvPr/>
            </p:nvSpPr>
            <p:spPr>
              <a:xfrm>
                <a:off x="3528106" y="3872487"/>
                <a:ext cx="902811" cy="307777"/>
              </a:xfrm>
              <a:prstGeom prst="rect">
                <a:avLst/>
              </a:prstGeom>
              <a:noFill/>
            </p:spPr>
            <p:txBody>
              <a:bodyPr wrap="none" rtlCol="0">
                <a:spAutoFit/>
              </a:bodyPr>
              <a:lstStyle/>
              <a:p>
                <a:r>
                  <a:rPr lang="zh-CN" altLang="en-US" sz="1400" b="1" dirty="0">
                    <a:solidFill>
                      <a:srgbClr val="11576A"/>
                    </a:solidFill>
                    <a:latin typeface="微软雅黑" pitchFamily="34" charset="-122"/>
                    <a:ea typeface="微软雅黑" pitchFamily="34" charset="-122"/>
                  </a:rPr>
                  <a:t>等待事件</a:t>
                </a:r>
              </a:p>
            </p:txBody>
          </p:sp>
          <p:cxnSp>
            <p:nvCxnSpPr>
              <p:cNvPr id="104" name="直接箭头连接符 103"/>
              <p:cNvCxnSpPr/>
              <p:nvPr/>
            </p:nvCxnSpPr>
            <p:spPr>
              <a:xfrm flipV="1">
                <a:off x="1683712" y="1667425"/>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29" name="组合 128"/>
          <p:cNvGrpSpPr/>
          <p:nvPr/>
        </p:nvGrpSpPr>
        <p:grpSpPr>
          <a:xfrm>
            <a:off x="1537558" y="2474285"/>
            <a:ext cx="655949" cy="338554"/>
            <a:chOff x="1047033" y="651041"/>
            <a:chExt cx="698173" cy="338554"/>
          </a:xfrm>
        </p:grpSpPr>
        <p:sp>
          <p:nvSpPr>
            <p:cNvPr id="130" name="圆角矩形 129"/>
            <p:cNvSpPr/>
            <p:nvPr/>
          </p:nvSpPr>
          <p:spPr>
            <a:xfrm>
              <a:off x="1047033" y="696823"/>
              <a:ext cx="689562" cy="267496"/>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1" name="TextBox 22"/>
            <p:cNvSpPr txBox="1"/>
            <p:nvPr/>
          </p:nvSpPr>
          <p:spPr>
            <a:xfrm>
              <a:off x="1047033" y="651041"/>
              <a:ext cx="698173" cy="338554"/>
            </a:xfrm>
            <a:prstGeom prst="rect">
              <a:avLst/>
            </a:prstGeom>
            <a:noFill/>
          </p:spPr>
          <p:txBody>
            <a:bodyPr wrap="none" rtlCol="0">
              <a:spAutoFit/>
            </a:bodyPr>
            <a:lstStyle/>
            <a:p>
              <a:r>
                <a:rPr lang="zh-CN" altLang="en-US" sz="1600" b="1" dirty="0">
                  <a:solidFill>
                    <a:srgbClr val="11576A"/>
                  </a:solidFill>
                  <a:latin typeface="微软雅黑" pitchFamily="34" charset="-122"/>
                  <a:ea typeface="微软雅黑" pitchFamily="34" charset="-122"/>
                </a:rPr>
                <a:t>启 动</a:t>
              </a:r>
            </a:p>
          </p:txBody>
        </p:sp>
      </p:grpSp>
    </p:spTree>
    <p:extLst>
      <p:ext uri="{BB962C8B-B14F-4D97-AF65-F5344CB8AC3E}">
        <p14:creationId xmlns:p14="http://schemas.microsoft.com/office/powerpoint/2010/main" val="257447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wipe(left)">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34F88CC2-2D6B-49AE-8A0E-EEEF1BE3FCAF}" type="slidenum">
              <a:rPr lang="zh-CN" altLang="en-US" sz="1200">
                <a:solidFill>
                  <a:schemeClr val="tx1"/>
                </a:solidFill>
              </a:rPr>
              <a:pPr algn="r" eaLnBrk="1" hangingPunct="1">
                <a:spcBef>
                  <a:spcPct val="0"/>
                </a:spcBef>
                <a:buClrTx/>
                <a:buFont typeface="Wingdings" panose="05000000000000000000" pitchFamily="2" charset="2"/>
                <a:buNone/>
              </a:pPr>
              <a:t>54</a:t>
            </a:fld>
            <a:endParaRPr lang="en-US" altLang="zh-CN" sz="1200">
              <a:solidFill>
                <a:schemeClr val="tx1"/>
              </a:solidFill>
            </a:endParaRPr>
          </a:p>
        </p:txBody>
      </p:sp>
      <p:sp>
        <p:nvSpPr>
          <p:cNvPr id="47107" name="Rectangle 3"/>
          <p:cNvSpPr>
            <a:spLocks noChangeArrowheads="1"/>
          </p:cNvSpPr>
          <p:nvPr/>
        </p:nvSpPr>
        <p:spPr bwMode="auto">
          <a:xfrm>
            <a:off x="900113" y="1628775"/>
            <a:ext cx="7883525" cy="490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150000"/>
              </a:lnSpc>
              <a:spcBef>
                <a:spcPct val="0"/>
              </a:spcBef>
              <a:buClrTx/>
              <a:buFont typeface="Wingdings" panose="05000000000000000000" pitchFamily="2" charset="2"/>
              <a:buNone/>
            </a:pPr>
            <a:r>
              <a:rPr kumimoji="1" lang="zh-CN" altLang="en-US" sz="2000">
                <a:solidFill>
                  <a:schemeClr val="tx1"/>
                </a:solidFill>
                <a:ea typeface="黑体" panose="02010609060101010101" pitchFamily="49" charset="-122"/>
              </a:rPr>
              <a:t>有时需要对进程做分级处理，引入优先级会使某进程等待时间过长而被换至外存，这被称为</a:t>
            </a:r>
            <a:r>
              <a:rPr kumimoji="1" lang="zh-CN" altLang="en-US" sz="2400" b="1">
                <a:solidFill>
                  <a:schemeClr val="accent1"/>
                </a:solidFill>
                <a:ea typeface="黑体" panose="02010609060101010101" pitchFamily="49" charset="-122"/>
              </a:rPr>
              <a:t>进程挂起</a:t>
            </a:r>
            <a:r>
              <a:rPr kumimoji="1" lang="zh-CN" altLang="en-US" sz="2000">
                <a:solidFill>
                  <a:schemeClr val="tx1"/>
                </a:solidFill>
                <a:ea typeface="黑体" panose="02010609060101010101" pitchFamily="49" charset="-122"/>
              </a:rPr>
              <a:t>，其目的：</a:t>
            </a:r>
          </a:p>
          <a:p>
            <a:pPr lvl="1">
              <a:lnSpc>
                <a:spcPct val="150000"/>
              </a:lnSpc>
              <a:spcBef>
                <a:spcPct val="0"/>
              </a:spcBef>
              <a:buClrTx/>
              <a:buFontTx/>
              <a:buChar char="&gt;"/>
            </a:pPr>
            <a:r>
              <a:rPr kumimoji="1" lang="zh-CN" altLang="en-US" sz="2000">
                <a:ea typeface="黑体" panose="02010609060101010101" pitchFamily="49" charset="-122"/>
              </a:rPr>
              <a:t> 提高处理机效率：就绪进程表为空时，要提交新进程，以提高处理机效率；</a:t>
            </a:r>
          </a:p>
          <a:p>
            <a:pPr lvl="1">
              <a:lnSpc>
                <a:spcPct val="150000"/>
              </a:lnSpc>
              <a:spcBef>
                <a:spcPct val="0"/>
              </a:spcBef>
              <a:buClrTx/>
              <a:buFontTx/>
              <a:buChar char="&gt;"/>
            </a:pPr>
            <a:r>
              <a:rPr kumimoji="1" lang="zh-CN" altLang="en-US" sz="2000">
                <a:ea typeface="黑体" panose="02010609060101010101" pitchFamily="49" charset="-122"/>
              </a:rPr>
              <a:t> 为运行进程提供足够内存：资源紧张时，暂停某些进程，如</a:t>
            </a:r>
            <a:r>
              <a:rPr kumimoji="1" lang="en-US" altLang="zh-CN" sz="2000">
                <a:ea typeface="黑体" panose="02010609060101010101" pitchFamily="49" charset="-122"/>
              </a:rPr>
              <a:t>CPU</a:t>
            </a:r>
            <a:r>
              <a:rPr kumimoji="1" lang="zh-CN" altLang="en-US" sz="2000">
                <a:ea typeface="黑体" panose="02010609060101010101" pitchFamily="49" charset="-122"/>
              </a:rPr>
              <a:t>繁忙（或实时任务执行）时内存会比较紧张；</a:t>
            </a:r>
          </a:p>
          <a:p>
            <a:pPr lvl="1">
              <a:lnSpc>
                <a:spcPct val="150000"/>
              </a:lnSpc>
              <a:spcBef>
                <a:spcPct val="0"/>
              </a:spcBef>
              <a:buClrTx/>
              <a:buFontTx/>
              <a:buChar char="&gt;"/>
            </a:pPr>
            <a:r>
              <a:rPr kumimoji="1" lang="zh-CN" altLang="en-US" sz="2000">
                <a:ea typeface="黑体" panose="02010609060101010101" pitchFamily="49" charset="-122"/>
              </a:rPr>
              <a:t> 便于调试：在调试时，挂起被调试进程对其地址空间进行读写。</a:t>
            </a:r>
          </a:p>
        </p:txBody>
      </p:sp>
      <p:sp>
        <p:nvSpPr>
          <p:cNvPr id="47108" name="Rectangle 4"/>
          <p:cNvSpPr>
            <a:spLocks noGrp="1" noChangeArrowheads="1"/>
          </p:cNvSpPr>
          <p:nvPr>
            <p:ph type="title" idx="4294967295"/>
          </p:nvPr>
        </p:nvSpPr>
        <p:spPr/>
        <p:txBody>
          <a:bodyPr/>
          <a:lstStyle/>
          <a:p>
            <a:pPr eaLnBrk="1" hangingPunct="1"/>
            <a:r>
              <a:rPr lang="en-US" altLang="zh-CN" sz="4400">
                <a:ea typeface="宋体" panose="02010600030101010101" pitchFamily="2" charset="-122"/>
              </a:rPr>
              <a:t>挂起进程模型</a:t>
            </a:r>
            <a:endParaRPr lang="zh-CN" altLang="en-US" sz="440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59FA4032-80C7-4551-AD91-F7DB083F2F56}" type="slidenum">
              <a:rPr lang="zh-CN" altLang="en-US" sz="1200">
                <a:solidFill>
                  <a:schemeClr val="tx1"/>
                </a:solidFill>
              </a:rPr>
              <a:pPr algn="r" eaLnBrk="1" hangingPunct="1">
                <a:spcBef>
                  <a:spcPct val="0"/>
                </a:spcBef>
                <a:buClrTx/>
                <a:buFont typeface="Wingdings" panose="05000000000000000000" pitchFamily="2" charset="2"/>
                <a:buNone/>
              </a:pPr>
              <a:t>55</a:t>
            </a:fld>
            <a:endParaRPr lang="en-US" altLang="zh-CN" sz="1200">
              <a:solidFill>
                <a:schemeClr val="tx1"/>
              </a:solidFill>
            </a:endParaRPr>
          </a:p>
        </p:txBody>
      </p:sp>
      <p:grpSp>
        <p:nvGrpSpPr>
          <p:cNvPr id="49155" name="Group 3"/>
          <p:cNvGrpSpPr>
            <a:grpSpLocks/>
          </p:cNvGrpSpPr>
          <p:nvPr/>
        </p:nvGrpSpPr>
        <p:grpSpPr bwMode="auto">
          <a:xfrm>
            <a:off x="276225" y="2714625"/>
            <a:ext cx="8616950" cy="2662238"/>
            <a:chOff x="165" y="1165"/>
            <a:chExt cx="5428" cy="1677"/>
          </a:xfrm>
        </p:grpSpPr>
        <p:sp>
          <p:nvSpPr>
            <p:cNvPr id="49157" name="Freeform 4"/>
            <p:cNvSpPr>
              <a:spLocks/>
            </p:cNvSpPr>
            <p:nvPr/>
          </p:nvSpPr>
          <p:spPr bwMode="auto">
            <a:xfrm>
              <a:off x="1673"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8" name="Freeform 5"/>
            <p:cNvSpPr>
              <a:spLocks/>
            </p:cNvSpPr>
            <p:nvPr/>
          </p:nvSpPr>
          <p:spPr bwMode="auto">
            <a:xfrm>
              <a:off x="1673"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9" name="Line 6"/>
            <p:cNvSpPr>
              <a:spLocks noChangeShapeType="1"/>
            </p:cNvSpPr>
            <p:nvPr/>
          </p:nvSpPr>
          <p:spPr bwMode="auto">
            <a:xfrm>
              <a:off x="910" y="1402"/>
              <a:ext cx="76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0" name="Rectangle 7"/>
            <p:cNvSpPr>
              <a:spLocks noChangeArrowheads="1"/>
            </p:cNvSpPr>
            <p:nvPr/>
          </p:nvSpPr>
          <p:spPr bwMode="auto">
            <a:xfrm>
              <a:off x="1129" y="1307"/>
              <a:ext cx="378"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61" name="Rectangle 8"/>
            <p:cNvSpPr>
              <a:spLocks noChangeArrowheads="1"/>
            </p:cNvSpPr>
            <p:nvPr/>
          </p:nvSpPr>
          <p:spPr bwMode="auto">
            <a:xfrm>
              <a:off x="1141" y="1323"/>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000">
                  <a:solidFill>
                    <a:srgbClr val="000000"/>
                  </a:solidFill>
                  <a:latin typeface="黑体" panose="02010609060101010101" pitchFamily="49" charset="-122"/>
                  <a:ea typeface="黑体" panose="02010609060101010101" pitchFamily="49" charset="-122"/>
                </a:rPr>
                <a:t>允许进入</a:t>
              </a:r>
              <a:endParaRPr kumimoji="1" lang="zh-CN" altLang="en-US" sz="2000">
                <a:solidFill>
                  <a:schemeClr val="tx1"/>
                </a:solidFill>
                <a:ea typeface="黑体" panose="02010609060101010101" pitchFamily="49" charset="-122"/>
              </a:endParaRPr>
            </a:p>
          </p:txBody>
        </p:sp>
        <p:sp>
          <p:nvSpPr>
            <p:cNvPr id="49162" name="Freeform 9"/>
            <p:cNvSpPr>
              <a:spLocks/>
            </p:cNvSpPr>
            <p:nvPr/>
          </p:nvSpPr>
          <p:spPr bwMode="auto">
            <a:xfrm>
              <a:off x="3288" y="1189"/>
              <a:ext cx="745" cy="426"/>
            </a:xfrm>
            <a:custGeom>
              <a:avLst/>
              <a:gdLst>
                <a:gd name="T0" fmla="*/ 0 w 745"/>
                <a:gd name="T1" fmla="*/ 213 h 426"/>
                <a:gd name="T2" fmla="*/ 1 w 745"/>
                <a:gd name="T3" fmla="*/ 188 h 426"/>
                <a:gd name="T4" fmla="*/ 10 w 745"/>
                <a:gd name="T5" fmla="*/ 162 h 426"/>
                <a:gd name="T6" fmla="*/ 24 w 745"/>
                <a:gd name="T7" fmla="*/ 138 h 426"/>
                <a:gd name="T8" fmla="*/ 42 w 745"/>
                <a:gd name="T9" fmla="*/ 114 h 426"/>
                <a:gd name="T10" fmla="*/ 65 w 745"/>
                <a:gd name="T11" fmla="*/ 92 h 426"/>
                <a:gd name="T12" fmla="*/ 94 w 745"/>
                <a:gd name="T13" fmla="*/ 72 h 426"/>
                <a:gd name="T14" fmla="*/ 125 w 745"/>
                <a:gd name="T15" fmla="*/ 54 h 426"/>
                <a:gd name="T16" fmla="*/ 160 w 745"/>
                <a:gd name="T17" fmla="*/ 38 h 426"/>
                <a:gd name="T18" fmla="*/ 199 w 745"/>
                <a:gd name="T19" fmla="*/ 24 h 426"/>
                <a:gd name="T20" fmla="*/ 240 w 745"/>
                <a:gd name="T21" fmla="*/ 14 h 426"/>
                <a:gd name="T22" fmla="*/ 282 w 745"/>
                <a:gd name="T23" fmla="*/ 6 h 426"/>
                <a:gd name="T24" fmla="*/ 326 w 745"/>
                <a:gd name="T25" fmla="*/ 1 h 426"/>
                <a:gd name="T26" fmla="*/ 372 w 745"/>
                <a:gd name="T27" fmla="*/ 0 h 426"/>
                <a:gd name="T28" fmla="*/ 417 w 745"/>
                <a:gd name="T29" fmla="*/ 1 h 426"/>
                <a:gd name="T30" fmla="*/ 461 w 745"/>
                <a:gd name="T31" fmla="*/ 6 h 426"/>
                <a:gd name="T32" fmla="*/ 504 w 745"/>
                <a:gd name="T33" fmla="*/ 14 h 426"/>
                <a:gd name="T34" fmla="*/ 545 w 745"/>
                <a:gd name="T35" fmla="*/ 24 h 426"/>
                <a:gd name="T36" fmla="*/ 583 w 745"/>
                <a:gd name="T37" fmla="*/ 38 h 426"/>
                <a:gd name="T38" fmla="*/ 618 w 745"/>
                <a:gd name="T39" fmla="*/ 54 h 426"/>
                <a:gd name="T40" fmla="*/ 651 w 745"/>
                <a:gd name="T41" fmla="*/ 72 h 426"/>
                <a:gd name="T42" fmla="*/ 678 w 745"/>
                <a:gd name="T43" fmla="*/ 92 h 426"/>
                <a:gd name="T44" fmla="*/ 701 w 745"/>
                <a:gd name="T45" fmla="*/ 114 h 426"/>
                <a:gd name="T46" fmla="*/ 719 w 745"/>
                <a:gd name="T47" fmla="*/ 138 h 426"/>
                <a:gd name="T48" fmla="*/ 733 w 745"/>
                <a:gd name="T49" fmla="*/ 162 h 426"/>
                <a:gd name="T50" fmla="*/ 742 w 745"/>
                <a:gd name="T51" fmla="*/ 188 h 426"/>
                <a:gd name="T52" fmla="*/ 745 w 745"/>
                <a:gd name="T53" fmla="*/ 213 h 426"/>
                <a:gd name="T54" fmla="*/ 742 w 745"/>
                <a:gd name="T55" fmla="*/ 239 h 426"/>
                <a:gd name="T56" fmla="*/ 733 w 745"/>
                <a:gd name="T57" fmla="*/ 264 h 426"/>
                <a:gd name="T58" fmla="*/ 719 w 745"/>
                <a:gd name="T59" fmla="*/ 288 h 426"/>
                <a:gd name="T60" fmla="*/ 701 w 745"/>
                <a:gd name="T61" fmla="*/ 313 h 426"/>
                <a:gd name="T62" fmla="*/ 678 w 745"/>
                <a:gd name="T63" fmla="*/ 334 h 426"/>
                <a:gd name="T64" fmla="*/ 651 w 745"/>
                <a:gd name="T65" fmla="*/ 355 h 426"/>
                <a:gd name="T66" fmla="*/ 618 w 745"/>
                <a:gd name="T67" fmla="*/ 372 h 426"/>
                <a:gd name="T68" fmla="*/ 583 w 745"/>
                <a:gd name="T69" fmla="*/ 389 h 426"/>
                <a:gd name="T70" fmla="*/ 545 w 745"/>
                <a:gd name="T71" fmla="*/ 402 h 426"/>
                <a:gd name="T72" fmla="*/ 504 w 745"/>
                <a:gd name="T73" fmla="*/ 412 h 426"/>
                <a:gd name="T74" fmla="*/ 461 w 745"/>
                <a:gd name="T75" fmla="*/ 421 h 426"/>
                <a:gd name="T76" fmla="*/ 417 w 745"/>
                <a:gd name="T77" fmla="*/ 425 h 426"/>
                <a:gd name="T78" fmla="*/ 372 w 745"/>
                <a:gd name="T79" fmla="*/ 426 h 426"/>
                <a:gd name="T80" fmla="*/ 326 w 745"/>
                <a:gd name="T81" fmla="*/ 425 h 426"/>
                <a:gd name="T82" fmla="*/ 282 w 745"/>
                <a:gd name="T83" fmla="*/ 421 h 426"/>
                <a:gd name="T84" fmla="*/ 240 w 745"/>
                <a:gd name="T85" fmla="*/ 412 h 426"/>
                <a:gd name="T86" fmla="*/ 199 w 745"/>
                <a:gd name="T87" fmla="*/ 402 h 426"/>
                <a:gd name="T88" fmla="*/ 160 w 745"/>
                <a:gd name="T89" fmla="*/ 389 h 426"/>
                <a:gd name="T90" fmla="*/ 125 w 745"/>
                <a:gd name="T91" fmla="*/ 372 h 426"/>
                <a:gd name="T92" fmla="*/ 94 w 745"/>
                <a:gd name="T93" fmla="*/ 355 h 426"/>
                <a:gd name="T94" fmla="*/ 65 w 745"/>
                <a:gd name="T95" fmla="*/ 334 h 426"/>
                <a:gd name="T96" fmla="*/ 42 w 745"/>
                <a:gd name="T97" fmla="*/ 313 h 426"/>
                <a:gd name="T98" fmla="*/ 24 w 745"/>
                <a:gd name="T99" fmla="*/ 288 h 426"/>
                <a:gd name="T100" fmla="*/ 10 w 745"/>
                <a:gd name="T101" fmla="*/ 264 h 426"/>
                <a:gd name="T102" fmla="*/ 1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1" y="188"/>
                  </a:lnTo>
                  <a:lnTo>
                    <a:pt x="10" y="162"/>
                  </a:lnTo>
                  <a:lnTo>
                    <a:pt x="24" y="138"/>
                  </a:lnTo>
                  <a:lnTo>
                    <a:pt x="42" y="114"/>
                  </a:lnTo>
                  <a:lnTo>
                    <a:pt x="65" y="92"/>
                  </a:lnTo>
                  <a:lnTo>
                    <a:pt x="94" y="72"/>
                  </a:lnTo>
                  <a:lnTo>
                    <a:pt x="125" y="54"/>
                  </a:lnTo>
                  <a:lnTo>
                    <a:pt x="160" y="38"/>
                  </a:lnTo>
                  <a:lnTo>
                    <a:pt x="199" y="24"/>
                  </a:lnTo>
                  <a:lnTo>
                    <a:pt x="240" y="14"/>
                  </a:lnTo>
                  <a:lnTo>
                    <a:pt x="282" y="6"/>
                  </a:lnTo>
                  <a:lnTo>
                    <a:pt x="326" y="1"/>
                  </a:lnTo>
                  <a:lnTo>
                    <a:pt x="372" y="0"/>
                  </a:lnTo>
                  <a:lnTo>
                    <a:pt x="417" y="1"/>
                  </a:lnTo>
                  <a:lnTo>
                    <a:pt x="461" y="6"/>
                  </a:lnTo>
                  <a:lnTo>
                    <a:pt x="504" y="14"/>
                  </a:lnTo>
                  <a:lnTo>
                    <a:pt x="545" y="24"/>
                  </a:lnTo>
                  <a:lnTo>
                    <a:pt x="583" y="38"/>
                  </a:lnTo>
                  <a:lnTo>
                    <a:pt x="618" y="54"/>
                  </a:lnTo>
                  <a:lnTo>
                    <a:pt x="651" y="72"/>
                  </a:lnTo>
                  <a:lnTo>
                    <a:pt x="678" y="92"/>
                  </a:lnTo>
                  <a:lnTo>
                    <a:pt x="701" y="114"/>
                  </a:lnTo>
                  <a:lnTo>
                    <a:pt x="719" y="138"/>
                  </a:lnTo>
                  <a:lnTo>
                    <a:pt x="733" y="162"/>
                  </a:lnTo>
                  <a:lnTo>
                    <a:pt x="742" y="188"/>
                  </a:lnTo>
                  <a:lnTo>
                    <a:pt x="745" y="213"/>
                  </a:lnTo>
                  <a:lnTo>
                    <a:pt x="742" y="239"/>
                  </a:lnTo>
                  <a:lnTo>
                    <a:pt x="733" y="264"/>
                  </a:lnTo>
                  <a:lnTo>
                    <a:pt x="719" y="288"/>
                  </a:lnTo>
                  <a:lnTo>
                    <a:pt x="701" y="313"/>
                  </a:lnTo>
                  <a:lnTo>
                    <a:pt x="678" y="334"/>
                  </a:lnTo>
                  <a:lnTo>
                    <a:pt x="651" y="355"/>
                  </a:lnTo>
                  <a:lnTo>
                    <a:pt x="618" y="372"/>
                  </a:lnTo>
                  <a:lnTo>
                    <a:pt x="583" y="389"/>
                  </a:lnTo>
                  <a:lnTo>
                    <a:pt x="545" y="402"/>
                  </a:lnTo>
                  <a:lnTo>
                    <a:pt x="504" y="412"/>
                  </a:lnTo>
                  <a:lnTo>
                    <a:pt x="461" y="421"/>
                  </a:lnTo>
                  <a:lnTo>
                    <a:pt x="417" y="425"/>
                  </a:lnTo>
                  <a:lnTo>
                    <a:pt x="372" y="426"/>
                  </a:lnTo>
                  <a:lnTo>
                    <a:pt x="326" y="425"/>
                  </a:lnTo>
                  <a:lnTo>
                    <a:pt x="282" y="421"/>
                  </a:lnTo>
                  <a:lnTo>
                    <a:pt x="240" y="412"/>
                  </a:lnTo>
                  <a:lnTo>
                    <a:pt x="199" y="402"/>
                  </a:lnTo>
                  <a:lnTo>
                    <a:pt x="160" y="389"/>
                  </a:lnTo>
                  <a:lnTo>
                    <a:pt x="125" y="372"/>
                  </a:lnTo>
                  <a:lnTo>
                    <a:pt x="94" y="355"/>
                  </a:lnTo>
                  <a:lnTo>
                    <a:pt x="65" y="334"/>
                  </a:lnTo>
                  <a:lnTo>
                    <a:pt x="42" y="313"/>
                  </a:lnTo>
                  <a:lnTo>
                    <a:pt x="24" y="288"/>
                  </a:lnTo>
                  <a:lnTo>
                    <a:pt x="10" y="264"/>
                  </a:lnTo>
                  <a:lnTo>
                    <a:pt x="1"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3" name="Rectangle 10"/>
            <p:cNvSpPr>
              <a:spLocks noChangeArrowheads="1"/>
            </p:cNvSpPr>
            <p:nvPr/>
          </p:nvSpPr>
          <p:spPr bwMode="auto">
            <a:xfrm>
              <a:off x="3411" y="1323"/>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运行</a:t>
              </a:r>
              <a:endParaRPr kumimoji="1" lang="zh-CN" altLang="en-US" sz="2000">
                <a:solidFill>
                  <a:schemeClr val="tx1"/>
                </a:solidFill>
                <a:ea typeface="黑体" panose="02010609060101010101" pitchFamily="49" charset="-122"/>
              </a:endParaRPr>
            </a:p>
          </p:txBody>
        </p:sp>
        <p:sp>
          <p:nvSpPr>
            <p:cNvPr id="49164" name="Freeform 11"/>
            <p:cNvSpPr>
              <a:spLocks/>
            </p:cNvSpPr>
            <p:nvPr/>
          </p:nvSpPr>
          <p:spPr bwMode="auto">
            <a:xfrm>
              <a:off x="165" y="1189"/>
              <a:ext cx="745" cy="426"/>
            </a:xfrm>
            <a:custGeom>
              <a:avLst/>
              <a:gdLst>
                <a:gd name="T0" fmla="*/ 0 w 745"/>
                <a:gd name="T1" fmla="*/ 213 h 426"/>
                <a:gd name="T2" fmla="*/ 3 w 745"/>
                <a:gd name="T3" fmla="*/ 188 h 426"/>
                <a:gd name="T4" fmla="*/ 12 w 745"/>
                <a:gd name="T5" fmla="*/ 162 h 426"/>
                <a:gd name="T6" fmla="*/ 24 w 745"/>
                <a:gd name="T7" fmla="*/ 138 h 426"/>
                <a:gd name="T8" fmla="*/ 43 w 745"/>
                <a:gd name="T9" fmla="*/ 114 h 426"/>
                <a:gd name="T10" fmla="*/ 67 w 745"/>
                <a:gd name="T11" fmla="*/ 92 h 426"/>
                <a:gd name="T12" fmla="*/ 94 w 745"/>
                <a:gd name="T13" fmla="*/ 72 h 426"/>
                <a:gd name="T14" fmla="*/ 127 w 745"/>
                <a:gd name="T15" fmla="*/ 54 h 426"/>
                <a:gd name="T16" fmla="*/ 162 w 745"/>
                <a:gd name="T17" fmla="*/ 38 h 426"/>
                <a:gd name="T18" fmla="*/ 200 w 745"/>
                <a:gd name="T19" fmla="*/ 24 h 426"/>
                <a:gd name="T20" fmla="*/ 241 w 745"/>
                <a:gd name="T21" fmla="*/ 14 h 426"/>
                <a:gd name="T22" fmla="*/ 284 w 745"/>
                <a:gd name="T23" fmla="*/ 6 h 426"/>
                <a:gd name="T24" fmla="*/ 328 w 745"/>
                <a:gd name="T25" fmla="*/ 1 h 426"/>
                <a:gd name="T26" fmla="*/ 373 w 745"/>
                <a:gd name="T27" fmla="*/ 0 h 426"/>
                <a:gd name="T28" fmla="*/ 419 w 745"/>
                <a:gd name="T29" fmla="*/ 1 h 426"/>
                <a:gd name="T30" fmla="*/ 463 w 745"/>
                <a:gd name="T31" fmla="*/ 6 h 426"/>
                <a:gd name="T32" fmla="*/ 505 w 745"/>
                <a:gd name="T33" fmla="*/ 14 h 426"/>
                <a:gd name="T34" fmla="*/ 546 w 745"/>
                <a:gd name="T35" fmla="*/ 24 h 426"/>
                <a:gd name="T36" fmla="*/ 585 w 745"/>
                <a:gd name="T37" fmla="*/ 38 h 426"/>
                <a:gd name="T38" fmla="*/ 620 w 745"/>
                <a:gd name="T39" fmla="*/ 54 h 426"/>
                <a:gd name="T40" fmla="*/ 651 w 745"/>
                <a:gd name="T41" fmla="*/ 72 h 426"/>
                <a:gd name="T42" fmla="*/ 680 w 745"/>
                <a:gd name="T43" fmla="*/ 92 h 426"/>
                <a:gd name="T44" fmla="*/ 703 w 745"/>
                <a:gd name="T45" fmla="*/ 114 h 426"/>
                <a:gd name="T46" fmla="*/ 721 w 745"/>
                <a:gd name="T47" fmla="*/ 138 h 426"/>
                <a:gd name="T48" fmla="*/ 735 w 745"/>
                <a:gd name="T49" fmla="*/ 162 h 426"/>
                <a:gd name="T50" fmla="*/ 742 w 745"/>
                <a:gd name="T51" fmla="*/ 188 h 426"/>
                <a:gd name="T52" fmla="*/ 745 w 745"/>
                <a:gd name="T53" fmla="*/ 213 h 426"/>
                <a:gd name="T54" fmla="*/ 742 w 745"/>
                <a:gd name="T55" fmla="*/ 239 h 426"/>
                <a:gd name="T56" fmla="*/ 735 w 745"/>
                <a:gd name="T57" fmla="*/ 264 h 426"/>
                <a:gd name="T58" fmla="*/ 721 w 745"/>
                <a:gd name="T59" fmla="*/ 288 h 426"/>
                <a:gd name="T60" fmla="*/ 703 w 745"/>
                <a:gd name="T61" fmla="*/ 313 h 426"/>
                <a:gd name="T62" fmla="*/ 680 w 745"/>
                <a:gd name="T63" fmla="*/ 334 h 426"/>
                <a:gd name="T64" fmla="*/ 651 w 745"/>
                <a:gd name="T65" fmla="*/ 355 h 426"/>
                <a:gd name="T66" fmla="*/ 620 w 745"/>
                <a:gd name="T67" fmla="*/ 372 h 426"/>
                <a:gd name="T68" fmla="*/ 585 w 745"/>
                <a:gd name="T69" fmla="*/ 389 h 426"/>
                <a:gd name="T70" fmla="*/ 546 w 745"/>
                <a:gd name="T71" fmla="*/ 402 h 426"/>
                <a:gd name="T72" fmla="*/ 505 w 745"/>
                <a:gd name="T73" fmla="*/ 412 h 426"/>
                <a:gd name="T74" fmla="*/ 463 w 745"/>
                <a:gd name="T75" fmla="*/ 421 h 426"/>
                <a:gd name="T76" fmla="*/ 419 w 745"/>
                <a:gd name="T77" fmla="*/ 425 h 426"/>
                <a:gd name="T78" fmla="*/ 373 w 745"/>
                <a:gd name="T79" fmla="*/ 426 h 426"/>
                <a:gd name="T80" fmla="*/ 328 w 745"/>
                <a:gd name="T81" fmla="*/ 425 h 426"/>
                <a:gd name="T82" fmla="*/ 284 w 745"/>
                <a:gd name="T83" fmla="*/ 421 h 426"/>
                <a:gd name="T84" fmla="*/ 241 w 745"/>
                <a:gd name="T85" fmla="*/ 412 h 426"/>
                <a:gd name="T86" fmla="*/ 200 w 745"/>
                <a:gd name="T87" fmla="*/ 402 h 426"/>
                <a:gd name="T88" fmla="*/ 162 w 745"/>
                <a:gd name="T89" fmla="*/ 389 h 426"/>
                <a:gd name="T90" fmla="*/ 127 w 745"/>
                <a:gd name="T91" fmla="*/ 372 h 426"/>
                <a:gd name="T92" fmla="*/ 94 w 745"/>
                <a:gd name="T93" fmla="*/ 355 h 426"/>
                <a:gd name="T94" fmla="*/ 67 w 745"/>
                <a:gd name="T95" fmla="*/ 334 h 426"/>
                <a:gd name="T96" fmla="*/ 43 w 745"/>
                <a:gd name="T97" fmla="*/ 313 h 426"/>
                <a:gd name="T98" fmla="*/ 24 w 745"/>
                <a:gd name="T99" fmla="*/ 288 h 426"/>
                <a:gd name="T100" fmla="*/ 12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2" y="162"/>
                  </a:lnTo>
                  <a:lnTo>
                    <a:pt x="24" y="138"/>
                  </a:lnTo>
                  <a:lnTo>
                    <a:pt x="43" y="114"/>
                  </a:lnTo>
                  <a:lnTo>
                    <a:pt x="67" y="92"/>
                  </a:lnTo>
                  <a:lnTo>
                    <a:pt x="94" y="72"/>
                  </a:lnTo>
                  <a:lnTo>
                    <a:pt x="127" y="54"/>
                  </a:lnTo>
                  <a:lnTo>
                    <a:pt x="162" y="38"/>
                  </a:lnTo>
                  <a:lnTo>
                    <a:pt x="200" y="24"/>
                  </a:lnTo>
                  <a:lnTo>
                    <a:pt x="241" y="14"/>
                  </a:lnTo>
                  <a:lnTo>
                    <a:pt x="284" y="6"/>
                  </a:lnTo>
                  <a:lnTo>
                    <a:pt x="328" y="1"/>
                  </a:lnTo>
                  <a:lnTo>
                    <a:pt x="373" y="0"/>
                  </a:lnTo>
                  <a:lnTo>
                    <a:pt x="419" y="1"/>
                  </a:lnTo>
                  <a:lnTo>
                    <a:pt x="463" y="6"/>
                  </a:lnTo>
                  <a:lnTo>
                    <a:pt x="505" y="14"/>
                  </a:lnTo>
                  <a:lnTo>
                    <a:pt x="546" y="24"/>
                  </a:lnTo>
                  <a:lnTo>
                    <a:pt x="585" y="38"/>
                  </a:lnTo>
                  <a:lnTo>
                    <a:pt x="620" y="54"/>
                  </a:lnTo>
                  <a:lnTo>
                    <a:pt x="651" y="72"/>
                  </a:lnTo>
                  <a:lnTo>
                    <a:pt x="680" y="92"/>
                  </a:lnTo>
                  <a:lnTo>
                    <a:pt x="703" y="114"/>
                  </a:lnTo>
                  <a:lnTo>
                    <a:pt x="721" y="138"/>
                  </a:lnTo>
                  <a:lnTo>
                    <a:pt x="735" y="162"/>
                  </a:lnTo>
                  <a:lnTo>
                    <a:pt x="742" y="188"/>
                  </a:lnTo>
                  <a:lnTo>
                    <a:pt x="745" y="213"/>
                  </a:lnTo>
                  <a:lnTo>
                    <a:pt x="742" y="239"/>
                  </a:lnTo>
                  <a:lnTo>
                    <a:pt x="735" y="264"/>
                  </a:lnTo>
                  <a:lnTo>
                    <a:pt x="721" y="288"/>
                  </a:lnTo>
                  <a:lnTo>
                    <a:pt x="703" y="313"/>
                  </a:lnTo>
                  <a:lnTo>
                    <a:pt x="680" y="334"/>
                  </a:lnTo>
                  <a:lnTo>
                    <a:pt x="651" y="355"/>
                  </a:lnTo>
                  <a:lnTo>
                    <a:pt x="620" y="372"/>
                  </a:lnTo>
                  <a:lnTo>
                    <a:pt x="585" y="389"/>
                  </a:lnTo>
                  <a:lnTo>
                    <a:pt x="546" y="402"/>
                  </a:lnTo>
                  <a:lnTo>
                    <a:pt x="505" y="412"/>
                  </a:lnTo>
                  <a:lnTo>
                    <a:pt x="463" y="421"/>
                  </a:lnTo>
                  <a:lnTo>
                    <a:pt x="419" y="425"/>
                  </a:lnTo>
                  <a:lnTo>
                    <a:pt x="373" y="426"/>
                  </a:lnTo>
                  <a:lnTo>
                    <a:pt x="328" y="425"/>
                  </a:lnTo>
                  <a:lnTo>
                    <a:pt x="284" y="421"/>
                  </a:lnTo>
                  <a:lnTo>
                    <a:pt x="241" y="412"/>
                  </a:lnTo>
                  <a:lnTo>
                    <a:pt x="200" y="402"/>
                  </a:lnTo>
                  <a:lnTo>
                    <a:pt x="162" y="389"/>
                  </a:lnTo>
                  <a:lnTo>
                    <a:pt x="127" y="372"/>
                  </a:lnTo>
                  <a:lnTo>
                    <a:pt x="94" y="355"/>
                  </a:lnTo>
                  <a:lnTo>
                    <a:pt x="67" y="334"/>
                  </a:lnTo>
                  <a:lnTo>
                    <a:pt x="43" y="313"/>
                  </a:lnTo>
                  <a:lnTo>
                    <a:pt x="24" y="288"/>
                  </a:lnTo>
                  <a:lnTo>
                    <a:pt x="12"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5" name="Rectangle 12"/>
            <p:cNvSpPr>
              <a:spLocks noChangeArrowheads="1"/>
            </p:cNvSpPr>
            <p:nvPr/>
          </p:nvSpPr>
          <p:spPr bwMode="auto">
            <a:xfrm>
              <a:off x="432"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新建</a:t>
              </a:r>
              <a:endParaRPr kumimoji="1" lang="zh-CN" altLang="en-US" sz="2000">
                <a:solidFill>
                  <a:schemeClr val="tx1"/>
                </a:solidFill>
                <a:ea typeface="黑体" panose="02010609060101010101" pitchFamily="49" charset="-122"/>
              </a:endParaRPr>
            </a:p>
          </p:txBody>
        </p:sp>
        <p:sp>
          <p:nvSpPr>
            <p:cNvPr id="49166" name="Freeform 13"/>
            <p:cNvSpPr>
              <a:spLocks/>
            </p:cNvSpPr>
            <p:nvPr/>
          </p:nvSpPr>
          <p:spPr bwMode="auto">
            <a:xfrm>
              <a:off x="4848" y="1189"/>
              <a:ext cx="745" cy="426"/>
            </a:xfrm>
            <a:custGeom>
              <a:avLst/>
              <a:gdLst>
                <a:gd name="T0" fmla="*/ 0 w 745"/>
                <a:gd name="T1" fmla="*/ 213 h 426"/>
                <a:gd name="T2" fmla="*/ 3 w 745"/>
                <a:gd name="T3" fmla="*/ 188 h 426"/>
                <a:gd name="T4" fmla="*/ 10 w 745"/>
                <a:gd name="T5" fmla="*/ 162 h 426"/>
                <a:gd name="T6" fmla="*/ 25 w 745"/>
                <a:gd name="T7" fmla="*/ 138 h 426"/>
                <a:gd name="T8" fmla="*/ 43 w 745"/>
                <a:gd name="T9" fmla="*/ 114 h 426"/>
                <a:gd name="T10" fmla="*/ 66 w 745"/>
                <a:gd name="T11" fmla="*/ 92 h 426"/>
                <a:gd name="T12" fmla="*/ 94 w 745"/>
                <a:gd name="T13" fmla="*/ 72 h 426"/>
                <a:gd name="T14" fmla="*/ 125 w 745"/>
                <a:gd name="T15" fmla="*/ 54 h 426"/>
                <a:gd name="T16" fmla="*/ 161 w 745"/>
                <a:gd name="T17" fmla="*/ 38 h 426"/>
                <a:gd name="T18" fmla="*/ 199 w 745"/>
                <a:gd name="T19" fmla="*/ 24 h 426"/>
                <a:gd name="T20" fmla="*/ 240 w 745"/>
                <a:gd name="T21" fmla="*/ 14 h 426"/>
                <a:gd name="T22" fmla="*/ 283 w 745"/>
                <a:gd name="T23" fmla="*/ 6 h 426"/>
                <a:gd name="T24" fmla="*/ 327 w 745"/>
                <a:gd name="T25" fmla="*/ 1 h 426"/>
                <a:gd name="T26" fmla="*/ 372 w 745"/>
                <a:gd name="T27" fmla="*/ 0 h 426"/>
                <a:gd name="T28" fmla="*/ 418 w 745"/>
                <a:gd name="T29" fmla="*/ 1 h 426"/>
                <a:gd name="T30" fmla="*/ 462 w 745"/>
                <a:gd name="T31" fmla="*/ 6 h 426"/>
                <a:gd name="T32" fmla="*/ 504 w 745"/>
                <a:gd name="T33" fmla="*/ 14 h 426"/>
                <a:gd name="T34" fmla="*/ 545 w 745"/>
                <a:gd name="T35" fmla="*/ 24 h 426"/>
                <a:gd name="T36" fmla="*/ 584 w 745"/>
                <a:gd name="T37" fmla="*/ 38 h 426"/>
                <a:gd name="T38" fmla="*/ 619 w 745"/>
                <a:gd name="T39" fmla="*/ 54 h 426"/>
                <a:gd name="T40" fmla="*/ 652 w 745"/>
                <a:gd name="T41" fmla="*/ 72 h 426"/>
                <a:gd name="T42" fmla="*/ 679 w 745"/>
                <a:gd name="T43" fmla="*/ 92 h 426"/>
                <a:gd name="T44" fmla="*/ 703 w 745"/>
                <a:gd name="T45" fmla="*/ 114 h 426"/>
                <a:gd name="T46" fmla="*/ 721 w 745"/>
                <a:gd name="T47" fmla="*/ 138 h 426"/>
                <a:gd name="T48" fmla="*/ 734 w 745"/>
                <a:gd name="T49" fmla="*/ 162 h 426"/>
                <a:gd name="T50" fmla="*/ 742 w 745"/>
                <a:gd name="T51" fmla="*/ 188 h 426"/>
                <a:gd name="T52" fmla="*/ 745 w 745"/>
                <a:gd name="T53" fmla="*/ 213 h 426"/>
                <a:gd name="T54" fmla="*/ 742 w 745"/>
                <a:gd name="T55" fmla="*/ 239 h 426"/>
                <a:gd name="T56" fmla="*/ 734 w 745"/>
                <a:gd name="T57" fmla="*/ 264 h 426"/>
                <a:gd name="T58" fmla="*/ 721 w 745"/>
                <a:gd name="T59" fmla="*/ 288 h 426"/>
                <a:gd name="T60" fmla="*/ 703 w 745"/>
                <a:gd name="T61" fmla="*/ 313 h 426"/>
                <a:gd name="T62" fmla="*/ 679 w 745"/>
                <a:gd name="T63" fmla="*/ 334 h 426"/>
                <a:gd name="T64" fmla="*/ 652 w 745"/>
                <a:gd name="T65" fmla="*/ 355 h 426"/>
                <a:gd name="T66" fmla="*/ 619 w 745"/>
                <a:gd name="T67" fmla="*/ 372 h 426"/>
                <a:gd name="T68" fmla="*/ 584 w 745"/>
                <a:gd name="T69" fmla="*/ 389 h 426"/>
                <a:gd name="T70" fmla="*/ 545 w 745"/>
                <a:gd name="T71" fmla="*/ 402 h 426"/>
                <a:gd name="T72" fmla="*/ 504 w 745"/>
                <a:gd name="T73" fmla="*/ 412 h 426"/>
                <a:gd name="T74" fmla="*/ 462 w 745"/>
                <a:gd name="T75" fmla="*/ 421 h 426"/>
                <a:gd name="T76" fmla="*/ 418 w 745"/>
                <a:gd name="T77" fmla="*/ 425 h 426"/>
                <a:gd name="T78" fmla="*/ 372 w 745"/>
                <a:gd name="T79" fmla="*/ 426 h 426"/>
                <a:gd name="T80" fmla="*/ 327 w 745"/>
                <a:gd name="T81" fmla="*/ 425 h 426"/>
                <a:gd name="T82" fmla="*/ 283 w 745"/>
                <a:gd name="T83" fmla="*/ 421 h 426"/>
                <a:gd name="T84" fmla="*/ 240 w 745"/>
                <a:gd name="T85" fmla="*/ 412 h 426"/>
                <a:gd name="T86" fmla="*/ 199 w 745"/>
                <a:gd name="T87" fmla="*/ 402 h 426"/>
                <a:gd name="T88" fmla="*/ 161 w 745"/>
                <a:gd name="T89" fmla="*/ 389 h 426"/>
                <a:gd name="T90" fmla="*/ 125 w 745"/>
                <a:gd name="T91" fmla="*/ 372 h 426"/>
                <a:gd name="T92" fmla="*/ 94 w 745"/>
                <a:gd name="T93" fmla="*/ 355 h 426"/>
                <a:gd name="T94" fmla="*/ 66 w 745"/>
                <a:gd name="T95" fmla="*/ 334 h 426"/>
                <a:gd name="T96" fmla="*/ 43 w 745"/>
                <a:gd name="T97" fmla="*/ 313 h 426"/>
                <a:gd name="T98" fmla="*/ 25 w 745"/>
                <a:gd name="T99" fmla="*/ 288 h 426"/>
                <a:gd name="T100" fmla="*/ 10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0" y="162"/>
                  </a:lnTo>
                  <a:lnTo>
                    <a:pt x="25" y="138"/>
                  </a:lnTo>
                  <a:lnTo>
                    <a:pt x="43" y="114"/>
                  </a:lnTo>
                  <a:lnTo>
                    <a:pt x="66" y="92"/>
                  </a:lnTo>
                  <a:lnTo>
                    <a:pt x="94" y="72"/>
                  </a:lnTo>
                  <a:lnTo>
                    <a:pt x="125" y="54"/>
                  </a:lnTo>
                  <a:lnTo>
                    <a:pt x="161" y="38"/>
                  </a:lnTo>
                  <a:lnTo>
                    <a:pt x="199" y="24"/>
                  </a:lnTo>
                  <a:lnTo>
                    <a:pt x="240" y="14"/>
                  </a:lnTo>
                  <a:lnTo>
                    <a:pt x="283" y="6"/>
                  </a:lnTo>
                  <a:lnTo>
                    <a:pt x="327" y="1"/>
                  </a:lnTo>
                  <a:lnTo>
                    <a:pt x="372" y="0"/>
                  </a:lnTo>
                  <a:lnTo>
                    <a:pt x="418" y="1"/>
                  </a:lnTo>
                  <a:lnTo>
                    <a:pt x="462" y="6"/>
                  </a:lnTo>
                  <a:lnTo>
                    <a:pt x="504" y="14"/>
                  </a:lnTo>
                  <a:lnTo>
                    <a:pt x="545" y="24"/>
                  </a:lnTo>
                  <a:lnTo>
                    <a:pt x="584" y="38"/>
                  </a:lnTo>
                  <a:lnTo>
                    <a:pt x="619" y="54"/>
                  </a:lnTo>
                  <a:lnTo>
                    <a:pt x="652" y="72"/>
                  </a:lnTo>
                  <a:lnTo>
                    <a:pt x="679" y="92"/>
                  </a:lnTo>
                  <a:lnTo>
                    <a:pt x="703" y="114"/>
                  </a:lnTo>
                  <a:lnTo>
                    <a:pt x="721" y="138"/>
                  </a:lnTo>
                  <a:lnTo>
                    <a:pt x="734" y="162"/>
                  </a:lnTo>
                  <a:lnTo>
                    <a:pt x="742" y="188"/>
                  </a:lnTo>
                  <a:lnTo>
                    <a:pt x="745" y="213"/>
                  </a:lnTo>
                  <a:lnTo>
                    <a:pt x="742" y="239"/>
                  </a:lnTo>
                  <a:lnTo>
                    <a:pt x="734" y="264"/>
                  </a:lnTo>
                  <a:lnTo>
                    <a:pt x="721" y="288"/>
                  </a:lnTo>
                  <a:lnTo>
                    <a:pt x="703" y="313"/>
                  </a:lnTo>
                  <a:lnTo>
                    <a:pt x="679" y="334"/>
                  </a:lnTo>
                  <a:lnTo>
                    <a:pt x="652" y="355"/>
                  </a:lnTo>
                  <a:lnTo>
                    <a:pt x="619" y="372"/>
                  </a:lnTo>
                  <a:lnTo>
                    <a:pt x="584" y="389"/>
                  </a:lnTo>
                  <a:lnTo>
                    <a:pt x="545" y="402"/>
                  </a:lnTo>
                  <a:lnTo>
                    <a:pt x="504" y="412"/>
                  </a:lnTo>
                  <a:lnTo>
                    <a:pt x="462" y="421"/>
                  </a:lnTo>
                  <a:lnTo>
                    <a:pt x="418" y="425"/>
                  </a:lnTo>
                  <a:lnTo>
                    <a:pt x="372" y="426"/>
                  </a:lnTo>
                  <a:lnTo>
                    <a:pt x="327" y="425"/>
                  </a:lnTo>
                  <a:lnTo>
                    <a:pt x="283" y="421"/>
                  </a:lnTo>
                  <a:lnTo>
                    <a:pt x="240" y="412"/>
                  </a:lnTo>
                  <a:lnTo>
                    <a:pt x="199" y="402"/>
                  </a:lnTo>
                  <a:lnTo>
                    <a:pt x="161" y="389"/>
                  </a:lnTo>
                  <a:lnTo>
                    <a:pt x="125" y="372"/>
                  </a:lnTo>
                  <a:lnTo>
                    <a:pt x="94" y="355"/>
                  </a:lnTo>
                  <a:lnTo>
                    <a:pt x="66" y="334"/>
                  </a:lnTo>
                  <a:lnTo>
                    <a:pt x="43" y="313"/>
                  </a:lnTo>
                  <a:lnTo>
                    <a:pt x="25" y="288"/>
                  </a:lnTo>
                  <a:lnTo>
                    <a:pt x="10"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7" name="Rectangle 14"/>
            <p:cNvSpPr>
              <a:spLocks noChangeArrowheads="1"/>
            </p:cNvSpPr>
            <p:nvPr/>
          </p:nvSpPr>
          <p:spPr bwMode="auto">
            <a:xfrm>
              <a:off x="5078"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退出</a:t>
              </a:r>
              <a:endParaRPr kumimoji="1" lang="zh-CN" altLang="en-US" sz="2000">
                <a:solidFill>
                  <a:schemeClr val="tx1"/>
                </a:solidFill>
                <a:ea typeface="黑体" panose="02010609060101010101" pitchFamily="49" charset="-122"/>
              </a:endParaRPr>
            </a:p>
          </p:txBody>
        </p:sp>
        <p:sp>
          <p:nvSpPr>
            <p:cNvPr id="49168" name="Freeform 15"/>
            <p:cNvSpPr>
              <a:spLocks/>
            </p:cNvSpPr>
            <p:nvPr/>
          </p:nvSpPr>
          <p:spPr bwMode="auto">
            <a:xfrm>
              <a:off x="1726" y="1189"/>
              <a:ext cx="745" cy="426"/>
            </a:xfrm>
            <a:custGeom>
              <a:avLst/>
              <a:gdLst>
                <a:gd name="T0" fmla="*/ 0 w 745"/>
                <a:gd name="T1" fmla="*/ 213 h 426"/>
                <a:gd name="T2" fmla="*/ 3 w 745"/>
                <a:gd name="T3" fmla="*/ 188 h 426"/>
                <a:gd name="T4" fmla="*/ 11 w 745"/>
                <a:gd name="T5" fmla="*/ 162 h 426"/>
                <a:gd name="T6" fmla="*/ 25 w 745"/>
                <a:gd name="T7" fmla="*/ 138 h 426"/>
                <a:gd name="T8" fmla="*/ 44 w 745"/>
                <a:gd name="T9" fmla="*/ 114 h 426"/>
                <a:gd name="T10" fmla="*/ 67 w 745"/>
                <a:gd name="T11" fmla="*/ 92 h 426"/>
                <a:gd name="T12" fmla="*/ 94 w 745"/>
                <a:gd name="T13" fmla="*/ 72 h 426"/>
                <a:gd name="T14" fmla="*/ 126 w 745"/>
                <a:gd name="T15" fmla="*/ 54 h 426"/>
                <a:gd name="T16" fmla="*/ 162 w 745"/>
                <a:gd name="T17" fmla="*/ 38 h 426"/>
                <a:gd name="T18" fmla="*/ 200 w 745"/>
                <a:gd name="T19" fmla="*/ 24 h 426"/>
                <a:gd name="T20" fmla="*/ 241 w 745"/>
                <a:gd name="T21" fmla="*/ 14 h 426"/>
                <a:gd name="T22" fmla="*/ 284 w 745"/>
                <a:gd name="T23" fmla="*/ 6 h 426"/>
                <a:gd name="T24" fmla="*/ 328 w 745"/>
                <a:gd name="T25" fmla="*/ 1 h 426"/>
                <a:gd name="T26" fmla="*/ 373 w 745"/>
                <a:gd name="T27" fmla="*/ 0 h 426"/>
                <a:gd name="T28" fmla="*/ 418 w 745"/>
                <a:gd name="T29" fmla="*/ 1 h 426"/>
                <a:gd name="T30" fmla="*/ 462 w 745"/>
                <a:gd name="T31" fmla="*/ 6 h 426"/>
                <a:gd name="T32" fmla="*/ 505 w 745"/>
                <a:gd name="T33" fmla="*/ 14 h 426"/>
                <a:gd name="T34" fmla="*/ 546 w 745"/>
                <a:gd name="T35" fmla="*/ 24 h 426"/>
                <a:gd name="T36" fmla="*/ 584 w 745"/>
                <a:gd name="T37" fmla="*/ 38 h 426"/>
                <a:gd name="T38" fmla="*/ 620 w 745"/>
                <a:gd name="T39" fmla="*/ 54 h 426"/>
                <a:gd name="T40" fmla="*/ 651 w 745"/>
                <a:gd name="T41" fmla="*/ 72 h 426"/>
                <a:gd name="T42" fmla="*/ 679 w 745"/>
                <a:gd name="T43" fmla="*/ 92 h 426"/>
                <a:gd name="T44" fmla="*/ 702 w 745"/>
                <a:gd name="T45" fmla="*/ 114 h 426"/>
                <a:gd name="T46" fmla="*/ 721 w 745"/>
                <a:gd name="T47" fmla="*/ 138 h 426"/>
                <a:gd name="T48" fmla="*/ 735 w 745"/>
                <a:gd name="T49" fmla="*/ 162 h 426"/>
                <a:gd name="T50" fmla="*/ 743 w 745"/>
                <a:gd name="T51" fmla="*/ 188 h 426"/>
                <a:gd name="T52" fmla="*/ 745 w 745"/>
                <a:gd name="T53" fmla="*/ 213 h 426"/>
                <a:gd name="T54" fmla="*/ 743 w 745"/>
                <a:gd name="T55" fmla="*/ 239 h 426"/>
                <a:gd name="T56" fmla="*/ 735 w 745"/>
                <a:gd name="T57" fmla="*/ 264 h 426"/>
                <a:gd name="T58" fmla="*/ 721 w 745"/>
                <a:gd name="T59" fmla="*/ 288 h 426"/>
                <a:gd name="T60" fmla="*/ 702 w 745"/>
                <a:gd name="T61" fmla="*/ 313 h 426"/>
                <a:gd name="T62" fmla="*/ 679 w 745"/>
                <a:gd name="T63" fmla="*/ 334 h 426"/>
                <a:gd name="T64" fmla="*/ 651 w 745"/>
                <a:gd name="T65" fmla="*/ 355 h 426"/>
                <a:gd name="T66" fmla="*/ 620 w 745"/>
                <a:gd name="T67" fmla="*/ 372 h 426"/>
                <a:gd name="T68" fmla="*/ 584 w 745"/>
                <a:gd name="T69" fmla="*/ 389 h 426"/>
                <a:gd name="T70" fmla="*/ 546 w 745"/>
                <a:gd name="T71" fmla="*/ 402 h 426"/>
                <a:gd name="T72" fmla="*/ 505 w 745"/>
                <a:gd name="T73" fmla="*/ 412 h 426"/>
                <a:gd name="T74" fmla="*/ 462 w 745"/>
                <a:gd name="T75" fmla="*/ 421 h 426"/>
                <a:gd name="T76" fmla="*/ 418 w 745"/>
                <a:gd name="T77" fmla="*/ 425 h 426"/>
                <a:gd name="T78" fmla="*/ 373 w 745"/>
                <a:gd name="T79" fmla="*/ 426 h 426"/>
                <a:gd name="T80" fmla="*/ 328 w 745"/>
                <a:gd name="T81" fmla="*/ 425 h 426"/>
                <a:gd name="T82" fmla="*/ 284 w 745"/>
                <a:gd name="T83" fmla="*/ 421 h 426"/>
                <a:gd name="T84" fmla="*/ 241 w 745"/>
                <a:gd name="T85" fmla="*/ 412 h 426"/>
                <a:gd name="T86" fmla="*/ 200 w 745"/>
                <a:gd name="T87" fmla="*/ 402 h 426"/>
                <a:gd name="T88" fmla="*/ 162 w 745"/>
                <a:gd name="T89" fmla="*/ 389 h 426"/>
                <a:gd name="T90" fmla="*/ 126 w 745"/>
                <a:gd name="T91" fmla="*/ 372 h 426"/>
                <a:gd name="T92" fmla="*/ 94 w 745"/>
                <a:gd name="T93" fmla="*/ 355 h 426"/>
                <a:gd name="T94" fmla="*/ 67 w 745"/>
                <a:gd name="T95" fmla="*/ 334 h 426"/>
                <a:gd name="T96" fmla="*/ 44 w 745"/>
                <a:gd name="T97" fmla="*/ 313 h 426"/>
                <a:gd name="T98" fmla="*/ 25 w 745"/>
                <a:gd name="T99" fmla="*/ 288 h 426"/>
                <a:gd name="T100" fmla="*/ 11 w 745"/>
                <a:gd name="T101" fmla="*/ 264 h 426"/>
                <a:gd name="T102" fmla="*/ 3 w 745"/>
                <a:gd name="T103" fmla="*/ 239 h 426"/>
                <a:gd name="T104" fmla="*/ 0 w 745"/>
                <a:gd name="T105" fmla="*/ 213 h 4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6">
                  <a:moveTo>
                    <a:pt x="0" y="213"/>
                  </a:moveTo>
                  <a:lnTo>
                    <a:pt x="3" y="188"/>
                  </a:lnTo>
                  <a:lnTo>
                    <a:pt x="11" y="162"/>
                  </a:lnTo>
                  <a:lnTo>
                    <a:pt x="25" y="138"/>
                  </a:lnTo>
                  <a:lnTo>
                    <a:pt x="44" y="114"/>
                  </a:lnTo>
                  <a:lnTo>
                    <a:pt x="67" y="92"/>
                  </a:lnTo>
                  <a:lnTo>
                    <a:pt x="94" y="72"/>
                  </a:lnTo>
                  <a:lnTo>
                    <a:pt x="126" y="54"/>
                  </a:lnTo>
                  <a:lnTo>
                    <a:pt x="162" y="38"/>
                  </a:lnTo>
                  <a:lnTo>
                    <a:pt x="200" y="24"/>
                  </a:lnTo>
                  <a:lnTo>
                    <a:pt x="241" y="14"/>
                  </a:lnTo>
                  <a:lnTo>
                    <a:pt x="284" y="6"/>
                  </a:lnTo>
                  <a:lnTo>
                    <a:pt x="328" y="1"/>
                  </a:lnTo>
                  <a:lnTo>
                    <a:pt x="373" y="0"/>
                  </a:lnTo>
                  <a:lnTo>
                    <a:pt x="418" y="1"/>
                  </a:lnTo>
                  <a:lnTo>
                    <a:pt x="462" y="6"/>
                  </a:lnTo>
                  <a:lnTo>
                    <a:pt x="505" y="14"/>
                  </a:lnTo>
                  <a:lnTo>
                    <a:pt x="546" y="24"/>
                  </a:lnTo>
                  <a:lnTo>
                    <a:pt x="584" y="38"/>
                  </a:lnTo>
                  <a:lnTo>
                    <a:pt x="620" y="54"/>
                  </a:lnTo>
                  <a:lnTo>
                    <a:pt x="651" y="72"/>
                  </a:lnTo>
                  <a:lnTo>
                    <a:pt x="679" y="92"/>
                  </a:lnTo>
                  <a:lnTo>
                    <a:pt x="702" y="114"/>
                  </a:lnTo>
                  <a:lnTo>
                    <a:pt x="721" y="138"/>
                  </a:lnTo>
                  <a:lnTo>
                    <a:pt x="735" y="162"/>
                  </a:lnTo>
                  <a:lnTo>
                    <a:pt x="743" y="188"/>
                  </a:lnTo>
                  <a:lnTo>
                    <a:pt x="745" y="213"/>
                  </a:lnTo>
                  <a:lnTo>
                    <a:pt x="743" y="239"/>
                  </a:lnTo>
                  <a:lnTo>
                    <a:pt x="735" y="264"/>
                  </a:lnTo>
                  <a:lnTo>
                    <a:pt x="721" y="288"/>
                  </a:lnTo>
                  <a:lnTo>
                    <a:pt x="702" y="313"/>
                  </a:lnTo>
                  <a:lnTo>
                    <a:pt x="679" y="334"/>
                  </a:lnTo>
                  <a:lnTo>
                    <a:pt x="651" y="355"/>
                  </a:lnTo>
                  <a:lnTo>
                    <a:pt x="620" y="372"/>
                  </a:lnTo>
                  <a:lnTo>
                    <a:pt x="584" y="389"/>
                  </a:lnTo>
                  <a:lnTo>
                    <a:pt x="546" y="402"/>
                  </a:lnTo>
                  <a:lnTo>
                    <a:pt x="505" y="412"/>
                  </a:lnTo>
                  <a:lnTo>
                    <a:pt x="462" y="421"/>
                  </a:lnTo>
                  <a:lnTo>
                    <a:pt x="418" y="425"/>
                  </a:lnTo>
                  <a:lnTo>
                    <a:pt x="373" y="426"/>
                  </a:lnTo>
                  <a:lnTo>
                    <a:pt x="328" y="425"/>
                  </a:lnTo>
                  <a:lnTo>
                    <a:pt x="284" y="421"/>
                  </a:lnTo>
                  <a:lnTo>
                    <a:pt x="241" y="412"/>
                  </a:lnTo>
                  <a:lnTo>
                    <a:pt x="200" y="402"/>
                  </a:lnTo>
                  <a:lnTo>
                    <a:pt x="162" y="389"/>
                  </a:lnTo>
                  <a:lnTo>
                    <a:pt x="126" y="372"/>
                  </a:lnTo>
                  <a:lnTo>
                    <a:pt x="94" y="355"/>
                  </a:lnTo>
                  <a:lnTo>
                    <a:pt x="67" y="334"/>
                  </a:lnTo>
                  <a:lnTo>
                    <a:pt x="44" y="313"/>
                  </a:lnTo>
                  <a:lnTo>
                    <a:pt x="25" y="288"/>
                  </a:lnTo>
                  <a:lnTo>
                    <a:pt x="11" y="264"/>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69" name="Rectangle 16"/>
            <p:cNvSpPr>
              <a:spLocks noChangeArrowheads="1"/>
            </p:cNvSpPr>
            <p:nvPr/>
          </p:nvSpPr>
          <p:spPr bwMode="auto">
            <a:xfrm>
              <a:off x="1922" y="1323"/>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49170" name="Freeform 17"/>
            <p:cNvSpPr>
              <a:spLocks/>
            </p:cNvSpPr>
            <p:nvPr/>
          </p:nvSpPr>
          <p:spPr bwMode="auto">
            <a:xfrm>
              <a:off x="1726" y="2415"/>
              <a:ext cx="745" cy="427"/>
            </a:xfrm>
            <a:custGeom>
              <a:avLst/>
              <a:gdLst>
                <a:gd name="T0" fmla="*/ 0 w 745"/>
                <a:gd name="T1" fmla="*/ 213 h 427"/>
                <a:gd name="T2" fmla="*/ 3 w 745"/>
                <a:gd name="T3" fmla="*/ 188 h 427"/>
                <a:gd name="T4" fmla="*/ 11 w 745"/>
                <a:gd name="T5" fmla="*/ 162 h 427"/>
                <a:gd name="T6" fmla="*/ 25 w 745"/>
                <a:gd name="T7" fmla="*/ 137 h 427"/>
                <a:gd name="T8" fmla="*/ 44 w 745"/>
                <a:gd name="T9" fmla="*/ 114 h 427"/>
                <a:gd name="T10" fmla="*/ 67 w 745"/>
                <a:gd name="T11" fmla="*/ 91 h 427"/>
                <a:gd name="T12" fmla="*/ 94 w 745"/>
                <a:gd name="T13" fmla="*/ 71 h 427"/>
                <a:gd name="T14" fmla="*/ 126 w 745"/>
                <a:gd name="T15" fmla="*/ 53 h 427"/>
                <a:gd name="T16" fmla="*/ 162 w 745"/>
                <a:gd name="T17" fmla="*/ 37 h 427"/>
                <a:gd name="T18" fmla="*/ 200 w 745"/>
                <a:gd name="T19" fmla="*/ 24 h 427"/>
                <a:gd name="T20" fmla="*/ 241 w 745"/>
                <a:gd name="T21" fmla="*/ 13 h 427"/>
                <a:gd name="T22" fmla="*/ 284 w 745"/>
                <a:gd name="T23" fmla="*/ 6 h 427"/>
                <a:gd name="T24" fmla="*/ 328 w 745"/>
                <a:gd name="T25" fmla="*/ 2 h 427"/>
                <a:gd name="T26" fmla="*/ 373 w 745"/>
                <a:gd name="T27" fmla="*/ 0 h 427"/>
                <a:gd name="T28" fmla="*/ 418 w 745"/>
                <a:gd name="T29" fmla="*/ 2 h 427"/>
                <a:gd name="T30" fmla="*/ 462 w 745"/>
                <a:gd name="T31" fmla="*/ 6 h 427"/>
                <a:gd name="T32" fmla="*/ 505 w 745"/>
                <a:gd name="T33" fmla="*/ 13 h 427"/>
                <a:gd name="T34" fmla="*/ 546 w 745"/>
                <a:gd name="T35" fmla="*/ 24 h 427"/>
                <a:gd name="T36" fmla="*/ 584 w 745"/>
                <a:gd name="T37" fmla="*/ 37 h 427"/>
                <a:gd name="T38" fmla="*/ 620 w 745"/>
                <a:gd name="T39" fmla="*/ 53 h 427"/>
                <a:gd name="T40" fmla="*/ 651 w 745"/>
                <a:gd name="T41" fmla="*/ 71 h 427"/>
                <a:gd name="T42" fmla="*/ 679 w 745"/>
                <a:gd name="T43" fmla="*/ 91 h 427"/>
                <a:gd name="T44" fmla="*/ 702 w 745"/>
                <a:gd name="T45" fmla="*/ 114 h 427"/>
                <a:gd name="T46" fmla="*/ 721 w 745"/>
                <a:gd name="T47" fmla="*/ 137 h 427"/>
                <a:gd name="T48" fmla="*/ 735 w 745"/>
                <a:gd name="T49" fmla="*/ 162 h 427"/>
                <a:gd name="T50" fmla="*/ 743 w 745"/>
                <a:gd name="T51" fmla="*/ 188 h 427"/>
                <a:gd name="T52" fmla="*/ 745 w 745"/>
                <a:gd name="T53" fmla="*/ 213 h 427"/>
                <a:gd name="T54" fmla="*/ 743 w 745"/>
                <a:gd name="T55" fmla="*/ 239 h 427"/>
                <a:gd name="T56" fmla="*/ 735 w 745"/>
                <a:gd name="T57" fmla="*/ 265 h 427"/>
                <a:gd name="T58" fmla="*/ 721 w 745"/>
                <a:gd name="T59" fmla="*/ 289 h 427"/>
                <a:gd name="T60" fmla="*/ 702 w 745"/>
                <a:gd name="T61" fmla="*/ 311 h 427"/>
                <a:gd name="T62" fmla="*/ 679 w 745"/>
                <a:gd name="T63" fmla="*/ 334 h 427"/>
                <a:gd name="T64" fmla="*/ 651 w 745"/>
                <a:gd name="T65" fmla="*/ 354 h 427"/>
                <a:gd name="T66" fmla="*/ 620 w 745"/>
                <a:gd name="T67" fmla="*/ 373 h 427"/>
                <a:gd name="T68" fmla="*/ 584 w 745"/>
                <a:gd name="T69" fmla="*/ 388 h 427"/>
                <a:gd name="T70" fmla="*/ 546 w 745"/>
                <a:gd name="T71" fmla="*/ 401 h 427"/>
                <a:gd name="T72" fmla="*/ 505 w 745"/>
                <a:gd name="T73" fmla="*/ 412 h 427"/>
                <a:gd name="T74" fmla="*/ 462 w 745"/>
                <a:gd name="T75" fmla="*/ 419 h 427"/>
                <a:gd name="T76" fmla="*/ 418 w 745"/>
                <a:gd name="T77" fmla="*/ 425 h 427"/>
                <a:gd name="T78" fmla="*/ 373 w 745"/>
                <a:gd name="T79" fmla="*/ 427 h 427"/>
                <a:gd name="T80" fmla="*/ 328 w 745"/>
                <a:gd name="T81" fmla="*/ 425 h 427"/>
                <a:gd name="T82" fmla="*/ 284 w 745"/>
                <a:gd name="T83" fmla="*/ 419 h 427"/>
                <a:gd name="T84" fmla="*/ 241 w 745"/>
                <a:gd name="T85" fmla="*/ 412 h 427"/>
                <a:gd name="T86" fmla="*/ 200 w 745"/>
                <a:gd name="T87" fmla="*/ 401 h 427"/>
                <a:gd name="T88" fmla="*/ 162 w 745"/>
                <a:gd name="T89" fmla="*/ 388 h 427"/>
                <a:gd name="T90" fmla="*/ 126 w 745"/>
                <a:gd name="T91" fmla="*/ 373 h 427"/>
                <a:gd name="T92" fmla="*/ 94 w 745"/>
                <a:gd name="T93" fmla="*/ 354 h 427"/>
                <a:gd name="T94" fmla="*/ 67 w 745"/>
                <a:gd name="T95" fmla="*/ 334 h 427"/>
                <a:gd name="T96" fmla="*/ 44 w 745"/>
                <a:gd name="T97" fmla="*/ 311 h 427"/>
                <a:gd name="T98" fmla="*/ 25 w 745"/>
                <a:gd name="T99" fmla="*/ 289 h 427"/>
                <a:gd name="T100" fmla="*/ 11 w 745"/>
                <a:gd name="T101" fmla="*/ 265 h 427"/>
                <a:gd name="T102" fmla="*/ 3 w 745"/>
                <a:gd name="T103" fmla="*/ 239 h 427"/>
                <a:gd name="T104" fmla="*/ 0 w 745"/>
                <a:gd name="T105" fmla="*/ 213 h 4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7">
                  <a:moveTo>
                    <a:pt x="0" y="213"/>
                  </a:moveTo>
                  <a:lnTo>
                    <a:pt x="3" y="188"/>
                  </a:lnTo>
                  <a:lnTo>
                    <a:pt x="11" y="162"/>
                  </a:lnTo>
                  <a:lnTo>
                    <a:pt x="25" y="137"/>
                  </a:lnTo>
                  <a:lnTo>
                    <a:pt x="44" y="114"/>
                  </a:lnTo>
                  <a:lnTo>
                    <a:pt x="67" y="91"/>
                  </a:lnTo>
                  <a:lnTo>
                    <a:pt x="94" y="71"/>
                  </a:lnTo>
                  <a:lnTo>
                    <a:pt x="126" y="53"/>
                  </a:lnTo>
                  <a:lnTo>
                    <a:pt x="162" y="37"/>
                  </a:lnTo>
                  <a:lnTo>
                    <a:pt x="200" y="24"/>
                  </a:lnTo>
                  <a:lnTo>
                    <a:pt x="241" y="13"/>
                  </a:lnTo>
                  <a:lnTo>
                    <a:pt x="284" y="6"/>
                  </a:lnTo>
                  <a:lnTo>
                    <a:pt x="328" y="2"/>
                  </a:lnTo>
                  <a:lnTo>
                    <a:pt x="373" y="0"/>
                  </a:lnTo>
                  <a:lnTo>
                    <a:pt x="418" y="2"/>
                  </a:lnTo>
                  <a:lnTo>
                    <a:pt x="462" y="6"/>
                  </a:lnTo>
                  <a:lnTo>
                    <a:pt x="505" y="13"/>
                  </a:lnTo>
                  <a:lnTo>
                    <a:pt x="546" y="24"/>
                  </a:lnTo>
                  <a:lnTo>
                    <a:pt x="584" y="37"/>
                  </a:lnTo>
                  <a:lnTo>
                    <a:pt x="620" y="53"/>
                  </a:lnTo>
                  <a:lnTo>
                    <a:pt x="651" y="71"/>
                  </a:lnTo>
                  <a:lnTo>
                    <a:pt x="679" y="91"/>
                  </a:lnTo>
                  <a:lnTo>
                    <a:pt x="702" y="114"/>
                  </a:lnTo>
                  <a:lnTo>
                    <a:pt x="721" y="137"/>
                  </a:lnTo>
                  <a:lnTo>
                    <a:pt x="735" y="162"/>
                  </a:lnTo>
                  <a:lnTo>
                    <a:pt x="743" y="188"/>
                  </a:lnTo>
                  <a:lnTo>
                    <a:pt x="745" y="213"/>
                  </a:lnTo>
                  <a:lnTo>
                    <a:pt x="743" y="239"/>
                  </a:lnTo>
                  <a:lnTo>
                    <a:pt x="735" y="265"/>
                  </a:lnTo>
                  <a:lnTo>
                    <a:pt x="721" y="289"/>
                  </a:lnTo>
                  <a:lnTo>
                    <a:pt x="702" y="311"/>
                  </a:lnTo>
                  <a:lnTo>
                    <a:pt x="679" y="334"/>
                  </a:lnTo>
                  <a:lnTo>
                    <a:pt x="651" y="354"/>
                  </a:lnTo>
                  <a:lnTo>
                    <a:pt x="620" y="373"/>
                  </a:lnTo>
                  <a:lnTo>
                    <a:pt x="584" y="388"/>
                  </a:lnTo>
                  <a:lnTo>
                    <a:pt x="546" y="401"/>
                  </a:lnTo>
                  <a:lnTo>
                    <a:pt x="505" y="412"/>
                  </a:lnTo>
                  <a:lnTo>
                    <a:pt x="462" y="419"/>
                  </a:lnTo>
                  <a:lnTo>
                    <a:pt x="418" y="425"/>
                  </a:lnTo>
                  <a:lnTo>
                    <a:pt x="373" y="427"/>
                  </a:lnTo>
                  <a:lnTo>
                    <a:pt x="328" y="425"/>
                  </a:lnTo>
                  <a:lnTo>
                    <a:pt x="284" y="419"/>
                  </a:lnTo>
                  <a:lnTo>
                    <a:pt x="241" y="412"/>
                  </a:lnTo>
                  <a:lnTo>
                    <a:pt x="200" y="401"/>
                  </a:lnTo>
                  <a:lnTo>
                    <a:pt x="162" y="388"/>
                  </a:lnTo>
                  <a:lnTo>
                    <a:pt x="126" y="373"/>
                  </a:lnTo>
                  <a:lnTo>
                    <a:pt x="94" y="354"/>
                  </a:lnTo>
                  <a:lnTo>
                    <a:pt x="67" y="334"/>
                  </a:lnTo>
                  <a:lnTo>
                    <a:pt x="44" y="311"/>
                  </a:lnTo>
                  <a:lnTo>
                    <a:pt x="25" y="289"/>
                  </a:lnTo>
                  <a:lnTo>
                    <a:pt x="11" y="265"/>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171" name="Rectangle 18"/>
            <p:cNvSpPr>
              <a:spLocks noChangeArrowheads="1"/>
            </p:cNvSpPr>
            <p:nvPr/>
          </p:nvSpPr>
          <p:spPr bwMode="auto">
            <a:xfrm>
              <a:off x="1851" y="2549"/>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阻塞</a:t>
              </a:r>
              <a:endParaRPr kumimoji="1" lang="zh-CN" altLang="en-US" sz="2000">
                <a:solidFill>
                  <a:schemeClr val="tx1"/>
                </a:solidFill>
                <a:ea typeface="黑体" panose="02010609060101010101" pitchFamily="49" charset="-122"/>
              </a:endParaRPr>
            </a:p>
          </p:txBody>
        </p:sp>
        <p:sp>
          <p:nvSpPr>
            <p:cNvPr id="49172" name="Freeform 19"/>
            <p:cNvSpPr>
              <a:spLocks/>
            </p:cNvSpPr>
            <p:nvPr/>
          </p:nvSpPr>
          <p:spPr bwMode="auto">
            <a:xfrm>
              <a:off x="3316" y="1242"/>
              <a:ext cx="54" cy="52"/>
            </a:xfrm>
            <a:custGeom>
              <a:avLst/>
              <a:gdLst>
                <a:gd name="T0" fmla="*/ 2 w 54"/>
                <a:gd name="T1" fmla="*/ 0 h 52"/>
                <a:gd name="T2" fmla="*/ 0 w 54"/>
                <a:gd name="T3" fmla="*/ 52 h 52"/>
                <a:gd name="T4" fmla="*/ 54 w 54"/>
                <a:gd name="T5" fmla="*/ 27 h 52"/>
                <a:gd name="T6" fmla="*/ 2 w 54"/>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2" y="0"/>
                  </a:moveTo>
                  <a:lnTo>
                    <a:pt x="0" y="52"/>
                  </a:lnTo>
                  <a:lnTo>
                    <a:pt x="54" y="2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3" name="Freeform 20"/>
            <p:cNvSpPr>
              <a:spLocks/>
            </p:cNvSpPr>
            <p:nvPr/>
          </p:nvSpPr>
          <p:spPr bwMode="auto">
            <a:xfrm>
              <a:off x="3316" y="1242"/>
              <a:ext cx="54" cy="52"/>
            </a:xfrm>
            <a:custGeom>
              <a:avLst/>
              <a:gdLst>
                <a:gd name="T0" fmla="*/ 2 w 54"/>
                <a:gd name="T1" fmla="*/ 0 h 52"/>
                <a:gd name="T2" fmla="*/ 0 w 54"/>
                <a:gd name="T3" fmla="*/ 52 h 52"/>
                <a:gd name="T4" fmla="*/ 54 w 54"/>
                <a:gd name="T5" fmla="*/ 27 h 52"/>
                <a:gd name="T6" fmla="*/ 2 w 54"/>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2" y="0"/>
                  </a:moveTo>
                  <a:lnTo>
                    <a:pt x="0" y="52"/>
                  </a:lnTo>
                  <a:lnTo>
                    <a:pt x="54" y="27"/>
                  </a:lnTo>
                  <a:lnTo>
                    <a:pt x="2"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4" name="Line 21"/>
            <p:cNvSpPr>
              <a:spLocks noChangeShapeType="1"/>
            </p:cNvSpPr>
            <p:nvPr/>
          </p:nvSpPr>
          <p:spPr bwMode="auto">
            <a:xfrm>
              <a:off x="2373" y="1259"/>
              <a:ext cx="943" cy="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Freeform 22"/>
            <p:cNvSpPr>
              <a:spLocks/>
            </p:cNvSpPr>
            <p:nvPr/>
          </p:nvSpPr>
          <p:spPr bwMode="auto">
            <a:xfrm>
              <a:off x="2574" y="1165"/>
              <a:ext cx="593" cy="192"/>
            </a:xfrm>
            <a:custGeom>
              <a:avLst/>
              <a:gdLst>
                <a:gd name="T0" fmla="*/ 0 w 593"/>
                <a:gd name="T1" fmla="*/ 185 h 192"/>
                <a:gd name="T2" fmla="*/ 592 w 593"/>
                <a:gd name="T3" fmla="*/ 192 h 192"/>
                <a:gd name="T4" fmla="*/ 593 w 593"/>
                <a:gd name="T5" fmla="*/ 7 h 192"/>
                <a:gd name="T6" fmla="*/ 3 w 593"/>
                <a:gd name="T7" fmla="*/ 0 h 192"/>
                <a:gd name="T8" fmla="*/ 0 w 593"/>
                <a:gd name="T9" fmla="*/ 185 h 1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3" h="192">
                  <a:moveTo>
                    <a:pt x="0" y="185"/>
                  </a:moveTo>
                  <a:lnTo>
                    <a:pt x="592" y="192"/>
                  </a:lnTo>
                  <a:lnTo>
                    <a:pt x="593" y="7"/>
                  </a:lnTo>
                  <a:lnTo>
                    <a:pt x="3" y="0"/>
                  </a:lnTo>
                  <a:lnTo>
                    <a:pt x="0"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6" name="Rectangle 23"/>
            <p:cNvSpPr>
              <a:spLocks noChangeArrowheads="1"/>
            </p:cNvSpPr>
            <p:nvPr/>
          </p:nvSpPr>
          <p:spPr bwMode="auto">
            <a:xfrm>
              <a:off x="2587" y="1181"/>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分派</a:t>
              </a:r>
              <a:endParaRPr kumimoji="1" lang="zh-CN" altLang="en-US" sz="2000">
                <a:solidFill>
                  <a:schemeClr val="tx1"/>
                </a:solidFill>
                <a:ea typeface="黑体" panose="02010609060101010101" pitchFamily="49" charset="-122"/>
              </a:endParaRPr>
            </a:p>
          </p:txBody>
        </p:sp>
        <p:sp>
          <p:nvSpPr>
            <p:cNvPr id="49177" name="Freeform 24"/>
            <p:cNvSpPr>
              <a:spLocks/>
            </p:cNvSpPr>
            <p:nvPr/>
          </p:nvSpPr>
          <p:spPr bwMode="auto">
            <a:xfrm>
              <a:off x="2356" y="1530"/>
              <a:ext cx="54" cy="54"/>
            </a:xfrm>
            <a:custGeom>
              <a:avLst/>
              <a:gdLst>
                <a:gd name="T0" fmla="*/ 54 w 54"/>
                <a:gd name="T1" fmla="*/ 0 h 54"/>
                <a:gd name="T2" fmla="*/ 54 w 54"/>
                <a:gd name="T3" fmla="*/ 54 h 54"/>
                <a:gd name="T4" fmla="*/ 0 w 54"/>
                <a:gd name="T5" fmla="*/ 27 h 54"/>
                <a:gd name="T6" fmla="*/ 54 w 5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0"/>
                  </a:moveTo>
                  <a:lnTo>
                    <a:pt x="54" y="54"/>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8" name="Freeform 25"/>
            <p:cNvSpPr>
              <a:spLocks/>
            </p:cNvSpPr>
            <p:nvPr/>
          </p:nvSpPr>
          <p:spPr bwMode="auto">
            <a:xfrm>
              <a:off x="2356" y="1530"/>
              <a:ext cx="54" cy="54"/>
            </a:xfrm>
            <a:custGeom>
              <a:avLst/>
              <a:gdLst>
                <a:gd name="T0" fmla="*/ 54 w 54"/>
                <a:gd name="T1" fmla="*/ 0 h 54"/>
                <a:gd name="T2" fmla="*/ 54 w 54"/>
                <a:gd name="T3" fmla="*/ 54 h 54"/>
                <a:gd name="T4" fmla="*/ 0 w 54"/>
                <a:gd name="T5" fmla="*/ 27 h 54"/>
                <a:gd name="T6" fmla="*/ 54 w 54"/>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0"/>
                  </a:moveTo>
                  <a:lnTo>
                    <a:pt x="54" y="54"/>
                  </a:lnTo>
                  <a:lnTo>
                    <a:pt x="0" y="27"/>
                  </a:lnTo>
                  <a:lnTo>
                    <a:pt x="5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9" name="Line 26"/>
            <p:cNvSpPr>
              <a:spLocks noChangeShapeType="1"/>
            </p:cNvSpPr>
            <p:nvPr/>
          </p:nvSpPr>
          <p:spPr bwMode="auto">
            <a:xfrm flipH="1" flipV="1">
              <a:off x="2410" y="1557"/>
              <a:ext cx="1011" cy="1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0" name="Freeform 27"/>
            <p:cNvSpPr>
              <a:spLocks/>
            </p:cNvSpPr>
            <p:nvPr/>
          </p:nvSpPr>
          <p:spPr bwMode="auto">
            <a:xfrm>
              <a:off x="2628" y="1465"/>
              <a:ext cx="522" cy="189"/>
            </a:xfrm>
            <a:custGeom>
              <a:avLst/>
              <a:gdLst>
                <a:gd name="T0" fmla="*/ 0 w 522"/>
                <a:gd name="T1" fmla="*/ 184 h 189"/>
                <a:gd name="T2" fmla="*/ 519 w 522"/>
                <a:gd name="T3" fmla="*/ 189 h 189"/>
                <a:gd name="T4" fmla="*/ 522 w 522"/>
                <a:gd name="T5" fmla="*/ 4 h 189"/>
                <a:gd name="T6" fmla="*/ 2 w 522"/>
                <a:gd name="T7" fmla="*/ 0 h 189"/>
                <a:gd name="T8" fmla="*/ 0 w 522"/>
                <a:gd name="T9" fmla="*/ 184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2" h="189">
                  <a:moveTo>
                    <a:pt x="0" y="184"/>
                  </a:moveTo>
                  <a:lnTo>
                    <a:pt x="519" y="189"/>
                  </a:lnTo>
                  <a:lnTo>
                    <a:pt x="522" y="4"/>
                  </a:lnTo>
                  <a:lnTo>
                    <a:pt x="2" y="0"/>
                  </a:lnTo>
                  <a:lnTo>
                    <a:pt x="0" y="1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1" name="Rectangle 28"/>
            <p:cNvSpPr>
              <a:spLocks noChangeArrowheads="1"/>
            </p:cNvSpPr>
            <p:nvPr/>
          </p:nvSpPr>
          <p:spPr bwMode="auto">
            <a:xfrm>
              <a:off x="2640" y="1479"/>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超时</a:t>
              </a:r>
              <a:endParaRPr kumimoji="1" lang="zh-CN" altLang="en-US" sz="2000">
                <a:solidFill>
                  <a:schemeClr val="tx1"/>
                </a:solidFill>
                <a:ea typeface="黑体" panose="02010609060101010101" pitchFamily="49" charset="-122"/>
              </a:endParaRPr>
            </a:p>
          </p:txBody>
        </p:sp>
        <p:sp>
          <p:nvSpPr>
            <p:cNvPr id="49182" name="Freeform 29"/>
            <p:cNvSpPr>
              <a:spLocks/>
            </p:cNvSpPr>
            <p:nvPr/>
          </p:nvSpPr>
          <p:spPr bwMode="auto">
            <a:xfrm>
              <a:off x="2471" y="2573"/>
              <a:ext cx="58" cy="55"/>
            </a:xfrm>
            <a:custGeom>
              <a:avLst/>
              <a:gdLst>
                <a:gd name="T0" fmla="*/ 24 w 58"/>
                <a:gd name="T1" fmla="*/ 0 h 55"/>
                <a:gd name="T2" fmla="*/ 58 w 58"/>
                <a:gd name="T3" fmla="*/ 41 h 55"/>
                <a:gd name="T4" fmla="*/ 0 w 58"/>
                <a:gd name="T5" fmla="*/ 55 h 55"/>
                <a:gd name="T6" fmla="*/ 24 w 58"/>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5">
                  <a:moveTo>
                    <a:pt x="24" y="0"/>
                  </a:moveTo>
                  <a:lnTo>
                    <a:pt x="58" y="41"/>
                  </a:lnTo>
                  <a:lnTo>
                    <a:pt x="0" y="55"/>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3" name="Freeform 30"/>
            <p:cNvSpPr>
              <a:spLocks/>
            </p:cNvSpPr>
            <p:nvPr/>
          </p:nvSpPr>
          <p:spPr bwMode="auto">
            <a:xfrm>
              <a:off x="2471" y="2573"/>
              <a:ext cx="58" cy="55"/>
            </a:xfrm>
            <a:custGeom>
              <a:avLst/>
              <a:gdLst>
                <a:gd name="T0" fmla="*/ 24 w 58"/>
                <a:gd name="T1" fmla="*/ 0 h 55"/>
                <a:gd name="T2" fmla="*/ 58 w 58"/>
                <a:gd name="T3" fmla="*/ 41 h 55"/>
                <a:gd name="T4" fmla="*/ 0 w 58"/>
                <a:gd name="T5" fmla="*/ 55 h 55"/>
                <a:gd name="T6" fmla="*/ 24 w 58"/>
                <a:gd name="T7" fmla="*/ 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5">
                  <a:moveTo>
                    <a:pt x="24" y="0"/>
                  </a:moveTo>
                  <a:lnTo>
                    <a:pt x="58" y="41"/>
                  </a:lnTo>
                  <a:lnTo>
                    <a:pt x="0" y="55"/>
                  </a:lnTo>
                  <a:lnTo>
                    <a:pt x="2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4" name="Line 31"/>
            <p:cNvSpPr>
              <a:spLocks noChangeShapeType="1"/>
            </p:cNvSpPr>
            <p:nvPr/>
          </p:nvSpPr>
          <p:spPr bwMode="auto">
            <a:xfrm flipH="1">
              <a:off x="2512" y="1615"/>
              <a:ext cx="1148" cy="97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Freeform 32"/>
            <p:cNvSpPr>
              <a:spLocks/>
            </p:cNvSpPr>
            <p:nvPr/>
          </p:nvSpPr>
          <p:spPr bwMode="auto">
            <a:xfrm>
              <a:off x="2804" y="1862"/>
              <a:ext cx="519" cy="516"/>
            </a:xfrm>
            <a:custGeom>
              <a:avLst/>
              <a:gdLst>
                <a:gd name="T0" fmla="*/ 230 w 519"/>
                <a:gd name="T1" fmla="*/ 516 h 516"/>
                <a:gd name="T2" fmla="*/ 519 w 519"/>
                <a:gd name="T3" fmla="*/ 270 h 516"/>
                <a:gd name="T4" fmla="*/ 290 w 519"/>
                <a:gd name="T5" fmla="*/ 0 h 516"/>
                <a:gd name="T6" fmla="*/ 0 w 519"/>
                <a:gd name="T7" fmla="*/ 245 h 516"/>
                <a:gd name="T8" fmla="*/ 230 w 519"/>
                <a:gd name="T9" fmla="*/ 516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9" h="516">
                  <a:moveTo>
                    <a:pt x="230" y="516"/>
                  </a:moveTo>
                  <a:lnTo>
                    <a:pt x="519" y="270"/>
                  </a:lnTo>
                  <a:lnTo>
                    <a:pt x="290" y="0"/>
                  </a:lnTo>
                  <a:lnTo>
                    <a:pt x="0" y="245"/>
                  </a:lnTo>
                  <a:lnTo>
                    <a:pt x="230" y="5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6" name="Rectangle 33"/>
            <p:cNvSpPr>
              <a:spLocks noChangeArrowheads="1"/>
            </p:cNvSpPr>
            <p:nvPr/>
          </p:nvSpPr>
          <p:spPr bwMode="auto">
            <a:xfrm rot="-2460000">
              <a:off x="2842" y="1996"/>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49187" name="Rectangle 34"/>
            <p:cNvSpPr>
              <a:spLocks noChangeArrowheads="1"/>
            </p:cNvSpPr>
            <p:nvPr/>
          </p:nvSpPr>
          <p:spPr bwMode="auto">
            <a:xfrm rot="-2460000">
              <a:off x="2981" y="210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等待</a:t>
              </a:r>
              <a:endParaRPr kumimoji="1" lang="zh-CN" altLang="en-US" sz="2000">
                <a:solidFill>
                  <a:schemeClr val="tx1"/>
                </a:solidFill>
                <a:ea typeface="黑体" panose="02010609060101010101" pitchFamily="49" charset="-122"/>
              </a:endParaRPr>
            </a:p>
          </p:txBody>
        </p:sp>
        <p:sp>
          <p:nvSpPr>
            <p:cNvPr id="49188" name="Freeform 35"/>
            <p:cNvSpPr>
              <a:spLocks/>
            </p:cNvSpPr>
            <p:nvPr/>
          </p:nvSpPr>
          <p:spPr bwMode="auto">
            <a:xfrm>
              <a:off x="2072" y="1615"/>
              <a:ext cx="54" cy="54"/>
            </a:xfrm>
            <a:custGeom>
              <a:avLst/>
              <a:gdLst>
                <a:gd name="T0" fmla="*/ 54 w 54"/>
                <a:gd name="T1" fmla="*/ 54 h 54"/>
                <a:gd name="T2" fmla="*/ 0 w 54"/>
                <a:gd name="T3" fmla="*/ 54 h 54"/>
                <a:gd name="T4" fmla="*/ 27 w 54"/>
                <a:gd name="T5" fmla="*/ 0 h 54"/>
                <a:gd name="T6" fmla="*/ 54 w 54"/>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54"/>
                  </a:moveTo>
                  <a:lnTo>
                    <a:pt x="0" y="54"/>
                  </a:lnTo>
                  <a:lnTo>
                    <a:pt x="27" y="0"/>
                  </a:lnTo>
                  <a:lnTo>
                    <a:pt x="54"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9" name="Freeform 36"/>
            <p:cNvSpPr>
              <a:spLocks/>
            </p:cNvSpPr>
            <p:nvPr/>
          </p:nvSpPr>
          <p:spPr bwMode="auto">
            <a:xfrm>
              <a:off x="2072" y="1615"/>
              <a:ext cx="54" cy="54"/>
            </a:xfrm>
            <a:custGeom>
              <a:avLst/>
              <a:gdLst>
                <a:gd name="T0" fmla="*/ 54 w 54"/>
                <a:gd name="T1" fmla="*/ 54 h 54"/>
                <a:gd name="T2" fmla="*/ 0 w 54"/>
                <a:gd name="T3" fmla="*/ 54 h 54"/>
                <a:gd name="T4" fmla="*/ 27 w 54"/>
                <a:gd name="T5" fmla="*/ 0 h 54"/>
                <a:gd name="T6" fmla="*/ 54 w 54"/>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4">
                  <a:moveTo>
                    <a:pt x="54" y="54"/>
                  </a:moveTo>
                  <a:lnTo>
                    <a:pt x="0" y="54"/>
                  </a:lnTo>
                  <a:lnTo>
                    <a:pt x="27" y="0"/>
                  </a:lnTo>
                  <a:lnTo>
                    <a:pt x="54"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0" name="Line 37"/>
            <p:cNvSpPr>
              <a:spLocks noChangeShapeType="1"/>
            </p:cNvSpPr>
            <p:nvPr/>
          </p:nvSpPr>
          <p:spPr bwMode="auto">
            <a:xfrm flipV="1">
              <a:off x="2099" y="1669"/>
              <a:ext cx="1" cy="74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Rectangle 38"/>
            <p:cNvSpPr>
              <a:spLocks noChangeArrowheads="1"/>
            </p:cNvSpPr>
            <p:nvPr/>
          </p:nvSpPr>
          <p:spPr bwMode="auto">
            <a:xfrm>
              <a:off x="1919" y="1790"/>
              <a:ext cx="354"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92" name="Rectangle 39"/>
            <p:cNvSpPr>
              <a:spLocks noChangeArrowheads="1"/>
            </p:cNvSpPr>
            <p:nvPr/>
          </p:nvSpPr>
          <p:spPr bwMode="auto">
            <a:xfrm rot="-5400000">
              <a:off x="1877" y="195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49193" name="Rectangle 40"/>
            <p:cNvSpPr>
              <a:spLocks noChangeArrowheads="1"/>
            </p:cNvSpPr>
            <p:nvPr/>
          </p:nvSpPr>
          <p:spPr bwMode="auto">
            <a:xfrm rot="-5400000">
              <a:off x="2047" y="1995"/>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发生</a:t>
              </a:r>
              <a:endParaRPr kumimoji="1" lang="zh-CN" altLang="en-US" sz="2000">
                <a:solidFill>
                  <a:schemeClr val="tx1"/>
                </a:solidFill>
                <a:ea typeface="黑体" panose="02010609060101010101" pitchFamily="49" charset="-122"/>
              </a:endParaRPr>
            </a:p>
          </p:txBody>
        </p:sp>
        <p:sp>
          <p:nvSpPr>
            <p:cNvPr id="49194" name="Freeform 41"/>
            <p:cNvSpPr>
              <a:spLocks/>
            </p:cNvSpPr>
            <p:nvPr/>
          </p:nvSpPr>
          <p:spPr bwMode="auto">
            <a:xfrm>
              <a:off x="4795"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95" name="Freeform 42"/>
            <p:cNvSpPr>
              <a:spLocks/>
            </p:cNvSpPr>
            <p:nvPr/>
          </p:nvSpPr>
          <p:spPr bwMode="auto">
            <a:xfrm>
              <a:off x="4795" y="1375"/>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6" name="Line 43"/>
            <p:cNvSpPr>
              <a:spLocks noChangeShapeType="1"/>
            </p:cNvSpPr>
            <p:nvPr/>
          </p:nvSpPr>
          <p:spPr bwMode="auto">
            <a:xfrm>
              <a:off x="4033" y="1402"/>
              <a:ext cx="7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Rectangle 44"/>
            <p:cNvSpPr>
              <a:spLocks noChangeArrowheads="1"/>
            </p:cNvSpPr>
            <p:nvPr/>
          </p:nvSpPr>
          <p:spPr bwMode="auto">
            <a:xfrm>
              <a:off x="4180" y="1307"/>
              <a:ext cx="520"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198" name="Rectangle 45"/>
            <p:cNvSpPr>
              <a:spLocks noChangeArrowheads="1"/>
            </p:cNvSpPr>
            <p:nvPr/>
          </p:nvSpPr>
          <p:spPr bwMode="auto">
            <a:xfrm>
              <a:off x="4192" y="1323"/>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释放</a:t>
              </a:r>
              <a:endParaRPr kumimoji="1" lang="zh-CN" altLang="en-US" sz="2000">
                <a:solidFill>
                  <a:schemeClr val="tx1"/>
                </a:solidFill>
                <a:ea typeface="黑体" panose="02010609060101010101" pitchFamily="49" charset="-122"/>
              </a:endParaRPr>
            </a:p>
          </p:txBody>
        </p:sp>
        <p:sp>
          <p:nvSpPr>
            <p:cNvPr id="49199" name="Freeform 46"/>
            <p:cNvSpPr>
              <a:spLocks/>
            </p:cNvSpPr>
            <p:nvPr/>
          </p:nvSpPr>
          <p:spPr bwMode="auto">
            <a:xfrm>
              <a:off x="165" y="2415"/>
              <a:ext cx="745" cy="427"/>
            </a:xfrm>
            <a:custGeom>
              <a:avLst/>
              <a:gdLst>
                <a:gd name="T0" fmla="*/ 0 w 745"/>
                <a:gd name="T1" fmla="*/ 213 h 427"/>
                <a:gd name="T2" fmla="*/ 3 w 745"/>
                <a:gd name="T3" fmla="*/ 188 h 427"/>
                <a:gd name="T4" fmla="*/ 12 w 745"/>
                <a:gd name="T5" fmla="*/ 162 h 427"/>
                <a:gd name="T6" fmla="*/ 24 w 745"/>
                <a:gd name="T7" fmla="*/ 137 h 427"/>
                <a:gd name="T8" fmla="*/ 43 w 745"/>
                <a:gd name="T9" fmla="*/ 114 h 427"/>
                <a:gd name="T10" fmla="*/ 67 w 745"/>
                <a:gd name="T11" fmla="*/ 91 h 427"/>
                <a:gd name="T12" fmla="*/ 94 w 745"/>
                <a:gd name="T13" fmla="*/ 71 h 427"/>
                <a:gd name="T14" fmla="*/ 127 w 745"/>
                <a:gd name="T15" fmla="*/ 53 h 427"/>
                <a:gd name="T16" fmla="*/ 162 w 745"/>
                <a:gd name="T17" fmla="*/ 37 h 427"/>
                <a:gd name="T18" fmla="*/ 200 w 745"/>
                <a:gd name="T19" fmla="*/ 24 h 427"/>
                <a:gd name="T20" fmla="*/ 241 w 745"/>
                <a:gd name="T21" fmla="*/ 13 h 427"/>
                <a:gd name="T22" fmla="*/ 284 w 745"/>
                <a:gd name="T23" fmla="*/ 6 h 427"/>
                <a:gd name="T24" fmla="*/ 328 w 745"/>
                <a:gd name="T25" fmla="*/ 2 h 427"/>
                <a:gd name="T26" fmla="*/ 373 w 745"/>
                <a:gd name="T27" fmla="*/ 0 h 427"/>
                <a:gd name="T28" fmla="*/ 419 w 745"/>
                <a:gd name="T29" fmla="*/ 2 h 427"/>
                <a:gd name="T30" fmla="*/ 463 w 745"/>
                <a:gd name="T31" fmla="*/ 6 h 427"/>
                <a:gd name="T32" fmla="*/ 505 w 745"/>
                <a:gd name="T33" fmla="*/ 13 h 427"/>
                <a:gd name="T34" fmla="*/ 546 w 745"/>
                <a:gd name="T35" fmla="*/ 24 h 427"/>
                <a:gd name="T36" fmla="*/ 585 w 745"/>
                <a:gd name="T37" fmla="*/ 37 h 427"/>
                <a:gd name="T38" fmla="*/ 620 w 745"/>
                <a:gd name="T39" fmla="*/ 53 h 427"/>
                <a:gd name="T40" fmla="*/ 651 w 745"/>
                <a:gd name="T41" fmla="*/ 71 h 427"/>
                <a:gd name="T42" fmla="*/ 680 w 745"/>
                <a:gd name="T43" fmla="*/ 91 h 427"/>
                <a:gd name="T44" fmla="*/ 703 w 745"/>
                <a:gd name="T45" fmla="*/ 114 h 427"/>
                <a:gd name="T46" fmla="*/ 721 w 745"/>
                <a:gd name="T47" fmla="*/ 137 h 427"/>
                <a:gd name="T48" fmla="*/ 735 w 745"/>
                <a:gd name="T49" fmla="*/ 162 h 427"/>
                <a:gd name="T50" fmla="*/ 742 w 745"/>
                <a:gd name="T51" fmla="*/ 188 h 427"/>
                <a:gd name="T52" fmla="*/ 745 w 745"/>
                <a:gd name="T53" fmla="*/ 213 h 427"/>
                <a:gd name="T54" fmla="*/ 742 w 745"/>
                <a:gd name="T55" fmla="*/ 239 h 427"/>
                <a:gd name="T56" fmla="*/ 735 w 745"/>
                <a:gd name="T57" fmla="*/ 265 h 427"/>
                <a:gd name="T58" fmla="*/ 721 w 745"/>
                <a:gd name="T59" fmla="*/ 289 h 427"/>
                <a:gd name="T60" fmla="*/ 703 w 745"/>
                <a:gd name="T61" fmla="*/ 311 h 427"/>
                <a:gd name="T62" fmla="*/ 680 w 745"/>
                <a:gd name="T63" fmla="*/ 334 h 427"/>
                <a:gd name="T64" fmla="*/ 651 w 745"/>
                <a:gd name="T65" fmla="*/ 354 h 427"/>
                <a:gd name="T66" fmla="*/ 620 w 745"/>
                <a:gd name="T67" fmla="*/ 373 h 427"/>
                <a:gd name="T68" fmla="*/ 585 w 745"/>
                <a:gd name="T69" fmla="*/ 388 h 427"/>
                <a:gd name="T70" fmla="*/ 546 w 745"/>
                <a:gd name="T71" fmla="*/ 401 h 427"/>
                <a:gd name="T72" fmla="*/ 505 w 745"/>
                <a:gd name="T73" fmla="*/ 412 h 427"/>
                <a:gd name="T74" fmla="*/ 463 w 745"/>
                <a:gd name="T75" fmla="*/ 419 h 427"/>
                <a:gd name="T76" fmla="*/ 419 w 745"/>
                <a:gd name="T77" fmla="*/ 425 h 427"/>
                <a:gd name="T78" fmla="*/ 373 w 745"/>
                <a:gd name="T79" fmla="*/ 427 h 427"/>
                <a:gd name="T80" fmla="*/ 328 w 745"/>
                <a:gd name="T81" fmla="*/ 425 h 427"/>
                <a:gd name="T82" fmla="*/ 284 w 745"/>
                <a:gd name="T83" fmla="*/ 419 h 427"/>
                <a:gd name="T84" fmla="*/ 241 w 745"/>
                <a:gd name="T85" fmla="*/ 412 h 427"/>
                <a:gd name="T86" fmla="*/ 200 w 745"/>
                <a:gd name="T87" fmla="*/ 401 h 427"/>
                <a:gd name="T88" fmla="*/ 162 w 745"/>
                <a:gd name="T89" fmla="*/ 388 h 427"/>
                <a:gd name="T90" fmla="*/ 127 w 745"/>
                <a:gd name="T91" fmla="*/ 373 h 427"/>
                <a:gd name="T92" fmla="*/ 94 w 745"/>
                <a:gd name="T93" fmla="*/ 354 h 427"/>
                <a:gd name="T94" fmla="*/ 67 w 745"/>
                <a:gd name="T95" fmla="*/ 334 h 427"/>
                <a:gd name="T96" fmla="*/ 43 w 745"/>
                <a:gd name="T97" fmla="*/ 311 h 427"/>
                <a:gd name="T98" fmla="*/ 24 w 745"/>
                <a:gd name="T99" fmla="*/ 289 h 427"/>
                <a:gd name="T100" fmla="*/ 12 w 745"/>
                <a:gd name="T101" fmla="*/ 265 h 427"/>
                <a:gd name="T102" fmla="*/ 3 w 745"/>
                <a:gd name="T103" fmla="*/ 239 h 427"/>
                <a:gd name="T104" fmla="*/ 0 w 745"/>
                <a:gd name="T105" fmla="*/ 213 h 42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45" h="427">
                  <a:moveTo>
                    <a:pt x="0" y="213"/>
                  </a:moveTo>
                  <a:lnTo>
                    <a:pt x="3" y="188"/>
                  </a:lnTo>
                  <a:lnTo>
                    <a:pt x="12" y="162"/>
                  </a:lnTo>
                  <a:lnTo>
                    <a:pt x="24" y="137"/>
                  </a:lnTo>
                  <a:lnTo>
                    <a:pt x="43" y="114"/>
                  </a:lnTo>
                  <a:lnTo>
                    <a:pt x="67" y="91"/>
                  </a:lnTo>
                  <a:lnTo>
                    <a:pt x="94" y="71"/>
                  </a:lnTo>
                  <a:lnTo>
                    <a:pt x="127" y="53"/>
                  </a:lnTo>
                  <a:lnTo>
                    <a:pt x="162" y="37"/>
                  </a:lnTo>
                  <a:lnTo>
                    <a:pt x="200" y="24"/>
                  </a:lnTo>
                  <a:lnTo>
                    <a:pt x="241" y="13"/>
                  </a:lnTo>
                  <a:lnTo>
                    <a:pt x="284" y="6"/>
                  </a:lnTo>
                  <a:lnTo>
                    <a:pt x="328" y="2"/>
                  </a:lnTo>
                  <a:lnTo>
                    <a:pt x="373" y="0"/>
                  </a:lnTo>
                  <a:lnTo>
                    <a:pt x="419" y="2"/>
                  </a:lnTo>
                  <a:lnTo>
                    <a:pt x="463" y="6"/>
                  </a:lnTo>
                  <a:lnTo>
                    <a:pt x="505" y="13"/>
                  </a:lnTo>
                  <a:lnTo>
                    <a:pt x="546" y="24"/>
                  </a:lnTo>
                  <a:lnTo>
                    <a:pt x="585" y="37"/>
                  </a:lnTo>
                  <a:lnTo>
                    <a:pt x="620" y="53"/>
                  </a:lnTo>
                  <a:lnTo>
                    <a:pt x="651" y="71"/>
                  </a:lnTo>
                  <a:lnTo>
                    <a:pt x="680" y="91"/>
                  </a:lnTo>
                  <a:lnTo>
                    <a:pt x="703" y="114"/>
                  </a:lnTo>
                  <a:lnTo>
                    <a:pt x="721" y="137"/>
                  </a:lnTo>
                  <a:lnTo>
                    <a:pt x="735" y="162"/>
                  </a:lnTo>
                  <a:lnTo>
                    <a:pt x="742" y="188"/>
                  </a:lnTo>
                  <a:lnTo>
                    <a:pt x="745" y="213"/>
                  </a:lnTo>
                  <a:lnTo>
                    <a:pt x="742" y="239"/>
                  </a:lnTo>
                  <a:lnTo>
                    <a:pt x="735" y="265"/>
                  </a:lnTo>
                  <a:lnTo>
                    <a:pt x="721" y="289"/>
                  </a:lnTo>
                  <a:lnTo>
                    <a:pt x="703" y="311"/>
                  </a:lnTo>
                  <a:lnTo>
                    <a:pt x="680" y="334"/>
                  </a:lnTo>
                  <a:lnTo>
                    <a:pt x="651" y="354"/>
                  </a:lnTo>
                  <a:lnTo>
                    <a:pt x="620" y="373"/>
                  </a:lnTo>
                  <a:lnTo>
                    <a:pt x="585" y="388"/>
                  </a:lnTo>
                  <a:lnTo>
                    <a:pt x="546" y="401"/>
                  </a:lnTo>
                  <a:lnTo>
                    <a:pt x="505" y="412"/>
                  </a:lnTo>
                  <a:lnTo>
                    <a:pt x="463" y="419"/>
                  </a:lnTo>
                  <a:lnTo>
                    <a:pt x="419" y="425"/>
                  </a:lnTo>
                  <a:lnTo>
                    <a:pt x="373" y="427"/>
                  </a:lnTo>
                  <a:lnTo>
                    <a:pt x="328" y="425"/>
                  </a:lnTo>
                  <a:lnTo>
                    <a:pt x="284" y="419"/>
                  </a:lnTo>
                  <a:lnTo>
                    <a:pt x="241" y="412"/>
                  </a:lnTo>
                  <a:lnTo>
                    <a:pt x="200" y="401"/>
                  </a:lnTo>
                  <a:lnTo>
                    <a:pt x="162" y="388"/>
                  </a:lnTo>
                  <a:lnTo>
                    <a:pt x="127" y="373"/>
                  </a:lnTo>
                  <a:lnTo>
                    <a:pt x="94" y="354"/>
                  </a:lnTo>
                  <a:lnTo>
                    <a:pt x="67" y="334"/>
                  </a:lnTo>
                  <a:lnTo>
                    <a:pt x="43" y="311"/>
                  </a:lnTo>
                  <a:lnTo>
                    <a:pt x="24" y="289"/>
                  </a:lnTo>
                  <a:lnTo>
                    <a:pt x="12" y="265"/>
                  </a:lnTo>
                  <a:lnTo>
                    <a:pt x="3" y="239"/>
                  </a:lnTo>
                  <a:lnTo>
                    <a:pt x="0" y="213"/>
                  </a:lnTo>
                  <a:close/>
                </a:path>
              </a:pathLst>
            </a:custGeom>
            <a:solidFill>
              <a:srgbClr val="FFFFFF"/>
            </a:solidFill>
            <a:ln w="14288">
              <a:solidFill>
                <a:srgbClr val="000000"/>
              </a:solidFill>
              <a:prstDash val="solid"/>
              <a:round/>
              <a:headEnd/>
              <a:tailEnd/>
            </a:ln>
          </p:spPr>
          <p:txBody>
            <a:bodyPr/>
            <a:lstStyle/>
            <a:p>
              <a:endParaRPr lang="zh-CN" altLang="en-US"/>
            </a:p>
          </p:txBody>
        </p:sp>
        <p:sp>
          <p:nvSpPr>
            <p:cNvPr id="49200" name="Rectangle 47"/>
            <p:cNvSpPr>
              <a:spLocks noChangeArrowheads="1"/>
            </p:cNvSpPr>
            <p:nvPr/>
          </p:nvSpPr>
          <p:spPr bwMode="auto">
            <a:xfrm>
              <a:off x="336" y="2544"/>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49201" name="Freeform 48"/>
            <p:cNvSpPr>
              <a:spLocks/>
            </p:cNvSpPr>
            <p:nvPr/>
          </p:nvSpPr>
          <p:spPr bwMode="auto">
            <a:xfrm>
              <a:off x="910" y="2601"/>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2" name="Freeform 49"/>
            <p:cNvSpPr>
              <a:spLocks/>
            </p:cNvSpPr>
            <p:nvPr/>
          </p:nvSpPr>
          <p:spPr bwMode="auto">
            <a:xfrm>
              <a:off x="910" y="2601"/>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3" name="Line 50"/>
            <p:cNvSpPr>
              <a:spLocks noChangeShapeType="1"/>
            </p:cNvSpPr>
            <p:nvPr/>
          </p:nvSpPr>
          <p:spPr bwMode="auto">
            <a:xfrm>
              <a:off x="964" y="2628"/>
              <a:ext cx="762"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Rectangle 51"/>
            <p:cNvSpPr>
              <a:spLocks noChangeArrowheads="1"/>
            </p:cNvSpPr>
            <p:nvPr/>
          </p:nvSpPr>
          <p:spPr bwMode="auto">
            <a:xfrm>
              <a:off x="1058" y="2533"/>
              <a:ext cx="520" cy="1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49205" name="Rectangle 52"/>
            <p:cNvSpPr>
              <a:spLocks noChangeArrowheads="1"/>
            </p:cNvSpPr>
            <p:nvPr/>
          </p:nvSpPr>
          <p:spPr bwMode="auto">
            <a:xfrm>
              <a:off x="1070" y="2549"/>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49206" name="Freeform 53"/>
            <p:cNvSpPr>
              <a:spLocks/>
            </p:cNvSpPr>
            <p:nvPr/>
          </p:nvSpPr>
          <p:spPr bwMode="auto">
            <a:xfrm>
              <a:off x="1808" y="1568"/>
              <a:ext cx="58" cy="54"/>
            </a:xfrm>
            <a:custGeom>
              <a:avLst/>
              <a:gdLst>
                <a:gd name="T0" fmla="*/ 33 w 58"/>
                <a:gd name="T1" fmla="*/ 54 h 54"/>
                <a:gd name="T2" fmla="*/ 0 w 58"/>
                <a:gd name="T3" fmla="*/ 13 h 54"/>
                <a:gd name="T4" fmla="*/ 58 w 58"/>
                <a:gd name="T5" fmla="*/ 0 h 54"/>
                <a:gd name="T6" fmla="*/ 33 w 58"/>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33" y="54"/>
                  </a:moveTo>
                  <a:lnTo>
                    <a:pt x="0" y="13"/>
                  </a:lnTo>
                  <a:lnTo>
                    <a:pt x="58" y="0"/>
                  </a:lnTo>
                  <a:lnTo>
                    <a:pt x="3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07" name="Freeform 54"/>
            <p:cNvSpPr>
              <a:spLocks/>
            </p:cNvSpPr>
            <p:nvPr/>
          </p:nvSpPr>
          <p:spPr bwMode="auto">
            <a:xfrm>
              <a:off x="1808" y="1568"/>
              <a:ext cx="58" cy="54"/>
            </a:xfrm>
            <a:custGeom>
              <a:avLst/>
              <a:gdLst>
                <a:gd name="T0" fmla="*/ 33 w 58"/>
                <a:gd name="T1" fmla="*/ 54 h 54"/>
                <a:gd name="T2" fmla="*/ 0 w 58"/>
                <a:gd name="T3" fmla="*/ 13 h 54"/>
                <a:gd name="T4" fmla="*/ 58 w 58"/>
                <a:gd name="T5" fmla="*/ 0 h 54"/>
                <a:gd name="T6" fmla="*/ 33 w 58"/>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33" y="54"/>
                  </a:moveTo>
                  <a:lnTo>
                    <a:pt x="0" y="13"/>
                  </a:lnTo>
                  <a:lnTo>
                    <a:pt x="58" y="0"/>
                  </a:lnTo>
                  <a:lnTo>
                    <a:pt x="33" y="54"/>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8" name="Line 55"/>
            <p:cNvSpPr>
              <a:spLocks noChangeShapeType="1"/>
            </p:cNvSpPr>
            <p:nvPr/>
          </p:nvSpPr>
          <p:spPr bwMode="auto">
            <a:xfrm flipV="1">
              <a:off x="746" y="1601"/>
              <a:ext cx="1079" cy="8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Freeform 56"/>
            <p:cNvSpPr>
              <a:spLocks/>
            </p:cNvSpPr>
            <p:nvPr/>
          </p:nvSpPr>
          <p:spPr bwMode="auto">
            <a:xfrm>
              <a:off x="1015" y="1753"/>
              <a:ext cx="579" cy="510"/>
            </a:xfrm>
            <a:custGeom>
              <a:avLst/>
              <a:gdLst>
                <a:gd name="T0" fmla="*/ 114 w 579"/>
                <a:gd name="T1" fmla="*/ 510 h 510"/>
                <a:gd name="T2" fmla="*/ 579 w 579"/>
                <a:gd name="T3" fmla="*/ 145 h 510"/>
                <a:gd name="T4" fmla="*/ 465 w 579"/>
                <a:gd name="T5" fmla="*/ 0 h 510"/>
                <a:gd name="T6" fmla="*/ 0 w 579"/>
                <a:gd name="T7" fmla="*/ 365 h 510"/>
                <a:gd name="T8" fmla="*/ 114 w 579"/>
                <a:gd name="T9" fmla="*/ 51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9" h="510">
                  <a:moveTo>
                    <a:pt x="114" y="510"/>
                  </a:moveTo>
                  <a:lnTo>
                    <a:pt x="579" y="145"/>
                  </a:lnTo>
                  <a:lnTo>
                    <a:pt x="465" y="0"/>
                  </a:lnTo>
                  <a:lnTo>
                    <a:pt x="0" y="365"/>
                  </a:lnTo>
                  <a:lnTo>
                    <a:pt x="114" y="5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10" name="Rectangle 57"/>
            <p:cNvSpPr>
              <a:spLocks noChangeArrowheads="1"/>
            </p:cNvSpPr>
            <p:nvPr/>
          </p:nvSpPr>
          <p:spPr bwMode="auto">
            <a:xfrm rot="-2340000">
              <a:off x="1054" y="2014"/>
              <a:ext cx="28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激活</a:t>
              </a:r>
              <a:endParaRPr kumimoji="1" lang="zh-CN" altLang="en-US" sz="2000">
                <a:solidFill>
                  <a:schemeClr val="tx1"/>
                </a:solidFill>
                <a:ea typeface="黑体" panose="02010609060101010101" pitchFamily="49" charset="-122"/>
              </a:endParaRPr>
            </a:p>
          </p:txBody>
        </p:sp>
      </p:grpSp>
      <p:sp>
        <p:nvSpPr>
          <p:cNvPr id="49156" name="Rectangle 58"/>
          <p:cNvSpPr>
            <a:spLocks noGrp="1" noChangeArrowheads="1"/>
          </p:cNvSpPr>
          <p:nvPr>
            <p:ph type="title" idx="4294967295"/>
          </p:nvPr>
        </p:nvSpPr>
        <p:spPr/>
        <p:txBody>
          <a:bodyPr/>
          <a:lstStyle/>
          <a:p>
            <a:pPr eaLnBrk="1" hangingPunct="1"/>
            <a:r>
              <a:rPr lang="en-US" altLang="zh-CN" sz="4400">
                <a:ea typeface="宋体" panose="02010600030101010101" pitchFamily="2" charset="-122"/>
              </a:rPr>
              <a:t>单挂起进程模型</a:t>
            </a:r>
            <a:endParaRPr lang="zh-CN" altLang="en-US" sz="440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DED42A6E-EAC8-4686-BC9B-97D9A6EFF830}" type="slidenum">
              <a:rPr lang="zh-CN" altLang="en-US" sz="1200">
                <a:solidFill>
                  <a:schemeClr val="tx1"/>
                </a:solidFill>
              </a:rPr>
              <a:pPr algn="r" eaLnBrk="1" hangingPunct="1">
                <a:spcBef>
                  <a:spcPct val="0"/>
                </a:spcBef>
                <a:buClrTx/>
                <a:buFont typeface="Wingdings" panose="05000000000000000000" pitchFamily="2" charset="2"/>
                <a:buNone/>
              </a:pPr>
              <a:t>56</a:t>
            </a:fld>
            <a:endParaRPr lang="en-US" altLang="zh-CN" sz="1200">
              <a:solidFill>
                <a:schemeClr val="tx1"/>
              </a:solidFill>
            </a:endParaRPr>
          </a:p>
        </p:txBody>
      </p:sp>
      <p:grpSp>
        <p:nvGrpSpPr>
          <p:cNvPr id="51203" name="Group 3"/>
          <p:cNvGrpSpPr>
            <a:grpSpLocks/>
          </p:cNvGrpSpPr>
          <p:nvPr/>
        </p:nvGrpSpPr>
        <p:grpSpPr bwMode="auto">
          <a:xfrm>
            <a:off x="603250" y="1700213"/>
            <a:ext cx="8540750" cy="4608512"/>
            <a:chOff x="213" y="263"/>
            <a:chExt cx="5380" cy="2903"/>
          </a:xfrm>
        </p:grpSpPr>
        <p:sp>
          <p:nvSpPr>
            <p:cNvPr id="51205" name="Freeform 4"/>
            <p:cNvSpPr>
              <a:spLocks/>
            </p:cNvSpPr>
            <p:nvPr/>
          </p:nvSpPr>
          <p:spPr bwMode="auto">
            <a:xfrm>
              <a:off x="583" y="1470"/>
              <a:ext cx="56" cy="55"/>
            </a:xfrm>
            <a:custGeom>
              <a:avLst/>
              <a:gdLst>
                <a:gd name="T0" fmla="*/ 56 w 56"/>
                <a:gd name="T1" fmla="*/ 40 h 55"/>
                <a:gd name="T2" fmla="*/ 21 w 56"/>
                <a:gd name="T3" fmla="*/ 0 h 55"/>
                <a:gd name="T4" fmla="*/ 0 w 56"/>
                <a:gd name="T5" fmla="*/ 55 h 55"/>
                <a:gd name="T6" fmla="*/ 56 w 56"/>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5">
                  <a:moveTo>
                    <a:pt x="56" y="40"/>
                  </a:moveTo>
                  <a:lnTo>
                    <a:pt x="21" y="0"/>
                  </a:lnTo>
                  <a:lnTo>
                    <a:pt x="0" y="55"/>
                  </a:lnTo>
                  <a:lnTo>
                    <a:pt x="56"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6" name="Freeform 5"/>
            <p:cNvSpPr>
              <a:spLocks/>
            </p:cNvSpPr>
            <p:nvPr/>
          </p:nvSpPr>
          <p:spPr bwMode="auto">
            <a:xfrm>
              <a:off x="583" y="1470"/>
              <a:ext cx="56" cy="55"/>
            </a:xfrm>
            <a:custGeom>
              <a:avLst/>
              <a:gdLst>
                <a:gd name="T0" fmla="*/ 56 w 56"/>
                <a:gd name="T1" fmla="*/ 40 h 55"/>
                <a:gd name="T2" fmla="*/ 21 w 56"/>
                <a:gd name="T3" fmla="*/ 0 h 55"/>
                <a:gd name="T4" fmla="*/ 0 w 56"/>
                <a:gd name="T5" fmla="*/ 55 h 55"/>
                <a:gd name="T6" fmla="*/ 56 w 56"/>
                <a:gd name="T7" fmla="*/ 40 h 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5">
                  <a:moveTo>
                    <a:pt x="56" y="40"/>
                  </a:moveTo>
                  <a:lnTo>
                    <a:pt x="21" y="0"/>
                  </a:lnTo>
                  <a:lnTo>
                    <a:pt x="0" y="55"/>
                  </a:lnTo>
                  <a:lnTo>
                    <a:pt x="56" y="4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07" name="Line 6"/>
            <p:cNvSpPr>
              <a:spLocks noChangeShapeType="1"/>
            </p:cNvSpPr>
            <p:nvPr/>
          </p:nvSpPr>
          <p:spPr bwMode="auto">
            <a:xfrm flipH="1">
              <a:off x="622" y="474"/>
              <a:ext cx="1134" cy="101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8" name="Freeform 7"/>
            <p:cNvSpPr>
              <a:spLocks/>
            </p:cNvSpPr>
            <p:nvPr/>
          </p:nvSpPr>
          <p:spPr bwMode="auto">
            <a:xfrm>
              <a:off x="967" y="804"/>
              <a:ext cx="402" cy="387"/>
            </a:xfrm>
            <a:custGeom>
              <a:avLst/>
              <a:gdLst>
                <a:gd name="T0" fmla="*/ 122 w 402"/>
                <a:gd name="T1" fmla="*/ 387 h 387"/>
                <a:gd name="T2" fmla="*/ 402 w 402"/>
                <a:gd name="T3" fmla="*/ 136 h 387"/>
                <a:gd name="T4" fmla="*/ 280 w 402"/>
                <a:gd name="T5" fmla="*/ 0 h 387"/>
                <a:gd name="T6" fmla="*/ 0 w 402"/>
                <a:gd name="T7" fmla="*/ 251 h 387"/>
                <a:gd name="T8" fmla="*/ 122 w 402"/>
                <a:gd name="T9" fmla="*/ 387 h 3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387">
                  <a:moveTo>
                    <a:pt x="122" y="387"/>
                  </a:moveTo>
                  <a:lnTo>
                    <a:pt x="402" y="136"/>
                  </a:lnTo>
                  <a:lnTo>
                    <a:pt x="280" y="0"/>
                  </a:lnTo>
                  <a:lnTo>
                    <a:pt x="0" y="251"/>
                  </a:lnTo>
                  <a:lnTo>
                    <a:pt x="122" y="3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09" name="Rectangle 8"/>
            <p:cNvSpPr>
              <a:spLocks noChangeArrowheads="1"/>
            </p:cNvSpPr>
            <p:nvPr/>
          </p:nvSpPr>
          <p:spPr bwMode="auto">
            <a:xfrm rot="-2520000">
              <a:off x="996" y="93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en-US" altLang="zh-CN" sz="1600">
                  <a:solidFill>
                    <a:srgbClr val="000000"/>
                  </a:solidFill>
                  <a:latin typeface="黑体" panose="02010609060101010101" pitchFamily="49" charset="-122"/>
                  <a:ea typeface="黑体" panose="02010609060101010101" pitchFamily="49" charset="-122"/>
                </a:rPr>
                <a:t>Admit</a:t>
              </a:r>
              <a:endParaRPr kumimoji="1" lang="en-US" altLang="zh-CN" sz="2000">
                <a:solidFill>
                  <a:schemeClr val="tx1"/>
                </a:solidFill>
                <a:ea typeface="黑体" panose="02010609060101010101" pitchFamily="49" charset="-122"/>
              </a:endParaRPr>
            </a:p>
          </p:txBody>
        </p:sp>
        <p:sp>
          <p:nvSpPr>
            <p:cNvPr id="51210" name="Freeform 9"/>
            <p:cNvSpPr>
              <a:spLocks/>
            </p:cNvSpPr>
            <p:nvPr/>
          </p:nvSpPr>
          <p:spPr bwMode="auto">
            <a:xfrm>
              <a:off x="3308" y="1525"/>
              <a:ext cx="739" cy="423"/>
            </a:xfrm>
            <a:custGeom>
              <a:avLst/>
              <a:gdLst>
                <a:gd name="T0" fmla="*/ 0 w 739"/>
                <a:gd name="T1" fmla="*/ 212 h 423"/>
                <a:gd name="T2" fmla="*/ 2 w 739"/>
                <a:gd name="T3" fmla="*/ 186 h 423"/>
                <a:gd name="T4" fmla="*/ 10 w 739"/>
                <a:gd name="T5" fmla="*/ 161 h 423"/>
                <a:gd name="T6" fmla="*/ 24 w 739"/>
                <a:gd name="T7" fmla="*/ 137 h 423"/>
                <a:gd name="T8" fmla="*/ 42 w 739"/>
                <a:gd name="T9" fmla="*/ 113 h 423"/>
                <a:gd name="T10" fmla="*/ 65 w 739"/>
                <a:gd name="T11" fmla="*/ 92 h 423"/>
                <a:gd name="T12" fmla="*/ 93 w 739"/>
                <a:gd name="T13" fmla="*/ 71 h 423"/>
                <a:gd name="T14" fmla="*/ 124 w 739"/>
                <a:gd name="T15" fmla="*/ 53 h 423"/>
                <a:gd name="T16" fmla="*/ 159 w 739"/>
                <a:gd name="T17" fmla="*/ 37 h 423"/>
                <a:gd name="T18" fmla="*/ 197 w 739"/>
                <a:gd name="T19" fmla="*/ 24 h 423"/>
                <a:gd name="T20" fmla="*/ 238 w 739"/>
                <a:gd name="T21" fmla="*/ 13 h 423"/>
                <a:gd name="T22" fmla="*/ 280 w 739"/>
                <a:gd name="T23" fmla="*/ 6 h 423"/>
                <a:gd name="T24" fmla="*/ 324 w 739"/>
                <a:gd name="T25" fmla="*/ 2 h 423"/>
                <a:gd name="T26" fmla="*/ 369 w 739"/>
                <a:gd name="T27" fmla="*/ 0 h 423"/>
                <a:gd name="T28" fmla="*/ 414 w 739"/>
                <a:gd name="T29" fmla="*/ 2 h 423"/>
                <a:gd name="T30" fmla="*/ 457 w 739"/>
                <a:gd name="T31" fmla="*/ 6 h 423"/>
                <a:gd name="T32" fmla="*/ 500 w 739"/>
                <a:gd name="T33" fmla="*/ 13 h 423"/>
                <a:gd name="T34" fmla="*/ 540 w 739"/>
                <a:gd name="T35" fmla="*/ 24 h 423"/>
                <a:gd name="T36" fmla="*/ 578 w 739"/>
                <a:gd name="T37" fmla="*/ 37 h 423"/>
                <a:gd name="T38" fmla="*/ 613 w 739"/>
                <a:gd name="T39" fmla="*/ 53 h 423"/>
                <a:gd name="T40" fmla="*/ 646 w 739"/>
                <a:gd name="T41" fmla="*/ 71 h 423"/>
                <a:gd name="T42" fmla="*/ 673 w 739"/>
                <a:gd name="T43" fmla="*/ 92 h 423"/>
                <a:gd name="T44" fmla="*/ 695 w 739"/>
                <a:gd name="T45" fmla="*/ 113 h 423"/>
                <a:gd name="T46" fmla="*/ 713 w 739"/>
                <a:gd name="T47" fmla="*/ 137 h 423"/>
                <a:gd name="T48" fmla="*/ 727 w 739"/>
                <a:gd name="T49" fmla="*/ 161 h 423"/>
                <a:gd name="T50" fmla="*/ 736 w 739"/>
                <a:gd name="T51" fmla="*/ 186 h 423"/>
                <a:gd name="T52" fmla="*/ 739 w 739"/>
                <a:gd name="T53" fmla="*/ 212 h 423"/>
                <a:gd name="T54" fmla="*/ 736 w 739"/>
                <a:gd name="T55" fmla="*/ 237 h 423"/>
                <a:gd name="T56" fmla="*/ 727 w 739"/>
                <a:gd name="T57" fmla="*/ 263 h 423"/>
                <a:gd name="T58" fmla="*/ 713 w 739"/>
                <a:gd name="T59" fmla="*/ 286 h 423"/>
                <a:gd name="T60" fmla="*/ 695 w 739"/>
                <a:gd name="T61" fmla="*/ 309 h 423"/>
                <a:gd name="T62" fmla="*/ 673 w 739"/>
                <a:gd name="T63" fmla="*/ 332 h 423"/>
                <a:gd name="T64" fmla="*/ 646 w 739"/>
                <a:gd name="T65" fmla="*/ 351 h 423"/>
                <a:gd name="T66" fmla="*/ 613 w 739"/>
                <a:gd name="T67" fmla="*/ 370 h 423"/>
                <a:gd name="T68" fmla="*/ 578 w 739"/>
                <a:gd name="T69" fmla="*/ 385 h 423"/>
                <a:gd name="T70" fmla="*/ 540 w 739"/>
                <a:gd name="T71" fmla="*/ 399 h 423"/>
                <a:gd name="T72" fmla="*/ 500 w 739"/>
                <a:gd name="T73" fmla="*/ 409 h 423"/>
                <a:gd name="T74" fmla="*/ 457 w 739"/>
                <a:gd name="T75" fmla="*/ 416 h 423"/>
                <a:gd name="T76" fmla="*/ 414 w 739"/>
                <a:gd name="T77" fmla="*/ 422 h 423"/>
                <a:gd name="T78" fmla="*/ 369 w 739"/>
                <a:gd name="T79" fmla="*/ 423 h 423"/>
                <a:gd name="T80" fmla="*/ 324 w 739"/>
                <a:gd name="T81" fmla="*/ 422 h 423"/>
                <a:gd name="T82" fmla="*/ 280 w 739"/>
                <a:gd name="T83" fmla="*/ 416 h 423"/>
                <a:gd name="T84" fmla="*/ 238 w 739"/>
                <a:gd name="T85" fmla="*/ 409 h 423"/>
                <a:gd name="T86" fmla="*/ 197 w 739"/>
                <a:gd name="T87" fmla="*/ 399 h 423"/>
                <a:gd name="T88" fmla="*/ 159 w 739"/>
                <a:gd name="T89" fmla="*/ 385 h 423"/>
                <a:gd name="T90" fmla="*/ 124 w 739"/>
                <a:gd name="T91" fmla="*/ 370 h 423"/>
                <a:gd name="T92" fmla="*/ 93 w 739"/>
                <a:gd name="T93" fmla="*/ 351 h 423"/>
                <a:gd name="T94" fmla="*/ 65 w 739"/>
                <a:gd name="T95" fmla="*/ 332 h 423"/>
                <a:gd name="T96" fmla="*/ 42 w 739"/>
                <a:gd name="T97" fmla="*/ 309 h 423"/>
                <a:gd name="T98" fmla="*/ 24 w 739"/>
                <a:gd name="T99" fmla="*/ 286 h 423"/>
                <a:gd name="T100" fmla="*/ 10 w 739"/>
                <a:gd name="T101" fmla="*/ 263 h 423"/>
                <a:gd name="T102" fmla="*/ 2 w 739"/>
                <a:gd name="T103" fmla="*/ 237 h 423"/>
                <a:gd name="T104" fmla="*/ 0 w 739"/>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9" h="423">
                  <a:moveTo>
                    <a:pt x="0" y="212"/>
                  </a:moveTo>
                  <a:lnTo>
                    <a:pt x="2" y="186"/>
                  </a:lnTo>
                  <a:lnTo>
                    <a:pt x="10" y="161"/>
                  </a:lnTo>
                  <a:lnTo>
                    <a:pt x="24" y="137"/>
                  </a:lnTo>
                  <a:lnTo>
                    <a:pt x="42" y="113"/>
                  </a:lnTo>
                  <a:lnTo>
                    <a:pt x="65" y="92"/>
                  </a:lnTo>
                  <a:lnTo>
                    <a:pt x="93" y="71"/>
                  </a:lnTo>
                  <a:lnTo>
                    <a:pt x="124" y="53"/>
                  </a:lnTo>
                  <a:lnTo>
                    <a:pt x="159" y="37"/>
                  </a:lnTo>
                  <a:lnTo>
                    <a:pt x="197" y="24"/>
                  </a:lnTo>
                  <a:lnTo>
                    <a:pt x="238" y="13"/>
                  </a:lnTo>
                  <a:lnTo>
                    <a:pt x="280" y="6"/>
                  </a:lnTo>
                  <a:lnTo>
                    <a:pt x="324" y="2"/>
                  </a:lnTo>
                  <a:lnTo>
                    <a:pt x="369" y="0"/>
                  </a:lnTo>
                  <a:lnTo>
                    <a:pt x="414" y="2"/>
                  </a:lnTo>
                  <a:lnTo>
                    <a:pt x="457" y="6"/>
                  </a:lnTo>
                  <a:lnTo>
                    <a:pt x="500" y="13"/>
                  </a:lnTo>
                  <a:lnTo>
                    <a:pt x="540" y="24"/>
                  </a:lnTo>
                  <a:lnTo>
                    <a:pt x="578" y="37"/>
                  </a:lnTo>
                  <a:lnTo>
                    <a:pt x="613" y="53"/>
                  </a:lnTo>
                  <a:lnTo>
                    <a:pt x="646" y="71"/>
                  </a:lnTo>
                  <a:lnTo>
                    <a:pt x="673" y="92"/>
                  </a:lnTo>
                  <a:lnTo>
                    <a:pt x="695" y="113"/>
                  </a:lnTo>
                  <a:lnTo>
                    <a:pt x="713" y="137"/>
                  </a:lnTo>
                  <a:lnTo>
                    <a:pt x="727" y="161"/>
                  </a:lnTo>
                  <a:lnTo>
                    <a:pt x="736" y="186"/>
                  </a:lnTo>
                  <a:lnTo>
                    <a:pt x="739" y="212"/>
                  </a:lnTo>
                  <a:lnTo>
                    <a:pt x="736" y="237"/>
                  </a:lnTo>
                  <a:lnTo>
                    <a:pt x="727" y="263"/>
                  </a:lnTo>
                  <a:lnTo>
                    <a:pt x="713" y="286"/>
                  </a:lnTo>
                  <a:lnTo>
                    <a:pt x="695" y="309"/>
                  </a:lnTo>
                  <a:lnTo>
                    <a:pt x="673" y="332"/>
                  </a:lnTo>
                  <a:lnTo>
                    <a:pt x="646" y="351"/>
                  </a:lnTo>
                  <a:lnTo>
                    <a:pt x="613" y="370"/>
                  </a:lnTo>
                  <a:lnTo>
                    <a:pt x="578" y="385"/>
                  </a:lnTo>
                  <a:lnTo>
                    <a:pt x="540" y="399"/>
                  </a:lnTo>
                  <a:lnTo>
                    <a:pt x="500" y="409"/>
                  </a:lnTo>
                  <a:lnTo>
                    <a:pt x="457" y="416"/>
                  </a:lnTo>
                  <a:lnTo>
                    <a:pt x="414" y="422"/>
                  </a:lnTo>
                  <a:lnTo>
                    <a:pt x="369" y="423"/>
                  </a:lnTo>
                  <a:lnTo>
                    <a:pt x="324" y="422"/>
                  </a:lnTo>
                  <a:lnTo>
                    <a:pt x="280" y="416"/>
                  </a:lnTo>
                  <a:lnTo>
                    <a:pt x="238" y="409"/>
                  </a:lnTo>
                  <a:lnTo>
                    <a:pt x="197" y="399"/>
                  </a:lnTo>
                  <a:lnTo>
                    <a:pt x="159" y="385"/>
                  </a:lnTo>
                  <a:lnTo>
                    <a:pt x="124" y="370"/>
                  </a:lnTo>
                  <a:lnTo>
                    <a:pt x="93" y="351"/>
                  </a:lnTo>
                  <a:lnTo>
                    <a:pt x="65" y="332"/>
                  </a:lnTo>
                  <a:lnTo>
                    <a:pt x="42" y="309"/>
                  </a:lnTo>
                  <a:lnTo>
                    <a:pt x="24" y="286"/>
                  </a:lnTo>
                  <a:lnTo>
                    <a:pt x="10" y="263"/>
                  </a:lnTo>
                  <a:lnTo>
                    <a:pt x="2"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1" name="Rectangle 10"/>
            <p:cNvSpPr>
              <a:spLocks noChangeArrowheads="1"/>
            </p:cNvSpPr>
            <p:nvPr/>
          </p:nvSpPr>
          <p:spPr bwMode="auto">
            <a:xfrm>
              <a:off x="3431" y="1658"/>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运行</a:t>
              </a:r>
              <a:endParaRPr kumimoji="1" lang="zh-CN" altLang="en-US" sz="2000">
                <a:solidFill>
                  <a:schemeClr val="tx1"/>
                </a:solidFill>
                <a:ea typeface="黑体" panose="02010609060101010101" pitchFamily="49" charset="-122"/>
              </a:endParaRPr>
            </a:p>
          </p:txBody>
        </p:sp>
        <p:sp>
          <p:nvSpPr>
            <p:cNvPr id="51212" name="Freeform 11"/>
            <p:cNvSpPr>
              <a:spLocks/>
            </p:cNvSpPr>
            <p:nvPr/>
          </p:nvSpPr>
          <p:spPr bwMode="auto">
            <a:xfrm>
              <a:off x="213" y="1525"/>
              <a:ext cx="738" cy="423"/>
            </a:xfrm>
            <a:custGeom>
              <a:avLst/>
              <a:gdLst>
                <a:gd name="T0" fmla="*/ 0 w 738"/>
                <a:gd name="T1" fmla="*/ 212 h 423"/>
                <a:gd name="T2" fmla="*/ 3 w 738"/>
                <a:gd name="T3" fmla="*/ 186 h 423"/>
                <a:gd name="T4" fmla="*/ 11 w 738"/>
                <a:gd name="T5" fmla="*/ 161 h 423"/>
                <a:gd name="T6" fmla="*/ 24 w 738"/>
                <a:gd name="T7" fmla="*/ 137 h 423"/>
                <a:gd name="T8" fmla="*/ 42 w 738"/>
                <a:gd name="T9" fmla="*/ 113 h 423"/>
                <a:gd name="T10" fmla="*/ 66 w 738"/>
                <a:gd name="T11" fmla="*/ 92 h 423"/>
                <a:gd name="T12" fmla="*/ 93 w 738"/>
                <a:gd name="T13" fmla="*/ 71 h 423"/>
                <a:gd name="T14" fmla="*/ 125 w 738"/>
                <a:gd name="T15" fmla="*/ 53 h 423"/>
                <a:gd name="T16" fmla="*/ 160 w 738"/>
                <a:gd name="T17" fmla="*/ 37 h 423"/>
                <a:gd name="T18" fmla="*/ 198 w 738"/>
                <a:gd name="T19" fmla="*/ 24 h 423"/>
                <a:gd name="T20" fmla="*/ 239 w 738"/>
                <a:gd name="T21" fmla="*/ 13 h 423"/>
                <a:gd name="T22" fmla="*/ 281 w 738"/>
                <a:gd name="T23" fmla="*/ 6 h 423"/>
                <a:gd name="T24" fmla="*/ 325 w 738"/>
                <a:gd name="T25" fmla="*/ 2 h 423"/>
                <a:gd name="T26" fmla="*/ 370 w 738"/>
                <a:gd name="T27" fmla="*/ 0 h 423"/>
                <a:gd name="T28" fmla="*/ 415 w 738"/>
                <a:gd name="T29" fmla="*/ 2 h 423"/>
                <a:gd name="T30" fmla="*/ 459 w 738"/>
                <a:gd name="T31" fmla="*/ 6 h 423"/>
                <a:gd name="T32" fmla="*/ 501 w 738"/>
                <a:gd name="T33" fmla="*/ 13 h 423"/>
                <a:gd name="T34" fmla="*/ 542 w 738"/>
                <a:gd name="T35" fmla="*/ 24 h 423"/>
                <a:gd name="T36" fmla="*/ 579 w 738"/>
                <a:gd name="T37" fmla="*/ 37 h 423"/>
                <a:gd name="T38" fmla="*/ 615 w 738"/>
                <a:gd name="T39" fmla="*/ 53 h 423"/>
                <a:gd name="T40" fmla="*/ 646 w 738"/>
                <a:gd name="T41" fmla="*/ 71 h 423"/>
                <a:gd name="T42" fmla="*/ 674 w 738"/>
                <a:gd name="T43" fmla="*/ 92 h 423"/>
                <a:gd name="T44" fmla="*/ 696 w 738"/>
                <a:gd name="T45" fmla="*/ 113 h 423"/>
                <a:gd name="T46" fmla="*/ 714 w 738"/>
                <a:gd name="T47" fmla="*/ 137 h 423"/>
                <a:gd name="T48" fmla="*/ 729 w 738"/>
                <a:gd name="T49" fmla="*/ 161 h 423"/>
                <a:gd name="T50" fmla="*/ 736 w 738"/>
                <a:gd name="T51" fmla="*/ 186 h 423"/>
                <a:gd name="T52" fmla="*/ 738 w 738"/>
                <a:gd name="T53" fmla="*/ 212 h 423"/>
                <a:gd name="T54" fmla="*/ 736 w 738"/>
                <a:gd name="T55" fmla="*/ 237 h 423"/>
                <a:gd name="T56" fmla="*/ 729 w 738"/>
                <a:gd name="T57" fmla="*/ 263 h 423"/>
                <a:gd name="T58" fmla="*/ 714 w 738"/>
                <a:gd name="T59" fmla="*/ 286 h 423"/>
                <a:gd name="T60" fmla="*/ 696 w 738"/>
                <a:gd name="T61" fmla="*/ 309 h 423"/>
                <a:gd name="T62" fmla="*/ 674 w 738"/>
                <a:gd name="T63" fmla="*/ 332 h 423"/>
                <a:gd name="T64" fmla="*/ 646 w 738"/>
                <a:gd name="T65" fmla="*/ 351 h 423"/>
                <a:gd name="T66" fmla="*/ 615 w 738"/>
                <a:gd name="T67" fmla="*/ 370 h 423"/>
                <a:gd name="T68" fmla="*/ 579 w 738"/>
                <a:gd name="T69" fmla="*/ 385 h 423"/>
                <a:gd name="T70" fmla="*/ 542 w 738"/>
                <a:gd name="T71" fmla="*/ 399 h 423"/>
                <a:gd name="T72" fmla="*/ 501 w 738"/>
                <a:gd name="T73" fmla="*/ 409 h 423"/>
                <a:gd name="T74" fmla="*/ 459 w 738"/>
                <a:gd name="T75" fmla="*/ 416 h 423"/>
                <a:gd name="T76" fmla="*/ 415 w 738"/>
                <a:gd name="T77" fmla="*/ 422 h 423"/>
                <a:gd name="T78" fmla="*/ 370 w 738"/>
                <a:gd name="T79" fmla="*/ 423 h 423"/>
                <a:gd name="T80" fmla="*/ 325 w 738"/>
                <a:gd name="T81" fmla="*/ 422 h 423"/>
                <a:gd name="T82" fmla="*/ 281 w 738"/>
                <a:gd name="T83" fmla="*/ 416 h 423"/>
                <a:gd name="T84" fmla="*/ 239 w 738"/>
                <a:gd name="T85" fmla="*/ 409 h 423"/>
                <a:gd name="T86" fmla="*/ 198 w 738"/>
                <a:gd name="T87" fmla="*/ 399 h 423"/>
                <a:gd name="T88" fmla="*/ 160 w 738"/>
                <a:gd name="T89" fmla="*/ 385 h 423"/>
                <a:gd name="T90" fmla="*/ 125 w 738"/>
                <a:gd name="T91" fmla="*/ 370 h 423"/>
                <a:gd name="T92" fmla="*/ 93 w 738"/>
                <a:gd name="T93" fmla="*/ 351 h 423"/>
                <a:gd name="T94" fmla="*/ 66 w 738"/>
                <a:gd name="T95" fmla="*/ 332 h 423"/>
                <a:gd name="T96" fmla="*/ 42 w 738"/>
                <a:gd name="T97" fmla="*/ 309 h 423"/>
                <a:gd name="T98" fmla="*/ 24 w 738"/>
                <a:gd name="T99" fmla="*/ 286 h 423"/>
                <a:gd name="T100" fmla="*/ 11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4" y="137"/>
                  </a:lnTo>
                  <a:lnTo>
                    <a:pt x="42" y="113"/>
                  </a:lnTo>
                  <a:lnTo>
                    <a:pt x="66" y="92"/>
                  </a:lnTo>
                  <a:lnTo>
                    <a:pt x="93" y="71"/>
                  </a:lnTo>
                  <a:lnTo>
                    <a:pt x="125" y="53"/>
                  </a:lnTo>
                  <a:lnTo>
                    <a:pt x="160" y="37"/>
                  </a:lnTo>
                  <a:lnTo>
                    <a:pt x="198" y="24"/>
                  </a:lnTo>
                  <a:lnTo>
                    <a:pt x="239" y="13"/>
                  </a:lnTo>
                  <a:lnTo>
                    <a:pt x="281" y="6"/>
                  </a:lnTo>
                  <a:lnTo>
                    <a:pt x="325" y="2"/>
                  </a:lnTo>
                  <a:lnTo>
                    <a:pt x="370" y="0"/>
                  </a:lnTo>
                  <a:lnTo>
                    <a:pt x="415" y="2"/>
                  </a:lnTo>
                  <a:lnTo>
                    <a:pt x="459" y="6"/>
                  </a:lnTo>
                  <a:lnTo>
                    <a:pt x="501" y="13"/>
                  </a:lnTo>
                  <a:lnTo>
                    <a:pt x="542" y="24"/>
                  </a:lnTo>
                  <a:lnTo>
                    <a:pt x="579" y="37"/>
                  </a:lnTo>
                  <a:lnTo>
                    <a:pt x="615" y="53"/>
                  </a:lnTo>
                  <a:lnTo>
                    <a:pt x="646" y="71"/>
                  </a:lnTo>
                  <a:lnTo>
                    <a:pt x="674" y="92"/>
                  </a:lnTo>
                  <a:lnTo>
                    <a:pt x="696" y="113"/>
                  </a:lnTo>
                  <a:lnTo>
                    <a:pt x="714" y="137"/>
                  </a:lnTo>
                  <a:lnTo>
                    <a:pt x="729" y="161"/>
                  </a:lnTo>
                  <a:lnTo>
                    <a:pt x="736" y="186"/>
                  </a:lnTo>
                  <a:lnTo>
                    <a:pt x="738" y="212"/>
                  </a:lnTo>
                  <a:lnTo>
                    <a:pt x="736" y="237"/>
                  </a:lnTo>
                  <a:lnTo>
                    <a:pt x="729" y="263"/>
                  </a:lnTo>
                  <a:lnTo>
                    <a:pt x="714" y="286"/>
                  </a:lnTo>
                  <a:lnTo>
                    <a:pt x="696" y="309"/>
                  </a:lnTo>
                  <a:lnTo>
                    <a:pt x="674" y="332"/>
                  </a:lnTo>
                  <a:lnTo>
                    <a:pt x="646" y="351"/>
                  </a:lnTo>
                  <a:lnTo>
                    <a:pt x="615" y="370"/>
                  </a:lnTo>
                  <a:lnTo>
                    <a:pt x="579" y="385"/>
                  </a:lnTo>
                  <a:lnTo>
                    <a:pt x="542" y="399"/>
                  </a:lnTo>
                  <a:lnTo>
                    <a:pt x="501" y="409"/>
                  </a:lnTo>
                  <a:lnTo>
                    <a:pt x="459" y="416"/>
                  </a:lnTo>
                  <a:lnTo>
                    <a:pt x="415" y="422"/>
                  </a:lnTo>
                  <a:lnTo>
                    <a:pt x="370" y="423"/>
                  </a:lnTo>
                  <a:lnTo>
                    <a:pt x="325" y="422"/>
                  </a:lnTo>
                  <a:lnTo>
                    <a:pt x="281" y="416"/>
                  </a:lnTo>
                  <a:lnTo>
                    <a:pt x="239" y="409"/>
                  </a:lnTo>
                  <a:lnTo>
                    <a:pt x="198" y="399"/>
                  </a:lnTo>
                  <a:lnTo>
                    <a:pt x="160" y="385"/>
                  </a:lnTo>
                  <a:lnTo>
                    <a:pt x="125" y="370"/>
                  </a:lnTo>
                  <a:lnTo>
                    <a:pt x="93" y="351"/>
                  </a:lnTo>
                  <a:lnTo>
                    <a:pt x="66" y="332"/>
                  </a:lnTo>
                  <a:lnTo>
                    <a:pt x="42" y="309"/>
                  </a:lnTo>
                  <a:lnTo>
                    <a:pt x="24" y="286"/>
                  </a:lnTo>
                  <a:lnTo>
                    <a:pt x="11"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3" name="Rectangle 12"/>
            <p:cNvSpPr>
              <a:spLocks noChangeArrowheads="1"/>
            </p:cNvSpPr>
            <p:nvPr/>
          </p:nvSpPr>
          <p:spPr bwMode="auto">
            <a:xfrm>
              <a:off x="407" y="157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51214" name="Rectangle 13"/>
            <p:cNvSpPr>
              <a:spLocks noChangeArrowheads="1"/>
            </p:cNvSpPr>
            <p:nvPr/>
          </p:nvSpPr>
          <p:spPr bwMode="auto">
            <a:xfrm>
              <a:off x="337" y="174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51215" name="Freeform 14"/>
            <p:cNvSpPr>
              <a:spLocks/>
            </p:cNvSpPr>
            <p:nvPr/>
          </p:nvSpPr>
          <p:spPr bwMode="auto">
            <a:xfrm>
              <a:off x="4855" y="1525"/>
              <a:ext cx="738" cy="423"/>
            </a:xfrm>
            <a:custGeom>
              <a:avLst/>
              <a:gdLst>
                <a:gd name="T0" fmla="*/ 0 w 738"/>
                <a:gd name="T1" fmla="*/ 212 h 423"/>
                <a:gd name="T2" fmla="*/ 3 w 738"/>
                <a:gd name="T3" fmla="*/ 186 h 423"/>
                <a:gd name="T4" fmla="*/ 10 w 738"/>
                <a:gd name="T5" fmla="*/ 161 h 423"/>
                <a:gd name="T6" fmla="*/ 24 w 738"/>
                <a:gd name="T7" fmla="*/ 137 h 423"/>
                <a:gd name="T8" fmla="*/ 42 w 738"/>
                <a:gd name="T9" fmla="*/ 113 h 423"/>
                <a:gd name="T10" fmla="*/ 65 w 738"/>
                <a:gd name="T11" fmla="*/ 92 h 423"/>
                <a:gd name="T12" fmla="*/ 93 w 738"/>
                <a:gd name="T13" fmla="*/ 71 h 423"/>
                <a:gd name="T14" fmla="*/ 124 w 738"/>
                <a:gd name="T15" fmla="*/ 53 h 423"/>
                <a:gd name="T16" fmla="*/ 159 w 738"/>
                <a:gd name="T17" fmla="*/ 37 h 423"/>
                <a:gd name="T18" fmla="*/ 197 w 738"/>
                <a:gd name="T19" fmla="*/ 24 h 423"/>
                <a:gd name="T20" fmla="*/ 238 w 738"/>
                <a:gd name="T21" fmla="*/ 13 h 423"/>
                <a:gd name="T22" fmla="*/ 280 w 738"/>
                <a:gd name="T23" fmla="*/ 6 h 423"/>
                <a:gd name="T24" fmla="*/ 324 w 738"/>
                <a:gd name="T25" fmla="*/ 2 h 423"/>
                <a:gd name="T26" fmla="*/ 369 w 738"/>
                <a:gd name="T27" fmla="*/ 0 h 423"/>
                <a:gd name="T28" fmla="*/ 414 w 738"/>
                <a:gd name="T29" fmla="*/ 2 h 423"/>
                <a:gd name="T30" fmla="*/ 457 w 738"/>
                <a:gd name="T31" fmla="*/ 6 h 423"/>
                <a:gd name="T32" fmla="*/ 499 w 738"/>
                <a:gd name="T33" fmla="*/ 13 h 423"/>
                <a:gd name="T34" fmla="*/ 540 w 738"/>
                <a:gd name="T35" fmla="*/ 24 h 423"/>
                <a:gd name="T36" fmla="*/ 578 w 738"/>
                <a:gd name="T37" fmla="*/ 37 h 423"/>
                <a:gd name="T38" fmla="*/ 613 w 738"/>
                <a:gd name="T39" fmla="*/ 53 h 423"/>
                <a:gd name="T40" fmla="*/ 646 w 738"/>
                <a:gd name="T41" fmla="*/ 71 h 423"/>
                <a:gd name="T42" fmla="*/ 672 w 738"/>
                <a:gd name="T43" fmla="*/ 92 h 423"/>
                <a:gd name="T44" fmla="*/ 696 w 738"/>
                <a:gd name="T45" fmla="*/ 113 h 423"/>
                <a:gd name="T46" fmla="*/ 715 w 738"/>
                <a:gd name="T47" fmla="*/ 137 h 423"/>
                <a:gd name="T48" fmla="*/ 727 w 738"/>
                <a:gd name="T49" fmla="*/ 161 h 423"/>
                <a:gd name="T50" fmla="*/ 736 w 738"/>
                <a:gd name="T51" fmla="*/ 186 h 423"/>
                <a:gd name="T52" fmla="*/ 738 w 738"/>
                <a:gd name="T53" fmla="*/ 212 h 423"/>
                <a:gd name="T54" fmla="*/ 736 w 738"/>
                <a:gd name="T55" fmla="*/ 237 h 423"/>
                <a:gd name="T56" fmla="*/ 727 w 738"/>
                <a:gd name="T57" fmla="*/ 263 h 423"/>
                <a:gd name="T58" fmla="*/ 715 w 738"/>
                <a:gd name="T59" fmla="*/ 286 h 423"/>
                <a:gd name="T60" fmla="*/ 696 w 738"/>
                <a:gd name="T61" fmla="*/ 309 h 423"/>
                <a:gd name="T62" fmla="*/ 672 w 738"/>
                <a:gd name="T63" fmla="*/ 332 h 423"/>
                <a:gd name="T64" fmla="*/ 646 w 738"/>
                <a:gd name="T65" fmla="*/ 351 h 423"/>
                <a:gd name="T66" fmla="*/ 613 w 738"/>
                <a:gd name="T67" fmla="*/ 370 h 423"/>
                <a:gd name="T68" fmla="*/ 578 w 738"/>
                <a:gd name="T69" fmla="*/ 385 h 423"/>
                <a:gd name="T70" fmla="*/ 540 w 738"/>
                <a:gd name="T71" fmla="*/ 399 h 423"/>
                <a:gd name="T72" fmla="*/ 499 w 738"/>
                <a:gd name="T73" fmla="*/ 409 h 423"/>
                <a:gd name="T74" fmla="*/ 457 w 738"/>
                <a:gd name="T75" fmla="*/ 416 h 423"/>
                <a:gd name="T76" fmla="*/ 414 w 738"/>
                <a:gd name="T77" fmla="*/ 422 h 423"/>
                <a:gd name="T78" fmla="*/ 369 w 738"/>
                <a:gd name="T79" fmla="*/ 423 h 423"/>
                <a:gd name="T80" fmla="*/ 324 w 738"/>
                <a:gd name="T81" fmla="*/ 422 h 423"/>
                <a:gd name="T82" fmla="*/ 280 w 738"/>
                <a:gd name="T83" fmla="*/ 416 h 423"/>
                <a:gd name="T84" fmla="*/ 238 w 738"/>
                <a:gd name="T85" fmla="*/ 409 h 423"/>
                <a:gd name="T86" fmla="*/ 197 w 738"/>
                <a:gd name="T87" fmla="*/ 399 h 423"/>
                <a:gd name="T88" fmla="*/ 159 w 738"/>
                <a:gd name="T89" fmla="*/ 385 h 423"/>
                <a:gd name="T90" fmla="*/ 124 w 738"/>
                <a:gd name="T91" fmla="*/ 370 h 423"/>
                <a:gd name="T92" fmla="*/ 93 w 738"/>
                <a:gd name="T93" fmla="*/ 351 h 423"/>
                <a:gd name="T94" fmla="*/ 65 w 738"/>
                <a:gd name="T95" fmla="*/ 332 h 423"/>
                <a:gd name="T96" fmla="*/ 42 w 738"/>
                <a:gd name="T97" fmla="*/ 309 h 423"/>
                <a:gd name="T98" fmla="*/ 24 w 738"/>
                <a:gd name="T99" fmla="*/ 286 h 423"/>
                <a:gd name="T100" fmla="*/ 10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0" y="161"/>
                  </a:lnTo>
                  <a:lnTo>
                    <a:pt x="24" y="137"/>
                  </a:lnTo>
                  <a:lnTo>
                    <a:pt x="42" y="113"/>
                  </a:lnTo>
                  <a:lnTo>
                    <a:pt x="65" y="92"/>
                  </a:lnTo>
                  <a:lnTo>
                    <a:pt x="93" y="71"/>
                  </a:lnTo>
                  <a:lnTo>
                    <a:pt x="124" y="53"/>
                  </a:lnTo>
                  <a:lnTo>
                    <a:pt x="159" y="37"/>
                  </a:lnTo>
                  <a:lnTo>
                    <a:pt x="197" y="24"/>
                  </a:lnTo>
                  <a:lnTo>
                    <a:pt x="238" y="13"/>
                  </a:lnTo>
                  <a:lnTo>
                    <a:pt x="280" y="6"/>
                  </a:lnTo>
                  <a:lnTo>
                    <a:pt x="324" y="2"/>
                  </a:lnTo>
                  <a:lnTo>
                    <a:pt x="369" y="0"/>
                  </a:lnTo>
                  <a:lnTo>
                    <a:pt x="414" y="2"/>
                  </a:lnTo>
                  <a:lnTo>
                    <a:pt x="457" y="6"/>
                  </a:lnTo>
                  <a:lnTo>
                    <a:pt x="499" y="13"/>
                  </a:lnTo>
                  <a:lnTo>
                    <a:pt x="540" y="24"/>
                  </a:lnTo>
                  <a:lnTo>
                    <a:pt x="578" y="37"/>
                  </a:lnTo>
                  <a:lnTo>
                    <a:pt x="613" y="53"/>
                  </a:lnTo>
                  <a:lnTo>
                    <a:pt x="646" y="71"/>
                  </a:lnTo>
                  <a:lnTo>
                    <a:pt x="672" y="92"/>
                  </a:lnTo>
                  <a:lnTo>
                    <a:pt x="696" y="113"/>
                  </a:lnTo>
                  <a:lnTo>
                    <a:pt x="715" y="137"/>
                  </a:lnTo>
                  <a:lnTo>
                    <a:pt x="727" y="161"/>
                  </a:lnTo>
                  <a:lnTo>
                    <a:pt x="736" y="186"/>
                  </a:lnTo>
                  <a:lnTo>
                    <a:pt x="738" y="212"/>
                  </a:lnTo>
                  <a:lnTo>
                    <a:pt x="736" y="237"/>
                  </a:lnTo>
                  <a:lnTo>
                    <a:pt x="727" y="263"/>
                  </a:lnTo>
                  <a:lnTo>
                    <a:pt x="715" y="286"/>
                  </a:lnTo>
                  <a:lnTo>
                    <a:pt x="696" y="309"/>
                  </a:lnTo>
                  <a:lnTo>
                    <a:pt x="672" y="332"/>
                  </a:lnTo>
                  <a:lnTo>
                    <a:pt x="646" y="351"/>
                  </a:lnTo>
                  <a:lnTo>
                    <a:pt x="613" y="370"/>
                  </a:lnTo>
                  <a:lnTo>
                    <a:pt x="578" y="385"/>
                  </a:lnTo>
                  <a:lnTo>
                    <a:pt x="540" y="399"/>
                  </a:lnTo>
                  <a:lnTo>
                    <a:pt x="499" y="409"/>
                  </a:lnTo>
                  <a:lnTo>
                    <a:pt x="457" y="416"/>
                  </a:lnTo>
                  <a:lnTo>
                    <a:pt x="414" y="422"/>
                  </a:lnTo>
                  <a:lnTo>
                    <a:pt x="369" y="423"/>
                  </a:lnTo>
                  <a:lnTo>
                    <a:pt x="324" y="422"/>
                  </a:lnTo>
                  <a:lnTo>
                    <a:pt x="280" y="416"/>
                  </a:lnTo>
                  <a:lnTo>
                    <a:pt x="238" y="409"/>
                  </a:lnTo>
                  <a:lnTo>
                    <a:pt x="197" y="399"/>
                  </a:lnTo>
                  <a:lnTo>
                    <a:pt x="159" y="385"/>
                  </a:lnTo>
                  <a:lnTo>
                    <a:pt x="124" y="370"/>
                  </a:lnTo>
                  <a:lnTo>
                    <a:pt x="93" y="351"/>
                  </a:lnTo>
                  <a:lnTo>
                    <a:pt x="65" y="332"/>
                  </a:lnTo>
                  <a:lnTo>
                    <a:pt x="42" y="309"/>
                  </a:lnTo>
                  <a:lnTo>
                    <a:pt x="24" y="286"/>
                  </a:lnTo>
                  <a:lnTo>
                    <a:pt x="10"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6" name="Rectangle 15"/>
            <p:cNvSpPr>
              <a:spLocks noChangeArrowheads="1"/>
            </p:cNvSpPr>
            <p:nvPr/>
          </p:nvSpPr>
          <p:spPr bwMode="auto">
            <a:xfrm>
              <a:off x="5083"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退出</a:t>
              </a:r>
              <a:endParaRPr kumimoji="1" lang="zh-CN" altLang="en-US" sz="2000">
                <a:solidFill>
                  <a:schemeClr val="tx1"/>
                </a:solidFill>
                <a:ea typeface="黑体" panose="02010609060101010101" pitchFamily="49" charset="-122"/>
              </a:endParaRPr>
            </a:p>
          </p:txBody>
        </p:sp>
        <p:sp>
          <p:nvSpPr>
            <p:cNvPr id="51217" name="Freeform 16"/>
            <p:cNvSpPr>
              <a:spLocks/>
            </p:cNvSpPr>
            <p:nvPr/>
          </p:nvSpPr>
          <p:spPr bwMode="auto">
            <a:xfrm>
              <a:off x="1760" y="1525"/>
              <a:ext cx="738" cy="423"/>
            </a:xfrm>
            <a:custGeom>
              <a:avLst/>
              <a:gdLst>
                <a:gd name="T0" fmla="*/ 0 w 738"/>
                <a:gd name="T1" fmla="*/ 212 h 423"/>
                <a:gd name="T2" fmla="*/ 3 w 738"/>
                <a:gd name="T3" fmla="*/ 186 h 423"/>
                <a:gd name="T4" fmla="*/ 11 w 738"/>
                <a:gd name="T5" fmla="*/ 161 h 423"/>
                <a:gd name="T6" fmla="*/ 25 w 738"/>
                <a:gd name="T7" fmla="*/ 137 h 423"/>
                <a:gd name="T8" fmla="*/ 44 w 738"/>
                <a:gd name="T9" fmla="*/ 113 h 423"/>
                <a:gd name="T10" fmla="*/ 66 w 738"/>
                <a:gd name="T11" fmla="*/ 92 h 423"/>
                <a:gd name="T12" fmla="*/ 93 w 738"/>
                <a:gd name="T13" fmla="*/ 71 h 423"/>
                <a:gd name="T14" fmla="*/ 125 w 738"/>
                <a:gd name="T15" fmla="*/ 53 h 423"/>
                <a:gd name="T16" fmla="*/ 160 w 738"/>
                <a:gd name="T17" fmla="*/ 37 h 423"/>
                <a:gd name="T18" fmla="*/ 198 w 738"/>
                <a:gd name="T19" fmla="*/ 24 h 423"/>
                <a:gd name="T20" fmla="*/ 239 w 738"/>
                <a:gd name="T21" fmla="*/ 13 h 423"/>
                <a:gd name="T22" fmla="*/ 281 w 738"/>
                <a:gd name="T23" fmla="*/ 6 h 423"/>
                <a:gd name="T24" fmla="*/ 325 w 738"/>
                <a:gd name="T25" fmla="*/ 2 h 423"/>
                <a:gd name="T26" fmla="*/ 370 w 738"/>
                <a:gd name="T27" fmla="*/ 0 h 423"/>
                <a:gd name="T28" fmla="*/ 415 w 738"/>
                <a:gd name="T29" fmla="*/ 2 h 423"/>
                <a:gd name="T30" fmla="*/ 458 w 738"/>
                <a:gd name="T31" fmla="*/ 6 h 423"/>
                <a:gd name="T32" fmla="*/ 501 w 738"/>
                <a:gd name="T33" fmla="*/ 13 h 423"/>
                <a:gd name="T34" fmla="*/ 541 w 738"/>
                <a:gd name="T35" fmla="*/ 24 h 423"/>
                <a:gd name="T36" fmla="*/ 579 w 738"/>
                <a:gd name="T37" fmla="*/ 37 h 423"/>
                <a:gd name="T38" fmla="*/ 615 w 738"/>
                <a:gd name="T39" fmla="*/ 53 h 423"/>
                <a:gd name="T40" fmla="*/ 645 w 738"/>
                <a:gd name="T41" fmla="*/ 71 h 423"/>
                <a:gd name="T42" fmla="*/ 674 w 738"/>
                <a:gd name="T43" fmla="*/ 92 h 423"/>
                <a:gd name="T44" fmla="*/ 696 w 738"/>
                <a:gd name="T45" fmla="*/ 113 h 423"/>
                <a:gd name="T46" fmla="*/ 714 w 738"/>
                <a:gd name="T47" fmla="*/ 137 h 423"/>
                <a:gd name="T48" fmla="*/ 728 w 738"/>
                <a:gd name="T49" fmla="*/ 161 h 423"/>
                <a:gd name="T50" fmla="*/ 737 w 738"/>
                <a:gd name="T51" fmla="*/ 186 h 423"/>
                <a:gd name="T52" fmla="*/ 738 w 738"/>
                <a:gd name="T53" fmla="*/ 212 h 423"/>
                <a:gd name="T54" fmla="*/ 737 w 738"/>
                <a:gd name="T55" fmla="*/ 237 h 423"/>
                <a:gd name="T56" fmla="*/ 728 w 738"/>
                <a:gd name="T57" fmla="*/ 263 h 423"/>
                <a:gd name="T58" fmla="*/ 714 w 738"/>
                <a:gd name="T59" fmla="*/ 286 h 423"/>
                <a:gd name="T60" fmla="*/ 696 w 738"/>
                <a:gd name="T61" fmla="*/ 309 h 423"/>
                <a:gd name="T62" fmla="*/ 674 w 738"/>
                <a:gd name="T63" fmla="*/ 332 h 423"/>
                <a:gd name="T64" fmla="*/ 645 w 738"/>
                <a:gd name="T65" fmla="*/ 351 h 423"/>
                <a:gd name="T66" fmla="*/ 615 w 738"/>
                <a:gd name="T67" fmla="*/ 370 h 423"/>
                <a:gd name="T68" fmla="*/ 579 w 738"/>
                <a:gd name="T69" fmla="*/ 385 h 423"/>
                <a:gd name="T70" fmla="*/ 541 w 738"/>
                <a:gd name="T71" fmla="*/ 399 h 423"/>
                <a:gd name="T72" fmla="*/ 501 w 738"/>
                <a:gd name="T73" fmla="*/ 409 h 423"/>
                <a:gd name="T74" fmla="*/ 458 w 738"/>
                <a:gd name="T75" fmla="*/ 416 h 423"/>
                <a:gd name="T76" fmla="*/ 415 w 738"/>
                <a:gd name="T77" fmla="*/ 422 h 423"/>
                <a:gd name="T78" fmla="*/ 370 w 738"/>
                <a:gd name="T79" fmla="*/ 423 h 423"/>
                <a:gd name="T80" fmla="*/ 325 w 738"/>
                <a:gd name="T81" fmla="*/ 422 h 423"/>
                <a:gd name="T82" fmla="*/ 281 w 738"/>
                <a:gd name="T83" fmla="*/ 416 h 423"/>
                <a:gd name="T84" fmla="*/ 239 w 738"/>
                <a:gd name="T85" fmla="*/ 409 h 423"/>
                <a:gd name="T86" fmla="*/ 198 w 738"/>
                <a:gd name="T87" fmla="*/ 399 h 423"/>
                <a:gd name="T88" fmla="*/ 160 w 738"/>
                <a:gd name="T89" fmla="*/ 385 h 423"/>
                <a:gd name="T90" fmla="*/ 125 w 738"/>
                <a:gd name="T91" fmla="*/ 370 h 423"/>
                <a:gd name="T92" fmla="*/ 93 w 738"/>
                <a:gd name="T93" fmla="*/ 351 h 423"/>
                <a:gd name="T94" fmla="*/ 66 w 738"/>
                <a:gd name="T95" fmla="*/ 332 h 423"/>
                <a:gd name="T96" fmla="*/ 44 w 738"/>
                <a:gd name="T97" fmla="*/ 309 h 423"/>
                <a:gd name="T98" fmla="*/ 25 w 738"/>
                <a:gd name="T99" fmla="*/ 286 h 423"/>
                <a:gd name="T100" fmla="*/ 11 w 738"/>
                <a:gd name="T101" fmla="*/ 263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5" y="137"/>
                  </a:lnTo>
                  <a:lnTo>
                    <a:pt x="44" y="113"/>
                  </a:lnTo>
                  <a:lnTo>
                    <a:pt x="66" y="92"/>
                  </a:lnTo>
                  <a:lnTo>
                    <a:pt x="93" y="71"/>
                  </a:lnTo>
                  <a:lnTo>
                    <a:pt x="125" y="53"/>
                  </a:lnTo>
                  <a:lnTo>
                    <a:pt x="160" y="37"/>
                  </a:lnTo>
                  <a:lnTo>
                    <a:pt x="198" y="24"/>
                  </a:lnTo>
                  <a:lnTo>
                    <a:pt x="239" y="13"/>
                  </a:lnTo>
                  <a:lnTo>
                    <a:pt x="281" y="6"/>
                  </a:lnTo>
                  <a:lnTo>
                    <a:pt x="325" y="2"/>
                  </a:lnTo>
                  <a:lnTo>
                    <a:pt x="370" y="0"/>
                  </a:lnTo>
                  <a:lnTo>
                    <a:pt x="415" y="2"/>
                  </a:lnTo>
                  <a:lnTo>
                    <a:pt x="458" y="6"/>
                  </a:lnTo>
                  <a:lnTo>
                    <a:pt x="501" y="13"/>
                  </a:lnTo>
                  <a:lnTo>
                    <a:pt x="541" y="24"/>
                  </a:lnTo>
                  <a:lnTo>
                    <a:pt x="579" y="37"/>
                  </a:lnTo>
                  <a:lnTo>
                    <a:pt x="615" y="53"/>
                  </a:lnTo>
                  <a:lnTo>
                    <a:pt x="645" y="71"/>
                  </a:lnTo>
                  <a:lnTo>
                    <a:pt x="674" y="92"/>
                  </a:lnTo>
                  <a:lnTo>
                    <a:pt x="696" y="113"/>
                  </a:lnTo>
                  <a:lnTo>
                    <a:pt x="714" y="137"/>
                  </a:lnTo>
                  <a:lnTo>
                    <a:pt x="728" y="161"/>
                  </a:lnTo>
                  <a:lnTo>
                    <a:pt x="737" y="186"/>
                  </a:lnTo>
                  <a:lnTo>
                    <a:pt x="738" y="212"/>
                  </a:lnTo>
                  <a:lnTo>
                    <a:pt x="737" y="237"/>
                  </a:lnTo>
                  <a:lnTo>
                    <a:pt x="728" y="263"/>
                  </a:lnTo>
                  <a:lnTo>
                    <a:pt x="714" y="286"/>
                  </a:lnTo>
                  <a:lnTo>
                    <a:pt x="696" y="309"/>
                  </a:lnTo>
                  <a:lnTo>
                    <a:pt x="674" y="332"/>
                  </a:lnTo>
                  <a:lnTo>
                    <a:pt x="645" y="351"/>
                  </a:lnTo>
                  <a:lnTo>
                    <a:pt x="615" y="370"/>
                  </a:lnTo>
                  <a:lnTo>
                    <a:pt x="579" y="385"/>
                  </a:lnTo>
                  <a:lnTo>
                    <a:pt x="541" y="399"/>
                  </a:lnTo>
                  <a:lnTo>
                    <a:pt x="501" y="409"/>
                  </a:lnTo>
                  <a:lnTo>
                    <a:pt x="458" y="416"/>
                  </a:lnTo>
                  <a:lnTo>
                    <a:pt x="415" y="422"/>
                  </a:lnTo>
                  <a:lnTo>
                    <a:pt x="370" y="423"/>
                  </a:lnTo>
                  <a:lnTo>
                    <a:pt x="325" y="422"/>
                  </a:lnTo>
                  <a:lnTo>
                    <a:pt x="281" y="416"/>
                  </a:lnTo>
                  <a:lnTo>
                    <a:pt x="239" y="409"/>
                  </a:lnTo>
                  <a:lnTo>
                    <a:pt x="198" y="399"/>
                  </a:lnTo>
                  <a:lnTo>
                    <a:pt x="160" y="385"/>
                  </a:lnTo>
                  <a:lnTo>
                    <a:pt x="125" y="370"/>
                  </a:lnTo>
                  <a:lnTo>
                    <a:pt x="93" y="351"/>
                  </a:lnTo>
                  <a:lnTo>
                    <a:pt x="66" y="332"/>
                  </a:lnTo>
                  <a:lnTo>
                    <a:pt x="44" y="309"/>
                  </a:lnTo>
                  <a:lnTo>
                    <a:pt x="25" y="286"/>
                  </a:lnTo>
                  <a:lnTo>
                    <a:pt x="11" y="263"/>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18" name="Rectangle 17"/>
            <p:cNvSpPr>
              <a:spLocks noChangeArrowheads="1"/>
            </p:cNvSpPr>
            <p:nvPr/>
          </p:nvSpPr>
          <p:spPr bwMode="auto">
            <a:xfrm>
              <a:off x="1954"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就绪</a:t>
              </a:r>
              <a:endParaRPr kumimoji="1" lang="zh-CN" altLang="en-US" sz="2000">
                <a:solidFill>
                  <a:schemeClr val="tx1"/>
                </a:solidFill>
                <a:ea typeface="黑体" panose="02010609060101010101" pitchFamily="49" charset="-122"/>
              </a:endParaRPr>
            </a:p>
          </p:txBody>
        </p:sp>
        <p:sp>
          <p:nvSpPr>
            <p:cNvPr id="51219" name="Freeform 18"/>
            <p:cNvSpPr>
              <a:spLocks/>
            </p:cNvSpPr>
            <p:nvPr/>
          </p:nvSpPr>
          <p:spPr bwMode="auto">
            <a:xfrm>
              <a:off x="1760" y="2740"/>
              <a:ext cx="738" cy="423"/>
            </a:xfrm>
            <a:custGeom>
              <a:avLst/>
              <a:gdLst>
                <a:gd name="T0" fmla="*/ 0 w 738"/>
                <a:gd name="T1" fmla="*/ 212 h 423"/>
                <a:gd name="T2" fmla="*/ 3 w 738"/>
                <a:gd name="T3" fmla="*/ 186 h 423"/>
                <a:gd name="T4" fmla="*/ 11 w 738"/>
                <a:gd name="T5" fmla="*/ 161 h 423"/>
                <a:gd name="T6" fmla="*/ 25 w 738"/>
                <a:gd name="T7" fmla="*/ 137 h 423"/>
                <a:gd name="T8" fmla="*/ 44 w 738"/>
                <a:gd name="T9" fmla="*/ 114 h 423"/>
                <a:gd name="T10" fmla="*/ 66 w 738"/>
                <a:gd name="T11" fmla="*/ 92 h 423"/>
                <a:gd name="T12" fmla="*/ 93 w 738"/>
                <a:gd name="T13" fmla="*/ 72 h 423"/>
                <a:gd name="T14" fmla="*/ 125 w 738"/>
                <a:gd name="T15" fmla="*/ 54 h 423"/>
                <a:gd name="T16" fmla="*/ 160 w 738"/>
                <a:gd name="T17" fmla="*/ 38 h 423"/>
                <a:gd name="T18" fmla="*/ 198 w 738"/>
                <a:gd name="T19" fmla="*/ 24 h 423"/>
                <a:gd name="T20" fmla="*/ 239 w 738"/>
                <a:gd name="T21" fmla="*/ 14 h 423"/>
                <a:gd name="T22" fmla="*/ 281 w 738"/>
                <a:gd name="T23" fmla="*/ 7 h 423"/>
                <a:gd name="T24" fmla="*/ 325 w 738"/>
                <a:gd name="T25" fmla="*/ 2 h 423"/>
                <a:gd name="T26" fmla="*/ 370 w 738"/>
                <a:gd name="T27" fmla="*/ 0 h 423"/>
                <a:gd name="T28" fmla="*/ 415 w 738"/>
                <a:gd name="T29" fmla="*/ 2 h 423"/>
                <a:gd name="T30" fmla="*/ 458 w 738"/>
                <a:gd name="T31" fmla="*/ 7 h 423"/>
                <a:gd name="T32" fmla="*/ 501 w 738"/>
                <a:gd name="T33" fmla="*/ 14 h 423"/>
                <a:gd name="T34" fmla="*/ 541 w 738"/>
                <a:gd name="T35" fmla="*/ 24 h 423"/>
                <a:gd name="T36" fmla="*/ 579 w 738"/>
                <a:gd name="T37" fmla="*/ 38 h 423"/>
                <a:gd name="T38" fmla="*/ 615 w 738"/>
                <a:gd name="T39" fmla="*/ 54 h 423"/>
                <a:gd name="T40" fmla="*/ 645 w 738"/>
                <a:gd name="T41" fmla="*/ 72 h 423"/>
                <a:gd name="T42" fmla="*/ 674 w 738"/>
                <a:gd name="T43" fmla="*/ 92 h 423"/>
                <a:gd name="T44" fmla="*/ 696 w 738"/>
                <a:gd name="T45" fmla="*/ 114 h 423"/>
                <a:gd name="T46" fmla="*/ 714 w 738"/>
                <a:gd name="T47" fmla="*/ 137 h 423"/>
                <a:gd name="T48" fmla="*/ 728 w 738"/>
                <a:gd name="T49" fmla="*/ 161 h 423"/>
                <a:gd name="T50" fmla="*/ 737 w 738"/>
                <a:gd name="T51" fmla="*/ 186 h 423"/>
                <a:gd name="T52" fmla="*/ 738 w 738"/>
                <a:gd name="T53" fmla="*/ 212 h 423"/>
                <a:gd name="T54" fmla="*/ 737 w 738"/>
                <a:gd name="T55" fmla="*/ 237 h 423"/>
                <a:gd name="T56" fmla="*/ 728 w 738"/>
                <a:gd name="T57" fmla="*/ 262 h 423"/>
                <a:gd name="T58" fmla="*/ 714 w 738"/>
                <a:gd name="T59" fmla="*/ 288 h 423"/>
                <a:gd name="T60" fmla="*/ 696 w 738"/>
                <a:gd name="T61" fmla="*/ 310 h 423"/>
                <a:gd name="T62" fmla="*/ 674 w 738"/>
                <a:gd name="T63" fmla="*/ 333 h 423"/>
                <a:gd name="T64" fmla="*/ 645 w 738"/>
                <a:gd name="T65" fmla="*/ 353 h 423"/>
                <a:gd name="T66" fmla="*/ 615 w 738"/>
                <a:gd name="T67" fmla="*/ 371 h 423"/>
                <a:gd name="T68" fmla="*/ 579 w 738"/>
                <a:gd name="T69" fmla="*/ 386 h 423"/>
                <a:gd name="T70" fmla="*/ 541 w 738"/>
                <a:gd name="T71" fmla="*/ 399 h 423"/>
                <a:gd name="T72" fmla="*/ 501 w 738"/>
                <a:gd name="T73" fmla="*/ 410 h 423"/>
                <a:gd name="T74" fmla="*/ 458 w 738"/>
                <a:gd name="T75" fmla="*/ 417 h 423"/>
                <a:gd name="T76" fmla="*/ 415 w 738"/>
                <a:gd name="T77" fmla="*/ 422 h 423"/>
                <a:gd name="T78" fmla="*/ 370 w 738"/>
                <a:gd name="T79" fmla="*/ 423 h 423"/>
                <a:gd name="T80" fmla="*/ 325 w 738"/>
                <a:gd name="T81" fmla="*/ 422 h 423"/>
                <a:gd name="T82" fmla="*/ 281 w 738"/>
                <a:gd name="T83" fmla="*/ 417 h 423"/>
                <a:gd name="T84" fmla="*/ 239 w 738"/>
                <a:gd name="T85" fmla="*/ 410 h 423"/>
                <a:gd name="T86" fmla="*/ 198 w 738"/>
                <a:gd name="T87" fmla="*/ 399 h 423"/>
                <a:gd name="T88" fmla="*/ 160 w 738"/>
                <a:gd name="T89" fmla="*/ 386 h 423"/>
                <a:gd name="T90" fmla="*/ 125 w 738"/>
                <a:gd name="T91" fmla="*/ 371 h 423"/>
                <a:gd name="T92" fmla="*/ 93 w 738"/>
                <a:gd name="T93" fmla="*/ 353 h 423"/>
                <a:gd name="T94" fmla="*/ 66 w 738"/>
                <a:gd name="T95" fmla="*/ 333 h 423"/>
                <a:gd name="T96" fmla="*/ 44 w 738"/>
                <a:gd name="T97" fmla="*/ 310 h 423"/>
                <a:gd name="T98" fmla="*/ 25 w 738"/>
                <a:gd name="T99" fmla="*/ 288 h 423"/>
                <a:gd name="T100" fmla="*/ 11 w 738"/>
                <a:gd name="T101" fmla="*/ 262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5" y="137"/>
                  </a:lnTo>
                  <a:lnTo>
                    <a:pt x="44" y="114"/>
                  </a:lnTo>
                  <a:lnTo>
                    <a:pt x="66" y="92"/>
                  </a:lnTo>
                  <a:lnTo>
                    <a:pt x="93" y="72"/>
                  </a:lnTo>
                  <a:lnTo>
                    <a:pt x="125" y="54"/>
                  </a:lnTo>
                  <a:lnTo>
                    <a:pt x="160" y="38"/>
                  </a:lnTo>
                  <a:lnTo>
                    <a:pt x="198" y="24"/>
                  </a:lnTo>
                  <a:lnTo>
                    <a:pt x="239" y="14"/>
                  </a:lnTo>
                  <a:lnTo>
                    <a:pt x="281" y="7"/>
                  </a:lnTo>
                  <a:lnTo>
                    <a:pt x="325" y="2"/>
                  </a:lnTo>
                  <a:lnTo>
                    <a:pt x="370" y="0"/>
                  </a:lnTo>
                  <a:lnTo>
                    <a:pt x="415" y="2"/>
                  </a:lnTo>
                  <a:lnTo>
                    <a:pt x="458" y="7"/>
                  </a:lnTo>
                  <a:lnTo>
                    <a:pt x="501" y="14"/>
                  </a:lnTo>
                  <a:lnTo>
                    <a:pt x="541" y="24"/>
                  </a:lnTo>
                  <a:lnTo>
                    <a:pt x="579" y="38"/>
                  </a:lnTo>
                  <a:lnTo>
                    <a:pt x="615" y="54"/>
                  </a:lnTo>
                  <a:lnTo>
                    <a:pt x="645" y="72"/>
                  </a:lnTo>
                  <a:lnTo>
                    <a:pt x="674" y="92"/>
                  </a:lnTo>
                  <a:lnTo>
                    <a:pt x="696" y="114"/>
                  </a:lnTo>
                  <a:lnTo>
                    <a:pt x="714" y="137"/>
                  </a:lnTo>
                  <a:lnTo>
                    <a:pt x="728" y="161"/>
                  </a:lnTo>
                  <a:lnTo>
                    <a:pt x="737" y="186"/>
                  </a:lnTo>
                  <a:lnTo>
                    <a:pt x="738" y="212"/>
                  </a:lnTo>
                  <a:lnTo>
                    <a:pt x="737" y="237"/>
                  </a:lnTo>
                  <a:lnTo>
                    <a:pt x="728" y="262"/>
                  </a:lnTo>
                  <a:lnTo>
                    <a:pt x="714" y="288"/>
                  </a:lnTo>
                  <a:lnTo>
                    <a:pt x="696" y="310"/>
                  </a:lnTo>
                  <a:lnTo>
                    <a:pt x="674" y="333"/>
                  </a:lnTo>
                  <a:lnTo>
                    <a:pt x="645" y="353"/>
                  </a:lnTo>
                  <a:lnTo>
                    <a:pt x="615" y="371"/>
                  </a:lnTo>
                  <a:lnTo>
                    <a:pt x="579" y="386"/>
                  </a:lnTo>
                  <a:lnTo>
                    <a:pt x="541" y="399"/>
                  </a:lnTo>
                  <a:lnTo>
                    <a:pt x="501" y="410"/>
                  </a:lnTo>
                  <a:lnTo>
                    <a:pt x="458" y="417"/>
                  </a:lnTo>
                  <a:lnTo>
                    <a:pt x="415" y="422"/>
                  </a:lnTo>
                  <a:lnTo>
                    <a:pt x="370" y="423"/>
                  </a:lnTo>
                  <a:lnTo>
                    <a:pt x="325" y="422"/>
                  </a:lnTo>
                  <a:lnTo>
                    <a:pt x="281" y="417"/>
                  </a:lnTo>
                  <a:lnTo>
                    <a:pt x="239" y="410"/>
                  </a:lnTo>
                  <a:lnTo>
                    <a:pt x="198" y="399"/>
                  </a:lnTo>
                  <a:lnTo>
                    <a:pt x="160" y="386"/>
                  </a:lnTo>
                  <a:lnTo>
                    <a:pt x="125" y="371"/>
                  </a:lnTo>
                  <a:lnTo>
                    <a:pt x="93" y="353"/>
                  </a:lnTo>
                  <a:lnTo>
                    <a:pt x="66" y="333"/>
                  </a:lnTo>
                  <a:lnTo>
                    <a:pt x="44" y="310"/>
                  </a:lnTo>
                  <a:lnTo>
                    <a:pt x="25" y="288"/>
                  </a:lnTo>
                  <a:lnTo>
                    <a:pt x="11" y="262"/>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20" name="Rectangle 19"/>
            <p:cNvSpPr>
              <a:spLocks noChangeArrowheads="1"/>
            </p:cNvSpPr>
            <p:nvPr/>
          </p:nvSpPr>
          <p:spPr bwMode="auto">
            <a:xfrm>
              <a:off x="1884" y="287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阻塞</a:t>
              </a:r>
              <a:endParaRPr kumimoji="1" lang="zh-CN" altLang="en-US" sz="2000">
                <a:solidFill>
                  <a:schemeClr val="tx1"/>
                </a:solidFill>
                <a:ea typeface="黑体" panose="02010609060101010101" pitchFamily="49" charset="-122"/>
              </a:endParaRPr>
            </a:p>
          </p:txBody>
        </p:sp>
        <p:sp>
          <p:nvSpPr>
            <p:cNvPr id="51221" name="Freeform 20"/>
            <p:cNvSpPr>
              <a:spLocks/>
            </p:cNvSpPr>
            <p:nvPr/>
          </p:nvSpPr>
          <p:spPr bwMode="auto">
            <a:xfrm>
              <a:off x="3275" y="1641"/>
              <a:ext cx="53" cy="52"/>
            </a:xfrm>
            <a:custGeom>
              <a:avLst/>
              <a:gdLst>
                <a:gd name="T0" fmla="*/ 0 w 53"/>
                <a:gd name="T1" fmla="*/ 0 h 52"/>
                <a:gd name="T2" fmla="*/ 0 w 53"/>
                <a:gd name="T3" fmla="*/ 52 h 52"/>
                <a:gd name="T4" fmla="*/ 53 w 53"/>
                <a:gd name="T5" fmla="*/ 27 h 52"/>
                <a:gd name="T6" fmla="*/ 0 w 53"/>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0"/>
                  </a:moveTo>
                  <a:lnTo>
                    <a:pt x="0" y="52"/>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2" name="Freeform 21"/>
            <p:cNvSpPr>
              <a:spLocks/>
            </p:cNvSpPr>
            <p:nvPr/>
          </p:nvSpPr>
          <p:spPr bwMode="auto">
            <a:xfrm>
              <a:off x="3275" y="1641"/>
              <a:ext cx="53" cy="52"/>
            </a:xfrm>
            <a:custGeom>
              <a:avLst/>
              <a:gdLst>
                <a:gd name="T0" fmla="*/ 0 w 53"/>
                <a:gd name="T1" fmla="*/ 0 h 52"/>
                <a:gd name="T2" fmla="*/ 0 w 53"/>
                <a:gd name="T3" fmla="*/ 52 h 52"/>
                <a:gd name="T4" fmla="*/ 53 w 53"/>
                <a:gd name="T5" fmla="*/ 27 h 52"/>
                <a:gd name="T6" fmla="*/ 0 w 53"/>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0"/>
                  </a:moveTo>
                  <a:lnTo>
                    <a:pt x="0" y="52"/>
                  </a:lnTo>
                  <a:lnTo>
                    <a:pt x="53" y="2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3" name="Line 22"/>
            <p:cNvSpPr>
              <a:spLocks noChangeShapeType="1"/>
            </p:cNvSpPr>
            <p:nvPr/>
          </p:nvSpPr>
          <p:spPr bwMode="auto">
            <a:xfrm>
              <a:off x="2467" y="1651"/>
              <a:ext cx="808" cy="1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4" name="Freeform 23"/>
            <p:cNvSpPr>
              <a:spLocks/>
            </p:cNvSpPr>
            <p:nvPr/>
          </p:nvSpPr>
          <p:spPr bwMode="auto">
            <a:xfrm>
              <a:off x="2602" y="1559"/>
              <a:ext cx="590" cy="196"/>
            </a:xfrm>
            <a:custGeom>
              <a:avLst/>
              <a:gdLst>
                <a:gd name="T0" fmla="*/ 0 w 590"/>
                <a:gd name="T1" fmla="*/ 183 h 196"/>
                <a:gd name="T2" fmla="*/ 587 w 590"/>
                <a:gd name="T3" fmla="*/ 196 h 196"/>
                <a:gd name="T4" fmla="*/ 590 w 590"/>
                <a:gd name="T5" fmla="*/ 13 h 196"/>
                <a:gd name="T6" fmla="*/ 5 w 590"/>
                <a:gd name="T7" fmla="*/ 0 h 196"/>
                <a:gd name="T8" fmla="*/ 0 w 590"/>
                <a:gd name="T9" fmla="*/ 183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0" h="196">
                  <a:moveTo>
                    <a:pt x="0" y="183"/>
                  </a:moveTo>
                  <a:lnTo>
                    <a:pt x="587" y="196"/>
                  </a:lnTo>
                  <a:lnTo>
                    <a:pt x="590" y="13"/>
                  </a:lnTo>
                  <a:lnTo>
                    <a:pt x="5"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5" name="Rectangle 24"/>
            <p:cNvSpPr>
              <a:spLocks noChangeArrowheads="1"/>
            </p:cNvSpPr>
            <p:nvPr/>
          </p:nvSpPr>
          <p:spPr bwMode="auto">
            <a:xfrm rot="60000">
              <a:off x="2615" y="1577"/>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分派</a:t>
              </a:r>
              <a:endParaRPr kumimoji="1" lang="zh-CN" altLang="en-US" sz="2000">
                <a:solidFill>
                  <a:schemeClr val="tx1"/>
                </a:solidFill>
                <a:ea typeface="黑体" panose="02010609060101010101" pitchFamily="49" charset="-122"/>
              </a:endParaRPr>
            </a:p>
          </p:txBody>
        </p:sp>
        <p:sp>
          <p:nvSpPr>
            <p:cNvPr id="51226" name="Freeform 25"/>
            <p:cNvSpPr>
              <a:spLocks/>
            </p:cNvSpPr>
            <p:nvPr/>
          </p:nvSpPr>
          <p:spPr bwMode="auto">
            <a:xfrm>
              <a:off x="2459" y="1807"/>
              <a:ext cx="52" cy="52"/>
            </a:xfrm>
            <a:custGeom>
              <a:avLst/>
              <a:gdLst>
                <a:gd name="T0" fmla="*/ 52 w 52"/>
                <a:gd name="T1" fmla="*/ 0 h 52"/>
                <a:gd name="T2" fmla="*/ 52 w 52"/>
                <a:gd name="T3" fmla="*/ 52 h 52"/>
                <a:gd name="T4" fmla="*/ 0 w 52"/>
                <a:gd name="T5" fmla="*/ 26 h 52"/>
                <a:gd name="T6" fmla="*/ 52 w 52"/>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2">
                  <a:moveTo>
                    <a:pt x="52" y="0"/>
                  </a:moveTo>
                  <a:lnTo>
                    <a:pt x="52" y="52"/>
                  </a:lnTo>
                  <a:lnTo>
                    <a:pt x="0" y="26"/>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27" name="Freeform 26"/>
            <p:cNvSpPr>
              <a:spLocks/>
            </p:cNvSpPr>
            <p:nvPr/>
          </p:nvSpPr>
          <p:spPr bwMode="auto">
            <a:xfrm>
              <a:off x="2459" y="1807"/>
              <a:ext cx="52" cy="52"/>
            </a:xfrm>
            <a:custGeom>
              <a:avLst/>
              <a:gdLst>
                <a:gd name="T0" fmla="*/ 52 w 52"/>
                <a:gd name="T1" fmla="*/ 0 h 52"/>
                <a:gd name="T2" fmla="*/ 52 w 52"/>
                <a:gd name="T3" fmla="*/ 52 h 52"/>
                <a:gd name="T4" fmla="*/ 0 w 52"/>
                <a:gd name="T5" fmla="*/ 26 h 52"/>
                <a:gd name="T6" fmla="*/ 52 w 52"/>
                <a:gd name="T7" fmla="*/ 0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2">
                  <a:moveTo>
                    <a:pt x="52" y="0"/>
                  </a:moveTo>
                  <a:lnTo>
                    <a:pt x="52" y="52"/>
                  </a:lnTo>
                  <a:lnTo>
                    <a:pt x="0" y="26"/>
                  </a:lnTo>
                  <a:lnTo>
                    <a:pt x="5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Line 27"/>
            <p:cNvSpPr>
              <a:spLocks noChangeShapeType="1"/>
            </p:cNvSpPr>
            <p:nvPr/>
          </p:nvSpPr>
          <p:spPr bwMode="auto">
            <a:xfrm flipH="1" flipV="1">
              <a:off x="2511" y="1834"/>
              <a:ext cx="844"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Freeform 28"/>
            <p:cNvSpPr>
              <a:spLocks/>
            </p:cNvSpPr>
            <p:nvPr/>
          </p:nvSpPr>
          <p:spPr bwMode="auto">
            <a:xfrm>
              <a:off x="2647" y="1741"/>
              <a:ext cx="518" cy="186"/>
            </a:xfrm>
            <a:custGeom>
              <a:avLst/>
              <a:gdLst>
                <a:gd name="T0" fmla="*/ 0 w 518"/>
                <a:gd name="T1" fmla="*/ 183 h 186"/>
                <a:gd name="T2" fmla="*/ 516 w 518"/>
                <a:gd name="T3" fmla="*/ 186 h 186"/>
                <a:gd name="T4" fmla="*/ 518 w 518"/>
                <a:gd name="T5" fmla="*/ 3 h 186"/>
                <a:gd name="T6" fmla="*/ 2 w 518"/>
                <a:gd name="T7" fmla="*/ 0 h 186"/>
                <a:gd name="T8" fmla="*/ 0 w 518"/>
                <a:gd name="T9" fmla="*/ 183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8" h="186">
                  <a:moveTo>
                    <a:pt x="0" y="183"/>
                  </a:moveTo>
                  <a:lnTo>
                    <a:pt x="516" y="186"/>
                  </a:lnTo>
                  <a:lnTo>
                    <a:pt x="518" y="3"/>
                  </a:lnTo>
                  <a:lnTo>
                    <a:pt x="2"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0" name="Rectangle 29"/>
            <p:cNvSpPr>
              <a:spLocks noChangeArrowheads="1"/>
            </p:cNvSpPr>
            <p:nvPr/>
          </p:nvSpPr>
          <p:spPr bwMode="auto">
            <a:xfrm>
              <a:off x="2660" y="175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超时</a:t>
              </a:r>
              <a:endParaRPr kumimoji="1" lang="zh-CN" altLang="en-US" sz="2000">
                <a:solidFill>
                  <a:schemeClr val="tx1"/>
                </a:solidFill>
                <a:ea typeface="黑体" panose="02010609060101010101" pitchFamily="49" charset="-122"/>
              </a:endParaRPr>
            </a:p>
          </p:txBody>
        </p:sp>
        <p:sp>
          <p:nvSpPr>
            <p:cNvPr id="51231" name="Freeform 30"/>
            <p:cNvSpPr>
              <a:spLocks/>
            </p:cNvSpPr>
            <p:nvPr/>
          </p:nvSpPr>
          <p:spPr bwMode="auto">
            <a:xfrm>
              <a:off x="2498" y="2898"/>
              <a:ext cx="58" cy="54"/>
            </a:xfrm>
            <a:custGeom>
              <a:avLst/>
              <a:gdLst>
                <a:gd name="T0" fmla="*/ 24 w 58"/>
                <a:gd name="T1" fmla="*/ 0 h 54"/>
                <a:gd name="T2" fmla="*/ 58 w 58"/>
                <a:gd name="T3" fmla="*/ 40 h 54"/>
                <a:gd name="T4" fmla="*/ 0 w 58"/>
                <a:gd name="T5" fmla="*/ 54 h 54"/>
                <a:gd name="T6" fmla="*/ 24 w 58"/>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24" y="0"/>
                  </a:moveTo>
                  <a:lnTo>
                    <a:pt x="58" y="40"/>
                  </a:lnTo>
                  <a:lnTo>
                    <a:pt x="0" y="54"/>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2" name="Freeform 31"/>
            <p:cNvSpPr>
              <a:spLocks/>
            </p:cNvSpPr>
            <p:nvPr/>
          </p:nvSpPr>
          <p:spPr bwMode="auto">
            <a:xfrm>
              <a:off x="2498" y="2898"/>
              <a:ext cx="58" cy="54"/>
            </a:xfrm>
            <a:custGeom>
              <a:avLst/>
              <a:gdLst>
                <a:gd name="T0" fmla="*/ 24 w 58"/>
                <a:gd name="T1" fmla="*/ 0 h 54"/>
                <a:gd name="T2" fmla="*/ 58 w 58"/>
                <a:gd name="T3" fmla="*/ 40 h 54"/>
                <a:gd name="T4" fmla="*/ 0 w 58"/>
                <a:gd name="T5" fmla="*/ 54 h 54"/>
                <a:gd name="T6" fmla="*/ 24 w 58"/>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 h="54">
                  <a:moveTo>
                    <a:pt x="24" y="0"/>
                  </a:moveTo>
                  <a:lnTo>
                    <a:pt x="58" y="40"/>
                  </a:lnTo>
                  <a:lnTo>
                    <a:pt x="0" y="54"/>
                  </a:lnTo>
                  <a:lnTo>
                    <a:pt x="2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3" name="Line 32"/>
            <p:cNvSpPr>
              <a:spLocks noChangeShapeType="1"/>
            </p:cNvSpPr>
            <p:nvPr/>
          </p:nvSpPr>
          <p:spPr bwMode="auto">
            <a:xfrm flipH="1">
              <a:off x="2539" y="1948"/>
              <a:ext cx="1138" cy="97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Freeform 33"/>
            <p:cNvSpPr>
              <a:spLocks/>
            </p:cNvSpPr>
            <p:nvPr/>
          </p:nvSpPr>
          <p:spPr bwMode="auto">
            <a:xfrm>
              <a:off x="2829" y="2192"/>
              <a:ext cx="514" cy="512"/>
            </a:xfrm>
            <a:custGeom>
              <a:avLst/>
              <a:gdLst>
                <a:gd name="T0" fmla="*/ 228 w 514"/>
                <a:gd name="T1" fmla="*/ 512 h 512"/>
                <a:gd name="T2" fmla="*/ 514 w 514"/>
                <a:gd name="T3" fmla="*/ 269 h 512"/>
                <a:gd name="T4" fmla="*/ 287 w 514"/>
                <a:gd name="T5" fmla="*/ 0 h 512"/>
                <a:gd name="T6" fmla="*/ 0 w 514"/>
                <a:gd name="T7" fmla="*/ 244 h 512"/>
                <a:gd name="T8" fmla="*/ 228 w 514"/>
                <a:gd name="T9" fmla="*/ 512 h 5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4" h="512">
                  <a:moveTo>
                    <a:pt x="228" y="512"/>
                  </a:moveTo>
                  <a:lnTo>
                    <a:pt x="514" y="269"/>
                  </a:lnTo>
                  <a:lnTo>
                    <a:pt x="287" y="0"/>
                  </a:lnTo>
                  <a:lnTo>
                    <a:pt x="0" y="244"/>
                  </a:lnTo>
                  <a:lnTo>
                    <a:pt x="228" y="5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5" name="Rectangle 34"/>
            <p:cNvSpPr>
              <a:spLocks noChangeArrowheads="1"/>
            </p:cNvSpPr>
            <p:nvPr/>
          </p:nvSpPr>
          <p:spPr bwMode="auto">
            <a:xfrm rot="-2460000">
              <a:off x="2865" y="2337"/>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36" name="Rectangle 35"/>
            <p:cNvSpPr>
              <a:spLocks noChangeArrowheads="1"/>
            </p:cNvSpPr>
            <p:nvPr/>
          </p:nvSpPr>
          <p:spPr bwMode="auto">
            <a:xfrm rot="-2460000">
              <a:off x="3002" y="2443"/>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等待</a:t>
              </a:r>
              <a:endParaRPr kumimoji="1" lang="zh-CN" altLang="en-US" sz="2000">
                <a:solidFill>
                  <a:schemeClr val="tx1"/>
                </a:solidFill>
                <a:ea typeface="黑体" panose="02010609060101010101" pitchFamily="49" charset="-122"/>
              </a:endParaRPr>
            </a:p>
          </p:txBody>
        </p:sp>
        <p:sp>
          <p:nvSpPr>
            <p:cNvPr id="51237" name="Freeform 36"/>
            <p:cNvSpPr>
              <a:spLocks/>
            </p:cNvSpPr>
            <p:nvPr/>
          </p:nvSpPr>
          <p:spPr bwMode="auto">
            <a:xfrm>
              <a:off x="2103"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38" name="Freeform 37"/>
            <p:cNvSpPr>
              <a:spLocks/>
            </p:cNvSpPr>
            <p:nvPr/>
          </p:nvSpPr>
          <p:spPr bwMode="auto">
            <a:xfrm>
              <a:off x="2103"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39" name="Line 38"/>
            <p:cNvSpPr>
              <a:spLocks noChangeShapeType="1"/>
            </p:cNvSpPr>
            <p:nvPr/>
          </p:nvSpPr>
          <p:spPr bwMode="auto">
            <a:xfrm flipV="1">
              <a:off x="2130" y="2000"/>
              <a:ext cx="1" cy="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0" name="Rectangle 39"/>
            <p:cNvSpPr>
              <a:spLocks noChangeArrowheads="1"/>
            </p:cNvSpPr>
            <p:nvPr/>
          </p:nvSpPr>
          <p:spPr bwMode="auto">
            <a:xfrm>
              <a:off x="1951" y="2122"/>
              <a:ext cx="3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41" name="Rectangle 40"/>
            <p:cNvSpPr>
              <a:spLocks noChangeArrowheads="1"/>
            </p:cNvSpPr>
            <p:nvPr/>
          </p:nvSpPr>
          <p:spPr bwMode="auto">
            <a:xfrm rot="-5400000">
              <a:off x="1916" y="231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42" name="Rectangle 41"/>
            <p:cNvSpPr>
              <a:spLocks noChangeArrowheads="1"/>
            </p:cNvSpPr>
            <p:nvPr/>
          </p:nvSpPr>
          <p:spPr bwMode="auto">
            <a:xfrm rot="-5400000">
              <a:off x="2052" y="2315"/>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发生</a:t>
              </a:r>
              <a:endParaRPr kumimoji="1" lang="zh-CN" altLang="en-US" sz="2000">
                <a:solidFill>
                  <a:schemeClr val="tx1"/>
                </a:solidFill>
                <a:ea typeface="黑体" panose="02010609060101010101" pitchFamily="49" charset="-122"/>
              </a:endParaRPr>
            </a:p>
          </p:txBody>
        </p:sp>
        <p:sp>
          <p:nvSpPr>
            <p:cNvPr id="51243" name="Freeform 42"/>
            <p:cNvSpPr>
              <a:spLocks/>
            </p:cNvSpPr>
            <p:nvPr/>
          </p:nvSpPr>
          <p:spPr bwMode="auto">
            <a:xfrm>
              <a:off x="4802" y="1710"/>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44" name="Freeform 43"/>
            <p:cNvSpPr>
              <a:spLocks/>
            </p:cNvSpPr>
            <p:nvPr/>
          </p:nvSpPr>
          <p:spPr bwMode="auto">
            <a:xfrm>
              <a:off x="4802" y="1710"/>
              <a:ext cx="53" cy="54"/>
            </a:xfrm>
            <a:custGeom>
              <a:avLst/>
              <a:gdLst>
                <a:gd name="T0" fmla="*/ 0 w 53"/>
                <a:gd name="T1" fmla="*/ 0 h 54"/>
                <a:gd name="T2" fmla="*/ 0 w 53"/>
                <a:gd name="T3" fmla="*/ 54 h 54"/>
                <a:gd name="T4" fmla="*/ 53 w 53"/>
                <a:gd name="T5" fmla="*/ 27 h 54"/>
                <a:gd name="T6" fmla="*/ 0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0" y="0"/>
                  </a:moveTo>
                  <a:lnTo>
                    <a:pt x="0" y="54"/>
                  </a:lnTo>
                  <a:lnTo>
                    <a:pt x="53" y="27"/>
                  </a:lnTo>
                  <a:lnTo>
                    <a:pt x="0"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5" name="Line 44"/>
            <p:cNvSpPr>
              <a:spLocks noChangeShapeType="1"/>
            </p:cNvSpPr>
            <p:nvPr/>
          </p:nvSpPr>
          <p:spPr bwMode="auto">
            <a:xfrm>
              <a:off x="4047" y="1737"/>
              <a:ext cx="75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Rectangle 45"/>
            <p:cNvSpPr>
              <a:spLocks noChangeArrowheads="1"/>
            </p:cNvSpPr>
            <p:nvPr/>
          </p:nvSpPr>
          <p:spPr bwMode="auto">
            <a:xfrm>
              <a:off x="4193" y="1642"/>
              <a:ext cx="515"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47" name="Rectangle 46"/>
            <p:cNvSpPr>
              <a:spLocks noChangeArrowheads="1"/>
            </p:cNvSpPr>
            <p:nvPr/>
          </p:nvSpPr>
          <p:spPr bwMode="auto">
            <a:xfrm>
              <a:off x="4204" y="1658"/>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释放</a:t>
              </a:r>
              <a:endParaRPr kumimoji="1" lang="zh-CN" altLang="en-US" sz="2000">
                <a:solidFill>
                  <a:schemeClr val="tx1"/>
                </a:solidFill>
                <a:ea typeface="黑体" panose="02010609060101010101" pitchFamily="49" charset="-122"/>
              </a:endParaRPr>
            </a:p>
          </p:txBody>
        </p:sp>
        <p:sp>
          <p:nvSpPr>
            <p:cNvPr id="51248" name="Freeform 47"/>
            <p:cNvSpPr>
              <a:spLocks/>
            </p:cNvSpPr>
            <p:nvPr/>
          </p:nvSpPr>
          <p:spPr bwMode="auto">
            <a:xfrm>
              <a:off x="213" y="2740"/>
              <a:ext cx="738" cy="423"/>
            </a:xfrm>
            <a:custGeom>
              <a:avLst/>
              <a:gdLst>
                <a:gd name="T0" fmla="*/ 0 w 738"/>
                <a:gd name="T1" fmla="*/ 212 h 423"/>
                <a:gd name="T2" fmla="*/ 3 w 738"/>
                <a:gd name="T3" fmla="*/ 186 h 423"/>
                <a:gd name="T4" fmla="*/ 11 w 738"/>
                <a:gd name="T5" fmla="*/ 161 h 423"/>
                <a:gd name="T6" fmla="*/ 24 w 738"/>
                <a:gd name="T7" fmla="*/ 137 h 423"/>
                <a:gd name="T8" fmla="*/ 42 w 738"/>
                <a:gd name="T9" fmla="*/ 114 h 423"/>
                <a:gd name="T10" fmla="*/ 66 w 738"/>
                <a:gd name="T11" fmla="*/ 92 h 423"/>
                <a:gd name="T12" fmla="*/ 93 w 738"/>
                <a:gd name="T13" fmla="*/ 72 h 423"/>
                <a:gd name="T14" fmla="*/ 125 w 738"/>
                <a:gd name="T15" fmla="*/ 54 h 423"/>
                <a:gd name="T16" fmla="*/ 160 w 738"/>
                <a:gd name="T17" fmla="*/ 38 h 423"/>
                <a:gd name="T18" fmla="*/ 198 w 738"/>
                <a:gd name="T19" fmla="*/ 24 h 423"/>
                <a:gd name="T20" fmla="*/ 239 w 738"/>
                <a:gd name="T21" fmla="*/ 14 h 423"/>
                <a:gd name="T22" fmla="*/ 281 w 738"/>
                <a:gd name="T23" fmla="*/ 7 h 423"/>
                <a:gd name="T24" fmla="*/ 325 w 738"/>
                <a:gd name="T25" fmla="*/ 2 h 423"/>
                <a:gd name="T26" fmla="*/ 370 w 738"/>
                <a:gd name="T27" fmla="*/ 0 h 423"/>
                <a:gd name="T28" fmla="*/ 415 w 738"/>
                <a:gd name="T29" fmla="*/ 2 h 423"/>
                <a:gd name="T30" fmla="*/ 459 w 738"/>
                <a:gd name="T31" fmla="*/ 7 h 423"/>
                <a:gd name="T32" fmla="*/ 501 w 738"/>
                <a:gd name="T33" fmla="*/ 14 h 423"/>
                <a:gd name="T34" fmla="*/ 542 w 738"/>
                <a:gd name="T35" fmla="*/ 24 h 423"/>
                <a:gd name="T36" fmla="*/ 579 w 738"/>
                <a:gd name="T37" fmla="*/ 38 h 423"/>
                <a:gd name="T38" fmla="*/ 615 w 738"/>
                <a:gd name="T39" fmla="*/ 54 h 423"/>
                <a:gd name="T40" fmla="*/ 646 w 738"/>
                <a:gd name="T41" fmla="*/ 72 h 423"/>
                <a:gd name="T42" fmla="*/ 674 w 738"/>
                <a:gd name="T43" fmla="*/ 92 h 423"/>
                <a:gd name="T44" fmla="*/ 696 w 738"/>
                <a:gd name="T45" fmla="*/ 114 h 423"/>
                <a:gd name="T46" fmla="*/ 714 w 738"/>
                <a:gd name="T47" fmla="*/ 137 h 423"/>
                <a:gd name="T48" fmla="*/ 729 w 738"/>
                <a:gd name="T49" fmla="*/ 161 h 423"/>
                <a:gd name="T50" fmla="*/ 736 w 738"/>
                <a:gd name="T51" fmla="*/ 186 h 423"/>
                <a:gd name="T52" fmla="*/ 738 w 738"/>
                <a:gd name="T53" fmla="*/ 212 h 423"/>
                <a:gd name="T54" fmla="*/ 736 w 738"/>
                <a:gd name="T55" fmla="*/ 237 h 423"/>
                <a:gd name="T56" fmla="*/ 729 w 738"/>
                <a:gd name="T57" fmla="*/ 262 h 423"/>
                <a:gd name="T58" fmla="*/ 714 w 738"/>
                <a:gd name="T59" fmla="*/ 288 h 423"/>
                <a:gd name="T60" fmla="*/ 696 w 738"/>
                <a:gd name="T61" fmla="*/ 310 h 423"/>
                <a:gd name="T62" fmla="*/ 674 w 738"/>
                <a:gd name="T63" fmla="*/ 333 h 423"/>
                <a:gd name="T64" fmla="*/ 646 w 738"/>
                <a:gd name="T65" fmla="*/ 353 h 423"/>
                <a:gd name="T66" fmla="*/ 615 w 738"/>
                <a:gd name="T67" fmla="*/ 371 h 423"/>
                <a:gd name="T68" fmla="*/ 579 w 738"/>
                <a:gd name="T69" fmla="*/ 386 h 423"/>
                <a:gd name="T70" fmla="*/ 542 w 738"/>
                <a:gd name="T71" fmla="*/ 399 h 423"/>
                <a:gd name="T72" fmla="*/ 501 w 738"/>
                <a:gd name="T73" fmla="*/ 410 h 423"/>
                <a:gd name="T74" fmla="*/ 459 w 738"/>
                <a:gd name="T75" fmla="*/ 417 h 423"/>
                <a:gd name="T76" fmla="*/ 415 w 738"/>
                <a:gd name="T77" fmla="*/ 422 h 423"/>
                <a:gd name="T78" fmla="*/ 370 w 738"/>
                <a:gd name="T79" fmla="*/ 423 h 423"/>
                <a:gd name="T80" fmla="*/ 325 w 738"/>
                <a:gd name="T81" fmla="*/ 422 h 423"/>
                <a:gd name="T82" fmla="*/ 281 w 738"/>
                <a:gd name="T83" fmla="*/ 417 h 423"/>
                <a:gd name="T84" fmla="*/ 239 w 738"/>
                <a:gd name="T85" fmla="*/ 410 h 423"/>
                <a:gd name="T86" fmla="*/ 198 w 738"/>
                <a:gd name="T87" fmla="*/ 399 h 423"/>
                <a:gd name="T88" fmla="*/ 160 w 738"/>
                <a:gd name="T89" fmla="*/ 386 h 423"/>
                <a:gd name="T90" fmla="*/ 125 w 738"/>
                <a:gd name="T91" fmla="*/ 371 h 423"/>
                <a:gd name="T92" fmla="*/ 93 w 738"/>
                <a:gd name="T93" fmla="*/ 353 h 423"/>
                <a:gd name="T94" fmla="*/ 66 w 738"/>
                <a:gd name="T95" fmla="*/ 333 h 423"/>
                <a:gd name="T96" fmla="*/ 42 w 738"/>
                <a:gd name="T97" fmla="*/ 310 h 423"/>
                <a:gd name="T98" fmla="*/ 24 w 738"/>
                <a:gd name="T99" fmla="*/ 288 h 423"/>
                <a:gd name="T100" fmla="*/ 11 w 738"/>
                <a:gd name="T101" fmla="*/ 262 h 423"/>
                <a:gd name="T102" fmla="*/ 3 w 738"/>
                <a:gd name="T103" fmla="*/ 237 h 423"/>
                <a:gd name="T104" fmla="*/ 0 w 738"/>
                <a:gd name="T105" fmla="*/ 212 h 4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3">
                  <a:moveTo>
                    <a:pt x="0" y="212"/>
                  </a:moveTo>
                  <a:lnTo>
                    <a:pt x="3" y="186"/>
                  </a:lnTo>
                  <a:lnTo>
                    <a:pt x="11" y="161"/>
                  </a:lnTo>
                  <a:lnTo>
                    <a:pt x="24" y="137"/>
                  </a:lnTo>
                  <a:lnTo>
                    <a:pt x="42" y="114"/>
                  </a:lnTo>
                  <a:lnTo>
                    <a:pt x="66" y="92"/>
                  </a:lnTo>
                  <a:lnTo>
                    <a:pt x="93" y="72"/>
                  </a:lnTo>
                  <a:lnTo>
                    <a:pt x="125" y="54"/>
                  </a:lnTo>
                  <a:lnTo>
                    <a:pt x="160" y="38"/>
                  </a:lnTo>
                  <a:lnTo>
                    <a:pt x="198" y="24"/>
                  </a:lnTo>
                  <a:lnTo>
                    <a:pt x="239" y="14"/>
                  </a:lnTo>
                  <a:lnTo>
                    <a:pt x="281" y="7"/>
                  </a:lnTo>
                  <a:lnTo>
                    <a:pt x="325" y="2"/>
                  </a:lnTo>
                  <a:lnTo>
                    <a:pt x="370" y="0"/>
                  </a:lnTo>
                  <a:lnTo>
                    <a:pt x="415" y="2"/>
                  </a:lnTo>
                  <a:lnTo>
                    <a:pt x="459" y="7"/>
                  </a:lnTo>
                  <a:lnTo>
                    <a:pt x="501" y="14"/>
                  </a:lnTo>
                  <a:lnTo>
                    <a:pt x="542" y="24"/>
                  </a:lnTo>
                  <a:lnTo>
                    <a:pt x="579" y="38"/>
                  </a:lnTo>
                  <a:lnTo>
                    <a:pt x="615" y="54"/>
                  </a:lnTo>
                  <a:lnTo>
                    <a:pt x="646" y="72"/>
                  </a:lnTo>
                  <a:lnTo>
                    <a:pt x="674" y="92"/>
                  </a:lnTo>
                  <a:lnTo>
                    <a:pt x="696" y="114"/>
                  </a:lnTo>
                  <a:lnTo>
                    <a:pt x="714" y="137"/>
                  </a:lnTo>
                  <a:lnTo>
                    <a:pt x="729" y="161"/>
                  </a:lnTo>
                  <a:lnTo>
                    <a:pt x="736" y="186"/>
                  </a:lnTo>
                  <a:lnTo>
                    <a:pt x="738" y="212"/>
                  </a:lnTo>
                  <a:lnTo>
                    <a:pt x="736" y="237"/>
                  </a:lnTo>
                  <a:lnTo>
                    <a:pt x="729" y="262"/>
                  </a:lnTo>
                  <a:lnTo>
                    <a:pt x="714" y="288"/>
                  </a:lnTo>
                  <a:lnTo>
                    <a:pt x="696" y="310"/>
                  </a:lnTo>
                  <a:lnTo>
                    <a:pt x="674" y="333"/>
                  </a:lnTo>
                  <a:lnTo>
                    <a:pt x="646" y="353"/>
                  </a:lnTo>
                  <a:lnTo>
                    <a:pt x="615" y="371"/>
                  </a:lnTo>
                  <a:lnTo>
                    <a:pt x="579" y="386"/>
                  </a:lnTo>
                  <a:lnTo>
                    <a:pt x="542" y="399"/>
                  </a:lnTo>
                  <a:lnTo>
                    <a:pt x="501" y="410"/>
                  </a:lnTo>
                  <a:lnTo>
                    <a:pt x="459" y="417"/>
                  </a:lnTo>
                  <a:lnTo>
                    <a:pt x="415" y="422"/>
                  </a:lnTo>
                  <a:lnTo>
                    <a:pt x="370" y="423"/>
                  </a:lnTo>
                  <a:lnTo>
                    <a:pt x="325" y="422"/>
                  </a:lnTo>
                  <a:lnTo>
                    <a:pt x="281" y="417"/>
                  </a:lnTo>
                  <a:lnTo>
                    <a:pt x="239" y="410"/>
                  </a:lnTo>
                  <a:lnTo>
                    <a:pt x="198" y="399"/>
                  </a:lnTo>
                  <a:lnTo>
                    <a:pt x="160" y="386"/>
                  </a:lnTo>
                  <a:lnTo>
                    <a:pt x="125" y="371"/>
                  </a:lnTo>
                  <a:lnTo>
                    <a:pt x="93" y="353"/>
                  </a:lnTo>
                  <a:lnTo>
                    <a:pt x="66" y="333"/>
                  </a:lnTo>
                  <a:lnTo>
                    <a:pt x="42" y="310"/>
                  </a:lnTo>
                  <a:lnTo>
                    <a:pt x="24" y="288"/>
                  </a:lnTo>
                  <a:lnTo>
                    <a:pt x="11" y="262"/>
                  </a:lnTo>
                  <a:lnTo>
                    <a:pt x="3" y="237"/>
                  </a:lnTo>
                  <a:lnTo>
                    <a:pt x="0" y="212"/>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49" name="Rectangle 48"/>
            <p:cNvSpPr>
              <a:spLocks noChangeArrowheads="1"/>
            </p:cNvSpPr>
            <p:nvPr/>
          </p:nvSpPr>
          <p:spPr bwMode="auto">
            <a:xfrm>
              <a:off x="432" y="2736"/>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阻塞</a:t>
              </a:r>
              <a:endParaRPr kumimoji="1" lang="zh-CN" altLang="en-US" sz="2000">
                <a:solidFill>
                  <a:schemeClr val="tx1"/>
                </a:solidFill>
                <a:ea typeface="黑体" panose="02010609060101010101" pitchFamily="49" charset="-122"/>
              </a:endParaRPr>
            </a:p>
          </p:txBody>
        </p:sp>
        <p:sp>
          <p:nvSpPr>
            <p:cNvPr id="51250" name="Rectangle 49"/>
            <p:cNvSpPr>
              <a:spLocks noChangeArrowheads="1"/>
            </p:cNvSpPr>
            <p:nvPr/>
          </p:nvSpPr>
          <p:spPr bwMode="auto">
            <a:xfrm>
              <a:off x="337" y="2958"/>
              <a:ext cx="3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挂起</a:t>
              </a:r>
              <a:endParaRPr kumimoji="1" lang="zh-CN" altLang="en-US" sz="2000">
                <a:solidFill>
                  <a:schemeClr val="tx1"/>
                </a:solidFill>
                <a:ea typeface="黑体" panose="02010609060101010101" pitchFamily="49" charset="-122"/>
              </a:endParaRPr>
            </a:p>
          </p:txBody>
        </p:sp>
        <p:sp>
          <p:nvSpPr>
            <p:cNvPr id="51251" name="Freeform 50"/>
            <p:cNvSpPr>
              <a:spLocks/>
            </p:cNvSpPr>
            <p:nvPr/>
          </p:nvSpPr>
          <p:spPr bwMode="auto">
            <a:xfrm>
              <a:off x="878" y="3052"/>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2" name="Freeform 51"/>
            <p:cNvSpPr>
              <a:spLocks/>
            </p:cNvSpPr>
            <p:nvPr/>
          </p:nvSpPr>
          <p:spPr bwMode="auto">
            <a:xfrm>
              <a:off x="878" y="3052"/>
              <a:ext cx="54" cy="53"/>
            </a:xfrm>
            <a:custGeom>
              <a:avLst/>
              <a:gdLst>
                <a:gd name="T0" fmla="*/ 54 w 54"/>
                <a:gd name="T1" fmla="*/ 0 h 53"/>
                <a:gd name="T2" fmla="*/ 54 w 54"/>
                <a:gd name="T3" fmla="*/ 53 h 53"/>
                <a:gd name="T4" fmla="*/ 0 w 54"/>
                <a:gd name="T5" fmla="*/ 27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54" y="53"/>
                  </a:lnTo>
                  <a:lnTo>
                    <a:pt x="0" y="27"/>
                  </a:lnTo>
                  <a:lnTo>
                    <a:pt x="54"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53" name="Line 52"/>
            <p:cNvSpPr>
              <a:spLocks noChangeShapeType="1"/>
            </p:cNvSpPr>
            <p:nvPr/>
          </p:nvSpPr>
          <p:spPr bwMode="auto">
            <a:xfrm flipV="1">
              <a:off x="932" y="3073"/>
              <a:ext cx="895" cy="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4" name="Freeform 53"/>
            <p:cNvSpPr>
              <a:spLocks/>
            </p:cNvSpPr>
            <p:nvPr/>
          </p:nvSpPr>
          <p:spPr bwMode="auto">
            <a:xfrm>
              <a:off x="1095" y="2980"/>
              <a:ext cx="516" cy="186"/>
            </a:xfrm>
            <a:custGeom>
              <a:avLst/>
              <a:gdLst>
                <a:gd name="T0" fmla="*/ 0 w 516"/>
                <a:gd name="T1" fmla="*/ 186 h 186"/>
                <a:gd name="T2" fmla="*/ 516 w 516"/>
                <a:gd name="T3" fmla="*/ 183 h 186"/>
                <a:gd name="T4" fmla="*/ 515 w 516"/>
                <a:gd name="T5" fmla="*/ 0 h 186"/>
                <a:gd name="T6" fmla="*/ 0 w 516"/>
                <a:gd name="T7" fmla="*/ 3 h 186"/>
                <a:gd name="T8" fmla="*/ 0 w 516"/>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6" h="186">
                  <a:moveTo>
                    <a:pt x="0" y="186"/>
                  </a:moveTo>
                  <a:lnTo>
                    <a:pt x="516" y="183"/>
                  </a:lnTo>
                  <a:lnTo>
                    <a:pt x="515" y="0"/>
                  </a:lnTo>
                  <a:lnTo>
                    <a:pt x="0" y="3"/>
                  </a:lnTo>
                  <a:lnTo>
                    <a:pt x="0"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5" name="Rectangle 54"/>
            <p:cNvSpPr>
              <a:spLocks noChangeArrowheads="1"/>
            </p:cNvSpPr>
            <p:nvPr/>
          </p:nvSpPr>
          <p:spPr bwMode="auto">
            <a:xfrm rot="-60000">
              <a:off x="1106" y="299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51256" name="Freeform 55"/>
            <p:cNvSpPr>
              <a:spLocks/>
            </p:cNvSpPr>
            <p:nvPr/>
          </p:nvSpPr>
          <p:spPr bwMode="auto">
            <a:xfrm>
              <a:off x="1756" y="263"/>
              <a:ext cx="738" cy="422"/>
            </a:xfrm>
            <a:custGeom>
              <a:avLst/>
              <a:gdLst>
                <a:gd name="T0" fmla="*/ 0 w 738"/>
                <a:gd name="T1" fmla="*/ 211 h 422"/>
                <a:gd name="T2" fmla="*/ 3 w 738"/>
                <a:gd name="T3" fmla="*/ 186 h 422"/>
                <a:gd name="T4" fmla="*/ 11 w 738"/>
                <a:gd name="T5" fmla="*/ 160 h 422"/>
                <a:gd name="T6" fmla="*/ 24 w 738"/>
                <a:gd name="T7" fmla="*/ 135 h 422"/>
                <a:gd name="T8" fmla="*/ 42 w 738"/>
                <a:gd name="T9" fmla="*/ 112 h 422"/>
                <a:gd name="T10" fmla="*/ 66 w 738"/>
                <a:gd name="T11" fmla="*/ 90 h 422"/>
                <a:gd name="T12" fmla="*/ 93 w 738"/>
                <a:gd name="T13" fmla="*/ 70 h 422"/>
                <a:gd name="T14" fmla="*/ 125 w 738"/>
                <a:gd name="T15" fmla="*/ 52 h 422"/>
                <a:gd name="T16" fmla="*/ 160 w 738"/>
                <a:gd name="T17" fmla="*/ 36 h 422"/>
                <a:gd name="T18" fmla="*/ 198 w 738"/>
                <a:gd name="T19" fmla="*/ 24 h 422"/>
                <a:gd name="T20" fmla="*/ 239 w 738"/>
                <a:gd name="T21" fmla="*/ 12 h 422"/>
                <a:gd name="T22" fmla="*/ 281 w 738"/>
                <a:gd name="T23" fmla="*/ 5 h 422"/>
                <a:gd name="T24" fmla="*/ 325 w 738"/>
                <a:gd name="T25" fmla="*/ 1 h 422"/>
                <a:gd name="T26" fmla="*/ 370 w 738"/>
                <a:gd name="T27" fmla="*/ 0 h 422"/>
                <a:gd name="T28" fmla="*/ 413 w 738"/>
                <a:gd name="T29" fmla="*/ 1 h 422"/>
                <a:gd name="T30" fmla="*/ 458 w 738"/>
                <a:gd name="T31" fmla="*/ 5 h 422"/>
                <a:gd name="T32" fmla="*/ 500 w 738"/>
                <a:gd name="T33" fmla="*/ 12 h 422"/>
                <a:gd name="T34" fmla="*/ 541 w 738"/>
                <a:gd name="T35" fmla="*/ 24 h 422"/>
                <a:gd name="T36" fmla="*/ 579 w 738"/>
                <a:gd name="T37" fmla="*/ 36 h 422"/>
                <a:gd name="T38" fmla="*/ 614 w 738"/>
                <a:gd name="T39" fmla="*/ 52 h 422"/>
                <a:gd name="T40" fmla="*/ 645 w 738"/>
                <a:gd name="T41" fmla="*/ 70 h 422"/>
                <a:gd name="T42" fmla="*/ 673 w 738"/>
                <a:gd name="T43" fmla="*/ 90 h 422"/>
                <a:gd name="T44" fmla="*/ 696 w 738"/>
                <a:gd name="T45" fmla="*/ 112 h 422"/>
                <a:gd name="T46" fmla="*/ 714 w 738"/>
                <a:gd name="T47" fmla="*/ 135 h 422"/>
                <a:gd name="T48" fmla="*/ 728 w 738"/>
                <a:gd name="T49" fmla="*/ 160 h 422"/>
                <a:gd name="T50" fmla="*/ 735 w 738"/>
                <a:gd name="T51" fmla="*/ 186 h 422"/>
                <a:gd name="T52" fmla="*/ 738 w 738"/>
                <a:gd name="T53" fmla="*/ 211 h 422"/>
                <a:gd name="T54" fmla="*/ 735 w 738"/>
                <a:gd name="T55" fmla="*/ 236 h 422"/>
                <a:gd name="T56" fmla="*/ 728 w 738"/>
                <a:gd name="T57" fmla="*/ 262 h 422"/>
                <a:gd name="T58" fmla="*/ 714 w 738"/>
                <a:gd name="T59" fmla="*/ 286 h 422"/>
                <a:gd name="T60" fmla="*/ 696 w 738"/>
                <a:gd name="T61" fmla="*/ 308 h 422"/>
                <a:gd name="T62" fmla="*/ 673 w 738"/>
                <a:gd name="T63" fmla="*/ 331 h 422"/>
                <a:gd name="T64" fmla="*/ 645 w 738"/>
                <a:gd name="T65" fmla="*/ 350 h 422"/>
                <a:gd name="T66" fmla="*/ 614 w 738"/>
                <a:gd name="T67" fmla="*/ 369 h 422"/>
                <a:gd name="T68" fmla="*/ 579 w 738"/>
                <a:gd name="T69" fmla="*/ 384 h 422"/>
                <a:gd name="T70" fmla="*/ 541 w 738"/>
                <a:gd name="T71" fmla="*/ 398 h 422"/>
                <a:gd name="T72" fmla="*/ 500 w 738"/>
                <a:gd name="T73" fmla="*/ 408 h 422"/>
                <a:gd name="T74" fmla="*/ 458 w 738"/>
                <a:gd name="T75" fmla="*/ 415 h 422"/>
                <a:gd name="T76" fmla="*/ 413 w 738"/>
                <a:gd name="T77" fmla="*/ 421 h 422"/>
                <a:gd name="T78" fmla="*/ 370 w 738"/>
                <a:gd name="T79" fmla="*/ 422 h 422"/>
                <a:gd name="T80" fmla="*/ 325 w 738"/>
                <a:gd name="T81" fmla="*/ 421 h 422"/>
                <a:gd name="T82" fmla="*/ 281 w 738"/>
                <a:gd name="T83" fmla="*/ 415 h 422"/>
                <a:gd name="T84" fmla="*/ 239 w 738"/>
                <a:gd name="T85" fmla="*/ 408 h 422"/>
                <a:gd name="T86" fmla="*/ 198 w 738"/>
                <a:gd name="T87" fmla="*/ 398 h 422"/>
                <a:gd name="T88" fmla="*/ 160 w 738"/>
                <a:gd name="T89" fmla="*/ 384 h 422"/>
                <a:gd name="T90" fmla="*/ 125 w 738"/>
                <a:gd name="T91" fmla="*/ 369 h 422"/>
                <a:gd name="T92" fmla="*/ 93 w 738"/>
                <a:gd name="T93" fmla="*/ 350 h 422"/>
                <a:gd name="T94" fmla="*/ 66 w 738"/>
                <a:gd name="T95" fmla="*/ 331 h 422"/>
                <a:gd name="T96" fmla="*/ 42 w 738"/>
                <a:gd name="T97" fmla="*/ 308 h 422"/>
                <a:gd name="T98" fmla="*/ 24 w 738"/>
                <a:gd name="T99" fmla="*/ 286 h 422"/>
                <a:gd name="T100" fmla="*/ 11 w 738"/>
                <a:gd name="T101" fmla="*/ 262 h 422"/>
                <a:gd name="T102" fmla="*/ 3 w 738"/>
                <a:gd name="T103" fmla="*/ 236 h 422"/>
                <a:gd name="T104" fmla="*/ 0 w 738"/>
                <a:gd name="T105" fmla="*/ 211 h 42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738" h="422">
                  <a:moveTo>
                    <a:pt x="0" y="211"/>
                  </a:moveTo>
                  <a:lnTo>
                    <a:pt x="3" y="186"/>
                  </a:lnTo>
                  <a:lnTo>
                    <a:pt x="11" y="160"/>
                  </a:lnTo>
                  <a:lnTo>
                    <a:pt x="24" y="135"/>
                  </a:lnTo>
                  <a:lnTo>
                    <a:pt x="42" y="112"/>
                  </a:lnTo>
                  <a:lnTo>
                    <a:pt x="66" y="90"/>
                  </a:lnTo>
                  <a:lnTo>
                    <a:pt x="93" y="70"/>
                  </a:lnTo>
                  <a:lnTo>
                    <a:pt x="125" y="52"/>
                  </a:lnTo>
                  <a:lnTo>
                    <a:pt x="160" y="36"/>
                  </a:lnTo>
                  <a:lnTo>
                    <a:pt x="198" y="24"/>
                  </a:lnTo>
                  <a:lnTo>
                    <a:pt x="239" y="12"/>
                  </a:lnTo>
                  <a:lnTo>
                    <a:pt x="281" y="5"/>
                  </a:lnTo>
                  <a:lnTo>
                    <a:pt x="325" y="1"/>
                  </a:lnTo>
                  <a:lnTo>
                    <a:pt x="370" y="0"/>
                  </a:lnTo>
                  <a:lnTo>
                    <a:pt x="413" y="1"/>
                  </a:lnTo>
                  <a:lnTo>
                    <a:pt x="458" y="5"/>
                  </a:lnTo>
                  <a:lnTo>
                    <a:pt x="500" y="12"/>
                  </a:lnTo>
                  <a:lnTo>
                    <a:pt x="541" y="24"/>
                  </a:lnTo>
                  <a:lnTo>
                    <a:pt x="579" y="36"/>
                  </a:lnTo>
                  <a:lnTo>
                    <a:pt x="614" y="52"/>
                  </a:lnTo>
                  <a:lnTo>
                    <a:pt x="645" y="70"/>
                  </a:lnTo>
                  <a:lnTo>
                    <a:pt x="673" y="90"/>
                  </a:lnTo>
                  <a:lnTo>
                    <a:pt x="696" y="112"/>
                  </a:lnTo>
                  <a:lnTo>
                    <a:pt x="714" y="135"/>
                  </a:lnTo>
                  <a:lnTo>
                    <a:pt x="728" y="160"/>
                  </a:lnTo>
                  <a:lnTo>
                    <a:pt x="735" y="186"/>
                  </a:lnTo>
                  <a:lnTo>
                    <a:pt x="738" y="211"/>
                  </a:lnTo>
                  <a:lnTo>
                    <a:pt x="735" y="236"/>
                  </a:lnTo>
                  <a:lnTo>
                    <a:pt x="728" y="262"/>
                  </a:lnTo>
                  <a:lnTo>
                    <a:pt x="714" y="286"/>
                  </a:lnTo>
                  <a:lnTo>
                    <a:pt x="696" y="308"/>
                  </a:lnTo>
                  <a:lnTo>
                    <a:pt x="673" y="331"/>
                  </a:lnTo>
                  <a:lnTo>
                    <a:pt x="645" y="350"/>
                  </a:lnTo>
                  <a:lnTo>
                    <a:pt x="614" y="369"/>
                  </a:lnTo>
                  <a:lnTo>
                    <a:pt x="579" y="384"/>
                  </a:lnTo>
                  <a:lnTo>
                    <a:pt x="541" y="398"/>
                  </a:lnTo>
                  <a:lnTo>
                    <a:pt x="500" y="408"/>
                  </a:lnTo>
                  <a:lnTo>
                    <a:pt x="458" y="415"/>
                  </a:lnTo>
                  <a:lnTo>
                    <a:pt x="413" y="421"/>
                  </a:lnTo>
                  <a:lnTo>
                    <a:pt x="370" y="422"/>
                  </a:lnTo>
                  <a:lnTo>
                    <a:pt x="325" y="421"/>
                  </a:lnTo>
                  <a:lnTo>
                    <a:pt x="281" y="415"/>
                  </a:lnTo>
                  <a:lnTo>
                    <a:pt x="239" y="408"/>
                  </a:lnTo>
                  <a:lnTo>
                    <a:pt x="198" y="398"/>
                  </a:lnTo>
                  <a:lnTo>
                    <a:pt x="160" y="384"/>
                  </a:lnTo>
                  <a:lnTo>
                    <a:pt x="125" y="369"/>
                  </a:lnTo>
                  <a:lnTo>
                    <a:pt x="93" y="350"/>
                  </a:lnTo>
                  <a:lnTo>
                    <a:pt x="66" y="331"/>
                  </a:lnTo>
                  <a:lnTo>
                    <a:pt x="42" y="308"/>
                  </a:lnTo>
                  <a:lnTo>
                    <a:pt x="24" y="286"/>
                  </a:lnTo>
                  <a:lnTo>
                    <a:pt x="11" y="262"/>
                  </a:lnTo>
                  <a:lnTo>
                    <a:pt x="3" y="236"/>
                  </a:lnTo>
                  <a:lnTo>
                    <a:pt x="0" y="211"/>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57" name="Rectangle 56"/>
            <p:cNvSpPr>
              <a:spLocks noChangeArrowheads="1"/>
            </p:cNvSpPr>
            <p:nvPr/>
          </p:nvSpPr>
          <p:spPr bwMode="auto">
            <a:xfrm>
              <a:off x="2020" y="395"/>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新建</a:t>
              </a:r>
              <a:endParaRPr kumimoji="1" lang="zh-CN" altLang="en-US" sz="2000">
                <a:solidFill>
                  <a:schemeClr val="tx1"/>
                </a:solidFill>
                <a:ea typeface="黑体" panose="02010609060101010101" pitchFamily="49" charset="-122"/>
              </a:endParaRPr>
            </a:p>
          </p:txBody>
        </p:sp>
        <p:sp>
          <p:nvSpPr>
            <p:cNvPr id="51258" name="Freeform 57"/>
            <p:cNvSpPr>
              <a:spLocks/>
            </p:cNvSpPr>
            <p:nvPr/>
          </p:nvSpPr>
          <p:spPr bwMode="auto">
            <a:xfrm>
              <a:off x="556"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59" name="Freeform 58"/>
            <p:cNvSpPr>
              <a:spLocks/>
            </p:cNvSpPr>
            <p:nvPr/>
          </p:nvSpPr>
          <p:spPr bwMode="auto">
            <a:xfrm>
              <a:off x="556" y="1948"/>
              <a:ext cx="54" cy="52"/>
            </a:xfrm>
            <a:custGeom>
              <a:avLst/>
              <a:gdLst>
                <a:gd name="T0" fmla="*/ 54 w 54"/>
                <a:gd name="T1" fmla="*/ 52 h 52"/>
                <a:gd name="T2" fmla="*/ 0 w 54"/>
                <a:gd name="T3" fmla="*/ 52 h 52"/>
                <a:gd name="T4" fmla="*/ 27 w 54"/>
                <a:gd name="T5" fmla="*/ 0 h 52"/>
                <a:gd name="T6" fmla="*/ 54 w 54"/>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2">
                  <a:moveTo>
                    <a:pt x="54" y="52"/>
                  </a:moveTo>
                  <a:lnTo>
                    <a:pt x="0" y="52"/>
                  </a:lnTo>
                  <a:lnTo>
                    <a:pt x="27" y="0"/>
                  </a:lnTo>
                  <a:lnTo>
                    <a:pt x="54"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0" name="Line 59"/>
            <p:cNvSpPr>
              <a:spLocks noChangeShapeType="1"/>
            </p:cNvSpPr>
            <p:nvPr/>
          </p:nvSpPr>
          <p:spPr bwMode="auto">
            <a:xfrm flipV="1">
              <a:off x="583" y="2000"/>
              <a:ext cx="1" cy="7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1" name="Rectangle 60"/>
            <p:cNvSpPr>
              <a:spLocks noChangeArrowheads="1"/>
            </p:cNvSpPr>
            <p:nvPr/>
          </p:nvSpPr>
          <p:spPr bwMode="auto">
            <a:xfrm>
              <a:off x="404" y="2122"/>
              <a:ext cx="352"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262" name="Rectangle 61"/>
            <p:cNvSpPr>
              <a:spLocks noChangeArrowheads="1"/>
            </p:cNvSpPr>
            <p:nvPr/>
          </p:nvSpPr>
          <p:spPr bwMode="auto">
            <a:xfrm rot="-5400000">
              <a:off x="368" y="2312"/>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事件</a:t>
              </a:r>
              <a:endParaRPr kumimoji="1" lang="zh-CN" altLang="en-US" sz="2000">
                <a:solidFill>
                  <a:schemeClr val="tx1"/>
                </a:solidFill>
                <a:ea typeface="黑体" panose="02010609060101010101" pitchFamily="49" charset="-122"/>
              </a:endParaRPr>
            </a:p>
          </p:txBody>
        </p:sp>
        <p:sp>
          <p:nvSpPr>
            <p:cNvPr id="51263" name="Rectangle 62"/>
            <p:cNvSpPr>
              <a:spLocks noChangeArrowheads="1"/>
            </p:cNvSpPr>
            <p:nvPr/>
          </p:nvSpPr>
          <p:spPr bwMode="auto">
            <a:xfrm rot="-5400000">
              <a:off x="505" y="2316"/>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发生</a:t>
              </a:r>
              <a:endParaRPr kumimoji="1" lang="zh-CN" altLang="en-US" sz="2000">
                <a:solidFill>
                  <a:schemeClr val="tx1"/>
                </a:solidFill>
                <a:ea typeface="黑体" panose="02010609060101010101" pitchFamily="49" charset="-122"/>
              </a:endParaRPr>
            </a:p>
          </p:txBody>
        </p:sp>
        <p:sp>
          <p:nvSpPr>
            <p:cNvPr id="51264" name="Freeform 63"/>
            <p:cNvSpPr>
              <a:spLocks/>
            </p:cNvSpPr>
            <p:nvPr/>
          </p:nvSpPr>
          <p:spPr bwMode="auto">
            <a:xfrm>
              <a:off x="1745" y="2833"/>
              <a:ext cx="53" cy="52"/>
            </a:xfrm>
            <a:custGeom>
              <a:avLst/>
              <a:gdLst>
                <a:gd name="T0" fmla="*/ 0 w 53"/>
                <a:gd name="T1" fmla="*/ 52 h 52"/>
                <a:gd name="T2" fmla="*/ 0 w 53"/>
                <a:gd name="T3" fmla="*/ 0 h 52"/>
                <a:gd name="T4" fmla="*/ 53 w 53"/>
                <a:gd name="T5" fmla="*/ 27 h 52"/>
                <a:gd name="T6" fmla="*/ 0 w 53"/>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52"/>
                  </a:moveTo>
                  <a:lnTo>
                    <a:pt x="0" y="0"/>
                  </a:lnTo>
                  <a:lnTo>
                    <a:pt x="53" y="27"/>
                  </a:lnTo>
                  <a:lnTo>
                    <a:pt x="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5" name="Freeform 64"/>
            <p:cNvSpPr>
              <a:spLocks/>
            </p:cNvSpPr>
            <p:nvPr/>
          </p:nvSpPr>
          <p:spPr bwMode="auto">
            <a:xfrm>
              <a:off x="1745" y="2833"/>
              <a:ext cx="53" cy="52"/>
            </a:xfrm>
            <a:custGeom>
              <a:avLst/>
              <a:gdLst>
                <a:gd name="T0" fmla="*/ 0 w 53"/>
                <a:gd name="T1" fmla="*/ 52 h 52"/>
                <a:gd name="T2" fmla="*/ 0 w 53"/>
                <a:gd name="T3" fmla="*/ 0 h 52"/>
                <a:gd name="T4" fmla="*/ 53 w 53"/>
                <a:gd name="T5" fmla="*/ 27 h 52"/>
                <a:gd name="T6" fmla="*/ 0 w 53"/>
                <a:gd name="T7" fmla="*/ 52 h 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2">
                  <a:moveTo>
                    <a:pt x="0" y="52"/>
                  </a:moveTo>
                  <a:lnTo>
                    <a:pt x="0" y="0"/>
                  </a:lnTo>
                  <a:lnTo>
                    <a:pt x="53" y="27"/>
                  </a:lnTo>
                  <a:lnTo>
                    <a:pt x="0" y="52"/>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66" name="Line 65"/>
            <p:cNvSpPr>
              <a:spLocks noChangeShapeType="1"/>
            </p:cNvSpPr>
            <p:nvPr/>
          </p:nvSpPr>
          <p:spPr bwMode="auto">
            <a:xfrm>
              <a:off x="905" y="2849"/>
              <a:ext cx="840" cy="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Freeform 66"/>
            <p:cNvSpPr>
              <a:spLocks/>
            </p:cNvSpPr>
            <p:nvPr/>
          </p:nvSpPr>
          <p:spPr bwMode="auto">
            <a:xfrm>
              <a:off x="1057" y="2757"/>
              <a:ext cx="588" cy="190"/>
            </a:xfrm>
            <a:custGeom>
              <a:avLst/>
              <a:gdLst>
                <a:gd name="T0" fmla="*/ 0 w 588"/>
                <a:gd name="T1" fmla="*/ 183 h 190"/>
                <a:gd name="T2" fmla="*/ 586 w 588"/>
                <a:gd name="T3" fmla="*/ 190 h 190"/>
                <a:gd name="T4" fmla="*/ 588 w 588"/>
                <a:gd name="T5" fmla="*/ 7 h 190"/>
                <a:gd name="T6" fmla="*/ 3 w 588"/>
                <a:gd name="T7" fmla="*/ 0 h 190"/>
                <a:gd name="T8" fmla="*/ 0 w 588"/>
                <a:gd name="T9" fmla="*/ 183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190">
                  <a:moveTo>
                    <a:pt x="0" y="183"/>
                  </a:moveTo>
                  <a:lnTo>
                    <a:pt x="586" y="190"/>
                  </a:lnTo>
                  <a:lnTo>
                    <a:pt x="588" y="7"/>
                  </a:lnTo>
                  <a:lnTo>
                    <a:pt x="3"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68" name="Rectangle 67"/>
            <p:cNvSpPr>
              <a:spLocks noChangeArrowheads="1"/>
            </p:cNvSpPr>
            <p:nvPr/>
          </p:nvSpPr>
          <p:spPr bwMode="auto">
            <a:xfrm>
              <a:off x="1070" y="2773"/>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激活</a:t>
              </a:r>
              <a:endParaRPr kumimoji="1" lang="zh-CN" altLang="en-US" sz="2000">
                <a:solidFill>
                  <a:schemeClr val="tx1"/>
                </a:solidFill>
                <a:ea typeface="黑体" panose="02010609060101010101" pitchFamily="49" charset="-122"/>
              </a:endParaRPr>
            </a:p>
          </p:txBody>
        </p:sp>
        <p:sp>
          <p:nvSpPr>
            <p:cNvPr id="51269" name="Freeform 68"/>
            <p:cNvSpPr>
              <a:spLocks/>
            </p:cNvSpPr>
            <p:nvPr/>
          </p:nvSpPr>
          <p:spPr bwMode="auto">
            <a:xfrm>
              <a:off x="866" y="1827"/>
              <a:ext cx="53" cy="54"/>
            </a:xfrm>
            <a:custGeom>
              <a:avLst/>
              <a:gdLst>
                <a:gd name="T0" fmla="*/ 52 w 53"/>
                <a:gd name="T1" fmla="*/ 0 h 54"/>
                <a:gd name="T2" fmla="*/ 53 w 53"/>
                <a:gd name="T3" fmla="*/ 54 h 54"/>
                <a:gd name="T4" fmla="*/ 0 w 53"/>
                <a:gd name="T5" fmla="*/ 27 h 54"/>
                <a:gd name="T6" fmla="*/ 52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52" y="0"/>
                  </a:moveTo>
                  <a:lnTo>
                    <a:pt x="53" y="54"/>
                  </a:lnTo>
                  <a:lnTo>
                    <a:pt x="0" y="27"/>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0" name="Freeform 69"/>
            <p:cNvSpPr>
              <a:spLocks/>
            </p:cNvSpPr>
            <p:nvPr/>
          </p:nvSpPr>
          <p:spPr bwMode="auto">
            <a:xfrm>
              <a:off x="866" y="1827"/>
              <a:ext cx="53" cy="54"/>
            </a:xfrm>
            <a:custGeom>
              <a:avLst/>
              <a:gdLst>
                <a:gd name="T0" fmla="*/ 52 w 53"/>
                <a:gd name="T1" fmla="*/ 0 h 54"/>
                <a:gd name="T2" fmla="*/ 53 w 53"/>
                <a:gd name="T3" fmla="*/ 54 h 54"/>
                <a:gd name="T4" fmla="*/ 0 w 53"/>
                <a:gd name="T5" fmla="*/ 27 h 54"/>
                <a:gd name="T6" fmla="*/ 52 w 53"/>
                <a:gd name="T7" fmla="*/ 0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 h="54">
                  <a:moveTo>
                    <a:pt x="52" y="0"/>
                  </a:moveTo>
                  <a:lnTo>
                    <a:pt x="53" y="54"/>
                  </a:lnTo>
                  <a:lnTo>
                    <a:pt x="0" y="27"/>
                  </a:lnTo>
                  <a:lnTo>
                    <a:pt x="52"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1" name="Line 70"/>
            <p:cNvSpPr>
              <a:spLocks noChangeShapeType="1"/>
            </p:cNvSpPr>
            <p:nvPr/>
          </p:nvSpPr>
          <p:spPr bwMode="auto">
            <a:xfrm flipV="1">
              <a:off x="918" y="1850"/>
              <a:ext cx="895" cy="4"/>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2" name="Freeform 71"/>
            <p:cNvSpPr>
              <a:spLocks/>
            </p:cNvSpPr>
            <p:nvPr/>
          </p:nvSpPr>
          <p:spPr bwMode="auto">
            <a:xfrm>
              <a:off x="1081" y="1757"/>
              <a:ext cx="517" cy="186"/>
            </a:xfrm>
            <a:custGeom>
              <a:avLst/>
              <a:gdLst>
                <a:gd name="T0" fmla="*/ 1 w 517"/>
                <a:gd name="T1" fmla="*/ 186 h 186"/>
                <a:gd name="T2" fmla="*/ 517 w 517"/>
                <a:gd name="T3" fmla="*/ 183 h 186"/>
                <a:gd name="T4" fmla="*/ 516 w 517"/>
                <a:gd name="T5" fmla="*/ 0 h 186"/>
                <a:gd name="T6" fmla="*/ 0 w 517"/>
                <a:gd name="T7" fmla="*/ 2 h 186"/>
                <a:gd name="T8" fmla="*/ 1 w 517"/>
                <a:gd name="T9" fmla="*/ 186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186">
                  <a:moveTo>
                    <a:pt x="1" y="186"/>
                  </a:moveTo>
                  <a:lnTo>
                    <a:pt x="517" y="183"/>
                  </a:lnTo>
                  <a:lnTo>
                    <a:pt x="516" y="0"/>
                  </a:lnTo>
                  <a:lnTo>
                    <a:pt x="0" y="2"/>
                  </a:lnTo>
                  <a:lnTo>
                    <a:pt x="1"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3" name="Rectangle 72"/>
            <p:cNvSpPr>
              <a:spLocks noChangeArrowheads="1"/>
            </p:cNvSpPr>
            <p:nvPr/>
          </p:nvSpPr>
          <p:spPr bwMode="auto">
            <a:xfrm rot="-60000">
              <a:off x="1092" y="1771"/>
              <a:ext cx="2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sp>
          <p:nvSpPr>
            <p:cNvPr id="51274" name="Freeform 73"/>
            <p:cNvSpPr>
              <a:spLocks/>
            </p:cNvSpPr>
            <p:nvPr/>
          </p:nvSpPr>
          <p:spPr bwMode="auto">
            <a:xfrm>
              <a:off x="1757" y="1604"/>
              <a:ext cx="52" cy="54"/>
            </a:xfrm>
            <a:custGeom>
              <a:avLst/>
              <a:gdLst>
                <a:gd name="T0" fmla="*/ 0 w 52"/>
                <a:gd name="T1" fmla="*/ 54 h 54"/>
                <a:gd name="T2" fmla="*/ 0 w 52"/>
                <a:gd name="T3" fmla="*/ 0 h 54"/>
                <a:gd name="T4" fmla="*/ 52 w 52"/>
                <a:gd name="T5" fmla="*/ 27 h 54"/>
                <a:gd name="T6" fmla="*/ 0 w 52"/>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4">
                  <a:moveTo>
                    <a:pt x="0" y="54"/>
                  </a:moveTo>
                  <a:lnTo>
                    <a:pt x="0" y="0"/>
                  </a:lnTo>
                  <a:lnTo>
                    <a:pt x="52" y="27"/>
                  </a:lnTo>
                  <a:lnTo>
                    <a:pt x="0"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5" name="Freeform 74"/>
            <p:cNvSpPr>
              <a:spLocks/>
            </p:cNvSpPr>
            <p:nvPr/>
          </p:nvSpPr>
          <p:spPr bwMode="auto">
            <a:xfrm>
              <a:off x="1757" y="1604"/>
              <a:ext cx="52" cy="54"/>
            </a:xfrm>
            <a:custGeom>
              <a:avLst/>
              <a:gdLst>
                <a:gd name="T0" fmla="*/ 0 w 52"/>
                <a:gd name="T1" fmla="*/ 54 h 54"/>
                <a:gd name="T2" fmla="*/ 0 w 52"/>
                <a:gd name="T3" fmla="*/ 0 h 54"/>
                <a:gd name="T4" fmla="*/ 52 w 52"/>
                <a:gd name="T5" fmla="*/ 27 h 54"/>
                <a:gd name="T6" fmla="*/ 0 w 52"/>
                <a:gd name="T7" fmla="*/ 54 h 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 h="54">
                  <a:moveTo>
                    <a:pt x="0" y="54"/>
                  </a:moveTo>
                  <a:lnTo>
                    <a:pt x="0" y="0"/>
                  </a:lnTo>
                  <a:lnTo>
                    <a:pt x="52" y="27"/>
                  </a:lnTo>
                  <a:lnTo>
                    <a:pt x="0" y="54"/>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76" name="Line 75"/>
            <p:cNvSpPr>
              <a:spLocks noChangeShapeType="1"/>
            </p:cNvSpPr>
            <p:nvPr/>
          </p:nvSpPr>
          <p:spPr bwMode="auto">
            <a:xfrm>
              <a:off x="904" y="1628"/>
              <a:ext cx="853"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7" name="Freeform 76"/>
            <p:cNvSpPr>
              <a:spLocks/>
            </p:cNvSpPr>
            <p:nvPr/>
          </p:nvSpPr>
          <p:spPr bwMode="auto">
            <a:xfrm>
              <a:off x="1062" y="1534"/>
              <a:ext cx="588" cy="186"/>
            </a:xfrm>
            <a:custGeom>
              <a:avLst/>
              <a:gdLst>
                <a:gd name="T0" fmla="*/ 0 w 588"/>
                <a:gd name="T1" fmla="*/ 183 h 186"/>
                <a:gd name="T2" fmla="*/ 587 w 588"/>
                <a:gd name="T3" fmla="*/ 186 h 186"/>
                <a:gd name="T4" fmla="*/ 588 w 588"/>
                <a:gd name="T5" fmla="*/ 3 h 186"/>
                <a:gd name="T6" fmla="*/ 2 w 588"/>
                <a:gd name="T7" fmla="*/ 0 h 186"/>
                <a:gd name="T8" fmla="*/ 0 w 588"/>
                <a:gd name="T9" fmla="*/ 183 h 1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8" h="186">
                  <a:moveTo>
                    <a:pt x="0" y="183"/>
                  </a:moveTo>
                  <a:lnTo>
                    <a:pt x="587" y="186"/>
                  </a:lnTo>
                  <a:lnTo>
                    <a:pt x="588" y="3"/>
                  </a:lnTo>
                  <a:lnTo>
                    <a:pt x="2" y="0"/>
                  </a:lnTo>
                  <a:lnTo>
                    <a:pt x="0"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8" name="Rectangle 77"/>
            <p:cNvSpPr>
              <a:spLocks noChangeArrowheads="1"/>
            </p:cNvSpPr>
            <p:nvPr/>
          </p:nvSpPr>
          <p:spPr bwMode="auto">
            <a:xfrm>
              <a:off x="1075" y="155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600">
                  <a:solidFill>
                    <a:srgbClr val="000000"/>
                  </a:solidFill>
                  <a:latin typeface="黑体" panose="02010609060101010101" pitchFamily="49" charset="-122"/>
                  <a:ea typeface="黑体" panose="02010609060101010101" pitchFamily="49" charset="-122"/>
                </a:rPr>
                <a:t> 激活</a:t>
              </a:r>
              <a:endParaRPr kumimoji="1" lang="zh-CN" altLang="en-US" sz="2000">
                <a:solidFill>
                  <a:schemeClr val="tx1"/>
                </a:solidFill>
                <a:ea typeface="黑体" panose="02010609060101010101" pitchFamily="49" charset="-122"/>
              </a:endParaRPr>
            </a:p>
          </p:txBody>
        </p:sp>
        <p:sp>
          <p:nvSpPr>
            <p:cNvPr id="51279" name="Freeform 78"/>
            <p:cNvSpPr>
              <a:spLocks/>
            </p:cNvSpPr>
            <p:nvPr/>
          </p:nvSpPr>
          <p:spPr bwMode="auto">
            <a:xfrm>
              <a:off x="2103" y="1472"/>
              <a:ext cx="54" cy="53"/>
            </a:xfrm>
            <a:custGeom>
              <a:avLst/>
              <a:gdLst>
                <a:gd name="T0" fmla="*/ 54 w 54"/>
                <a:gd name="T1" fmla="*/ 0 h 53"/>
                <a:gd name="T2" fmla="*/ 0 w 54"/>
                <a:gd name="T3" fmla="*/ 0 h 53"/>
                <a:gd name="T4" fmla="*/ 27 w 54"/>
                <a:gd name="T5" fmla="*/ 53 h 53"/>
                <a:gd name="T6" fmla="*/ 54 w 54"/>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 h="53">
                  <a:moveTo>
                    <a:pt x="54" y="0"/>
                  </a:moveTo>
                  <a:lnTo>
                    <a:pt x="0" y="0"/>
                  </a:lnTo>
                  <a:lnTo>
                    <a:pt x="27" y="53"/>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80" name="Line 79"/>
            <p:cNvSpPr>
              <a:spLocks noChangeShapeType="1"/>
            </p:cNvSpPr>
            <p:nvPr/>
          </p:nvSpPr>
          <p:spPr bwMode="auto">
            <a:xfrm flipH="1">
              <a:off x="2134" y="1472"/>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1" name="Freeform 80"/>
            <p:cNvSpPr>
              <a:spLocks/>
            </p:cNvSpPr>
            <p:nvPr/>
          </p:nvSpPr>
          <p:spPr bwMode="auto">
            <a:xfrm>
              <a:off x="2103" y="1472"/>
              <a:ext cx="17" cy="5"/>
            </a:xfrm>
            <a:custGeom>
              <a:avLst/>
              <a:gdLst>
                <a:gd name="T0" fmla="*/ 776 w 12"/>
                <a:gd name="T1" fmla="*/ 0 h 4"/>
                <a:gd name="T2" fmla="*/ 0 w 12"/>
                <a:gd name="T3" fmla="*/ 0 h 4"/>
                <a:gd name="T4" fmla="*/ 149 w 12"/>
                <a:gd name="T5" fmla="*/ 61 h 4"/>
                <a:gd name="T6" fmla="*/ 0 60000 65536"/>
                <a:gd name="T7" fmla="*/ 0 60000 65536"/>
                <a:gd name="T8" fmla="*/ 0 60000 65536"/>
              </a:gdLst>
              <a:ahLst/>
              <a:cxnLst>
                <a:cxn ang="T6">
                  <a:pos x="T0" y="T1"/>
                </a:cxn>
                <a:cxn ang="T7">
                  <a:pos x="T2" y="T3"/>
                </a:cxn>
                <a:cxn ang="T8">
                  <a:pos x="T4" y="T5"/>
                </a:cxn>
              </a:cxnLst>
              <a:rect l="0" t="0" r="r" b="b"/>
              <a:pathLst>
                <a:path w="12" h="4">
                  <a:moveTo>
                    <a:pt x="12" y="0"/>
                  </a:moveTo>
                  <a:lnTo>
                    <a:pt x="0" y="0"/>
                  </a:lnTo>
                  <a:lnTo>
                    <a:pt x="2" y="4"/>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2" name="Line 81"/>
            <p:cNvSpPr>
              <a:spLocks noChangeShapeType="1"/>
            </p:cNvSpPr>
            <p:nvPr/>
          </p:nvSpPr>
          <p:spPr bwMode="auto">
            <a:xfrm>
              <a:off x="2112" y="1490"/>
              <a:ext cx="11" cy="2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3" name="Freeform 82"/>
            <p:cNvSpPr>
              <a:spLocks/>
            </p:cNvSpPr>
            <p:nvPr/>
          </p:nvSpPr>
          <p:spPr bwMode="auto">
            <a:xfrm>
              <a:off x="2128" y="1508"/>
              <a:ext cx="10" cy="17"/>
            </a:xfrm>
            <a:custGeom>
              <a:avLst/>
              <a:gdLst>
                <a:gd name="T0" fmla="*/ 0 w 7"/>
                <a:gd name="T1" fmla="*/ 656 h 12"/>
                <a:gd name="T2" fmla="*/ 1 w 7"/>
                <a:gd name="T3" fmla="*/ 776 h 12"/>
                <a:gd name="T4" fmla="*/ 499 w 7"/>
                <a:gd name="T5" fmla="*/ 0 h 12"/>
                <a:gd name="T6" fmla="*/ 0 60000 65536"/>
                <a:gd name="T7" fmla="*/ 0 60000 65536"/>
                <a:gd name="T8" fmla="*/ 0 60000 65536"/>
              </a:gdLst>
              <a:ahLst/>
              <a:cxnLst>
                <a:cxn ang="T6">
                  <a:pos x="T0" y="T1"/>
                </a:cxn>
                <a:cxn ang="T7">
                  <a:pos x="T2" y="T3"/>
                </a:cxn>
                <a:cxn ang="T8">
                  <a:pos x="T4" y="T5"/>
                </a:cxn>
              </a:cxnLst>
              <a:rect l="0" t="0" r="r" b="b"/>
              <a:pathLst>
                <a:path w="7" h="12">
                  <a:moveTo>
                    <a:pt x="0" y="10"/>
                  </a:moveTo>
                  <a:lnTo>
                    <a:pt x="1" y="12"/>
                  </a:lnTo>
                  <a:lnTo>
                    <a:pt x="7"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84" name="Line 83"/>
            <p:cNvSpPr>
              <a:spLocks noChangeShapeType="1"/>
            </p:cNvSpPr>
            <p:nvPr/>
          </p:nvSpPr>
          <p:spPr bwMode="auto">
            <a:xfrm flipV="1">
              <a:off x="2144" y="1476"/>
              <a:ext cx="11" cy="2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5" name="Line 84"/>
            <p:cNvSpPr>
              <a:spLocks noChangeShapeType="1"/>
            </p:cNvSpPr>
            <p:nvPr/>
          </p:nvSpPr>
          <p:spPr bwMode="auto">
            <a:xfrm>
              <a:off x="2126" y="68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6" name="Line 85"/>
            <p:cNvSpPr>
              <a:spLocks noChangeShapeType="1"/>
            </p:cNvSpPr>
            <p:nvPr/>
          </p:nvSpPr>
          <p:spPr bwMode="auto">
            <a:xfrm>
              <a:off x="2126" y="722"/>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7" name="Line 86"/>
            <p:cNvSpPr>
              <a:spLocks noChangeShapeType="1"/>
            </p:cNvSpPr>
            <p:nvPr/>
          </p:nvSpPr>
          <p:spPr bwMode="auto">
            <a:xfrm>
              <a:off x="2126" y="75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8" name="Line 87"/>
            <p:cNvSpPr>
              <a:spLocks noChangeShapeType="1"/>
            </p:cNvSpPr>
            <p:nvPr/>
          </p:nvSpPr>
          <p:spPr bwMode="auto">
            <a:xfrm>
              <a:off x="2126" y="79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9" name="Line 88"/>
            <p:cNvSpPr>
              <a:spLocks noChangeShapeType="1"/>
            </p:cNvSpPr>
            <p:nvPr/>
          </p:nvSpPr>
          <p:spPr bwMode="auto">
            <a:xfrm>
              <a:off x="2127" y="83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0" name="Line 89"/>
            <p:cNvSpPr>
              <a:spLocks noChangeShapeType="1"/>
            </p:cNvSpPr>
            <p:nvPr/>
          </p:nvSpPr>
          <p:spPr bwMode="auto">
            <a:xfrm>
              <a:off x="2127" y="86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1" name="Line 90"/>
            <p:cNvSpPr>
              <a:spLocks noChangeShapeType="1"/>
            </p:cNvSpPr>
            <p:nvPr/>
          </p:nvSpPr>
          <p:spPr bwMode="auto">
            <a:xfrm>
              <a:off x="2127" y="90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2" name="Line 91"/>
            <p:cNvSpPr>
              <a:spLocks noChangeShapeType="1"/>
            </p:cNvSpPr>
            <p:nvPr/>
          </p:nvSpPr>
          <p:spPr bwMode="auto">
            <a:xfrm>
              <a:off x="2127" y="94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3" name="Line 92"/>
            <p:cNvSpPr>
              <a:spLocks noChangeShapeType="1"/>
            </p:cNvSpPr>
            <p:nvPr/>
          </p:nvSpPr>
          <p:spPr bwMode="auto">
            <a:xfrm>
              <a:off x="2127" y="979"/>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4" name="Line 93"/>
            <p:cNvSpPr>
              <a:spLocks noChangeShapeType="1"/>
            </p:cNvSpPr>
            <p:nvPr/>
          </p:nvSpPr>
          <p:spPr bwMode="auto">
            <a:xfrm>
              <a:off x="2127" y="101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5" name="Line 94"/>
            <p:cNvSpPr>
              <a:spLocks noChangeShapeType="1"/>
            </p:cNvSpPr>
            <p:nvPr/>
          </p:nvSpPr>
          <p:spPr bwMode="auto">
            <a:xfrm>
              <a:off x="2127" y="105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6" name="Line 95"/>
            <p:cNvSpPr>
              <a:spLocks noChangeShapeType="1"/>
            </p:cNvSpPr>
            <p:nvPr/>
          </p:nvSpPr>
          <p:spPr bwMode="auto">
            <a:xfrm>
              <a:off x="2128" y="108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7" name="Line 96"/>
            <p:cNvSpPr>
              <a:spLocks noChangeShapeType="1"/>
            </p:cNvSpPr>
            <p:nvPr/>
          </p:nvSpPr>
          <p:spPr bwMode="auto">
            <a:xfrm>
              <a:off x="2128" y="112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8" name="Line 97"/>
            <p:cNvSpPr>
              <a:spLocks noChangeShapeType="1"/>
            </p:cNvSpPr>
            <p:nvPr/>
          </p:nvSpPr>
          <p:spPr bwMode="auto">
            <a:xfrm>
              <a:off x="2128" y="116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9" name="Line 98"/>
            <p:cNvSpPr>
              <a:spLocks noChangeShapeType="1"/>
            </p:cNvSpPr>
            <p:nvPr/>
          </p:nvSpPr>
          <p:spPr bwMode="auto">
            <a:xfrm>
              <a:off x="2128" y="119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0" name="Line 99"/>
            <p:cNvSpPr>
              <a:spLocks noChangeShapeType="1"/>
            </p:cNvSpPr>
            <p:nvPr/>
          </p:nvSpPr>
          <p:spPr bwMode="auto">
            <a:xfrm>
              <a:off x="2128" y="123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1" name="Line 100"/>
            <p:cNvSpPr>
              <a:spLocks noChangeShapeType="1"/>
            </p:cNvSpPr>
            <p:nvPr/>
          </p:nvSpPr>
          <p:spPr bwMode="auto">
            <a:xfrm>
              <a:off x="2128" y="127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2" name="Line 101"/>
            <p:cNvSpPr>
              <a:spLocks noChangeShapeType="1"/>
            </p:cNvSpPr>
            <p:nvPr/>
          </p:nvSpPr>
          <p:spPr bwMode="auto">
            <a:xfrm>
              <a:off x="2128" y="130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3" name="Line 102"/>
            <p:cNvSpPr>
              <a:spLocks noChangeShapeType="1"/>
            </p:cNvSpPr>
            <p:nvPr/>
          </p:nvSpPr>
          <p:spPr bwMode="auto">
            <a:xfrm>
              <a:off x="2130" y="1345"/>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4" name="Line 103"/>
            <p:cNvSpPr>
              <a:spLocks noChangeShapeType="1"/>
            </p:cNvSpPr>
            <p:nvPr/>
          </p:nvSpPr>
          <p:spPr bwMode="auto">
            <a:xfrm>
              <a:off x="2130" y="1382"/>
              <a:ext cx="1" cy="2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5" name="Line 104"/>
            <p:cNvSpPr>
              <a:spLocks noChangeShapeType="1"/>
            </p:cNvSpPr>
            <p:nvPr/>
          </p:nvSpPr>
          <p:spPr bwMode="auto">
            <a:xfrm>
              <a:off x="2130" y="1418"/>
              <a:ext cx="1"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6" name="Line 105"/>
            <p:cNvSpPr>
              <a:spLocks noChangeShapeType="1"/>
            </p:cNvSpPr>
            <p:nvPr/>
          </p:nvSpPr>
          <p:spPr bwMode="auto">
            <a:xfrm>
              <a:off x="2130" y="1455"/>
              <a:ext cx="1" cy="1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07" name="Freeform 106"/>
            <p:cNvSpPr>
              <a:spLocks/>
            </p:cNvSpPr>
            <p:nvPr/>
          </p:nvSpPr>
          <p:spPr bwMode="auto">
            <a:xfrm>
              <a:off x="2044" y="945"/>
              <a:ext cx="160" cy="321"/>
            </a:xfrm>
            <a:custGeom>
              <a:avLst/>
              <a:gdLst>
                <a:gd name="T0" fmla="*/ 160 w 160"/>
                <a:gd name="T1" fmla="*/ 320 h 321"/>
                <a:gd name="T2" fmla="*/ 159 w 160"/>
                <a:gd name="T3" fmla="*/ 0 h 321"/>
                <a:gd name="T4" fmla="*/ 0 w 160"/>
                <a:gd name="T5" fmla="*/ 1 h 321"/>
                <a:gd name="T6" fmla="*/ 3 w 160"/>
                <a:gd name="T7" fmla="*/ 321 h 321"/>
                <a:gd name="T8" fmla="*/ 160 w 160"/>
                <a:gd name="T9" fmla="*/ 32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0" h="321">
                  <a:moveTo>
                    <a:pt x="160" y="320"/>
                  </a:moveTo>
                  <a:lnTo>
                    <a:pt x="159" y="0"/>
                  </a:lnTo>
                  <a:lnTo>
                    <a:pt x="0" y="1"/>
                  </a:lnTo>
                  <a:lnTo>
                    <a:pt x="3" y="321"/>
                  </a:lnTo>
                  <a:lnTo>
                    <a:pt x="160"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08" name="Rectangle 107"/>
            <p:cNvSpPr>
              <a:spLocks noChangeArrowheads="1"/>
            </p:cNvSpPr>
            <p:nvPr/>
          </p:nvSpPr>
          <p:spPr bwMode="auto">
            <a:xfrm rot="-5460000">
              <a:off x="1949" y="1043"/>
              <a:ext cx="320"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000">
                  <a:solidFill>
                    <a:schemeClr val="tx1"/>
                  </a:solidFill>
                  <a:ea typeface="黑体" panose="02010609060101010101" pitchFamily="49" charset="-122"/>
                </a:rPr>
                <a:t>允许进入</a:t>
              </a:r>
            </a:p>
          </p:txBody>
        </p:sp>
        <p:sp>
          <p:nvSpPr>
            <p:cNvPr id="51309" name="Freeform 108"/>
            <p:cNvSpPr>
              <a:spLocks/>
            </p:cNvSpPr>
            <p:nvPr/>
          </p:nvSpPr>
          <p:spPr bwMode="auto">
            <a:xfrm>
              <a:off x="764" y="1514"/>
              <a:ext cx="58" cy="51"/>
            </a:xfrm>
            <a:custGeom>
              <a:avLst/>
              <a:gdLst>
                <a:gd name="T0" fmla="*/ 52 w 58"/>
                <a:gd name="T1" fmla="*/ 25 h 51"/>
                <a:gd name="T2" fmla="*/ 58 w 58"/>
                <a:gd name="T3" fmla="*/ 51 h 51"/>
                <a:gd name="T4" fmla="*/ 0 w 58"/>
                <a:gd name="T5" fmla="*/ 38 h 51"/>
                <a:gd name="T6" fmla="*/ 45 w 58"/>
                <a:gd name="T7" fmla="*/ 0 h 51"/>
                <a:gd name="T8" fmla="*/ 52 w 58"/>
                <a:gd name="T9" fmla="*/ 25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51">
                  <a:moveTo>
                    <a:pt x="52" y="25"/>
                  </a:moveTo>
                  <a:lnTo>
                    <a:pt x="58" y="51"/>
                  </a:lnTo>
                  <a:lnTo>
                    <a:pt x="0" y="38"/>
                  </a:lnTo>
                  <a:lnTo>
                    <a:pt x="45" y="0"/>
                  </a:lnTo>
                  <a:lnTo>
                    <a:pt x="5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310" name="Line 109"/>
            <p:cNvSpPr>
              <a:spLocks noChangeShapeType="1"/>
            </p:cNvSpPr>
            <p:nvPr/>
          </p:nvSpPr>
          <p:spPr bwMode="auto">
            <a:xfrm flipV="1">
              <a:off x="816" y="1534"/>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1" name="Line 110"/>
            <p:cNvSpPr>
              <a:spLocks noChangeShapeType="1"/>
            </p:cNvSpPr>
            <p:nvPr/>
          </p:nvSpPr>
          <p:spPr bwMode="auto">
            <a:xfrm flipV="1">
              <a:off x="853" y="1525"/>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2" name="Line 111"/>
            <p:cNvSpPr>
              <a:spLocks noChangeShapeType="1"/>
            </p:cNvSpPr>
            <p:nvPr/>
          </p:nvSpPr>
          <p:spPr bwMode="auto">
            <a:xfrm flipV="1">
              <a:off x="888" y="1517"/>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3" name="Line 112"/>
            <p:cNvSpPr>
              <a:spLocks noChangeShapeType="1"/>
            </p:cNvSpPr>
            <p:nvPr/>
          </p:nvSpPr>
          <p:spPr bwMode="auto">
            <a:xfrm flipV="1">
              <a:off x="923" y="1508"/>
              <a:ext cx="21"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4" name="Freeform 113"/>
            <p:cNvSpPr>
              <a:spLocks/>
            </p:cNvSpPr>
            <p:nvPr/>
          </p:nvSpPr>
          <p:spPr bwMode="auto">
            <a:xfrm>
              <a:off x="958" y="1500"/>
              <a:ext cx="23" cy="4"/>
            </a:xfrm>
            <a:custGeom>
              <a:avLst/>
              <a:gdLst>
                <a:gd name="T0" fmla="*/ 0 w 16"/>
                <a:gd name="T1" fmla="*/ 87 h 3"/>
                <a:gd name="T2" fmla="*/ 1093 w 16"/>
                <a:gd name="T3" fmla="*/ 0 h 3"/>
                <a:gd name="T4" fmla="*/ 1248 w 16"/>
                <a:gd name="T5" fmla="*/ 0 h 3"/>
                <a:gd name="T6" fmla="*/ 0 60000 65536"/>
                <a:gd name="T7" fmla="*/ 0 60000 65536"/>
                <a:gd name="T8" fmla="*/ 0 60000 65536"/>
              </a:gdLst>
              <a:ahLst/>
              <a:cxnLst>
                <a:cxn ang="T6">
                  <a:pos x="T0" y="T1"/>
                </a:cxn>
                <a:cxn ang="T7">
                  <a:pos x="T2" y="T3"/>
                </a:cxn>
                <a:cxn ang="T8">
                  <a:pos x="T4" y="T5"/>
                </a:cxn>
              </a:cxnLst>
              <a:rect l="0" t="0" r="r" b="b"/>
              <a:pathLst>
                <a:path w="16" h="3">
                  <a:moveTo>
                    <a:pt x="0" y="3"/>
                  </a:moveTo>
                  <a:lnTo>
                    <a:pt x="14"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15" name="Line 114"/>
            <p:cNvSpPr>
              <a:spLocks noChangeShapeType="1"/>
            </p:cNvSpPr>
            <p:nvPr/>
          </p:nvSpPr>
          <p:spPr bwMode="auto">
            <a:xfrm flipV="1">
              <a:off x="995" y="1492"/>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6" name="Line 115"/>
            <p:cNvSpPr>
              <a:spLocks noChangeShapeType="1"/>
            </p:cNvSpPr>
            <p:nvPr/>
          </p:nvSpPr>
          <p:spPr bwMode="auto">
            <a:xfrm flipV="1">
              <a:off x="1032" y="1484"/>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7" name="Line 116"/>
            <p:cNvSpPr>
              <a:spLocks noChangeShapeType="1"/>
            </p:cNvSpPr>
            <p:nvPr/>
          </p:nvSpPr>
          <p:spPr bwMode="auto">
            <a:xfrm flipV="1">
              <a:off x="1068" y="1477"/>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8" name="Line 117"/>
            <p:cNvSpPr>
              <a:spLocks noChangeShapeType="1"/>
            </p:cNvSpPr>
            <p:nvPr/>
          </p:nvSpPr>
          <p:spPr bwMode="auto">
            <a:xfrm flipV="1">
              <a:off x="1105" y="1469"/>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19" name="Line 118"/>
            <p:cNvSpPr>
              <a:spLocks noChangeShapeType="1"/>
            </p:cNvSpPr>
            <p:nvPr/>
          </p:nvSpPr>
          <p:spPr bwMode="auto">
            <a:xfrm flipV="1">
              <a:off x="1141" y="1462"/>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0" name="Line 119"/>
            <p:cNvSpPr>
              <a:spLocks noChangeShapeType="1"/>
            </p:cNvSpPr>
            <p:nvPr/>
          </p:nvSpPr>
          <p:spPr bwMode="auto">
            <a:xfrm flipV="1">
              <a:off x="1178" y="1456"/>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1" name="Line 120"/>
            <p:cNvSpPr>
              <a:spLocks noChangeShapeType="1"/>
            </p:cNvSpPr>
            <p:nvPr/>
          </p:nvSpPr>
          <p:spPr bwMode="auto">
            <a:xfrm flipV="1">
              <a:off x="1214" y="1449"/>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2" name="Line 121"/>
            <p:cNvSpPr>
              <a:spLocks noChangeShapeType="1"/>
            </p:cNvSpPr>
            <p:nvPr/>
          </p:nvSpPr>
          <p:spPr bwMode="auto">
            <a:xfrm flipV="1">
              <a:off x="1251" y="1444"/>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3" name="Freeform 122"/>
            <p:cNvSpPr>
              <a:spLocks/>
            </p:cNvSpPr>
            <p:nvPr/>
          </p:nvSpPr>
          <p:spPr bwMode="auto">
            <a:xfrm>
              <a:off x="1287" y="1437"/>
              <a:ext cx="23" cy="4"/>
            </a:xfrm>
            <a:custGeom>
              <a:avLst/>
              <a:gdLst>
                <a:gd name="T0" fmla="*/ 0 w 16"/>
                <a:gd name="T1" fmla="*/ 87 h 3"/>
                <a:gd name="T2" fmla="*/ 924 w 16"/>
                <a:gd name="T3" fmla="*/ 1 h 3"/>
                <a:gd name="T4" fmla="*/ 1248 w 16"/>
                <a:gd name="T5" fmla="*/ 0 h 3"/>
                <a:gd name="T6" fmla="*/ 0 60000 65536"/>
                <a:gd name="T7" fmla="*/ 0 60000 65536"/>
                <a:gd name="T8" fmla="*/ 0 60000 65536"/>
              </a:gdLst>
              <a:ahLst/>
              <a:cxnLst>
                <a:cxn ang="T6">
                  <a:pos x="T0" y="T1"/>
                </a:cxn>
                <a:cxn ang="T7">
                  <a:pos x="T2" y="T3"/>
                </a:cxn>
                <a:cxn ang="T8">
                  <a:pos x="T4" y="T5"/>
                </a:cxn>
              </a:cxnLst>
              <a:rect l="0" t="0" r="r" b="b"/>
              <a:pathLst>
                <a:path w="16" h="3">
                  <a:moveTo>
                    <a:pt x="0" y="3"/>
                  </a:moveTo>
                  <a:lnTo>
                    <a:pt x="12" y="1"/>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24" name="Line 123"/>
            <p:cNvSpPr>
              <a:spLocks noChangeShapeType="1"/>
            </p:cNvSpPr>
            <p:nvPr/>
          </p:nvSpPr>
          <p:spPr bwMode="auto">
            <a:xfrm flipV="1">
              <a:off x="1324" y="1432"/>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5" name="Line 124"/>
            <p:cNvSpPr>
              <a:spLocks noChangeShapeType="1"/>
            </p:cNvSpPr>
            <p:nvPr/>
          </p:nvSpPr>
          <p:spPr bwMode="auto">
            <a:xfrm flipV="1">
              <a:off x="1361" y="1427"/>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6" name="Line 125"/>
            <p:cNvSpPr>
              <a:spLocks noChangeShapeType="1"/>
            </p:cNvSpPr>
            <p:nvPr/>
          </p:nvSpPr>
          <p:spPr bwMode="auto">
            <a:xfrm flipV="1">
              <a:off x="1397" y="1421"/>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7" name="Line 126"/>
            <p:cNvSpPr>
              <a:spLocks noChangeShapeType="1"/>
            </p:cNvSpPr>
            <p:nvPr/>
          </p:nvSpPr>
          <p:spPr bwMode="auto">
            <a:xfrm flipV="1">
              <a:off x="1434" y="1415"/>
              <a:ext cx="22"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8" name="Line 127"/>
            <p:cNvSpPr>
              <a:spLocks noChangeShapeType="1"/>
            </p:cNvSpPr>
            <p:nvPr/>
          </p:nvSpPr>
          <p:spPr bwMode="auto">
            <a:xfrm flipV="1">
              <a:off x="1470" y="1411"/>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29" name="Line 128"/>
            <p:cNvSpPr>
              <a:spLocks noChangeShapeType="1"/>
            </p:cNvSpPr>
            <p:nvPr/>
          </p:nvSpPr>
          <p:spPr bwMode="auto">
            <a:xfrm flipV="1">
              <a:off x="1507" y="1407"/>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0" name="Line 129"/>
            <p:cNvSpPr>
              <a:spLocks noChangeShapeType="1"/>
            </p:cNvSpPr>
            <p:nvPr/>
          </p:nvSpPr>
          <p:spPr bwMode="auto">
            <a:xfrm flipV="1">
              <a:off x="1543" y="1403"/>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1" name="Line 130"/>
            <p:cNvSpPr>
              <a:spLocks noChangeShapeType="1"/>
            </p:cNvSpPr>
            <p:nvPr/>
          </p:nvSpPr>
          <p:spPr bwMode="auto">
            <a:xfrm flipV="1">
              <a:off x="1580" y="140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2" name="Freeform 131"/>
            <p:cNvSpPr>
              <a:spLocks/>
            </p:cNvSpPr>
            <p:nvPr/>
          </p:nvSpPr>
          <p:spPr bwMode="auto">
            <a:xfrm>
              <a:off x="1617" y="1396"/>
              <a:ext cx="22" cy="1"/>
            </a:xfrm>
            <a:custGeom>
              <a:avLst/>
              <a:gdLst>
                <a:gd name="T0" fmla="*/ 0 w 16"/>
                <a:gd name="T1" fmla="*/ 1 h 1"/>
                <a:gd name="T2" fmla="*/ 601 w 16"/>
                <a:gd name="T3" fmla="*/ 0 h 1"/>
                <a:gd name="T4" fmla="*/ 719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3"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33" name="Line 132"/>
            <p:cNvSpPr>
              <a:spLocks noChangeShapeType="1"/>
            </p:cNvSpPr>
            <p:nvPr/>
          </p:nvSpPr>
          <p:spPr bwMode="auto">
            <a:xfrm flipV="1">
              <a:off x="1653" y="1393"/>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4" name="Line 133"/>
            <p:cNvSpPr>
              <a:spLocks noChangeShapeType="1"/>
            </p:cNvSpPr>
            <p:nvPr/>
          </p:nvSpPr>
          <p:spPr bwMode="auto">
            <a:xfrm flipV="1">
              <a:off x="1690" y="139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5" name="Line 134"/>
            <p:cNvSpPr>
              <a:spLocks noChangeShapeType="1"/>
            </p:cNvSpPr>
            <p:nvPr/>
          </p:nvSpPr>
          <p:spPr bwMode="auto">
            <a:xfrm flipV="1">
              <a:off x="1726" y="1387"/>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6" name="Line 135"/>
            <p:cNvSpPr>
              <a:spLocks noChangeShapeType="1"/>
            </p:cNvSpPr>
            <p:nvPr/>
          </p:nvSpPr>
          <p:spPr bwMode="auto">
            <a:xfrm flipV="1">
              <a:off x="1763" y="1384"/>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7" name="Freeform 136"/>
            <p:cNvSpPr>
              <a:spLocks/>
            </p:cNvSpPr>
            <p:nvPr/>
          </p:nvSpPr>
          <p:spPr bwMode="auto">
            <a:xfrm>
              <a:off x="1799" y="1382"/>
              <a:ext cx="23" cy="1"/>
            </a:xfrm>
            <a:custGeom>
              <a:avLst/>
              <a:gdLst>
                <a:gd name="T0" fmla="*/ 0 w 16"/>
                <a:gd name="T1" fmla="*/ 1 h 1"/>
                <a:gd name="T2" fmla="*/ 1 w 16"/>
                <a:gd name="T3" fmla="*/ 1 h 1"/>
                <a:gd name="T4" fmla="*/ 1248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 y="1"/>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38" name="Line 137"/>
            <p:cNvSpPr>
              <a:spLocks noChangeShapeType="1"/>
            </p:cNvSpPr>
            <p:nvPr/>
          </p:nvSpPr>
          <p:spPr bwMode="auto">
            <a:xfrm flipV="1">
              <a:off x="1836" y="1380"/>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39" name="Line 138"/>
            <p:cNvSpPr>
              <a:spLocks noChangeShapeType="1"/>
            </p:cNvSpPr>
            <p:nvPr/>
          </p:nvSpPr>
          <p:spPr bwMode="auto">
            <a:xfrm>
              <a:off x="1872" y="1379"/>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0" name="Line 139"/>
            <p:cNvSpPr>
              <a:spLocks noChangeShapeType="1"/>
            </p:cNvSpPr>
            <p:nvPr/>
          </p:nvSpPr>
          <p:spPr bwMode="auto">
            <a:xfrm flipV="1">
              <a:off x="2208" y="1344"/>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1" name="Freeform 140"/>
            <p:cNvSpPr>
              <a:spLocks/>
            </p:cNvSpPr>
            <p:nvPr/>
          </p:nvSpPr>
          <p:spPr bwMode="auto">
            <a:xfrm>
              <a:off x="1946" y="1375"/>
              <a:ext cx="22" cy="1"/>
            </a:xfrm>
            <a:custGeom>
              <a:avLst/>
              <a:gdLst>
                <a:gd name="T0" fmla="*/ 0 w 16"/>
                <a:gd name="T1" fmla="*/ 1 h 1"/>
                <a:gd name="T2" fmla="*/ 707 w 16"/>
                <a:gd name="T3" fmla="*/ 0 h 1"/>
                <a:gd name="T4" fmla="*/ 719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1"/>
                  </a:moveTo>
                  <a:lnTo>
                    <a:pt x="15"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2" name="Line 141"/>
            <p:cNvSpPr>
              <a:spLocks noChangeShapeType="1"/>
            </p:cNvSpPr>
            <p:nvPr/>
          </p:nvSpPr>
          <p:spPr bwMode="auto">
            <a:xfrm>
              <a:off x="1982" y="1375"/>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3" name="Line 142"/>
            <p:cNvSpPr>
              <a:spLocks noChangeShapeType="1"/>
            </p:cNvSpPr>
            <p:nvPr/>
          </p:nvSpPr>
          <p:spPr bwMode="auto">
            <a:xfrm>
              <a:off x="2019" y="1373"/>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4" name="Line 143"/>
            <p:cNvSpPr>
              <a:spLocks noChangeShapeType="1"/>
            </p:cNvSpPr>
            <p:nvPr/>
          </p:nvSpPr>
          <p:spPr bwMode="auto">
            <a:xfrm>
              <a:off x="2055" y="1373"/>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5" name="Line 144"/>
            <p:cNvSpPr>
              <a:spLocks noChangeShapeType="1"/>
            </p:cNvSpPr>
            <p:nvPr/>
          </p:nvSpPr>
          <p:spPr bwMode="auto">
            <a:xfrm>
              <a:off x="2092" y="1372"/>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6" name="Freeform 145"/>
            <p:cNvSpPr>
              <a:spLocks/>
            </p:cNvSpPr>
            <p:nvPr/>
          </p:nvSpPr>
          <p:spPr bwMode="auto">
            <a:xfrm>
              <a:off x="2128" y="1372"/>
              <a:ext cx="23" cy="1"/>
            </a:xfrm>
            <a:custGeom>
              <a:avLst/>
              <a:gdLst>
                <a:gd name="T0" fmla="*/ 0 w 16"/>
                <a:gd name="T1" fmla="*/ 0 h 1"/>
                <a:gd name="T2" fmla="*/ 240 w 16"/>
                <a:gd name="T3" fmla="*/ 0 h 1"/>
                <a:gd name="T4" fmla="*/ 1248 w 16"/>
                <a:gd name="T5" fmla="*/ 0 h 1"/>
                <a:gd name="T6" fmla="*/ 0 60000 65536"/>
                <a:gd name="T7" fmla="*/ 0 60000 65536"/>
                <a:gd name="T8" fmla="*/ 0 60000 65536"/>
              </a:gdLst>
              <a:ahLst/>
              <a:cxnLst>
                <a:cxn ang="T6">
                  <a:pos x="T0" y="T1"/>
                </a:cxn>
                <a:cxn ang="T7">
                  <a:pos x="T2" y="T3"/>
                </a:cxn>
                <a:cxn ang="T8">
                  <a:pos x="T4" y="T5"/>
                </a:cxn>
              </a:cxnLst>
              <a:rect l="0" t="0" r="r" b="b"/>
              <a:pathLst>
                <a:path w="16" h="1">
                  <a:moveTo>
                    <a:pt x="0" y="0"/>
                  </a:moveTo>
                  <a:lnTo>
                    <a:pt x="3" y="0"/>
                  </a:lnTo>
                  <a:lnTo>
                    <a:pt x="16"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47" name="Line 146"/>
            <p:cNvSpPr>
              <a:spLocks noChangeShapeType="1"/>
            </p:cNvSpPr>
            <p:nvPr/>
          </p:nvSpPr>
          <p:spPr bwMode="auto">
            <a:xfrm>
              <a:off x="2165" y="1372"/>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8" name="Line 147"/>
            <p:cNvSpPr>
              <a:spLocks noChangeShapeType="1"/>
            </p:cNvSpPr>
            <p:nvPr/>
          </p:nvSpPr>
          <p:spPr bwMode="auto">
            <a:xfrm>
              <a:off x="2202" y="1373"/>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49" name="Line 148"/>
            <p:cNvSpPr>
              <a:spLocks noChangeShapeType="1"/>
            </p:cNvSpPr>
            <p:nvPr/>
          </p:nvSpPr>
          <p:spPr bwMode="auto">
            <a:xfrm>
              <a:off x="2238" y="1373"/>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0" name="Line 149"/>
            <p:cNvSpPr>
              <a:spLocks noChangeShapeType="1"/>
            </p:cNvSpPr>
            <p:nvPr/>
          </p:nvSpPr>
          <p:spPr bwMode="auto">
            <a:xfrm>
              <a:off x="2275" y="1375"/>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1" name="Line 150"/>
            <p:cNvSpPr>
              <a:spLocks noChangeShapeType="1"/>
            </p:cNvSpPr>
            <p:nvPr/>
          </p:nvSpPr>
          <p:spPr bwMode="auto">
            <a:xfrm>
              <a:off x="2311" y="1375"/>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2" name="Line 151"/>
            <p:cNvSpPr>
              <a:spLocks noChangeShapeType="1"/>
            </p:cNvSpPr>
            <p:nvPr/>
          </p:nvSpPr>
          <p:spPr bwMode="auto">
            <a:xfrm>
              <a:off x="2348" y="1376"/>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3" name="Line 152"/>
            <p:cNvSpPr>
              <a:spLocks noChangeShapeType="1"/>
            </p:cNvSpPr>
            <p:nvPr/>
          </p:nvSpPr>
          <p:spPr bwMode="auto">
            <a:xfrm>
              <a:off x="2384" y="1379"/>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4" name="Line 153"/>
            <p:cNvSpPr>
              <a:spLocks noChangeShapeType="1"/>
            </p:cNvSpPr>
            <p:nvPr/>
          </p:nvSpPr>
          <p:spPr bwMode="auto">
            <a:xfrm>
              <a:off x="2421" y="138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5" name="Freeform 154"/>
            <p:cNvSpPr>
              <a:spLocks/>
            </p:cNvSpPr>
            <p:nvPr/>
          </p:nvSpPr>
          <p:spPr bwMode="auto">
            <a:xfrm>
              <a:off x="2458" y="1382"/>
              <a:ext cx="22" cy="1"/>
            </a:xfrm>
            <a:custGeom>
              <a:avLst/>
              <a:gdLst>
                <a:gd name="T0" fmla="*/ 0 w 16"/>
                <a:gd name="T1" fmla="*/ 0 h 1"/>
                <a:gd name="T2" fmla="*/ 272 w 16"/>
                <a:gd name="T3" fmla="*/ 0 h 1"/>
                <a:gd name="T4" fmla="*/ 719 w 16"/>
                <a:gd name="T5" fmla="*/ 1 h 1"/>
                <a:gd name="T6" fmla="*/ 0 60000 65536"/>
                <a:gd name="T7" fmla="*/ 0 60000 65536"/>
                <a:gd name="T8" fmla="*/ 0 60000 65536"/>
              </a:gdLst>
              <a:ahLst/>
              <a:cxnLst>
                <a:cxn ang="T6">
                  <a:pos x="T0" y="T1"/>
                </a:cxn>
                <a:cxn ang="T7">
                  <a:pos x="T2" y="T3"/>
                </a:cxn>
                <a:cxn ang="T8">
                  <a:pos x="T4" y="T5"/>
                </a:cxn>
              </a:cxnLst>
              <a:rect l="0" t="0" r="r" b="b"/>
              <a:pathLst>
                <a:path w="16" h="1">
                  <a:moveTo>
                    <a:pt x="0" y="0"/>
                  </a:moveTo>
                  <a:lnTo>
                    <a:pt x="6" y="0"/>
                  </a:lnTo>
                  <a:lnTo>
                    <a:pt x="16" y="1"/>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56" name="Line 155"/>
            <p:cNvSpPr>
              <a:spLocks noChangeShapeType="1"/>
            </p:cNvSpPr>
            <p:nvPr/>
          </p:nvSpPr>
          <p:spPr bwMode="auto">
            <a:xfrm>
              <a:off x="2494" y="1384"/>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7" name="Line 156"/>
            <p:cNvSpPr>
              <a:spLocks noChangeShapeType="1"/>
            </p:cNvSpPr>
            <p:nvPr/>
          </p:nvSpPr>
          <p:spPr bwMode="auto">
            <a:xfrm>
              <a:off x="2531" y="1387"/>
              <a:ext cx="22"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8" name="Line 157"/>
            <p:cNvSpPr>
              <a:spLocks noChangeShapeType="1"/>
            </p:cNvSpPr>
            <p:nvPr/>
          </p:nvSpPr>
          <p:spPr bwMode="auto">
            <a:xfrm>
              <a:off x="2567" y="1389"/>
              <a:ext cx="23"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59" name="Line 158"/>
            <p:cNvSpPr>
              <a:spLocks noChangeShapeType="1"/>
            </p:cNvSpPr>
            <p:nvPr/>
          </p:nvSpPr>
          <p:spPr bwMode="auto">
            <a:xfrm>
              <a:off x="2604" y="1391"/>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0" name="Line 159"/>
            <p:cNvSpPr>
              <a:spLocks noChangeShapeType="1"/>
            </p:cNvSpPr>
            <p:nvPr/>
          </p:nvSpPr>
          <p:spPr bwMode="auto">
            <a:xfrm>
              <a:off x="2640" y="1396"/>
              <a:ext cx="23"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1" name="Line 160"/>
            <p:cNvSpPr>
              <a:spLocks noChangeShapeType="1"/>
            </p:cNvSpPr>
            <p:nvPr/>
          </p:nvSpPr>
          <p:spPr bwMode="auto">
            <a:xfrm>
              <a:off x="2677" y="1400"/>
              <a:ext cx="22"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2" name="Line 161"/>
            <p:cNvSpPr>
              <a:spLocks noChangeShapeType="1"/>
            </p:cNvSpPr>
            <p:nvPr/>
          </p:nvSpPr>
          <p:spPr bwMode="auto">
            <a:xfrm>
              <a:off x="2713" y="1403"/>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3" name="Line 162"/>
            <p:cNvSpPr>
              <a:spLocks noChangeShapeType="1"/>
            </p:cNvSpPr>
            <p:nvPr/>
          </p:nvSpPr>
          <p:spPr bwMode="auto">
            <a:xfrm>
              <a:off x="2750" y="140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4" name="Freeform 163"/>
            <p:cNvSpPr>
              <a:spLocks/>
            </p:cNvSpPr>
            <p:nvPr/>
          </p:nvSpPr>
          <p:spPr bwMode="auto">
            <a:xfrm>
              <a:off x="2787" y="1411"/>
              <a:ext cx="22" cy="3"/>
            </a:xfrm>
            <a:custGeom>
              <a:avLst/>
              <a:gdLst>
                <a:gd name="T0" fmla="*/ 0 w 16"/>
                <a:gd name="T1" fmla="*/ 0 h 2"/>
                <a:gd name="T2" fmla="*/ 374 w 16"/>
                <a:gd name="T3" fmla="*/ 210 h 2"/>
                <a:gd name="T4" fmla="*/ 719 w 16"/>
                <a:gd name="T5" fmla="*/ 315 h 2"/>
                <a:gd name="T6" fmla="*/ 0 60000 65536"/>
                <a:gd name="T7" fmla="*/ 0 60000 65536"/>
                <a:gd name="T8" fmla="*/ 0 60000 65536"/>
              </a:gdLst>
              <a:ahLst/>
              <a:cxnLst>
                <a:cxn ang="T6">
                  <a:pos x="T0" y="T1"/>
                </a:cxn>
                <a:cxn ang="T7">
                  <a:pos x="T2" y="T3"/>
                </a:cxn>
                <a:cxn ang="T8">
                  <a:pos x="T4" y="T5"/>
                </a:cxn>
              </a:cxnLst>
              <a:rect l="0" t="0" r="r" b="b"/>
              <a:pathLst>
                <a:path w="16" h="2">
                  <a:moveTo>
                    <a:pt x="0" y="0"/>
                  </a:moveTo>
                  <a:lnTo>
                    <a:pt x="8" y="1"/>
                  </a:lnTo>
                  <a:lnTo>
                    <a:pt x="16" y="2"/>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65" name="Line 164"/>
            <p:cNvSpPr>
              <a:spLocks noChangeShapeType="1"/>
            </p:cNvSpPr>
            <p:nvPr/>
          </p:nvSpPr>
          <p:spPr bwMode="auto">
            <a:xfrm>
              <a:off x="2823" y="141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6" name="Line 165"/>
            <p:cNvSpPr>
              <a:spLocks noChangeShapeType="1"/>
            </p:cNvSpPr>
            <p:nvPr/>
          </p:nvSpPr>
          <p:spPr bwMode="auto">
            <a:xfrm>
              <a:off x="2860" y="1421"/>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7" name="Line 166"/>
            <p:cNvSpPr>
              <a:spLocks noChangeShapeType="1"/>
            </p:cNvSpPr>
            <p:nvPr/>
          </p:nvSpPr>
          <p:spPr bwMode="auto">
            <a:xfrm>
              <a:off x="2896" y="1427"/>
              <a:ext cx="23"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8" name="Line 167"/>
            <p:cNvSpPr>
              <a:spLocks noChangeShapeType="1"/>
            </p:cNvSpPr>
            <p:nvPr/>
          </p:nvSpPr>
          <p:spPr bwMode="auto">
            <a:xfrm>
              <a:off x="2933" y="1432"/>
              <a:ext cx="22" cy="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69" name="Line 168"/>
            <p:cNvSpPr>
              <a:spLocks noChangeShapeType="1"/>
            </p:cNvSpPr>
            <p:nvPr/>
          </p:nvSpPr>
          <p:spPr bwMode="auto">
            <a:xfrm>
              <a:off x="2969" y="1438"/>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0" name="Line 169"/>
            <p:cNvSpPr>
              <a:spLocks noChangeShapeType="1"/>
            </p:cNvSpPr>
            <p:nvPr/>
          </p:nvSpPr>
          <p:spPr bwMode="auto">
            <a:xfrm>
              <a:off x="3006" y="1444"/>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1" name="Line 170"/>
            <p:cNvSpPr>
              <a:spLocks noChangeShapeType="1"/>
            </p:cNvSpPr>
            <p:nvPr/>
          </p:nvSpPr>
          <p:spPr bwMode="auto">
            <a:xfrm>
              <a:off x="3043" y="1451"/>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2" name="Line 171"/>
            <p:cNvSpPr>
              <a:spLocks noChangeShapeType="1"/>
            </p:cNvSpPr>
            <p:nvPr/>
          </p:nvSpPr>
          <p:spPr bwMode="auto">
            <a:xfrm>
              <a:off x="3079" y="1456"/>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3" name="Freeform 172"/>
            <p:cNvSpPr>
              <a:spLocks/>
            </p:cNvSpPr>
            <p:nvPr/>
          </p:nvSpPr>
          <p:spPr bwMode="auto">
            <a:xfrm>
              <a:off x="3116" y="1463"/>
              <a:ext cx="22" cy="5"/>
            </a:xfrm>
            <a:custGeom>
              <a:avLst/>
              <a:gdLst>
                <a:gd name="T0" fmla="*/ 0 w 16"/>
                <a:gd name="T1" fmla="*/ 0 h 3"/>
                <a:gd name="T2" fmla="*/ 341 w 16"/>
                <a:gd name="T3" fmla="*/ 478 h 3"/>
                <a:gd name="T4" fmla="*/ 719 w 16"/>
                <a:gd name="T5" fmla="*/ 1328 h 3"/>
                <a:gd name="T6" fmla="*/ 0 60000 65536"/>
                <a:gd name="T7" fmla="*/ 0 60000 65536"/>
                <a:gd name="T8" fmla="*/ 0 60000 65536"/>
              </a:gdLst>
              <a:ahLst/>
              <a:cxnLst>
                <a:cxn ang="T6">
                  <a:pos x="T0" y="T1"/>
                </a:cxn>
                <a:cxn ang="T7">
                  <a:pos x="T2" y="T3"/>
                </a:cxn>
                <a:cxn ang="T8">
                  <a:pos x="T4" y="T5"/>
                </a:cxn>
              </a:cxnLst>
              <a:rect l="0" t="0" r="r" b="b"/>
              <a:pathLst>
                <a:path w="16" h="3">
                  <a:moveTo>
                    <a:pt x="0" y="0"/>
                  </a:moveTo>
                  <a:lnTo>
                    <a:pt x="7" y="1"/>
                  </a:lnTo>
                  <a:lnTo>
                    <a:pt x="16" y="3"/>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74" name="Line 173"/>
            <p:cNvSpPr>
              <a:spLocks noChangeShapeType="1"/>
            </p:cNvSpPr>
            <p:nvPr/>
          </p:nvSpPr>
          <p:spPr bwMode="auto">
            <a:xfrm>
              <a:off x="3152" y="1470"/>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5" name="Line 174"/>
            <p:cNvSpPr>
              <a:spLocks noChangeShapeType="1"/>
            </p:cNvSpPr>
            <p:nvPr/>
          </p:nvSpPr>
          <p:spPr bwMode="auto">
            <a:xfrm>
              <a:off x="3189" y="1477"/>
              <a:ext cx="22"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6" name="Line 175"/>
            <p:cNvSpPr>
              <a:spLocks noChangeShapeType="1"/>
            </p:cNvSpPr>
            <p:nvPr/>
          </p:nvSpPr>
          <p:spPr bwMode="auto">
            <a:xfrm>
              <a:off x="3225" y="1486"/>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7" name="Line 176"/>
            <p:cNvSpPr>
              <a:spLocks noChangeShapeType="1"/>
            </p:cNvSpPr>
            <p:nvPr/>
          </p:nvSpPr>
          <p:spPr bwMode="auto">
            <a:xfrm>
              <a:off x="3262" y="1493"/>
              <a:ext cx="22"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8" name="Line 177"/>
            <p:cNvSpPr>
              <a:spLocks noChangeShapeType="1"/>
            </p:cNvSpPr>
            <p:nvPr/>
          </p:nvSpPr>
          <p:spPr bwMode="auto">
            <a:xfrm>
              <a:off x="3298" y="1501"/>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79" name="Line 178"/>
            <p:cNvSpPr>
              <a:spLocks noChangeShapeType="1"/>
            </p:cNvSpPr>
            <p:nvPr/>
          </p:nvSpPr>
          <p:spPr bwMode="auto">
            <a:xfrm>
              <a:off x="3335" y="1510"/>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0" name="Line 179"/>
            <p:cNvSpPr>
              <a:spLocks noChangeShapeType="1"/>
            </p:cNvSpPr>
            <p:nvPr/>
          </p:nvSpPr>
          <p:spPr bwMode="auto">
            <a:xfrm>
              <a:off x="3372" y="1518"/>
              <a:ext cx="22" cy="6"/>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1" name="Line 180"/>
            <p:cNvSpPr>
              <a:spLocks noChangeShapeType="1"/>
            </p:cNvSpPr>
            <p:nvPr/>
          </p:nvSpPr>
          <p:spPr bwMode="auto">
            <a:xfrm>
              <a:off x="3408" y="1527"/>
              <a:ext cx="23" cy="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2" name="Line 181"/>
            <p:cNvSpPr>
              <a:spLocks noChangeShapeType="1"/>
            </p:cNvSpPr>
            <p:nvPr/>
          </p:nvSpPr>
          <p:spPr bwMode="auto">
            <a:xfrm>
              <a:off x="3445" y="1535"/>
              <a:ext cx="5" cy="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3" name="Line 182"/>
            <p:cNvSpPr>
              <a:spLocks noChangeShapeType="1"/>
            </p:cNvSpPr>
            <p:nvPr/>
          </p:nvSpPr>
          <p:spPr bwMode="auto">
            <a:xfrm>
              <a:off x="816" y="1539"/>
              <a:ext cx="5" cy="23"/>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4" name="Line 183"/>
            <p:cNvSpPr>
              <a:spLocks noChangeShapeType="1"/>
            </p:cNvSpPr>
            <p:nvPr/>
          </p:nvSpPr>
          <p:spPr bwMode="auto">
            <a:xfrm flipH="1" flipV="1">
              <a:off x="788" y="1558"/>
              <a:ext cx="23" cy="4"/>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5" name="Freeform 184"/>
            <p:cNvSpPr>
              <a:spLocks/>
            </p:cNvSpPr>
            <p:nvPr/>
          </p:nvSpPr>
          <p:spPr bwMode="auto">
            <a:xfrm>
              <a:off x="764" y="1544"/>
              <a:ext cx="10" cy="11"/>
            </a:xfrm>
            <a:custGeom>
              <a:avLst/>
              <a:gdLst>
                <a:gd name="T0" fmla="*/ 499 w 7"/>
                <a:gd name="T1" fmla="*/ 374 h 8"/>
                <a:gd name="T2" fmla="*/ 0 w 7"/>
                <a:gd name="T3" fmla="*/ 272 h 8"/>
                <a:gd name="T4" fmla="*/ 499 w 7"/>
                <a:gd name="T5" fmla="*/ 0 h 8"/>
                <a:gd name="T6" fmla="*/ 0 60000 65536"/>
                <a:gd name="T7" fmla="*/ 0 60000 65536"/>
                <a:gd name="T8" fmla="*/ 0 60000 65536"/>
              </a:gdLst>
              <a:ahLst/>
              <a:cxnLst>
                <a:cxn ang="T6">
                  <a:pos x="T0" y="T1"/>
                </a:cxn>
                <a:cxn ang="T7">
                  <a:pos x="T2" y="T3"/>
                </a:cxn>
                <a:cxn ang="T8">
                  <a:pos x="T4" y="T5"/>
                </a:cxn>
              </a:cxnLst>
              <a:rect l="0" t="0" r="r" b="b"/>
              <a:pathLst>
                <a:path w="7" h="8">
                  <a:moveTo>
                    <a:pt x="7" y="8"/>
                  </a:moveTo>
                  <a:lnTo>
                    <a:pt x="0" y="6"/>
                  </a:lnTo>
                  <a:lnTo>
                    <a:pt x="7" y="0"/>
                  </a:lnTo>
                </a:path>
              </a:pathLst>
            </a:custGeom>
            <a:noFill/>
            <a:ln w="47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386" name="Line 185"/>
            <p:cNvSpPr>
              <a:spLocks noChangeShapeType="1"/>
            </p:cNvSpPr>
            <p:nvPr/>
          </p:nvSpPr>
          <p:spPr bwMode="auto">
            <a:xfrm flipV="1">
              <a:off x="785" y="1520"/>
              <a:ext cx="17" cy="1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7" name="Line 186"/>
            <p:cNvSpPr>
              <a:spLocks noChangeShapeType="1"/>
            </p:cNvSpPr>
            <p:nvPr/>
          </p:nvSpPr>
          <p:spPr bwMode="auto">
            <a:xfrm>
              <a:off x="811" y="1518"/>
              <a:ext cx="5" cy="2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388" name="Rectangle 187"/>
            <p:cNvSpPr>
              <a:spLocks noChangeArrowheads="1"/>
            </p:cNvSpPr>
            <p:nvPr/>
          </p:nvSpPr>
          <p:spPr bwMode="auto">
            <a:xfrm>
              <a:off x="2304" y="1296"/>
              <a:ext cx="437" cy="15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endParaRPr lang="zh-CN" altLang="en-US" sz="2000">
                <a:solidFill>
                  <a:schemeClr val="tx1"/>
                </a:solidFill>
              </a:endParaRPr>
            </a:p>
          </p:txBody>
        </p:sp>
        <p:sp>
          <p:nvSpPr>
            <p:cNvPr id="51389" name="Rectangle 188"/>
            <p:cNvSpPr>
              <a:spLocks noChangeArrowheads="1"/>
            </p:cNvSpPr>
            <p:nvPr/>
          </p:nvSpPr>
          <p:spPr bwMode="auto">
            <a:xfrm>
              <a:off x="2352" y="1307"/>
              <a:ext cx="35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1300" i="1">
                  <a:solidFill>
                    <a:srgbClr val="000000"/>
                  </a:solidFill>
                  <a:latin typeface="黑体" panose="02010609060101010101" pitchFamily="49" charset="-122"/>
                  <a:ea typeface="黑体" panose="02010609060101010101" pitchFamily="49" charset="-122"/>
                </a:rPr>
                <a:t>挂起</a:t>
              </a:r>
              <a:endParaRPr kumimoji="1" lang="zh-CN" altLang="en-US" sz="2000">
                <a:solidFill>
                  <a:schemeClr val="tx1"/>
                </a:solidFill>
                <a:ea typeface="黑体" panose="02010609060101010101" pitchFamily="49" charset="-122"/>
              </a:endParaRPr>
            </a:p>
          </p:txBody>
        </p:sp>
      </p:grpSp>
      <p:sp>
        <p:nvSpPr>
          <p:cNvPr id="51204" name="Rectangle 189"/>
          <p:cNvSpPr>
            <a:spLocks noGrp="1" noChangeArrowheads="1"/>
          </p:cNvSpPr>
          <p:nvPr>
            <p:ph type="title" idx="4294967295"/>
          </p:nvPr>
        </p:nvSpPr>
        <p:spPr/>
        <p:txBody>
          <a:bodyPr/>
          <a:lstStyle/>
          <a:p>
            <a:pPr eaLnBrk="1" hangingPunct="1"/>
            <a:r>
              <a:rPr lang="en-US" altLang="zh-CN" sz="4400">
                <a:ea typeface="宋体" panose="02010600030101010101" pitchFamily="2" charset="-122"/>
              </a:rPr>
              <a:t>双挂起进程模型</a:t>
            </a:r>
            <a:endParaRPr lang="zh-CN" altLang="en-US" sz="440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E6415B5E-E015-457A-81F2-82BC8E2BB165}" type="slidenum">
              <a:rPr lang="zh-CN" altLang="en-US" sz="1200">
                <a:solidFill>
                  <a:schemeClr val="tx1"/>
                </a:solidFill>
              </a:rPr>
              <a:pPr algn="r" eaLnBrk="1" hangingPunct="1">
                <a:spcBef>
                  <a:spcPct val="0"/>
                </a:spcBef>
                <a:buClrTx/>
                <a:buFont typeface="Wingdings" panose="05000000000000000000" pitchFamily="2" charset="2"/>
                <a:buNone/>
              </a:pPr>
              <a:t>57</a:t>
            </a:fld>
            <a:endParaRPr lang="en-US" altLang="zh-CN" sz="1200">
              <a:solidFill>
                <a:schemeClr val="tx1"/>
              </a:solidFill>
            </a:endParaRPr>
          </a:p>
        </p:txBody>
      </p:sp>
      <p:sp>
        <p:nvSpPr>
          <p:cNvPr id="53251" name="Rectangle 2"/>
          <p:cNvSpPr>
            <a:spLocks noChangeArrowheads="1"/>
          </p:cNvSpPr>
          <p:nvPr/>
        </p:nvSpPr>
        <p:spPr bwMode="auto">
          <a:xfrm>
            <a:off x="1143000" y="533400"/>
            <a:ext cx="5638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a:ea typeface="黑体" panose="02010609060101010101" pitchFamily="49" charset="-122"/>
              </a:rPr>
              <a:t> 挂起模型中进程的状态</a:t>
            </a:r>
          </a:p>
        </p:txBody>
      </p:sp>
      <p:sp>
        <p:nvSpPr>
          <p:cNvPr id="53252" name="Rectangle 3"/>
          <p:cNvSpPr>
            <a:spLocks noChangeArrowheads="1"/>
          </p:cNvSpPr>
          <p:nvPr/>
        </p:nvSpPr>
        <p:spPr bwMode="auto">
          <a:xfrm>
            <a:off x="827088" y="2133600"/>
            <a:ext cx="808831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a:lnSpc>
                <a:spcPct val="130000"/>
              </a:lnSpc>
              <a:spcBef>
                <a:spcPct val="0"/>
              </a:spcBef>
              <a:buClrTx/>
              <a:buFontTx/>
              <a:buChar char="•"/>
            </a:pPr>
            <a:r>
              <a:rPr kumimoji="1" lang="zh-CN" altLang="en-US" sz="2000">
                <a:ea typeface="黑体" panose="02010609060101010101" pitchFamily="49" charset="-122"/>
              </a:rPr>
              <a:t> 就绪状态</a:t>
            </a:r>
            <a:r>
              <a:rPr kumimoji="1" lang="en-US" altLang="zh-CN" sz="2000">
                <a:ea typeface="黑体" panose="02010609060101010101" pitchFamily="49" charset="-122"/>
              </a:rPr>
              <a:t>(Ready)</a:t>
            </a:r>
            <a:r>
              <a:rPr kumimoji="1" lang="zh-CN" altLang="en-US" sz="2000">
                <a:ea typeface="黑体" panose="02010609060101010101" pitchFamily="49" charset="-122"/>
              </a:rPr>
              <a:t>：进程在内存且可立即进入运行状态；</a:t>
            </a:r>
          </a:p>
          <a:p>
            <a:pPr lvl="1">
              <a:lnSpc>
                <a:spcPct val="130000"/>
              </a:lnSpc>
              <a:spcBef>
                <a:spcPct val="0"/>
              </a:spcBef>
              <a:buClrTx/>
              <a:buFontTx/>
              <a:buChar char="•"/>
            </a:pPr>
            <a:r>
              <a:rPr kumimoji="1" lang="zh-CN" altLang="en-US" sz="2000">
                <a:ea typeface="黑体" panose="02010609060101010101" pitchFamily="49" charset="-122"/>
              </a:rPr>
              <a:t> 阻塞状态</a:t>
            </a:r>
            <a:r>
              <a:rPr kumimoji="1" lang="en-US" altLang="zh-CN" sz="2000">
                <a:ea typeface="黑体" panose="02010609060101010101" pitchFamily="49" charset="-122"/>
              </a:rPr>
              <a:t>(Blocked)</a:t>
            </a:r>
            <a:r>
              <a:rPr kumimoji="1" lang="zh-CN" altLang="en-US" sz="2000">
                <a:ea typeface="黑体" panose="02010609060101010101" pitchFamily="49" charset="-122"/>
              </a:rPr>
              <a:t>：进程在内存并等待某事件的出现；</a:t>
            </a:r>
          </a:p>
          <a:p>
            <a:pPr lvl="1">
              <a:lnSpc>
                <a:spcPct val="130000"/>
              </a:lnSpc>
              <a:spcBef>
                <a:spcPct val="0"/>
              </a:spcBef>
              <a:buClrTx/>
              <a:buFontTx/>
              <a:buChar char="•"/>
            </a:pPr>
            <a:r>
              <a:rPr kumimoji="1" lang="zh-CN" altLang="en-US" sz="2000">
                <a:ea typeface="黑体" panose="02010609060101010101" pitchFamily="49" charset="-122"/>
              </a:rPr>
              <a:t> 阻塞挂起状态（</a:t>
            </a:r>
            <a:r>
              <a:rPr kumimoji="1" lang="en-US" altLang="zh-CN" sz="2000">
                <a:ea typeface="黑体" panose="02010609060101010101" pitchFamily="49" charset="-122"/>
              </a:rPr>
              <a:t>Blocked, suspend</a:t>
            </a:r>
            <a:r>
              <a:rPr kumimoji="1" lang="zh-CN" altLang="en-US" sz="2000">
                <a:ea typeface="黑体" panose="02010609060101010101" pitchFamily="49" charset="-122"/>
              </a:rPr>
              <a:t>）：进程在外存并等待某事件的出现；</a:t>
            </a:r>
          </a:p>
          <a:p>
            <a:pPr lvl="1">
              <a:lnSpc>
                <a:spcPct val="130000"/>
              </a:lnSpc>
              <a:spcBef>
                <a:spcPct val="0"/>
              </a:spcBef>
              <a:buClrTx/>
              <a:buFontTx/>
              <a:buChar char="•"/>
            </a:pPr>
            <a:r>
              <a:rPr kumimoji="1" lang="zh-CN" altLang="en-US" sz="2000">
                <a:ea typeface="黑体" panose="02010609060101010101" pitchFamily="49" charset="-122"/>
              </a:rPr>
              <a:t> 就绪挂起状态（</a:t>
            </a:r>
            <a:r>
              <a:rPr kumimoji="1" lang="en-US" altLang="zh-CN" sz="2000">
                <a:ea typeface="黑体" panose="02010609060101010101" pitchFamily="49" charset="-122"/>
              </a:rPr>
              <a:t>Ready, suspend</a:t>
            </a:r>
            <a:r>
              <a:rPr kumimoji="1" lang="zh-CN" altLang="en-US" sz="2000">
                <a:ea typeface="黑体" panose="02010609060101010101" pitchFamily="49" charset="-122"/>
              </a:rPr>
              <a:t>）：进程在外存，但只要进入内存，即可运行；</a:t>
            </a:r>
          </a:p>
          <a:p>
            <a:pPr lvl="1">
              <a:lnSpc>
                <a:spcPct val="130000"/>
              </a:lnSpc>
              <a:spcBef>
                <a:spcPct val="0"/>
              </a:spcBef>
              <a:buClrTx/>
              <a:buFontTx/>
              <a:buNone/>
            </a:pPr>
            <a:endParaRPr kumimoji="1" lang="zh-CN" altLang="en-US" sz="2000">
              <a:ea typeface="黑体" panose="02010609060101010101" pitchFamily="49" charset="-122"/>
            </a:endParaRPr>
          </a:p>
          <a:p>
            <a:pPr lvl="1">
              <a:lnSpc>
                <a:spcPct val="130000"/>
              </a:lnSpc>
              <a:spcBef>
                <a:spcPct val="0"/>
              </a:spcBef>
              <a:buClrTx/>
              <a:buFontTx/>
              <a:buNone/>
            </a:pPr>
            <a:endParaRPr kumimoji="1" lang="zh-CN" altLang="en-US" sz="2000">
              <a:ea typeface="黑体" panose="02010609060101010101" pitchFamily="49" charset="-122"/>
            </a:endParaRPr>
          </a:p>
          <a:p>
            <a:pPr lvl="1">
              <a:lnSpc>
                <a:spcPct val="130000"/>
              </a:lnSpc>
              <a:spcBef>
                <a:spcPct val="0"/>
              </a:spcBef>
              <a:buClrTx/>
              <a:buFontTx/>
              <a:buNone/>
            </a:pPr>
            <a:endParaRPr kumimoji="1" lang="zh-CN" altLang="en-US" sz="2000">
              <a:ea typeface="黑体" panose="02010609060101010101" pitchFamily="49" charset="-122"/>
            </a:endParaRPr>
          </a:p>
        </p:txBody>
      </p:sp>
      <p:sp>
        <p:nvSpPr>
          <p:cNvPr id="53253" name="Text Box 4"/>
          <p:cNvSpPr txBox="1">
            <a:spLocks noChangeArrowheads="1"/>
          </p:cNvSpPr>
          <p:nvPr/>
        </p:nvSpPr>
        <p:spPr bwMode="auto">
          <a:xfrm>
            <a:off x="1258888" y="1412875"/>
            <a:ext cx="424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Font typeface="Wingdings" panose="05000000000000000000" pitchFamily="2" charset="2"/>
              <a:buNone/>
            </a:pPr>
            <a:r>
              <a:rPr kumimoji="1" lang="zh-CN" altLang="en-US" sz="2000">
                <a:solidFill>
                  <a:schemeClr val="tx1"/>
                </a:solidFill>
                <a:ea typeface="黑体" panose="02010609060101010101" pitchFamily="49" charset="-122"/>
              </a:rPr>
              <a:t>注：只列出意义有变化或新的状态：</a:t>
            </a:r>
          </a:p>
        </p:txBody>
      </p:sp>
      <p:sp>
        <p:nvSpPr>
          <p:cNvPr id="53254" name="Text Box 5"/>
          <p:cNvSpPr txBox="1">
            <a:spLocks noChangeArrowheads="1"/>
          </p:cNvSpPr>
          <p:nvPr/>
        </p:nvSpPr>
        <p:spPr bwMode="auto">
          <a:xfrm>
            <a:off x="1116013" y="5589588"/>
            <a:ext cx="7356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400" b="1"/>
              <a:t>注意：不同操作系统中进程状态设置有非常大的差异！</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5316242" y="2044272"/>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等待挂起状态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2" name="Rectangle 3"/>
          <p:cNvSpPr txBox="1">
            <a:spLocks noChangeArrowheads="1"/>
          </p:cNvSpPr>
          <p:nvPr/>
        </p:nvSpPr>
        <p:spPr>
          <a:xfrm>
            <a:off x="5638915" y="2666447"/>
            <a:ext cx="5557821" cy="714380"/>
          </a:xfrm>
          <a:prstGeom prst="rect">
            <a:avLst/>
          </a:prstGeom>
        </p:spPr>
        <p:txBody>
          <a:bodyPr/>
          <a:lstStyle/>
          <a:p>
            <a:pPr lvl="0">
              <a:spcBef>
                <a:spcPct val="20000"/>
              </a:spcBef>
            </a:pPr>
            <a:r>
              <a:rPr lang="zh-CN" altLang="en-US" b="1" dirty="0">
                <a:solidFill>
                  <a:srgbClr val="11576A"/>
                </a:solidFill>
                <a:latin typeface="微软雅黑" pitchFamily="34" charset="-122"/>
                <a:ea typeface="微软雅黑" pitchFamily="34" charset="-122"/>
              </a:rPr>
              <a:t>进程在外存并等待某事件的出现</a:t>
            </a:r>
          </a:p>
        </p:txBody>
      </p:sp>
      <p:grpSp>
        <p:nvGrpSpPr>
          <p:cNvPr id="155" name="组合 154"/>
          <p:cNvGrpSpPr/>
          <p:nvPr/>
        </p:nvGrpSpPr>
        <p:grpSpPr>
          <a:xfrm>
            <a:off x="-348908" y="2161711"/>
            <a:ext cx="5694524" cy="3964854"/>
            <a:chOff x="-1151072" y="1304461"/>
            <a:chExt cx="5694524" cy="3964854"/>
          </a:xfrm>
        </p:grpSpPr>
        <p:sp>
          <p:nvSpPr>
            <p:cNvPr id="156" name="弧形 155"/>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弧形 156"/>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4" name="组合 163"/>
            <p:cNvGrpSpPr/>
            <p:nvPr/>
          </p:nvGrpSpPr>
          <p:grpSpPr>
            <a:xfrm>
              <a:off x="1529739" y="1334507"/>
              <a:ext cx="1280211" cy="640662"/>
              <a:chOff x="5004048" y="1347614"/>
              <a:chExt cx="1280211" cy="640662"/>
            </a:xfrm>
          </p:grpSpPr>
          <p:sp>
            <p:nvSpPr>
              <p:cNvPr id="234" name="椭圆 23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5" name="组合 164"/>
            <p:cNvGrpSpPr/>
            <p:nvPr/>
          </p:nvGrpSpPr>
          <p:grpSpPr>
            <a:xfrm>
              <a:off x="1529739" y="233316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6" name="组合 165"/>
            <p:cNvGrpSpPr/>
            <p:nvPr/>
          </p:nvGrpSpPr>
          <p:grpSpPr>
            <a:xfrm>
              <a:off x="3257931" y="2311755"/>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7" name="弧形 16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8" name="直接箭头连接符 16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组合 168"/>
            <p:cNvGrpSpPr/>
            <p:nvPr/>
          </p:nvGrpSpPr>
          <p:grpSpPr>
            <a:xfrm>
              <a:off x="2642926" y="3666654"/>
              <a:ext cx="1280211" cy="640662"/>
              <a:chOff x="5004048" y="1347614"/>
              <a:chExt cx="1280211" cy="640662"/>
            </a:xfrm>
          </p:grpSpPr>
          <p:sp>
            <p:nvSpPr>
              <p:cNvPr id="228" name="椭圆 22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0" name="弧形 16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1" name="组合 170"/>
            <p:cNvGrpSpPr/>
            <p:nvPr/>
          </p:nvGrpSpPr>
          <p:grpSpPr>
            <a:xfrm>
              <a:off x="3263241" y="1304461"/>
              <a:ext cx="1280211" cy="989694"/>
              <a:chOff x="6305502" y="1245560"/>
              <a:chExt cx="1280211" cy="989694"/>
            </a:xfrm>
          </p:grpSpPr>
          <p:grpSp>
            <p:nvGrpSpPr>
              <p:cNvPr id="224" name="组合 223"/>
              <p:cNvGrpSpPr/>
              <p:nvPr/>
            </p:nvGrpSpPr>
            <p:grpSpPr>
              <a:xfrm>
                <a:off x="6305502" y="1245560"/>
                <a:ext cx="1280211" cy="640662"/>
                <a:chOff x="5004048" y="1347614"/>
                <a:chExt cx="1280211" cy="640662"/>
              </a:xfrm>
            </p:grpSpPr>
            <p:sp>
              <p:nvSpPr>
                <p:cNvPr id="226" name="椭圆 22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5" name="直接箭头连接符 22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弧形 17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3" name="组合 172"/>
            <p:cNvGrpSpPr/>
            <p:nvPr/>
          </p:nvGrpSpPr>
          <p:grpSpPr>
            <a:xfrm>
              <a:off x="98622" y="3410656"/>
              <a:ext cx="1280211" cy="640662"/>
              <a:chOff x="5004048" y="1347614"/>
              <a:chExt cx="1280211" cy="640662"/>
            </a:xfrm>
          </p:grpSpPr>
          <p:sp>
            <p:nvSpPr>
              <p:cNvPr id="222" name="椭圆 22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4" name="组合 173"/>
            <p:cNvGrpSpPr/>
            <p:nvPr/>
          </p:nvGrpSpPr>
          <p:grpSpPr>
            <a:xfrm>
              <a:off x="1355474" y="4476574"/>
              <a:ext cx="1280211" cy="640662"/>
              <a:chOff x="5004048" y="1347614"/>
              <a:chExt cx="1280211" cy="640662"/>
            </a:xfrm>
          </p:grpSpPr>
          <p:sp>
            <p:nvSpPr>
              <p:cNvPr id="220" name="椭圆 219"/>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等待挂起</a:t>
                </a:r>
              </a:p>
            </p:txBody>
          </p:sp>
        </p:grpSp>
        <p:cxnSp>
          <p:nvCxnSpPr>
            <p:cNvPr id="175" name="直接箭头连接符 17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a:endCxn id="22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22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弧形 17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弧形 17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2582667" y="3373350"/>
              <a:ext cx="500066" cy="261610"/>
              <a:chOff x="2285984" y="1643056"/>
              <a:chExt cx="500066" cy="261610"/>
            </a:xfrm>
          </p:grpSpPr>
          <p:sp>
            <p:nvSpPr>
              <p:cNvPr id="218" name="圆角矩形 21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2" name="组合 181"/>
            <p:cNvGrpSpPr/>
            <p:nvPr/>
          </p:nvGrpSpPr>
          <p:grpSpPr>
            <a:xfrm>
              <a:off x="735034" y="2046753"/>
              <a:ext cx="500066" cy="261610"/>
              <a:chOff x="1132353" y="2301556"/>
              <a:chExt cx="500066" cy="261610"/>
            </a:xfrm>
          </p:grpSpPr>
          <p:sp>
            <p:nvSpPr>
              <p:cNvPr id="216" name="圆角矩形 21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3" name="组合 182"/>
            <p:cNvGrpSpPr/>
            <p:nvPr/>
          </p:nvGrpSpPr>
          <p:grpSpPr>
            <a:xfrm>
              <a:off x="513794" y="4424843"/>
              <a:ext cx="857256" cy="261610"/>
              <a:chOff x="960828" y="3459439"/>
              <a:chExt cx="857256" cy="261610"/>
            </a:xfrm>
          </p:grpSpPr>
          <p:sp>
            <p:nvSpPr>
              <p:cNvPr id="214" name="圆角矩形 21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4" name="组合 183"/>
            <p:cNvGrpSpPr/>
            <p:nvPr/>
          </p:nvGrpSpPr>
          <p:grpSpPr>
            <a:xfrm>
              <a:off x="1661007" y="1973119"/>
              <a:ext cx="500066" cy="261610"/>
              <a:chOff x="2098658" y="2305048"/>
              <a:chExt cx="500066" cy="261610"/>
            </a:xfrm>
          </p:grpSpPr>
          <p:sp>
            <p:nvSpPr>
              <p:cNvPr id="212" name="圆角矩形 21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5" name="组合 184"/>
            <p:cNvGrpSpPr/>
            <p:nvPr/>
          </p:nvGrpSpPr>
          <p:grpSpPr>
            <a:xfrm>
              <a:off x="924214" y="2884074"/>
              <a:ext cx="500066" cy="261610"/>
              <a:chOff x="2061047" y="2895602"/>
              <a:chExt cx="500066" cy="261610"/>
            </a:xfrm>
          </p:grpSpPr>
          <p:sp>
            <p:nvSpPr>
              <p:cNvPr id="210" name="圆角矩形 20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6" name="组合 185"/>
            <p:cNvGrpSpPr/>
            <p:nvPr/>
          </p:nvGrpSpPr>
          <p:grpSpPr>
            <a:xfrm>
              <a:off x="1353390" y="3083544"/>
              <a:ext cx="500066" cy="261610"/>
              <a:chOff x="2063905" y="3166114"/>
              <a:chExt cx="500066" cy="261610"/>
            </a:xfrm>
          </p:grpSpPr>
          <p:sp>
            <p:nvSpPr>
              <p:cNvPr id="208" name="圆角矩形 20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1760225" y="3155902"/>
              <a:ext cx="857256" cy="261610"/>
              <a:chOff x="2783047" y="3458217"/>
              <a:chExt cx="857256" cy="261610"/>
            </a:xfrm>
          </p:grpSpPr>
          <p:sp>
            <p:nvSpPr>
              <p:cNvPr id="206" name="圆角矩形 20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8" name="组合 187"/>
            <p:cNvGrpSpPr/>
            <p:nvPr/>
          </p:nvGrpSpPr>
          <p:grpSpPr>
            <a:xfrm>
              <a:off x="2221271" y="4171513"/>
              <a:ext cx="500066" cy="261610"/>
              <a:chOff x="2061047" y="3824296"/>
              <a:chExt cx="500066" cy="261610"/>
            </a:xfrm>
          </p:grpSpPr>
          <p:sp>
            <p:nvSpPr>
              <p:cNvPr id="204" name="圆角矩形 20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2659033" y="4369386"/>
              <a:ext cx="500066" cy="261610"/>
              <a:chOff x="2071525" y="4098936"/>
              <a:chExt cx="500066" cy="261610"/>
            </a:xfrm>
          </p:grpSpPr>
          <p:sp>
            <p:nvSpPr>
              <p:cNvPr id="202" name="圆角矩形 20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0" name="组合 189"/>
            <p:cNvGrpSpPr/>
            <p:nvPr/>
          </p:nvGrpSpPr>
          <p:grpSpPr>
            <a:xfrm>
              <a:off x="3617101" y="3293718"/>
              <a:ext cx="861259" cy="261610"/>
              <a:chOff x="4244768" y="3171332"/>
              <a:chExt cx="861259" cy="261610"/>
            </a:xfrm>
          </p:grpSpPr>
          <p:sp>
            <p:nvSpPr>
              <p:cNvPr id="200" name="圆角矩形 19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1" name="组合 190"/>
            <p:cNvGrpSpPr/>
            <p:nvPr/>
          </p:nvGrpSpPr>
          <p:grpSpPr>
            <a:xfrm>
              <a:off x="2644466" y="2941043"/>
              <a:ext cx="857256" cy="261610"/>
              <a:chOff x="3695694" y="2738768"/>
              <a:chExt cx="857256" cy="261610"/>
            </a:xfrm>
          </p:grpSpPr>
          <p:sp>
            <p:nvSpPr>
              <p:cNvPr id="198" name="圆角矩形 19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2" name="组合 191"/>
            <p:cNvGrpSpPr/>
            <p:nvPr/>
          </p:nvGrpSpPr>
          <p:grpSpPr>
            <a:xfrm>
              <a:off x="2754404" y="2011986"/>
              <a:ext cx="500066" cy="261610"/>
              <a:chOff x="3200879" y="1985958"/>
              <a:chExt cx="500066" cy="261610"/>
            </a:xfrm>
          </p:grpSpPr>
          <p:sp>
            <p:nvSpPr>
              <p:cNvPr id="196" name="圆角矩形 19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3" name="组合 192"/>
            <p:cNvGrpSpPr/>
            <p:nvPr/>
          </p:nvGrpSpPr>
          <p:grpSpPr>
            <a:xfrm>
              <a:off x="3893029" y="1994482"/>
              <a:ext cx="500066" cy="261610"/>
              <a:chOff x="5118104" y="1728464"/>
              <a:chExt cx="500066" cy="261610"/>
            </a:xfrm>
          </p:grpSpPr>
          <p:sp>
            <p:nvSpPr>
              <p:cNvPr id="194" name="圆角矩形 19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74622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挂起状态</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2" name="组合 1"/>
          <p:cNvGrpSpPr/>
          <p:nvPr/>
        </p:nvGrpSpPr>
        <p:grpSpPr>
          <a:xfrm>
            <a:off x="5306151" y="2044272"/>
            <a:ext cx="5539440" cy="779687"/>
            <a:chOff x="4514078" y="1187021"/>
            <a:chExt cx="5539440" cy="779687"/>
          </a:xfrm>
        </p:grpSpPr>
        <p:sp>
          <p:nvSpPr>
            <p:cNvPr id="158" name="Rectangle 3"/>
            <p:cNvSpPr txBox="1">
              <a:spLocks noChangeArrowheads="1"/>
            </p:cNvSpPr>
            <p:nvPr/>
          </p:nvSpPr>
          <p:spPr>
            <a:xfrm>
              <a:off x="4838637" y="1252328"/>
              <a:ext cx="521488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等待挂起状态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（Blocked-suspend）</a:t>
              </a:r>
              <a:endParaRPr lang="en-US" altLang="zh-CN" sz="2000" b="1" dirty="0">
                <a:solidFill>
                  <a:srgbClr val="C00000"/>
                </a:solidFill>
                <a:latin typeface="微软雅黑" pitchFamily="34" charset="-122"/>
                <a:ea typeface="微软雅黑" pitchFamily="34" charset="-122"/>
              </a:endParaRPr>
            </a:p>
          </p:txBody>
        </p:sp>
        <p:sp>
          <p:nvSpPr>
            <p:cNvPr id="160" name="TextBox 4"/>
            <p:cNvSpPr txBox="1"/>
            <p:nvPr/>
          </p:nvSpPr>
          <p:spPr>
            <a:xfrm>
              <a:off x="4514078" y="1187021"/>
              <a:ext cx="37970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3" name="组合 2"/>
          <p:cNvGrpSpPr/>
          <p:nvPr/>
        </p:nvGrpSpPr>
        <p:grpSpPr>
          <a:xfrm>
            <a:off x="5311347" y="2656229"/>
            <a:ext cx="5885389" cy="780188"/>
            <a:chOff x="4514078" y="2122966"/>
            <a:chExt cx="5885389" cy="780188"/>
          </a:xfrm>
        </p:grpSpPr>
        <p:sp>
          <p:nvSpPr>
            <p:cNvPr id="159" name="Rectangle 3"/>
            <p:cNvSpPr txBox="1">
              <a:spLocks noChangeArrowheads="1"/>
            </p:cNvSpPr>
            <p:nvPr/>
          </p:nvSpPr>
          <p:spPr>
            <a:xfrm>
              <a:off x="4841646" y="2188774"/>
              <a:ext cx="5557821" cy="714380"/>
            </a:xfrm>
            <a:prstGeom prst="rect">
              <a:avLst/>
            </a:prstGeom>
          </p:spPr>
          <p:txBody>
            <a:bodyPr/>
            <a:lstStyle/>
            <a:p>
              <a:pPr>
                <a:lnSpc>
                  <a:spcPts val="1800"/>
                </a:lnSpc>
                <a:spcBef>
                  <a:spcPct val="20000"/>
                </a:spcBef>
              </a:pPr>
              <a:r>
                <a:rPr lang="zh-CN" altLang="en-US" sz="2000" b="1" dirty="0">
                  <a:solidFill>
                    <a:srgbClr val="C00000"/>
                  </a:solidFill>
                  <a:latin typeface="微软雅黑" pitchFamily="34" charset="-122"/>
                  <a:ea typeface="微软雅黑" pitchFamily="34" charset="-122"/>
                </a:rPr>
                <a:t>就绪挂起状态</a:t>
              </a:r>
              <a:endParaRPr lang="en-US" altLang="zh-CN" sz="2000" b="1" dirty="0">
                <a:solidFill>
                  <a:srgbClr val="C00000"/>
                </a:solidFill>
                <a:latin typeface="微软雅黑" pitchFamily="34" charset="-122"/>
                <a:ea typeface="微软雅黑" pitchFamily="34" charset="-122"/>
              </a:endParaRPr>
            </a:p>
            <a:p>
              <a:pPr>
                <a:lnSpc>
                  <a:spcPts val="1800"/>
                </a:lnSpc>
                <a:spcBef>
                  <a:spcPct val="20000"/>
                </a:spcBef>
              </a:pPr>
              <a:r>
                <a:rPr lang="zh-CN" altLang="en-US" sz="2000" b="1" dirty="0">
                  <a:solidFill>
                    <a:srgbClr val="C00000"/>
                  </a:solidFill>
                  <a:latin typeface="微软雅黑" pitchFamily="34" charset="-122"/>
                  <a:ea typeface="微软雅黑" pitchFamily="34" charset="-122"/>
                </a:rPr>
                <a:t>（Ready-suspend）</a:t>
              </a:r>
              <a:endParaRPr lang="en-US" altLang="zh-CN" sz="2000" b="1" dirty="0">
                <a:solidFill>
                  <a:srgbClr val="C00000"/>
                </a:solidFill>
                <a:latin typeface="微软雅黑" pitchFamily="34" charset="-122"/>
                <a:ea typeface="微软雅黑" pitchFamily="34" charset="-122"/>
              </a:endParaRPr>
            </a:p>
          </p:txBody>
        </p:sp>
        <p:sp>
          <p:nvSpPr>
            <p:cNvPr id="161" name="TextBox 5"/>
            <p:cNvSpPr txBox="1"/>
            <p:nvPr/>
          </p:nvSpPr>
          <p:spPr>
            <a:xfrm>
              <a:off x="4514078" y="2122966"/>
              <a:ext cx="37970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63" name="Rectangle 3"/>
          <p:cNvSpPr txBox="1">
            <a:spLocks noChangeArrowheads="1"/>
          </p:cNvSpPr>
          <p:nvPr/>
        </p:nvSpPr>
        <p:spPr>
          <a:xfrm>
            <a:off x="5612917" y="3278405"/>
            <a:ext cx="3507792" cy="714380"/>
          </a:xfrm>
          <a:prstGeom prst="rect">
            <a:avLst/>
          </a:prstGeom>
        </p:spPr>
        <p:txBody>
          <a:bodyPr/>
          <a:lstStyle/>
          <a:p>
            <a:pPr lvl="0">
              <a:spcBef>
                <a:spcPct val="20000"/>
              </a:spcBef>
            </a:pPr>
            <a:r>
              <a:rPr lang="zh-CN" altLang="en-US" b="1" dirty="0">
                <a:solidFill>
                  <a:srgbClr val="11576A"/>
                </a:solidFill>
                <a:latin typeface="微软雅黑" pitchFamily="34" charset="-122"/>
                <a:ea typeface="微软雅黑" pitchFamily="34" charset="-122"/>
              </a:rPr>
              <a:t>进程在外存，但只要进入内存，即可运行</a:t>
            </a:r>
          </a:p>
        </p:txBody>
      </p:sp>
      <p:grpSp>
        <p:nvGrpSpPr>
          <p:cNvPr id="240" name="组合 239"/>
          <p:cNvGrpSpPr/>
          <p:nvPr/>
        </p:nvGrpSpPr>
        <p:grpSpPr>
          <a:xfrm>
            <a:off x="-358999" y="2161711"/>
            <a:ext cx="5694524" cy="3964854"/>
            <a:chOff x="-1151072" y="1304461"/>
            <a:chExt cx="5694524" cy="3964854"/>
          </a:xfrm>
        </p:grpSpPr>
        <p:sp>
          <p:nvSpPr>
            <p:cNvPr id="241" name="弧形 240"/>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弧形 241"/>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43" name="组合 242"/>
            <p:cNvGrpSpPr/>
            <p:nvPr/>
          </p:nvGrpSpPr>
          <p:grpSpPr>
            <a:xfrm>
              <a:off x="1529739" y="1334507"/>
              <a:ext cx="1280211" cy="640662"/>
              <a:chOff x="5004048" y="1347614"/>
              <a:chExt cx="1280211" cy="640662"/>
            </a:xfrm>
          </p:grpSpPr>
          <p:sp>
            <p:nvSpPr>
              <p:cNvPr id="313" name="椭圆 31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44" name="组合 243"/>
            <p:cNvGrpSpPr/>
            <p:nvPr/>
          </p:nvGrpSpPr>
          <p:grpSpPr>
            <a:xfrm>
              <a:off x="1529739" y="2333166"/>
              <a:ext cx="1280211" cy="640662"/>
              <a:chOff x="5004048" y="1347614"/>
              <a:chExt cx="1280211" cy="640662"/>
            </a:xfrm>
          </p:grpSpPr>
          <p:sp>
            <p:nvSpPr>
              <p:cNvPr id="311" name="椭圆 31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45" name="组合 244"/>
            <p:cNvGrpSpPr/>
            <p:nvPr/>
          </p:nvGrpSpPr>
          <p:grpSpPr>
            <a:xfrm>
              <a:off x="3257931" y="2311755"/>
              <a:ext cx="1280211" cy="640662"/>
              <a:chOff x="5004048" y="1347614"/>
              <a:chExt cx="1280211" cy="640662"/>
            </a:xfrm>
          </p:grpSpPr>
          <p:sp>
            <p:nvSpPr>
              <p:cNvPr id="309" name="椭圆 30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246" name="弧形 24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7" name="直接箭头连接符 24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8" name="组合 247"/>
            <p:cNvGrpSpPr/>
            <p:nvPr/>
          </p:nvGrpSpPr>
          <p:grpSpPr>
            <a:xfrm>
              <a:off x="2642926" y="3666654"/>
              <a:ext cx="1280211" cy="640662"/>
              <a:chOff x="5004048" y="1347614"/>
              <a:chExt cx="1280211" cy="640662"/>
            </a:xfrm>
          </p:grpSpPr>
          <p:sp>
            <p:nvSpPr>
              <p:cNvPr id="307" name="椭圆 30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249" name="弧形 24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0" name="组合 249"/>
            <p:cNvGrpSpPr/>
            <p:nvPr/>
          </p:nvGrpSpPr>
          <p:grpSpPr>
            <a:xfrm>
              <a:off x="3263241" y="1304461"/>
              <a:ext cx="1280211" cy="989694"/>
              <a:chOff x="6305502" y="1245560"/>
              <a:chExt cx="1280211" cy="989694"/>
            </a:xfrm>
          </p:grpSpPr>
          <p:grpSp>
            <p:nvGrpSpPr>
              <p:cNvPr id="303" name="组合 302"/>
              <p:cNvGrpSpPr/>
              <p:nvPr/>
            </p:nvGrpSpPr>
            <p:grpSpPr>
              <a:xfrm>
                <a:off x="6305502" y="1245560"/>
                <a:ext cx="1280211" cy="640662"/>
                <a:chOff x="5004048" y="1347614"/>
                <a:chExt cx="1280211" cy="640662"/>
              </a:xfrm>
            </p:grpSpPr>
            <p:sp>
              <p:nvSpPr>
                <p:cNvPr id="305" name="椭圆 30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304" name="直接箭头连接符 30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251" name="弧形 25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52" name="组合 251"/>
            <p:cNvGrpSpPr/>
            <p:nvPr/>
          </p:nvGrpSpPr>
          <p:grpSpPr>
            <a:xfrm>
              <a:off x="98622" y="3410656"/>
              <a:ext cx="1280211" cy="640662"/>
              <a:chOff x="5004048" y="1347614"/>
              <a:chExt cx="1280211" cy="640662"/>
            </a:xfrm>
          </p:grpSpPr>
          <p:sp>
            <p:nvSpPr>
              <p:cNvPr id="301" name="椭圆 300"/>
              <p:cNvSpPr/>
              <p:nvPr/>
            </p:nvSpPr>
            <p:spPr>
              <a:xfrm>
                <a:off x="5004048" y="1347614"/>
                <a:ext cx="1280211" cy="640662"/>
              </a:xfrm>
              <a:prstGeom prst="ellipse">
                <a:avLst/>
              </a:prstGeom>
              <a:gradFill>
                <a:gsLst>
                  <a:gs pos="0">
                    <a:schemeClr val="accent6">
                      <a:lumMod val="75000"/>
                    </a:schemeClr>
                  </a:gs>
                  <a:gs pos="100000">
                    <a:srgbClr val="FFFF00"/>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rgbClr val="C00000"/>
                    </a:solidFill>
                    <a:latin typeface="微软雅黑" pitchFamily="34" charset="-122"/>
                    <a:ea typeface="微软雅黑" pitchFamily="34" charset="-122"/>
                  </a:rPr>
                  <a:t>就绪挂起</a:t>
                </a:r>
              </a:p>
            </p:txBody>
          </p:sp>
        </p:grpSp>
        <p:grpSp>
          <p:nvGrpSpPr>
            <p:cNvPr id="253" name="组合 252"/>
            <p:cNvGrpSpPr/>
            <p:nvPr/>
          </p:nvGrpSpPr>
          <p:grpSpPr>
            <a:xfrm>
              <a:off x="1355474" y="4476574"/>
              <a:ext cx="1280211" cy="640662"/>
              <a:chOff x="5004048" y="1347614"/>
              <a:chExt cx="1280211" cy="640662"/>
            </a:xfrm>
          </p:grpSpPr>
          <p:sp>
            <p:nvSpPr>
              <p:cNvPr id="299" name="椭圆 29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254" name="直接箭头连接符 253"/>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endCxn id="30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直接箭头连接符 25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直接箭头连接符 256"/>
            <p:cNvCxnSpPr>
              <a:stCxn id="30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8" name="弧形 25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9" name="弧形 25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0" name="组合 259"/>
            <p:cNvGrpSpPr/>
            <p:nvPr/>
          </p:nvGrpSpPr>
          <p:grpSpPr>
            <a:xfrm>
              <a:off x="2582667" y="3373350"/>
              <a:ext cx="500066" cy="261610"/>
              <a:chOff x="2285984" y="1643056"/>
              <a:chExt cx="500066" cy="261610"/>
            </a:xfrm>
          </p:grpSpPr>
          <p:sp>
            <p:nvSpPr>
              <p:cNvPr id="297" name="圆角矩形 29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1" name="组合 260"/>
            <p:cNvGrpSpPr/>
            <p:nvPr/>
          </p:nvGrpSpPr>
          <p:grpSpPr>
            <a:xfrm>
              <a:off x="735034" y="2046753"/>
              <a:ext cx="500066" cy="261610"/>
              <a:chOff x="1132353" y="2301556"/>
              <a:chExt cx="500066" cy="261610"/>
            </a:xfrm>
          </p:grpSpPr>
          <p:sp>
            <p:nvSpPr>
              <p:cNvPr id="295" name="圆角矩形 29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2" name="组合 261"/>
            <p:cNvGrpSpPr/>
            <p:nvPr/>
          </p:nvGrpSpPr>
          <p:grpSpPr>
            <a:xfrm>
              <a:off x="513794" y="4424843"/>
              <a:ext cx="857256" cy="261610"/>
              <a:chOff x="960828" y="3459439"/>
              <a:chExt cx="857256" cy="261610"/>
            </a:xfrm>
          </p:grpSpPr>
          <p:sp>
            <p:nvSpPr>
              <p:cNvPr id="293" name="圆角矩形 29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3" name="组合 262"/>
            <p:cNvGrpSpPr/>
            <p:nvPr/>
          </p:nvGrpSpPr>
          <p:grpSpPr>
            <a:xfrm>
              <a:off x="1661007" y="1973119"/>
              <a:ext cx="500066" cy="261610"/>
              <a:chOff x="2098658" y="2305048"/>
              <a:chExt cx="500066" cy="261610"/>
            </a:xfrm>
          </p:grpSpPr>
          <p:sp>
            <p:nvSpPr>
              <p:cNvPr id="291" name="圆角矩形 29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64" name="组合 263"/>
            <p:cNvGrpSpPr/>
            <p:nvPr/>
          </p:nvGrpSpPr>
          <p:grpSpPr>
            <a:xfrm>
              <a:off x="924214" y="2884074"/>
              <a:ext cx="500066" cy="261610"/>
              <a:chOff x="2061047" y="2895602"/>
              <a:chExt cx="500066" cy="261610"/>
            </a:xfrm>
          </p:grpSpPr>
          <p:sp>
            <p:nvSpPr>
              <p:cNvPr id="289" name="圆角矩形 28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5" name="组合 264"/>
            <p:cNvGrpSpPr/>
            <p:nvPr/>
          </p:nvGrpSpPr>
          <p:grpSpPr>
            <a:xfrm>
              <a:off x="1353390" y="3083544"/>
              <a:ext cx="500066" cy="261610"/>
              <a:chOff x="2063905" y="3166114"/>
              <a:chExt cx="500066" cy="261610"/>
            </a:xfrm>
          </p:grpSpPr>
          <p:sp>
            <p:nvSpPr>
              <p:cNvPr id="287" name="圆角矩形 28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66" name="组合 265"/>
            <p:cNvGrpSpPr/>
            <p:nvPr/>
          </p:nvGrpSpPr>
          <p:grpSpPr>
            <a:xfrm>
              <a:off x="1760225" y="3155902"/>
              <a:ext cx="857256" cy="261610"/>
              <a:chOff x="2783047" y="3458217"/>
              <a:chExt cx="857256" cy="261610"/>
            </a:xfrm>
          </p:grpSpPr>
          <p:sp>
            <p:nvSpPr>
              <p:cNvPr id="285" name="圆角矩形 28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67" name="组合 266"/>
            <p:cNvGrpSpPr/>
            <p:nvPr/>
          </p:nvGrpSpPr>
          <p:grpSpPr>
            <a:xfrm>
              <a:off x="2221271" y="4171513"/>
              <a:ext cx="500066" cy="261610"/>
              <a:chOff x="2061047" y="3824296"/>
              <a:chExt cx="500066" cy="261610"/>
            </a:xfrm>
          </p:grpSpPr>
          <p:sp>
            <p:nvSpPr>
              <p:cNvPr id="283" name="圆角矩形 28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68" name="组合 267"/>
            <p:cNvGrpSpPr/>
            <p:nvPr/>
          </p:nvGrpSpPr>
          <p:grpSpPr>
            <a:xfrm>
              <a:off x="2659033" y="4369386"/>
              <a:ext cx="500066" cy="261610"/>
              <a:chOff x="2071525" y="4098936"/>
              <a:chExt cx="500066" cy="261610"/>
            </a:xfrm>
          </p:grpSpPr>
          <p:sp>
            <p:nvSpPr>
              <p:cNvPr id="281" name="圆角矩形 28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69" name="组合 268"/>
            <p:cNvGrpSpPr/>
            <p:nvPr/>
          </p:nvGrpSpPr>
          <p:grpSpPr>
            <a:xfrm>
              <a:off x="3617101" y="3293718"/>
              <a:ext cx="861259" cy="261610"/>
              <a:chOff x="4244768" y="3171332"/>
              <a:chExt cx="861259" cy="261610"/>
            </a:xfrm>
          </p:grpSpPr>
          <p:sp>
            <p:nvSpPr>
              <p:cNvPr id="279" name="圆角矩形 27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70" name="组合 269"/>
            <p:cNvGrpSpPr/>
            <p:nvPr/>
          </p:nvGrpSpPr>
          <p:grpSpPr>
            <a:xfrm>
              <a:off x="2644466" y="2941043"/>
              <a:ext cx="857256" cy="261610"/>
              <a:chOff x="3695694" y="2738768"/>
              <a:chExt cx="857256" cy="261610"/>
            </a:xfrm>
          </p:grpSpPr>
          <p:sp>
            <p:nvSpPr>
              <p:cNvPr id="277" name="圆角矩形 27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71" name="组合 270"/>
            <p:cNvGrpSpPr/>
            <p:nvPr/>
          </p:nvGrpSpPr>
          <p:grpSpPr>
            <a:xfrm>
              <a:off x="2754404" y="2011986"/>
              <a:ext cx="500066" cy="261610"/>
              <a:chOff x="3200879" y="1985958"/>
              <a:chExt cx="500066" cy="261610"/>
            </a:xfrm>
          </p:grpSpPr>
          <p:sp>
            <p:nvSpPr>
              <p:cNvPr id="275" name="圆角矩形 27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72" name="组合 271"/>
            <p:cNvGrpSpPr/>
            <p:nvPr/>
          </p:nvGrpSpPr>
          <p:grpSpPr>
            <a:xfrm>
              <a:off x="3893029" y="1994482"/>
              <a:ext cx="500066" cy="261610"/>
              <a:chOff x="5118104" y="1728464"/>
              <a:chExt cx="500066" cy="261610"/>
            </a:xfrm>
          </p:grpSpPr>
          <p:sp>
            <p:nvSpPr>
              <p:cNvPr id="273" name="圆角矩形 27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849667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wipe(left)">
                                      <p:cBhvr>
                                        <p:cTn id="1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kumimoji="0" lang="en-US" altLang="zh-CN" sz="1200">
                <a:solidFill>
                  <a:schemeClr val="bg1"/>
                </a:solidFill>
                <a:ea typeface="Gulim" pitchFamily="34" charset="-127"/>
              </a:rPr>
              <a:t>Operating System</a:t>
            </a:r>
            <a:endParaRPr kumimoji="0" lang="en-US" altLang="ko-KR" sz="1200">
              <a:solidFill>
                <a:schemeClr val="bg1"/>
              </a:solidFill>
              <a:ea typeface="Gulim" pitchFamily="34" charset="-127"/>
            </a:endParaRPr>
          </a:p>
        </p:txBody>
      </p:sp>
      <p:sp>
        <p:nvSpPr>
          <p:cNvPr id="60419"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kumimoji="0" lang="en-US" altLang="zh-CN" sz="1200">
                <a:solidFill>
                  <a:schemeClr val="bg1"/>
                </a:solidFill>
                <a:ea typeface="Gulim" pitchFamily="34" charset="-127"/>
              </a:rPr>
              <a:t>CITS, NanKai University</a:t>
            </a:r>
            <a:endParaRPr kumimoji="0" lang="en-US" altLang="ko-KR" sz="1200">
              <a:solidFill>
                <a:schemeClr val="bg1"/>
              </a:solidFill>
              <a:ea typeface="Gulim" pitchFamily="34" charset="-127"/>
            </a:endParaRPr>
          </a:p>
        </p:txBody>
      </p:sp>
      <p:sp>
        <p:nvSpPr>
          <p:cNvPr id="604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kumimoji="1" sz="2800">
                <a:solidFill>
                  <a:schemeClr val="tx2"/>
                </a:solidFill>
                <a:latin typeface="Verdana" panose="020B060403050404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l"/>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tx1"/>
              </a:buClr>
              <a:buSzPct val="6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fld id="{8FBEC5BF-7AA0-4FBD-89FC-3C1C7A6579BC}" type="slidenum">
              <a:rPr kumimoji="0" lang="en-US" altLang="ko-KR" sz="1200" smtClean="0">
                <a:solidFill>
                  <a:schemeClr val="bg1"/>
                </a:solidFill>
                <a:ea typeface="Gulim" pitchFamily="34" charset="-127"/>
              </a:rPr>
              <a:pPr>
                <a:spcBef>
                  <a:spcPct val="0"/>
                </a:spcBef>
                <a:buClrTx/>
                <a:buSzTx/>
                <a:buFontTx/>
                <a:buNone/>
              </a:pPr>
              <a:t>6</a:t>
            </a:fld>
            <a:endParaRPr kumimoji="0" lang="en-US" altLang="ko-KR" sz="1200">
              <a:solidFill>
                <a:schemeClr val="bg1"/>
              </a:solidFill>
              <a:ea typeface="Gulim" pitchFamily="34" charset="-127"/>
            </a:endParaRPr>
          </a:p>
        </p:txBody>
      </p:sp>
      <p:sp>
        <p:nvSpPr>
          <p:cNvPr id="60421" name="Rectangle 2"/>
          <p:cNvSpPr>
            <a:spLocks noGrp="1" noChangeArrowheads="1"/>
          </p:cNvSpPr>
          <p:nvPr>
            <p:ph type="title"/>
          </p:nvPr>
        </p:nvSpPr>
        <p:spPr/>
        <p:txBody>
          <a:bodyPr/>
          <a:lstStyle/>
          <a:p>
            <a:pPr eaLnBrk="1" hangingPunct="1"/>
            <a:r>
              <a:rPr lang="en-US" altLang="zh-CN" sz="3600">
                <a:ea typeface="Gulim" pitchFamily="34" charset="-127"/>
              </a:rPr>
              <a:t>Ken Thompson: I want to play game</a:t>
            </a:r>
            <a:endParaRPr lang="en-US" altLang="ko-KR" sz="3600">
              <a:ea typeface="Gulim" pitchFamily="34" charset="-127"/>
            </a:endParaRPr>
          </a:p>
        </p:txBody>
      </p:sp>
      <p:sp>
        <p:nvSpPr>
          <p:cNvPr id="60422" name="Rectangle 3"/>
          <p:cNvSpPr>
            <a:spLocks noGrp="1" noChangeArrowheads="1"/>
          </p:cNvSpPr>
          <p:nvPr>
            <p:ph type="body" idx="1"/>
          </p:nvPr>
        </p:nvSpPr>
        <p:spPr/>
        <p:txBody>
          <a:bodyPr/>
          <a:lstStyle/>
          <a:p>
            <a:pPr eaLnBrk="1" hangingPunct="1"/>
            <a:r>
              <a:rPr kumimoji="0" lang="en-US" altLang="zh-CN" dirty="0">
                <a:ea typeface="Gulim" pitchFamily="34" charset="-127"/>
              </a:rPr>
              <a:t>brilliantly achievement</a:t>
            </a:r>
          </a:p>
          <a:p>
            <a:pPr lvl="1" eaLnBrk="1" hangingPunct="1"/>
            <a:r>
              <a:rPr kumimoji="0" lang="en-US" altLang="zh-CN" dirty="0">
                <a:ea typeface="Gulim" pitchFamily="34" charset="-127"/>
              </a:rPr>
              <a:t>Multics in 1965, Unix in 1969</a:t>
            </a:r>
          </a:p>
          <a:p>
            <a:pPr lvl="1" eaLnBrk="1" hangingPunct="1"/>
            <a:r>
              <a:rPr kumimoji="0" lang="en-US" altLang="zh-CN" dirty="0">
                <a:ea typeface="Gulim" pitchFamily="34" charset="-127"/>
              </a:rPr>
              <a:t>B language, the </a:t>
            </a:r>
            <a:r>
              <a:rPr kumimoji="0" lang="en-US" altLang="zh-CN" dirty="0">
                <a:ea typeface="宋体" panose="02010600030101010101" pitchFamily="2" charset="-122"/>
              </a:rPr>
              <a:t>precursor to Ritchie's C</a:t>
            </a:r>
          </a:p>
          <a:p>
            <a:pPr lvl="1" eaLnBrk="1" hangingPunct="1"/>
            <a:r>
              <a:rPr kumimoji="0" lang="en-US" altLang="zh-CN" dirty="0">
                <a:ea typeface="Gulim" pitchFamily="34" charset="-127"/>
              </a:rPr>
              <a:t>QED in Unix, Belle in chess computer</a:t>
            </a:r>
          </a:p>
          <a:p>
            <a:pPr lvl="1" eaLnBrk="1" hangingPunct="1"/>
            <a:r>
              <a:rPr kumimoji="0" lang="en-US" altLang="zh-CN" dirty="0">
                <a:ea typeface="Gulim" pitchFamily="34" charset="-127"/>
              </a:rPr>
              <a:t>Turing award in 1983,National Medal of Technology in 1999, Tsutomu Kanai Award in 1999</a:t>
            </a:r>
          </a:p>
        </p:txBody>
      </p:sp>
      <p:pic>
        <p:nvPicPr>
          <p:cNvPr id="7" name="图片 6" descr="225px-Ken_n_denni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3579813"/>
            <a:ext cx="407352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descr="Ken_Thompso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57625" y="714375"/>
            <a:ext cx="200025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 Dennis Ritchie and Ken Thompson at the PDP-11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225" y="2025913"/>
            <a:ext cx="5667375"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1755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22">
                                            <p:txEl>
                                              <p:pRg st="0" end="0"/>
                                            </p:txEl>
                                          </p:spTgt>
                                        </p:tgtEl>
                                        <p:attrNameLst>
                                          <p:attrName>style.visibility</p:attrName>
                                        </p:attrNameLst>
                                      </p:cBhvr>
                                      <p:to>
                                        <p:strVal val="visible"/>
                                      </p:to>
                                    </p:set>
                                    <p:anim calcmode="lin" valueType="num">
                                      <p:cBhvr additive="base">
                                        <p:cTn id="7" dur="500" fill="hold"/>
                                        <p:tgtEl>
                                          <p:spTgt spid="604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0422">
                                            <p:txEl>
                                              <p:pRg st="1" end="1"/>
                                            </p:txEl>
                                          </p:spTgt>
                                        </p:tgtEl>
                                        <p:attrNameLst>
                                          <p:attrName>style.visibility</p:attrName>
                                        </p:attrNameLst>
                                      </p:cBhvr>
                                      <p:to>
                                        <p:strVal val="visible"/>
                                      </p:to>
                                    </p:set>
                                    <p:animEffect transition="in" filter="dissolve">
                                      <p:cBhvr>
                                        <p:cTn id="12" dur="500"/>
                                        <p:tgtEl>
                                          <p:spTgt spid="60422">
                                            <p:txEl>
                                              <p:pRg st="1" end="1"/>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60422">
                                            <p:txEl>
                                              <p:pRg st="2" end="2"/>
                                            </p:txEl>
                                          </p:spTgt>
                                        </p:tgtEl>
                                        <p:attrNameLst>
                                          <p:attrName>style.visibility</p:attrName>
                                        </p:attrNameLst>
                                      </p:cBhvr>
                                      <p:to>
                                        <p:strVal val="visible"/>
                                      </p:to>
                                    </p:set>
                                    <p:animEffect transition="in" filter="dissolve">
                                      <p:cBhvr>
                                        <p:cTn id="16" dur="500"/>
                                        <p:tgtEl>
                                          <p:spTgt spid="60422">
                                            <p:txEl>
                                              <p:pRg st="2" end="2"/>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60422">
                                            <p:txEl>
                                              <p:pRg st="3" end="3"/>
                                            </p:txEl>
                                          </p:spTgt>
                                        </p:tgtEl>
                                        <p:attrNameLst>
                                          <p:attrName>style.visibility</p:attrName>
                                        </p:attrNameLst>
                                      </p:cBhvr>
                                      <p:to>
                                        <p:strVal val="visible"/>
                                      </p:to>
                                    </p:set>
                                    <p:animEffect transition="in" filter="dissolve">
                                      <p:cBhvr>
                                        <p:cTn id="20" dur="500"/>
                                        <p:tgtEl>
                                          <p:spTgt spid="60422">
                                            <p:txEl>
                                              <p:pRg st="3" end="3"/>
                                            </p:txEl>
                                          </p:spTgt>
                                        </p:tgtEl>
                                      </p:cBhvr>
                                    </p:animEffect>
                                  </p:childTnLst>
                                </p:cTn>
                              </p:par>
                            </p:childTnLst>
                          </p:cTn>
                        </p:par>
                        <p:par>
                          <p:cTn id="21" fill="hold">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60422">
                                            <p:txEl>
                                              <p:pRg st="4" end="4"/>
                                            </p:txEl>
                                          </p:spTgt>
                                        </p:tgtEl>
                                        <p:attrNameLst>
                                          <p:attrName>style.visibility</p:attrName>
                                        </p:attrNameLst>
                                      </p:cBhvr>
                                      <p:to>
                                        <p:strVal val="visible"/>
                                      </p:to>
                                    </p:set>
                                    <p:animEffect transition="in" filter="dissolve">
                                      <p:cBhvr>
                                        <p:cTn id="24" dur="500"/>
                                        <p:tgtEl>
                                          <p:spTgt spid="6042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dissolv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22" presetClass="exit" presetSubtype="4" fill="hold" nodeType="withEffect">
                                  <p:stCondLst>
                                    <p:cond delay="0"/>
                                  </p:stCondLst>
                                  <p:childTnLst>
                                    <p:animEffect transition="out" filter="wipe(down)">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369122" y="216171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1" name="组合 240"/>
          <p:cNvGrpSpPr/>
          <p:nvPr/>
        </p:nvGrpSpPr>
        <p:grpSpPr>
          <a:xfrm>
            <a:off x="5316565" y="2174567"/>
            <a:ext cx="3863947" cy="442562"/>
            <a:chOff x="852069" y="843558"/>
            <a:chExt cx="3863947" cy="442562"/>
          </a:xfrm>
        </p:grpSpPr>
        <p:sp>
          <p:nvSpPr>
            <p:cNvPr id="24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4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1222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wipe(left)">
                                      <p:cBhvr>
                                        <p:cTn id="7"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ctangle 3"/>
          <p:cNvSpPr txBox="1">
            <a:spLocks noChangeArrowheads="1"/>
          </p:cNvSpPr>
          <p:nvPr/>
        </p:nvSpPr>
        <p:spPr>
          <a:xfrm>
            <a:off x="5887540" y="3219751"/>
            <a:ext cx="3303108" cy="785818"/>
          </a:xfrm>
          <a:prstGeom prst="rect">
            <a:avLst/>
          </a:prstGeom>
        </p:spPr>
        <p:txBody>
          <a:bodyPr/>
          <a:lstStyle/>
          <a:p>
            <a:pPr lvl="0">
              <a:spcBef>
                <a:spcPct val="20000"/>
              </a:spcBef>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就绪进程要求更多内存资源</a:t>
            </a:r>
            <a:endParaRPr lang="en-US" altLang="zh-CN" sz="1600" b="1" dirty="0">
              <a:solidFill>
                <a:srgbClr val="11576A"/>
              </a:solidFill>
              <a:latin typeface="微软雅黑" pitchFamily="34" charset="-122"/>
              <a:ea typeface="微软雅黑" pitchFamily="34" charset="-122"/>
            </a:endParaRPr>
          </a:p>
          <a:p>
            <a:pPr lvl="0">
              <a:spcBef>
                <a:spcPct val="20000"/>
              </a:spcBef>
            </a:pPr>
            <a:r>
              <a:rPr lang="en-US" altLang="zh-CN" sz="1600" b="1" dirty="0">
                <a:solidFill>
                  <a:srgbClr val="11576A"/>
                </a:solidFill>
                <a:latin typeface="微软雅黑" pitchFamily="34" charset="-122"/>
                <a:ea typeface="微软雅黑" pitchFamily="34" charset="-122"/>
              </a:rPr>
              <a:t>2.</a:t>
            </a:r>
            <a:r>
              <a:rPr lang="zh-CN" altLang="en-US" sz="1600" b="1" dirty="0">
                <a:solidFill>
                  <a:srgbClr val="11576A"/>
                </a:solidFill>
                <a:latin typeface="微软雅黑" pitchFamily="34" charset="-122"/>
                <a:ea typeface="微软雅黑" pitchFamily="34" charset="-122"/>
              </a:rPr>
              <a:t>系统要求某些进程挂起</a:t>
            </a:r>
          </a:p>
        </p:txBody>
      </p:sp>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59" name="组合 158"/>
          <p:cNvGrpSpPr/>
          <p:nvPr/>
        </p:nvGrpSpPr>
        <p:grpSpPr>
          <a:xfrm>
            <a:off x="-358985" y="2161711"/>
            <a:ext cx="5694524" cy="3964854"/>
            <a:chOff x="-1151072" y="1304461"/>
            <a:chExt cx="5694524" cy="3964854"/>
          </a:xfrm>
        </p:grpSpPr>
        <p:sp>
          <p:nvSpPr>
            <p:cNvPr id="160" name="弧形 159"/>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1" name="弧形 160"/>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1529739" y="1334507"/>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3" name="组合 162"/>
            <p:cNvGrpSpPr/>
            <p:nvPr/>
          </p:nvGrpSpPr>
          <p:grpSpPr>
            <a:xfrm>
              <a:off x="1529739" y="2333166"/>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5" name="组合 164"/>
            <p:cNvGrpSpPr/>
            <p:nvPr/>
          </p:nvGrpSpPr>
          <p:grpSpPr>
            <a:xfrm>
              <a:off x="3257931" y="2311755"/>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66" name="弧形 165"/>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箭头连接符 166"/>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8" name="组合 167"/>
            <p:cNvGrpSpPr/>
            <p:nvPr/>
          </p:nvGrpSpPr>
          <p:grpSpPr>
            <a:xfrm>
              <a:off x="2642926" y="3666654"/>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69" name="弧形 168"/>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0" name="组合 169"/>
            <p:cNvGrpSpPr/>
            <p:nvPr/>
          </p:nvGrpSpPr>
          <p:grpSpPr>
            <a:xfrm>
              <a:off x="3263241" y="1304461"/>
              <a:ext cx="1280211" cy="989694"/>
              <a:chOff x="6305502" y="1245560"/>
              <a:chExt cx="1280211" cy="989694"/>
            </a:xfrm>
          </p:grpSpPr>
          <p:grpSp>
            <p:nvGrpSpPr>
              <p:cNvPr id="223" name="组合 222"/>
              <p:cNvGrpSpPr/>
              <p:nvPr/>
            </p:nvGrpSpPr>
            <p:grpSpPr>
              <a:xfrm>
                <a:off x="6305502" y="1245560"/>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4" name="直接箭头连接符 223"/>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1" name="弧形 170"/>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2" name="组合 171"/>
            <p:cNvGrpSpPr/>
            <p:nvPr/>
          </p:nvGrpSpPr>
          <p:grpSpPr>
            <a:xfrm>
              <a:off x="98622" y="3410656"/>
              <a:ext cx="1280211" cy="640662"/>
              <a:chOff x="5004048" y="1347614"/>
              <a:chExt cx="1280211" cy="640662"/>
            </a:xfrm>
          </p:grpSpPr>
          <p:sp>
            <p:nvSpPr>
              <p:cNvPr id="221" name="椭圆 22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3" name="组合 172"/>
            <p:cNvGrpSpPr/>
            <p:nvPr/>
          </p:nvGrpSpPr>
          <p:grpSpPr>
            <a:xfrm>
              <a:off x="1355474" y="4476574"/>
              <a:ext cx="1280211" cy="640662"/>
              <a:chOff x="5004048" y="1347614"/>
              <a:chExt cx="1280211" cy="640662"/>
            </a:xfrm>
          </p:grpSpPr>
          <p:sp>
            <p:nvSpPr>
              <p:cNvPr id="219" name="椭圆 21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4" name="直接箭头连接符 173"/>
            <p:cNvCxnSpPr/>
            <p:nvPr/>
          </p:nvCxnSpPr>
          <p:spPr>
            <a:xfrm flipV="1">
              <a:off x="2530336" y="4293733"/>
              <a:ext cx="454962" cy="315592"/>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a:endCxn id="227"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221"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弧形 177"/>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2582667" y="3373350"/>
              <a:ext cx="500066" cy="261610"/>
              <a:chOff x="2285984" y="1643056"/>
              <a:chExt cx="500066" cy="261610"/>
            </a:xfrm>
          </p:grpSpPr>
          <p:sp>
            <p:nvSpPr>
              <p:cNvPr id="217" name="圆角矩形 216"/>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1" name="组合 180"/>
            <p:cNvGrpSpPr/>
            <p:nvPr/>
          </p:nvGrpSpPr>
          <p:grpSpPr>
            <a:xfrm>
              <a:off x="735034" y="2046753"/>
              <a:ext cx="500066" cy="261610"/>
              <a:chOff x="1132353" y="2301556"/>
              <a:chExt cx="500066" cy="261610"/>
            </a:xfrm>
          </p:grpSpPr>
          <p:sp>
            <p:nvSpPr>
              <p:cNvPr id="215" name="圆角矩形 214"/>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2" name="组合 181"/>
            <p:cNvGrpSpPr/>
            <p:nvPr/>
          </p:nvGrpSpPr>
          <p:grpSpPr>
            <a:xfrm>
              <a:off x="513794" y="4424843"/>
              <a:ext cx="857256" cy="261610"/>
              <a:chOff x="960828" y="3459439"/>
              <a:chExt cx="857256" cy="261610"/>
            </a:xfrm>
          </p:grpSpPr>
          <p:sp>
            <p:nvSpPr>
              <p:cNvPr id="213" name="圆角矩形 212"/>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3" name="组合 182"/>
            <p:cNvGrpSpPr/>
            <p:nvPr/>
          </p:nvGrpSpPr>
          <p:grpSpPr>
            <a:xfrm>
              <a:off x="1661007" y="1973119"/>
              <a:ext cx="500066" cy="261610"/>
              <a:chOff x="2098658" y="2305048"/>
              <a:chExt cx="500066" cy="261610"/>
            </a:xfrm>
          </p:grpSpPr>
          <p:sp>
            <p:nvSpPr>
              <p:cNvPr id="211" name="圆角矩形 210"/>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4" name="组合 183"/>
            <p:cNvGrpSpPr/>
            <p:nvPr/>
          </p:nvGrpSpPr>
          <p:grpSpPr>
            <a:xfrm>
              <a:off x="924214" y="2884074"/>
              <a:ext cx="500066" cy="261610"/>
              <a:chOff x="2061047" y="2895602"/>
              <a:chExt cx="500066" cy="261610"/>
            </a:xfrm>
          </p:grpSpPr>
          <p:sp>
            <p:nvSpPr>
              <p:cNvPr id="209" name="圆角矩形 208"/>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5" name="组合 184"/>
            <p:cNvGrpSpPr/>
            <p:nvPr/>
          </p:nvGrpSpPr>
          <p:grpSpPr>
            <a:xfrm>
              <a:off x="1353390" y="3083544"/>
              <a:ext cx="500066" cy="261610"/>
              <a:chOff x="2063905" y="3166114"/>
              <a:chExt cx="500066" cy="261610"/>
            </a:xfrm>
          </p:grpSpPr>
          <p:sp>
            <p:nvSpPr>
              <p:cNvPr id="207" name="圆角矩形 206"/>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6" name="组合 185"/>
            <p:cNvGrpSpPr/>
            <p:nvPr/>
          </p:nvGrpSpPr>
          <p:grpSpPr>
            <a:xfrm>
              <a:off x="1760225" y="3155902"/>
              <a:ext cx="857256" cy="261610"/>
              <a:chOff x="2783047" y="3458217"/>
              <a:chExt cx="857256" cy="261610"/>
            </a:xfrm>
          </p:grpSpPr>
          <p:sp>
            <p:nvSpPr>
              <p:cNvPr id="205" name="圆角矩形 204"/>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2221271" y="4171513"/>
              <a:ext cx="500066" cy="261610"/>
              <a:chOff x="2061047" y="3824296"/>
              <a:chExt cx="500066" cy="261610"/>
            </a:xfrm>
          </p:grpSpPr>
          <p:sp>
            <p:nvSpPr>
              <p:cNvPr id="203" name="圆角矩形 202"/>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8" name="组合 187"/>
            <p:cNvGrpSpPr/>
            <p:nvPr/>
          </p:nvGrpSpPr>
          <p:grpSpPr>
            <a:xfrm>
              <a:off x="2659033" y="4369386"/>
              <a:ext cx="500066" cy="261610"/>
              <a:chOff x="2071525" y="4098936"/>
              <a:chExt cx="500066" cy="261610"/>
            </a:xfrm>
          </p:grpSpPr>
          <p:sp>
            <p:nvSpPr>
              <p:cNvPr id="201" name="圆角矩形 200"/>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48"/>
              <p:cNvSpPr txBox="1"/>
              <p:nvPr/>
            </p:nvSpPr>
            <p:spPr>
              <a:xfrm>
                <a:off x="2071525" y="409893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9" name="组合 188"/>
            <p:cNvGrpSpPr/>
            <p:nvPr/>
          </p:nvGrpSpPr>
          <p:grpSpPr>
            <a:xfrm>
              <a:off x="3617101" y="3293718"/>
              <a:ext cx="861259" cy="261610"/>
              <a:chOff x="4244768" y="3171332"/>
              <a:chExt cx="861259" cy="261610"/>
            </a:xfrm>
          </p:grpSpPr>
          <p:sp>
            <p:nvSpPr>
              <p:cNvPr id="199" name="圆角矩形 198"/>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0" name="组合 189"/>
            <p:cNvGrpSpPr/>
            <p:nvPr/>
          </p:nvGrpSpPr>
          <p:grpSpPr>
            <a:xfrm>
              <a:off x="2644466" y="2941043"/>
              <a:ext cx="857256" cy="261610"/>
              <a:chOff x="3695694" y="2738768"/>
              <a:chExt cx="857256" cy="261610"/>
            </a:xfrm>
          </p:grpSpPr>
          <p:sp>
            <p:nvSpPr>
              <p:cNvPr id="197" name="圆角矩形 196"/>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1" name="组合 190"/>
            <p:cNvGrpSpPr/>
            <p:nvPr/>
          </p:nvGrpSpPr>
          <p:grpSpPr>
            <a:xfrm>
              <a:off x="2754404" y="2011986"/>
              <a:ext cx="500066" cy="261610"/>
              <a:chOff x="3200879" y="1985958"/>
              <a:chExt cx="500066" cy="261610"/>
            </a:xfrm>
          </p:grpSpPr>
          <p:sp>
            <p:nvSpPr>
              <p:cNvPr id="195" name="圆角矩形 194"/>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2" name="组合 191"/>
            <p:cNvGrpSpPr/>
            <p:nvPr/>
          </p:nvGrpSpPr>
          <p:grpSpPr>
            <a:xfrm>
              <a:off x="3893029" y="1994482"/>
              <a:ext cx="500066" cy="261610"/>
              <a:chOff x="5118104" y="1728464"/>
              <a:chExt cx="500066" cy="261610"/>
            </a:xfrm>
          </p:grpSpPr>
          <p:sp>
            <p:nvSpPr>
              <p:cNvPr id="193" name="圆角矩形 192"/>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5" name="组合 234"/>
          <p:cNvGrpSpPr/>
          <p:nvPr/>
        </p:nvGrpSpPr>
        <p:grpSpPr>
          <a:xfrm>
            <a:off x="5326702" y="2174567"/>
            <a:ext cx="3863947" cy="442562"/>
            <a:chOff x="852069" y="843558"/>
            <a:chExt cx="3863947" cy="442562"/>
          </a:xfrm>
        </p:grpSpPr>
        <p:sp>
          <p:nvSpPr>
            <p:cNvPr id="236"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37"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38" name="组合 237"/>
          <p:cNvGrpSpPr/>
          <p:nvPr/>
        </p:nvGrpSpPr>
        <p:grpSpPr>
          <a:xfrm>
            <a:off x="5756925" y="2907183"/>
            <a:ext cx="5367803" cy="785818"/>
            <a:chOff x="1276719" y="1591742"/>
            <a:chExt cx="5367803" cy="785818"/>
          </a:xfrm>
        </p:grpSpPr>
        <p:sp>
          <p:nvSpPr>
            <p:cNvPr id="239"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240" name="图片 239"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spTree>
    <p:extLst>
      <p:ext uri="{BB962C8B-B14F-4D97-AF65-F5344CB8AC3E}">
        <p14:creationId xmlns:p14="http://schemas.microsoft.com/office/powerpoint/2010/main" val="19775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wipe(left)">
                                      <p:cBhvr>
                                        <p:cTn id="7" dur="500"/>
                                        <p:tgtEl>
                                          <p:spTgt spid="154"/>
                                        </p:tgtEl>
                                      </p:cBhvr>
                                    </p:animEffect>
                                  </p:childTnLst>
                                </p:cTn>
                              </p:par>
                              <p:par>
                                <p:cTn id="8" presetID="22" presetClass="entr" presetSubtype="8"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wipe(left)">
                                      <p:cBhvr>
                                        <p:cTn id="10"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3"/>
          <p:cNvSpPr txBox="1">
            <a:spLocks noChangeArrowheads="1"/>
          </p:cNvSpPr>
          <p:nvPr/>
        </p:nvSpPr>
        <p:spPr>
          <a:xfrm>
            <a:off x="5700936" y="3532541"/>
            <a:ext cx="3479576" cy="785818"/>
          </a:xfrm>
          <a:prstGeom prst="rect">
            <a:avLst/>
          </a:prstGeom>
        </p:spPr>
        <p:txBody>
          <a:bodyPr/>
          <a:lstStyle/>
          <a:p>
            <a:pPr lvl="0">
              <a:spcBef>
                <a:spcPct val="20000"/>
              </a:spcBef>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当有高优先级等待（系统认为会很快就绪的）进程，它需要更多的内存时，低优先级的就绪进程会被挂起</a:t>
            </a:r>
            <a:endParaRPr lang="en-US" altLang="zh-CN" sz="1600" b="1" dirty="0">
              <a:solidFill>
                <a:srgbClr val="11576A"/>
              </a:solidFill>
              <a:latin typeface="微软雅黑" pitchFamily="34" charset="-122"/>
              <a:ea typeface="微软雅黑" pitchFamily="34" charset="-122"/>
            </a:endParaRPr>
          </a:p>
          <a:p>
            <a:pPr lvl="0">
              <a:spcBef>
                <a:spcPct val="20000"/>
              </a:spcBef>
            </a:pPr>
            <a:r>
              <a:rPr lang="en-US" altLang="zh-CN" sz="1600" b="1" dirty="0">
                <a:solidFill>
                  <a:srgbClr val="11576A"/>
                </a:solidFill>
                <a:latin typeface="微软雅黑" pitchFamily="34" charset="-122"/>
                <a:ea typeface="微软雅黑" pitchFamily="34" charset="-122"/>
              </a:rPr>
              <a:t>2.</a:t>
            </a:r>
            <a:r>
              <a:rPr lang="zh-CN" altLang="en-US" sz="1600" b="1" dirty="0">
                <a:solidFill>
                  <a:srgbClr val="11576A"/>
                </a:solidFill>
                <a:latin typeface="微软雅黑" pitchFamily="34" charset="-122"/>
                <a:ea typeface="微软雅黑" pitchFamily="34" charset="-122"/>
              </a:rPr>
              <a:t>系统要求某些进程挂起</a:t>
            </a:r>
          </a:p>
        </p:txBody>
      </p:sp>
      <p:sp>
        <p:nvSpPr>
          <p:cNvPr id="162"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4" name="组合 163"/>
          <p:cNvGrpSpPr/>
          <p:nvPr/>
        </p:nvGrpSpPr>
        <p:grpSpPr>
          <a:xfrm>
            <a:off x="-358985" y="2161711"/>
            <a:ext cx="5694524" cy="3964854"/>
            <a:chOff x="-1151072" y="1304461"/>
            <a:chExt cx="5694524" cy="3964854"/>
          </a:xfrm>
        </p:grpSpPr>
        <p:sp>
          <p:nvSpPr>
            <p:cNvPr id="165" name="弧形 16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6" name="弧形 16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7" name="组合 166"/>
            <p:cNvGrpSpPr/>
            <p:nvPr/>
          </p:nvGrpSpPr>
          <p:grpSpPr>
            <a:xfrm>
              <a:off x="1529739" y="1334507"/>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68" name="组合 167"/>
            <p:cNvGrpSpPr/>
            <p:nvPr/>
          </p:nvGrpSpPr>
          <p:grpSpPr>
            <a:xfrm>
              <a:off x="1529739" y="233316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69" name="组合 168"/>
            <p:cNvGrpSpPr/>
            <p:nvPr/>
          </p:nvGrpSpPr>
          <p:grpSpPr>
            <a:xfrm>
              <a:off x="3257931" y="2311755"/>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0" name="弧形 16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1" name="直接箭头连接符 17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2" name="组合 171"/>
            <p:cNvGrpSpPr/>
            <p:nvPr/>
          </p:nvGrpSpPr>
          <p:grpSpPr>
            <a:xfrm>
              <a:off x="2642926" y="366665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3" name="弧形 17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3263241" y="1304461"/>
              <a:ext cx="1280211" cy="989694"/>
              <a:chOff x="6305502" y="1245560"/>
              <a:chExt cx="1280211" cy="989694"/>
            </a:xfrm>
          </p:grpSpPr>
          <p:grpSp>
            <p:nvGrpSpPr>
              <p:cNvPr id="227" name="组合 226"/>
              <p:cNvGrpSpPr/>
              <p:nvPr/>
            </p:nvGrpSpPr>
            <p:grpSpPr>
              <a:xfrm>
                <a:off x="6305502" y="1245560"/>
                <a:ext cx="1280211" cy="640662"/>
                <a:chOff x="5004048" y="1347614"/>
                <a:chExt cx="1280211" cy="640662"/>
              </a:xfrm>
            </p:grpSpPr>
            <p:sp>
              <p:nvSpPr>
                <p:cNvPr id="229" name="椭圆 22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28" name="直接箭头连接符 22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5" name="弧形 17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98622" y="3410656"/>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7" name="组合 176"/>
            <p:cNvGrpSpPr/>
            <p:nvPr/>
          </p:nvGrpSpPr>
          <p:grpSpPr>
            <a:xfrm>
              <a:off x="1355474" y="4476574"/>
              <a:ext cx="1280211" cy="640662"/>
              <a:chOff x="5004048" y="1347614"/>
              <a:chExt cx="1280211" cy="640662"/>
            </a:xfrm>
          </p:grpSpPr>
          <p:sp>
            <p:nvSpPr>
              <p:cNvPr id="223" name="椭圆 22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78" name="直接箭头连接符 17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endCxn id="23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225" idx="7"/>
            </p:cNvCxnSpPr>
            <p:nvPr/>
          </p:nvCxnSpPr>
          <p:spPr>
            <a:xfrm flipV="1">
              <a:off x="1191350" y="2912210"/>
              <a:ext cx="535976" cy="592269"/>
            </a:xfrm>
            <a:prstGeom prst="straightConnector1">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2" name="弧形 18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2582667" y="3373350"/>
              <a:ext cx="500066" cy="261610"/>
              <a:chOff x="2285984" y="1643056"/>
              <a:chExt cx="500066" cy="261610"/>
            </a:xfrm>
          </p:grpSpPr>
          <p:sp>
            <p:nvSpPr>
              <p:cNvPr id="221" name="圆角矩形 22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85" name="组合 184"/>
            <p:cNvGrpSpPr/>
            <p:nvPr/>
          </p:nvGrpSpPr>
          <p:grpSpPr>
            <a:xfrm>
              <a:off x="735034" y="2046753"/>
              <a:ext cx="500066" cy="261610"/>
              <a:chOff x="1132353" y="2301556"/>
              <a:chExt cx="500066" cy="261610"/>
            </a:xfrm>
          </p:grpSpPr>
          <p:sp>
            <p:nvSpPr>
              <p:cNvPr id="219" name="圆角矩形 21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6" name="组合 185"/>
            <p:cNvGrpSpPr/>
            <p:nvPr/>
          </p:nvGrpSpPr>
          <p:grpSpPr>
            <a:xfrm>
              <a:off x="513794" y="4424843"/>
              <a:ext cx="857256" cy="261610"/>
              <a:chOff x="960828" y="3459439"/>
              <a:chExt cx="857256" cy="261610"/>
            </a:xfrm>
          </p:grpSpPr>
          <p:sp>
            <p:nvSpPr>
              <p:cNvPr id="217" name="圆角矩形 21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7" name="组合 186"/>
            <p:cNvGrpSpPr/>
            <p:nvPr/>
          </p:nvGrpSpPr>
          <p:grpSpPr>
            <a:xfrm>
              <a:off x="1661007" y="1973119"/>
              <a:ext cx="500066" cy="261610"/>
              <a:chOff x="2098658" y="2305048"/>
              <a:chExt cx="500066" cy="261610"/>
            </a:xfrm>
          </p:grpSpPr>
          <p:sp>
            <p:nvSpPr>
              <p:cNvPr id="215" name="圆角矩形 21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924214" y="2884074"/>
              <a:ext cx="500066" cy="261610"/>
              <a:chOff x="2061047" y="2895602"/>
              <a:chExt cx="500066" cy="261610"/>
            </a:xfrm>
          </p:grpSpPr>
          <p:sp>
            <p:nvSpPr>
              <p:cNvPr id="213" name="圆角矩形 21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89" name="组合 188"/>
            <p:cNvGrpSpPr/>
            <p:nvPr/>
          </p:nvGrpSpPr>
          <p:grpSpPr>
            <a:xfrm>
              <a:off x="1353390" y="3083544"/>
              <a:ext cx="500066" cy="261610"/>
              <a:chOff x="2063905" y="3166114"/>
              <a:chExt cx="500066" cy="261610"/>
            </a:xfrm>
          </p:grpSpPr>
          <p:sp>
            <p:nvSpPr>
              <p:cNvPr id="211" name="圆角矩形 21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90" name="组合 189"/>
            <p:cNvGrpSpPr/>
            <p:nvPr/>
          </p:nvGrpSpPr>
          <p:grpSpPr>
            <a:xfrm>
              <a:off x="1760225" y="3155902"/>
              <a:ext cx="857256" cy="261610"/>
              <a:chOff x="2783047" y="3458217"/>
              <a:chExt cx="857256" cy="261610"/>
            </a:xfrm>
          </p:grpSpPr>
          <p:sp>
            <p:nvSpPr>
              <p:cNvPr id="209" name="圆角矩形 20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1" name="组合 190"/>
            <p:cNvGrpSpPr/>
            <p:nvPr/>
          </p:nvGrpSpPr>
          <p:grpSpPr>
            <a:xfrm>
              <a:off x="2221271" y="4171513"/>
              <a:ext cx="500066" cy="261610"/>
              <a:chOff x="2061047" y="3824296"/>
              <a:chExt cx="500066" cy="261610"/>
            </a:xfrm>
          </p:grpSpPr>
          <p:sp>
            <p:nvSpPr>
              <p:cNvPr id="207" name="圆角矩形 20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2" name="组合 191"/>
            <p:cNvGrpSpPr/>
            <p:nvPr/>
          </p:nvGrpSpPr>
          <p:grpSpPr>
            <a:xfrm>
              <a:off x="2659033" y="4369386"/>
              <a:ext cx="500066" cy="261610"/>
              <a:chOff x="2071525" y="4098936"/>
              <a:chExt cx="500066" cy="261610"/>
            </a:xfrm>
          </p:grpSpPr>
          <p:sp>
            <p:nvSpPr>
              <p:cNvPr id="205" name="圆角矩形 20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3617101" y="3293718"/>
              <a:ext cx="861259" cy="261610"/>
              <a:chOff x="4244768" y="3171332"/>
              <a:chExt cx="861259" cy="261610"/>
            </a:xfrm>
          </p:grpSpPr>
          <p:sp>
            <p:nvSpPr>
              <p:cNvPr id="203" name="圆角矩形 20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4" name="组合 193"/>
            <p:cNvGrpSpPr/>
            <p:nvPr/>
          </p:nvGrpSpPr>
          <p:grpSpPr>
            <a:xfrm>
              <a:off x="2644466" y="2941043"/>
              <a:ext cx="857256" cy="261610"/>
              <a:chOff x="3695694" y="2738768"/>
              <a:chExt cx="857256" cy="261610"/>
            </a:xfrm>
          </p:grpSpPr>
          <p:sp>
            <p:nvSpPr>
              <p:cNvPr id="201" name="圆角矩形 20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5" name="组合 194"/>
            <p:cNvGrpSpPr/>
            <p:nvPr/>
          </p:nvGrpSpPr>
          <p:grpSpPr>
            <a:xfrm>
              <a:off x="2754404" y="2011986"/>
              <a:ext cx="500066" cy="261610"/>
              <a:chOff x="3200879" y="1985958"/>
              <a:chExt cx="500066" cy="261610"/>
            </a:xfrm>
          </p:grpSpPr>
          <p:sp>
            <p:nvSpPr>
              <p:cNvPr id="199" name="圆角矩形 19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6" name="组合 195"/>
            <p:cNvGrpSpPr/>
            <p:nvPr/>
          </p:nvGrpSpPr>
          <p:grpSpPr>
            <a:xfrm>
              <a:off x="3893029" y="1994482"/>
              <a:ext cx="500066" cy="261610"/>
              <a:chOff x="5118104" y="1728464"/>
              <a:chExt cx="500066" cy="261610"/>
            </a:xfrm>
          </p:grpSpPr>
          <p:sp>
            <p:nvSpPr>
              <p:cNvPr id="197" name="圆角矩形 19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39" name="组合 238"/>
          <p:cNvGrpSpPr/>
          <p:nvPr/>
        </p:nvGrpSpPr>
        <p:grpSpPr>
          <a:xfrm>
            <a:off x="5326702" y="2174567"/>
            <a:ext cx="3863947" cy="442562"/>
            <a:chOff x="852069" y="843558"/>
            <a:chExt cx="3863947" cy="442562"/>
          </a:xfrm>
        </p:grpSpPr>
        <p:sp>
          <p:nvSpPr>
            <p:cNvPr id="240"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241"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42" name="组合 241"/>
          <p:cNvGrpSpPr/>
          <p:nvPr/>
        </p:nvGrpSpPr>
        <p:grpSpPr>
          <a:xfrm>
            <a:off x="5756925" y="2907183"/>
            <a:ext cx="5367803" cy="785818"/>
            <a:chOff x="1276719" y="1591742"/>
            <a:chExt cx="5367803" cy="785818"/>
          </a:xfrm>
        </p:grpSpPr>
        <p:sp>
          <p:nvSpPr>
            <p:cNvPr id="243"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244" name="图片 243"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245" name="组合 244"/>
          <p:cNvGrpSpPr/>
          <p:nvPr/>
        </p:nvGrpSpPr>
        <p:grpSpPr>
          <a:xfrm>
            <a:off x="5756925" y="3217452"/>
            <a:ext cx="5360775" cy="785818"/>
            <a:chOff x="1276719" y="2507016"/>
            <a:chExt cx="5360775" cy="785818"/>
          </a:xfrm>
        </p:grpSpPr>
        <p:sp>
          <p:nvSpPr>
            <p:cNvPr id="246"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就绪到就绪挂起</a:t>
              </a:r>
              <a:endParaRPr lang="zh-CN" altLang="en-US" b="1" dirty="0">
                <a:solidFill>
                  <a:srgbClr val="11576A"/>
                </a:solidFill>
                <a:latin typeface="微软雅黑" pitchFamily="34" charset="-122"/>
                <a:ea typeface="微软雅黑" pitchFamily="34" charset="-122"/>
              </a:endParaRPr>
            </a:p>
          </p:txBody>
        </p:sp>
        <p:pic>
          <p:nvPicPr>
            <p:cNvPr id="247" name="图片 246"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Tree>
    <p:extLst>
      <p:ext uri="{BB962C8B-B14F-4D97-AF65-F5344CB8AC3E}">
        <p14:creationId xmlns:p14="http://schemas.microsoft.com/office/powerpoint/2010/main" val="313566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wipe(left)">
                                      <p:cBhvr>
                                        <p:cTn id="7" dur="500"/>
                                        <p:tgtEl>
                                          <p:spTgt spid="158"/>
                                        </p:tgtEl>
                                      </p:cBhvr>
                                    </p:animEffect>
                                  </p:childTnLst>
                                </p:cTn>
                              </p:par>
                              <p:par>
                                <p:cTn id="8" presetID="22" presetClass="entr" presetSubtype="8" fill="hold" nodeType="withEffect">
                                  <p:stCondLst>
                                    <p:cond delay="0"/>
                                  </p:stCondLst>
                                  <p:childTnLst>
                                    <p:set>
                                      <p:cBhvr>
                                        <p:cTn id="9" dur="1" fill="hold">
                                          <p:stCondLst>
                                            <p:cond delay="0"/>
                                          </p:stCondLst>
                                        </p:cTn>
                                        <p:tgtEl>
                                          <p:spTgt spid="245"/>
                                        </p:tgtEl>
                                        <p:attrNameLst>
                                          <p:attrName>style.visibility</p:attrName>
                                        </p:attrNameLst>
                                      </p:cBhvr>
                                      <p:to>
                                        <p:strVal val="visible"/>
                                      </p:to>
                                    </p:set>
                                    <p:animEffect transition="in" filter="wipe(left)">
                                      <p:cBhvr>
                                        <p:cTn id="10"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326702" y="2174567"/>
            <a:ext cx="3863947" cy="442562"/>
            <a:chOff x="852069" y="843558"/>
            <a:chExt cx="3863947" cy="442562"/>
          </a:xfrm>
        </p:grpSpPr>
        <p:sp>
          <p:nvSpPr>
            <p:cNvPr id="152" name="Rectangle 3"/>
            <p:cNvSpPr txBox="1">
              <a:spLocks noChangeArrowheads="1"/>
            </p:cNvSpPr>
            <p:nvPr/>
          </p:nvSpPr>
          <p:spPr>
            <a:xfrm>
              <a:off x="1165161" y="843558"/>
              <a:ext cx="3550855" cy="429544"/>
            </a:xfrm>
            <a:prstGeom prst="rect">
              <a:avLst/>
            </a:prstGeom>
          </p:spPr>
          <p:txBody>
            <a:bodyPr/>
            <a:lstStyle/>
            <a:p>
              <a:pPr lvl="0">
                <a:lnSpc>
                  <a:spcPct val="120000"/>
                </a:lnSpc>
                <a:spcBef>
                  <a:spcPct val="20000"/>
                </a:spcBef>
              </a:pPr>
              <a:r>
                <a:rPr lang="zh-CN" altLang="en-US" sz="2000" b="1" dirty="0">
                  <a:solidFill>
                    <a:srgbClr val="11576A"/>
                  </a:solidFill>
                  <a:latin typeface="微软雅黑" pitchFamily="34" charset="-122"/>
                  <a:ea typeface="微软雅黑" pitchFamily="34" charset="-122"/>
                </a:rPr>
                <a:t>挂起</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Suspend</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：把一个进程从内存转到外存</a:t>
              </a:r>
            </a:p>
          </p:txBody>
        </p:sp>
        <p:sp>
          <p:nvSpPr>
            <p:cNvPr id="153" name="TextBox 16"/>
            <p:cNvSpPr txBox="1"/>
            <p:nvPr/>
          </p:nvSpPr>
          <p:spPr>
            <a:xfrm>
              <a:off x="852069" y="886010"/>
              <a:ext cx="357508"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55" name="组合 154"/>
          <p:cNvGrpSpPr/>
          <p:nvPr/>
        </p:nvGrpSpPr>
        <p:grpSpPr>
          <a:xfrm>
            <a:off x="5756925" y="2907183"/>
            <a:ext cx="5367803" cy="785818"/>
            <a:chOff x="1276719" y="1591742"/>
            <a:chExt cx="5367803" cy="785818"/>
          </a:xfrm>
        </p:grpSpPr>
        <p:sp>
          <p:nvSpPr>
            <p:cNvPr id="156" name="Rectangle 3"/>
            <p:cNvSpPr txBox="1">
              <a:spLocks noChangeArrowheads="1"/>
            </p:cNvSpPr>
            <p:nvPr/>
          </p:nvSpPr>
          <p:spPr>
            <a:xfrm>
              <a:off x="1420751" y="1591742"/>
              <a:ext cx="5223771"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等待到等待挂起</a:t>
              </a:r>
              <a:endParaRPr lang="en-US" altLang="zh-CN" b="1" dirty="0">
                <a:solidFill>
                  <a:srgbClr val="11576A"/>
                </a:solidFill>
                <a:latin typeface="微软雅黑" pitchFamily="34" charset="-122"/>
                <a:ea typeface="微软雅黑" pitchFamily="34" charset="-122"/>
              </a:endParaRPr>
            </a:p>
          </p:txBody>
        </p:sp>
        <p:pic>
          <p:nvPicPr>
            <p:cNvPr id="157" name="图片 156" descr="小点1.png"/>
            <p:cNvPicPr>
              <a:picLocks noChangeAspect="1"/>
            </p:cNvPicPr>
            <p:nvPr/>
          </p:nvPicPr>
          <p:blipFill>
            <a:blip r:embed="rId2" cstate="print"/>
            <a:stretch>
              <a:fillRect/>
            </a:stretch>
          </p:blipFill>
          <p:spPr>
            <a:xfrm>
              <a:off x="1276719" y="1701275"/>
              <a:ext cx="151066" cy="148997"/>
            </a:xfrm>
            <a:prstGeom prst="rect">
              <a:avLst/>
            </a:prstGeom>
            <a:effectLst/>
          </p:spPr>
        </p:pic>
      </p:grpSp>
      <p:grpSp>
        <p:nvGrpSpPr>
          <p:cNvPr id="159" name="组合 158"/>
          <p:cNvGrpSpPr/>
          <p:nvPr/>
        </p:nvGrpSpPr>
        <p:grpSpPr>
          <a:xfrm>
            <a:off x="5756925" y="3217452"/>
            <a:ext cx="5360775" cy="785818"/>
            <a:chOff x="1276719" y="2507016"/>
            <a:chExt cx="5360775" cy="785818"/>
          </a:xfrm>
        </p:grpSpPr>
        <p:sp>
          <p:nvSpPr>
            <p:cNvPr id="160" name="Rectangle 3"/>
            <p:cNvSpPr txBox="1">
              <a:spLocks noChangeArrowheads="1"/>
            </p:cNvSpPr>
            <p:nvPr/>
          </p:nvSpPr>
          <p:spPr>
            <a:xfrm>
              <a:off x="1406190" y="2507016"/>
              <a:ext cx="5231304" cy="785818"/>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就绪到就绪挂起</a:t>
              </a:r>
              <a:endParaRPr lang="zh-CN" altLang="en-US" b="1" dirty="0">
                <a:solidFill>
                  <a:srgbClr val="11576A"/>
                </a:solidFill>
                <a:latin typeface="微软雅黑" pitchFamily="34" charset="-122"/>
                <a:ea typeface="微软雅黑" pitchFamily="34" charset="-122"/>
              </a:endParaRPr>
            </a:p>
          </p:txBody>
        </p:sp>
        <p:pic>
          <p:nvPicPr>
            <p:cNvPr id="161" name="图片 160" descr="小点1.png"/>
            <p:cNvPicPr>
              <a:picLocks noChangeAspect="1"/>
            </p:cNvPicPr>
            <p:nvPr/>
          </p:nvPicPr>
          <p:blipFill>
            <a:blip r:embed="rId2" cstate="print"/>
            <a:stretch>
              <a:fillRect/>
            </a:stretch>
          </p:blipFill>
          <p:spPr>
            <a:xfrm>
              <a:off x="1276719" y="2609734"/>
              <a:ext cx="151066" cy="148997"/>
            </a:xfrm>
            <a:prstGeom prst="rect">
              <a:avLst/>
            </a:prstGeom>
            <a:effectLst/>
          </p:spPr>
        </p:pic>
      </p:grpSp>
      <p:sp>
        <p:nvSpPr>
          <p:cNvPr id="162" name="Rectangle 3"/>
          <p:cNvSpPr txBox="1">
            <a:spLocks noChangeArrowheads="1"/>
          </p:cNvSpPr>
          <p:nvPr/>
        </p:nvSpPr>
        <p:spPr>
          <a:xfrm>
            <a:off x="5508104" y="3795310"/>
            <a:ext cx="3663079" cy="785818"/>
          </a:xfrm>
          <a:prstGeom prst="rect">
            <a:avLst/>
          </a:prstGeom>
        </p:spPr>
        <p:txBody>
          <a:bodyPr/>
          <a:lstStyle/>
          <a:p>
            <a:pPr lvl="0">
              <a:spcBef>
                <a:spcPct val="20000"/>
              </a:spcBef>
            </a:pP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对抢占式分时系统，当有高优先级等待进程因事件出现而需要立即执行，此时内存不够就会要求正在运行的低优先级进程进入就绪挂起</a:t>
            </a:r>
            <a:endParaRPr lang="en-US" altLang="zh-CN" sz="1600" b="1" dirty="0">
              <a:solidFill>
                <a:srgbClr val="11576A"/>
              </a:solidFill>
              <a:latin typeface="微软雅黑" pitchFamily="34" charset="-122"/>
              <a:ea typeface="微软雅黑" pitchFamily="34" charset="-122"/>
            </a:endParaRPr>
          </a:p>
          <a:p>
            <a:pPr>
              <a:spcBef>
                <a:spcPct val="20000"/>
              </a:spcBef>
            </a:pPr>
            <a:r>
              <a:rPr lang="en-US" altLang="zh-CN" sz="1600" b="1" dirty="0">
                <a:solidFill>
                  <a:srgbClr val="11576A"/>
                </a:solidFill>
                <a:latin typeface="微软雅黑" pitchFamily="34" charset="-122"/>
                <a:ea typeface="微软雅黑" pitchFamily="34" charset="-122"/>
              </a:rPr>
              <a:t>2.</a:t>
            </a:r>
            <a:r>
              <a:rPr lang="zh-CN" altLang="en-US" sz="1600" b="1" dirty="0">
                <a:solidFill>
                  <a:srgbClr val="11576A"/>
                </a:solidFill>
                <a:latin typeface="微软雅黑" pitchFamily="34" charset="-122"/>
                <a:ea typeface="微软雅黑" pitchFamily="34" charset="-122"/>
              </a:rPr>
              <a:t>系统要求某些进程挂起</a:t>
            </a:r>
          </a:p>
          <a:p>
            <a:pPr lvl="0">
              <a:spcBef>
                <a:spcPct val="20000"/>
              </a:spcBef>
            </a:pPr>
            <a:endParaRPr lang="en-US" altLang="zh-CN" sz="1600" b="1" dirty="0">
              <a:solidFill>
                <a:srgbClr val="11576A"/>
              </a:solidFill>
              <a:latin typeface="微软雅黑" pitchFamily="34" charset="-122"/>
              <a:ea typeface="微软雅黑" pitchFamily="34" charset="-122"/>
            </a:endParaRPr>
          </a:p>
        </p:txBody>
      </p:sp>
      <p:grpSp>
        <p:nvGrpSpPr>
          <p:cNvPr id="2" name="组合 1"/>
          <p:cNvGrpSpPr/>
          <p:nvPr/>
        </p:nvGrpSpPr>
        <p:grpSpPr>
          <a:xfrm>
            <a:off x="5756925" y="3503815"/>
            <a:ext cx="2079335" cy="424570"/>
            <a:chOff x="4849153" y="2384865"/>
            <a:chExt cx="2079335" cy="424570"/>
          </a:xfrm>
        </p:grpSpPr>
        <p:sp>
          <p:nvSpPr>
            <p:cNvPr id="154" name="Rectangle 3"/>
            <p:cNvSpPr txBox="1">
              <a:spLocks noChangeArrowheads="1"/>
            </p:cNvSpPr>
            <p:nvPr/>
          </p:nvSpPr>
          <p:spPr>
            <a:xfrm>
              <a:off x="4993185" y="2384865"/>
              <a:ext cx="1935303" cy="424570"/>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运行到就绪挂起</a:t>
              </a:r>
              <a:endParaRPr lang="en-US" altLang="zh-CN" b="1" dirty="0">
                <a:solidFill>
                  <a:srgbClr val="11576A"/>
                </a:solidFill>
                <a:latin typeface="微软雅黑" pitchFamily="34" charset="-122"/>
                <a:ea typeface="微软雅黑" pitchFamily="34" charset="-122"/>
              </a:endParaRPr>
            </a:p>
          </p:txBody>
        </p:sp>
        <p:pic>
          <p:nvPicPr>
            <p:cNvPr id="163" name="图片 162" descr="小点1.png"/>
            <p:cNvPicPr>
              <a:picLocks noChangeAspect="1"/>
            </p:cNvPicPr>
            <p:nvPr/>
          </p:nvPicPr>
          <p:blipFill>
            <a:blip r:embed="rId2" cstate="print"/>
            <a:stretch>
              <a:fillRect/>
            </a:stretch>
          </p:blipFill>
          <p:spPr>
            <a:xfrm>
              <a:off x="4849153" y="2493083"/>
              <a:ext cx="151066" cy="148997"/>
            </a:xfrm>
            <a:prstGeom prst="rect">
              <a:avLst/>
            </a:prstGeom>
            <a:effectLst/>
          </p:spPr>
        </p:pic>
      </p:grpSp>
      <p:sp>
        <p:nvSpPr>
          <p:cNvPr id="164"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6" name="组合 165"/>
          <p:cNvGrpSpPr/>
          <p:nvPr/>
        </p:nvGrpSpPr>
        <p:grpSpPr>
          <a:xfrm>
            <a:off x="-358985" y="2161711"/>
            <a:ext cx="5694524" cy="3964854"/>
            <a:chOff x="-1151072" y="1304461"/>
            <a:chExt cx="5694524" cy="3964854"/>
          </a:xfrm>
        </p:grpSpPr>
        <p:sp>
          <p:nvSpPr>
            <p:cNvPr id="167" name="弧形 166"/>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弧形 167"/>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9" name="组合 168"/>
            <p:cNvGrpSpPr/>
            <p:nvPr/>
          </p:nvGrpSpPr>
          <p:grpSpPr>
            <a:xfrm>
              <a:off x="1529739" y="1334507"/>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0" name="组合 169"/>
            <p:cNvGrpSpPr/>
            <p:nvPr/>
          </p:nvGrpSpPr>
          <p:grpSpPr>
            <a:xfrm>
              <a:off x="1529739" y="2333166"/>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1" name="组合 170"/>
            <p:cNvGrpSpPr/>
            <p:nvPr/>
          </p:nvGrpSpPr>
          <p:grpSpPr>
            <a:xfrm>
              <a:off x="3257931" y="2311755"/>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2" name="弧形 171"/>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3" name="直接箭头连接符 172"/>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4" name="组合 173"/>
            <p:cNvGrpSpPr/>
            <p:nvPr/>
          </p:nvGrpSpPr>
          <p:grpSpPr>
            <a:xfrm>
              <a:off x="2642926" y="366665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75" name="弧形 174"/>
            <p:cNvSpPr/>
            <p:nvPr/>
          </p:nvSpPr>
          <p:spPr>
            <a:xfrm>
              <a:off x="-1151072" y="2243503"/>
              <a:ext cx="4926578" cy="1512649"/>
            </a:xfrm>
            <a:prstGeom prst="arc">
              <a:avLst>
                <a:gd name="adj1" fmla="val 21537555"/>
                <a:gd name="adj2" fmla="val 503681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6" name="组合 175"/>
            <p:cNvGrpSpPr/>
            <p:nvPr/>
          </p:nvGrpSpPr>
          <p:grpSpPr>
            <a:xfrm>
              <a:off x="3263241" y="1304461"/>
              <a:ext cx="1280211" cy="989694"/>
              <a:chOff x="6305502" y="1245560"/>
              <a:chExt cx="1280211" cy="989694"/>
            </a:xfrm>
          </p:grpSpPr>
          <p:grpSp>
            <p:nvGrpSpPr>
              <p:cNvPr id="229" name="组合 228"/>
              <p:cNvGrpSpPr/>
              <p:nvPr/>
            </p:nvGrpSpPr>
            <p:grpSpPr>
              <a:xfrm>
                <a:off x="6305502" y="1245560"/>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0" name="直接箭头连接符 22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77" name="弧形 176"/>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8" name="组合 177"/>
            <p:cNvGrpSpPr/>
            <p:nvPr/>
          </p:nvGrpSpPr>
          <p:grpSpPr>
            <a:xfrm>
              <a:off x="98622" y="3410656"/>
              <a:ext cx="1280211" cy="640662"/>
              <a:chOff x="5004048" y="1347614"/>
              <a:chExt cx="1280211" cy="640662"/>
            </a:xfrm>
          </p:grpSpPr>
          <p:sp>
            <p:nvSpPr>
              <p:cNvPr id="227" name="椭圆 22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79" name="组合 178"/>
            <p:cNvGrpSpPr/>
            <p:nvPr/>
          </p:nvGrpSpPr>
          <p:grpSpPr>
            <a:xfrm>
              <a:off x="1355474" y="4476574"/>
              <a:ext cx="1280211" cy="640662"/>
              <a:chOff x="5004048" y="1347614"/>
              <a:chExt cx="1280211" cy="640662"/>
            </a:xfrm>
          </p:grpSpPr>
          <p:sp>
            <p:nvSpPr>
              <p:cNvPr id="225" name="椭圆 22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0" name="直接箭头连接符 179"/>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endCxn id="233"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227"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4" name="弧形 183"/>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5" name="弧形 184"/>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2582667" y="3373350"/>
              <a:ext cx="500066" cy="261610"/>
              <a:chOff x="2285984" y="1643056"/>
              <a:chExt cx="500066" cy="261610"/>
            </a:xfrm>
          </p:grpSpPr>
          <p:sp>
            <p:nvSpPr>
              <p:cNvPr id="223" name="圆角矩形 222"/>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挂起</a:t>
                </a:r>
              </a:p>
            </p:txBody>
          </p:sp>
        </p:grpSp>
        <p:grpSp>
          <p:nvGrpSpPr>
            <p:cNvPr id="187" name="组合 186"/>
            <p:cNvGrpSpPr/>
            <p:nvPr/>
          </p:nvGrpSpPr>
          <p:grpSpPr>
            <a:xfrm>
              <a:off x="735034" y="2046753"/>
              <a:ext cx="500066" cy="261610"/>
              <a:chOff x="1132353" y="2301556"/>
              <a:chExt cx="500066" cy="261610"/>
            </a:xfrm>
          </p:grpSpPr>
          <p:sp>
            <p:nvSpPr>
              <p:cNvPr id="221" name="圆角矩形 220"/>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88" name="组合 187"/>
            <p:cNvGrpSpPr/>
            <p:nvPr/>
          </p:nvGrpSpPr>
          <p:grpSpPr>
            <a:xfrm>
              <a:off x="513794" y="4424843"/>
              <a:ext cx="857256" cy="261610"/>
              <a:chOff x="960828" y="3459439"/>
              <a:chExt cx="857256" cy="261610"/>
            </a:xfrm>
          </p:grpSpPr>
          <p:sp>
            <p:nvSpPr>
              <p:cNvPr id="219" name="圆角矩形 218"/>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89" name="组合 188"/>
            <p:cNvGrpSpPr/>
            <p:nvPr/>
          </p:nvGrpSpPr>
          <p:grpSpPr>
            <a:xfrm>
              <a:off x="1661007" y="1973119"/>
              <a:ext cx="500066" cy="261610"/>
              <a:chOff x="2098658" y="2305048"/>
              <a:chExt cx="500066" cy="261610"/>
            </a:xfrm>
          </p:grpSpPr>
          <p:sp>
            <p:nvSpPr>
              <p:cNvPr id="217" name="圆角矩形 216"/>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0" name="组合 189"/>
            <p:cNvGrpSpPr/>
            <p:nvPr/>
          </p:nvGrpSpPr>
          <p:grpSpPr>
            <a:xfrm>
              <a:off x="924214" y="2884074"/>
              <a:ext cx="500066" cy="261610"/>
              <a:chOff x="2061047" y="2895602"/>
              <a:chExt cx="500066" cy="261610"/>
            </a:xfrm>
          </p:grpSpPr>
          <p:sp>
            <p:nvSpPr>
              <p:cNvPr id="215" name="圆角矩形 214"/>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1" name="组合 190"/>
            <p:cNvGrpSpPr/>
            <p:nvPr/>
          </p:nvGrpSpPr>
          <p:grpSpPr>
            <a:xfrm>
              <a:off x="1353390" y="3083544"/>
              <a:ext cx="500066" cy="261610"/>
              <a:chOff x="2063905" y="3166114"/>
              <a:chExt cx="500066" cy="261610"/>
            </a:xfrm>
          </p:grpSpPr>
          <p:sp>
            <p:nvSpPr>
              <p:cNvPr id="213" name="圆角矩形 212"/>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1760225" y="3155902"/>
              <a:ext cx="857256" cy="261610"/>
              <a:chOff x="2783047" y="3458217"/>
              <a:chExt cx="857256" cy="261610"/>
            </a:xfrm>
          </p:grpSpPr>
          <p:sp>
            <p:nvSpPr>
              <p:cNvPr id="211" name="圆角矩形 210"/>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3" name="组合 192"/>
            <p:cNvGrpSpPr/>
            <p:nvPr/>
          </p:nvGrpSpPr>
          <p:grpSpPr>
            <a:xfrm>
              <a:off x="2221271" y="4171513"/>
              <a:ext cx="500066" cy="261610"/>
              <a:chOff x="2061047" y="3824296"/>
              <a:chExt cx="500066" cy="261610"/>
            </a:xfrm>
          </p:grpSpPr>
          <p:sp>
            <p:nvSpPr>
              <p:cNvPr id="209" name="圆角矩形 208"/>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4" name="组合 193"/>
            <p:cNvGrpSpPr/>
            <p:nvPr/>
          </p:nvGrpSpPr>
          <p:grpSpPr>
            <a:xfrm>
              <a:off x="2659033" y="4369386"/>
              <a:ext cx="500066" cy="261610"/>
              <a:chOff x="2071525" y="4098936"/>
              <a:chExt cx="500066" cy="261610"/>
            </a:xfrm>
          </p:grpSpPr>
          <p:sp>
            <p:nvSpPr>
              <p:cNvPr id="207" name="圆角矩形 206"/>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3617101" y="3293718"/>
              <a:ext cx="861259" cy="261610"/>
              <a:chOff x="4244768" y="3171332"/>
              <a:chExt cx="861259" cy="261610"/>
            </a:xfrm>
          </p:grpSpPr>
          <p:sp>
            <p:nvSpPr>
              <p:cNvPr id="205" name="圆角矩形 204"/>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196" name="组合 195"/>
            <p:cNvGrpSpPr/>
            <p:nvPr/>
          </p:nvGrpSpPr>
          <p:grpSpPr>
            <a:xfrm>
              <a:off x="2644466" y="2941043"/>
              <a:ext cx="857256" cy="261610"/>
              <a:chOff x="3695694" y="2738768"/>
              <a:chExt cx="857256" cy="261610"/>
            </a:xfrm>
          </p:grpSpPr>
          <p:sp>
            <p:nvSpPr>
              <p:cNvPr id="203" name="圆角矩形 202"/>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197" name="组合 196"/>
            <p:cNvGrpSpPr/>
            <p:nvPr/>
          </p:nvGrpSpPr>
          <p:grpSpPr>
            <a:xfrm>
              <a:off x="2754404" y="2011986"/>
              <a:ext cx="500066" cy="261610"/>
              <a:chOff x="3200879" y="1985958"/>
              <a:chExt cx="500066" cy="261610"/>
            </a:xfrm>
          </p:grpSpPr>
          <p:sp>
            <p:nvSpPr>
              <p:cNvPr id="201" name="圆角矩形 200"/>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198" name="组合 197"/>
            <p:cNvGrpSpPr/>
            <p:nvPr/>
          </p:nvGrpSpPr>
          <p:grpSpPr>
            <a:xfrm>
              <a:off x="3893029" y="1994482"/>
              <a:ext cx="500066" cy="261610"/>
              <a:chOff x="5118104" y="1728464"/>
              <a:chExt cx="500066" cy="261610"/>
            </a:xfrm>
          </p:grpSpPr>
          <p:sp>
            <p:nvSpPr>
              <p:cNvPr id="199" name="圆角矩形 198"/>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105985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2" name="组合 171"/>
          <p:cNvGrpSpPr/>
          <p:nvPr/>
        </p:nvGrpSpPr>
        <p:grpSpPr>
          <a:xfrm>
            <a:off x="-314301" y="2161711"/>
            <a:ext cx="5694524" cy="3964854"/>
            <a:chOff x="-1151072" y="1304461"/>
            <a:chExt cx="5694524" cy="3964854"/>
          </a:xfrm>
        </p:grpSpPr>
        <p:sp>
          <p:nvSpPr>
            <p:cNvPr id="173" name="弧形 172"/>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4" name="弧形 173"/>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5" name="组合 174"/>
            <p:cNvGrpSpPr/>
            <p:nvPr/>
          </p:nvGrpSpPr>
          <p:grpSpPr>
            <a:xfrm>
              <a:off x="1529739" y="1334507"/>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6" name="组合 175"/>
            <p:cNvGrpSpPr/>
            <p:nvPr/>
          </p:nvGrpSpPr>
          <p:grpSpPr>
            <a:xfrm>
              <a:off x="1529739" y="2333166"/>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7" name="组合 176"/>
            <p:cNvGrpSpPr/>
            <p:nvPr/>
          </p:nvGrpSpPr>
          <p:grpSpPr>
            <a:xfrm>
              <a:off x="3257931" y="2311755"/>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8" name="弧形 177"/>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9" name="直接箭头连接符 178"/>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0" name="组合 179"/>
            <p:cNvGrpSpPr/>
            <p:nvPr/>
          </p:nvGrpSpPr>
          <p:grpSpPr>
            <a:xfrm>
              <a:off x="2642926" y="3666654"/>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1" name="弧形 180"/>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2" name="组合 181"/>
            <p:cNvGrpSpPr/>
            <p:nvPr/>
          </p:nvGrpSpPr>
          <p:grpSpPr>
            <a:xfrm>
              <a:off x="3263241" y="1304461"/>
              <a:ext cx="1280211" cy="989694"/>
              <a:chOff x="6305502" y="1245560"/>
              <a:chExt cx="1280211" cy="989694"/>
            </a:xfrm>
          </p:grpSpPr>
          <p:grpSp>
            <p:nvGrpSpPr>
              <p:cNvPr id="235" name="组合 234"/>
              <p:cNvGrpSpPr/>
              <p:nvPr/>
            </p:nvGrpSpPr>
            <p:grpSpPr>
              <a:xfrm>
                <a:off x="6305502" y="1245560"/>
                <a:ext cx="1280211" cy="640662"/>
                <a:chOff x="5004048" y="1347614"/>
                <a:chExt cx="1280211" cy="640662"/>
              </a:xfrm>
            </p:grpSpPr>
            <p:sp>
              <p:nvSpPr>
                <p:cNvPr id="237" name="椭圆 23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6" name="直接箭头连接符 235"/>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3" name="弧形 182"/>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98622" y="3410656"/>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5" name="组合 184"/>
            <p:cNvGrpSpPr/>
            <p:nvPr/>
          </p:nvGrpSpPr>
          <p:grpSpPr>
            <a:xfrm>
              <a:off x="1355474" y="4476574"/>
              <a:ext cx="1280211" cy="640662"/>
              <a:chOff x="5004048" y="1347614"/>
              <a:chExt cx="1280211" cy="640662"/>
            </a:xfrm>
          </p:grpSpPr>
          <p:sp>
            <p:nvSpPr>
              <p:cNvPr id="231" name="椭圆 23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6" name="直接箭头连接符 185"/>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endCxn id="239"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233"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0" name="弧形 189"/>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1" name="弧形 190"/>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2" name="组合 191"/>
            <p:cNvGrpSpPr/>
            <p:nvPr/>
          </p:nvGrpSpPr>
          <p:grpSpPr>
            <a:xfrm>
              <a:off x="2582667" y="3373350"/>
              <a:ext cx="500066" cy="261610"/>
              <a:chOff x="2285984" y="1643056"/>
              <a:chExt cx="500066" cy="261610"/>
            </a:xfrm>
          </p:grpSpPr>
          <p:sp>
            <p:nvSpPr>
              <p:cNvPr id="229" name="圆角矩形 228"/>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3" name="组合 192"/>
            <p:cNvGrpSpPr/>
            <p:nvPr/>
          </p:nvGrpSpPr>
          <p:grpSpPr>
            <a:xfrm>
              <a:off x="735034" y="2046753"/>
              <a:ext cx="500066" cy="261610"/>
              <a:chOff x="1132353" y="2301556"/>
              <a:chExt cx="500066" cy="261610"/>
            </a:xfrm>
          </p:grpSpPr>
          <p:sp>
            <p:nvSpPr>
              <p:cNvPr id="227" name="圆角矩形 226"/>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4" name="组合 193"/>
            <p:cNvGrpSpPr/>
            <p:nvPr/>
          </p:nvGrpSpPr>
          <p:grpSpPr>
            <a:xfrm>
              <a:off x="513794" y="4424843"/>
              <a:ext cx="857256" cy="261610"/>
              <a:chOff x="960828" y="3459439"/>
              <a:chExt cx="857256" cy="261610"/>
            </a:xfrm>
          </p:grpSpPr>
          <p:sp>
            <p:nvSpPr>
              <p:cNvPr id="225" name="圆角矩形 224"/>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5" name="组合 194"/>
            <p:cNvGrpSpPr/>
            <p:nvPr/>
          </p:nvGrpSpPr>
          <p:grpSpPr>
            <a:xfrm>
              <a:off x="1661007" y="1973119"/>
              <a:ext cx="500066" cy="261610"/>
              <a:chOff x="2098658" y="2305048"/>
              <a:chExt cx="500066" cy="261610"/>
            </a:xfrm>
          </p:grpSpPr>
          <p:sp>
            <p:nvSpPr>
              <p:cNvPr id="223" name="圆角矩形 222"/>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924214" y="2884074"/>
              <a:ext cx="500066" cy="261610"/>
              <a:chOff x="2061047" y="2895602"/>
              <a:chExt cx="500066" cy="261610"/>
            </a:xfrm>
          </p:grpSpPr>
          <p:sp>
            <p:nvSpPr>
              <p:cNvPr id="221" name="圆角矩形 220"/>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7" name="组合 196"/>
            <p:cNvGrpSpPr/>
            <p:nvPr/>
          </p:nvGrpSpPr>
          <p:grpSpPr>
            <a:xfrm>
              <a:off x="1353390" y="3083544"/>
              <a:ext cx="500066" cy="261610"/>
              <a:chOff x="2063905" y="3166114"/>
              <a:chExt cx="500066" cy="261610"/>
            </a:xfrm>
          </p:grpSpPr>
          <p:sp>
            <p:nvSpPr>
              <p:cNvPr id="219" name="圆角矩形 218"/>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1760225" y="3155902"/>
              <a:ext cx="857256" cy="261610"/>
              <a:chOff x="2783047" y="3458217"/>
              <a:chExt cx="857256" cy="261610"/>
            </a:xfrm>
          </p:grpSpPr>
          <p:sp>
            <p:nvSpPr>
              <p:cNvPr id="217" name="圆角矩形 216"/>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9" name="组合 198"/>
            <p:cNvGrpSpPr/>
            <p:nvPr/>
          </p:nvGrpSpPr>
          <p:grpSpPr>
            <a:xfrm>
              <a:off x="2221271" y="4171513"/>
              <a:ext cx="500066" cy="261610"/>
              <a:chOff x="2061047" y="3824296"/>
              <a:chExt cx="500066" cy="261610"/>
            </a:xfrm>
          </p:grpSpPr>
          <p:sp>
            <p:nvSpPr>
              <p:cNvPr id="215" name="圆角矩形 214"/>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0" name="组合 199"/>
            <p:cNvGrpSpPr/>
            <p:nvPr/>
          </p:nvGrpSpPr>
          <p:grpSpPr>
            <a:xfrm>
              <a:off x="2659033" y="4369386"/>
              <a:ext cx="500066" cy="261610"/>
              <a:chOff x="2071525" y="4098936"/>
              <a:chExt cx="500066" cy="261610"/>
            </a:xfrm>
          </p:grpSpPr>
          <p:sp>
            <p:nvSpPr>
              <p:cNvPr id="213" name="圆角矩形 212"/>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1" name="组合 200"/>
            <p:cNvGrpSpPr/>
            <p:nvPr/>
          </p:nvGrpSpPr>
          <p:grpSpPr>
            <a:xfrm>
              <a:off x="3617101" y="3293718"/>
              <a:ext cx="861259" cy="261610"/>
              <a:chOff x="4244768" y="3171332"/>
              <a:chExt cx="861259" cy="261610"/>
            </a:xfrm>
          </p:grpSpPr>
          <p:sp>
            <p:nvSpPr>
              <p:cNvPr id="211" name="圆角矩形 210"/>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2" name="组合 201"/>
            <p:cNvGrpSpPr/>
            <p:nvPr/>
          </p:nvGrpSpPr>
          <p:grpSpPr>
            <a:xfrm>
              <a:off x="2644466" y="2941043"/>
              <a:ext cx="857256" cy="261610"/>
              <a:chOff x="3695694" y="2738768"/>
              <a:chExt cx="857256" cy="261610"/>
            </a:xfrm>
          </p:grpSpPr>
          <p:sp>
            <p:nvSpPr>
              <p:cNvPr id="209" name="圆角矩形 208"/>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3" name="组合 202"/>
            <p:cNvGrpSpPr/>
            <p:nvPr/>
          </p:nvGrpSpPr>
          <p:grpSpPr>
            <a:xfrm>
              <a:off x="2754404" y="2011986"/>
              <a:ext cx="500066" cy="261610"/>
              <a:chOff x="3200879" y="1985958"/>
              <a:chExt cx="500066" cy="261610"/>
            </a:xfrm>
          </p:grpSpPr>
          <p:sp>
            <p:nvSpPr>
              <p:cNvPr id="207" name="圆角矩形 206"/>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4" name="组合 203"/>
            <p:cNvGrpSpPr/>
            <p:nvPr/>
          </p:nvGrpSpPr>
          <p:grpSpPr>
            <a:xfrm>
              <a:off x="3893029" y="1994482"/>
              <a:ext cx="500066" cy="261610"/>
              <a:chOff x="5118104" y="1728464"/>
              <a:chExt cx="500066" cy="261610"/>
            </a:xfrm>
          </p:grpSpPr>
          <p:sp>
            <p:nvSpPr>
              <p:cNvPr id="205" name="圆角矩形 204"/>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6"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7" name="组合 246"/>
          <p:cNvGrpSpPr/>
          <p:nvPr/>
        </p:nvGrpSpPr>
        <p:grpSpPr>
          <a:xfrm>
            <a:off x="5456591" y="2785820"/>
            <a:ext cx="3219865" cy="428628"/>
            <a:chOff x="860006" y="4100822"/>
            <a:chExt cx="3219865" cy="428628"/>
          </a:xfrm>
        </p:grpSpPr>
        <p:sp>
          <p:nvSpPr>
            <p:cNvPr id="248" name="Rectangle 3"/>
            <p:cNvSpPr txBox="1">
              <a:spLocks noChangeArrowheads="1"/>
            </p:cNvSpPr>
            <p:nvPr/>
          </p:nvSpPr>
          <p:spPr>
            <a:xfrm>
              <a:off x="1160367" y="4100822"/>
              <a:ext cx="2919504" cy="428628"/>
            </a:xfrm>
            <a:prstGeom prst="rect">
              <a:avLst/>
            </a:prstGeom>
          </p:spPr>
          <p:txBody>
            <a:bodyPr/>
            <a:lstStyle/>
            <a:p>
              <a:pPr marL="342900" indent="-342900">
                <a:lnSpc>
                  <a:spcPct val="120000"/>
                </a:lnSpc>
                <a:spcBef>
                  <a:spcPct val="20000"/>
                </a:spcBef>
              </a:pPr>
              <a:r>
                <a:rPr lang="zh-CN" altLang="en-US" sz="2000" b="1" dirty="0">
                  <a:solidFill>
                    <a:srgbClr val="11576A"/>
                  </a:solidFill>
                  <a:latin typeface="微软雅黑" pitchFamily="34" charset="-122"/>
                  <a:ea typeface="微软雅黑" pitchFamily="34" charset="-122"/>
                </a:rPr>
                <a:t>在外存时的状态转换</a:t>
              </a:r>
            </a:p>
          </p:txBody>
        </p:sp>
        <p:sp>
          <p:nvSpPr>
            <p:cNvPr id="249"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736753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wipe(left)">
                                      <p:cBhvr>
                                        <p:cTn id="7" dur="500"/>
                                        <p:tgtEl>
                                          <p:spTgt spid="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8" name="组合 157"/>
          <p:cNvGrpSpPr/>
          <p:nvPr/>
        </p:nvGrpSpPr>
        <p:grpSpPr>
          <a:xfrm>
            <a:off x="5391178" y="2785820"/>
            <a:ext cx="3219865" cy="428628"/>
            <a:chOff x="860006" y="4100822"/>
            <a:chExt cx="3219865" cy="428628"/>
          </a:xfrm>
        </p:grpSpPr>
        <p:sp>
          <p:nvSpPr>
            <p:cNvPr id="164" name="Rectangle 3"/>
            <p:cNvSpPr txBox="1">
              <a:spLocks noChangeArrowheads="1"/>
            </p:cNvSpPr>
            <p:nvPr/>
          </p:nvSpPr>
          <p:spPr>
            <a:xfrm>
              <a:off x="1160367" y="4100822"/>
              <a:ext cx="2919504" cy="428628"/>
            </a:xfrm>
            <a:prstGeom prst="rect">
              <a:avLst/>
            </a:prstGeom>
          </p:spPr>
          <p:txBody>
            <a:bodyPr/>
            <a:lstStyle/>
            <a:p>
              <a:pPr marL="342900" indent="-342900">
                <a:lnSpc>
                  <a:spcPct val="120000"/>
                </a:lnSpc>
                <a:spcBef>
                  <a:spcPct val="20000"/>
                </a:spcBef>
              </a:pPr>
              <a:r>
                <a:rPr lang="zh-CN" altLang="en-US" sz="2000" b="1" dirty="0">
                  <a:solidFill>
                    <a:srgbClr val="11576A"/>
                  </a:solidFill>
                  <a:latin typeface="微软雅黑" pitchFamily="34" charset="-122"/>
                  <a:ea typeface="微软雅黑" pitchFamily="34" charset="-122"/>
                </a:rPr>
                <a:t>在外存时的状态转换</a:t>
              </a:r>
            </a:p>
          </p:txBody>
        </p:sp>
        <p:sp>
          <p:nvSpPr>
            <p:cNvPr id="165" name="TextBox 18"/>
            <p:cNvSpPr txBox="1"/>
            <p:nvPr/>
          </p:nvSpPr>
          <p:spPr>
            <a:xfrm>
              <a:off x="860006" y="4126222"/>
              <a:ext cx="33933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
        <p:nvSpPr>
          <p:cNvPr id="166" name="Rectangle 3"/>
          <p:cNvSpPr txBox="1">
            <a:spLocks noChangeArrowheads="1"/>
          </p:cNvSpPr>
          <p:nvPr/>
        </p:nvSpPr>
        <p:spPr>
          <a:xfrm>
            <a:off x="5965433" y="3415547"/>
            <a:ext cx="2402262" cy="395290"/>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当等待挂起进程所等的相关事件出现</a:t>
            </a:r>
            <a:endParaRPr lang="en-US" altLang="zh-CN" sz="1600" b="1" dirty="0">
              <a:solidFill>
                <a:srgbClr val="11576A"/>
              </a:solidFill>
              <a:latin typeface="微软雅黑" pitchFamily="34" charset="-122"/>
              <a:ea typeface="微软雅黑" pitchFamily="34" charset="-122"/>
            </a:endParaRPr>
          </a:p>
        </p:txBody>
      </p:sp>
      <p:grpSp>
        <p:nvGrpSpPr>
          <p:cNvPr id="167" name="组合 166"/>
          <p:cNvGrpSpPr/>
          <p:nvPr/>
        </p:nvGrpSpPr>
        <p:grpSpPr>
          <a:xfrm>
            <a:off x="5821400" y="3133764"/>
            <a:ext cx="5375336" cy="395290"/>
            <a:chOff x="1276719" y="4487040"/>
            <a:chExt cx="5375336" cy="395290"/>
          </a:xfrm>
        </p:grpSpPr>
        <p:sp>
          <p:nvSpPr>
            <p:cNvPr id="168" name="Rectangle 3"/>
            <p:cNvSpPr txBox="1">
              <a:spLocks noChangeArrowheads="1"/>
            </p:cNvSpPr>
            <p:nvPr/>
          </p:nvSpPr>
          <p:spPr>
            <a:xfrm>
              <a:off x="1420751" y="4487040"/>
              <a:ext cx="5231304" cy="395290"/>
            </a:xfrm>
            <a:prstGeom prst="rect">
              <a:avLst/>
            </a:prstGeom>
          </p:spPr>
          <p:txBody>
            <a:bodyPr/>
            <a:lstStyle/>
            <a:p>
              <a:pPr lvl="0">
                <a:spcBef>
                  <a:spcPct val="20000"/>
                </a:spcBef>
              </a:pPr>
              <a:r>
                <a:rPr lang="zh-CN" altLang="en-US" b="1" dirty="0">
                  <a:solidFill>
                    <a:srgbClr val="C00000"/>
                  </a:solidFill>
                  <a:latin typeface="微软雅黑" pitchFamily="34" charset="-122"/>
                  <a:ea typeface="微软雅黑" pitchFamily="34" charset="-122"/>
                </a:rPr>
                <a:t>等待挂起到就绪挂起</a:t>
              </a:r>
              <a:endParaRPr lang="en-US" altLang="zh-CN" b="1" dirty="0">
                <a:solidFill>
                  <a:srgbClr val="11576A"/>
                </a:solidFill>
                <a:latin typeface="微软雅黑" pitchFamily="34" charset="-122"/>
                <a:ea typeface="微软雅黑" pitchFamily="34" charset="-122"/>
              </a:endParaRPr>
            </a:p>
          </p:txBody>
        </p:sp>
        <p:pic>
          <p:nvPicPr>
            <p:cNvPr id="169" name="图片 168" descr="小点1.png"/>
            <p:cNvPicPr>
              <a:picLocks noChangeAspect="1"/>
            </p:cNvPicPr>
            <p:nvPr/>
          </p:nvPicPr>
          <p:blipFill>
            <a:blip r:embed="rId2" cstate="print"/>
            <a:stretch>
              <a:fillRect/>
            </a:stretch>
          </p:blipFill>
          <p:spPr>
            <a:xfrm>
              <a:off x="1276719" y="4598091"/>
              <a:ext cx="151066" cy="148997"/>
            </a:xfrm>
            <a:prstGeom prst="rect">
              <a:avLst/>
            </a:prstGeom>
            <a:effectLst/>
          </p:spPr>
        </p:pic>
      </p:grpSp>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379714" y="2161711"/>
            <a:ext cx="5694524" cy="3964854"/>
            <a:chOff x="-1151072" y="1304461"/>
            <a:chExt cx="5694524" cy="3964854"/>
          </a:xfrm>
        </p:grpSpPr>
        <p:sp>
          <p:nvSpPr>
            <p:cNvPr id="172" name="弧形 17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3" name="弧形 17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4" name="组合 173"/>
            <p:cNvGrpSpPr/>
            <p:nvPr/>
          </p:nvGrpSpPr>
          <p:grpSpPr>
            <a:xfrm>
              <a:off x="1529739" y="1334507"/>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5" name="组合 174"/>
            <p:cNvGrpSpPr/>
            <p:nvPr/>
          </p:nvGrpSpPr>
          <p:grpSpPr>
            <a:xfrm>
              <a:off x="1529739" y="233316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6" name="组合 175"/>
            <p:cNvGrpSpPr/>
            <p:nvPr/>
          </p:nvGrpSpPr>
          <p:grpSpPr>
            <a:xfrm>
              <a:off x="3257931" y="2311755"/>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77" name="弧形 17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8" name="直接箭头连接符 17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9" name="组合 178"/>
            <p:cNvGrpSpPr/>
            <p:nvPr/>
          </p:nvGrpSpPr>
          <p:grpSpPr>
            <a:xfrm>
              <a:off x="2642926" y="3666654"/>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0" name="弧形 17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1" name="组合 180"/>
            <p:cNvGrpSpPr/>
            <p:nvPr/>
          </p:nvGrpSpPr>
          <p:grpSpPr>
            <a:xfrm>
              <a:off x="3263241" y="1304461"/>
              <a:ext cx="1280211" cy="989694"/>
              <a:chOff x="6305502" y="1245560"/>
              <a:chExt cx="1280211" cy="989694"/>
            </a:xfrm>
          </p:grpSpPr>
          <p:grpSp>
            <p:nvGrpSpPr>
              <p:cNvPr id="234" name="组合 233"/>
              <p:cNvGrpSpPr/>
              <p:nvPr/>
            </p:nvGrpSpPr>
            <p:grpSpPr>
              <a:xfrm>
                <a:off x="6305502" y="1245560"/>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5" name="直接箭头连接符 23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2" name="弧形 18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3" name="组合 182"/>
            <p:cNvGrpSpPr/>
            <p:nvPr/>
          </p:nvGrpSpPr>
          <p:grpSpPr>
            <a:xfrm>
              <a:off x="98622" y="3410656"/>
              <a:ext cx="1280211" cy="640662"/>
              <a:chOff x="5004048" y="1347614"/>
              <a:chExt cx="1280211" cy="640662"/>
            </a:xfrm>
          </p:grpSpPr>
          <p:sp>
            <p:nvSpPr>
              <p:cNvPr id="232" name="椭圆 23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4" name="组合 183"/>
            <p:cNvGrpSpPr/>
            <p:nvPr/>
          </p:nvGrpSpPr>
          <p:grpSpPr>
            <a:xfrm>
              <a:off x="1355474" y="4476574"/>
              <a:ext cx="1280211" cy="640662"/>
              <a:chOff x="5004048" y="1347614"/>
              <a:chExt cx="1280211" cy="640662"/>
            </a:xfrm>
          </p:grpSpPr>
          <p:sp>
            <p:nvSpPr>
              <p:cNvPr id="230" name="椭圆 22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5" name="直接箭头连接符 18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endCxn id="238"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23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9" name="弧形 188"/>
            <p:cNvSpPr/>
            <p:nvPr/>
          </p:nvSpPr>
          <p:spPr>
            <a:xfrm flipH="1">
              <a:off x="683759" y="2728165"/>
              <a:ext cx="1311162" cy="2058040"/>
            </a:xfrm>
            <a:prstGeom prst="arc">
              <a:avLst>
                <a:gd name="adj1" fmla="val 1567498"/>
                <a:gd name="adj2" fmla="val 5377775"/>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0" name="弧形 18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2582667" y="3373350"/>
              <a:ext cx="500066" cy="261610"/>
              <a:chOff x="2285984" y="1643056"/>
              <a:chExt cx="500066" cy="261610"/>
            </a:xfrm>
          </p:grpSpPr>
          <p:sp>
            <p:nvSpPr>
              <p:cNvPr id="228" name="圆角矩形 22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2" name="组合 191"/>
            <p:cNvGrpSpPr/>
            <p:nvPr/>
          </p:nvGrpSpPr>
          <p:grpSpPr>
            <a:xfrm>
              <a:off x="735034" y="2046753"/>
              <a:ext cx="500066" cy="261610"/>
              <a:chOff x="1132353" y="2301556"/>
              <a:chExt cx="500066" cy="261610"/>
            </a:xfrm>
          </p:grpSpPr>
          <p:sp>
            <p:nvSpPr>
              <p:cNvPr id="226" name="圆角矩形 22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3" name="组合 192"/>
            <p:cNvGrpSpPr/>
            <p:nvPr/>
          </p:nvGrpSpPr>
          <p:grpSpPr>
            <a:xfrm>
              <a:off x="513794" y="4424843"/>
              <a:ext cx="857256" cy="261610"/>
              <a:chOff x="960828" y="3459439"/>
              <a:chExt cx="857256" cy="261610"/>
            </a:xfrm>
          </p:grpSpPr>
          <p:sp>
            <p:nvSpPr>
              <p:cNvPr id="224" name="圆角矩形 22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事件发生</a:t>
                </a:r>
              </a:p>
            </p:txBody>
          </p:sp>
        </p:grpSp>
        <p:grpSp>
          <p:nvGrpSpPr>
            <p:cNvPr id="194" name="组合 193"/>
            <p:cNvGrpSpPr/>
            <p:nvPr/>
          </p:nvGrpSpPr>
          <p:grpSpPr>
            <a:xfrm>
              <a:off x="1661007" y="1973119"/>
              <a:ext cx="500066" cy="261610"/>
              <a:chOff x="2098658" y="2305048"/>
              <a:chExt cx="500066" cy="261610"/>
            </a:xfrm>
          </p:grpSpPr>
          <p:sp>
            <p:nvSpPr>
              <p:cNvPr id="222" name="圆角矩形 22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5" name="组合 194"/>
            <p:cNvGrpSpPr/>
            <p:nvPr/>
          </p:nvGrpSpPr>
          <p:grpSpPr>
            <a:xfrm>
              <a:off x="924214" y="2884074"/>
              <a:ext cx="500066" cy="261610"/>
              <a:chOff x="2061047" y="2895602"/>
              <a:chExt cx="500066" cy="261610"/>
            </a:xfrm>
          </p:grpSpPr>
          <p:sp>
            <p:nvSpPr>
              <p:cNvPr id="220" name="圆角矩形 21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6" name="组合 195"/>
            <p:cNvGrpSpPr/>
            <p:nvPr/>
          </p:nvGrpSpPr>
          <p:grpSpPr>
            <a:xfrm>
              <a:off x="1353390" y="3083544"/>
              <a:ext cx="500066" cy="261610"/>
              <a:chOff x="2063905" y="3166114"/>
              <a:chExt cx="500066" cy="261610"/>
            </a:xfrm>
          </p:grpSpPr>
          <p:sp>
            <p:nvSpPr>
              <p:cNvPr id="218" name="圆角矩形 21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7" name="组合 196"/>
            <p:cNvGrpSpPr/>
            <p:nvPr/>
          </p:nvGrpSpPr>
          <p:grpSpPr>
            <a:xfrm>
              <a:off x="1760225" y="3155902"/>
              <a:ext cx="857256" cy="261610"/>
              <a:chOff x="2783047" y="3458217"/>
              <a:chExt cx="857256" cy="261610"/>
            </a:xfrm>
          </p:grpSpPr>
          <p:sp>
            <p:nvSpPr>
              <p:cNvPr id="216" name="圆角矩形 21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8" name="组合 197"/>
            <p:cNvGrpSpPr/>
            <p:nvPr/>
          </p:nvGrpSpPr>
          <p:grpSpPr>
            <a:xfrm>
              <a:off x="2221271" y="4171513"/>
              <a:ext cx="500066" cy="261610"/>
              <a:chOff x="2061047" y="3824296"/>
              <a:chExt cx="500066" cy="261610"/>
            </a:xfrm>
          </p:grpSpPr>
          <p:sp>
            <p:nvSpPr>
              <p:cNvPr id="214" name="圆角矩形 21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2659033" y="4369386"/>
              <a:ext cx="500066" cy="261610"/>
              <a:chOff x="2071525" y="4098936"/>
              <a:chExt cx="500066" cy="261610"/>
            </a:xfrm>
          </p:grpSpPr>
          <p:sp>
            <p:nvSpPr>
              <p:cNvPr id="212" name="圆角矩形 21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3617101" y="3293718"/>
              <a:ext cx="861259" cy="261610"/>
              <a:chOff x="4244768" y="3171332"/>
              <a:chExt cx="861259" cy="261610"/>
            </a:xfrm>
          </p:grpSpPr>
          <p:sp>
            <p:nvSpPr>
              <p:cNvPr id="210" name="圆角矩形 20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1" name="组合 200"/>
            <p:cNvGrpSpPr/>
            <p:nvPr/>
          </p:nvGrpSpPr>
          <p:grpSpPr>
            <a:xfrm>
              <a:off x="2644466" y="2941043"/>
              <a:ext cx="857256" cy="261610"/>
              <a:chOff x="3695694" y="2738768"/>
              <a:chExt cx="857256" cy="261610"/>
            </a:xfrm>
          </p:grpSpPr>
          <p:sp>
            <p:nvSpPr>
              <p:cNvPr id="208" name="圆角矩形 20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2" name="组合 201"/>
            <p:cNvGrpSpPr/>
            <p:nvPr/>
          </p:nvGrpSpPr>
          <p:grpSpPr>
            <a:xfrm>
              <a:off x="2754404" y="2011986"/>
              <a:ext cx="500066" cy="261610"/>
              <a:chOff x="3200879" y="1985958"/>
              <a:chExt cx="500066" cy="261610"/>
            </a:xfrm>
          </p:grpSpPr>
          <p:sp>
            <p:nvSpPr>
              <p:cNvPr id="206" name="圆角矩形 20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3" name="组合 202"/>
            <p:cNvGrpSpPr/>
            <p:nvPr/>
          </p:nvGrpSpPr>
          <p:grpSpPr>
            <a:xfrm>
              <a:off x="3893029" y="1994482"/>
              <a:ext cx="500066" cy="261610"/>
              <a:chOff x="5118104" y="1728464"/>
              <a:chExt cx="500066" cy="261610"/>
            </a:xfrm>
          </p:grpSpPr>
          <p:sp>
            <p:nvSpPr>
              <p:cNvPr id="204" name="圆角矩形 20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32317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wipe(left)">
                                      <p:cBhvr>
                                        <p:cTn id="10"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74" name="组合 173"/>
          <p:cNvGrpSpPr/>
          <p:nvPr/>
        </p:nvGrpSpPr>
        <p:grpSpPr>
          <a:xfrm>
            <a:off x="-354119" y="2161711"/>
            <a:ext cx="5694524" cy="3964854"/>
            <a:chOff x="-1151072" y="1304461"/>
            <a:chExt cx="5694524" cy="3964854"/>
          </a:xfrm>
        </p:grpSpPr>
        <p:sp>
          <p:nvSpPr>
            <p:cNvPr id="175" name="弧形 174"/>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6" name="弧形 175"/>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77" name="组合 176"/>
            <p:cNvGrpSpPr/>
            <p:nvPr/>
          </p:nvGrpSpPr>
          <p:grpSpPr>
            <a:xfrm>
              <a:off x="1529739" y="1334507"/>
              <a:ext cx="1280211" cy="640662"/>
              <a:chOff x="5004048" y="1347614"/>
              <a:chExt cx="1280211" cy="640662"/>
            </a:xfrm>
          </p:grpSpPr>
          <p:sp>
            <p:nvSpPr>
              <p:cNvPr id="247" name="椭圆 246"/>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8"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78" name="组合 177"/>
            <p:cNvGrpSpPr/>
            <p:nvPr/>
          </p:nvGrpSpPr>
          <p:grpSpPr>
            <a:xfrm>
              <a:off x="1529739" y="2333166"/>
              <a:ext cx="1280211" cy="640662"/>
              <a:chOff x="5004048" y="1347614"/>
              <a:chExt cx="1280211" cy="640662"/>
            </a:xfrm>
          </p:grpSpPr>
          <p:sp>
            <p:nvSpPr>
              <p:cNvPr id="245" name="椭圆 24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79" name="组合 178"/>
            <p:cNvGrpSpPr/>
            <p:nvPr/>
          </p:nvGrpSpPr>
          <p:grpSpPr>
            <a:xfrm>
              <a:off x="3257931" y="2311755"/>
              <a:ext cx="1280211" cy="640662"/>
              <a:chOff x="5004048" y="1347614"/>
              <a:chExt cx="1280211" cy="640662"/>
            </a:xfrm>
          </p:grpSpPr>
          <p:sp>
            <p:nvSpPr>
              <p:cNvPr id="243" name="椭圆 24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0" name="弧形 179"/>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1" name="直接箭头连接符 180"/>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2" name="组合 181"/>
            <p:cNvGrpSpPr/>
            <p:nvPr/>
          </p:nvGrpSpPr>
          <p:grpSpPr>
            <a:xfrm>
              <a:off x="2642926" y="3666654"/>
              <a:ext cx="1280211" cy="640662"/>
              <a:chOff x="5004048" y="1347614"/>
              <a:chExt cx="1280211" cy="640662"/>
            </a:xfrm>
          </p:grpSpPr>
          <p:sp>
            <p:nvSpPr>
              <p:cNvPr id="241" name="椭圆 24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3" name="弧形 182"/>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3263241" y="1304461"/>
              <a:ext cx="1280211" cy="989694"/>
              <a:chOff x="6305502" y="1245560"/>
              <a:chExt cx="1280211" cy="989694"/>
            </a:xfrm>
          </p:grpSpPr>
          <p:grpSp>
            <p:nvGrpSpPr>
              <p:cNvPr id="237" name="组合 236"/>
              <p:cNvGrpSpPr/>
              <p:nvPr/>
            </p:nvGrpSpPr>
            <p:grpSpPr>
              <a:xfrm>
                <a:off x="6305502" y="1245560"/>
                <a:ext cx="1280211" cy="640662"/>
                <a:chOff x="5004048" y="1347614"/>
                <a:chExt cx="1280211" cy="640662"/>
              </a:xfrm>
            </p:grpSpPr>
            <p:sp>
              <p:nvSpPr>
                <p:cNvPr id="239" name="椭圆 238"/>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0"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38" name="直接箭头连接符 237"/>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5" name="弧形 184"/>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6" name="组合 185"/>
            <p:cNvGrpSpPr/>
            <p:nvPr/>
          </p:nvGrpSpPr>
          <p:grpSpPr>
            <a:xfrm>
              <a:off x="98622" y="3410656"/>
              <a:ext cx="1280211" cy="640662"/>
              <a:chOff x="5004048" y="1347614"/>
              <a:chExt cx="1280211" cy="640662"/>
            </a:xfrm>
          </p:grpSpPr>
          <p:sp>
            <p:nvSpPr>
              <p:cNvPr id="235" name="椭圆 234"/>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6"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87" name="组合 186"/>
            <p:cNvGrpSpPr/>
            <p:nvPr/>
          </p:nvGrpSpPr>
          <p:grpSpPr>
            <a:xfrm>
              <a:off x="1355474" y="4476574"/>
              <a:ext cx="1280211" cy="640662"/>
              <a:chOff x="5004048" y="1347614"/>
              <a:chExt cx="1280211" cy="640662"/>
            </a:xfrm>
          </p:grpSpPr>
          <p:sp>
            <p:nvSpPr>
              <p:cNvPr id="233" name="椭圆 232"/>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88" name="直接箭头连接符 187"/>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endCxn id="241"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直接箭头连接符 190"/>
            <p:cNvCxnSpPr>
              <a:stCxn id="235"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弧形 191"/>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弧形 192"/>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4" name="组合 193"/>
            <p:cNvGrpSpPr/>
            <p:nvPr/>
          </p:nvGrpSpPr>
          <p:grpSpPr>
            <a:xfrm>
              <a:off x="2582667" y="3373350"/>
              <a:ext cx="500066" cy="261610"/>
              <a:chOff x="2285984" y="1643056"/>
              <a:chExt cx="500066" cy="261610"/>
            </a:xfrm>
          </p:grpSpPr>
          <p:sp>
            <p:nvSpPr>
              <p:cNvPr id="231" name="圆角矩形 230"/>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2"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5" name="组合 194"/>
            <p:cNvGrpSpPr/>
            <p:nvPr/>
          </p:nvGrpSpPr>
          <p:grpSpPr>
            <a:xfrm>
              <a:off x="735034" y="2046753"/>
              <a:ext cx="500066" cy="261610"/>
              <a:chOff x="1132353" y="2301556"/>
              <a:chExt cx="500066" cy="261610"/>
            </a:xfrm>
          </p:grpSpPr>
          <p:sp>
            <p:nvSpPr>
              <p:cNvPr id="229" name="圆角矩形 228"/>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0"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6" name="组合 195"/>
            <p:cNvGrpSpPr/>
            <p:nvPr/>
          </p:nvGrpSpPr>
          <p:grpSpPr>
            <a:xfrm>
              <a:off x="513794" y="4424843"/>
              <a:ext cx="857256" cy="261610"/>
              <a:chOff x="960828" y="3459439"/>
              <a:chExt cx="857256" cy="261610"/>
            </a:xfrm>
          </p:grpSpPr>
          <p:sp>
            <p:nvSpPr>
              <p:cNvPr id="227" name="圆角矩形 226"/>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8"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197" name="组合 196"/>
            <p:cNvGrpSpPr/>
            <p:nvPr/>
          </p:nvGrpSpPr>
          <p:grpSpPr>
            <a:xfrm>
              <a:off x="1661007" y="1973119"/>
              <a:ext cx="500066" cy="261610"/>
              <a:chOff x="2098658" y="2305048"/>
              <a:chExt cx="500066" cy="261610"/>
            </a:xfrm>
          </p:grpSpPr>
          <p:sp>
            <p:nvSpPr>
              <p:cNvPr id="225" name="圆角矩形 224"/>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6"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8" name="组合 197"/>
            <p:cNvGrpSpPr/>
            <p:nvPr/>
          </p:nvGrpSpPr>
          <p:grpSpPr>
            <a:xfrm>
              <a:off x="924214" y="2884074"/>
              <a:ext cx="500066" cy="261610"/>
              <a:chOff x="2061047" y="2895602"/>
              <a:chExt cx="500066" cy="261610"/>
            </a:xfrm>
          </p:grpSpPr>
          <p:sp>
            <p:nvSpPr>
              <p:cNvPr id="223" name="圆角矩形 222"/>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199" name="组合 198"/>
            <p:cNvGrpSpPr/>
            <p:nvPr/>
          </p:nvGrpSpPr>
          <p:grpSpPr>
            <a:xfrm>
              <a:off x="1353390" y="3083544"/>
              <a:ext cx="500066" cy="261610"/>
              <a:chOff x="2063905" y="3166114"/>
              <a:chExt cx="500066" cy="261610"/>
            </a:xfrm>
          </p:grpSpPr>
          <p:sp>
            <p:nvSpPr>
              <p:cNvPr id="221" name="圆角矩形 220"/>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2"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0" name="组合 199"/>
            <p:cNvGrpSpPr/>
            <p:nvPr/>
          </p:nvGrpSpPr>
          <p:grpSpPr>
            <a:xfrm>
              <a:off x="1760225" y="3155902"/>
              <a:ext cx="857256" cy="261610"/>
              <a:chOff x="2783047" y="3458217"/>
              <a:chExt cx="857256" cy="261610"/>
            </a:xfrm>
          </p:grpSpPr>
          <p:sp>
            <p:nvSpPr>
              <p:cNvPr id="219" name="圆角矩形 218"/>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0"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1" name="组合 200"/>
            <p:cNvGrpSpPr/>
            <p:nvPr/>
          </p:nvGrpSpPr>
          <p:grpSpPr>
            <a:xfrm>
              <a:off x="2221271" y="4171513"/>
              <a:ext cx="500066" cy="261610"/>
              <a:chOff x="2061047" y="3824296"/>
              <a:chExt cx="500066" cy="261610"/>
            </a:xfrm>
          </p:grpSpPr>
          <p:sp>
            <p:nvSpPr>
              <p:cNvPr id="217" name="圆角矩形 216"/>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2" name="组合 201"/>
            <p:cNvGrpSpPr/>
            <p:nvPr/>
          </p:nvGrpSpPr>
          <p:grpSpPr>
            <a:xfrm>
              <a:off x="2659033" y="4369386"/>
              <a:ext cx="500066" cy="261610"/>
              <a:chOff x="2071525" y="4098936"/>
              <a:chExt cx="500066" cy="261610"/>
            </a:xfrm>
          </p:grpSpPr>
          <p:sp>
            <p:nvSpPr>
              <p:cNvPr id="215" name="圆角矩形 214"/>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6"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3617101" y="3293718"/>
              <a:ext cx="861259" cy="261610"/>
              <a:chOff x="4244768" y="3171332"/>
              <a:chExt cx="861259" cy="261610"/>
            </a:xfrm>
          </p:grpSpPr>
          <p:sp>
            <p:nvSpPr>
              <p:cNvPr id="213" name="圆角矩形 212"/>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4" name="组合 203"/>
            <p:cNvGrpSpPr/>
            <p:nvPr/>
          </p:nvGrpSpPr>
          <p:grpSpPr>
            <a:xfrm>
              <a:off x="2644466" y="2941043"/>
              <a:ext cx="857256" cy="261610"/>
              <a:chOff x="3695694" y="2738768"/>
              <a:chExt cx="857256" cy="261610"/>
            </a:xfrm>
          </p:grpSpPr>
          <p:sp>
            <p:nvSpPr>
              <p:cNvPr id="211" name="圆角矩形 210"/>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5" name="组合 204"/>
            <p:cNvGrpSpPr/>
            <p:nvPr/>
          </p:nvGrpSpPr>
          <p:grpSpPr>
            <a:xfrm>
              <a:off x="2754404" y="2011986"/>
              <a:ext cx="500066" cy="261610"/>
              <a:chOff x="3200879" y="1985958"/>
              <a:chExt cx="500066" cy="261610"/>
            </a:xfrm>
          </p:grpSpPr>
          <p:sp>
            <p:nvSpPr>
              <p:cNvPr id="209" name="圆角矩形 208"/>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6" name="组合 205"/>
            <p:cNvGrpSpPr/>
            <p:nvPr/>
          </p:nvGrpSpPr>
          <p:grpSpPr>
            <a:xfrm>
              <a:off x="3893029" y="1994482"/>
              <a:ext cx="500066" cy="261610"/>
              <a:chOff x="5118104" y="1728464"/>
              <a:chExt cx="500066" cy="261610"/>
            </a:xfrm>
          </p:grpSpPr>
          <p:sp>
            <p:nvSpPr>
              <p:cNvPr id="207" name="圆角矩形 206"/>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8"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49" name="组合 248"/>
          <p:cNvGrpSpPr/>
          <p:nvPr/>
        </p:nvGrpSpPr>
        <p:grpSpPr>
          <a:xfrm>
            <a:off x="5294229" y="2756555"/>
            <a:ext cx="3958291" cy="847953"/>
            <a:chOff x="834646" y="1021012"/>
            <a:chExt cx="3958291" cy="847953"/>
          </a:xfrm>
        </p:grpSpPr>
        <p:sp>
          <p:nvSpPr>
            <p:cNvPr id="250"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251"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76055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wipe(left)">
                                      <p:cBhvr>
                                        <p:cTn id="7"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sp>
        <p:nvSpPr>
          <p:cNvPr id="166" name="Rectangle 2"/>
          <p:cNvSpPr txBox="1">
            <a:spLocks noChangeArrowheads="1"/>
          </p:cNvSpPr>
          <p:nvPr/>
        </p:nvSpPr>
        <p:spPr>
          <a:xfrm>
            <a:off x="5837498" y="3666642"/>
            <a:ext cx="3289774" cy="857256"/>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没有就绪进程或挂起就绪进程优先级高于就绪进程</a:t>
            </a:r>
          </a:p>
        </p:txBody>
      </p:sp>
      <p:grpSp>
        <p:nvGrpSpPr>
          <p:cNvPr id="177" name="组合 176"/>
          <p:cNvGrpSpPr/>
          <p:nvPr/>
        </p:nvGrpSpPr>
        <p:grpSpPr>
          <a:xfrm>
            <a:off x="-384310" y="2161711"/>
            <a:ext cx="5694524" cy="3964854"/>
            <a:chOff x="-1151072" y="1304461"/>
            <a:chExt cx="5694524" cy="3964854"/>
          </a:xfrm>
        </p:grpSpPr>
        <p:sp>
          <p:nvSpPr>
            <p:cNvPr id="178" name="弧形 177"/>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9" name="弧形 178"/>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0" name="组合 179"/>
            <p:cNvGrpSpPr/>
            <p:nvPr/>
          </p:nvGrpSpPr>
          <p:grpSpPr>
            <a:xfrm>
              <a:off x="1529739" y="1334507"/>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1" name="组合 180"/>
            <p:cNvGrpSpPr/>
            <p:nvPr/>
          </p:nvGrpSpPr>
          <p:grpSpPr>
            <a:xfrm>
              <a:off x="1529739" y="2333166"/>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2" name="组合 181"/>
            <p:cNvGrpSpPr/>
            <p:nvPr/>
          </p:nvGrpSpPr>
          <p:grpSpPr>
            <a:xfrm>
              <a:off x="3257931" y="2311755"/>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3" name="弧形 182"/>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4" name="直接箭头连接符 183"/>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5" name="组合 184"/>
            <p:cNvGrpSpPr/>
            <p:nvPr/>
          </p:nvGrpSpPr>
          <p:grpSpPr>
            <a:xfrm>
              <a:off x="2642926" y="3666654"/>
              <a:ext cx="1280211" cy="640662"/>
              <a:chOff x="5004048" y="1347614"/>
              <a:chExt cx="1280211" cy="640662"/>
            </a:xfrm>
          </p:grpSpPr>
          <p:sp>
            <p:nvSpPr>
              <p:cNvPr id="244" name="椭圆 2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86" name="弧形 185"/>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7" name="组合 186"/>
            <p:cNvGrpSpPr/>
            <p:nvPr/>
          </p:nvGrpSpPr>
          <p:grpSpPr>
            <a:xfrm>
              <a:off x="3263241" y="1304461"/>
              <a:ext cx="1280211" cy="989694"/>
              <a:chOff x="6305502" y="1245560"/>
              <a:chExt cx="1280211" cy="989694"/>
            </a:xfrm>
          </p:grpSpPr>
          <p:grpSp>
            <p:nvGrpSpPr>
              <p:cNvPr id="240" name="组合 239"/>
              <p:cNvGrpSpPr/>
              <p:nvPr/>
            </p:nvGrpSpPr>
            <p:grpSpPr>
              <a:xfrm>
                <a:off x="6305502" y="1245560"/>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1" name="直接箭头连接符 240"/>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88" name="弧形 187"/>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9" name="组合 188"/>
            <p:cNvGrpSpPr/>
            <p:nvPr/>
          </p:nvGrpSpPr>
          <p:grpSpPr>
            <a:xfrm>
              <a:off x="98622" y="3410656"/>
              <a:ext cx="1280211" cy="640662"/>
              <a:chOff x="5004048" y="1347614"/>
              <a:chExt cx="1280211" cy="640662"/>
            </a:xfrm>
          </p:grpSpPr>
          <p:sp>
            <p:nvSpPr>
              <p:cNvPr id="238" name="椭圆 23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0" name="组合 189"/>
            <p:cNvGrpSpPr/>
            <p:nvPr/>
          </p:nvGrpSpPr>
          <p:grpSpPr>
            <a:xfrm>
              <a:off x="1355474" y="4476574"/>
              <a:ext cx="1280211" cy="640662"/>
              <a:chOff x="5004048" y="1347614"/>
              <a:chExt cx="1280211" cy="640662"/>
            </a:xfrm>
          </p:grpSpPr>
          <p:sp>
            <p:nvSpPr>
              <p:cNvPr id="236" name="椭圆 23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1" name="直接箭头连接符 190"/>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接箭头连接符 191"/>
            <p:cNvCxnSpPr>
              <a:endCxn id="244" idx="3"/>
            </p:cNvCxnSpPr>
            <p:nvPr/>
          </p:nvCxnSpPr>
          <p:spPr>
            <a:xfrm flipV="1">
              <a:off x="2423054" y="4213493"/>
              <a:ext cx="407355" cy="282804"/>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3" name="直接箭头连接符 192"/>
            <p:cNvCxnSpPr/>
            <p:nvPr/>
          </p:nvCxnSpPr>
          <p:spPr>
            <a:xfrm flipV="1">
              <a:off x="1001546" y="2774035"/>
              <a:ext cx="599420" cy="618382"/>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直接箭头连接符 193"/>
            <p:cNvCxnSpPr>
              <a:stCxn id="238"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5" name="弧形 194"/>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弧形 195"/>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7" name="组合 196"/>
            <p:cNvGrpSpPr/>
            <p:nvPr/>
          </p:nvGrpSpPr>
          <p:grpSpPr>
            <a:xfrm>
              <a:off x="2582667" y="3373350"/>
              <a:ext cx="500066" cy="261610"/>
              <a:chOff x="2285984" y="1643056"/>
              <a:chExt cx="500066" cy="261610"/>
            </a:xfrm>
          </p:grpSpPr>
          <p:sp>
            <p:nvSpPr>
              <p:cNvPr id="234" name="圆角矩形 233"/>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198" name="组合 197"/>
            <p:cNvGrpSpPr/>
            <p:nvPr/>
          </p:nvGrpSpPr>
          <p:grpSpPr>
            <a:xfrm>
              <a:off x="735034" y="2046753"/>
              <a:ext cx="500066" cy="261610"/>
              <a:chOff x="1132353" y="2301556"/>
              <a:chExt cx="500066" cy="261610"/>
            </a:xfrm>
          </p:grpSpPr>
          <p:sp>
            <p:nvSpPr>
              <p:cNvPr id="232" name="圆角矩形 231"/>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199" name="组合 198"/>
            <p:cNvGrpSpPr/>
            <p:nvPr/>
          </p:nvGrpSpPr>
          <p:grpSpPr>
            <a:xfrm>
              <a:off x="513794" y="4424843"/>
              <a:ext cx="857256" cy="261610"/>
              <a:chOff x="960828" y="3459439"/>
              <a:chExt cx="857256" cy="261610"/>
            </a:xfrm>
          </p:grpSpPr>
          <p:sp>
            <p:nvSpPr>
              <p:cNvPr id="230" name="圆角矩形 229"/>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0" name="组合 199"/>
            <p:cNvGrpSpPr/>
            <p:nvPr/>
          </p:nvGrpSpPr>
          <p:grpSpPr>
            <a:xfrm>
              <a:off x="1661007" y="1973119"/>
              <a:ext cx="500066" cy="261610"/>
              <a:chOff x="2098658" y="2305048"/>
              <a:chExt cx="500066" cy="261610"/>
            </a:xfrm>
          </p:grpSpPr>
          <p:sp>
            <p:nvSpPr>
              <p:cNvPr id="228" name="圆角矩形 227"/>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1" name="组合 200"/>
            <p:cNvGrpSpPr/>
            <p:nvPr/>
          </p:nvGrpSpPr>
          <p:grpSpPr>
            <a:xfrm>
              <a:off x="924214" y="2884074"/>
              <a:ext cx="500066" cy="261610"/>
              <a:chOff x="2061047" y="2895602"/>
              <a:chExt cx="500066" cy="261610"/>
            </a:xfrm>
          </p:grpSpPr>
          <p:sp>
            <p:nvSpPr>
              <p:cNvPr id="226" name="圆角矩形 225"/>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2" name="组合 201"/>
            <p:cNvGrpSpPr/>
            <p:nvPr/>
          </p:nvGrpSpPr>
          <p:grpSpPr>
            <a:xfrm>
              <a:off x="1353390" y="3083544"/>
              <a:ext cx="500066" cy="261610"/>
              <a:chOff x="2063905" y="3166114"/>
              <a:chExt cx="500066" cy="261610"/>
            </a:xfrm>
          </p:grpSpPr>
          <p:sp>
            <p:nvSpPr>
              <p:cNvPr id="224" name="圆角矩形 223"/>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3" name="组合 202"/>
            <p:cNvGrpSpPr/>
            <p:nvPr/>
          </p:nvGrpSpPr>
          <p:grpSpPr>
            <a:xfrm>
              <a:off x="1760225" y="3155902"/>
              <a:ext cx="857256" cy="261610"/>
              <a:chOff x="2783047" y="3458217"/>
              <a:chExt cx="857256" cy="261610"/>
            </a:xfrm>
          </p:grpSpPr>
          <p:sp>
            <p:nvSpPr>
              <p:cNvPr id="222" name="圆角矩形 221"/>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2221271" y="4171513"/>
              <a:ext cx="500066" cy="261610"/>
              <a:chOff x="2061047" y="3824296"/>
              <a:chExt cx="500066" cy="261610"/>
            </a:xfrm>
          </p:grpSpPr>
          <p:sp>
            <p:nvSpPr>
              <p:cNvPr id="220" name="圆角矩形 219"/>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5" name="组合 204"/>
            <p:cNvGrpSpPr/>
            <p:nvPr/>
          </p:nvGrpSpPr>
          <p:grpSpPr>
            <a:xfrm>
              <a:off x="2659033" y="4369386"/>
              <a:ext cx="500066" cy="261610"/>
              <a:chOff x="2071525" y="4098936"/>
              <a:chExt cx="500066" cy="261610"/>
            </a:xfrm>
          </p:grpSpPr>
          <p:sp>
            <p:nvSpPr>
              <p:cNvPr id="218" name="圆角矩形 217"/>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06" name="组合 205"/>
            <p:cNvGrpSpPr/>
            <p:nvPr/>
          </p:nvGrpSpPr>
          <p:grpSpPr>
            <a:xfrm>
              <a:off x="3617101" y="3293718"/>
              <a:ext cx="861259" cy="261610"/>
              <a:chOff x="4244768" y="3171332"/>
              <a:chExt cx="861259" cy="261610"/>
            </a:xfrm>
          </p:grpSpPr>
          <p:sp>
            <p:nvSpPr>
              <p:cNvPr id="216" name="圆角矩形 215"/>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07" name="组合 206"/>
            <p:cNvGrpSpPr/>
            <p:nvPr/>
          </p:nvGrpSpPr>
          <p:grpSpPr>
            <a:xfrm>
              <a:off x="2644466" y="2941043"/>
              <a:ext cx="857256" cy="261610"/>
              <a:chOff x="3695694" y="2738768"/>
              <a:chExt cx="857256" cy="261610"/>
            </a:xfrm>
          </p:grpSpPr>
          <p:sp>
            <p:nvSpPr>
              <p:cNvPr id="214" name="圆角矩形 213"/>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08" name="组合 207"/>
            <p:cNvGrpSpPr/>
            <p:nvPr/>
          </p:nvGrpSpPr>
          <p:grpSpPr>
            <a:xfrm>
              <a:off x="2754404" y="2011986"/>
              <a:ext cx="500066" cy="261610"/>
              <a:chOff x="3200879" y="1985958"/>
              <a:chExt cx="500066" cy="261610"/>
            </a:xfrm>
          </p:grpSpPr>
          <p:sp>
            <p:nvSpPr>
              <p:cNvPr id="212" name="圆角矩形 211"/>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3"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09" name="组合 208"/>
            <p:cNvGrpSpPr/>
            <p:nvPr/>
          </p:nvGrpSpPr>
          <p:grpSpPr>
            <a:xfrm>
              <a:off x="3893029" y="1994482"/>
              <a:ext cx="500066" cy="261610"/>
              <a:chOff x="5118104" y="1728464"/>
              <a:chExt cx="500066" cy="261610"/>
            </a:xfrm>
          </p:grpSpPr>
          <p:sp>
            <p:nvSpPr>
              <p:cNvPr id="210" name="圆角矩形 209"/>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grpSp>
        <p:nvGrpSpPr>
          <p:cNvPr id="262" name="组合 261"/>
          <p:cNvGrpSpPr/>
          <p:nvPr/>
        </p:nvGrpSpPr>
        <p:grpSpPr>
          <a:xfrm>
            <a:off x="5264038" y="2756555"/>
            <a:ext cx="3958291" cy="847953"/>
            <a:chOff x="834646" y="1021012"/>
            <a:chExt cx="3958291" cy="847953"/>
          </a:xfrm>
        </p:grpSpPr>
        <p:sp>
          <p:nvSpPr>
            <p:cNvPr id="263"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264"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265" name="组合 264"/>
          <p:cNvGrpSpPr/>
          <p:nvPr/>
        </p:nvGrpSpPr>
        <p:grpSpPr>
          <a:xfrm>
            <a:off x="5694260" y="3325255"/>
            <a:ext cx="5430468" cy="857256"/>
            <a:chOff x="1213234" y="1857370"/>
            <a:chExt cx="5430468" cy="857256"/>
          </a:xfrm>
        </p:grpSpPr>
        <p:sp>
          <p:nvSpPr>
            <p:cNvPr id="266"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就绪挂起到就绪</a:t>
              </a:r>
              <a:endParaRPr lang="zh-CN" altLang="en-US" b="1" dirty="0">
                <a:solidFill>
                  <a:srgbClr val="11576A"/>
                </a:solidFill>
                <a:latin typeface="微软雅黑" pitchFamily="34" charset="-122"/>
                <a:ea typeface="微软雅黑" pitchFamily="34" charset="-122"/>
              </a:endParaRPr>
            </a:p>
          </p:txBody>
        </p:sp>
        <p:pic>
          <p:nvPicPr>
            <p:cNvPr id="267" name="图片 266"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Tree>
    <p:extLst>
      <p:ext uri="{BB962C8B-B14F-4D97-AF65-F5344CB8AC3E}">
        <p14:creationId xmlns:p14="http://schemas.microsoft.com/office/powerpoint/2010/main" val="2629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wipe(left)">
                                      <p:cBhvr>
                                        <p:cTn id="7" dur="500"/>
                                        <p:tgtEl>
                                          <p:spTgt spid="166"/>
                                        </p:tgtEl>
                                      </p:cBhvr>
                                    </p:animEffect>
                                  </p:childTnLst>
                                </p:cTn>
                              </p:par>
                              <p:par>
                                <p:cTn id="8" presetID="22" presetClass="entr" presetSubtype="8"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wipe(left)">
                                      <p:cBhvr>
                                        <p:cTn id="10"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3"/>
          <p:cNvSpPr>
            <a:spLocks noChangeArrowheads="1"/>
          </p:cNvSpPr>
          <p:nvPr/>
        </p:nvSpPr>
        <p:spPr bwMode="auto">
          <a:xfrm>
            <a:off x="685800" y="947726"/>
            <a:ext cx="7772400" cy="83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lstStyle/>
          <a:p>
            <a:pPr marL="342900" indent="-342900" algn="ctr">
              <a:spcBef>
                <a:spcPct val="20000"/>
              </a:spcBef>
            </a:pPr>
            <a:r>
              <a:rPr lang="zh-CN" altLang="en-US" sz="3000" b="1" dirty="0">
                <a:solidFill>
                  <a:srgbClr val="11576A"/>
                </a:solidFill>
                <a:latin typeface="微软雅黑" pitchFamily="34" charset="-122"/>
                <a:ea typeface="微软雅黑" pitchFamily="34" charset="-122"/>
              </a:rPr>
              <a:t>与挂起相关的状态转换</a:t>
            </a:r>
            <a:endParaRPr lang="zh-CN" altLang="zh-CN" sz="3000" b="1" dirty="0">
              <a:solidFill>
                <a:srgbClr val="11576A"/>
              </a:solidFill>
              <a:latin typeface="微软雅黑" pitchFamily="34" charset="-122"/>
              <a:ea typeface="微软雅黑" pitchFamily="34" charset="-122"/>
              <a:sym typeface="MS PGothic" pitchFamily="34" charset="-128"/>
            </a:endParaRPr>
          </a:p>
        </p:txBody>
      </p:sp>
      <p:grpSp>
        <p:nvGrpSpPr>
          <p:cNvPr id="162" name="组合 161"/>
          <p:cNvGrpSpPr/>
          <p:nvPr/>
        </p:nvGrpSpPr>
        <p:grpSpPr>
          <a:xfrm>
            <a:off x="5264038" y="2756555"/>
            <a:ext cx="3958291" cy="847953"/>
            <a:chOff x="834646" y="1021012"/>
            <a:chExt cx="3958291" cy="847953"/>
          </a:xfrm>
        </p:grpSpPr>
        <p:sp>
          <p:nvSpPr>
            <p:cNvPr id="171" name="Rectangle 2"/>
            <p:cNvSpPr txBox="1">
              <a:spLocks noChangeArrowheads="1"/>
            </p:cNvSpPr>
            <p:nvPr/>
          </p:nvSpPr>
          <p:spPr>
            <a:xfrm>
              <a:off x="1135007" y="1083147"/>
              <a:ext cx="3657930" cy="785818"/>
            </a:xfrm>
            <a:prstGeom prst="rect">
              <a:avLst/>
            </a:prstGeom>
          </p:spPr>
          <p:txBody>
            <a:bodyPr/>
            <a:lstStyle/>
            <a:p>
              <a:pPr>
                <a:lnSpc>
                  <a:spcPts val="2000"/>
                </a:lnSpc>
                <a:spcBef>
                  <a:spcPct val="20000"/>
                </a:spcBef>
              </a:pPr>
              <a:r>
                <a:rPr lang="zh-CN" altLang="en-US" sz="2000" b="1" dirty="0">
                  <a:solidFill>
                    <a:srgbClr val="11576A"/>
                  </a:solidFill>
                  <a:latin typeface="微软雅黑" pitchFamily="34" charset="-122"/>
                  <a:ea typeface="微软雅黑" pitchFamily="34" charset="-122"/>
                </a:rPr>
                <a:t>激活（Activate）：把一个进程从外存转到内存</a:t>
              </a:r>
            </a:p>
          </p:txBody>
        </p:sp>
        <p:sp>
          <p:nvSpPr>
            <p:cNvPr id="172" name="TextBox 17"/>
            <p:cNvSpPr txBox="1"/>
            <p:nvPr/>
          </p:nvSpPr>
          <p:spPr>
            <a:xfrm>
              <a:off x="834646" y="1021012"/>
              <a:ext cx="377274" cy="400110"/>
            </a:xfrm>
            <a:prstGeom prst="rect">
              <a:avLst/>
            </a:prstGeom>
            <a:noFill/>
            <a:effectLst/>
          </p:spPr>
          <p:txBody>
            <a:bodyPr wrap="square" rtlCol="0">
              <a:spAutoFit/>
            </a:bodyPr>
            <a:lstStyle/>
            <a:p>
              <a:pPr marL="342900" indent="-342900">
                <a:spcBef>
                  <a:spcPct val="20000"/>
                </a:spcBef>
              </a:pPr>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solidFill>
                  <a:srgbClr val="11576A"/>
                </a:solidFill>
                <a:latin typeface="微软雅黑" pitchFamily="34" charset="-122"/>
                <a:ea typeface="微软雅黑" pitchFamily="34" charset="-122"/>
              </a:endParaRPr>
            </a:p>
          </p:txBody>
        </p:sp>
      </p:grpSp>
      <p:grpSp>
        <p:nvGrpSpPr>
          <p:cNvPr id="173" name="组合 172"/>
          <p:cNvGrpSpPr/>
          <p:nvPr/>
        </p:nvGrpSpPr>
        <p:grpSpPr>
          <a:xfrm>
            <a:off x="5694260" y="3325255"/>
            <a:ext cx="5430468" cy="857256"/>
            <a:chOff x="1213234" y="1857370"/>
            <a:chExt cx="5430468" cy="857256"/>
          </a:xfrm>
        </p:grpSpPr>
        <p:sp>
          <p:nvSpPr>
            <p:cNvPr id="174" name="Rectangle 2"/>
            <p:cNvSpPr txBox="1">
              <a:spLocks noChangeArrowheads="1"/>
            </p:cNvSpPr>
            <p:nvPr/>
          </p:nvSpPr>
          <p:spPr>
            <a:xfrm>
              <a:off x="1360523" y="1857370"/>
              <a:ext cx="5283179" cy="857256"/>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就绪挂起到就绪</a:t>
              </a:r>
              <a:endParaRPr lang="zh-CN" altLang="en-US" b="1" dirty="0">
                <a:solidFill>
                  <a:srgbClr val="11576A"/>
                </a:solidFill>
                <a:latin typeface="微软雅黑" pitchFamily="34" charset="-122"/>
                <a:ea typeface="微软雅黑" pitchFamily="34" charset="-122"/>
              </a:endParaRPr>
            </a:p>
          </p:txBody>
        </p:sp>
        <p:pic>
          <p:nvPicPr>
            <p:cNvPr id="175" name="图片 174" descr="小点1.png"/>
            <p:cNvPicPr>
              <a:picLocks noChangeAspect="1"/>
            </p:cNvPicPr>
            <p:nvPr/>
          </p:nvPicPr>
          <p:blipFill>
            <a:blip r:embed="rId2" cstate="print"/>
            <a:stretch>
              <a:fillRect/>
            </a:stretch>
          </p:blipFill>
          <p:spPr>
            <a:xfrm>
              <a:off x="1213234" y="2000246"/>
              <a:ext cx="151066" cy="148997"/>
            </a:xfrm>
            <a:prstGeom prst="rect">
              <a:avLst/>
            </a:prstGeom>
            <a:effectLst/>
          </p:spPr>
        </p:pic>
      </p:grpSp>
      <p:sp>
        <p:nvSpPr>
          <p:cNvPr id="176" name="Rectangle 2"/>
          <p:cNvSpPr txBox="1">
            <a:spLocks noChangeArrowheads="1"/>
          </p:cNvSpPr>
          <p:nvPr/>
        </p:nvSpPr>
        <p:spPr>
          <a:xfrm>
            <a:off x="5845108" y="3931578"/>
            <a:ext cx="3282877" cy="1214446"/>
          </a:xfrm>
          <a:prstGeom prst="rect">
            <a:avLst/>
          </a:prstGeom>
        </p:spPr>
        <p:txBody>
          <a:bodyPr/>
          <a:lstStyle/>
          <a:p>
            <a:pPr lvl="0">
              <a:spcBef>
                <a:spcPct val="20000"/>
              </a:spcBef>
            </a:pPr>
            <a:r>
              <a:rPr lang="zh-CN" altLang="en-US" sz="1600" b="1" dirty="0">
                <a:solidFill>
                  <a:srgbClr val="11576A"/>
                </a:solidFill>
                <a:latin typeface="微软雅黑" pitchFamily="34" charset="-122"/>
                <a:ea typeface="微软雅黑" pitchFamily="34" charset="-122"/>
              </a:rPr>
              <a:t>当一个进程释放足够内存，并且等待挂起的进程有足够高的优先级</a:t>
            </a:r>
          </a:p>
        </p:txBody>
      </p:sp>
      <p:grpSp>
        <p:nvGrpSpPr>
          <p:cNvPr id="177" name="组合 176"/>
          <p:cNvGrpSpPr/>
          <p:nvPr/>
        </p:nvGrpSpPr>
        <p:grpSpPr>
          <a:xfrm>
            <a:off x="5694260" y="3625188"/>
            <a:ext cx="2282204" cy="512308"/>
            <a:chOff x="1209676" y="2643188"/>
            <a:chExt cx="2282204" cy="512308"/>
          </a:xfrm>
        </p:grpSpPr>
        <p:sp>
          <p:nvSpPr>
            <p:cNvPr id="178" name="Rectangle 2"/>
            <p:cNvSpPr txBox="1">
              <a:spLocks noChangeArrowheads="1"/>
            </p:cNvSpPr>
            <p:nvPr/>
          </p:nvSpPr>
          <p:spPr>
            <a:xfrm>
              <a:off x="1360523" y="2643188"/>
              <a:ext cx="2131357" cy="512308"/>
            </a:xfrm>
            <a:prstGeom prst="rect">
              <a:avLst/>
            </a:prstGeom>
          </p:spPr>
          <p:txBody>
            <a:bodyPr/>
            <a:lstStyle/>
            <a:p>
              <a:pPr lvl="0">
                <a:lnSpc>
                  <a:spcPct val="120000"/>
                </a:lnSpc>
                <a:spcBef>
                  <a:spcPct val="20000"/>
                </a:spcBef>
              </a:pPr>
              <a:r>
                <a:rPr lang="zh-CN" altLang="en-US" b="1" dirty="0">
                  <a:solidFill>
                    <a:srgbClr val="C00000"/>
                  </a:solidFill>
                  <a:latin typeface="微软雅黑" pitchFamily="34" charset="-122"/>
                  <a:ea typeface="微软雅黑" pitchFamily="34" charset="-122"/>
                </a:rPr>
                <a:t>等待挂起到等待</a:t>
              </a:r>
              <a:endParaRPr lang="zh-CN" altLang="en-US" b="1" dirty="0">
                <a:solidFill>
                  <a:srgbClr val="11576A"/>
                </a:solidFill>
                <a:latin typeface="微软雅黑" pitchFamily="34" charset="-122"/>
                <a:ea typeface="微软雅黑" pitchFamily="34" charset="-122"/>
              </a:endParaRPr>
            </a:p>
          </p:txBody>
        </p:sp>
        <p:pic>
          <p:nvPicPr>
            <p:cNvPr id="179" name="图片 178" descr="小点1.png"/>
            <p:cNvPicPr>
              <a:picLocks noChangeAspect="1"/>
            </p:cNvPicPr>
            <p:nvPr/>
          </p:nvPicPr>
          <p:blipFill>
            <a:blip r:embed="rId2" cstate="print"/>
            <a:stretch>
              <a:fillRect/>
            </a:stretch>
          </p:blipFill>
          <p:spPr>
            <a:xfrm>
              <a:off x="1209676" y="2786064"/>
              <a:ext cx="151066" cy="148997"/>
            </a:xfrm>
            <a:prstGeom prst="rect">
              <a:avLst/>
            </a:prstGeom>
            <a:effectLst/>
          </p:spPr>
        </p:pic>
      </p:grpSp>
      <p:grpSp>
        <p:nvGrpSpPr>
          <p:cNvPr id="181" name="组合 180"/>
          <p:cNvGrpSpPr/>
          <p:nvPr/>
        </p:nvGrpSpPr>
        <p:grpSpPr>
          <a:xfrm>
            <a:off x="-384310" y="2161711"/>
            <a:ext cx="5694524" cy="3964854"/>
            <a:chOff x="-1151072" y="1304461"/>
            <a:chExt cx="5694524" cy="3964854"/>
          </a:xfrm>
        </p:grpSpPr>
        <p:sp>
          <p:nvSpPr>
            <p:cNvPr id="182" name="弧形 181"/>
            <p:cNvSpPr/>
            <p:nvPr/>
          </p:nvSpPr>
          <p:spPr>
            <a:xfrm>
              <a:off x="3470839" y="2066897"/>
              <a:ext cx="457865" cy="1795962"/>
            </a:xfrm>
            <a:prstGeom prst="arc">
              <a:avLst>
                <a:gd name="adj1" fmla="val 7874"/>
                <a:gd name="adj2" fmla="val 5034457"/>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3" name="弧形 182"/>
            <p:cNvSpPr/>
            <p:nvPr/>
          </p:nvSpPr>
          <p:spPr>
            <a:xfrm rot="18840000">
              <a:off x="2148852" y="2703081"/>
              <a:ext cx="1523237" cy="1573007"/>
            </a:xfrm>
            <a:prstGeom prst="arc">
              <a:avLst>
                <a:gd name="adj1" fmla="val 16058350"/>
                <a:gd name="adj2" fmla="val 21556070"/>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84" name="组合 183"/>
            <p:cNvGrpSpPr/>
            <p:nvPr/>
          </p:nvGrpSpPr>
          <p:grpSpPr>
            <a:xfrm>
              <a:off x="1529739" y="1334507"/>
              <a:ext cx="1280211" cy="640662"/>
              <a:chOff x="5004048" y="1347614"/>
              <a:chExt cx="1280211" cy="640662"/>
            </a:xfrm>
          </p:grpSpPr>
          <p:sp>
            <p:nvSpPr>
              <p:cNvPr id="254" name="椭圆 2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185" name="组合 184"/>
            <p:cNvGrpSpPr/>
            <p:nvPr/>
          </p:nvGrpSpPr>
          <p:grpSpPr>
            <a:xfrm>
              <a:off x="1529739" y="2333166"/>
              <a:ext cx="1280211" cy="640662"/>
              <a:chOff x="5004048" y="1347614"/>
              <a:chExt cx="1280211" cy="640662"/>
            </a:xfrm>
          </p:grpSpPr>
          <p:sp>
            <p:nvSpPr>
              <p:cNvPr id="252" name="椭圆 25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3"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186" name="组合 185"/>
            <p:cNvGrpSpPr/>
            <p:nvPr/>
          </p:nvGrpSpPr>
          <p:grpSpPr>
            <a:xfrm>
              <a:off x="3257931" y="2311755"/>
              <a:ext cx="1280211" cy="640662"/>
              <a:chOff x="5004048" y="1347614"/>
              <a:chExt cx="1280211" cy="640662"/>
            </a:xfrm>
          </p:grpSpPr>
          <p:sp>
            <p:nvSpPr>
              <p:cNvPr id="250" name="椭圆 24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187" name="弧形 186"/>
            <p:cNvSpPr/>
            <p:nvPr/>
          </p:nvSpPr>
          <p:spPr>
            <a:xfrm rot="18840000">
              <a:off x="2257954" y="2113376"/>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88" name="直接箭头连接符 187"/>
            <p:cNvCxnSpPr/>
            <p:nvPr/>
          </p:nvCxnSpPr>
          <p:spPr>
            <a:xfrm flipV="1">
              <a:off x="2169843" y="1974261"/>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组合 188"/>
            <p:cNvGrpSpPr/>
            <p:nvPr/>
          </p:nvGrpSpPr>
          <p:grpSpPr>
            <a:xfrm>
              <a:off x="2642926" y="3666654"/>
              <a:ext cx="1280211" cy="640662"/>
              <a:chOff x="5004048" y="1347614"/>
              <a:chExt cx="1280211" cy="640662"/>
            </a:xfrm>
          </p:grpSpPr>
          <p:sp>
            <p:nvSpPr>
              <p:cNvPr id="248" name="椭圆 24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190" name="弧形 189"/>
            <p:cNvSpPr/>
            <p:nvPr/>
          </p:nvSpPr>
          <p:spPr>
            <a:xfrm>
              <a:off x="-1151072" y="2243503"/>
              <a:ext cx="4926578" cy="1512649"/>
            </a:xfrm>
            <a:prstGeom prst="arc">
              <a:avLst>
                <a:gd name="adj1" fmla="val 21537555"/>
                <a:gd name="adj2" fmla="val 503681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1" name="组合 190"/>
            <p:cNvGrpSpPr/>
            <p:nvPr/>
          </p:nvGrpSpPr>
          <p:grpSpPr>
            <a:xfrm>
              <a:off x="3263241" y="1304461"/>
              <a:ext cx="1280211" cy="989694"/>
              <a:chOff x="6305502" y="1245560"/>
              <a:chExt cx="1280211" cy="989694"/>
            </a:xfrm>
          </p:grpSpPr>
          <p:grpSp>
            <p:nvGrpSpPr>
              <p:cNvPr id="244" name="组合 243"/>
              <p:cNvGrpSpPr/>
              <p:nvPr/>
            </p:nvGrpSpPr>
            <p:grpSpPr>
              <a:xfrm>
                <a:off x="6305502" y="1245560"/>
                <a:ext cx="1280211" cy="640662"/>
                <a:chOff x="5004048" y="1347614"/>
                <a:chExt cx="1280211" cy="640662"/>
              </a:xfrm>
            </p:grpSpPr>
            <p:sp>
              <p:nvSpPr>
                <p:cNvPr id="246" name="椭圆 2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245" name="直接箭头连接符 244"/>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192" name="弧形 191"/>
            <p:cNvSpPr/>
            <p:nvPr/>
          </p:nvSpPr>
          <p:spPr>
            <a:xfrm flipH="1">
              <a:off x="2030953" y="2322714"/>
              <a:ext cx="1151229" cy="1608516"/>
            </a:xfrm>
            <a:prstGeom prst="arc">
              <a:avLst>
                <a:gd name="adj1" fmla="val 20714117"/>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93" name="组合 192"/>
            <p:cNvGrpSpPr/>
            <p:nvPr/>
          </p:nvGrpSpPr>
          <p:grpSpPr>
            <a:xfrm>
              <a:off x="98622" y="3410656"/>
              <a:ext cx="1280211" cy="640662"/>
              <a:chOff x="5004048" y="1347614"/>
              <a:chExt cx="1280211" cy="640662"/>
            </a:xfrm>
          </p:grpSpPr>
          <p:sp>
            <p:nvSpPr>
              <p:cNvPr id="242" name="椭圆 2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3" name="TextBox 61"/>
              <p:cNvSpPr txBox="1"/>
              <p:nvPr/>
            </p:nvSpPr>
            <p:spPr>
              <a:xfrm>
                <a:off x="5041111" y="1440649"/>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就绪挂起</a:t>
                </a:r>
              </a:p>
            </p:txBody>
          </p:sp>
        </p:grpSp>
        <p:grpSp>
          <p:nvGrpSpPr>
            <p:cNvPr id="194" name="组合 193"/>
            <p:cNvGrpSpPr/>
            <p:nvPr/>
          </p:nvGrpSpPr>
          <p:grpSpPr>
            <a:xfrm>
              <a:off x="1355474" y="4476574"/>
              <a:ext cx="1280211" cy="640662"/>
              <a:chOff x="5004048" y="1347614"/>
              <a:chExt cx="1280211" cy="640662"/>
            </a:xfrm>
          </p:grpSpPr>
          <p:sp>
            <p:nvSpPr>
              <p:cNvPr id="240" name="椭圆 2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1" name="TextBox 61"/>
              <p:cNvSpPr txBox="1"/>
              <p:nvPr/>
            </p:nvSpPr>
            <p:spPr>
              <a:xfrm>
                <a:off x="5038859" y="1448830"/>
                <a:ext cx="1210588" cy="400110"/>
              </a:xfrm>
              <a:prstGeom prst="rect">
                <a:avLst/>
              </a:prstGeom>
              <a:noFill/>
            </p:spPr>
            <p:txBody>
              <a:bodyPr wrap="none" rtlCol="0">
                <a:spAutoFit/>
              </a:bodyPr>
              <a:lstStyle/>
              <a:p>
                <a:r>
                  <a:rPr lang="zh-CN" altLang="en-US" sz="2000" b="1" dirty="0">
                    <a:solidFill>
                      <a:schemeClr val="bg1"/>
                    </a:solidFill>
                    <a:latin typeface="微软雅黑" pitchFamily="34" charset="-122"/>
                    <a:ea typeface="微软雅黑" pitchFamily="34" charset="-122"/>
                  </a:rPr>
                  <a:t>等待挂起</a:t>
                </a:r>
              </a:p>
            </p:txBody>
          </p:sp>
        </p:grpSp>
        <p:cxnSp>
          <p:nvCxnSpPr>
            <p:cNvPr id="195" name="直接箭头连接符 194"/>
            <p:cNvCxnSpPr/>
            <p:nvPr/>
          </p:nvCxnSpPr>
          <p:spPr>
            <a:xfrm flipV="1">
              <a:off x="2530336" y="4293733"/>
              <a:ext cx="454962" cy="315592"/>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endCxn id="248" idx="3"/>
            </p:cNvCxnSpPr>
            <p:nvPr/>
          </p:nvCxnSpPr>
          <p:spPr>
            <a:xfrm flipV="1">
              <a:off x="2423054" y="4213493"/>
              <a:ext cx="407355" cy="282804"/>
            </a:xfrm>
            <a:prstGeom prst="straightConnector1">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nvCxnSpPr>
          <p:spPr>
            <a:xfrm flipV="1">
              <a:off x="1001546" y="2774035"/>
              <a:ext cx="599420" cy="618382"/>
            </a:xfrm>
            <a:prstGeom prst="straightConnector1">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a:stCxn id="242" idx="7"/>
            </p:cNvCxnSpPr>
            <p:nvPr/>
          </p:nvCxnSpPr>
          <p:spPr>
            <a:xfrm flipV="1">
              <a:off x="1191350" y="2912210"/>
              <a:ext cx="535976" cy="592269"/>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9" name="弧形 198"/>
            <p:cNvSpPr/>
            <p:nvPr/>
          </p:nvSpPr>
          <p:spPr>
            <a:xfrm flipH="1">
              <a:off x="683759" y="2728165"/>
              <a:ext cx="1311162" cy="2058040"/>
            </a:xfrm>
            <a:prstGeom prst="arc">
              <a:avLst>
                <a:gd name="adj1" fmla="val 1567498"/>
                <a:gd name="adj2" fmla="val 5377775"/>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0" name="弧形 199"/>
            <p:cNvSpPr/>
            <p:nvPr/>
          </p:nvSpPr>
          <p:spPr>
            <a:xfrm flipH="1" flipV="1">
              <a:off x="718415" y="1658390"/>
              <a:ext cx="1620565" cy="3610925"/>
            </a:xfrm>
            <a:prstGeom prst="arc">
              <a:avLst>
                <a:gd name="adj1" fmla="val 53704"/>
                <a:gd name="adj2" fmla="val 535357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01" name="组合 200"/>
            <p:cNvGrpSpPr/>
            <p:nvPr/>
          </p:nvGrpSpPr>
          <p:grpSpPr>
            <a:xfrm>
              <a:off x="2582667" y="3373350"/>
              <a:ext cx="500066" cy="261610"/>
              <a:chOff x="2285984" y="1643056"/>
              <a:chExt cx="500066" cy="261610"/>
            </a:xfrm>
          </p:grpSpPr>
          <p:sp>
            <p:nvSpPr>
              <p:cNvPr id="238" name="圆角矩形 237"/>
              <p:cNvSpPr/>
              <p:nvPr/>
            </p:nvSpPr>
            <p:spPr>
              <a:xfrm>
                <a:off x="2357422" y="16763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TextBox 56"/>
              <p:cNvSpPr txBox="1"/>
              <p:nvPr/>
            </p:nvSpPr>
            <p:spPr>
              <a:xfrm>
                <a:off x="2285984" y="1643056"/>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2" name="组合 201"/>
            <p:cNvGrpSpPr/>
            <p:nvPr/>
          </p:nvGrpSpPr>
          <p:grpSpPr>
            <a:xfrm>
              <a:off x="735034" y="2046753"/>
              <a:ext cx="500066" cy="261610"/>
              <a:chOff x="1132353" y="2301556"/>
              <a:chExt cx="500066" cy="261610"/>
            </a:xfrm>
          </p:grpSpPr>
          <p:sp>
            <p:nvSpPr>
              <p:cNvPr id="236" name="圆角矩形 235"/>
              <p:cNvSpPr/>
              <p:nvPr/>
            </p:nvSpPr>
            <p:spPr>
              <a:xfrm>
                <a:off x="1203791" y="232219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TextBox 31"/>
              <p:cNvSpPr txBox="1"/>
              <p:nvPr/>
            </p:nvSpPr>
            <p:spPr>
              <a:xfrm>
                <a:off x="1132353" y="230155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3" name="组合 202"/>
            <p:cNvGrpSpPr/>
            <p:nvPr/>
          </p:nvGrpSpPr>
          <p:grpSpPr>
            <a:xfrm>
              <a:off x="513794" y="4424843"/>
              <a:ext cx="857256" cy="261610"/>
              <a:chOff x="960828" y="3459439"/>
              <a:chExt cx="857256" cy="261610"/>
            </a:xfrm>
          </p:grpSpPr>
          <p:sp>
            <p:nvSpPr>
              <p:cNvPr id="234" name="圆角矩形 233"/>
              <p:cNvSpPr/>
              <p:nvPr/>
            </p:nvSpPr>
            <p:spPr>
              <a:xfrm>
                <a:off x="1024646" y="3481166"/>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5" name="TextBox 34"/>
              <p:cNvSpPr txBox="1"/>
              <p:nvPr/>
            </p:nvSpPr>
            <p:spPr>
              <a:xfrm>
                <a:off x="960828" y="3459439"/>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4" name="组合 203"/>
            <p:cNvGrpSpPr/>
            <p:nvPr/>
          </p:nvGrpSpPr>
          <p:grpSpPr>
            <a:xfrm>
              <a:off x="1661007" y="1973119"/>
              <a:ext cx="500066" cy="261610"/>
              <a:chOff x="2098658" y="2305048"/>
              <a:chExt cx="500066" cy="261610"/>
            </a:xfrm>
          </p:grpSpPr>
          <p:sp>
            <p:nvSpPr>
              <p:cNvPr id="232" name="圆角矩形 231"/>
              <p:cNvSpPr/>
              <p:nvPr/>
            </p:nvSpPr>
            <p:spPr>
              <a:xfrm>
                <a:off x="2170096" y="233838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TextBox 40"/>
              <p:cNvSpPr txBox="1"/>
              <p:nvPr/>
            </p:nvSpPr>
            <p:spPr>
              <a:xfrm>
                <a:off x="2098658" y="230504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接收</a:t>
                </a:r>
              </a:p>
            </p:txBody>
          </p:sp>
        </p:grpSp>
        <p:grpSp>
          <p:nvGrpSpPr>
            <p:cNvPr id="205" name="组合 204"/>
            <p:cNvGrpSpPr/>
            <p:nvPr/>
          </p:nvGrpSpPr>
          <p:grpSpPr>
            <a:xfrm>
              <a:off x="924214" y="2884074"/>
              <a:ext cx="500066" cy="261610"/>
              <a:chOff x="2061047" y="2895602"/>
              <a:chExt cx="500066" cy="261610"/>
            </a:xfrm>
          </p:grpSpPr>
          <p:sp>
            <p:nvSpPr>
              <p:cNvPr id="230" name="圆角矩形 229"/>
              <p:cNvSpPr/>
              <p:nvPr/>
            </p:nvSpPr>
            <p:spPr>
              <a:xfrm>
                <a:off x="2132485" y="2928940"/>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1" name="TextBox 42"/>
              <p:cNvSpPr txBox="1"/>
              <p:nvPr/>
            </p:nvSpPr>
            <p:spPr>
              <a:xfrm>
                <a:off x="2061047" y="2895602"/>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激活</a:t>
                </a:r>
              </a:p>
            </p:txBody>
          </p:sp>
        </p:grpSp>
        <p:grpSp>
          <p:nvGrpSpPr>
            <p:cNvPr id="206" name="组合 205"/>
            <p:cNvGrpSpPr/>
            <p:nvPr/>
          </p:nvGrpSpPr>
          <p:grpSpPr>
            <a:xfrm>
              <a:off x="1353390" y="3083544"/>
              <a:ext cx="500066" cy="261610"/>
              <a:chOff x="2063905" y="3166114"/>
              <a:chExt cx="500066" cy="261610"/>
            </a:xfrm>
          </p:grpSpPr>
          <p:sp>
            <p:nvSpPr>
              <p:cNvPr id="228" name="圆角矩形 227"/>
              <p:cNvSpPr/>
              <p:nvPr/>
            </p:nvSpPr>
            <p:spPr>
              <a:xfrm>
                <a:off x="2135343" y="319945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TextBox 44"/>
              <p:cNvSpPr txBox="1"/>
              <p:nvPr/>
            </p:nvSpPr>
            <p:spPr>
              <a:xfrm>
                <a:off x="2063905" y="316611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挂起</a:t>
                </a:r>
              </a:p>
            </p:txBody>
          </p:sp>
        </p:grpSp>
        <p:grpSp>
          <p:nvGrpSpPr>
            <p:cNvPr id="207" name="组合 206"/>
            <p:cNvGrpSpPr/>
            <p:nvPr/>
          </p:nvGrpSpPr>
          <p:grpSpPr>
            <a:xfrm>
              <a:off x="1760225" y="3155902"/>
              <a:ext cx="857256" cy="261610"/>
              <a:chOff x="2783047" y="3458217"/>
              <a:chExt cx="857256" cy="261610"/>
            </a:xfrm>
          </p:grpSpPr>
          <p:sp>
            <p:nvSpPr>
              <p:cNvPr id="226" name="圆角矩形 225"/>
              <p:cNvSpPr/>
              <p:nvPr/>
            </p:nvSpPr>
            <p:spPr>
              <a:xfrm>
                <a:off x="2846865" y="3479944"/>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7" name="TextBox 36"/>
              <p:cNvSpPr txBox="1"/>
              <p:nvPr/>
            </p:nvSpPr>
            <p:spPr>
              <a:xfrm>
                <a:off x="2783047" y="3458217"/>
                <a:ext cx="85725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事件发生</a:t>
                </a:r>
              </a:p>
            </p:txBody>
          </p:sp>
        </p:grpSp>
        <p:grpSp>
          <p:nvGrpSpPr>
            <p:cNvPr id="208" name="组合 207"/>
            <p:cNvGrpSpPr/>
            <p:nvPr/>
          </p:nvGrpSpPr>
          <p:grpSpPr>
            <a:xfrm>
              <a:off x="2221271" y="4171513"/>
              <a:ext cx="500066" cy="261610"/>
              <a:chOff x="2061047" y="3824296"/>
              <a:chExt cx="500066" cy="261610"/>
            </a:xfrm>
          </p:grpSpPr>
          <p:sp>
            <p:nvSpPr>
              <p:cNvPr id="224" name="圆角矩形 223"/>
              <p:cNvSpPr/>
              <p:nvPr/>
            </p:nvSpPr>
            <p:spPr>
              <a:xfrm>
                <a:off x="2132485" y="385763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5" name="TextBox 46"/>
              <p:cNvSpPr txBox="1"/>
              <p:nvPr/>
            </p:nvSpPr>
            <p:spPr>
              <a:xfrm>
                <a:off x="2061047" y="3824296"/>
                <a:ext cx="500066" cy="261610"/>
              </a:xfrm>
              <a:prstGeom prst="rect">
                <a:avLst/>
              </a:prstGeom>
              <a:noFill/>
            </p:spPr>
            <p:txBody>
              <a:bodyPr wrap="square" rtlCol="0">
                <a:spAutoFit/>
              </a:bodyPr>
              <a:lstStyle/>
              <a:p>
                <a:pPr algn="ctr"/>
                <a:r>
                  <a:rPr lang="zh-CN" altLang="en-US" sz="1100" b="1" dirty="0">
                    <a:solidFill>
                      <a:srgbClr val="C00000"/>
                    </a:solidFill>
                    <a:latin typeface="微软雅黑" pitchFamily="34" charset="-122"/>
                    <a:ea typeface="微软雅黑" pitchFamily="34" charset="-122"/>
                  </a:rPr>
                  <a:t>激活</a:t>
                </a:r>
              </a:p>
            </p:txBody>
          </p:sp>
        </p:grpSp>
        <p:grpSp>
          <p:nvGrpSpPr>
            <p:cNvPr id="209" name="组合 208"/>
            <p:cNvGrpSpPr/>
            <p:nvPr/>
          </p:nvGrpSpPr>
          <p:grpSpPr>
            <a:xfrm>
              <a:off x="2659033" y="4369386"/>
              <a:ext cx="500066" cy="261610"/>
              <a:chOff x="2071525" y="4098936"/>
              <a:chExt cx="500066" cy="261610"/>
            </a:xfrm>
          </p:grpSpPr>
          <p:sp>
            <p:nvSpPr>
              <p:cNvPr id="222" name="圆角矩形 221"/>
              <p:cNvSpPr/>
              <p:nvPr/>
            </p:nvSpPr>
            <p:spPr>
              <a:xfrm>
                <a:off x="2142963" y="4132274"/>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TextBox 48"/>
              <p:cNvSpPr txBox="1"/>
              <p:nvPr/>
            </p:nvSpPr>
            <p:spPr>
              <a:xfrm>
                <a:off x="2071525" y="4098936"/>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挂起</a:t>
                </a:r>
              </a:p>
            </p:txBody>
          </p:sp>
        </p:grpSp>
        <p:grpSp>
          <p:nvGrpSpPr>
            <p:cNvPr id="210" name="组合 209"/>
            <p:cNvGrpSpPr/>
            <p:nvPr/>
          </p:nvGrpSpPr>
          <p:grpSpPr>
            <a:xfrm>
              <a:off x="3617101" y="3293718"/>
              <a:ext cx="861259" cy="261610"/>
              <a:chOff x="4244768" y="3171332"/>
              <a:chExt cx="861259" cy="261610"/>
            </a:xfrm>
          </p:grpSpPr>
          <p:sp>
            <p:nvSpPr>
              <p:cNvPr id="220" name="圆角矩形 219"/>
              <p:cNvSpPr/>
              <p:nvPr/>
            </p:nvSpPr>
            <p:spPr>
              <a:xfrm>
                <a:off x="4300536" y="3200734"/>
                <a:ext cx="729372" cy="21251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1" name="TextBox 54"/>
              <p:cNvSpPr txBox="1"/>
              <p:nvPr/>
            </p:nvSpPr>
            <p:spPr>
              <a:xfrm>
                <a:off x="4244768" y="3171332"/>
                <a:ext cx="861259"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等待事件</a:t>
                </a:r>
              </a:p>
            </p:txBody>
          </p:sp>
        </p:grpSp>
        <p:grpSp>
          <p:nvGrpSpPr>
            <p:cNvPr id="211" name="组合 210"/>
            <p:cNvGrpSpPr/>
            <p:nvPr/>
          </p:nvGrpSpPr>
          <p:grpSpPr>
            <a:xfrm>
              <a:off x="2644466" y="2941043"/>
              <a:ext cx="857256" cy="261610"/>
              <a:chOff x="3695694" y="2738768"/>
              <a:chExt cx="857256" cy="261610"/>
            </a:xfrm>
          </p:grpSpPr>
          <p:sp>
            <p:nvSpPr>
              <p:cNvPr id="218" name="圆角矩形 217"/>
              <p:cNvSpPr/>
              <p:nvPr/>
            </p:nvSpPr>
            <p:spPr>
              <a:xfrm>
                <a:off x="3759512" y="2760495"/>
                <a:ext cx="72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TextBox 38"/>
              <p:cNvSpPr txBox="1"/>
              <p:nvPr/>
            </p:nvSpPr>
            <p:spPr>
              <a:xfrm>
                <a:off x="3695694" y="2738768"/>
                <a:ext cx="85725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时间片完</a:t>
                </a:r>
              </a:p>
            </p:txBody>
          </p:sp>
        </p:grpSp>
        <p:grpSp>
          <p:nvGrpSpPr>
            <p:cNvPr id="212" name="组合 211"/>
            <p:cNvGrpSpPr/>
            <p:nvPr/>
          </p:nvGrpSpPr>
          <p:grpSpPr>
            <a:xfrm>
              <a:off x="2754404" y="2011986"/>
              <a:ext cx="500066" cy="261610"/>
              <a:chOff x="3200879" y="1985958"/>
              <a:chExt cx="500066" cy="261610"/>
            </a:xfrm>
          </p:grpSpPr>
          <p:sp>
            <p:nvSpPr>
              <p:cNvPr id="216" name="圆角矩形 215"/>
              <p:cNvSpPr/>
              <p:nvPr/>
            </p:nvSpPr>
            <p:spPr>
              <a:xfrm>
                <a:off x="3272317" y="2019296"/>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TextBox 50"/>
              <p:cNvSpPr txBox="1"/>
              <p:nvPr/>
            </p:nvSpPr>
            <p:spPr>
              <a:xfrm>
                <a:off x="3200879" y="1985958"/>
                <a:ext cx="500066" cy="261610"/>
              </a:xfrm>
              <a:prstGeom prst="rect">
                <a:avLst/>
              </a:prstGeom>
              <a:noFill/>
            </p:spPr>
            <p:txBody>
              <a:bodyPr wrap="square" rtlCol="0">
                <a:spAutoFit/>
              </a:bodyPr>
              <a:lstStyle/>
              <a:p>
                <a:pPr algn="ctr"/>
                <a:r>
                  <a:rPr lang="zh-CN" altLang="en-US" sz="1100" b="1">
                    <a:solidFill>
                      <a:srgbClr val="11576A"/>
                    </a:solidFill>
                    <a:latin typeface="微软雅黑" pitchFamily="34" charset="-122"/>
                    <a:ea typeface="微软雅黑" pitchFamily="34" charset="-122"/>
                  </a:rPr>
                  <a:t>调度</a:t>
                </a:r>
              </a:p>
            </p:txBody>
          </p:sp>
        </p:grpSp>
        <p:grpSp>
          <p:nvGrpSpPr>
            <p:cNvPr id="213" name="组合 212"/>
            <p:cNvGrpSpPr/>
            <p:nvPr/>
          </p:nvGrpSpPr>
          <p:grpSpPr>
            <a:xfrm>
              <a:off x="3893029" y="1994482"/>
              <a:ext cx="500066" cy="261610"/>
              <a:chOff x="5118104" y="1728464"/>
              <a:chExt cx="500066" cy="261610"/>
            </a:xfrm>
          </p:grpSpPr>
          <p:sp>
            <p:nvSpPr>
              <p:cNvPr id="214" name="圆角矩形 213"/>
              <p:cNvSpPr/>
              <p:nvPr/>
            </p:nvSpPr>
            <p:spPr>
              <a:xfrm>
                <a:off x="5189542" y="1761802"/>
                <a:ext cx="360000" cy="216000"/>
              </a:xfrm>
              <a:prstGeom prst="roundRect">
                <a:avLst/>
              </a:prstGeom>
              <a:gradFill>
                <a:gsLst>
                  <a:gs pos="100000">
                    <a:srgbClr val="FDD000"/>
                  </a:gs>
                  <a:gs pos="0">
                    <a:srgbClr val="FFF9B1"/>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5" name="TextBox 52"/>
              <p:cNvSpPr txBox="1"/>
              <p:nvPr/>
            </p:nvSpPr>
            <p:spPr>
              <a:xfrm>
                <a:off x="5118104" y="1728464"/>
                <a:ext cx="500066" cy="261610"/>
              </a:xfrm>
              <a:prstGeom prst="rect">
                <a:avLst/>
              </a:prstGeom>
              <a:noFill/>
            </p:spPr>
            <p:txBody>
              <a:bodyPr wrap="square" rtlCol="0">
                <a:spAutoFit/>
              </a:bodyPr>
              <a:lstStyle/>
              <a:p>
                <a:pPr algn="ctr"/>
                <a:r>
                  <a:rPr lang="zh-CN" altLang="en-US" sz="1100" b="1" dirty="0">
                    <a:solidFill>
                      <a:srgbClr val="11576A"/>
                    </a:solidFill>
                    <a:latin typeface="微软雅黑" pitchFamily="34" charset="-122"/>
                    <a:ea typeface="微软雅黑" pitchFamily="34" charset="-122"/>
                  </a:rPr>
                  <a:t>结束</a:t>
                </a:r>
              </a:p>
            </p:txBody>
          </p:sp>
        </p:grpSp>
      </p:grpSp>
    </p:spTree>
    <p:extLst>
      <p:ext uri="{BB962C8B-B14F-4D97-AF65-F5344CB8AC3E}">
        <p14:creationId xmlns:p14="http://schemas.microsoft.com/office/powerpoint/2010/main" val="296381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wipe(left)">
                                      <p:cBhvr>
                                        <p:cTn id="7" dur="500"/>
                                        <p:tgtEl>
                                          <p:spTgt spid="17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wipe(left)">
                                      <p:cBhvr>
                                        <p:cTn id="1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a:ea typeface="宋体" panose="02010600030101010101" pitchFamily="2" charset="-122"/>
              </a:rPr>
              <a:t>Process States in WinXP/2K</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BB2AD0A-4306-44BD-87B8-886A2D4BBDEB}" type="slidenum">
              <a:rPr lang="en-US" altLang="ko-KR" sz="1200" smtClean="0">
                <a:solidFill>
                  <a:schemeClr val="bg1"/>
                </a:solidFill>
              </a:rPr>
              <a:pPr>
                <a:spcBef>
                  <a:spcPct val="0"/>
                </a:spcBef>
                <a:buClrTx/>
                <a:buSzTx/>
                <a:buFontTx/>
                <a:buNone/>
              </a:pPr>
              <a:t>69</a:t>
            </a:fld>
            <a:endParaRPr lang="en-US" altLang="ko-KR" sz="1200">
              <a:solidFill>
                <a:schemeClr val="bg1"/>
              </a:solidFill>
            </a:endParaRPr>
          </a:p>
        </p:txBody>
      </p:sp>
      <p:graphicFrame>
        <p:nvGraphicFramePr>
          <p:cNvPr id="55302" name="Object 2"/>
          <p:cNvGraphicFramePr>
            <a:graphicFrameLocks noChangeAspect="1"/>
          </p:cNvGraphicFramePr>
          <p:nvPr/>
        </p:nvGraphicFramePr>
        <p:xfrm>
          <a:off x="533400" y="1238250"/>
          <a:ext cx="8286750" cy="5114925"/>
        </p:xfrm>
        <a:graphic>
          <a:graphicData uri="http://schemas.openxmlformats.org/presentationml/2006/ole">
            <mc:AlternateContent xmlns:mc="http://schemas.openxmlformats.org/markup-compatibility/2006">
              <mc:Choice xmlns:v="urn:schemas-microsoft-com:vml" Requires="v">
                <p:oleObj spid="_x0000_s4099" name="Artwork" r:id="rId4" imgW="6563641" imgH="4019048" progId="Adobe.Illustrator.7">
                  <p:embed/>
                </p:oleObj>
              </mc:Choice>
              <mc:Fallback>
                <p:oleObj name="Artwork" r:id="rId4" imgW="6563641" imgH="4019048" progId="Adobe.Illustrator.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38250"/>
                        <a:ext cx="8286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a:ea typeface="宋体" panose="02010600030101010101" pitchFamily="2" charset="-122"/>
              </a:rPr>
              <a:t>Cocurrent </a:t>
            </a:r>
            <a:r>
              <a:rPr lang="en-US" altLang="zh-CN" i="1">
                <a:ea typeface="宋体" panose="02010600030101010101" pitchFamily="2" charset="-122"/>
              </a:rPr>
              <a:t>VS</a:t>
            </a:r>
            <a:r>
              <a:rPr lang="en-US" altLang="zh-CN">
                <a:ea typeface="宋体" panose="02010600030101010101" pitchFamily="2" charset="-122"/>
              </a:rPr>
              <a:t> Parellel</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2414588"/>
          </a:xfrm>
        </p:spPr>
        <p:txBody>
          <a:bodyPr>
            <a:normAutofit fontScale="85000" lnSpcReduction="20000"/>
          </a:bodyPr>
          <a:lstStyle/>
          <a:p>
            <a:pPr>
              <a:lnSpc>
                <a:spcPct val="120000"/>
              </a:lnSpc>
              <a:defRPr/>
            </a:pPr>
            <a:r>
              <a:rPr lang="en-US" altLang="zh-CN" dirty="0" err="1">
                <a:ea typeface="宋体" pitchFamily="2" charset="-122"/>
              </a:rPr>
              <a:t>Parellel</a:t>
            </a:r>
            <a:endParaRPr lang="en-US" altLang="zh-CN" dirty="0">
              <a:ea typeface="宋体" pitchFamily="2" charset="-122"/>
            </a:endParaRPr>
          </a:p>
          <a:p>
            <a:pPr lvl="1">
              <a:lnSpc>
                <a:spcPct val="120000"/>
              </a:lnSpc>
              <a:defRPr/>
            </a:pPr>
            <a:r>
              <a:rPr lang="en-US" altLang="zh-CN" dirty="0">
                <a:ea typeface="宋体" pitchFamily="2" charset="-122"/>
              </a:rPr>
              <a:t>More than one jobs are executed at the same time</a:t>
            </a:r>
          </a:p>
          <a:p>
            <a:pPr lvl="1">
              <a:lnSpc>
                <a:spcPct val="120000"/>
              </a:lnSpc>
              <a:defRPr/>
            </a:pPr>
            <a:r>
              <a:rPr lang="en-US" altLang="zh-CN" dirty="0">
                <a:ea typeface="宋体" pitchFamily="2" charset="-122"/>
              </a:rPr>
              <a:t>For example, the superscalar and super-pipeline in CPU</a:t>
            </a:r>
          </a:p>
          <a:p>
            <a:pPr>
              <a:lnSpc>
                <a:spcPct val="120000"/>
              </a:lnSpc>
              <a:defRPr/>
            </a:pPr>
            <a:r>
              <a:rPr lang="en-US" altLang="zh-CN" dirty="0" err="1">
                <a:ea typeface="宋体" pitchFamily="2" charset="-122"/>
              </a:rPr>
              <a:t>Cocurrent</a:t>
            </a:r>
            <a:endParaRPr lang="en-US" altLang="zh-CN" dirty="0">
              <a:ea typeface="宋体" pitchFamily="2" charset="-122"/>
            </a:endParaRPr>
          </a:p>
          <a:p>
            <a:pPr lvl="1">
              <a:lnSpc>
                <a:spcPct val="120000"/>
              </a:lnSpc>
              <a:defRPr/>
            </a:pPr>
            <a:r>
              <a:rPr lang="en-US" altLang="zh-CN" dirty="0">
                <a:ea typeface="宋体" pitchFamily="2" charset="-122"/>
              </a:rPr>
              <a:t>Only one job is executed at any time</a:t>
            </a:r>
          </a:p>
          <a:p>
            <a:pPr lvl="1">
              <a:lnSpc>
                <a:spcPct val="120000"/>
              </a:lnSpc>
              <a:defRPr/>
            </a:pPr>
            <a:r>
              <a:rPr lang="en-US" altLang="zh-CN" dirty="0">
                <a:ea typeface="宋体" pitchFamily="2" charset="-122"/>
              </a:rPr>
              <a:t>More than one jobs are finished in same time zone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9ADD512-83BA-4A0E-8D97-EBDDBC91F334}" type="slidenum">
              <a:rPr lang="en-US" altLang="ko-KR" sz="1200" smtClean="0">
                <a:solidFill>
                  <a:schemeClr val="bg1"/>
                </a:solidFill>
              </a:rPr>
              <a:pPr>
                <a:spcBef>
                  <a:spcPct val="0"/>
                </a:spcBef>
                <a:buClrTx/>
                <a:buSzTx/>
                <a:buFontTx/>
                <a:buNone/>
              </a:pPr>
              <a:t>7</a:t>
            </a:fld>
            <a:endParaRPr lang="en-US" altLang="ko-KR" sz="1200">
              <a:solidFill>
                <a:schemeClr val="bg1"/>
              </a:solidFill>
            </a:endParaRPr>
          </a:p>
        </p:txBody>
      </p:sp>
      <p:pic>
        <p:nvPicPr>
          <p:cNvPr id="8" name="Picture 5" descr="并行与并发概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688" y="4143375"/>
            <a:ext cx="57150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进程控制块</a:t>
            </a:r>
            <a:r>
              <a:rPr lang="en-US" altLang="zh-CN" dirty="0"/>
              <a:t>PCB:</a:t>
            </a:r>
            <a:r>
              <a:rPr lang="zh-CN" altLang="en-US" dirty="0"/>
              <a:t>内核的进程状态记录</a:t>
            </a:r>
            <a:endParaRPr lang="zh-CN" altLang="en-US" dirty="0">
              <a:cs typeface="+mj-cs"/>
            </a:endParaRPr>
          </a:p>
        </p:txBody>
      </p:sp>
      <p:grpSp>
        <p:nvGrpSpPr>
          <p:cNvPr id="2" name="组合 1"/>
          <p:cNvGrpSpPr/>
          <p:nvPr/>
        </p:nvGrpSpPr>
        <p:grpSpPr>
          <a:xfrm>
            <a:off x="899592" y="1724014"/>
            <a:ext cx="6727503" cy="428628"/>
            <a:chOff x="635343" y="866764"/>
            <a:chExt cx="6727503" cy="428628"/>
          </a:xfrm>
        </p:grpSpPr>
        <p:sp>
          <p:nvSpPr>
            <p:cNvPr id="9" name="内容占位符 2"/>
            <p:cNvSpPr txBox="1">
              <a:spLocks/>
            </p:cNvSpPr>
            <p:nvPr/>
          </p:nvSpPr>
          <p:spPr>
            <a:xfrm>
              <a:off x="933426" y="866764"/>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内核为每个进程维护了对应的进程控制块（PCB</a:t>
              </a:r>
              <a:r>
                <a:rPr lang="en-US" altLang="zh-CN" dirty="0"/>
                <a:t>)</a:t>
              </a:r>
              <a:endParaRPr lang="zh-CN" altLang="en-US" dirty="0"/>
            </a:p>
          </p:txBody>
        </p:sp>
        <p:sp>
          <p:nvSpPr>
            <p:cNvPr id="12" name="TextBox 11"/>
            <p:cNvSpPr txBox="1"/>
            <p:nvPr/>
          </p:nvSpPr>
          <p:spPr>
            <a:xfrm>
              <a:off x="635343" y="8737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046280"/>
            <a:ext cx="6227437" cy="428628"/>
            <a:chOff x="635343" y="1189030"/>
            <a:chExt cx="6227437" cy="428628"/>
          </a:xfrm>
        </p:grpSpPr>
        <p:sp>
          <p:nvSpPr>
            <p:cNvPr id="15" name="内容占位符 2"/>
            <p:cNvSpPr txBox="1">
              <a:spLocks/>
            </p:cNvSpPr>
            <p:nvPr/>
          </p:nvSpPr>
          <p:spPr>
            <a:xfrm>
              <a:off x="933426" y="1189030"/>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内核将相同状态的进程的PCB放置在同一队列</a:t>
              </a:r>
            </a:p>
          </p:txBody>
        </p:sp>
        <p:sp>
          <p:nvSpPr>
            <p:cNvPr id="16" name="TextBox 15"/>
            <p:cNvSpPr txBox="1"/>
            <p:nvPr/>
          </p:nvSpPr>
          <p:spPr>
            <a:xfrm>
              <a:off x="635343" y="1203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1317120" y="2773055"/>
            <a:ext cx="1523628" cy="428628"/>
            <a:chOff x="1052872" y="1522406"/>
            <a:chExt cx="1523628" cy="428628"/>
          </a:xfrm>
        </p:grpSpPr>
        <p:pic>
          <p:nvPicPr>
            <p:cNvPr id="29" name="图片 28" descr="小点1.png"/>
            <p:cNvPicPr>
              <a:picLocks noChangeAspect="1"/>
            </p:cNvPicPr>
            <p:nvPr/>
          </p:nvPicPr>
          <p:blipFill>
            <a:blip r:embed="rId2" cstate="print"/>
            <a:stretch>
              <a:fillRect/>
            </a:stretch>
          </p:blipFill>
          <p:spPr>
            <a:xfrm>
              <a:off x="1052872" y="1644180"/>
              <a:ext cx="151066" cy="148997"/>
            </a:xfrm>
            <a:prstGeom prst="rect">
              <a:avLst/>
            </a:prstGeom>
            <a:effectLst/>
          </p:spPr>
        </p:pic>
        <p:sp>
          <p:nvSpPr>
            <p:cNvPr id="30" name="内容占位符 2"/>
            <p:cNvSpPr txBox="1">
              <a:spLocks/>
            </p:cNvSpPr>
            <p:nvPr/>
          </p:nvSpPr>
          <p:spPr>
            <a:xfrm>
              <a:off x="1185436" y="1522406"/>
              <a:ext cx="13910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就绪队列</a:t>
              </a:r>
            </a:p>
          </p:txBody>
        </p:sp>
      </p:grpSp>
      <p:grpSp>
        <p:nvGrpSpPr>
          <p:cNvPr id="4" name="组合 3"/>
          <p:cNvGrpSpPr/>
          <p:nvPr/>
        </p:nvGrpSpPr>
        <p:grpSpPr>
          <a:xfrm>
            <a:off x="1317121" y="3264810"/>
            <a:ext cx="2237849" cy="722318"/>
            <a:chOff x="1052872" y="1858958"/>
            <a:chExt cx="2237849" cy="722318"/>
          </a:xfrm>
        </p:grpSpPr>
        <p:pic>
          <p:nvPicPr>
            <p:cNvPr id="31" name="图片 30" descr="小点1.png"/>
            <p:cNvPicPr>
              <a:picLocks noChangeAspect="1"/>
            </p:cNvPicPr>
            <p:nvPr/>
          </p:nvPicPr>
          <p:blipFill>
            <a:blip r:embed="rId2" cstate="print"/>
            <a:stretch>
              <a:fillRect/>
            </a:stretch>
          </p:blipFill>
          <p:spPr>
            <a:xfrm>
              <a:off x="1052872" y="1973698"/>
              <a:ext cx="151066" cy="148997"/>
            </a:xfrm>
            <a:prstGeom prst="rect">
              <a:avLst/>
            </a:prstGeom>
            <a:effectLst/>
          </p:spPr>
        </p:pic>
        <p:sp>
          <p:nvSpPr>
            <p:cNvPr id="32" name="内容占位符 2"/>
            <p:cNvSpPr txBox="1">
              <a:spLocks/>
            </p:cNvSpPr>
            <p:nvPr/>
          </p:nvSpPr>
          <p:spPr>
            <a:xfrm>
              <a:off x="1185436" y="1858958"/>
              <a:ext cx="2105285" cy="7223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I/O等待队列</a:t>
              </a:r>
              <a:endParaRPr lang="en-US" altLang="zh-CN" sz="1800" dirty="0"/>
            </a:p>
            <a:p>
              <a:pPr marL="0" lvl="1" indent="0"/>
              <a:r>
                <a:rPr lang="zh-CN" altLang="en-US" sz="1400" dirty="0"/>
                <a:t>   </a:t>
              </a:r>
              <a:r>
                <a:rPr lang="zh-CN" altLang="en-US" sz="1600" dirty="0"/>
                <a:t>每个设备一个队列</a:t>
              </a:r>
            </a:p>
          </p:txBody>
        </p:sp>
        <p:pic>
          <p:nvPicPr>
            <p:cNvPr id="158" name="图片 157" descr="小点1.png"/>
            <p:cNvPicPr>
              <a:picLocks noChangeAspect="1"/>
            </p:cNvPicPr>
            <p:nvPr/>
          </p:nvPicPr>
          <p:blipFill>
            <a:blip r:embed="rId2" cstate="print"/>
            <a:stretch>
              <a:fillRect/>
            </a:stretch>
          </p:blipFill>
          <p:spPr>
            <a:xfrm>
              <a:off x="1239267" y="2214693"/>
              <a:ext cx="151066" cy="148997"/>
            </a:xfrm>
            <a:prstGeom prst="rect">
              <a:avLst/>
            </a:prstGeom>
            <a:effectLst/>
          </p:spPr>
        </p:pic>
      </p:grpSp>
      <p:grpSp>
        <p:nvGrpSpPr>
          <p:cNvPr id="5" name="组合 4"/>
          <p:cNvGrpSpPr/>
          <p:nvPr/>
        </p:nvGrpSpPr>
        <p:grpSpPr>
          <a:xfrm>
            <a:off x="1332981" y="4843476"/>
            <a:ext cx="1595066" cy="428628"/>
            <a:chOff x="1052872" y="2505076"/>
            <a:chExt cx="1595066" cy="428628"/>
          </a:xfrm>
        </p:grpSpPr>
        <p:pic>
          <p:nvPicPr>
            <p:cNvPr id="33" name="图片 32" descr="小点1.png"/>
            <p:cNvPicPr>
              <a:picLocks noChangeAspect="1"/>
            </p:cNvPicPr>
            <p:nvPr/>
          </p:nvPicPr>
          <p:blipFill>
            <a:blip r:embed="rId2" cstate="print"/>
            <a:stretch>
              <a:fillRect/>
            </a:stretch>
          </p:blipFill>
          <p:spPr>
            <a:xfrm>
              <a:off x="1052872" y="2614150"/>
              <a:ext cx="151066" cy="148997"/>
            </a:xfrm>
            <a:prstGeom prst="rect">
              <a:avLst/>
            </a:prstGeom>
            <a:effectLst/>
          </p:spPr>
        </p:pic>
        <p:sp>
          <p:nvSpPr>
            <p:cNvPr id="34" name="内容占位符 2"/>
            <p:cNvSpPr txBox="1">
              <a:spLocks/>
            </p:cNvSpPr>
            <p:nvPr/>
          </p:nvSpPr>
          <p:spPr>
            <a:xfrm>
              <a:off x="1185436" y="2505076"/>
              <a:ext cx="14625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僵尸队列</a:t>
              </a:r>
            </a:p>
          </p:txBody>
        </p:sp>
      </p:grpSp>
      <p:grpSp>
        <p:nvGrpSpPr>
          <p:cNvPr id="6" name="组合 5"/>
          <p:cNvGrpSpPr/>
          <p:nvPr/>
        </p:nvGrpSpPr>
        <p:grpSpPr>
          <a:xfrm>
            <a:off x="3396088" y="2781298"/>
            <a:ext cx="4875970" cy="785815"/>
            <a:chOff x="3131840" y="1924047"/>
            <a:chExt cx="4875970" cy="785815"/>
          </a:xfrm>
        </p:grpSpPr>
        <p:grpSp>
          <p:nvGrpSpPr>
            <p:cNvPr id="68" name="组合 67"/>
            <p:cNvGrpSpPr/>
            <p:nvPr/>
          </p:nvGrpSpPr>
          <p:grpSpPr>
            <a:xfrm>
              <a:off x="3890663" y="1924047"/>
              <a:ext cx="648000" cy="404813"/>
              <a:chOff x="2714612" y="2871791"/>
              <a:chExt cx="648000" cy="404813"/>
            </a:xfrm>
          </p:grpSpPr>
          <p:grpSp>
            <p:nvGrpSpPr>
              <p:cNvPr id="69" name="组合 68"/>
              <p:cNvGrpSpPr/>
              <p:nvPr/>
            </p:nvGrpSpPr>
            <p:grpSpPr>
              <a:xfrm>
                <a:off x="2714612" y="2928940"/>
                <a:ext cx="648000" cy="285334"/>
                <a:chOff x="3571868" y="2538416"/>
                <a:chExt cx="648000" cy="285334"/>
              </a:xfrm>
            </p:grpSpPr>
            <p:sp>
              <p:nvSpPr>
                <p:cNvPr id="72" name="矩形 71"/>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 name="矩形 72"/>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70" name="TextBox 69"/>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71" name="TextBox 70"/>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4" name="组合 83"/>
            <p:cNvGrpSpPr/>
            <p:nvPr/>
          </p:nvGrpSpPr>
          <p:grpSpPr>
            <a:xfrm>
              <a:off x="5476366" y="1995485"/>
              <a:ext cx="662368" cy="593529"/>
              <a:chOff x="3657516" y="2786064"/>
              <a:chExt cx="662368" cy="593529"/>
            </a:xfrm>
          </p:grpSpPr>
          <p:sp>
            <p:nvSpPr>
              <p:cNvPr id="78" name="矩形 7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2" name="直接连接符 81"/>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83"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2" name="组合 91"/>
            <p:cNvGrpSpPr/>
            <p:nvPr/>
          </p:nvGrpSpPr>
          <p:grpSpPr>
            <a:xfrm>
              <a:off x="7013345" y="1995485"/>
              <a:ext cx="651911" cy="593529"/>
              <a:chOff x="3667973" y="2786064"/>
              <a:chExt cx="651911" cy="593529"/>
            </a:xfrm>
          </p:grpSpPr>
          <p:sp>
            <p:nvSpPr>
              <p:cNvPr id="93" name="矩形 92"/>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 name="矩形 93"/>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5" name="直接连接符 94"/>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97"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140" name="直接箭头连接符 139"/>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147" name="组合 146"/>
            <p:cNvGrpSpPr/>
            <p:nvPr/>
          </p:nvGrpSpPr>
          <p:grpSpPr>
            <a:xfrm>
              <a:off x="7610497" y="2066923"/>
              <a:ext cx="397313" cy="73026"/>
              <a:chOff x="4589868" y="2795588"/>
              <a:chExt cx="397313" cy="73026"/>
            </a:xfrm>
          </p:grpSpPr>
          <p:cxnSp>
            <p:nvCxnSpPr>
              <p:cNvPr id="148" name="直接连接符 14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62" name="任意多边形 161"/>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9"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grpSp>
        <p:nvGrpSpPr>
          <p:cNvPr id="17" name="组合 16"/>
          <p:cNvGrpSpPr/>
          <p:nvPr/>
        </p:nvGrpSpPr>
        <p:grpSpPr>
          <a:xfrm>
            <a:off x="3508694" y="3292182"/>
            <a:ext cx="4725260" cy="1425869"/>
            <a:chOff x="3244446" y="2434931"/>
            <a:chExt cx="4725260" cy="1425869"/>
          </a:xfrm>
        </p:grpSpPr>
        <p:grpSp>
          <p:nvGrpSpPr>
            <p:cNvPr id="10" name="组合 9"/>
            <p:cNvGrpSpPr/>
            <p:nvPr/>
          </p:nvGrpSpPr>
          <p:grpSpPr>
            <a:xfrm>
              <a:off x="3244446" y="2434931"/>
              <a:ext cx="1637960" cy="417810"/>
              <a:chOff x="3244446" y="2434931"/>
              <a:chExt cx="1637960" cy="417810"/>
            </a:xfrm>
          </p:grpSpPr>
          <p:grpSp>
            <p:nvGrpSpPr>
              <p:cNvPr id="49" name="组合 48"/>
              <p:cNvGrpSpPr/>
              <p:nvPr/>
            </p:nvGrpSpPr>
            <p:grpSpPr>
              <a:xfrm>
                <a:off x="3890663" y="2447928"/>
                <a:ext cx="648000" cy="404813"/>
                <a:chOff x="2714612" y="2871791"/>
                <a:chExt cx="648000" cy="404813"/>
              </a:xfrm>
            </p:grpSpPr>
            <p:grpSp>
              <p:nvGrpSpPr>
                <p:cNvPr id="44" name="组合 43"/>
                <p:cNvGrpSpPr/>
                <p:nvPr/>
              </p:nvGrpSpPr>
              <p:grpSpPr>
                <a:xfrm>
                  <a:off x="2714612" y="2928940"/>
                  <a:ext cx="648000" cy="285334"/>
                  <a:chOff x="3571868" y="2538416"/>
                  <a:chExt cx="648000" cy="285334"/>
                </a:xfrm>
              </p:grpSpPr>
              <p:sp>
                <p:nvSpPr>
                  <p:cNvPr id="45" name="矩形 4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矩形 4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47" name="TextBox 46"/>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48" name="TextBox 47"/>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19" name="组合 118"/>
              <p:cNvGrpSpPr/>
              <p:nvPr/>
            </p:nvGrpSpPr>
            <p:grpSpPr>
              <a:xfrm>
                <a:off x="4485093" y="2709865"/>
                <a:ext cx="397313" cy="73026"/>
                <a:chOff x="4589868" y="2795588"/>
                <a:chExt cx="397313" cy="73026"/>
              </a:xfrm>
            </p:grpSpPr>
            <p:cxnSp>
              <p:nvCxnSpPr>
                <p:cNvPr id="120" name="直接连接符 11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0" name="TextBox 169"/>
              <p:cNvSpPr txBox="1"/>
              <p:nvPr/>
            </p:nvSpPr>
            <p:spPr>
              <a:xfrm>
                <a:off x="3244446" y="2434931"/>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nvGrpSpPr>
            <p:cNvPr id="11" name="组合 10"/>
            <p:cNvGrpSpPr/>
            <p:nvPr/>
          </p:nvGrpSpPr>
          <p:grpSpPr>
            <a:xfrm>
              <a:off x="3244446" y="2781303"/>
              <a:ext cx="4725260" cy="1079497"/>
              <a:chOff x="3244446" y="2781303"/>
              <a:chExt cx="4725260" cy="1079497"/>
            </a:xfrm>
          </p:grpSpPr>
          <p:grpSp>
            <p:nvGrpSpPr>
              <p:cNvPr id="50" name="组合 49"/>
              <p:cNvGrpSpPr/>
              <p:nvPr/>
            </p:nvGrpSpPr>
            <p:grpSpPr>
              <a:xfrm>
                <a:off x="3890663" y="2947994"/>
                <a:ext cx="648000" cy="404813"/>
                <a:chOff x="2714612" y="2871791"/>
                <a:chExt cx="648000" cy="404813"/>
              </a:xfrm>
            </p:grpSpPr>
            <p:grpSp>
              <p:nvGrpSpPr>
                <p:cNvPr id="51" name="组合 50"/>
                <p:cNvGrpSpPr/>
                <p:nvPr/>
              </p:nvGrpSpPr>
              <p:grpSpPr>
                <a:xfrm>
                  <a:off x="2714612" y="2928940"/>
                  <a:ext cx="648000" cy="285334"/>
                  <a:chOff x="3571868" y="2538416"/>
                  <a:chExt cx="648000" cy="285334"/>
                </a:xfrm>
              </p:grpSpPr>
              <p:sp>
                <p:nvSpPr>
                  <p:cNvPr id="54" name="矩形 53"/>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矩形 54"/>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2" name="TextBox 51"/>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3" name="TextBox 52"/>
                <p:cNvSpPr txBox="1"/>
                <p:nvPr/>
              </p:nvSpPr>
              <p:spPr>
                <a:xfrm>
                  <a:off x="2833680" y="3022688"/>
                  <a:ext cx="428322" cy="253916"/>
                </a:xfrm>
                <a:prstGeom prst="rect">
                  <a:avLst/>
                </a:prstGeom>
                <a:noFill/>
              </p:spPr>
              <p:txBody>
                <a:bodyPr wrap="none" rtlCol="0">
                  <a:spAutoFit/>
                </a:bodyPr>
                <a:lstStyle/>
                <a:p>
                  <a:r>
                    <a:rPr lang="en-US" altLang="zh-CN" sz="1050" b="1" dirty="0">
                      <a:solidFill>
                        <a:srgbClr val="11576A"/>
                      </a:solidFill>
                      <a:latin typeface="+mn-ea"/>
                    </a:rPr>
                    <a:t>tail</a:t>
                  </a:r>
                  <a:endParaRPr lang="zh-CN" altLang="en-US" sz="1050" b="1" dirty="0">
                    <a:solidFill>
                      <a:srgbClr val="11576A"/>
                    </a:solidFill>
                    <a:latin typeface="+mn-ea"/>
                  </a:endParaRPr>
                </a:p>
              </p:txBody>
            </p:sp>
          </p:grpSp>
          <p:grpSp>
            <p:nvGrpSpPr>
              <p:cNvPr id="56" name="组合 55"/>
              <p:cNvGrpSpPr/>
              <p:nvPr/>
            </p:nvGrpSpPr>
            <p:grpSpPr>
              <a:xfrm>
                <a:off x="3890663" y="3448060"/>
                <a:ext cx="648000" cy="404813"/>
                <a:chOff x="2714612" y="2871791"/>
                <a:chExt cx="648000" cy="404813"/>
              </a:xfrm>
            </p:grpSpPr>
            <p:grpSp>
              <p:nvGrpSpPr>
                <p:cNvPr id="57" name="组合 56"/>
                <p:cNvGrpSpPr/>
                <p:nvPr/>
              </p:nvGrpSpPr>
              <p:grpSpPr>
                <a:xfrm>
                  <a:off x="2714612" y="2928940"/>
                  <a:ext cx="648000" cy="285334"/>
                  <a:chOff x="3571868" y="2538416"/>
                  <a:chExt cx="648000" cy="285334"/>
                </a:xfrm>
              </p:grpSpPr>
              <p:sp>
                <p:nvSpPr>
                  <p:cNvPr id="60" name="矩形 59"/>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1" name="矩形 60"/>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8" name="TextBox 57"/>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59" name="TextBox 58"/>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083665" y="3135121"/>
                <a:ext cx="648000" cy="574876"/>
                <a:chOff x="3671884" y="2786064"/>
                <a:chExt cx="648000" cy="574876"/>
              </a:xfrm>
            </p:grpSpPr>
            <p:sp>
              <p:nvSpPr>
                <p:cNvPr id="86" name="矩形 85"/>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87"/>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98" name="组合 97"/>
              <p:cNvGrpSpPr/>
              <p:nvPr/>
            </p:nvGrpSpPr>
            <p:grpSpPr>
              <a:xfrm>
                <a:off x="6028745" y="3135121"/>
                <a:ext cx="648000" cy="574876"/>
                <a:chOff x="3671884" y="2786064"/>
                <a:chExt cx="648000" cy="574876"/>
              </a:xfrm>
            </p:grpSpPr>
            <p:sp>
              <p:nvSpPr>
                <p:cNvPr id="99" name="矩形 98"/>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1" name="直接连接符 100"/>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03" name="组合 102"/>
              <p:cNvGrpSpPr/>
              <p:nvPr/>
            </p:nvGrpSpPr>
            <p:grpSpPr>
              <a:xfrm>
                <a:off x="6995831" y="3142741"/>
                <a:ext cx="648000" cy="574876"/>
                <a:chOff x="3671884" y="2786064"/>
                <a:chExt cx="648000" cy="574876"/>
              </a:xfrm>
            </p:grpSpPr>
            <p:sp>
              <p:nvSpPr>
                <p:cNvPr id="104" name="矩形 103"/>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 name="矩形 104"/>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6" name="直接连接符 105"/>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4485093" y="3067055"/>
                <a:ext cx="397313" cy="73026"/>
                <a:chOff x="4589868" y="2795588"/>
                <a:chExt cx="397313" cy="73026"/>
              </a:xfrm>
            </p:grpSpPr>
            <p:cxnSp>
              <p:nvCxnSpPr>
                <p:cNvPr id="125" name="直接连接符 12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29" name="组合 128"/>
              <p:cNvGrpSpPr/>
              <p:nvPr/>
            </p:nvGrpSpPr>
            <p:grpSpPr>
              <a:xfrm>
                <a:off x="4485093" y="3209931"/>
                <a:ext cx="397313" cy="73026"/>
                <a:chOff x="4589868" y="2795588"/>
                <a:chExt cx="397313" cy="73026"/>
              </a:xfrm>
            </p:grpSpPr>
            <p:cxnSp>
              <p:nvCxnSpPr>
                <p:cNvPr id="130" name="直接连接符 129"/>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2" name="组合 141"/>
              <p:cNvGrpSpPr/>
              <p:nvPr/>
            </p:nvGrpSpPr>
            <p:grpSpPr>
              <a:xfrm>
                <a:off x="7572393" y="3209931"/>
                <a:ext cx="397313" cy="73026"/>
                <a:chOff x="4589868" y="2795588"/>
                <a:chExt cx="397313" cy="73026"/>
              </a:xfrm>
            </p:grpSpPr>
            <p:cxnSp>
              <p:nvCxnSpPr>
                <p:cNvPr id="143" name="直接连接符 142"/>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2" name="直接箭头连接符 151"/>
              <p:cNvCxnSpPr/>
              <p:nvPr/>
            </p:nvCxnSpPr>
            <p:spPr>
              <a:xfrm>
                <a:off x="5678861"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a:off x="6634173" y="3209931"/>
                <a:ext cx="360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4485093" y="3207121"/>
                <a:ext cx="598572" cy="371744"/>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1" name="任意多边形 160"/>
              <p:cNvSpPr/>
              <p:nvPr/>
            </p:nvSpPr>
            <p:spPr>
              <a:xfrm>
                <a:off x="4438650" y="3695700"/>
                <a:ext cx="2543175" cy="165100"/>
              </a:xfrm>
              <a:custGeom>
                <a:avLst/>
                <a:gdLst>
                  <a:gd name="connsiteX0" fmla="*/ 0 w 2543175"/>
                  <a:gd name="connsiteY0" fmla="*/ 19050 h 165100"/>
                  <a:gd name="connsiteX1" fmla="*/ 1209675 w 2543175"/>
                  <a:gd name="connsiteY1" fmla="*/ 161925 h 165100"/>
                  <a:gd name="connsiteX2" fmla="*/ 2543175 w 2543175"/>
                  <a:gd name="connsiteY2" fmla="*/ 0 h 165100"/>
                </a:gdLst>
                <a:ahLst/>
                <a:cxnLst>
                  <a:cxn ang="0">
                    <a:pos x="connsiteX0" y="connsiteY0"/>
                  </a:cxn>
                  <a:cxn ang="0">
                    <a:pos x="connsiteX1" y="connsiteY1"/>
                  </a:cxn>
                  <a:cxn ang="0">
                    <a:pos x="connsiteX2" y="connsiteY2"/>
                  </a:cxn>
                </a:cxnLst>
                <a:rect l="l" t="t" r="r" b="b"/>
                <a:pathLst>
                  <a:path w="2543175" h="165100">
                    <a:moveTo>
                      <a:pt x="0" y="19050"/>
                    </a:moveTo>
                    <a:cubicBezTo>
                      <a:pt x="392906" y="92075"/>
                      <a:pt x="785813" y="165100"/>
                      <a:pt x="1209675" y="161925"/>
                    </a:cubicBezTo>
                    <a:cubicBezTo>
                      <a:pt x="1633537" y="158750"/>
                      <a:pt x="2088356" y="79375"/>
                      <a:pt x="2543175" y="0"/>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63"/>
              <p:cNvSpPr txBox="1"/>
              <p:nvPr/>
            </p:nvSpPr>
            <p:spPr>
              <a:xfrm>
                <a:off x="5110167"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3</a:t>
                </a:r>
                <a:endParaRPr lang="zh-CN" altLang="en-US" sz="1400" b="1" baseline="-25000">
                  <a:solidFill>
                    <a:srgbClr val="11576A"/>
                  </a:solidFill>
                  <a:latin typeface="+mn-ea"/>
                </a:endParaRPr>
              </a:p>
            </p:txBody>
          </p:sp>
          <p:sp>
            <p:nvSpPr>
              <p:cNvPr id="165" name="TextBox 164"/>
              <p:cNvSpPr txBox="1"/>
              <p:nvPr/>
            </p:nvSpPr>
            <p:spPr>
              <a:xfrm>
                <a:off x="6038861" y="2781303"/>
                <a:ext cx="752129"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14</a:t>
                </a:r>
                <a:endParaRPr lang="zh-CN" altLang="en-US" sz="1400" b="1" baseline="-25000">
                  <a:solidFill>
                    <a:srgbClr val="11576A"/>
                  </a:solidFill>
                  <a:latin typeface="+mn-ea"/>
                </a:endParaRPr>
              </a:p>
            </p:txBody>
          </p:sp>
          <p:sp>
            <p:nvSpPr>
              <p:cNvPr id="166" name="TextBox 165"/>
              <p:cNvSpPr txBox="1"/>
              <p:nvPr/>
            </p:nvSpPr>
            <p:spPr>
              <a:xfrm>
                <a:off x="7038993" y="278130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6</a:t>
                </a:r>
                <a:endParaRPr lang="zh-CN" altLang="en-US" sz="1400" b="1" baseline="-25000">
                  <a:solidFill>
                    <a:srgbClr val="11576A"/>
                  </a:solidFill>
                  <a:latin typeface="+mn-ea"/>
                </a:endParaRPr>
              </a:p>
            </p:txBody>
          </p:sp>
          <p:sp>
            <p:nvSpPr>
              <p:cNvPr id="171" name="TextBox 170"/>
              <p:cNvSpPr txBox="1"/>
              <p:nvPr/>
            </p:nvSpPr>
            <p:spPr>
              <a:xfrm>
                <a:off x="3244446" y="2952470"/>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磁带</a:t>
                </a:r>
                <a:r>
                  <a:rPr lang="en-US" altLang="zh-CN" sz="1600" b="1" baseline="-25000" dirty="0">
                    <a:solidFill>
                      <a:srgbClr val="11576A"/>
                    </a:solidFill>
                    <a:latin typeface="+mn-ea"/>
                  </a:rPr>
                  <a:t>1</a:t>
                </a:r>
              </a:p>
              <a:p>
                <a:pPr>
                  <a:lnSpc>
                    <a:spcPts val="1000"/>
                  </a:lnSpc>
                </a:pPr>
                <a:r>
                  <a:rPr lang="zh-CN" altLang="en-US" sz="1600" b="1" baseline="-25000" dirty="0">
                    <a:solidFill>
                      <a:srgbClr val="11576A"/>
                    </a:solidFill>
                    <a:latin typeface="+mn-ea"/>
                  </a:rPr>
                  <a:t>等待队列</a:t>
                </a:r>
              </a:p>
            </p:txBody>
          </p:sp>
          <p:sp>
            <p:nvSpPr>
              <p:cNvPr id="172" name="TextBox 171"/>
              <p:cNvSpPr txBox="1"/>
              <p:nvPr/>
            </p:nvSpPr>
            <p:spPr>
              <a:xfrm>
                <a:off x="3244446" y="3457585"/>
                <a:ext cx="729687" cy="348813"/>
              </a:xfrm>
              <a:prstGeom prst="rect">
                <a:avLst/>
              </a:prstGeom>
              <a:noFill/>
            </p:spPr>
            <p:txBody>
              <a:bodyPr wrap="none" rtlCol="0">
                <a:spAutoFit/>
              </a:bodyPr>
              <a:lstStyle/>
              <a:p>
                <a:pPr>
                  <a:lnSpc>
                    <a:spcPts val="1000"/>
                  </a:lnSpc>
                </a:pPr>
                <a:r>
                  <a:rPr lang="zh-CN" altLang="en-US" sz="1600" b="1" baseline="-25000" dirty="0">
                    <a:solidFill>
                      <a:srgbClr val="11576A"/>
                    </a:solidFill>
                    <a:latin typeface="+mn-ea"/>
                  </a:rPr>
                  <a:t>磁盘</a:t>
                </a:r>
                <a:r>
                  <a:rPr lang="en-US" altLang="zh-CN" sz="1600" b="1" baseline="-25000" dirty="0">
                    <a:solidFill>
                      <a:srgbClr val="11576A"/>
                    </a:solidFill>
                    <a:latin typeface="+mn-ea"/>
                  </a:rPr>
                  <a:t>0</a:t>
                </a:r>
              </a:p>
              <a:p>
                <a:pPr>
                  <a:lnSpc>
                    <a:spcPts val="1000"/>
                  </a:lnSpc>
                </a:pPr>
                <a:r>
                  <a:rPr lang="zh-CN" altLang="en-US" sz="1600" b="1" baseline="-25000" dirty="0">
                    <a:solidFill>
                      <a:srgbClr val="11576A"/>
                    </a:solidFill>
                    <a:latin typeface="+mn-ea"/>
                  </a:rPr>
                  <a:t>等待队列</a:t>
                </a:r>
              </a:p>
            </p:txBody>
          </p:sp>
        </p:grpSp>
      </p:grpSp>
      <p:grpSp>
        <p:nvGrpSpPr>
          <p:cNvPr id="13" name="组合 12"/>
          <p:cNvGrpSpPr/>
          <p:nvPr/>
        </p:nvGrpSpPr>
        <p:grpSpPr>
          <a:xfrm>
            <a:off x="3379448" y="4640473"/>
            <a:ext cx="2963785" cy="874518"/>
            <a:chOff x="3115199" y="3783223"/>
            <a:chExt cx="2963785" cy="874518"/>
          </a:xfrm>
        </p:grpSpPr>
        <p:grpSp>
          <p:nvGrpSpPr>
            <p:cNvPr id="62" name="组合 61"/>
            <p:cNvGrpSpPr/>
            <p:nvPr/>
          </p:nvGrpSpPr>
          <p:grpSpPr>
            <a:xfrm>
              <a:off x="3890663" y="3986226"/>
              <a:ext cx="648000" cy="404813"/>
              <a:chOff x="2714612" y="2871791"/>
              <a:chExt cx="648000" cy="404813"/>
            </a:xfrm>
          </p:grpSpPr>
          <p:grpSp>
            <p:nvGrpSpPr>
              <p:cNvPr id="63" name="组合 62"/>
              <p:cNvGrpSpPr/>
              <p:nvPr/>
            </p:nvGrpSpPr>
            <p:grpSpPr>
              <a:xfrm>
                <a:off x="2714612" y="2928940"/>
                <a:ext cx="648000" cy="285334"/>
                <a:chOff x="3571868" y="2538416"/>
                <a:chExt cx="648000" cy="285334"/>
              </a:xfrm>
            </p:grpSpPr>
            <p:sp>
              <p:nvSpPr>
                <p:cNvPr id="66" name="矩形 65"/>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矩形 66"/>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4" name="TextBox 63"/>
              <p:cNvSpPr txBox="1"/>
              <p:nvPr/>
            </p:nvSpPr>
            <p:spPr>
              <a:xfrm>
                <a:off x="2776524" y="2871791"/>
                <a:ext cx="554960"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65" name="TextBox 64"/>
              <p:cNvSpPr txBox="1"/>
              <p:nvPr/>
            </p:nvSpPr>
            <p:spPr>
              <a:xfrm>
                <a:off x="2833680" y="3022688"/>
                <a:ext cx="428322"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107" name="组合 106"/>
            <p:cNvGrpSpPr/>
            <p:nvPr/>
          </p:nvGrpSpPr>
          <p:grpSpPr>
            <a:xfrm>
              <a:off x="5105109" y="4043374"/>
              <a:ext cx="648000" cy="574876"/>
              <a:chOff x="3671884" y="2786064"/>
              <a:chExt cx="648000" cy="574876"/>
            </a:xfrm>
          </p:grpSpPr>
          <p:sp>
            <p:nvSpPr>
              <p:cNvPr id="108" name="矩形 107"/>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矩形 108"/>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0" name="直接连接符 109"/>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34" name="组合 133"/>
            <p:cNvGrpSpPr/>
            <p:nvPr/>
          </p:nvGrpSpPr>
          <p:grpSpPr>
            <a:xfrm>
              <a:off x="5681671" y="4105287"/>
              <a:ext cx="397313" cy="73026"/>
              <a:chOff x="4589868" y="2795588"/>
              <a:chExt cx="397313" cy="73026"/>
            </a:xfrm>
          </p:grpSpPr>
          <p:cxnSp>
            <p:nvCxnSpPr>
              <p:cNvPr id="135" name="直接连接符 134"/>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157" name="直接箭头连接符 156"/>
            <p:cNvCxnSpPr/>
            <p:nvPr/>
          </p:nvCxnSpPr>
          <p:spPr>
            <a:xfrm flipV="1">
              <a:off x="4485093" y="4115374"/>
              <a:ext cx="620016" cy="165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4498167" y="4176725"/>
              <a:ext cx="612000" cy="8735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a:off x="5110167" y="3783223"/>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5</a:t>
              </a:r>
              <a:endParaRPr lang="zh-CN" altLang="en-US" sz="1400" b="1" baseline="-25000">
                <a:solidFill>
                  <a:srgbClr val="11576A"/>
                </a:solidFill>
                <a:latin typeface="+mn-ea"/>
              </a:endParaRPr>
            </a:p>
          </p:txBody>
        </p:sp>
        <p:sp>
          <p:nvSpPr>
            <p:cNvPr id="173" name="TextBox 172"/>
            <p:cNvSpPr txBox="1"/>
            <p:nvPr/>
          </p:nvSpPr>
          <p:spPr>
            <a:xfrm>
              <a:off x="3115199" y="4048353"/>
              <a:ext cx="800219" cy="225126"/>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僵尸队列</a:t>
              </a:r>
            </a:p>
          </p:txBody>
        </p:sp>
        <p:sp>
          <p:nvSpPr>
            <p:cNvPr id="174" name="TextBox 173"/>
            <p:cNvSpPr txBox="1"/>
            <p:nvPr/>
          </p:nvSpPr>
          <p:spPr>
            <a:xfrm>
              <a:off x="4010022" y="4319187"/>
              <a:ext cx="402674" cy="338554"/>
            </a:xfrm>
            <a:prstGeom prst="rect">
              <a:avLst/>
            </a:prstGeom>
            <a:noFill/>
            <a:scene3d>
              <a:camera prst="orthographicFront">
                <a:rot lat="0" lon="0" rev="5400000"/>
              </a:camera>
              <a:lightRig rig="threePt" dir="t"/>
            </a:scene3d>
          </p:spPr>
          <p:txBody>
            <a:bodyPr wrap="none" rtlCol="0">
              <a:spAutoFit/>
            </a:bodyPr>
            <a:lstStyle/>
            <a:p>
              <a:r>
                <a:rPr lang="en-US" altLang="zh-CN" sz="1600" b="1" spc="100">
                  <a:solidFill>
                    <a:srgbClr val="11576A"/>
                  </a:solidFill>
                  <a:latin typeface="华文琥珀" pitchFamily="2" charset="-122"/>
                  <a:ea typeface="华文琥珀" pitchFamily="2" charset="-122"/>
                </a:rPr>
                <a:t>…</a:t>
              </a:r>
            </a:p>
          </p:txBody>
        </p:sp>
      </p:grpSp>
      <p:grpSp>
        <p:nvGrpSpPr>
          <p:cNvPr id="7" name="组合 6"/>
          <p:cNvGrpSpPr/>
          <p:nvPr/>
        </p:nvGrpSpPr>
        <p:grpSpPr>
          <a:xfrm>
            <a:off x="3945655" y="2443158"/>
            <a:ext cx="4024756" cy="360165"/>
            <a:chOff x="3681407" y="1585907"/>
            <a:chExt cx="4024756" cy="360165"/>
          </a:xfrm>
        </p:grpSpPr>
        <p:sp>
          <p:nvSpPr>
            <p:cNvPr id="139" name="TextBox 76"/>
            <p:cNvSpPr txBox="1"/>
            <p:nvPr/>
          </p:nvSpPr>
          <p:spPr>
            <a:xfrm>
              <a:off x="5467357" y="1638295"/>
              <a:ext cx="667170" cy="307777"/>
            </a:xfrm>
            <a:prstGeom prst="rect">
              <a:avLst/>
            </a:prstGeom>
            <a:noFill/>
          </p:spPr>
          <p:txBody>
            <a:bodyPr wrap="none" rtlCol="0">
              <a:spAutoFit/>
            </a:bodyPr>
            <a:lstStyle/>
            <a:p>
              <a:r>
                <a:rPr lang="en-US" altLang="zh-CN" sz="1400" b="1" dirty="0">
                  <a:solidFill>
                    <a:srgbClr val="11576A"/>
                  </a:solidFill>
                  <a:latin typeface="+mn-ea"/>
                </a:rPr>
                <a:t>PCB</a:t>
              </a:r>
              <a:r>
                <a:rPr lang="en-US" altLang="zh-CN" sz="1400" b="1" baseline="-25000" dirty="0">
                  <a:solidFill>
                    <a:srgbClr val="11576A"/>
                  </a:solidFill>
                  <a:latin typeface="+mn-ea"/>
                </a:rPr>
                <a:t>7</a:t>
              </a:r>
              <a:endParaRPr lang="zh-CN" altLang="en-US" sz="1400" b="1" baseline="-25000" dirty="0">
                <a:solidFill>
                  <a:srgbClr val="11576A"/>
                </a:solidFill>
                <a:latin typeface="+mn-ea"/>
              </a:endParaRPr>
            </a:p>
          </p:txBody>
        </p:sp>
        <p:sp>
          <p:nvSpPr>
            <p:cNvPr id="154" name="TextBox 162"/>
            <p:cNvSpPr txBox="1"/>
            <p:nvPr/>
          </p:nvSpPr>
          <p:spPr>
            <a:xfrm>
              <a:off x="7038993" y="1638295"/>
              <a:ext cx="667170" cy="307777"/>
            </a:xfrm>
            <a:prstGeom prst="rect">
              <a:avLst/>
            </a:prstGeom>
            <a:noFill/>
          </p:spPr>
          <p:txBody>
            <a:bodyPr wrap="none" rtlCol="0">
              <a:spAutoFit/>
            </a:bodyPr>
            <a:lstStyle/>
            <a:p>
              <a:r>
                <a:rPr lang="en-US" altLang="zh-CN" sz="1400" b="1">
                  <a:solidFill>
                    <a:srgbClr val="11576A"/>
                  </a:solidFill>
                  <a:latin typeface="+mn-ea"/>
                </a:rPr>
                <a:t>PCB</a:t>
              </a:r>
              <a:r>
                <a:rPr lang="en-US" altLang="zh-CN" sz="1400" b="1" baseline="-25000">
                  <a:solidFill>
                    <a:srgbClr val="11576A"/>
                  </a:solidFill>
                  <a:latin typeface="+mn-ea"/>
                </a:rPr>
                <a:t>2</a:t>
              </a:r>
              <a:endParaRPr lang="zh-CN" altLang="en-US" sz="1400" b="1" baseline="-25000">
                <a:solidFill>
                  <a:srgbClr val="11576A"/>
                </a:solidFill>
                <a:latin typeface="+mn-ea"/>
              </a:endParaRPr>
            </a:p>
          </p:txBody>
        </p:sp>
        <p:sp>
          <p:nvSpPr>
            <p:cNvPr id="156" name="TextBox 167"/>
            <p:cNvSpPr txBox="1"/>
            <p:nvPr/>
          </p:nvSpPr>
          <p:spPr>
            <a:xfrm>
              <a:off x="3681407" y="1585907"/>
              <a:ext cx="659155" cy="276999"/>
            </a:xfrm>
            <a:prstGeom prst="rect">
              <a:avLst/>
            </a:prstGeom>
            <a:noFill/>
          </p:spPr>
          <p:txBody>
            <a:bodyPr wrap="none" rtlCol="0">
              <a:spAutoFit/>
            </a:bodyPr>
            <a:lstStyle/>
            <a:p>
              <a:r>
                <a:rPr lang="zh-CN" altLang="en-US" b="1" baseline="-25000" dirty="0">
                  <a:solidFill>
                    <a:srgbClr val="11576A"/>
                  </a:solidFill>
                  <a:latin typeface="+mn-ea"/>
                </a:rPr>
                <a:t>队列头</a:t>
              </a:r>
            </a:p>
          </p:txBody>
        </p:sp>
      </p:grpSp>
    </p:spTree>
    <p:extLst>
      <p:ext uri="{BB962C8B-B14F-4D97-AF65-F5344CB8AC3E}">
        <p14:creationId xmlns:p14="http://schemas.microsoft.com/office/powerpoint/2010/main" val="28327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par>
                                <p:cTn id="18" presetID="22" presetClass="entr" presetSubtype="8"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en-US" altLang="zh-CN">
                <a:ea typeface="宋体" panose="02010600030101010101" pitchFamily="2" charset="-122"/>
              </a:rPr>
              <a:t>Process states in Linux(1)</a:t>
            </a:r>
            <a:endParaRPr lang="zh-CN" altLang="en-US">
              <a:ea typeface="宋体" panose="02010600030101010101" pitchFamily="2" charset="-122"/>
            </a:endParaRPr>
          </a:p>
        </p:txBody>
      </p:sp>
      <p:sp>
        <p:nvSpPr>
          <p:cNvPr id="57347" name="内容占位符 2"/>
          <p:cNvSpPr>
            <a:spLocks noGrp="1"/>
          </p:cNvSpPr>
          <p:nvPr>
            <p:ph idx="1"/>
          </p:nvPr>
        </p:nvSpPr>
        <p:spPr>
          <a:xfrm>
            <a:off x="971550" y="1371600"/>
            <a:ext cx="8064500" cy="5057775"/>
          </a:xfrm>
        </p:spPr>
        <p:txBody>
          <a:bodyPr/>
          <a:lstStyle/>
          <a:p>
            <a:pPr>
              <a:lnSpc>
                <a:spcPct val="90000"/>
              </a:lnSpc>
            </a:pPr>
            <a:r>
              <a:rPr lang="en-US" altLang="zh-CN" sz="2600">
                <a:ea typeface="宋体" panose="02010600030101010101" pitchFamily="2" charset="-122"/>
              </a:rPr>
              <a:t>TASK_RUNNING</a:t>
            </a:r>
          </a:p>
          <a:p>
            <a:pPr lvl="1">
              <a:lnSpc>
                <a:spcPct val="90000"/>
              </a:lnSpc>
            </a:pPr>
            <a:r>
              <a:rPr lang="en-US" altLang="zh-CN" sz="2200">
                <a:ea typeface="宋体" panose="02010600030101010101" pitchFamily="2" charset="-122"/>
              </a:rPr>
              <a:t>The process is either executing on a CPU or waiting to be executed</a:t>
            </a:r>
          </a:p>
          <a:p>
            <a:pPr>
              <a:lnSpc>
                <a:spcPct val="90000"/>
              </a:lnSpc>
            </a:pPr>
            <a:r>
              <a:rPr lang="en-US" altLang="zh-CN" sz="2600">
                <a:ea typeface="宋体" panose="02010600030101010101" pitchFamily="2" charset="-122"/>
              </a:rPr>
              <a:t>TASK_INTERRUPTIBLE</a:t>
            </a:r>
          </a:p>
          <a:p>
            <a:pPr lvl="1">
              <a:lnSpc>
                <a:spcPct val="90000"/>
              </a:lnSpc>
            </a:pPr>
            <a:r>
              <a:rPr lang="en-US" altLang="zh-CN" sz="2200">
                <a:ea typeface="宋体" panose="02010600030101010101" pitchFamily="2" charset="-122"/>
              </a:rPr>
              <a:t>The process is suspended (sleeping) until some condition becomes true. Raising a hardware interrupt, releasing a system resource the process is waiting for, or delivering a signal are examples of conditions that might wake up the process (put its state back to </a:t>
            </a:r>
            <a:r>
              <a:rPr lang="en-US" altLang="zh-CN" sz="2200">
                <a:solidFill>
                  <a:schemeClr val="tx2"/>
                </a:solidFill>
                <a:ea typeface="宋体" panose="02010600030101010101" pitchFamily="2" charset="-122"/>
              </a:rPr>
              <a:t>TASK_RUNNING</a:t>
            </a:r>
            <a:r>
              <a:rPr lang="en-US" altLang="zh-CN" sz="2200">
                <a:ea typeface="宋体" panose="02010600030101010101" pitchFamily="2" charset="-122"/>
              </a:rPr>
              <a:t>)</a:t>
            </a:r>
          </a:p>
          <a:p>
            <a:pPr>
              <a:lnSpc>
                <a:spcPct val="90000"/>
              </a:lnSpc>
            </a:pPr>
            <a:r>
              <a:rPr lang="en-US" altLang="zh-CN" sz="2600">
                <a:ea typeface="宋体" panose="02010600030101010101" pitchFamily="2" charset="-122"/>
              </a:rPr>
              <a:t>TASK_UNINTERRUPTIBLE</a:t>
            </a:r>
          </a:p>
          <a:p>
            <a:pPr lvl="1">
              <a:lnSpc>
                <a:spcPct val="90000"/>
              </a:lnSpc>
            </a:pPr>
            <a:r>
              <a:rPr lang="en-US" altLang="zh-CN" sz="2200">
                <a:ea typeface="宋体" panose="02010600030101010101" pitchFamily="2" charset="-122"/>
              </a:rPr>
              <a:t>Like </a:t>
            </a:r>
            <a:r>
              <a:rPr lang="en-US" altLang="zh-CN" sz="2200">
                <a:solidFill>
                  <a:schemeClr val="tx2"/>
                </a:solidFill>
                <a:ea typeface="宋体" panose="02010600030101010101" pitchFamily="2" charset="-122"/>
              </a:rPr>
              <a:t>TASK_INTERRUPTIBLE</a:t>
            </a:r>
            <a:r>
              <a:rPr lang="en-US" altLang="zh-CN" sz="2200">
                <a:ea typeface="宋体" panose="02010600030101010101" pitchFamily="2" charset="-122"/>
              </a:rPr>
              <a:t>, except that delivering a signal to the sleeping process leaves its state unchanged</a:t>
            </a:r>
          </a:p>
          <a:p>
            <a:pPr lvl="1">
              <a:lnSpc>
                <a:spcPct val="90000"/>
              </a:lnSpc>
            </a:pPr>
            <a:endParaRPr lang="en-US" altLang="zh-CN" sz="2200">
              <a:ea typeface="宋体" panose="02010600030101010101" pitchFamily="2" charset="-122"/>
            </a:endParaRPr>
          </a:p>
          <a:p>
            <a:pPr>
              <a:lnSpc>
                <a:spcPct val="90000"/>
              </a:lnSpc>
            </a:pPr>
            <a:endParaRPr lang="en-US" altLang="zh-CN" sz="2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73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6FDB2B-63F9-4E92-A295-EF480EF4D1F8}" type="slidenum">
              <a:rPr lang="en-US" altLang="ko-KR" sz="1200" smtClean="0">
                <a:solidFill>
                  <a:schemeClr val="bg1"/>
                </a:solidFill>
              </a:rPr>
              <a:pPr>
                <a:spcBef>
                  <a:spcPct val="0"/>
                </a:spcBef>
                <a:buClrTx/>
                <a:buSzTx/>
                <a:buFontTx/>
                <a:buNone/>
              </a:pPr>
              <a:t>71</a:t>
            </a:fld>
            <a:endParaRPr lang="en-US" altLang="ko-KR" sz="1200">
              <a:solidFill>
                <a:schemeClr val="bg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r>
              <a:rPr lang="en-US" altLang="zh-CN">
                <a:ea typeface="宋体" panose="02010600030101010101" pitchFamily="2" charset="-122"/>
              </a:rPr>
              <a:t>Process states in Linux(2)</a:t>
            </a:r>
            <a:endParaRPr lang="zh-CN" altLang="en-US">
              <a:ea typeface="宋体" panose="02010600030101010101" pitchFamily="2" charset="-122"/>
            </a:endParaRPr>
          </a:p>
        </p:txBody>
      </p:sp>
      <p:sp>
        <p:nvSpPr>
          <p:cNvPr id="58371" name="内容占位符 2"/>
          <p:cNvSpPr>
            <a:spLocks noGrp="1"/>
          </p:cNvSpPr>
          <p:nvPr>
            <p:ph idx="1"/>
          </p:nvPr>
        </p:nvSpPr>
        <p:spPr>
          <a:xfrm>
            <a:off x="971550" y="1371600"/>
            <a:ext cx="8064500" cy="5057775"/>
          </a:xfrm>
        </p:spPr>
        <p:txBody>
          <a:bodyPr/>
          <a:lstStyle/>
          <a:p>
            <a:pPr>
              <a:lnSpc>
                <a:spcPct val="90000"/>
              </a:lnSpc>
            </a:pPr>
            <a:r>
              <a:rPr lang="en-US" altLang="zh-CN" sz="2000">
                <a:ea typeface="宋体" panose="02010600030101010101" pitchFamily="2" charset="-122"/>
              </a:rPr>
              <a:t>TASK_STOPPED</a:t>
            </a:r>
          </a:p>
          <a:p>
            <a:pPr lvl="1">
              <a:lnSpc>
                <a:spcPct val="90000"/>
              </a:lnSpc>
            </a:pPr>
            <a:r>
              <a:rPr lang="en-US" altLang="zh-CN" sz="1700">
                <a:ea typeface="宋体" panose="02010600030101010101" pitchFamily="2" charset="-122"/>
              </a:rPr>
              <a:t>Process execution has been stopped; the process enters this state after receiving a SIGSTOP, SIGTSTP, SIGTTIN, or SIGTTOU signal</a:t>
            </a:r>
          </a:p>
          <a:p>
            <a:pPr>
              <a:lnSpc>
                <a:spcPct val="90000"/>
              </a:lnSpc>
            </a:pPr>
            <a:r>
              <a:rPr lang="en-US" altLang="zh-CN" sz="2000">
                <a:ea typeface="宋体" panose="02010600030101010101" pitchFamily="2" charset="-122"/>
              </a:rPr>
              <a:t>TASK_TRACED</a:t>
            </a:r>
          </a:p>
          <a:p>
            <a:pPr lvl="1">
              <a:lnSpc>
                <a:spcPct val="90000"/>
              </a:lnSpc>
            </a:pPr>
            <a:r>
              <a:rPr lang="en-US" altLang="zh-CN" sz="1700">
                <a:ea typeface="宋体" panose="02010600030101010101" pitchFamily="2" charset="-122"/>
              </a:rPr>
              <a:t>Process execution has been stopped by a debugger. When a process is being monitored by another (such as when a debugger executes a ptrace( ) system call to monitor a test program), each signal may put the process in the TASK_TRACED state</a:t>
            </a:r>
          </a:p>
          <a:p>
            <a:pPr>
              <a:lnSpc>
                <a:spcPct val="90000"/>
              </a:lnSpc>
            </a:pPr>
            <a:r>
              <a:rPr lang="en-US" altLang="zh-CN" sz="2000">
                <a:ea typeface="宋体" panose="02010600030101010101" pitchFamily="2" charset="-122"/>
              </a:rPr>
              <a:t>EXIT_ZOMBIE</a:t>
            </a:r>
          </a:p>
          <a:p>
            <a:pPr lvl="1">
              <a:lnSpc>
                <a:spcPct val="90000"/>
              </a:lnSpc>
            </a:pPr>
            <a:r>
              <a:rPr lang="en-US" altLang="zh-CN" sz="1700">
                <a:ea typeface="宋体" panose="02010600030101010101" pitchFamily="2" charset="-122"/>
              </a:rPr>
              <a:t>Process execution is terminated, but the parent process has not yet issued a wait4( ) or waitpid( ) system call to return information about the dead process</a:t>
            </a:r>
          </a:p>
          <a:p>
            <a:pPr>
              <a:lnSpc>
                <a:spcPct val="90000"/>
              </a:lnSpc>
            </a:pPr>
            <a:r>
              <a:rPr lang="en-US" altLang="zh-CN" sz="2000">
                <a:ea typeface="宋体" panose="02010600030101010101" pitchFamily="2" charset="-122"/>
              </a:rPr>
              <a:t>EXIT_DEAD</a:t>
            </a:r>
          </a:p>
          <a:p>
            <a:pPr lvl="1">
              <a:lnSpc>
                <a:spcPct val="90000"/>
              </a:lnSpc>
            </a:pPr>
            <a:r>
              <a:rPr lang="en-US" altLang="zh-CN" sz="1700">
                <a:ea typeface="宋体" panose="02010600030101010101" pitchFamily="2" charset="-122"/>
              </a:rPr>
              <a:t>The final state, parent process has just issued a wait4( ) or waitpid( ) system call for the process and it is being removed by the system</a:t>
            </a:r>
          </a:p>
          <a:p>
            <a:pPr lvl="1">
              <a:lnSpc>
                <a:spcPct val="90000"/>
              </a:lnSpc>
            </a:pPr>
            <a:endParaRPr lang="en-US" altLang="zh-CN" sz="1700">
              <a:ea typeface="宋体" panose="02010600030101010101" pitchFamily="2" charset="-122"/>
            </a:endParaRPr>
          </a:p>
          <a:p>
            <a:pPr>
              <a:lnSpc>
                <a:spcPct val="90000"/>
              </a:lnSpc>
            </a:pPr>
            <a:endParaRPr lang="en-US" altLang="zh-CN" sz="20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83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27BCC42-9145-48F4-9148-04145213C2C7}" type="slidenum">
              <a:rPr lang="en-US" altLang="ko-KR" sz="1200" smtClean="0">
                <a:solidFill>
                  <a:schemeClr val="bg1"/>
                </a:solidFill>
              </a:rPr>
              <a:pPr>
                <a:spcBef>
                  <a:spcPct val="0"/>
                </a:spcBef>
                <a:buClrTx/>
                <a:buSzTx/>
                <a:buFontTx/>
                <a:buNone/>
              </a:pPr>
              <a:t>72</a:t>
            </a:fld>
            <a:endParaRPr lang="en-US" altLang="ko-KR" sz="1200">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a:xfrm>
            <a:off x="971550" y="0"/>
            <a:ext cx="7777163" cy="892175"/>
          </a:xfrm>
        </p:spPr>
        <p:txBody>
          <a:bodyPr/>
          <a:lstStyle/>
          <a:p>
            <a:r>
              <a:rPr lang="en-US" altLang="zh-CN">
                <a:ea typeface="宋体" panose="02010600030101010101" pitchFamily="2" charset="-122"/>
              </a:rPr>
              <a:t>Process states in Linux(3)</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93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7792777-A69C-4501-B95A-21F67BAB1D32}" type="slidenum">
              <a:rPr lang="en-US" altLang="ko-KR" sz="1200" smtClean="0">
                <a:solidFill>
                  <a:schemeClr val="bg1"/>
                </a:solidFill>
              </a:rPr>
              <a:pPr>
                <a:spcBef>
                  <a:spcPct val="0"/>
                </a:spcBef>
                <a:buClrTx/>
                <a:buSzTx/>
                <a:buFontTx/>
                <a:buNone/>
              </a:pPr>
              <a:t>73</a:t>
            </a:fld>
            <a:endParaRPr lang="en-US" altLang="ko-KR" sz="1200">
              <a:solidFill>
                <a:schemeClr val="bg1"/>
              </a:solidFill>
            </a:endParaRPr>
          </a:p>
        </p:txBody>
      </p:sp>
      <p:sp>
        <p:nvSpPr>
          <p:cNvPr id="59398" name="Oval 3"/>
          <p:cNvSpPr>
            <a:spLocks noChangeArrowheads="1"/>
          </p:cNvSpPr>
          <p:nvPr/>
        </p:nvSpPr>
        <p:spPr bwMode="auto">
          <a:xfrm>
            <a:off x="4143375" y="1571625"/>
            <a:ext cx="1428750"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Running</a:t>
            </a:r>
            <a:endParaRPr lang="zh-CN" altLang="en-US" sz="2000" b="1">
              <a:solidFill>
                <a:schemeClr val="tx1"/>
              </a:solidFill>
            </a:endParaRPr>
          </a:p>
        </p:txBody>
      </p:sp>
      <p:sp>
        <p:nvSpPr>
          <p:cNvPr id="59399" name="Oval 3"/>
          <p:cNvSpPr>
            <a:spLocks noChangeArrowheads="1"/>
          </p:cNvSpPr>
          <p:nvPr/>
        </p:nvSpPr>
        <p:spPr bwMode="auto">
          <a:xfrm>
            <a:off x="6429375" y="3000375"/>
            <a:ext cx="235743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Interruptible</a:t>
            </a:r>
            <a:endParaRPr lang="zh-CN" altLang="en-US" sz="2000" b="1">
              <a:solidFill>
                <a:schemeClr val="tx1"/>
              </a:solidFill>
            </a:endParaRPr>
          </a:p>
        </p:txBody>
      </p:sp>
      <p:sp>
        <p:nvSpPr>
          <p:cNvPr id="59400" name="Oval 3"/>
          <p:cNvSpPr>
            <a:spLocks noChangeArrowheads="1"/>
          </p:cNvSpPr>
          <p:nvPr/>
        </p:nvSpPr>
        <p:spPr bwMode="auto">
          <a:xfrm>
            <a:off x="1143000" y="3000375"/>
            <a:ext cx="2428875" cy="642938"/>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Uninterruptible</a:t>
            </a:r>
            <a:endParaRPr lang="zh-CN" altLang="en-US" sz="2000" b="1">
              <a:solidFill>
                <a:schemeClr val="tx1"/>
              </a:solidFill>
            </a:endParaRPr>
          </a:p>
        </p:txBody>
      </p:sp>
      <p:sp>
        <p:nvSpPr>
          <p:cNvPr id="59401" name="Oval 3"/>
          <p:cNvSpPr>
            <a:spLocks noChangeArrowheads="1"/>
          </p:cNvSpPr>
          <p:nvPr/>
        </p:nvSpPr>
        <p:spPr bwMode="auto">
          <a:xfrm>
            <a:off x="1785938" y="5354638"/>
            <a:ext cx="1214437"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STOP</a:t>
            </a:r>
            <a:endParaRPr lang="zh-CN" altLang="en-US" sz="2000" b="1">
              <a:solidFill>
                <a:schemeClr val="tx1"/>
              </a:solidFill>
            </a:endParaRPr>
          </a:p>
        </p:txBody>
      </p:sp>
      <p:sp>
        <p:nvSpPr>
          <p:cNvPr id="59402" name="Oval 3"/>
          <p:cNvSpPr>
            <a:spLocks noChangeArrowheads="1"/>
          </p:cNvSpPr>
          <p:nvPr/>
        </p:nvSpPr>
        <p:spPr bwMode="auto">
          <a:xfrm>
            <a:off x="1785938" y="6283325"/>
            <a:ext cx="1214437"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Traced</a:t>
            </a:r>
            <a:endParaRPr lang="zh-CN" altLang="en-US" sz="2000" b="1">
              <a:solidFill>
                <a:schemeClr val="tx1"/>
              </a:solidFill>
            </a:endParaRPr>
          </a:p>
        </p:txBody>
      </p:sp>
      <p:sp>
        <p:nvSpPr>
          <p:cNvPr id="59403" name="Oval 3"/>
          <p:cNvSpPr>
            <a:spLocks noChangeArrowheads="1"/>
          </p:cNvSpPr>
          <p:nvPr/>
        </p:nvSpPr>
        <p:spPr bwMode="auto">
          <a:xfrm>
            <a:off x="7000875" y="5354638"/>
            <a:ext cx="150018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ZOMBIE</a:t>
            </a:r>
            <a:endParaRPr lang="zh-CN" altLang="en-US" sz="2000" b="1">
              <a:solidFill>
                <a:schemeClr val="tx1"/>
              </a:solidFill>
            </a:endParaRPr>
          </a:p>
        </p:txBody>
      </p:sp>
      <p:sp>
        <p:nvSpPr>
          <p:cNvPr id="59404" name="Oval 3"/>
          <p:cNvSpPr>
            <a:spLocks noChangeArrowheads="1"/>
          </p:cNvSpPr>
          <p:nvPr/>
        </p:nvSpPr>
        <p:spPr bwMode="auto">
          <a:xfrm>
            <a:off x="7000875" y="6283325"/>
            <a:ext cx="1500188" cy="57467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2000" b="1">
                <a:solidFill>
                  <a:schemeClr val="tx1"/>
                </a:solidFill>
              </a:rPr>
              <a:t>DEAD</a:t>
            </a:r>
            <a:endParaRPr lang="zh-CN" altLang="en-US" sz="2000" b="1">
              <a:solidFill>
                <a:schemeClr val="tx1"/>
              </a:solidFill>
            </a:endParaRPr>
          </a:p>
        </p:txBody>
      </p:sp>
      <p:sp>
        <p:nvSpPr>
          <p:cNvPr id="59405" name="圆角矩形 15"/>
          <p:cNvSpPr>
            <a:spLocks noChangeArrowheads="1"/>
          </p:cNvSpPr>
          <p:nvPr/>
        </p:nvSpPr>
        <p:spPr bwMode="auto">
          <a:xfrm>
            <a:off x="4286250" y="4357688"/>
            <a:ext cx="1143000" cy="500062"/>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en-US" altLang="zh-CN" sz="2000" b="1">
                <a:solidFill>
                  <a:schemeClr val="tx1"/>
                </a:solidFill>
                <a:latin typeface="Times New Roman" panose="02020603050405020304" pitchFamily="18" charset="0"/>
              </a:rPr>
              <a:t>CPU</a:t>
            </a:r>
            <a:endParaRPr lang="zh-CN" altLang="en-US" sz="2000" b="1">
              <a:solidFill>
                <a:schemeClr val="tx1"/>
              </a:solidFill>
              <a:latin typeface="Times New Roman" panose="02020603050405020304" pitchFamily="18" charset="0"/>
            </a:endParaRPr>
          </a:p>
        </p:txBody>
      </p:sp>
      <p:cxnSp>
        <p:nvCxnSpPr>
          <p:cNvPr id="59406" name="直接箭头连接符 22"/>
          <p:cNvCxnSpPr>
            <a:cxnSpLocks noChangeShapeType="1"/>
          </p:cNvCxnSpPr>
          <p:nvPr/>
        </p:nvCxnSpPr>
        <p:spPr bwMode="auto">
          <a:xfrm rot="5400000">
            <a:off x="3536156" y="3250407"/>
            <a:ext cx="2071687"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07" name="直接箭头连接符 24"/>
          <p:cNvCxnSpPr>
            <a:cxnSpLocks noChangeShapeType="1"/>
          </p:cNvCxnSpPr>
          <p:nvPr/>
        </p:nvCxnSpPr>
        <p:spPr bwMode="auto">
          <a:xfrm rot="5400000" flipH="1" flipV="1">
            <a:off x="4072731" y="3213894"/>
            <a:ext cx="214312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08" name="TextBox 30"/>
          <p:cNvSpPr txBox="1">
            <a:spLocks noChangeArrowheads="1"/>
          </p:cNvSpPr>
          <p:nvPr/>
        </p:nvSpPr>
        <p:spPr bwMode="auto">
          <a:xfrm>
            <a:off x="3429000" y="2786063"/>
            <a:ext cx="11684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endParaRPr lang="zh-CN" altLang="en-US" sz="1400">
              <a:solidFill>
                <a:schemeClr val="tx1"/>
              </a:solidFill>
            </a:endParaRPr>
          </a:p>
        </p:txBody>
      </p:sp>
      <p:sp>
        <p:nvSpPr>
          <p:cNvPr id="59409" name="TextBox 33"/>
          <p:cNvSpPr txBox="1">
            <a:spLocks noChangeArrowheads="1"/>
          </p:cNvSpPr>
          <p:nvPr/>
        </p:nvSpPr>
        <p:spPr bwMode="auto">
          <a:xfrm>
            <a:off x="5143500" y="2786063"/>
            <a:ext cx="98266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Time out</a:t>
            </a:r>
            <a:endParaRPr lang="zh-CN" altLang="en-US" sz="1400">
              <a:solidFill>
                <a:schemeClr val="tx1"/>
              </a:solidFill>
            </a:endParaRPr>
          </a:p>
        </p:txBody>
      </p:sp>
      <p:cxnSp>
        <p:nvCxnSpPr>
          <p:cNvPr id="59410" name="形状 35"/>
          <p:cNvCxnSpPr>
            <a:cxnSpLocks noChangeShapeType="1"/>
            <a:stCxn id="59405" idx="1"/>
            <a:endCxn id="59400" idx="4"/>
          </p:cNvCxnSpPr>
          <p:nvPr/>
        </p:nvCxnSpPr>
        <p:spPr bwMode="auto">
          <a:xfrm rot="10800000">
            <a:off x="2357438" y="3643313"/>
            <a:ext cx="1928812" cy="965200"/>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1" name="形状 37"/>
          <p:cNvCxnSpPr>
            <a:cxnSpLocks noChangeShapeType="1"/>
            <a:stCxn id="59400" idx="0"/>
          </p:cNvCxnSpPr>
          <p:nvPr/>
        </p:nvCxnSpPr>
        <p:spPr bwMode="auto">
          <a:xfrm rot="5400000" flipH="1" flipV="1">
            <a:off x="2750344" y="1607344"/>
            <a:ext cx="1000125" cy="1785937"/>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2" name="形状 39"/>
          <p:cNvCxnSpPr>
            <a:cxnSpLocks noChangeShapeType="1"/>
            <a:stCxn id="59405" idx="3"/>
            <a:endCxn id="59399" idx="4"/>
          </p:cNvCxnSpPr>
          <p:nvPr/>
        </p:nvCxnSpPr>
        <p:spPr bwMode="auto">
          <a:xfrm flipV="1">
            <a:off x="5429250" y="3575050"/>
            <a:ext cx="2179638" cy="103346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3" name="形状 41"/>
          <p:cNvCxnSpPr>
            <a:cxnSpLocks noChangeShapeType="1"/>
            <a:stCxn id="59399" idx="0"/>
            <a:endCxn id="59398" idx="6"/>
          </p:cNvCxnSpPr>
          <p:nvPr/>
        </p:nvCxnSpPr>
        <p:spPr bwMode="auto">
          <a:xfrm rot="16200000" flipV="1">
            <a:off x="6019801" y="1411287"/>
            <a:ext cx="1141412" cy="2036763"/>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4" name="肘形连接符 43"/>
          <p:cNvCxnSpPr>
            <a:cxnSpLocks noChangeShapeType="1"/>
            <a:stCxn id="59401" idx="2"/>
            <a:endCxn id="59398" idx="2"/>
          </p:cNvCxnSpPr>
          <p:nvPr/>
        </p:nvCxnSpPr>
        <p:spPr bwMode="auto">
          <a:xfrm rot="10800000" flipH="1">
            <a:off x="1785938" y="1858963"/>
            <a:ext cx="2357437" cy="3783012"/>
          </a:xfrm>
          <a:prstGeom prst="bentConnector3">
            <a:avLst>
              <a:gd name="adj1" fmla="val -4902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5" name="肘形连接符 46"/>
          <p:cNvCxnSpPr>
            <a:cxnSpLocks noChangeShapeType="1"/>
            <a:stCxn id="59402" idx="2"/>
            <a:endCxn id="59398" idx="2"/>
          </p:cNvCxnSpPr>
          <p:nvPr/>
        </p:nvCxnSpPr>
        <p:spPr bwMode="auto">
          <a:xfrm rot="10800000" flipH="1">
            <a:off x="1785938" y="1858963"/>
            <a:ext cx="2357437" cy="4711700"/>
          </a:xfrm>
          <a:prstGeom prst="bentConnector3">
            <a:avLst>
              <a:gd name="adj1" fmla="val -49023"/>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6" name="形状 49"/>
          <p:cNvCxnSpPr>
            <a:cxnSpLocks noChangeShapeType="1"/>
            <a:endCxn id="59401" idx="6"/>
          </p:cNvCxnSpPr>
          <p:nvPr/>
        </p:nvCxnSpPr>
        <p:spPr bwMode="auto">
          <a:xfrm rot="10800000" flipV="1">
            <a:off x="3000375" y="4929188"/>
            <a:ext cx="1500188" cy="712787"/>
          </a:xfrm>
          <a:prstGeom prst="bentConnector3">
            <a:avLst>
              <a:gd name="adj1" fmla="val 89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7" name="形状 50"/>
          <p:cNvCxnSpPr>
            <a:cxnSpLocks noChangeShapeType="1"/>
            <a:endCxn id="59402" idx="6"/>
          </p:cNvCxnSpPr>
          <p:nvPr/>
        </p:nvCxnSpPr>
        <p:spPr bwMode="auto">
          <a:xfrm rot="5400000">
            <a:off x="2929731" y="4999832"/>
            <a:ext cx="1641475" cy="1500188"/>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8" name="形状 53"/>
          <p:cNvCxnSpPr>
            <a:cxnSpLocks noChangeShapeType="1"/>
            <a:endCxn id="59403" idx="2"/>
          </p:cNvCxnSpPr>
          <p:nvPr/>
        </p:nvCxnSpPr>
        <p:spPr bwMode="auto">
          <a:xfrm>
            <a:off x="5143500" y="4857750"/>
            <a:ext cx="1857375" cy="784225"/>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9419" name="形状 53"/>
          <p:cNvCxnSpPr>
            <a:cxnSpLocks noChangeShapeType="1"/>
            <a:endCxn id="59404" idx="2"/>
          </p:cNvCxnSpPr>
          <p:nvPr/>
        </p:nvCxnSpPr>
        <p:spPr bwMode="auto">
          <a:xfrm>
            <a:off x="5143500" y="4857750"/>
            <a:ext cx="1857375" cy="1712913"/>
          </a:xfrm>
          <a:prstGeom prst="bentConnector3">
            <a:avLst>
              <a:gd name="adj1" fmla="val 769"/>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20" name="TextBox 67"/>
          <p:cNvSpPr txBox="1">
            <a:spLocks noChangeArrowheads="1"/>
          </p:cNvSpPr>
          <p:nvPr/>
        </p:nvSpPr>
        <p:spPr bwMode="auto">
          <a:xfrm>
            <a:off x="5738813" y="4164013"/>
            <a:ext cx="24050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p>
          <a:p>
            <a:pPr>
              <a:lnSpc>
                <a:spcPct val="80000"/>
              </a:lnSpc>
              <a:buClrTx/>
              <a:buFont typeface="Wingdings" panose="05000000000000000000" pitchFamily="2" charset="2"/>
              <a:buNone/>
            </a:pPr>
            <a:r>
              <a:rPr lang="en-US" altLang="zh-CN" sz="1400">
                <a:solidFill>
                  <a:schemeClr val="tx1"/>
                </a:solidFill>
              </a:rPr>
              <a:t>Interruptible_sleep_on()</a:t>
            </a:r>
            <a:endParaRPr lang="zh-CN" altLang="en-US" sz="1400">
              <a:solidFill>
                <a:schemeClr val="tx1"/>
              </a:solidFill>
            </a:endParaRPr>
          </a:p>
        </p:txBody>
      </p:sp>
      <p:sp>
        <p:nvSpPr>
          <p:cNvPr id="59421" name="TextBox 68"/>
          <p:cNvSpPr txBox="1">
            <a:spLocks noChangeArrowheads="1"/>
          </p:cNvSpPr>
          <p:nvPr/>
        </p:nvSpPr>
        <p:spPr bwMode="auto">
          <a:xfrm>
            <a:off x="2428875" y="4164013"/>
            <a:ext cx="11842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Schedule()</a:t>
            </a:r>
          </a:p>
          <a:p>
            <a:pPr>
              <a:lnSpc>
                <a:spcPct val="80000"/>
              </a:lnSpc>
              <a:buClrTx/>
              <a:buFont typeface="Wingdings" panose="05000000000000000000" pitchFamily="2" charset="2"/>
              <a:buNone/>
            </a:pPr>
            <a:r>
              <a:rPr lang="en-US" altLang="zh-CN" sz="1400">
                <a:solidFill>
                  <a:schemeClr val="tx1"/>
                </a:solidFill>
              </a:rPr>
              <a:t>Sleep_on()</a:t>
            </a:r>
            <a:endParaRPr lang="zh-CN" altLang="en-US" sz="1400">
              <a:solidFill>
                <a:schemeClr val="tx1"/>
              </a:solidFill>
            </a:endParaRPr>
          </a:p>
        </p:txBody>
      </p:sp>
      <p:sp>
        <p:nvSpPr>
          <p:cNvPr id="59422" name="TextBox 69"/>
          <p:cNvSpPr txBox="1">
            <a:spLocks noChangeArrowheads="1"/>
          </p:cNvSpPr>
          <p:nvPr/>
        </p:nvSpPr>
        <p:spPr bwMode="auto">
          <a:xfrm>
            <a:off x="2357438" y="2357438"/>
            <a:ext cx="10620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Wakeup()</a:t>
            </a:r>
            <a:endParaRPr lang="zh-CN" altLang="en-US" sz="1400">
              <a:solidFill>
                <a:schemeClr val="tx1"/>
              </a:solidFill>
            </a:endParaRPr>
          </a:p>
        </p:txBody>
      </p:sp>
      <p:sp>
        <p:nvSpPr>
          <p:cNvPr id="59423" name="TextBox 70"/>
          <p:cNvSpPr txBox="1">
            <a:spLocks noChangeArrowheads="1"/>
          </p:cNvSpPr>
          <p:nvPr/>
        </p:nvSpPr>
        <p:spPr bwMode="auto">
          <a:xfrm>
            <a:off x="6794500" y="2449513"/>
            <a:ext cx="234950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Wakeup_interruptible ()</a:t>
            </a:r>
            <a:endParaRPr lang="zh-CN" altLang="en-US" sz="1400">
              <a:solidFill>
                <a:schemeClr val="tx1"/>
              </a:solidFill>
            </a:endParaRPr>
          </a:p>
        </p:txBody>
      </p:sp>
      <p:cxnSp>
        <p:nvCxnSpPr>
          <p:cNvPr id="59424" name="直接箭头连接符 72"/>
          <p:cNvCxnSpPr>
            <a:cxnSpLocks noChangeShapeType="1"/>
            <a:endCxn id="59398" idx="0"/>
          </p:cNvCxnSpPr>
          <p:nvPr/>
        </p:nvCxnSpPr>
        <p:spPr bwMode="auto">
          <a:xfrm rot="5400000">
            <a:off x="4572794" y="1285081"/>
            <a:ext cx="5715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9425" name="TextBox 73"/>
          <p:cNvSpPr txBox="1">
            <a:spLocks noChangeArrowheads="1"/>
          </p:cNvSpPr>
          <p:nvPr/>
        </p:nvSpPr>
        <p:spPr bwMode="auto">
          <a:xfrm>
            <a:off x="4857750" y="1071563"/>
            <a:ext cx="10636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Do_fork()</a:t>
            </a:r>
            <a:endParaRPr lang="zh-CN" altLang="en-US" sz="1400">
              <a:solidFill>
                <a:schemeClr val="tx1"/>
              </a:solidFill>
            </a:endParaRPr>
          </a:p>
        </p:txBody>
      </p:sp>
      <p:sp>
        <p:nvSpPr>
          <p:cNvPr id="59426" name="TextBox 80"/>
          <p:cNvSpPr txBox="1">
            <a:spLocks noChangeArrowheads="1"/>
          </p:cNvSpPr>
          <p:nvPr/>
        </p:nvSpPr>
        <p:spPr bwMode="auto">
          <a:xfrm>
            <a:off x="3143250" y="4786313"/>
            <a:ext cx="1116013"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SIGSTOP</a:t>
            </a:r>
          </a:p>
          <a:p>
            <a:pPr>
              <a:lnSpc>
                <a:spcPct val="80000"/>
              </a:lnSpc>
              <a:buClrTx/>
              <a:buFont typeface="Wingdings" panose="05000000000000000000" pitchFamily="2" charset="2"/>
              <a:buNone/>
            </a:pPr>
            <a:r>
              <a:rPr lang="en-US" altLang="zh-CN" sz="1400">
                <a:solidFill>
                  <a:schemeClr val="tx1"/>
                </a:solidFill>
              </a:rPr>
              <a:t>SIGTSTP</a:t>
            </a:r>
          </a:p>
          <a:p>
            <a:pPr>
              <a:lnSpc>
                <a:spcPct val="80000"/>
              </a:lnSpc>
              <a:buClrTx/>
              <a:buFont typeface="Wingdings" panose="05000000000000000000" pitchFamily="2" charset="2"/>
              <a:buNone/>
            </a:pPr>
            <a:r>
              <a:rPr lang="en-US" altLang="zh-CN" sz="1400">
                <a:solidFill>
                  <a:schemeClr val="tx1"/>
                </a:solidFill>
              </a:rPr>
              <a:t>SIGTTIN</a:t>
            </a:r>
          </a:p>
          <a:p>
            <a:pPr>
              <a:lnSpc>
                <a:spcPct val="80000"/>
              </a:lnSpc>
              <a:buClrTx/>
              <a:buFont typeface="Wingdings" panose="05000000000000000000" pitchFamily="2" charset="2"/>
              <a:buNone/>
            </a:pPr>
            <a:r>
              <a:rPr lang="en-US" altLang="zh-CN" sz="1400">
                <a:solidFill>
                  <a:schemeClr val="tx1"/>
                </a:solidFill>
              </a:rPr>
              <a:t>SIGTTOUT</a:t>
            </a:r>
            <a:endParaRPr lang="zh-CN" altLang="en-US" sz="1400">
              <a:solidFill>
                <a:schemeClr val="tx1"/>
              </a:solidFill>
            </a:endParaRPr>
          </a:p>
        </p:txBody>
      </p:sp>
      <p:sp>
        <p:nvSpPr>
          <p:cNvPr id="59427" name="TextBox 81"/>
          <p:cNvSpPr txBox="1">
            <a:spLocks noChangeArrowheads="1"/>
          </p:cNvSpPr>
          <p:nvPr/>
        </p:nvSpPr>
        <p:spPr bwMode="auto">
          <a:xfrm>
            <a:off x="3286125" y="6215063"/>
            <a:ext cx="90963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Ptrace()</a:t>
            </a:r>
            <a:endParaRPr lang="zh-CN" altLang="en-US" sz="1400">
              <a:solidFill>
                <a:schemeClr val="tx1"/>
              </a:solidFill>
            </a:endParaRPr>
          </a:p>
        </p:txBody>
      </p:sp>
      <p:sp>
        <p:nvSpPr>
          <p:cNvPr id="59428" name="TextBox 82"/>
          <p:cNvSpPr txBox="1">
            <a:spLocks noChangeArrowheads="1"/>
          </p:cNvSpPr>
          <p:nvPr/>
        </p:nvSpPr>
        <p:spPr bwMode="auto">
          <a:xfrm>
            <a:off x="857250" y="1357313"/>
            <a:ext cx="208121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SIG_KILL/SIG_CONT</a:t>
            </a:r>
          </a:p>
          <a:p>
            <a:pPr>
              <a:lnSpc>
                <a:spcPct val="80000"/>
              </a:lnSpc>
              <a:buClrTx/>
              <a:buFont typeface="Wingdings" panose="05000000000000000000" pitchFamily="2" charset="2"/>
              <a:buNone/>
            </a:pPr>
            <a:r>
              <a:rPr lang="en-US" altLang="zh-CN" sz="1400">
                <a:solidFill>
                  <a:schemeClr val="tx1"/>
                </a:solidFill>
              </a:rPr>
              <a:t>Wakeup()</a:t>
            </a:r>
            <a:endParaRPr lang="zh-CN" altLang="en-US" sz="1400">
              <a:solidFill>
                <a:schemeClr val="tx1"/>
              </a:solidFill>
            </a:endParaRPr>
          </a:p>
        </p:txBody>
      </p:sp>
      <p:sp>
        <p:nvSpPr>
          <p:cNvPr id="59429" name="TextBox 83"/>
          <p:cNvSpPr txBox="1">
            <a:spLocks noChangeArrowheads="1"/>
          </p:cNvSpPr>
          <p:nvPr/>
        </p:nvSpPr>
        <p:spPr bwMode="auto">
          <a:xfrm>
            <a:off x="5214938" y="5357813"/>
            <a:ext cx="1049337"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400">
                <a:solidFill>
                  <a:schemeClr val="tx1"/>
                </a:solidFill>
              </a:rPr>
              <a:t>Do_Exit()</a:t>
            </a:r>
            <a:endParaRPr lang="zh-CN" altLang="en-US" sz="1400">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p:txBody>
          <a:bodyPr/>
          <a:lstStyle/>
          <a:p>
            <a:r>
              <a:rPr lang="en-US" altLang="zh-CN">
                <a:ea typeface="宋体" panose="02010600030101010101" pitchFamily="2" charset="-122"/>
              </a:rPr>
              <a:t>Android</a:t>
            </a:r>
            <a:r>
              <a:rPr lang="zh-CN" altLang="en-US">
                <a:ea typeface="宋体" panose="02010600030101010101" pitchFamily="2" charset="-122"/>
              </a:rPr>
              <a:t>中的活动状态</a:t>
            </a:r>
          </a:p>
        </p:txBody>
      </p:sp>
      <p:pic>
        <p:nvPicPr>
          <p:cNvPr id="60419"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79650" y="1481138"/>
            <a:ext cx="5448300" cy="4791075"/>
          </a:xfrm>
        </p:spPr>
      </p:pic>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04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072F33D-272C-4001-B506-44054F31E5A0}" type="slidenum">
              <a:rPr lang="en-US" altLang="ko-KR" sz="1200" smtClean="0">
                <a:solidFill>
                  <a:schemeClr val="bg1"/>
                </a:solidFill>
              </a:rPr>
              <a:pPr>
                <a:spcBef>
                  <a:spcPct val="0"/>
                </a:spcBef>
                <a:buClrTx/>
                <a:buSzTx/>
                <a:buFontTx/>
                <a:buNone/>
              </a:pPr>
              <a:t>74</a:t>
            </a:fld>
            <a:endParaRPr lang="en-US" altLang="ko-KR" sz="1200">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FC14C-E5DD-532E-456B-99B19119C883}"/>
              </a:ext>
            </a:extLst>
          </p:cNvPr>
          <p:cNvSpPr>
            <a:spLocks noGrp="1"/>
          </p:cNvSpPr>
          <p:nvPr>
            <p:ph type="title"/>
          </p:nvPr>
        </p:nvSpPr>
        <p:spPr/>
        <p:txBody>
          <a:bodyPr/>
          <a:lstStyle/>
          <a:p>
            <a:r>
              <a:rPr lang="zh-CN" altLang="en-US" dirty="0"/>
              <a:t>进程的设计目标</a:t>
            </a:r>
          </a:p>
        </p:txBody>
      </p:sp>
      <p:sp>
        <p:nvSpPr>
          <p:cNvPr id="3" name="内容占位符 2">
            <a:extLst>
              <a:ext uri="{FF2B5EF4-FFF2-40B4-BE49-F238E27FC236}">
                <a16:creationId xmlns:a16="http://schemas.microsoft.com/office/drawing/2014/main" id="{CFCD3F9A-B000-C2B9-FD6A-3A99A40A536F}"/>
              </a:ext>
            </a:extLst>
          </p:cNvPr>
          <p:cNvSpPr>
            <a:spLocks noGrp="1"/>
          </p:cNvSpPr>
          <p:nvPr>
            <p:ph idx="1"/>
          </p:nvPr>
        </p:nvSpPr>
        <p:spPr/>
        <p:txBody>
          <a:bodyPr/>
          <a:lstStyle/>
          <a:p>
            <a:r>
              <a:rPr lang="zh-CN" altLang="en-US" dirty="0"/>
              <a:t>由全部寄存器打包组成“上下文”</a:t>
            </a:r>
            <a:r>
              <a:rPr lang="en-US" altLang="zh-CN" dirty="0"/>
              <a:t>context</a:t>
            </a:r>
            <a:r>
              <a:rPr lang="zh-CN" altLang="en-US" dirty="0"/>
              <a:t>，通过保存和恢复“上下文”，实现进程的</a:t>
            </a:r>
            <a:r>
              <a:rPr lang="zh-CN" altLang="en-US" dirty="0">
                <a:solidFill>
                  <a:srgbClr val="FF0000"/>
                </a:solidFill>
              </a:rPr>
              <a:t>无感知启停切换</a:t>
            </a:r>
            <a:endParaRPr lang="en-US" altLang="zh-CN" dirty="0">
              <a:solidFill>
                <a:srgbClr val="FF0000"/>
              </a:solidFill>
            </a:endParaRPr>
          </a:p>
          <a:p>
            <a:r>
              <a:rPr lang="zh-CN" altLang="en-US" dirty="0"/>
              <a:t>通过对“触发慢操作”的函数的封装和指令权限限定，实现进程的</a:t>
            </a:r>
            <a:r>
              <a:rPr lang="zh-CN" altLang="en-US" dirty="0">
                <a:solidFill>
                  <a:srgbClr val="FF0000"/>
                </a:solidFill>
              </a:rPr>
              <a:t>运行与等待状态切换的感知</a:t>
            </a:r>
            <a:endParaRPr lang="en-US" altLang="zh-CN" dirty="0"/>
          </a:p>
          <a:p>
            <a:r>
              <a:rPr lang="zh-CN" altLang="en-US" dirty="0"/>
              <a:t>监控硬件事件，用以驱动“</a:t>
            </a:r>
            <a:r>
              <a:rPr lang="zh-CN" altLang="en-US" dirty="0">
                <a:solidFill>
                  <a:srgbClr val="FF0000"/>
                </a:solidFill>
              </a:rPr>
              <a:t>进程状态机的变化</a:t>
            </a:r>
            <a:r>
              <a:rPr lang="zh-CN" altLang="en-US" dirty="0"/>
              <a:t>”，从而实现对多个进程正确分类，有效处理</a:t>
            </a:r>
          </a:p>
        </p:txBody>
      </p:sp>
      <p:sp>
        <p:nvSpPr>
          <p:cNvPr id="4" name="日期占位符 3">
            <a:extLst>
              <a:ext uri="{FF2B5EF4-FFF2-40B4-BE49-F238E27FC236}">
                <a16:creationId xmlns:a16="http://schemas.microsoft.com/office/drawing/2014/main" id="{25FA78B8-C863-09D3-8C61-13297287ACEC}"/>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224FCB92-9590-642D-957E-BF73C2D3EB4B}"/>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A5E0CBC4-F375-B167-DB12-E36421A0CE90}"/>
              </a:ext>
            </a:extLst>
          </p:cNvPr>
          <p:cNvSpPr>
            <a:spLocks noGrp="1"/>
          </p:cNvSpPr>
          <p:nvPr>
            <p:ph type="sldNum" sz="quarter" idx="12"/>
          </p:nvPr>
        </p:nvSpPr>
        <p:spPr/>
        <p:txBody>
          <a:bodyPr/>
          <a:lstStyle/>
          <a:p>
            <a:pPr>
              <a:defRPr/>
            </a:pPr>
            <a:fld id="{735FD82A-B7E6-45EF-A6AD-CFE05C0DE389}" type="slidenum">
              <a:rPr lang="en-US" altLang="ko-KR" smtClean="0"/>
              <a:pPr>
                <a:defRPr/>
              </a:pPr>
              <a:t>75</a:t>
            </a:fld>
            <a:endParaRPr lang="en-US" altLang="ko-KR"/>
          </a:p>
        </p:txBody>
      </p:sp>
    </p:spTree>
    <p:extLst>
      <p:ext uri="{BB962C8B-B14F-4D97-AF65-F5344CB8AC3E}">
        <p14:creationId xmlns:p14="http://schemas.microsoft.com/office/powerpoint/2010/main" val="2187831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Process Scheduling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76</a:t>
            </a:fld>
            <a:endParaRPr lang="en-US" altLang="ko-KR"/>
          </a:p>
        </p:txBody>
      </p:sp>
      <p:pic>
        <p:nvPicPr>
          <p:cNvPr id="9" name="图片 8"/>
          <p:cNvPicPr>
            <a:picLocks noChangeAspect="1"/>
          </p:cNvPicPr>
          <p:nvPr/>
        </p:nvPicPr>
        <p:blipFill>
          <a:blip r:embed="rId2"/>
          <a:stretch>
            <a:fillRect/>
          </a:stretch>
        </p:blipFill>
        <p:spPr>
          <a:xfrm>
            <a:off x="816886" y="1371600"/>
            <a:ext cx="8355068" cy="4577680"/>
          </a:xfrm>
          <a:prstGeom prst="rect">
            <a:avLst/>
          </a:prstGeom>
          <a:solidFill>
            <a:schemeClr val="bg1"/>
          </a:solidFill>
        </p:spPr>
      </p:pic>
    </p:spTree>
    <p:extLst>
      <p:ext uri="{BB962C8B-B14F-4D97-AF65-F5344CB8AC3E}">
        <p14:creationId xmlns:p14="http://schemas.microsoft.com/office/powerpoint/2010/main" val="16374390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a:ea typeface="宋体" panose="02010600030101010101" pitchFamily="2" charset="-122"/>
              </a:rPr>
              <a:t>进程的调度算法</a:t>
            </a:r>
          </a:p>
        </p:txBody>
      </p:sp>
      <p:sp>
        <p:nvSpPr>
          <p:cNvPr id="61443" name="Rectangle 5"/>
          <p:cNvSpPr>
            <a:spLocks noGrp="1" noChangeArrowheads="1"/>
          </p:cNvSpPr>
          <p:nvPr>
            <p:ph type="subTitle" idx="1"/>
          </p:nvPr>
        </p:nvSpPr>
        <p:spPr/>
        <p:txBody>
          <a:bodyPr/>
          <a:lstStyle/>
          <a:p>
            <a:r>
              <a:rPr lang="zh-CN" altLang="en-US" dirty="0">
                <a:ea typeface="宋体" panose="02010600030101010101" pitchFamily="2" charset="-122"/>
              </a:rPr>
              <a:t>如何从众多的就绪进程中选择合适的</a:t>
            </a:r>
          </a:p>
        </p:txBody>
      </p:sp>
    </p:spTree>
    <p:extLst>
      <p:ext uri="{BB962C8B-B14F-4D97-AF65-F5344CB8AC3E}">
        <p14:creationId xmlns:p14="http://schemas.microsoft.com/office/powerpoint/2010/main" val="20708305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496746" y="2130425"/>
            <a:ext cx="8464834" cy="2492896"/>
          </a:xfrm>
          <a:prstGeom prst="rect">
            <a:avLst/>
          </a:prstGeom>
        </p:spPr>
      </p:pic>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B40D5C89-3F50-4E78-90D8-3CB123F8C3B8}" type="slidenum">
              <a:rPr lang="en-US" altLang="ko-KR" smtClean="0"/>
              <a:pPr>
                <a:defRPr/>
              </a:pPr>
              <a:t>78</a:t>
            </a:fld>
            <a:endParaRPr lang="en-US" altLang="ko-KR"/>
          </a:p>
        </p:txBody>
      </p:sp>
    </p:spTree>
    <p:extLst>
      <p:ext uri="{BB962C8B-B14F-4D97-AF65-F5344CB8AC3E}">
        <p14:creationId xmlns:p14="http://schemas.microsoft.com/office/powerpoint/2010/main" val="18352521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CPU</a:t>
            </a:r>
            <a:r>
              <a:rPr lang="zh-CN" altLang="en-US" dirty="0"/>
              <a:t>资源的时分复用</a:t>
            </a:r>
            <a:endParaRPr lang="zh-CN" altLang="en-US" dirty="0">
              <a:cs typeface="+mj-cs"/>
            </a:endParaRPr>
          </a:p>
        </p:txBody>
      </p:sp>
      <p:grpSp>
        <p:nvGrpSpPr>
          <p:cNvPr id="2" name="组合 1"/>
          <p:cNvGrpSpPr/>
          <p:nvPr/>
        </p:nvGrpSpPr>
        <p:grpSpPr>
          <a:xfrm>
            <a:off x="844894" y="1857364"/>
            <a:ext cx="5012991" cy="428628"/>
            <a:chOff x="844893" y="1000114"/>
            <a:chExt cx="5012991" cy="428628"/>
          </a:xfrm>
        </p:grpSpPr>
        <p:sp>
          <p:nvSpPr>
            <p:cNvPr id="9" name="内容占位符 2"/>
            <p:cNvSpPr txBox="1">
              <a:spLocks/>
            </p:cNvSpPr>
            <p:nvPr/>
          </p:nvSpPr>
          <p:spPr>
            <a:xfrm>
              <a:off x="1142976" y="1000114"/>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进程切换：CPU资源的当前占用者切换</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2924944"/>
            <a:ext cx="1869719" cy="428628"/>
            <a:chOff x="844893" y="2067694"/>
            <a:chExt cx="1869719" cy="428628"/>
          </a:xfrm>
        </p:grpSpPr>
        <p:sp>
          <p:nvSpPr>
            <p:cNvPr id="15" name="内容占位符 2"/>
            <p:cNvSpPr txBox="1">
              <a:spLocks/>
            </p:cNvSpPr>
            <p:nvPr/>
          </p:nvSpPr>
          <p:spPr>
            <a:xfrm>
              <a:off x="1142976" y="2067694"/>
              <a:ext cx="157163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处理机调度</a:t>
              </a:r>
            </a:p>
          </p:txBody>
        </p:sp>
        <p:sp>
          <p:nvSpPr>
            <p:cNvPr id="16" name="TextBox 15"/>
            <p:cNvSpPr txBox="1"/>
            <p:nvPr/>
          </p:nvSpPr>
          <p:spPr>
            <a:xfrm>
              <a:off x="844893" y="206769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4005064"/>
            <a:ext cx="5095259" cy="428628"/>
            <a:chOff x="844893" y="3147814"/>
            <a:chExt cx="5095259" cy="428628"/>
          </a:xfrm>
        </p:grpSpPr>
        <p:sp>
          <p:nvSpPr>
            <p:cNvPr id="17" name="内容占位符 2"/>
            <p:cNvSpPr txBox="1">
              <a:spLocks/>
            </p:cNvSpPr>
            <p:nvPr/>
          </p:nvSpPr>
          <p:spPr>
            <a:xfrm>
              <a:off x="1142976" y="3147814"/>
              <a:ext cx="47971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调度程序：挑选就绪进程的内核函数</a:t>
              </a:r>
            </a:p>
          </p:txBody>
        </p:sp>
        <p:sp>
          <p:nvSpPr>
            <p:cNvPr id="18" name="TextBox 17"/>
            <p:cNvSpPr txBox="1"/>
            <p:nvPr/>
          </p:nvSpPr>
          <p:spPr>
            <a:xfrm>
              <a:off x="844893" y="31478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261496"/>
            <a:ext cx="6981986" cy="414954"/>
            <a:chOff x="1262422" y="2404246"/>
            <a:chExt cx="6981986" cy="414954"/>
          </a:xfrm>
        </p:grpSpPr>
        <p:pic>
          <p:nvPicPr>
            <p:cNvPr id="29" name="图片 28" descr="小点1.png"/>
            <p:cNvPicPr>
              <a:picLocks noChangeAspect="1"/>
            </p:cNvPicPr>
            <p:nvPr/>
          </p:nvPicPr>
          <p:blipFill>
            <a:blip r:embed="rId2" cstate="print"/>
            <a:stretch>
              <a:fillRect/>
            </a:stretch>
          </p:blipFill>
          <p:spPr>
            <a:xfrm>
              <a:off x="1262422" y="2492122"/>
              <a:ext cx="151066" cy="148997"/>
            </a:xfrm>
            <a:prstGeom prst="rect">
              <a:avLst/>
            </a:prstGeom>
            <a:effectLst/>
          </p:spPr>
        </p:pic>
        <p:sp>
          <p:nvSpPr>
            <p:cNvPr id="30" name="内容占位符 2"/>
            <p:cNvSpPr txBox="1">
              <a:spLocks/>
            </p:cNvSpPr>
            <p:nvPr/>
          </p:nvSpPr>
          <p:spPr>
            <a:xfrm>
              <a:off x="1394986" y="2404246"/>
              <a:ext cx="6849422" cy="41495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从就绪队列中</a:t>
              </a:r>
              <a:r>
                <a:rPr lang="zh-CN" altLang="en-US" dirty="0">
                  <a:solidFill>
                    <a:srgbClr val="FF0000"/>
                  </a:solidFill>
                </a:rPr>
                <a:t>挑选</a:t>
              </a:r>
              <a:r>
                <a:rPr lang="zh-CN" altLang="en-US" dirty="0"/>
                <a:t>下一个占用CPU运行的</a:t>
              </a:r>
              <a:r>
                <a:rPr lang="zh-CN" altLang="en-US" dirty="0">
                  <a:solidFill>
                    <a:srgbClr val="FF0000"/>
                  </a:solidFill>
                </a:rPr>
                <a:t>进程</a:t>
              </a:r>
              <a:endParaRPr lang="en-US" altLang="zh-CN" dirty="0">
                <a:solidFill>
                  <a:srgbClr val="FF0000"/>
                </a:solidFill>
              </a:endParaRPr>
            </a:p>
          </p:txBody>
        </p:sp>
      </p:grpSp>
      <p:grpSp>
        <p:nvGrpSpPr>
          <p:cNvPr id="13" name="组合 12"/>
          <p:cNvGrpSpPr/>
          <p:nvPr/>
        </p:nvGrpSpPr>
        <p:grpSpPr>
          <a:xfrm>
            <a:off x="1262422" y="2163754"/>
            <a:ext cx="5901866" cy="757770"/>
            <a:chOff x="1262422" y="1306504"/>
            <a:chExt cx="5901866" cy="757770"/>
          </a:xfrm>
        </p:grpSpPr>
        <p:pic>
          <p:nvPicPr>
            <p:cNvPr id="19" name="图片 18" descr="小点1.png"/>
            <p:cNvPicPr>
              <a:picLocks noChangeAspect="1"/>
            </p:cNvPicPr>
            <p:nvPr/>
          </p:nvPicPr>
          <p:blipFill>
            <a:blip r:embed="rId2" cstate="print"/>
            <a:stretch>
              <a:fillRect/>
            </a:stretch>
          </p:blipFill>
          <p:spPr>
            <a:xfrm>
              <a:off x="1262422" y="1449380"/>
              <a:ext cx="151066" cy="148997"/>
            </a:xfrm>
            <a:prstGeom prst="rect">
              <a:avLst/>
            </a:prstGeom>
            <a:effectLst/>
          </p:spPr>
        </p:pic>
        <p:sp>
          <p:nvSpPr>
            <p:cNvPr id="20" name="内容占位符 2"/>
            <p:cNvSpPr txBox="1">
              <a:spLocks/>
            </p:cNvSpPr>
            <p:nvPr/>
          </p:nvSpPr>
          <p:spPr>
            <a:xfrm>
              <a:off x="1394986" y="1306504"/>
              <a:ext cx="576930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保存当前进程在PCB中的执行上下文</a:t>
              </a:r>
              <a:r>
                <a:rPr lang="en-US" altLang="zh-CN" dirty="0"/>
                <a:t>(</a:t>
              </a:r>
              <a:r>
                <a:rPr lang="zh-CN" altLang="en-US" dirty="0"/>
                <a:t>CPU状态</a:t>
              </a:r>
              <a:r>
                <a:rPr lang="en-US" altLang="zh-CN" dirty="0"/>
                <a:t>)</a:t>
              </a:r>
              <a:endParaRPr lang="zh-CN" altLang="en-US" dirty="0"/>
            </a:p>
          </p:txBody>
        </p:sp>
        <p:pic>
          <p:nvPicPr>
            <p:cNvPr id="21" name="图片 20" descr="小点1.png"/>
            <p:cNvPicPr>
              <a:picLocks noChangeAspect="1"/>
            </p:cNvPicPr>
            <p:nvPr/>
          </p:nvPicPr>
          <p:blipFill>
            <a:blip r:embed="rId2" cstate="print"/>
            <a:stretch>
              <a:fillRect/>
            </a:stretch>
          </p:blipFill>
          <p:spPr>
            <a:xfrm>
              <a:off x="1269262" y="1778522"/>
              <a:ext cx="151066" cy="148997"/>
            </a:xfrm>
            <a:prstGeom prst="rect">
              <a:avLst/>
            </a:prstGeom>
            <a:effectLst/>
          </p:spPr>
        </p:pic>
        <p:sp>
          <p:nvSpPr>
            <p:cNvPr id="22" name="内容占位符 2"/>
            <p:cNvSpPr txBox="1">
              <a:spLocks/>
            </p:cNvSpPr>
            <p:nvPr/>
          </p:nvSpPr>
          <p:spPr>
            <a:xfrm>
              <a:off x="1401826" y="1635646"/>
              <a:ext cx="40342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恢复下一个进程的执行上下文</a:t>
              </a:r>
            </a:p>
          </p:txBody>
        </p:sp>
      </p:grpSp>
      <p:grpSp>
        <p:nvGrpSpPr>
          <p:cNvPr id="6" name="组合 5"/>
          <p:cNvGrpSpPr/>
          <p:nvPr/>
        </p:nvGrpSpPr>
        <p:grpSpPr>
          <a:xfrm>
            <a:off x="1262422" y="3623403"/>
            <a:ext cx="6988826" cy="293812"/>
            <a:chOff x="1262422" y="2766153"/>
            <a:chExt cx="6988826" cy="293812"/>
          </a:xfrm>
        </p:grpSpPr>
        <p:sp>
          <p:nvSpPr>
            <p:cNvPr id="23" name="内容占位符 2"/>
            <p:cNvSpPr txBox="1">
              <a:spLocks/>
            </p:cNvSpPr>
            <p:nvPr/>
          </p:nvSpPr>
          <p:spPr>
            <a:xfrm>
              <a:off x="1401826" y="2766153"/>
              <a:ext cx="6849422" cy="2938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从多个可用</a:t>
              </a:r>
              <a:r>
                <a:rPr lang="en-US" altLang="zh-CN" dirty="0"/>
                <a:t>CPU</a:t>
              </a:r>
              <a:r>
                <a:rPr lang="zh-CN" altLang="en-US" dirty="0"/>
                <a:t>中</a:t>
              </a:r>
              <a:r>
                <a:rPr lang="zh-CN" altLang="en-US" dirty="0">
                  <a:solidFill>
                    <a:srgbClr val="FF0000"/>
                  </a:solidFill>
                </a:rPr>
                <a:t>挑选</a:t>
              </a:r>
              <a:r>
                <a:rPr lang="zh-CN" altLang="en-US" dirty="0"/>
                <a:t>就绪进程可使用的</a:t>
              </a:r>
              <a:r>
                <a:rPr lang="en-US" altLang="zh-CN" dirty="0"/>
                <a:t>CPU</a:t>
              </a:r>
              <a:r>
                <a:rPr lang="zh-CN" altLang="en-US" dirty="0">
                  <a:solidFill>
                    <a:srgbClr val="FF0000"/>
                  </a:solidFill>
                </a:rPr>
                <a:t>资源</a:t>
              </a:r>
            </a:p>
          </p:txBody>
        </p:sp>
        <p:pic>
          <p:nvPicPr>
            <p:cNvPr id="24" name="图片 23" descr="小点1.png"/>
            <p:cNvPicPr>
              <a:picLocks noChangeAspect="1"/>
            </p:cNvPicPr>
            <p:nvPr/>
          </p:nvPicPr>
          <p:blipFill>
            <a:blip r:embed="rId2" cstate="print"/>
            <a:stretch>
              <a:fillRect/>
            </a:stretch>
          </p:blipFill>
          <p:spPr>
            <a:xfrm>
              <a:off x="1262422" y="2886025"/>
              <a:ext cx="151066" cy="148997"/>
            </a:xfrm>
            <a:prstGeom prst="rect">
              <a:avLst/>
            </a:prstGeom>
            <a:effectLst/>
          </p:spPr>
        </p:pic>
      </p:grpSp>
      <p:grpSp>
        <p:nvGrpSpPr>
          <p:cNvPr id="10" name="组合 9"/>
          <p:cNvGrpSpPr/>
          <p:nvPr/>
        </p:nvGrpSpPr>
        <p:grpSpPr>
          <a:xfrm>
            <a:off x="1262422" y="4333678"/>
            <a:ext cx="5095528" cy="620476"/>
            <a:chOff x="1262422" y="3476428"/>
            <a:chExt cx="5095528" cy="620476"/>
          </a:xfrm>
        </p:grpSpPr>
        <p:pic>
          <p:nvPicPr>
            <p:cNvPr id="35" name="图片 34" descr="小点1.png"/>
            <p:cNvPicPr>
              <a:picLocks noChangeAspect="1"/>
            </p:cNvPicPr>
            <p:nvPr/>
          </p:nvPicPr>
          <p:blipFill>
            <a:blip r:embed="rId2" cstate="print"/>
            <a:stretch>
              <a:fillRect/>
            </a:stretch>
          </p:blipFill>
          <p:spPr>
            <a:xfrm>
              <a:off x="1262422" y="3619304"/>
              <a:ext cx="151066" cy="148997"/>
            </a:xfrm>
            <a:prstGeom prst="rect">
              <a:avLst/>
            </a:prstGeom>
            <a:effectLst/>
          </p:spPr>
        </p:pic>
        <p:sp>
          <p:nvSpPr>
            <p:cNvPr id="36" name="内容占位符 2"/>
            <p:cNvSpPr txBox="1">
              <a:spLocks/>
            </p:cNvSpPr>
            <p:nvPr/>
          </p:nvSpPr>
          <p:spPr>
            <a:xfrm>
              <a:off x="1394986" y="3476428"/>
              <a:ext cx="49629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调度策略</a:t>
              </a:r>
              <a:endParaRPr lang="en-US" altLang="zh-CN" dirty="0"/>
            </a:p>
            <a:p>
              <a:pPr lvl="0">
                <a:spcBef>
                  <a:spcPct val="20000"/>
                </a:spcBef>
              </a:pPr>
              <a:r>
                <a:rPr lang="zh-CN" altLang="en-US" sz="1800" dirty="0"/>
                <a:t>    依据什么原则挑选进程</a:t>
              </a:r>
              <a:r>
                <a:rPr lang="en-US" altLang="zh-CN" sz="1800" dirty="0"/>
                <a:t>/</a:t>
              </a:r>
              <a:r>
                <a:rPr lang="zh-CN" altLang="en-US" sz="1800" dirty="0"/>
                <a:t>线程？</a:t>
              </a:r>
            </a:p>
          </p:txBody>
        </p:sp>
        <p:pic>
          <p:nvPicPr>
            <p:cNvPr id="27" name="图片 26" descr="小点1.png"/>
            <p:cNvPicPr>
              <a:picLocks noChangeAspect="1"/>
            </p:cNvPicPr>
            <p:nvPr/>
          </p:nvPicPr>
          <p:blipFill>
            <a:blip r:embed="rId2" cstate="print"/>
            <a:stretch>
              <a:fillRect/>
            </a:stretch>
          </p:blipFill>
          <p:spPr>
            <a:xfrm>
              <a:off x="1547664" y="3947907"/>
              <a:ext cx="151066" cy="148997"/>
            </a:xfrm>
            <a:prstGeom prst="rect">
              <a:avLst/>
            </a:prstGeom>
            <a:effectLst/>
          </p:spPr>
        </p:pic>
      </p:grpSp>
      <p:grpSp>
        <p:nvGrpSpPr>
          <p:cNvPr id="11" name="组合 10"/>
          <p:cNvGrpSpPr/>
          <p:nvPr/>
        </p:nvGrpSpPr>
        <p:grpSpPr>
          <a:xfrm>
            <a:off x="1262422" y="5007213"/>
            <a:ext cx="4023958" cy="630683"/>
            <a:chOff x="1262422" y="4149962"/>
            <a:chExt cx="4023958" cy="630683"/>
          </a:xfrm>
        </p:grpSpPr>
        <p:pic>
          <p:nvPicPr>
            <p:cNvPr id="37" name="图片 36" descr="小点1.png"/>
            <p:cNvPicPr>
              <a:picLocks noChangeAspect="1"/>
            </p:cNvPicPr>
            <p:nvPr/>
          </p:nvPicPr>
          <p:blipFill>
            <a:blip r:embed="rId2" cstate="print"/>
            <a:stretch>
              <a:fillRect/>
            </a:stretch>
          </p:blipFill>
          <p:spPr>
            <a:xfrm>
              <a:off x="1262422" y="4292838"/>
              <a:ext cx="151066" cy="148997"/>
            </a:xfrm>
            <a:prstGeom prst="rect">
              <a:avLst/>
            </a:prstGeom>
            <a:effectLst/>
          </p:spPr>
        </p:pic>
        <p:sp>
          <p:nvSpPr>
            <p:cNvPr id="38" name="内容占位符 2"/>
            <p:cNvSpPr txBox="1">
              <a:spLocks/>
            </p:cNvSpPr>
            <p:nvPr/>
          </p:nvSpPr>
          <p:spPr>
            <a:xfrm>
              <a:off x="1394986" y="4149962"/>
              <a:ext cx="38913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调度时机</a:t>
              </a:r>
              <a:endParaRPr lang="en-US" altLang="zh-CN" dirty="0"/>
            </a:p>
            <a:p>
              <a:pPr lvl="0">
                <a:spcBef>
                  <a:spcPct val="20000"/>
                </a:spcBef>
              </a:pPr>
              <a:r>
                <a:rPr lang="zh-CN" altLang="en-US" sz="1800" dirty="0"/>
                <a:t>    什么时候进行调度？</a:t>
              </a:r>
            </a:p>
          </p:txBody>
        </p:sp>
        <p:pic>
          <p:nvPicPr>
            <p:cNvPr id="28" name="图片 27" descr="小点1.png"/>
            <p:cNvPicPr>
              <a:picLocks noChangeAspect="1"/>
            </p:cNvPicPr>
            <p:nvPr/>
          </p:nvPicPr>
          <p:blipFill>
            <a:blip r:embed="rId2" cstate="print"/>
            <a:stretch>
              <a:fillRect/>
            </a:stretch>
          </p:blipFill>
          <p:spPr>
            <a:xfrm>
              <a:off x="1534567" y="4631648"/>
              <a:ext cx="151066" cy="148997"/>
            </a:xfrm>
            <a:prstGeom prst="rect">
              <a:avLst/>
            </a:prstGeom>
            <a:effectLst/>
          </p:spPr>
        </p:pic>
      </p:grpSp>
    </p:spTree>
    <p:extLst>
      <p:ext uri="{BB962C8B-B14F-4D97-AF65-F5344CB8AC3E}">
        <p14:creationId xmlns:p14="http://schemas.microsoft.com/office/powerpoint/2010/main" val="29019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a:ea typeface="宋体" panose="02010600030101010101" pitchFamily="2" charset="-122"/>
              </a:rPr>
              <a:t>Efficiency of Cocurrency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84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F08FDE6-8C98-4833-9711-02236B470BCC}" type="slidenum">
              <a:rPr lang="en-US" altLang="ko-KR" sz="1200" smtClean="0">
                <a:solidFill>
                  <a:schemeClr val="bg1"/>
                </a:solidFill>
              </a:rPr>
              <a:pPr>
                <a:spcBef>
                  <a:spcPct val="0"/>
                </a:spcBef>
                <a:buClrTx/>
                <a:buSzTx/>
                <a:buFontTx/>
                <a:buNone/>
              </a:pPr>
              <a:t>8</a:t>
            </a:fld>
            <a:endParaRPr lang="en-US" altLang="ko-KR" sz="1200">
              <a:solidFill>
                <a:schemeClr val="bg1"/>
              </a:solidFill>
            </a:endParaRPr>
          </a:p>
        </p:txBody>
      </p:sp>
      <p:pic>
        <p:nvPicPr>
          <p:cNvPr id="8" name="Picture 6" descr="并发工作的效率提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500188"/>
            <a:ext cx="8497887"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152999" y="1916832"/>
            <a:ext cx="5870247" cy="428628"/>
            <a:chOff x="844893" y="1000114"/>
            <a:chExt cx="5870247" cy="428628"/>
          </a:xfrm>
        </p:grpSpPr>
        <p:sp>
          <p:nvSpPr>
            <p:cNvPr id="23" name="内容占位符 2"/>
            <p:cNvSpPr txBox="1">
              <a:spLocks/>
            </p:cNvSpPr>
            <p:nvPr/>
          </p:nvSpPr>
          <p:spPr>
            <a:xfrm>
              <a:off x="1142976" y="1000114"/>
              <a:ext cx="55721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在进程/线程的生命周期中的什么时候进行调度？</a:t>
              </a:r>
            </a:p>
          </p:txBody>
        </p:sp>
        <p:sp>
          <p:nvSpPr>
            <p:cNvPr id="24" name="TextBox 23"/>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5374711" y="2710851"/>
            <a:ext cx="3013713" cy="2963585"/>
            <a:chOff x="559291" y="1754461"/>
            <a:chExt cx="3013713" cy="2963585"/>
          </a:xfrm>
        </p:grpSpPr>
        <p:grpSp>
          <p:nvGrpSpPr>
            <p:cNvPr id="25" name="组合 24"/>
            <p:cNvGrpSpPr/>
            <p:nvPr/>
          </p:nvGrpSpPr>
          <p:grpSpPr>
            <a:xfrm>
              <a:off x="559291" y="1784507"/>
              <a:ext cx="3008403" cy="2592110"/>
              <a:chOff x="4572000" y="1275606"/>
              <a:chExt cx="3008403" cy="2592110"/>
            </a:xfrm>
          </p:grpSpPr>
          <p:grpSp>
            <p:nvGrpSpPr>
              <p:cNvPr id="26" name="组合 38"/>
              <p:cNvGrpSpPr/>
              <p:nvPr/>
            </p:nvGrpSpPr>
            <p:grpSpPr>
              <a:xfrm>
                <a:off x="4572000" y="1275606"/>
                <a:ext cx="1280211" cy="640662"/>
                <a:chOff x="5004048" y="1347614"/>
                <a:chExt cx="1280211" cy="640662"/>
              </a:xfrm>
            </p:grpSpPr>
            <p:sp>
              <p:nvSpPr>
                <p:cNvPr id="46" name="椭圆 4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创 建</a:t>
                  </a:r>
                </a:p>
              </p:txBody>
            </p:sp>
          </p:grpSp>
          <p:grpSp>
            <p:nvGrpSpPr>
              <p:cNvPr id="27" name="组合 39"/>
              <p:cNvGrpSpPr/>
              <p:nvPr/>
            </p:nvGrpSpPr>
            <p:grpSpPr>
              <a:xfrm>
                <a:off x="4572000" y="2274265"/>
                <a:ext cx="1280211" cy="640662"/>
                <a:chOff x="5004048" y="1347614"/>
                <a:chExt cx="1280211" cy="640662"/>
              </a:xfrm>
            </p:grpSpPr>
            <p:sp>
              <p:nvSpPr>
                <p:cNvPr id="44" name="椭圆 4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28" name="组合 40"/>
              <p:cNvGrpSpPr/>
              <p:nvPr/>
            </p:nvGrpSpPr>
            <p:grpSpPr>
              <a:xfrm>
                <a:off x="6300192" y="2252854"/>
                <a:ext cx="1280211" cy="640662"/>
                <a:chOff x="5004048" y="1347614"/>
                <a:chExt cx="1280211" cy="640662"/>
              </a:xfrm>
            </p:grpSpPr>
            <p:sp>
              <p:nvSpPr>
                <p:cNvPr id="42" name="椭圆 41"/>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sp>
            <p:nvSpPr>
              <p:cNvPr id="31" name="弧形 30"/>
              <p:cNvSpPr/>
              <p:nvPr/>
            </p:nvSpPr>
            <p:spPr>
              <a:xfrm rot="18840000">
                <a:off x="5300215" y="2054475"/>
                <a:ext cx="1484437" cy="1532939"/>
              </a:xfrm>
              <a:prstGeom prst="arc">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箭头连接符 31"/>
              <p:cNvCxnSpPr/>
              <p:nvPr/>
            </p:nvCxnSpPr>
            <p:spPr>
              <a:xfrm flipV="1">
                <a:off x="5212104" y="1915360"/>
                <a:ext cx="0" cy="357997"/>
              </a:xfrm>
              <a:prstGeom prst="straightConnector1">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组合 43"/>
              <p:cNvGrpSpPr/>
              <p:nvPr/>
            </p:nvGrpSpPr>
            <p:grpSpPr>
              <a:xfrm>
                <a:off x="5436096" y="2228395"/>
                <a:ext cx="1629555" cy="1639321"/>
                <a:chOff x="5652120" y="2228395"/>
                <a:chExt cx="1629555" cy="1639321"/>
              </a:xfrm>
            </p:grpSpPr>
            <p:grpSp>
              <p:nvGrpSpPr>
                <p:cNvPr id="34" name="组合 44"/>
                <p:cNvGrpSpPr/>
                <p:nvPr/>
              </p:nvGrpSpPr>
              <p:grpSpPr>
                <a:xfrm>
                  <a:off x="5652120" y="3227054"/>
                  <a:ext cx="1280211" cy="640662"/>
                  <a:chOff x="5004048" y="1347614"/>
                  <a:chExt cx="1280211" cy="640662"/>
                </a:xfrm>
              </p:grpSpPr>
              <p:sp>
                <p:nvSpPr>
                  <p:cNvPr id="40" name="椭圆 39"/>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39" name="弧形 38"/>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grpSp>
          <p:nvGrpSpPr>
            <p:cNvPr id="48" name="组合 47"/>
            <p:cNvGrpSpPr/>
            <p:nvPr/>
          </p:nvGrpSpPr>
          <p:grpSpPr>
            <a:xfrm>
              <a:off x="2292793" y="1754461"/>
              <a:ext cx="1280211" cy="989694"/>
              <a:chOff x="6305502" y="1245560"/>
              <a:chExt cx="1280211" cy="989694"/>
            </a:xfrm>
          </p:grpSpPr>
          <p:grpSp>
            <p:nvGrpSpPr>
              <p:cNvPr id="49" name="组合 85"/>
              <p:cNvGrpSpPr/>
              <p:nvPr/>
            </p:nvGrpSpPr>
            <p:grpSpPr>
              <a:xfrm>
                <a:off x="6305502" y="1245560"/>
                <a:ext cx="1280211" cy="640662"/>
                <a:chOff x="5004048" y="1347614"/>
                <a:chExt cx="1280211" cy="640662"/>
              </a:xfrm>
            </p:grpSpPr>
            <p:sp>
              <p:nvSpPr>
                <p:cNvPr id="51" name="椭圆 50"/>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退 出</a:t>
                  </a:r>
                </a:p>
              </p:txBody>
            </p:sp>
          </p:grpSp>
          <p:cxnSp>
            <p:nvCxnSpPr>
              <p:cNvPr id="50" name="直接箭头连接符 49"/>
              <p:cNvCxnSpPr/>
              <p:nvPr/>
            </p:nvCxnSpPr>
            <p:spPr>
              <a:xfrm flipV="1">
                <a:off x="6945608" y="1877257"/>
                <a:ext cx="0" cy="357997"/>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53" name="弧形 52"/>
            <p:cNvSpPr/>
            <p:nvPr/>
          </p:nvSpPr>
          <p:spPr>
            <a:xfrm flipH="1">
              <a:off x="1060506" y="277271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弧形 53"/>
            <p:cNvSpPr/>
            <p:nvPr/>
          </p:nvSpPr>
          <p:spPr>
            <a:xfrm rot="-2760000">
              <a:off x="1201805" y="3169924"/>
              <a:ext cx="1523237" cy="1573007"/>
            </a:xfrm>
            <a:prstGeom prst="arc">
              <a:avLst/>
            </a:prstGeom>
            <a:ln w="38100">
              <a:solidFill>
                <a:srgbClr val="11576A"/>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29" name="直接箭头连接符 28"/>
          <p:cNvCxnSpPr/>
          <p:nvPr/>
        </p:nvCxnSpPr>
        <p:spPr>
          <a:xfrm flipV="1">
            <a:off x="7750074" y="3346037"/>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弧形 29"/>
          <p:cNvSpPr/>
          <p:nvPr/>
        </p:nvSpPr>
        <p:spPr>
          <a:xfrm>
            <a:off x="7191433" y="3694532"/>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弧形 34"/>
          <p:cNvSpPr/>
          <p:nvPr/>
        </p:nvSpPr>
        <p:spPr>
          <a:xfrm rot="-2760000">
            <a:off x="6017225" y="4122437"/>
            <a:ext cx="1523237" cy="1573007"/>
          </a:xfrm>
          <a:prstGeom prst="arc">
            <a:avLst/>
          </a:prstGeom>
          <a:ln w="38100">
            <a:solidFill>
              <a:srgbClr val="C00000"/>
            </a:solidFill>
            <a:headEnd type="none"/>
            <a:tailEnd type="triangle"/>
          </a:ln>
          <a:scene3d>
            <a:camera prst="orthographicFront">
              <a:rot lat="0" lon="0" rev="108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6" name="组合 35"/>
          <p:cNvGrpSpPr/>
          <p:nvPr/>
        </p:nvGrpSpPr>
        <p:grpSpPr>
          <a:xfrm>
            <a:off x="1152999" y="2917876"/>
            <a:ext cx="4084297" cy="713468"/>
            <a:chOff x="844893" y="2001158"/>
            <a:chExt cx="4084297" cy="713468"/>
          </a:xfrm>
        </p:grpSpPr>
        <p:sp>
          <p:nvSpPr>
            <p:cNvPr id="37" name="内容占位符 2"/>
            <p:cNvSpPr txBox="1">
              <a:spLocks/>
            </p:cNvSpPr>
            <p:nvPr/>
          </p:nvSpPr>
          <p:spPr>
            <a:xfrm>
              <a:off x="1142976" y="200115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非抢占系统</a:t>
              </a:r>
            </a:p>
          </p:txBody>
        </p:sp>
        <p:sp>
          <p:nvSpPr>
            <p:cNvPr id="38" name="TextBox 15"/>
            <p:cNvSpPr txBox="1"/>
            <p:nvPr/>
          </p:nvSpPr>
          <p:spPr>
            <a:xfrm>
              <a:off x="844893" y="2001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55" name="图片 54" descr="小点1.png"/>
            <p:cNvPicPr>
              <a:picLocks noChangeAspect="1"/>
            </p:cNvPicPr>
            <p:nvPr/>
          </p:nvPicPr>
          <p:blipFill>
            <a:blip r:embed="rId3" cstate="print"/>
            <a:stretch>
              <a:fillRect/>
            </a:stretch>
          </p:blipFill>
          <p:spPr>
            <a:xfrm>
              <a:off x="1262422" y="2438382"/>
              <a:ext cx="151066" cy="148997"/>
            </a:xfrm>
            <a:prstGeom prst="rect">
              <a:avLst/>
            </a:prstGeom>
            <a:effectLst/>
          </p:spPr>
        </p:pic>
        <p:sp>
          <p:nvSpPr>
            <p:cNvPr id="56" name="内容占位符 2"/>
            <p:cNvSpPr txBox="1">
              <a:spLocks/>
            </p:cNvSpPr>
            <p:nvPr/>
          </p:nvSpPr>
          <p:spPr>
            <a:xfrm>
              <a:off x="1394986" y="2337710"/>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当前进程主动放弃</a:t>
              </a:r>
              <a:r>
                <a:rPr lang="en-US" altLang="zh-CN" dirty="0"/>
                <a:t>CPU</a:t>
              </a:r>
              <a:r>
                <a:rPr lang="zh-CN" altLang="en-US" dirty="0"/>
                <a:t>时</a:t>
              </a:r>
            </a:p>
          </p:txBody>
        </p:sp>
      </p:grpSp>
      <p:grpSp>
        <p:nvGrpSpPr>
          <p:cNvPr id="57" name="组合 56"/>
          <p:cNvGrpSpPr/>
          <p:nvPr/>
        </p:nvGrpSpPr>
        <p:grpSpPr>
          <a:xfrm>
            <a:off x="1152999" y="3572156"/>
            <a:ext cx="4519195" cy="1093794"/>
            <a:chOff x="844893" y="2655438"/>
            <a:chExt cx="4519195" cy="1093794"/>
          </a:xfrm>
        </p:grpSpPr>
        <p:sp>
          <p:nvSpPr>
            <p:cNvPr id="58" name="内容占位符 2"/>
            <p:cNvSpPr txBox="1">
              <a:spLocks/>
            </p:cNvSpPr>
            <p:nvPr/>
          </p:nvSpPr>
          <p:spPr>
            <a:xfrm>
              <a:off x="1142976" y="2655438"/>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可抢占系统</a:t>
              </a:r>
            </a:p>
          </p:txBody>
        </p:sp>
        <p:sp>
          <p:nvSpPr>
            <p:cNvPr id="59" name="TextBox 17"/>
            <p:cNvSpPr txBox="1"/>
            <p:nvPr/>
          </p:nvSpPr>
          <p:spPr>
            <a:xfrm>
              <a:off x="844893" y="26554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60" name="图片 59" descr="小点1.png"/>
            <p:cNvPicPr>
              <a:picLocks noChangeAspect="1"/>
            </p:cNvPicPr>
            <p:nvPr/>
          </p:nvPicPr>
          <p:blipFill>
            <a:blip r:embed="rId3" cstate="print"/>
            <a:stretch>
              <a:fillRect/>
            </a:stretch>
          </p:blipFill>
          <p:spPr>
            <a:xfrm>
              <a:off x="1262422" y="3126928"/>
              <a:ext cx="151066" cy="148997"/>
            </a:xfrm>
            <a:prstGeom prst="rect">
              <a:avLst/>
            </a:prstGeom>
            <a:effectLst/>
          </p:spPr>
        </p:pic>
        <p:sp>
          <p:nvSpPr>
            <p:cNvPr id="61" name="内容占位符 2"/>
            <p:cNvSpPr txBox="1">
              <a:spLocks/>
            </p:cNvSpPr>
            <p:nvPr/>
          </p:nvSpPr>
          <p:spPr>
            <a:xfrm>
              <a:off x="1394986" y="2984052"/>
              <a:ext cx="39691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中断请求被服务例程响应完成时</a:t>
              </a:r>
            </a:p>
          </p:txBody>
        </p:sp>
        <p:pic>
          <p:nvPicPr>
            <p:cNvPr id="62" name="图片 61" descr="小点1.png"/>
            <p:cNvPicPr>
              <a:picLocks noChangeAspect="1"/>
            </p:cNvPicPr>
            <p:nvPr/>
          </p:nvPicPr>
          <p:blipFill>
            <a:blip r:embed="rId3" cstate="print"/>
            <a:stretch>
              <a:fillRect/>
            </a:stretch>
          </p:blipFill>
          <p:spPr>
            <a:xfrm>
              <a:off x="1262422" y="3463480"/>
              <a:ext cx="151066" cy="148997"/>
            </a:xfrm>
            <a:prstGeom prst="rect">
              <a:avLst/>
            </a:prstGeom>
            <a:effectLst/>
          </p:spPr>
        </p:pic>
        <p:sp>
          <p:nvSpPr>
            <p:cNvPr id="63" name="内容占位符 2"/>
            <p:cNvSpPr txBox="1">
              <a:spLocks/>
            </p:cNvSpPr>
            <p:nvPr/>
          </p:nvSpPr>
          <p:spPr>
            <a:xfrm>
              <a:off x="1394986" y="3320604"/>
              <a:ext cx="22483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当前进程被抢占</a:t>
              </a:r>
            </a:p>
          </p:txBody>
        </p:sp>
      </p:grpSp>
      <p:grpSp>
        <p:nvGrpSpPr>
          <p:cNvPr id="5" name="组合 4"/>
          <p:cNvGrpSpPr/>
          <p:nvPr/>
        </p:nvGrpSpPr>
        <p:grpSpPr>
          <a:xfrm>
            <a:off x="1152999" y="1916832"/>
            <a:ext cx="5941685" cy="428628"/>
            <a:chOff x="3715909" y="1000953"/>
            <a:chExt cx="5941685" cy="428628"/>
          </a:xfrm>
        </p:grpSpPr>
        <p:sp>
          <p:nvSpPr>
            <p:cNvPr id="65" name="内容占位符 2"/>
            <p:cNvSpPr txBox="1">
              <a:spLocks/>
            </p:cNvSpPr>
            <p:nvPr/>
          </p:nvSpPr>
          <p:spPr>
            <a:xfrm>
              <a:off x="4013992" y="1000953"/>
              <a:ext cx="564360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内核运行调度程序的条件</a:t>
              </a:r>
            </a:p>
          </p:txBody>
        </p:sp>
        <p:sp>
          <p:nvSpPr>
            <p:cNvPr id="66" name="TextBox 11"/>
            <p:cNvSpPr txBox="1"/>
            <p:nvPr/>
          </p:nvSpPr>
          <p:spPr>
            <a:xfrm>
              <a:off x="3715909" y="100095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570527" y="2223222"/>
            <a:ext cx="4809776" cy="407990"/>
            <a:chOff x="4133438" y="1307343"/>
            <a:chExt cx="4809776" cy="407990"/>
          </a:xfrm>
        </p:grpSpPr>
        <p:pic>
          <p:nvPicPr>
            <p:cNvPr id="67" name="图片 66" descr="小点1.png"/>
            <p:cNvPicPr>
              <a:picLocks noChangeAspect="1"/>
            </p:cNvPicPr>
            <p:nvPr/>
          </p:nvPicPr>
          <p:blipFill>
            <a:blip r:embed="rId3" cstate="print"/>
            <a:stretch>
              <a:fillRect/>
            </a:stretch>
          </p:blipFill>
          <p:spPr>
            <a:xfrm>
              <a:off x="4133438" y="1450219"/>
              <a:ext cx="151066" cy="148997"/>
            </a:xfrm>
            <a:prstGeom prst="rect">
              <a:avLst/>
            </a:prstGeom>
            <a:effectLst/>
          </p:spPr>
        </p:pic>
        <p:sp>
          <p:nvSpPr>
            <p:cNvPr id="68" name="内容占位符 2"/>
            <p:cNvSpPr txBox="1">
              <a:spLocks/>
            </p:cNvSpPr>
            <p:nvPr/>
          </p:nvSpPr>
          <p:spPr>
            <a:xfrm>
              <a:off x="4266002" y="1307343"/>
              <a:ext cx="467721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进程从运行状态切换到等待状态</a:t>
              </a:r>
            </a:p>
          </p:txBody>
        </p:sp>
      </p:grpSp>
      <p:grpSp>
        <p:nvGrpSpPr>
          <p:cNvPr id="7" name="组合 6"/>
          <p:cNvGrpSpPr/>
          <p:nvPr/>
        </p:nvGrpSpPr>
        <p:grpSpPr>
          <a:xfrm>
            <a:off x="1570527" y="2557510"/>
            <a:ext cx="2595198" cy="428628"/>
            <a:chOff x="4133438" y="1641631"/>
            <a:chExt cx="2595198" cy="428628"/>
          </a:xfrm>
        </p:grpSpPr>
        <p:pic>
          <p:nvPicPr>
            <p:cNvPr id="69" name="图片 68" descr="小点1.png"/>
            <p:cNvPicPr>
              <a:picLocks noChangeAspect="1"/>
            </p:cNvPicPr>
            <p:nvPr/>
          </p:nvPicPr>
          <p:blipFill>
            <a:blip r:embed="rId3" cstate="print"/>
            <a:stretch>
              <a:fillRect/>
            </a:stretch>
          </p:blipFill>
          <p:spPr>
            <a:xfrm>
              <a:off x="4133438" y="1784507"/>
              <a:ext cx="151066" cy="148997"/>
            </a:xfrm>
            <a:prstGeom prst="rect">
              <a:avLst/>
            </a:prstGeom>
            <a:effectLst/>
          </p:spPr>
        </p:pic>
        <p:sp>
          <p:nvSpPr>
            <p:cNvPr id="70" name="内容占位符 2"/>
            <p:cNvSpPr txBox="1">
              <a:spLocks/>
            </p:cNvSpPr>
            <p:nvPr/>
          </p:nvSpPr>
          <p:spPr>
            <a:xfrm>
              <a:off x="4266002" y="1641631"/>
              <a:ext cx="24626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进程被终结了</a:t>
              </a:r>
            </a:p>
          </p:txBody>
        </p:sp>
      </p:grpSp>
      <p:grpSp>
        <p:nvGrpSpPr>
          <p:cNvPr id="71" name="组合 70"/>
          <p:cNvGrpSpPr/>
          <p:nvPr/>
        </p:nvGrpSpPr>
        <p:grpSpPr>
          <a:xfrm>
            <a:off x="1857141" y="4629110"/>
            <a:ext cx="3166981" cy="758951"/>
            <a:chOff x="1549035" y="3712391"/>
            <a:chExt cx="3166981" cy="758951"/>
          </a:xfrm>
        </p:grpSpPr>
        <p:sp>
          <p:nvSpPr>
            <p:cNvPr id="72" name="内容占位符 2"/>
            <p:cNvSpPr txBox="1">
              <a:spLocks/>
            </p:cNvSpPr>
            <p:nvPr/>
          </p:nvSpPr>
          <p:spPr>
            <a:xfrm>
              <a:off x="1715620" y="3712391"/>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进程时间片用完</a:t>
              </a:r>
            </a:p>
          </p:txBody>
        </p:sp>
        <p:sp>
          <p:nvSpPr>
            <p:cNvPr id="73" name="内容占位符 2"/>
            <p:cNvSpPr txBox="1">
              <a:spLocks/>
            </p:cNvSpPr>
            <p:nvPr/>
          </p:nvSpPr>
          <p:spPr>
            <a:xfrm>
              <a:off x="1715620" y="4042714"/>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进程从等待切换到就绪</a:t>
              </a:r>
            </a:p>
          </p:txBody>
        </p:sp>
        <p:pic>
          <p:nvPicPr>
            <p:cNvPr id="74" name="图片 73" descr="小点1.png"/>
            <p:cNvPicPr>
              <a:picLocks noChangeAspect="1"/>
            </p:cNvPicPr>
            <p:nvPr/>
          </p:nvPicPr>
          <p:blipFill>
            <a:blip r:embed="rId3" cstate="print"/>
            <a:stretch>
              <a:fillRect/>
            </a:stretch>
          </p:blipFill>
          <p:spPr>
            <a:xfrm>
              <a:off x="1549035" y="3830663"/>
              <a:ext cx="151066" cy="148997"/>
            </a:xfrm>
            <a:prstGeom prst="rect">
              <a:avLst/>
            </a:prstGeom>
            <a:effectLst/>
          </p:spPr>
        </p:pic>
        <p:pic>
          <p:nvPicPr>
            <p:cNvPr id="75" name="图片 74" descr="小点1.png"/>
            <p:cNvPicPr>
              <a:picLocks noChangeAspect="1"/>
            </p:cNvPicPr>
            <p:nvPr/>
          </p:nvPicPr>
          <p:blipFill>
            <a:blip r:embed="rId3" cstate="print"/>
            <a:stretch>
              <a:fillRect/>
            </a:stretch>
          </p:blipFill>
          <p:spPr>
            <a:xfrm>
              <a:off x="1549035" y="4140325"/>
              <a:ext cx="151066" cy="148997"/>
            </a:xfrm>
            <a:prstGeom prst="rect">
              <a:avLst/>
            </a:prstGeom>
            <a:effectLst/>
          </p:spPr>
        </p:pic>
      </p:grpSp>
      <p:sp>
        <p:nvSpPr>
          <p:cNvPr id="76"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调度时机</a:t>
            </a:r>
            <a:endParaRPr lang="zh-CN" altLang="en-US" dirty="0">
              <a:cs typeface="+mj-cs"/>
            </a:endParaRPr>
          </a:p>
        </p:txBody>
      </p:sp>
      <p:cxnSp>
        <p:nvCxnSpPr>
          <p:cNvPr id="77" name="直接箭头连接符 76"/>
          <p:cNvCxnSpPr/>
          <p:nvPr/>
        </p:nvCxnSpPr>
        <p:spPr>
          <a:xfrm flipV="1">
            <a:off x="7750460" y="3354630"/>
            <a:ext cx="0" cy="35799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8" name="弧形 77"/>
          <p:cNvSpPr/>
          <p:nvPr/>
        </p:nvSpPr>
        <p:spPr>
          <a:xfrm>
            <a:off x="7191819" y="3703125"/>
            <a:ext cx="671769" cy="1328491"/>
          </a:xfrm>
          <a:prstGeom prst="arc">
            <a:avLst>
              <a:gd name="adj1" fmla="val 53704"/>
              <a:gd name="adj2" fmla="val 5400000"/>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5374711" y="188640"/>
            <a:ext cx="3661785" cy="1200329"/>
          </a:xfrm>
          <a:prstGeom prst="rect">
            <a:avLst/>
          </a:prstGeom>
          <a:noFill/>
        </p:spPr>
        <p:txBody>
          <a:bodyPr wrap="square" rtlCol="0">
            <a:spAutoFit/>
          </a:bodyPr>
          <a:lstStyle/>
          <a:p>
            <a:r>
              <a:rPr lang="zh-CN" altLang="en-US" dirty="0"/>
              <a:t>主动放弃</a:t>
            </a:r>
            <a:r>
              <a:rPr lang="en-US" altLang="zh-CN" dirty="0"/>
              <a:t>CPU</a:t>
            </a:r>
            <a:r>
              <a:rPr lang="zh-CN" altLang="en-US" dirty="0"/>
              <a:t>的方法：</a:t>
            </a:r>
            <a:endParaRPr lang="en-US" altLang="zh-CN" dirty="0"/>
          </a:p>
          <a:p>
            <a:r>
              <a:rPr lang="zh-CN" altLang="en-US" dirty="0"/>
              <a:t>调用</a:t>
            </a:r>
            <a:r>
              <a:rPr lang="en-US" altLang="zh-CN" dirty="0"/>
              <a:t>sleep</a:t>
            </a:r>
            <a:r>
              <a:rPr lang="zh-CN" altLang="en-US" dirty="0"/>
              <a:t>等表示不再执行的</a:t>
            </a:r>
            <a:r>
              <a:rPr lang="en-US" altLang="zh-CN" dirty="0"/>
              <a:t>API</a:t>
            </a:r>
          </a:p>
          <a:p>
            <a:r>
              <a:rPr lang="zh-CN" altLang="en-US" dirty="0"/>
              <a:t>调用</a:t>
            </a:r>
            <a:r>
              <a:rPr lang="en-US" altLang="zh-CN" dirty="0"/>
              <a:t>read</a:t>
            </a:r>
            <a:r>
              <a:rPr lang="zh-CN" altLang="en-US" dirty="0"/>
              <a:t>等需要长时间响应的</a:t>
            </a:r>
            <a:r>
              <a:rPr lang="en-US" altLang="zh-CN" dirty="0"/>
              <a:t>API</a:t>
            </a:r>
          </a:p>
          <a:p>
            <a:r>
              <a:rPr lang="zh-CN" altLang="en-US" dirty="0"/>
              <a:t>调用其他系统认为可以打断的</a:t>
            </a:r>
            <a:r>
              <a:rPr lang="en-US" altLang="zh-CN" dirty="0"/>
              <a:t>API</a:t>
            </a:r>
            <a:endParaRPr lang="zh-CN" altLang="en-US" dirty="0"/>
          </a:p>
        </p:txBody>
      </p:sp>
      <p:sp>
        <p:nvSpPr>
          <p:cNvPr id="64" name="文本框 63"/>
          <p:cNvSpPr txBox="1"/>
          <p:nvPr/>
        </p:nvSpPr>
        <p:spPr>
          <a:xfrm>
            <a:off x="1558287" y="5301208"/>
            <a:ext cx="3661785" cy="923330"/>
          </a:xfrm>
          <a:prstGeom prst="rect">
            <a:avLst/>
          </a:prstGeom>
          <a:noFill/>
        </p:spPr>
        <p:txBody>
          <a:bodyPr wrap="square" rtlCol="0">
            <a:spAutoFit/>
          </a:bodyPr>
          <a:lstStyle/>
          <a:p>
            <a:r>
              <a:rPr lang="zh-CN" altLang="en-US" dirty="0"/>
              <a:t>抢占</a:t>
            </a:r>
            <a:r>
              <a:rPr lang="en-US" altLang="zh-CN" dirty="0"/>
              <a:t>CPU</a:t>
            </a:r>
            <a:r>
              <a:rPr lang="zh-CN" altLang="en-US" dirty="0"/>
              <a:t>的方法：</a:t>
            </a:r>
            <a:endParaRPr lang="en-US" altLang="zh-CN" dirty="0"/>
          </a:p>
          <a:p>
            <a:r>
              <a:rPr lang="zh-CN" altLang="en-US" dirty="0"/>
              <a:t>利用任何进程被打断的机会</a:t>
            </a:r>
            <a:endParaRPr lang="en-US" altLang="zh-CN" dirty="0"/>
          </a:p>
          <a:p>
            <a:r>
              <a:rPr lang="zh-CN" altLang="en-US" dirty="0"/>
              <a:t>如中断、异常等</a:t>
            </a:r>
          </a:p>
        </p:txBody>
      </p:sp>
    </p:spTree>
    <p:extLst>
      <p:ext uri="{BB962C8B-B14F-4D97-AF65-F5344CB8AC3E}">
        <p14:creationId xmlns:p14="http://schemas.microsoft.com/office/powerpoint/2010/main" val="273811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par>
                                <p:cTn id="26" presetID="35" presetClass="emph" presetSubtype="0" repeatCount="indefinite" fill="hold" grpId="1" nodeType="withEffect">
                                  <p:stCondLst>
                                    <p:cond delay="0"/>
                                  </p:stCondLst>
                                  <p:endCondLst>
                                    <p:cond evt="onNext" delay="0">
                                      <p:tgtEl>
                                        <p:sldTgt/>
                                      </p:tgtEl>
                                    </p:cond>
                                  </p:endCondLst>
                                  <p:childTnLst>
                                    <p:anim calcmode="discrete" valueType="str">
                                      <p:cBhvr>
                                        <p:cTn id="27" dur="500" fill="hold"/>
                                        <p:tgtEl>
                                          <p:spTgt spid="30"/>
                                        </p:tgtEl>
                                        <p:attrNameLst>
                                          <p:attrName>style.visibility</p:attrName>
                                        </p:attrNameLst>
                                      </p:cBhvr>
                                      <p:tavLst>
                                        <p:tav tm="0">
                                          <p:val>
                                            <p:strVal val="hidden"/>
                                          </p:val>
                                        </p:tav>
                                        <p:tav tm="50000">
                                          <p:val>
                                            <p:strVal val="visible"/>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2" nodeType="clickEffect">
                                  <p:stCondLst>
                                    <p:cond delay="0"/>
                                  </p:stCondLst>
                                  <p:childTnLst>
                                    <p:set>
                                      <p:cBhvr>
                                        <p:cTn id="31" dur="1" fill="hold">
                                          <p:stCondLst>
                                            <p:cond delay="0"/>
                                          </p:stCondLst>
                                        </p:cTn>
                                        <p:tgtEl>
                                          <p:spTgt spid="30"/>
                                        </p:tgtEl>
                                        <p:attrNameLst>
                                          <p:attrName>style.visibility</p:attrName>
                                        </p:attrNameLst>
                                      </p:cBhvr>
                                      <p:to>
                                        <p:strVal val="hidden"/>
                                      </p:to>
                                    </p:set>
                                  </p:childTnLst>
                                </p:cTn>
                              </p:par>
                              <p:par>
                                <p:cTn id="32" presetID="22" presetClass="entr" presetSubtype="8"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35" presetClass="emph" presetSubtype="0" repeatCount="indefinite" fill="hold" nodeType="withEffect">
                                  <p:stCondLst>
                                    <p:cond delay="0"/>
                                  </p:stCondLst>
                                  <p:childTnLst>
                                    <p:anim calcmode="discrete" valueType="str">
                                      <p:cBhvr>
                                        <p:cTn id="38" dur="500" fill="hold"/>
                                        <p:tgtEl>
                                          <p:spTgt spid="29"/>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left)">
                                      <p:cBhvr>
                                        <p:cTn id="45" dur="500"/>
                                        <p:tgtEl>
                                          <p:spTgt spid="36"/>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78"/>
                                        </p:tgtEl>
                                        <p:attrNameLst>
                                          <p:attrName>style.visibility</p:attrName>
                                        </p:attrNameLst>
                                      </p:cBhvr>
                                      <p:tavLst>
                                        <p:tav tm="0">
                                          <p:val>
                                            <p:strVal val="hidden"/>
                                          </p:val>
                                        </p:tav>
                                        <p:tav tm="50000">
                                          <p:val>
                                            <p:strVal val="visible"/>
                                          </p:val>
                                        </p:tav>
                                      </p:tavLst>
                                    </p:anim>
                                  </p:childTnLst>
                                </p:cTn>
                              </p:par>
                              <p:par>
                                <p:cTn id="50" presetID="1"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childTnLst>
                                </p:cTn>
                              </p:par>
                              <p:par>
                                <p:cTn id="52" presetID="35" presetClass="emph" presetSubtype="0" repeatCount="indefinite" fill="hold" nodeType="withEffect">
                                  <p:stCondLst>
                                    <p:cond delay="0"/>
                                  </p:stCondLst>
                                  <p:childTnLst>
                                    <p:anim calcmode="discrete" valueType="str">
                                      <p:cBhvr>
                                        <p:cTn id="53"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2" nodeType="clickEffect">
                                  <p:stCondLst>
                                    <p:cond delay="0"/>
                                  </p:stCondLst>
                                  <p:childTnLst>
                                    <p:set>
                                      <p:cBhvr>
                                        <p:cTn id="57" dur="1" fill="hold">
                                          <p:stCondLst>
                                            <p:cond delay="0"/>
                                          </p:stCondLst>
                                        </p:cTn>
                                        <p:tgtEl>
                                          <p:spTgt spid="78"/>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7"/>
                                        </p:tgtEl>
                                        <p:attrNameLst>
                                          <p:attrName>style.visibility</p:attrName>
                                        </p:attrNameLst>
                                      </p:cBhvr>
                                      <p:to>
                                        <p:strVal val="hidden"/>
                                      </p:to>
                                    </p:set>
                                  </p:childTnLst>
                                </p:cTn>
                              </p:par>
                              <p:par>
                                <p:cTn id="60" presetID="22" presetClass="entr" presetSubtype="8" fill="hold"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35" presetClass="emph" presetSubtype="0" repeatCount="indefinite" fill="hold" grpId="1" nodeType="withEffect">
                                  <p:stCondLst>
                                    <p:cond delay="0"/>
                                  </p:stCondLst>
                                  <p:childTnLst>
                                    <p:anim calcmode="discrete" valueType="str">
                                      <p:cBhvr>
                                        <p:cTn id="66"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wipe(left)">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
                                        </p:tgtEl>
                                        <p:attrNameLst>
                                          <p:attrName>style.visibility</p:attrName>
                                        </p:attrNameLst>
                                      </p:cBhvr>
                                      <p:to>
                                        <p:strVal val="visible"/>
                                      </p:to>
                                    </p:set>
                                    <p:anim calcmode="lin" valueType="num">
                                      <p:cBhvr additive="base">
                                        <p:cTn id="76" dur="500" fill="hold"/>
                                        <p:tgtEl>
                                          <p:spTgt spid="2"/>
                                        </p:tgtEl>
                                        <p:attrNameLst>
                                          <p:attrName>ppt_x</p:attrName>
                                        </p:attrNameLst>
                                      </p:cBhvr>
                                      <p:tavLst>
                                        <p:tav tm="0">
                                          <p:val>
                                            <p:strVal val="#ppt_x"/>
                                          </p:val>
                                        </p:tav>
                                        <p:tav tm="100000">
                                          <p:val>
                                            <p:strVal val="#ppt_x"/>
                                          </p:val>
                                        </p:tav>
                                      </p:tavLst>
                                    </p:anim>
                                    <p:anim calcmode="lin" valueType="num">
                                      <p:cBhvr additive="base">
                                        <p:cTn id="7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64"/>
                                        </p:tgtEl>
                                        <p:attrNameLst>
                                          <p:attrName>style.visibility</p:attrName>
                                        </p:attrNameLst>
                                      </p:cBhvr>
                                      <p:to>
                                        <p:strVal val="visible"/>
                                      </p:to>
                                    </p:set>
                                    <p:anim calcmode="lin" valueType="num">
                                      <p:cBhvr additive="base">
                                        <p:cTn id="82" dur="500" fill="hold"/>
                                        <p:tgtEl>
                                          <p:spTgt spid="64"/>
                                        </p:tgtEl>
                                        <p:attrNameLst>
                                          <p:attrName>ppt_x</p:attrName>
                                        </p:attrNameLst>
                                      </p:cBhvr>
                                      <p:tavLst>
                                        <p:tav tm="0">
                                          <p:val>
                                            <p:strVal val="#ppt_x"/>
                                          </p:val>
                                        </p:tav>
                                        <p:tav tm="100000">
                                          <p:val>
                                            <p:strVal val="#ppt_x"/>
                                          </p:val>
                                        </p:tav>
                                      </p:tavLst>
                                    </p:anim>
                                    <p:anim calcmode="lin" valueType="num">
                                      <p:cBhvr additive="base">
                                        <p:cTn id="8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5" grpId="0" animBg="1"/>
      <p:bldP spid="35" grpId="1" animBg="1"/>
      <p:bldP spid="78" grpId="0" animBg="1"/>
      <p:bldP spid="78" grpId="1" animBg="1"/>
      <p:bldP spid="78" grpId="2" animBg="1"/>
      <p:bldP spid="2" grpId="0"/>
      <p:bldP spid="6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a:ea typeface="宋体" panose="02010600030101010101" pitchFamily="2" charset="-122"/>
              </a:rPr>
              <a:t>Goal of Scheduling</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70000" lnSpcReduction="20000"/>
          </a:bodyPr>
          <a:lstStyle/>
          <a:p>
            <a:pPr>
              <a:lnSpc>
                <a:spcPct val="110000"/>
              </a:lnSpc>
              <a:defRPr/>
            </a:pPr>
            <a:r>
              <a:rPr lang="en-US" altLang="zh-CN" dirty="0">
                <a:ea typeface="宋体" pitchFamily="2" charset="-122"/>
              </a:rPr>
              <a:t>All systems</a:t>
            </a:r>
          </a:p>
          <a:p>
            <a:pPr lvl="1">
              <a:lnSpc>
                <a:spcPct val="110000"/>
              </a:lnSpc>
              <a:defRPr/>
            </a:pPr>
            <a:r>
              <a:rPr lang="en-US" altLang="zh-CN" dirty="0">
                <a:ea typeface="宋体" pitchFamily="2" charset="-122"/>
              </a:rPr>
              <a:t>Fairness: give each process a fair share of the CPU</a:t>
            </a:r>
          </a:p>
          <a:p>
            <a:pPr lvl="1">
              <a:lnSpc>
                <a:spcPct val="110000"/>
              </a:lnSpc>
              <a:defRPr/>
            </a:pPr>
            <a:r>
              <a:rPr lang="en-US" altLang="zh-CN" dirty="0">
                <a:ea typeface="宋体" pitchFamily="2" charset="-122"/>
              </a:rPr>
              <a:t>Policy enforcement: seeing that stated policy is carried out</a:t>
            </a:r>
          </a:p>
          <a:p>
            <a:pPr lvl="1">
              <a:lnSpc>
                <a:spcPct val="110000"/>
              </a:lnSpc>
              <a:defRPr/>
            </a:pPr>
            <a:r>
              <a:rPr lang="en-US" altLang="zh-CN" dirty="0">
                <a:ea typeface="宋体" pitchFamily="2" charset="-122"/>
              </a:rPr>
              <a:t>Balance: keeping all parts of the system busy</a:t>
            </a:r>
          </a:p>
          <a:p>
            <a:pPr>
              <a:lnSpc>
                <a:spcPct val="110000"/>
              </a:lnSpc>
              <a:defRPr/>
            </a:pPr>
            <a:r>
              <a:rPr lang="en-US" altLang="zh-CN" dirty="0">
                <a:ea typeface="宋体" pitchFamily="2" charset="-122"/>
              </a:rPr>
              <a:t>Batch systems</a:t>
            </a:r>
          </a:p>
          <a:p>
            <a:pPr lvl="1">
              <a:lnSpc>
                <a:spcPct val="110000"/>
              </a:lnSpc>
              <a:defRPr/>
            </a:pPr>
            <a:r>
              <a:rPr lang="en-US" altLang="zh-CN" dirty="0">
                <a:ea typeface="宋体" pitchFamily="2" charset="-122"/>
              </a:rPr>
              <a:t>Throughput: maximize jobs per hour</a:t>
            </a:r>
          </a:p>
          <a:p>
            <a:pPr lvl="1">
              <a:lnSpc>
                <a:spcPct val="110000"/>
              </a:lnSpc>
              <a:defRPr/>
            </a:pPr>
            <a:r>
              <a:rPr lang="en-US" altLang="zh-CN" dirty="0">
                <a:ea typeface="宋体" pitchFamily="2" charset="-122"/>
              </a:rPr>
              <a:t>Turnaround time: minimize time between submission and termination</a:t>
            </a:r>
          </a:p>
          <a:p>
            <a:pPr lvl="1">
              <a:lnSpc>
                <a:spcPct val="110000"/>
              </a:lnSpc>
              <a:defRPr/>
            </a:pPr>
            <a:r>
              <a:rPr lang="en-US" altLang="zh-CN" dirty="0">
                <a:ea typeface="宋体" pitchFamily="2" charset="-122"/>
              </a:rPr>
              <a:t>CPU utilization: keep the CPU busy all the time</a:t>
            </a:r>
          </a:p>
          <a:p>
            <a:pPr>
              <a:lnSpc>
                <a:spcPct val="110000"/>
              </a:lnSpc>
              <a:defRPr/>
            </a:pPr>
            <a:r>
              <a:rPr lang="en-US" altLang="zh-CN" dirty="0">
                <a:ea typeface="宋体" pitchFamily="2" charset="-122"/>
              </a:rPr>
              <a:t>Interactive system</a:t>
            </a:r>
          </a:p>
          <a:p>
            <a:pPr lvl="1">
              <a:lnSpc>
                <a:spcPct val="110000"/>
              </a:lnSpc>
              <a:defRPr/>
            </a:pPr>
            <a:r>
              <a:rPr lang="en-US" altLang="zh-CN" dirty="0">
                <a:ea typeface="宋体" pitchFamily="2" charset="-122"/>
              </a:rPr>
              <a:t>Response time: respond to request quickly</a:t>
            </a:r>
          </a:p>
          <a:p>
            <a:pPr lvl="1">
              <a:lnSpc>
                <a:spcPct val="110000"/>
              </a:lnSpc>
              <a:defRPr/>
            </a:pPr>
            <a:r>
              <a:rPr lang="en-US" altLang="zh-CN" dirty="0">
                <a:ea typeface="宋体" pitchFamily="2" charset="-122"/>
              </a:rPr>
              <a:t>Proportionality: meet users’ expectations</a:t>
            </a:r>
          </a:p>
          <a:p>
            <a:pPr>
              <a:lnSpc>
                <a:spcPct val="110000"/>
              </a:lnSpc>
              <a:defRPr/>
            </a:pPr>
            <a:r>
              <a:rPr lang="en-US" altLang="zh-CN" dirty="0">
                <a:ea typeface="宋体" pitchFamily="2" charset="-122"/>
              </a:rPr>
              <a:t>Real-time system</a:t>
            </a:r>
          </a:p>
          <a:p>
            <a:pPr lvl="1">
              <a:lnSpc>
                <a:spcPct val="110000"/>
              </a:lnSpc>
              <a:defRPr/>
            </a:pPr>
            <a:r>
              <a:rPr lang="en-US" altLang="zh-CN" dirty="0">
                <a:ea typeface="宋体" pitchFamily="2" charset="-122"/>
              </a:rPr>
              <a:t>Meeting deadlines: avoid losing data</a:t>
            </a:r>
          </a:p>
          <a:p>
            <a:pPr lvl="1">
              <a:lnSpc>
                <a:spcPct val="110000"/>
              </a:lnSpc>
              <a:defRPr/>
            </a:pPr>
            <a:r>
              <a:rPr lang="en-US" altLang="zh-CN" dirty="0">
                <a:ea typeface="宋体" pitchFamily="2" charset="-122"/>
              </a:rPr>
              <a:t>Predictability: avoid quality degradation in multimedia systems</a:t>
            </a:r>
          </a:p>
          <a:p>
            <a:pPr>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778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08FED47-37FF-4F34-9DB3-2748BAE2691E}" type="slidenum">
              <a:rPr lang="en-US" altLang="ko-KR" sz="1200" smtClean="0">
                <a:solidFill>
                  <a:schemeClr val="bg1"/>
                </a:solidFill>
              </a:rPr>
              <a:pPr>
                <a:spcBef>
                  <a:spcPct val="0"/>
                </a:spcBef>
                <a:buClrTx/>
                <a:buSzTx/>
                <a:buFontTx/>
                <a:buNone/>
              </a:pPr>
              <a:t>81</a:t>
            </a:fld>
            <a:endParaRPr lang="en-US" altLang="ko-KR" sz="1200">
              <a:solidFill>
                <a:schemeClr val="bg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F7FF2-95B0-6143-4C16-A75102AE4E46}"/>
              </a:ext>
            </a:extLst>
          </p:cNvPr>
          <p:cNvSpPr>
            <a:spLocks noGrp="1"/>
          </p:cNvSpPr>
          <p:nvPr>
            <p:ph type="title"/>
          </p:nvPr>
        </p:nvSpPr>
        <p:spPr/>
        <p:txBody>
          <a:bodyPr/>
          <a:lstStyle/>
          <a:p>
            <a:r>
              <a:rPr lang="zh-CN" altLang="en-US" dirty="0"/>
              <a:t>调度算法（策略）设计的目标</a:t>
            </a:r>
          </a:p>
        </p:txBody>
      </p:sp>
      <p:sp>
        <p:nvSpPr>
          <p:cNvPr id="3" name="内容占位符 2">
            <a:extLst>
              <a:ext uri="{FF2B5EF4-FFF2-40B4-BE49-F238E27FC236}">
                <a16:creationId xmlns:a16="http://schemas.microsoft.com/office/drawing/2014/main" id="{1E0A51A6-899F-8C6D-72DB-35B4C66DD037}"/>
              </a:ext>
            </a:extLst>
          </p:cNvPr>
          <p:cNvSpPr>
            <a:spLocks noGrp="1"/>
          </p:cNvSpPr>
          <p:nvPr>
            <p:ph idx="1"/>
          </p:nvPr>
        </p:nvSpPr>
        <p:spPr/>
        <p:txBody>
          <a:bodyPr/>
          <a:lstStyle/>
          <a:p>
            <a:r>
              <a:rPr lang="zh-CN" altLang="en-US" dirty="0"/>
              <a:t>服务器管理员</a:t>
            </a:r>
            <a:endParaRPr lang="en-US" altLang="zh-CN" dirty="0"/>
          </a:p>
          <a:p>
            <a:pPr lvl="1"/>
            <a:r>
              <a:rPr lang="zh-CN" altLang="en-US" dirty="0"/>
              <a:t>处理器利用率最大化</a:t>
            </a:r>
            <a:endParaRPr lang="en-US" altLang="zh-CN" dirty="0"/>
          </a:p>
          <a:p>
            <a:r>
              <a:rPr lang="zh-CN" altLang="en-US" dirty="0"/>
              <a:t>服务器用户</a:t>
            </a:r>
            <a:endParaRPr lang="en-US" altLang="zh-CN" dirty="0"/>
          </a:p>
          <a:p>
            <a:pPr lvl="1"/>
            <a:r>
              <a:rPr lang="zh-CN" altLang="en-US" dirty="0"/>
              <a:t>更好的交互性</a:t>
            </a:r>
            <a:endParaRPr lang="en-US" altLang="zh-CN" dirty="0"/>
          </a:p>
          <a:p>
            <a:r>
              <a:rPr lang="zh-CN" altLang="en-US" dirty="0"/>
              <a:t>服务器运维</a:t>
            </a:r>
            <a:endParaRPr lang="en-US" altLang="zh-CN" dirty="0"/>
          </a:p>
          <a:p>
            <a:pPr lvl="1"/>
            <a:r>
              <a:rPr lang="zh-CN" altLang="en-US" dirty="0"/>
              <a:t>公平（用户平等，或者资源平等，或者</a:t>
            </a:r>
            <a:r>
              <a:rPr lang="en-US" altLang="zh-CN" dirty="0"/>
              <a:t>XXX)</a:t>
            </a:r>
          </a:p>
          <a:p>
            <a:pPr lvl="1"/>
            <a:endParaRPr lang="en-US" altLang="zh-CN" dirty="0"/>
          </a:p>
          <a:p>
            <a:r>
              <a:rPr lang="zh-CN" altLang="en-US" dirty="0"/>
              <a:t>从个人计算机使用的角度</a:t>
            </a:r>
            <a:endParaRPr lang="en-US" altLang="zh-CN" dirty="0"/>
          </a:p>
          <a:p>
            <a:pPr lvl="1"/>
            <a:r>
              <a:rPr lang="zh-CN" altLang="en-US" dirty="0"/>
              <a:t>响应速度要快，还不要误事，还不要打扰用户</a:t>
            </a:r>
            <a:r>
              <a:rPr lang="en-US" altLang="zh-CN" dirty="0"/>
              <a:t>……</a:t>
            </a:r>
          </a:p>
        </p:txBody>
      </p:sp>
      <p:sp>
        <p:nvSpPr>
          <p:cNvPr id="4" name="日期占位符 3">
            <a:extLst>
              <a:ext uri="{FF2B5EF4-FFF2-40B4-BE49-F238E27FC236}">
                <a16:creationId xmlns:a16="http://schemas.microsoft.com/office/drawing/2014/main" id="{D6877454-C898-934B-EFDA-6232A2480AFD}"/>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CABA6CED-70DD-6942-0C8D-BAE36441D026}"/>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804A69CA-129B-58C0-285C-C472DAADA4CA}"/>
              </a:ext>
            </a:extLst>
          </p:cNvPr>
          <p:cNvSpPr>
            <a:spLocks noGrp="1"/>
          </p:cNvSpPr>
          <p:nvPr>
            <p:ph type="sldNum" sz="quarter" idx="12"/>
          </p:nvPr>
        </p:nvSpPr>
        <p:spPr/>
        <p:txBody>
          <a:bodyPr/>
          <a:lstStyle/>
          <a:p>
            <a:pPr>
              <a:defRPr/>
            </a:pPr>
            <a:fld id="{735FD82A-B7E6-45EF-A6AD-CFE05C0DE389}" type="slidenum">
              <a:rPr lang="en-US" altLang="ko-KR" smtClean="0"/>
              <a:pPr>
                <a:defRPr/>
              </a:pPr>
              <a:t>82</a:t>
            </a:fld>
            <a:endParaRPr lang="en-US" altLang="ko-KR"/>
          </a:p>
        </p:txBody>
      </p:sp>
    </p:spTree>
    <p:extLst>
      <p:ext uri="{BB962C8B-B14F-4D97-AF65-F5344CB8AC3E}">
        <p14:creationId xmlns:p14="http://schemas.microsoft.com/office/powerpoint/2010/main" val="27556293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如何比较调度算法？定义指标</a:t>
            </a:r>
          </a:p>
        </p:txBody>
      </p:sp>
      <p:grpSp>
        <p:nvGrpSpPr>
          <p:cNvPr id="4" name="组合 3"/>
          <p:cNvGrpSpPr/>
          <p:nvPr/>
        </p:nvGrpSpPr>
        <p:grpSpPr>
          <a:xfrm>
            <a:off x="844894" y="3012358"/>
            <a:ext cx="5870247" cy="1000132"/>
            <a:chOff x="844893" y="2155108"/>
            <a:chExt cx="5870247" cy="1000132"/>
          </a:xfrm>
        </p:grpSpPr>
        <p:sp>
          <p:nvSpPr>
            <p:cNvPr id="17" name="内容占位符 2"/>
            <p:cNvSpPr txBox="1">
              <a:spLocks/>
            </p:cNvSpPr>
            <p:nvPr/>
          </p:nvSpPr>
          <p:spPr>
            <a:xfrm>
              <a:off x="1142976" y="215510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周转时间</a:t>
              </a:r>
            </a:p>
          </p:txBody>
        </p:sp>
        <p:sp>
          <p:nvSpPr>
            <p:cNvPr id="18" name="TextBox 17"/>
            <p:cNvSpPr txBox="1"/>
            <p:nvPr/>
          </p:nvSpPr>
          <p:spPr>
            <a:xfrm>
              <a:off x="844893" y="21551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6598"/>
              <a:ext cx="151066" cy="148997"/>
            </a:xfrm>
            <a:prstGeom prst="rect">
              <a:avLst/>
            </a:prstGeom>
            <a:effectLst/>
          </p:spPr>
        </p:pic>
        <p:sp>
          <p:nvSpPr>
            <p:cNvPr id="36" name="内容占位符 2"/>
            <p:cNvSpPr txBox="1">
              <a:spLocks/>
            </p:cNvSpPr>
            <p:nvPr/>
          </p:nvSpPr>
          <p:spPr>
            <a:xfrm>
              <a:off x="1394986" y="2483722"/>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进程从初始化到结束</a:t>
              </a:r>
              <a:r>
                <a:rPr lang="en-US" altLang="zh-CN" dirty="0"/>
                <a:t>(</a:t>
              </a:r>
              <a:r>
                <a:rPr lang="zh-CN" altLang="en-US" dirty="0"/>
                <a:t>包括等待</a:t>
              </a:r>
              <a:r>
                <a:rPr lang="en-US" altLang="zh-CN" dirty="0"/>
                <a:t>)</a:t>
              </a:r>
              <a:r>
                <a:rPr lang="zh-CN" altLang="en-US" dirty="0"/>
                <a:t>的</a:t>
              </a:r>
              <a:r>
                <a:rPr lang="zh-CN" altLang="en-US" dirty="0">
                  <a:solidFill>
                    <a:srgbClr val="FF0000"/>
                  </a:solidFill>
                </a:rPr>
                <a:t>总时间</a:t>
              </a:r>
            </a:p>
          </p:txBody>
        </p:sp>
      </p:grpSp>
      <p:grpSp>
        <p:nvGrpSpPr>
          <p:cNvPr id="5" name="组合 4"/>
          <p:cNvGrpSpPr/>
          <p:nvPr/>
        </p:nvGrpSpPr>
        <p:grpSpPr>
          <a:xfrm>
            <a:off x="844894" y="2368284"/>
            <a:ext cx="4084297" cy="713468"/>
            <a:chOff x="844893" y="1511034"/>
            <a:chExt cx="4084297" cy="713468"/>
          </a:xfrm>
        </p:grpSpPr>
        <p:sp>
          <p:nvSpPr>
            <p:cNvPr id="15" name="内容占位符 2"/>
            <p:cNvSpPr txBox="1">
              <a:spLocks/>
            </p:cNvSpPr>
            <p:nvPr/>
          </p:nvSpPr>
          <p:spPr>
            <a:xfrm>
              <a:off x="1142976" y="1511034"/>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a:t>
              </a:r>
            </a:p>
          </p:txBody>
        </p:sp>
        <p:sp>
          <p:nvSpPr>
            <p:cNvPr id="16" name="TextBox 15"/>
            <p:cNvSpPr txBox="1"/>
            <p:nvPr/>
          </p:nvSpPr>
          <p:spPr>
            <a:xfrm>
              <a:off x="844893" y="15110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990462"/>
              <a:ext cx="151066" cy="148997"/>
            </a:xfrm>
            <a:prstGeom prst="rect">
              <a:avLst/>
            </a:prstGeom>
            <a:effectLst/>
          </p:spPr>
        </p:pic>
        <p:sp>
          <p:nvSpPr>
            <p:cNvPr id="30" name="内容占位符 2"/>
            <p:cNvSpPr txBox="1">
              <a:spLocks/>
            </p:cNvSpPr>
            <p:nvPr/>
          </p:nvSpPr>
          <p:spPr>
            <a:xfrm>
              <a:off x="1394986" y="1847586"/>
              <a:ext cx="353420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单位时间内完成的</a:t>
              </a:r>
              <a:r>
                <a:rPr lang="zh-CN" altLang="en-US" dirty="0">
                  <a:solidFill>
                    <a:srgbClr val="FF0000"/>
                  </a:solidFill>
                </a:rPr>
                <a:t>进程数量</a:t>
              </a:r>
            </a:p>
          </p:txBody>
        </p:sp>
      </p:grpSp>
      <p:grpSp>
        <p:nvGrpSpPr>
          <p:cNvPr id="3" name="组合 2"/>
          <p:cNvGrpSpPr/>
          <p:nvPr/>
        </p:nvGrpSpPr>
        <p:grpSpPr>
          <a:xfrm>
            <a:off x="844894" y="3699982"/>
            <a:ext cx="3941421" cy="772436"/>
            <a:chOff x="844893" y="2842732"/>
            <a:chExt cx="3941421" cy="772436"/>
          </a:xfrm>
        </p:grpSpPr>
        <p:pic>
          <p:nvPicPr>
            <p:cNvPr id="37" name="图片 36" descr="小点1.png"/>
            <p:cNvPicPr>
              <a:picLocks noChangeAspect="1"/>
            </p:cNvPicPr>
            <p:nvPr/>
          </p:nvPicPr>
          <p:blipFill>
            <a:blip r:embed="rId2" cstate="print"/>
            <a:stretch>
              <a:fillRect/>
            </a:stretch>
          </p:blipFill>
          <p:spPr>
            <a:xfrm>
              <a:off x="1224726" y="3329416"/>
              <a:ext cx="151066" cy="148997"/>
            </a:xfrm>
            <a:prstGeom prst="rect">
              <a:avLst/>
            </a:prstGeom>
            <a:effectLst/>
          </p:spPr>
        </p:pic>
        <p:sp>
          <p:nvSpPr>
            <p:cNvPr id="38" name="内容占位符 2"/>
            <p:cNvSpPr txBox="1">
              <a:spLocks/>
            </p:cNvSpPr>
            <p:nvPr/>
          </p:nvSpPr>
          <p:spPr>
            <a:xfrm>
              <a:off x="1357290" y="3186540"/>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进程在就绪队列中的</a:t>
              </a:r>
              <a:r>
                <a:rPr lang="zh-CN" altLang="en-US" dirty="0">
                  <a:solidFill>
                    <a:srgbClr val="FF0000"/>
                  </a:solidFill>
                </a:rPr>
                <a:t>总时间</a:t>
              </a:r>
            </a:p>
          </p:txBody>
        </p:sp>
        <p:sp>
          <p:nvSpPr>
            <p:cNvPr id="24" name="内容占位符 2"/>
            <p:cNvSpPr txBox="1">
              <a:spLocks/>
            </p:cNvSpPr>
            <p:nvPr/>
          </p:nvSpPr>
          <p:spPr>
            <a:xfrm>
              <a:off x="1142976" y="284273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等待时间</a:t>
              </a:r>
            </a:p>
          </p:txBody>
        </p:sp>
        <p:sp>
          <p:nvSpPr>
            <p:cNvPr id="25" name="TextBox 24"/>
            <p:cNvSpPr txBox="1"/>
            <p:nvPr/>
          </p:nvSpPr>
          <p:spPr>
            <a:xfrm>
              <a:off x="844893" y="284273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4" y="4371952"/>
            <a:ext cx="5870247" cy="1001264"/>
            <a:chOff x="844893" y="3514702"/>
            <a:chExt cx="5870247" cy="1001264"/>
          </a:xfrm>
        </p:grpSpPr>
        <p:pic>
          <p:nvPicPr>
            <p:cNvPr id="23" name="图片 22" descr="小点1.png"/>
            <p:cNvPicPr>
              <a:picLocks noChangeAspect="1"/>
            </p:cNvPicPr>
            <p:nvPr/>
          </p:nvPicPr>
          <p:blipFill>
            <a:blip r:embed="rId2" cstate="print"/>
            <a:stretch>
              <a:fillRect/>
            </a:stretch>
          </p:blipFill>
          <p:spPr>
            <a:xfrm>
              <a:off x="1224726" y="4001386"/>
              <a:ext cx="151066" cy="148997"/>
            </a:xfrm>
            <a:prstGeom prst="rect">
              <a:avLst/>
            </a:prstGeom>
            <a:effectLst/>
          </p:spPr>
        </p:pic>
        <p:sp>
          <p:nvSpPr>
            <p:cNvPr id="26" name="内容占位符 2"/>
            <p:cNvSpPr txBox="1">
              <a:spLocks/>
            </p:cNvSpPr>
            <p:nvPr/>
          </p:nvSpPr>
          <p:spPr>
            <a:xfrm>
              <a:off x="1357290" y="3858510"/>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从提交请求到产生响应所花费的</a:t>
              </a:r>
              <a:r>
                <a:rPr lang="zh-CN" altLang="en-US" dirty="0">
                  <a:solidFill>
                    <a:srgbClr val="FF0000"/>
                  </a:solidFill>
                </a:rPr>
                <a:t>总时间</a:t>
              </a:r>
            </a:p>
          </p:txBody>
        </p:sp>
        <p:sp>
          <p:nvSpPr>
            <p:cNvPr id="27" name="内容占位符 2"/>
            <p:cNvSpPr txBox="1">
              <a:spLocks/>
            </p:cNvSpPr>
            <p:nvPr/>
          </p:nvSpPr>
          <p:spPr>
            <a:xfrm>
              <a:off x="1142976" y="351470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响应时间</a:t>
              </a:r>
            </a:p>
          </p:txBody>
        </p:sp>
        <p:sp>
          <p:nvSpPr>
            <p:cNvPr id="28" name="TextBox 27"/>
            <p:cNvSpPr txBox="1"/>
            <p:nvPr/>
          </p:nvSpPr>
          <p:spPr>
            <a:xfrm>
              <a:off x="844893" y="35147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1726474"/>
            <a:ext cx="4727239" cy="714380"/>
            <a:chOff x="844893" y="869224"/>
            <a:chExt cx="4727239" cy="714380"/>
          </a:xfrm>
        </p:grpSpPr>
        <p:grpSp>
          <p:nvGrpSpPr>
            <p:cNvPr id="6" name="组合 5"/>
            <p:cNvGrpSpPr/>
            <p:nvPr/>
          </p:nvGrpSpPr>
          <p:grpSpPr>
            <a:xfrm>
              <a:off x="844893" y="869224"/>
              <a:ext cx="4727239" cy="714380"/>
              <a:chOff x="844893" y="869224"/>
              <a:chExt cx="4727239" cy="714380"/>
            </a:xfrm>
          </p:grpSpPr>
          <p:sp>
            <p:nvSpPr>
              <p:cNvPr id="9" name="内容占位符 2"/>
              <p:cNvSpPr txBox="1">
                <a:spLocks/>
              </p:cNvSpPr>
              <p:nvPr/>
            </p:nvSpPr>
            <p:spPr>
              <a:xfrm>
                <a:off x="1142976" y="869224"/>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t>CPU使用率</a:t>
                </a:r>
              </a:p>
            </p:txBody>
          </p:sp>
          <p:sp>
            <p:nvSpPr>
              <p:cNvPr id="12" name="TextBox 11"/>
              <p:cNvSpPr txBox="1"/>
              <p:nvPr/>
            </p:nvSpPr>
            <p:spPr>
              <a:xfrm>
                <a:off x="844893" y="86922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0" name="内容占位符 2"/>
              <p:cNvSpPr txBox="1">
                <a:spLocks/>
              </p:cNvSpPr>
              <p:nvPr/>
            </p:nvSpPr>
            <p:spPr>
              <a:xfrm>
                <a:off x="1394986" y="1175614"/>
                <a:ext cx="41771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CPU处于忙状态的</a:t>
                </a:r>
                <a:r>
                  <a:rPr lang="zh-CN" altLang="en-US" dirty="0">
                    <a:solidFill>
                      <a:srgbClr val="FF0000"/>
                    </a:solidFill>
                  </a:rPr>
                  <a:t>时间百分比</a:t>
                </a:r>
              </a:p>
            </p:txBody>
          </p:sp>
        </p:grpSp>
        <p:pic>
          <p:nvPicPr>
            <p:cNvPr id="31" name="图片 30" descr="小点1.png"/>
            <p:cNvPicPr>
              <a:picLocks noChangeAspect="1"/>
            </p:cNvPicPr>
            <p:nvPr/>
          </p:nvPicPr>
          <p:blipFill>
            <a:blip r:embed="rId2" cstate="print"/>
            <a:stretch>
              <a:fillRect/>
            </a:stretch>
          </p:blipFill>
          <p:spPr>
            <a:xfrm>
              <a:off x="1262422" y="1318490"/>
              <a:ext cx="151066" cy="148997"/>
            </a:xfrm>
            <a:prstGeom prst="rect">
              <a:avLst/>
            </a:prstGeom>
            <a:effectLst/>
          </p:spPr>
        </p:pic>
      </p:grpSp>
      <p:sp>
        <p:nvSpPr>
          <p:cNvPr id="10" name="文本框 9">
            <a:extLst>
              <a:ext uri="{FF2B5EF4-FFF2-40B4-BE49-F238E27FC236}">
                <a16:creationId xmlns:a16="http://schemas.microsoft.com/office/drawing/2014/main" id="{6E254815-67DA-0F60-4B0A-52203A99071D}"/>
              </a:ext>
            </a:extLst>
          </p:cNvPr>
          <p:cNvSpPr txBox="1"/>
          <p:nvPr/>
        </p:nvSpPr>
        <p:spPr>
          <a:xfrm>
            <a:off x="2786051" y="5268645"/>
            <a:ext cx="5184576"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思考一下：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这些指标是不是合理？</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这些指标是不是存在矛盾或者此消彼长？</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如何选择合适的评价指标？</a:t>
            </a:r>
          </a:p>
        </p:txBody>
      </p:sp>
    </p:spTree>
    <p:extLst>
      <p:ext uri="{BB962C8B-B14F-4D97-AF65-F5344CB8AC3E}">
        <p14:creationId xmlns:p14="http://schemas.microsoft.com/office/powerpoint/2010/main" val="62107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吞吐量与延迟</a:t>
            </a:r>
            <a:endParaRPr lang="zh-CN" altLang="en-US" dirty="0">
              <a:cs typeface="+mj-cs"/>
            </a:endParaRPr>
          </a:p>
        </p:txBody>
      </p:sp>
      <p:grpSp>
        <p:nvGrpSpPr>
          <p:cNvPr id="3" name="组合 2"/>
          <p:cNvGrpSpPr/>
          <p:nvPr/>
        </p:nvGrpSpPr>
        <p:grpSpPr>
          <a:xfrm>
            <a:off x="844894" y="2545294"/>
            <a:ext cx="2155471" cy="428628"/>
            <a:chOff x="844893" y="1688044"/>
            <a:chExt cx="2155471" cy="428628"/>
          </a:xfrm>
        </p:grpSpPr>
        <p:sp>
          <p:nvSpPr>
            <p:cNvPr id="15" name="内容占位符 2"/>
            <p:cNvSpPr txBox="1">
              <a:spLocks/>
            </p:cNvSpPr>
            <p:nvPr/>
          </p:nvSpPr>
          <p:spPr>
            <a:xfrm>
              <a:off x="1142976" y="1688044"/>
              <a:ext cx="18573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什么是更快？</a:t>
              </a:r>
            </a:p>
          </p:txBody>
        </p:sp>
        <p:sp>
          <p:nvSpPr>
            <p:cNvPr id="16" name="TextBox 15"/>
            <p:cNvSpPr txBox="1"/>
            <p:nvPr/>
          </p:nvSpPr>
          <p:spPr>
            <a:xfrm>
              <a:off x="844893" y="168804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844894" y="3817796"/>
            <a:ext cx="2791003" cy="428628"/>
            <a:chOff x="844893" y="2960546"/>
            <a:chExt cx="2791003" cy="428628"/>
          </a:xfrm>
        </p:grpSpPr>
        <p:sp>
          <p:nvSpPr>
            <p:cNvPr id="17" name="内容占位符 2"/>
            <p:cNvSpPr txBox="1">
              <a:spLocks/>
            </p:cNvSpPr>
            <p:nvPr/>
          </p:nvSpPr>
          <p:spPr>
            <a:xfrm>
              <a:off x="1142976" y="2960546"/>
              <a:ext cx="24929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与</a:t>
              </a:r>
              <a:r>
                <a:rPr lang="zh-CN" altLang="en-US" dirty="0">
                  <a:solidFill>
                    <a:srgbClr val="C00000"/>
                  </a:solidFill>
                </a:rPr>
                <a:t>水管</a:t>
              </a:r>
              <a:r>
                <a:rPr lang="zh-CN" altLang="en-US" dirty="0"/>
                <a:t>的类比</a:t>
              </a:r>
            </a:p>
          </p:txBody>
        </p:sp>
        <p:sp>
          <p:nvSpPr>
            <p:cNvPr id="18" name="TextBox 17"/>
            <p:cNvSpPr txBox="1"/>
            <p:nvPr/>
          </p:nvSpPr>
          <p:spPr>
            <a:xfrm>
              <a:off x="844893" y="29605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881846"/>
            <a:ext cx="5901866" cy="376916"/>
            <a:chOff x="1262422" y="2024596"/>
            <a:chExt cx="5901866" cy="376916"/>
          </a:xfrm>
        </p:grpSpPr>
        <p:pic>
          <p:nvPicPr>
            <p:cNvPr id="29" name="图片 28" descr="小点1.png"/>
            <p:cNvPicPr>
              <a:picLocks noChangeAspect="1"/>
            </p:cNvPicPr>
            <p:nvPr/>
          </p:nvPicPr>
          <p:blipFill>
            <a:blip r:embed="rId2" cstate="print"/>
            <a:stretch>
              <a:fillRect/>
            </a:stretch>
          </p:blipFill>
          <p:spPr>
            <a:xfrm>
              <a:off x="1262422" y="2118234"/>
              <a:ext cx="151066" cy="148997"/>
            </a:xfrm>
            <a:prstGeom prst="rect">
              <a:avLst/>
            </a:prstGeom>
            <a:effectLst/>
          </p:spPr>
        </p:pic>
        <p:sp>
          <p:nvSpPr>
            <p:cNvPr id="30" name="内容占位符 2"/>
            <p:cNvSpPr txBox="1">
              <a:spLocks/>
            </p:cNvSpPr>
            <p:nvPr/>
          </p:nvSpPr>
          <p:spPr>
            <a:xfrm>
              <a:off x="1394986" y="2024596"/>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传输文件时的</a:t>
              </a:r>
              <a:r>
                <a:rPr lang="zh-CN" altLang="en-US" dirty="0">
                  <a:solidFill>
                    <a:srgbClr val="C00000"/>
                  </a:solidFill>
                </a:rPr>
                <a:t>高带宽</a:t>
              </a:r>
              <a:r>
                <a:rPr lang="zh-CN" altLang="en-US" dirty="0"/>
                <a:t>，调度算法的</a:t>
              </a:r>
              <a:r>
                <a:rPr lang="zh-CN" altLang="en-US" dirty="0">
                  <a:solidFill>
                    <a:srgbClr val="C00000"/>
                  </a:solidFill>
                </a:rPr>
                <a:t>高吞吐量</a:t>
              </a:r>
            </a:p>
          </p:txBody>
        </p:sp>
      </p:grpSp>
      <p:grpSp>
        <p:nvGrpSpPr>
          <p:cNvPr id="10" name="组合 9"/>
          <p:cNvGrpSpPr/>
          <p:nvPr/>
        </p:nvGrpSpPr>
        <p:grpSpPr>
          <a:xfrm>
            <a:off x="1262422" y="4146410"/>
            <a:ext cx="5452718" cy="671518"/>
            <a:chOff x="1262422" y="3289160"/>
            <a:chExt cx="5452718" cy="671518"/>
          </a:xfrm>
        </p:grpSpPr>
        <p:pic>
          <p:nvPicPr>
            <p:cNvPr id="35" name="图片 34" descr="小点1.png"/>
            <p:cNvPicPr>
              <a:picLocks noChangeAspect="1"/>
            </p:cNvPicPr>
            <p:nvPr/>
          </p:nvPicPr>
          <p:blipFill>
            <a:blip r:embed="rId2" cstate="print"/>
            <a:stretch>
              <a:fillRect/>
            </a:stretch>
          </p:blipFill>
          <p:spPr>
            <a:xfrm>
              <a:off x="1262422" y="3432036"/>
              <a:ext cx="151066" cy="148997"/>
            </a:xfrm>
            <a:prstGeom prst="rect">
              <a:avLst/>
            </a:prstGeom>
            <a:effectLst/>
          </p:spPr>
        </p:pic>
        <p:sp>
          <p:nvSpPr>
            <p:cNvPr id="36" name="内容占位符 2"/>
            <p:cNvSpPr txBox="1">
              <a:spLocks/>
            </p:cNvSpPr>
            <p:nvPr/>
          </p:nvSpPr>
          <p:spPr>
            <a:xfrm>
              <a:off x="1394986" y="3289160"/>
              <a:ext cx="5320154" cy="6715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低延迟：</a:t>
              </a:r>
              <a:r>
                <a:rPr lang="zh-CN" altLang="en-US">
                  <a:solidFill>
                    <a:srgbClr val="C00000"/>
                  </a:solidFill>
                </a:rPr>
                <a:t>喝水</a:t>
              </a:r>
              <a:r>
                <a:rPr lang="zh-CN" altLang="en-US"/>
                <a:t>的时候想要一打开水龙头水就流出来</a:t>
              </a:r>
            </a:p>
          </p:txBody>
        </p:sp>
      </p:grpSp>
      <p:grpSp>
        <p:nvGrpSpPr>
          <p:cNvPr id="11" name="组合 10"/>
          <p:cNvGrpSpPr/>
          <p:nvPr/>
        </p:nvGrpSpPr>
        <p:grpSpPr>
          <a:xfrm>
            <a:off x="1224726" y="4787768"/>
            <a:ext cx="5490414" cy="657456"/>
            <a:chOff x="1224726" y="3930518"/>
            <a:chExt cx="5490414" cy="657456"/>
          </a:xfrm>
        </p:grpSpPr>
        <p:pic>
          <p:nvPicPr>
            <p:cNvPr id="23" name="图片 22" descr="小点1.png"/>
            <p:cNvPicPr>
              <a:picLocks noChangeAspect="1"/>
            </p:cNvPicPr>
            <p:nvPr/>
          </p:nvPicPr>
          <p:blipFill>
            <a:blip r:embed="rId2" cstate="print"/>
            <a:stretch>
              <a:fillRect/>
            </a:stretch>
          </p:blipFill>
          <p:spPr>
            <a:xfrm>
              <a:off x="1224726" y="4073394"/>
              <a:ext cx="151066" cy="148997"/>
            </a:xfrm>
            <a:prstGeom prst="rect">
              <a:avLst/>
            </a:prstGeom>
            <a:effectLst/>
          </p:spPr>
        </p:pic>
        <p:sp>
          <p:nvSpPr>
            <p:cNvPr id="26" name="内容占位符 2"/>
            <p:cNvSpPr txBox="1">
              <a:spLocks/>
            </p:cNvSpPr>
            <p:nvPr/>
          </p:nvSpPr>
          <p:spPr>
            <a:xfrm>
              <a:off x="1357290" y="3930518"/>
              <a:ext cx="5357850" cy="6574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高带宽：</a:t>
              </a:r>
              <a:r>
                <a:rPr lang="zh-CN" altLang="en-US">
                  <a:solidFill>
                    <a:srgbClr val="C00000"/>
                  </a:solidFill>
                </a:rPr>
                <a:t>给游泳池充水</a:t>
              </a:r>
              <a:r>
                <a:rPr lang="zh-CN" altLang="en-US"/>
                <a:t>时希望从水龙头里同时流出大量的水，并且不介意是否存在延迟</a:t>
              </a:r>
            </a:p>
          </p:txBody>
        </p:sp>
      </p:grpSp>
      <p:grpSp>
        <p:nvGrpSpPr>
          <p:cNvPr id="5" name="组合 4"/>
          <p:cNvGrpSpPr/>
          <p:nvPr/>
        </p:nvGrpSpPr>
        <p:grpSpPr>
          <a:xfrm>
            <a:off x="1262422" y="3184156"/>
            <a:ext cx="5469818" cy="376916"/>
            <a:chOff x="1262422" y="2326906"/>
            <a:chExt cx="5469818" cy="376916"/>
          </a:xfrm>
        </p:grpSpPr>
        <p:pic>
          <p:nvPicPr>
            <p:cNvPr id="31" name="图片 30" descr="小点1.png"/>
            <p:cNvPicPr>
              <a:picLocks noChangeAspect="1"/>
            </p:cNvPicPr>
            <p:nvPr/>
          </p:nvPicPr>
          <p:blipFill>
            <a:blip r:embed="rId2" cstate="print"/>
            <a:stretch>
              <a:fillRect/>
            </a:stretch>
          </p:blipFill>
          <p:spPr>
            <a:xfrm>
              <a:off x="1262422" y="2420544"/>
              <a:ext cx="151066" cy="148997"/>
            </a:xfrm>
            <a:prstGeom prst="rect">
              <a:avLst/>
            </a:prstGeom>
            <a:effectLst/>
          </p:spPr>
        </p:pic>
        <p:sp>
          <p:nvSpPr>
            <p:cNvPr id="32" name="内容占位符 2"/>
            <p:cNvSpPr txBox="1">
              <a:spLocks/>
            </p:cNvSpPr>
            <p:nvPr/>
          </p:nvSpPr>
          <p:spPr>
            <a:xfrm>
              <a:off x="1394986" y="2326906"/>
              <a:ext cx="53372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玩游戏时的</a:t>
              </a:r>
              <a:r>
                <a:rPr lang="zh-CN" altLang="en-US" dirty="0">
                  <a:solidFill>
                    <a:srgbClr val="C00000"/>
                  </a:solidFill>
                </a:rPr>
                <a:t>低延迟</a:t>
              </a:r>
              <a:r>
                <a:rPr lang="zh-CN" altLang="en-US" dirty="0"/>
                <a:t>，调度算法的</a:t>
              </a:r>
              <a:r>
                <a:rPr lang="zh-CN" altLang="en-US" dirty="0">
                  <a:solidFill>
                    <a:srgbClr val="C00000"/>
                  </a:solidFill>
                </a:rPr>
                <a:t>低响应延迟</a:t>
              </a:r>
            </a:p>
          </p:txBody>
        </p:sp>
      </p:grpSp>
      <p:grpSp>
        <p:nvGrpSpPr>
          <p:cNvPr id="6" name="组合 5"/>
          <p:cNvGrpSpPr/>
          <p:nvPr/>
        </p:nvGrpSpPr>
        <p:grpSpPr>
          <a:xfrm>
            <a:off x="1262422" y="3504148"/>
            <a:ext cx="2952388" cy="376916"/>
            <a:chOff x="1262422" y="2646898"/>
            <a:chExt cx="2952388" cy="376916"/>
          </a:xfrm>
        </p:grpSpPr>
        <p:pic>
          <p:nvPicPr>
            <p:cNvPr id="33" name="图片 32" descr="小点1.png"/>
            <p:cNvPicPr>
              <a:picLocks noChangeAspect="1"/>
            </p:cNvPicPr>
            <p:nvPr/>
          </p:nvPicPr>
          <p:blipFill>
            <a:blip r:embed="rId2" cstate="print"/>
            <a:stretch>
              <a:fillRect/>
            </a:stretch>
          </p:blipFill>
          <p:spPr>
            <a:xfrm>
              <a:off x="1262422" y="2740536"/>
              <a:ext cx="151066" cy="148997"/>
            </a:xfrm>
            <a:prstGeom prst="rect">
              <a:avLst/>
            </a:prstGeom>
            <a:effectLst/>
          </p:spPr>
        </p:pic>
        <p:sp>
          <p:nvSpPr>
            <p:cNvPr id="34" name="内容占位符 2"/>
            <p:cNvSpPr txBox="1">
              <a:spLocks/>
            </p:cNvSpPr>
            <p:nvPr/>
          </p:nvSpPr>
          <p:spPr>
            <a:xfrm>
              <a:off x="1394986" y="2646898"/>
              <a:ext cx="281982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这两个因素是独立的</a:t>
              </a:r>
            </a:p>
          </p:txBody>
        </p:sp>
      </p:grpSp>
      <p:grpSp>
        <p:nvGrpSpPr>
          <p:cNvPr id="2" name="组合 1"/>
          <p:cNvGrpSpPr/>
          <p:nvPr/>
        </p:nvGrpSpPr>
        <p:grpSpPr>
          <a:xfrm>
            <a:off x="844894" y="1885260"/>
            <a:ext cx="5239275" cy="591764"/>
            <a:chOff x="844893" y="1028010"/>
            <a:chExt cx="5239275" cy="591764"/>
          </a:xfrm>
        </p:grpSpPr>
        <p:sp>
          <p:nvSpPr>
            <p:cNvPr id="9" name="内容占位符 2"/>
            <p:cNvSpPr txBox="1">
              <a:spLocks/>
            </p:cNvSpPr>
            <p:nvPr/>
          </p:nvSpPr>
          <p:spPr>
            <a:xfrm>
              <a:off x="1142976" y="1028010"/>
              <a:ext cx="49411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调度算法的要求</a:t>
              </a:r>
              <a:endParaRPr lang="en-US" altLang="zh-CN" dirty="0"/>
            </a:p>
            <a:p>
              <a:r>
                <a:rPr lang="zh-CN" altLang="en-US" dirty="0"/>
                <a:t>   希望“</a:t>
              </a:r>
              <a:r>
                <a:rPr lang="zh-CN" altLang="en-US" dirty="0">
                  <a:solidFill>
                    <a:srgbClr val="C00000"/>
                  </a:solidFill>
                </a:rPr>
                <a:t>更快</a:t>
              </a:r>
              <a:r>
                <a:rPr lang="zh-CN" altLang="en-US" dirty="0"/>
                <a:t>”的服务</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262422" y="1470777"/>
              <a:ext cx="151066" cy="148997"/>
            </a:xfrm>
            <a:prstGeom prst="rect">
              <a:avLst/>
            </a:prstGeom>
            <a:effectLst/>
          </p:spPr>
        </p:pic>
      </p:grpSp>
      <p:sp>
        <p:nvSpPr>
          <p:cNvPr id="13" name="文本框 12">
            <a:extLst>
              <a:ext uri="{FF2B5EF4-FFF2-40B4-BE49-F238E27FC236}">
                <a16:creationId xmlns:a16="http://schemas.microsoft.com/office/drawing/2014/main" id="{52BBCF36-D61D-A49E-053C-1B7C645D11A8}"/>
              </a:ext>
            </a:extLst>
          </p:cNvPr>
          <p:cNvSpPr txBox="1"/>
          <p:nvPr/>
        </p:nvSpPr>
        <p:spPr>
          <a:xfrm>
            <a:off x="5959259" y="51137"/>
            <a:ext cx="3159933" cy="2585323"/>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更快</a:t>
            </a:r>
            <a:r>
              <a:rPr lang="zh-CN" altLang="en-US" dirty="0">
                <a:latin typeface="微软雅黑" panose="020B0503020204020204" pitchFamily="34" charset="-122"/>
                <a:ea typeface="微软雅黑" panose="020B0503020204020204" pitchFamily="34" charset="-122"/>
              </a:rPr>
              <a:t>的服务器：</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如何能让数以万计的用户的</a:t>
            </a:r>
            <a:r>
              <a:rPr lang="zh-CN" altLang="en-US" dirty="0">
                <a:solidFill>
                  <a:srgbClr val="FF0000"/>
                </a:solidFill>
                <a:latin typeface="微软雅黑" panose="020B0503020204020204" pitchFamily="34" charset="-122"/>
                <a:ea typeface="微软雅黑" panose="020B0503020204020204" pitchFamily="34" charset="-122"/>
              </a:rPr>
              <a:t>平均等待时间</a:t>
            </a:r>
            <a:r>
              <a:rPr lang="zh-CN" altLang="en-US" dirty="0">
                <a:latin typeface="微软雅黑" panose="020B0503020204020204" pitchFamily="34" charset="-122"/>
                <a:ea typeface="微软雅黑" panose="020B0503020204020204" pitchFamily="34" charset="-122"/>
              </a:rPr>
              <a:t>变少？（某个用户的某次请求可能因此变慢）</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更快</a:t>
            </a:r>
            <a:r>
              <a:rPr lang="zh-CN" altLang="en-US" dirty="0">
                <a:latin typeface="微软雅黑" panose="020B0503020204020204" pitchFamily="34" charset="-122"/>
                <a:ea typeface="微软雅黑" panose="020B0503020204020204" pitchFamily="34" charset="-122"/>
              </a:rPr>
              <a:t>的个人计算机：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如何能让用户</a:t>
            </a:r>
            <a:r>
              <a:rPr lang="zh-CN" altLang="en-US" dirty="0">
                <a:solidFill>
                  <a:srgbClr val="FF0000"/>
                </a:solidFill>
                <a:latin typeface="微软雅黑" panose="020B0503020204020204" pitchFamily="34" charset="-122"/>
                <a:ea typeface="微软雅黑" panose="020B0503020204020204" pitchFamily="34" charset="-122"/>
              </a:rPr>
              <a:t>最近一次输入操作在最短的时间内得到响应</a:t>
            </a:r>
            <a:r>
              <a:rPr lang="zh-CN" altLang="en-US" dirty="0">
                <a:latin typeface="微软雅黑" panose="020B0503020204020204" pitchFamily="34" charset="-122"/>
                <a:ea typeface="微软雅黑" panose="020B0503020204020204" pitchFamily="34" charset="-122"/>
              </a:rPr>
              <a:t>？（其他的计算任务可能因此被打断、滞后，无法及时运行）</a:t>
            </a:r>
          </a:p>
        </p:txBody>
      </p:sp>
    </p:spTree>
    <p:extLst>
      <p:ext uri="{BB962C8B-B14F-4D97-AF65-F5344CB8AC3E}">
        <p14:creationId xmlns:p14="http://schemas.microsoft.com/office/powerpoint/2010/main" val="97414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以响应时间为目标的调度器设计</a:t>
            </a:r>
            <a:endParaRPr lang="zh-CN" altLang="en-US" dirty="0">
              <a:cs typeface="+mj-cs"/>
            </a:endParaRPr>
          </a:p>
        </p:txBody>
      </p:sp>
      <p:grpSp>
        <p:nvGrpSpPr>
          <p:cNvPr id="3" name="组合 2"/>
          <p:cNvGrpSpPr/>
          <p:nvPr/>
        </p:nvGrpSpPr>
        <p:grpSpPr>
          <a:xfrm>
            <a:off x="830380" y="2542716"/>
            <a:ext cx="6099075" cy="700998"/>
            <a:chOff x="830379" y="1685466"/>
            <a:chExt cx="6099075" cy="700998"/>
          </a:xfrm>
        </p:grpSpPr>
        <p:sp>
          <p:nvSpPr>
            <p:cNvPr id="15" name="内容占位符 2"/>
            <p:cNvSpPr txBox="1">
              <a:spLocks/>
            </p:cNvSpPr>
            <p:nvPr/>
          </p:nvSpPr>
          <p:spPr>
            <a:xfrm>
              <a:off x="1128462" y="1685466"/>
              <a:ext cx="30863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减少平均响应时间的波动</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62422" y="2152424"/>
              <a:ext cx="151066" cy="148997"/>
            </a:xfrm>
            <a:prstGeom prst="rect">
              <a:avLst/>
            </a:prstGeom>
            <a:effectLst/>
          </p:spPr>
        </p:pic>
        <p:sp>
          <p:nvSpPr>
            <p:cNvPr id="32" name="内容占位符 2"/>
            <p:cNvSpPr txBox="1">
              <a:spLocks/>
            </p:cNvSpPr>
            <p:nvPr/>
          </p:nvSpPr>
          <p:spPr>
            <a:xfrm>
              <a:off x="1394986" y="2009548"/>
              <a:ext cx="553446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在交互系统中，可预测性比高差异低平均更重要</a:t>
              </a:r>
            </a:p>
          </p:txBody>
        </p:sp>
      </p:grpSp>
      <p:grpSp>
        <p:nvGrpSpPr>
          <p:cNvPr id="2" name="组合 1"/>
          <p:cNvGrpSpPr/>
          <p:nvPr/>
        </p:nvGrpSpPr>
        <p:grpSpPr>
          <a:xfrm>
            <a:off x="844894" y="1885260"/>
            <a:ext cx="7039475" cy="719592"/>
            <a:chOff x="844893" y="1028010"/>
            <a:chExt cx="7039475"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减少响应时间</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648938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及时处理用户的输入请求，尽快将输出反馈给用户</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4" name="组合 3"/>
          <p:cNvGrpSpPr/>
          <p:nvPr/>
        </p:nvGrpSpPr>
        <p:grpSpPr>
          <a:xfrm>
            <a:off x="789986" y="3212976"/>
            <a:ext cx="5870247" cy="1000372"/>
            <a:chOff x="789985" y="2355726"/>
            <a:chExt cx="5870247" cy="1000372"/>
          </a:xfrm>
        </p:grpSpPr>
        <p:sp>
          <p:nvSpPr>
            <p:cNvPr id="24" name="内容占位符 2"/>
            <p:cNvSpPr txBox="1">
              <a:spLocks/>
            </p:cNvSpPr>
            <p:nvPr/>
          </p:nvSpPr>
          <p:spPr>
            <a:xfrm>
              <a:off x="1088068" y="2355726"/>
              <a:ext cx="45640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低延迟调度改善了用户的交互体验</a:t>
              </a:r>
            </a:p>
          </p:txBody>
        </p:sp>
        <p:sp>
          <p:nvSpPr>
            <p:cNvPr id="25" name="TextBox 11"/>
            <p:cNvSpPr txBox="1"/>
            <p:nvPr/>
          </p:nvSpPr>
          <p:spPr>
            <a:xfrm>
              <a:off x="789985" y="23557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内容占位符 2"/>
            <p:cNvSpPr txBox="1">
              <a:spLocks/>
            </p:cNvSpPr>
            <p:nvPr/>
          </p:nvSpPr>
          <p:spPr>
            <a:xfrm>
              <a:off x="1340078" y="2726538"/>
              <a:ext cx="5320154"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如果移动鼠标时，屏幕中的光标没动，</a:t>
              </a:r>
              <a:endParaRPr lang="en-US" altLang="zh-CN" dirty="0"/>
            </a:p>
            <a:p>
              <a:pPr marL="0" lvl="1" indent="0">
                <a:lnSpc>
                  <a:spcPct val="90000"/>
                </a:lnSpc>
              </a:pPr>
              <a:r>
                <a:rPr lang="zh-CN" altLang="en-US" dirty="0"/>
                <a:t>用户可能会重启电脑</a:t>
              </a:r>
            </a:p>
          </p:txBody>
        </p:sp>
        <p:pic>
          <p:nvPicPr>
            <p:cNvPr id="28" name="图片 27" descr="小点1.png"/>
            <p:cNvPicPr>
              <a:picLocks noChangeAspect="1"/>
            </p:cNvPicPr>
            <p:nvPr/>
          </p:nvPicPr>
          <p:blipFill>
            <a:blip r:embed="rId2" cstate="print"/>
            <a:stretch>
              <a:fillRect/>
            </a:stretch>
          </p:blipFill>
          <p:spPr>
            <a:xfrm>
              <a:off x="1207514" y="2827896"/>
              <a:ext cx="151066" cy="148997"/>
            </a:xfrm>
            <a:prstGeom prst="rect">
              <a:avLst/>
            </a:prstGeom>
            <a:effectLst/>
          </p:spPr>
        </p:pic>
      </p:grpSp>
      <p:grpSp>
        <p:nvGrpSpPr>
          <p:cNvPr id="5" name="组合 4"/>
          <p:cNvGrpSpPr/>
          <p:nvPr/>
        </p:nvGrpSpPr>
        <p:grpSpPr>
          <a:xfrm>
            <a:off x="827585" y="4152500"/>
            <a:ext cx="4456001" cy="428628"/>
            <a:chOff x="827584" y="3295250"/>
            <a:chExt cx="4456001" cy="428628"/>
          </a:xfrm>
        </p:grpSpPr>
        <p:sp>
          <p:nvSpPr>
            <p:cNvPr id="33" name="内容占位符 2"/>
            <p:cNvSpPr txBox="1">
              <a:spLocks/>
            </p:cNvSpPr>
            <p:nvPr/>
          </p:nvSpPr>
          <p:spPr>
            <a:xfrm>
              <a:off x="1125667" y="3295250"/>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响应时间是操作系统的计算延迟</a:t>
              </a:r>
            </a:p>
          </p:txBody>
        </p:sp>
        <p:sp>
          <p:nvSpPr>
            <p:cNvPr id="34" name="TextBox 32"/>
            <p:cNvSpPr txBox="1"/>
            <p:nvPr/>
          </p:nvSpPr>
          <p:spPr>
            <a:xfrm>
              <a:off x="827584" y="32952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6838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4685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以吞吐量为目标的调度器设计</a:t>
            </a:r>
            <a:endParaRPr lang="zh-CN" altLang="en-US" dirty="0">
              <a:cs typeface="+mj-cs"/>
            </a:endParaRPr>
          </a:p>
        </p:txBody>
      </p:sp>
      <p:grpSp>
        <p:nvGrpSpPr>
          <p:cNvPr id="2" name="组合 1"/>
          <p:cNvGrpSpPr/>
          <p:nvPr/>
        </p:nvGrpSpPr>
        <p:grpSpPr>
          <a:xfrm>
            <a:off x="844894" y="1665734"/>
            <a:ext cx="5370181" cy="1072702"/>
            <a:chOff x="844893" y="808484"/>
            <a:chExt cx="5370181" cy="1072702"/>
          </a:xfrm>
        </p:grpSpPr>
        <p:sp>
          <p:nvSpPr>
            <p:cNvPr id="17" name="内容占位符 2"/>
            <p:cNvSpPr txBox="1">
              <a:spLocks/>
            </p:cNvSpPr>
            <p:nvPr/>
          </p:nvSpPr>
          <p:spPr>
            <a:xfrm>
              <a:off x="1142976" y="808484"/>
              <a:ext cx="278608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solidFill>
                    <a:srgbClr val="C00000"/>
                  </a:solidFill>
                </a:rPr>
                <a:t>增加吞吐量</a:t>
              </a:r>
              <a:endParaRPr lang="zh-CN" altLang="en-US" dirty="0"/>
            </a:p>
          </p:txBody>
        </p:sp>
        <p:sp>
          <p:nvSpPr>
            <p:cNvPr id="18" name="TextBox 17"/>
            <p:cNvSpPr txBox="1"/>
            <p:nvPr/>
          </p:nvSpPr>
          <p:spPr>
            <a:xfrm>
              <a:off x="844893" y="8084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3" cstate="print"/>
            <a:stretch>
              <a:fillRect/>
            </a:stretch>
          </p:blipFill>
          <p:spPr>
            <a:xfrm>
              <a:off x="1262422" y="1294036"/>
              <a:ext cx="151066" cy="148997"/>
            </a:xfrm>
            <a:prstGeom prst="rect">
              <a:avLst/>
            </a:prstGeom>
            <a:effectLst/>
          </p:spPr>
        </p:pic>
        <p:sp>
          <p:nvSpPr>
            <p:cNvPr id="36" name="内容占位符 2"/>
            <p:cNvSpPr txBox="1">
              <a:spLocks/>
            </p:cNvSpPr>
            <p:nvPr/>
          </p:nvSpPr>
          <p:spPr>
            <a:xfrm>
              <a:off x="1394986" y="1151160"/>
              <a:ext cx="4820088" cy="4572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减少开销（操作系统开销，上下文切换）</a:t>
              </a:r>
            </a:p>
          </p:txBody>
        </p:sp>
        <p:pic>
          <p:nvPicPr>
            <p:cNvPr id="23" name="图片 22" descr="小点1.png"/>
            <p:cNvPicPr>
              <a:picLocks noChangeAspect="1"/>
            </p:cNvPicPr>
            <p:nvPr/>
          </p:nvPicPr>
          <p:blipFill>
            <a:blip r:embed="rId3" cstate="print"/>
            <a:stretch>
              <a:fillRect/>
            </a:stretch>
          </p:blipFill>
          <p:spPr>
            <a:xfrm>
              <a:off x="1253754" y="1636712"/>
              <a:ext cx="151066" cy="148997"/>
            </a:xfrm>
            <a:prstGeom prst="rect">
              <a:avLst/>
            </a:prstGeom>
            <a:effectLst/>
          </p:spPr>
        </p:pic>
        <p:sp>
          <p:nvSpPr>
            <p:cNvPr id="26" name="内容占位符 2"/>
            <p:cNvSpPr txBox="1">
              <a:spLocks/>
            </p:cNvSpPr>
            <p:nvPr/>
          </p:nvSpPr>
          <p:spPr>
            <a:xfrm>
              <a:off x="1386318" y="1493836"/>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系统资源的高效利用（CPU，I/O设备）</a:t>
              </a:r>
            </a:p>
          </p:txBody>
        </p:sp>
      </p:grpSp>
      <p:grpSp>
        <p:nvGrpSpPr>
          <p:cNvPr id="3" name="组合 2"/>
          <p:cNvGrpSpPr/>
          <p:nvPr/>
        </p:nvGrpSpPr>
        <p:grpSpPr>
          <a:xfrm>
            <a:off x="844894" y="2709408"/>
            <a:ext cx="3727107" cy="719592"/>
            <a:chOff x="844893" y="1852158"/>
            <a:chExt cx="3727107" cy="719592"/>
          </a:xfrm>
        </p:grpSpPr>
        <p:pic>
          <p:nvPicPr>
            <p:cNvPr id="29" name="图片 28" descr="小点1.png"/>
            <p:cNvPicPr>
              <a:picLocks noChangeAspect="1"/>
            </p:cNvPicPr>
            <p:nvPr/>
          </p:nvPicPr>
          <p:blipFill>
            <a:blip r:embed="rId3" cstate="print"/>
            <a:stretch>
              <a:fillRect/>
            </a:stretch>
          </p:blipFill>
          <p:spPr>
            <a:xfrm>
              <a:off x="1262422" y="2295300"/>
              <a:ext cx="151066" cy="148997"/>
            </a:xfrm>
            <a:prstGeom prst="rect">
              <a:avLst/>
            </a:prstGeom>
            <a:effectLst/>
          </p:spPr>
        </p:pic>
        <p:sp>
          <p:nvSpPr>
            <p:cNvPr id="19" name="内容占位符 2"/>
            <p:cNvSpPr txBox="1">
              <a:spLocks/>
            </p:cNvSpPr>
            <p:nvPr/>
          </p:nvSpPr>
          <p:spPr>
            <a:xfrm>
              <a:off x="1142976" y="1852158"/>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a:solidFill>
                    <a:srgbClr val="C00000"/>
                  </a:solidFill>
                </a:rPr>
                <a:t>减少等待时间</a:t>
              </a:r>
            </a:p>
          </p:txBody>
        </p:sp>
        <p:sp>
          <p:nvSpPr>
            <p:cNvPr id="20" name="TextBox 19"/>
            <p:cNvSpPr txBox="1"/>
            <p:nvPr/>
          </p:nvSpPr>
          <p:spPr>
            <a:xfrm>
              <a:off x="844893" y="18521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1" name="内容占位符 2"/>
            <p:cNvSpPr txBox="1">
              <a:spLocks/>
            </p:cNvSpPr>
            <p:nvPr/>
          </p:nvSpPr>
          <p:spPr>
            <a:xfrm>
              <a:off x="1394986" y="2194834"/>
              <a:ext cx="317701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减少每个进程的等待时间</a:t>
              </a:r>
            </a:p>
          </p:txBody>
        </p:sp>
      </p:grpSp>
      <p:grpSp>
        <p:nvGrpSpPr>
          <p:cNvPr id="4" name="组合 3"/>
          <p:cNvGrpSpPr/>
          <p:nvPr/>
        </p:nvGrpSpPr>
        <p:grpSpPr>
          <a:xfrm>
            <a:off x="830380" y="3370780"/>
            <a:ext cx="5884761" cy="1013304"/>
            <a:chOff x="830379" y="2513530"/>
            <a:chExt cx="5884761" cy="1013304"/>
          </a:xfrm>
        </p:grpSpPr>
        <p:sp>
          <p:nvSpPr>
            <p:cNvPr id="24" name="内容占位符 2"/>
            <p:cNvSpPr txBox="1">
              <a:spLocks/>
            </p:cNvSpPr>
            <p:nvPr/>
          </p:nvSpPr>
          <p:spPr>
            <a:xfrm>
              <a:off x="1128462" y="2513530"/>
              <a:ext cx="54597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操作系统需要保证吞吐量不受用户交互的影响</a:t>
              </a:r>
            </a:p>
          </p:txBody>
        </p:sp>
        <p:sp>
          <p:nvSpPr>
            <p:cNvPr id="25" name="TextBox 15"/>
            <p:cNvSpPr txBox="1"/>
            <p:nvPr/>
          </p:nvSpPr>
          <p:spPr>
            <a:xfrm>
              <a:off x="830379" y="251353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3" cstate="print"/>
            <a:stretch>
              <a:fillRect/>
            </a:stretch>
          </p:blipFill>
          <p:spPr>
            <a:xfrm>
              <a:off x="1262422" y="2980488"/>
              <a:ext cx="151066" cy="148997"/>
            </a:xfrm>
            <a:prstGeom prst="rect">
              <a:avLst/>
            </a:prstGeom>
            <a:effectLst/>
          </p:spPr>
        </p:pic>
        <p:sp>
          <p:nvSpPr>
            <p:cNvPr id="28" name="内容占位符 2"/>
            <p:cNvSpPr txBox="1">
              <a:spLocks/>
            </p:cNvSpPr>
            <p:nvPr/>
          </p:nvSpPr>
          <p:spPr>
            <a:xfrm>
              <a:off x="1394986" y="2886850"/>
              <a:ext cx="5320154" cy="6399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操作系统必须不时进行调度，即使存在许多交互任务</a:t>
              </a:r>
            </a:p>
          </p:txBody>
        </p:sp>
      </p:grpSp>
      <p:grpSp>
        <p:nvGrpSpPr>
          <p:cNvPr id="5" name="组合 4"/>
          <p:cNvGrpSpPr/>
          <p:nvPr/>
        </p:nvGrpSpPr>
        <p:grpSpPr>
          <a:xfrm>
            <a:off x="830380" y="4296516"/>
            <a:ext cx="4456001" cy="428628"/>
            <a:chOff x="830379" y="3439266"/>
            <a:chExt cx="4456001" cy="428628"/>
          </a:xfrm>
        </p:grpSpPr>
        <p:sp>
          <p:nvSpPr>
            <p:cNvPr id="33" name="内容占位符 2"/>
            <p:cNvSpPr txBox="1">
              <a:spLocks/>
            </p:cNvSpPr>
            <p:nvPr/>
          </p:nvSpPr>
          <p:spPr>
            <a:xfrm>
              <a:off x="1128462" y="3439266"/>
              <a:ext cx="41579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吞吐量是操作系统的计算带宽</a:t>
              </a:r>
            </a:p>
          </p:txBody>
        </p:sp>
        <p:sp>
          <p:nvSpPr>
            <p:cNvPr id="34" name="TextBox 24"/>
            <p:cNvSpPr txBox="1"/>
            <p:nvPr/>
          </p:nvSpPr>
          <p:spPr>
            <a:xfrm>
              <a:off x="830379" y="3439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265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r>
              <a:rPr lang="en-US" altLang="zh-CN">
                <a:ea typeface="宋体" panose="02010600030101010101" pitchFamily="2" charset="-122"/>
              </a:rPr>
              <a:t>Scheduling in batch system</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a:ea typeface="宋体" pitchFamily="2" charset="-122"/>
              </a:rPr>
              <a:t>First-come First-served: </a:t>
            </a:r>
            <a:r>
              <a:rPr lang="en-US" altLang="zh-CN" dirty="0" err="1">
                <a:ea typeface="宋体" pitchFamily="2" charset="-122"/>
              </a:rPr>
              <a:t>nonpreemptive</a:t>
            </a:r>
            <a:endParaRPr lang="en-US" altLang="zh-CN" dirty="0">
              <a:ea typeface="宋体" pitchFamily="2" charset="-122"/>
            </a:endParaRPr>
          </a:p>
          <a:p>
            <a:pPr lvl="1">
              <a:lnSpc>
                <a:spcPct val="110000"/>
              </a:lnSpc>
              <a:defRPr/>
            </a:pPr>
            <a:r>
              <a:rPr lang="en-US" altLang="zh-CN" dirty="0">
                <a:ea typeface="宋体" pitchFamily="2" charset="-122"/>
              </a:rPr>
              <a:t>Simple and easy, also fair in many condition</a:t>
            </a:r>
          </a:p>
          <a:p>
            <a:pPr lvl="1">
              <a:lnSpc>
                <a:spcPct val="110000"/>
              </a:lnSpc>
              <a:defRPr/>
            </a:pPr>
            <a:r>
              <a:rPr lang="en-US" altLang="zh-CN" dirty="0">
                <a:ea typeface="宋体" pitchFamily="2" charset="-122"/>
              </a:rPr>
              <a:t>Low CPU efficiency for I/O-bound process</a:t>
            </a:r>
          </a:p>
          <a:p>
            <a:pPr>
              <a:lnSpc>
                <a:spcPct val="110000"/>
              </a:lnSpc>
              <a:defRPr/>
            </a:pPr>
            <a:r>
              <a:rPr lang="en-US" altLang="zh-CN" dirty="0">
                <a:ea typeface="宋体" pitchFamily="2" charset="-122"/>
              </a:rPr>
              <a:t>Shortest job first: </a:t>
            </a:r>
            <a:r>
              <a:rPr lang="en-US" altLang="zh-CN" dirty="0" err="1">
                <a:ea typeface="宋体" pitchFamily="2" charset="-122"/>
              </a:rPr>
              <a:t>nonpreemptive</a:t>
            </a:r>
            <a:endParaRPr lang="en-US" altLang="zh-CN" dirty="0">
              <a:ea typeface="宋体" pitchFamily="2" charset="-122"/>
            </a:endParaRPr>
          </a:p>
          <a:p>
            <a:pPr lvl="1">
              <a:lnSpc>
                <a:spcPct val="110000"/>
              </a:lnSpc>
              <a:defRPr/>
            </a:pPr>
            <a:r>
              <a:rPr lang="en-US" altLang="zh-CN" dirty="0">
                <a:ea typeface="宋体" pitchFamily="2" charset="-122"/>
              </a:rPr>
              <a:t>Few Turnaround time</a:t>
            </a:r>
          </a:p>
          <a:p>
            <a:pPr lvl="1">
              <a:lnSpc>
                <a:spcPct val="110000"/>
              </a:lnSpc>
              <a:defRPr/>
            </a:pPr>
            <a:r>
              <a:rPr lang="en-US" altLang="zh-CN" dirty="0">
                <a:ea typeface="宋体" pitchFamily="2" charset="-122"/>
              </a:rPr>
              <a:t>Not optimal in real environment</a:t>
            </a:r>
          </a:p>
          <a:p>
            <a:pPr>
              <a:lnSpc>
                <a:spcPct val="110000"/>
              </a:lnSpc>
              <a:defRPr/>
            </a:pPr>
            <a:r>
              <a:rPr lang="en-US" altLang="zh-CN" dirty="0">
                <a:ea typeface="宋体" pitchFamily="2" charset="-122"/>
              </a:rPr>
              <a:t>Shortest remaining time next: preemptive</a:t>
            </a:r>
          </a:p>
          <a:p>
            <a:pPr lvl="1">
              <a:lnSpc>
                <a:spcPct val="110000"/>
              </a:lnSpc>
              <a:defRPr/>
            </a:pPr>
            <a:r>
              <a:rPr lang="en-US" altLang="zh-CN" dirty="0">
                <a:ea typeface="宋体" pitchFamily="2" charset="-122"/>
              </a:rPr>
              <a:t>Compare new job’s time with current process</a:t>
            </a:r>
          </a:p>
          <a:p>
            <a:pPr lvl="1">
              <a:lnSpc>
                <a:spcPct val="110000"/>
              </a:lnSpc>
              <a:defRPr/>
            </a:pPr>
            <a:r>
              <a:rPr lang="en-US" altLang="zh-CN" dirty="0">
                <a:ea typeface="宋体" pitchFamily="2" charset="-122"/>
              </a:rPr>
              <a:t>New job will occupy CPU if shorter than current process</a:t>
            </a:r>
          </a:p>
          <a:p>
            <a:pPr>
              <a:lnSpc>
                <a:spcPct val="110000"/>
              </a:lnSpc>
              <a:defRPr/>
            </a:pPr>
            <a:r>
              <a:rPr lang="en-US" altLang="zh-CN" dirty="0">
                <a:ea typeface="宋体" pitchFamily="2" charset="-122"/>
              </a:rPr>
              <a:t>Three-level scheduling</a:t>
            </a:r>
          </a:p>
          <a:p>
            <a:pPr lvl="1">
              <a:lnSpc>
                <a:spcPct val="110000"/>
              </a:lnSpc>
              <a:defRPr/>
            </a:pPr>
            <a:r>
              <a:rPr lang="en-US" altLang="zh-CN" dirty="0">
                <a:ea typeface="宋体" pitchFamily="2" charset="-122"/>
              </a:rPr>
              <a:t>Admission scheduler</a:t>
            </a:r>
          </a:p>
          <a:p>
            <a:pPr lvl="1">
              <a:lnSpc>
                <a:spcPct val="110000"/>
              </a:lnSpc>
              <a:defRPr/>
            </a:pPr>
            <a:r>
              <a:rPr lang="en-US" altLang="zh-CN" dirty="0">
                <a:ea typeface="宋体" pitchFamily="2" charset="-122"/>
              </a:rPr>
              <a:t>Memory scheduler</a:t>
            </a:r>
          </a:p>
          <a:p>
            <a:pPr lvl="1">
              <a:lnSpc>
                <a:spcPct val="110000"/>
              </a:lnSpc>
              <a:defRPr/>
            </a:pPr>
            <a:r>
              <a:rPr lang="en-US" altLang="zh-CN" dirty="0">
                <a:ea typeface="宋体" pitchFamily="2" charset="-122"/>
              </a:rPr>
              <a:t>CPU scheduler</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798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959109B-30CE-4132-8918-00D76B8CF842}" type="slidenum">
              <a:rPr lang="en-US" altLang="ko-KR" sz="1200" smtClean="0">
                <a:solidFill>
                  <a:schemeClr val="bg1"/>
                </a:solidFill>
              </a:rPr>
              <a:pPr>
                <a:spcBef>
                  <a:spcPct val="0"/>
                </a:spcBef>
                <a:buClrTx/>
                <a:buSzTx/>
                <a:buFontTx/>
                <a:buNone/>
              </a:pPr>
              <a:t>87</a:t>
            </a:fld>
            <a:endParaRPr lang="en-US" altLang="ko-KR" sz="1200">
              <a:solidFill>
                <a:schemeClr val="bg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sz="2800" dirty="0"/>
              <a:t>先来先服务算法</a:t>
            </a:r>
            <a:r>
              <a:rPr lang="en-US" altLang="zh-CN" sz="2400" dirty="0"/>
              <a:t>(First Come First Served, FCFS)</a:t>
            </a:r>
            <a:endParaRPr lang="zh-CN" altLang="en-US" sz="2400" dirty="0">
              <a:cs typeface="+mj-cs"/>
            </a:endParaRPr>
          </a:p>
        </p:txBody>
      </p:sp>
      <p:grpSp>
        <p:nvGrpSpPr>
          <p:cNvPr id="2" name="组合 1"/>
          <p:cNvGrpSpPr/>
          <p:nvPr/>
        </p:nvGrpSpPr>
        <p:grpSpPr>
          <a:xfrm>
            <a:off x="844894" y="1670946"/>
            <a:ext cx="6103371" cy="428628"/>
            <a:chOff x="844893" y="813696"/>
            <a:chExt cx="6103371" cy="428628"/>
          </a:xfrm>
        </p:grpSpPr>
        <p:sp>
          <p:nvSpPr>
            <p:cNvPr id="9" name="内容占位符 2"/>
            <p:cNvSpPr txBox="1">
              <a:spLocks/>
            </p:cNvSpPr>
            <p:nvPr/>
          </p:nvSpPr>
          <p:spPr>
            <a:xfrm>
              <a:off x="1142976" y="813696"/>
              <a:ext cx="5805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依据进程进入就绪状态的先后顺序排列</a:t>
              </a:r>
            </a:p>
          </p:txBody>
        </p:sp>
        <p:sp>
          <p:nvSpPr>
            <p:cNvPr id="12" name="TextBox 11"/>
            <p:cNvSpPr txBox="1"/>
            <p:nvPr/>
          </p:nvSpPr>
          <p:spPr>
            <a:xfrm>
              <a:off x="844893" y="81369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30380" y="2314334"/>
            <a:ext cx="5241819" cy="471724"/>
            <a:chOff x="830379" y="1457084"/>
            <a:chExt cx="5241819" cy="471724"/>
          </a:xfrm>
        </p:grpSpPr>
        <p:sp>
          <p:nvSpPr>
            <p:cNvPr id="15" name="内容占位符 2"/>
            <p:cNvSpPr txBox="1">
              <a:spLocks/>
            </p:cNvSpPr>
            <p:nvPr/>
          </p:nvSpPr>
          <p:spPr>
            <a:xfrm>
              <a:off x="1128462" y="147115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dirty="0"/>
                <a:t>FCFS</a:t>
              </a:r>
              <a:r>
                <a:rPr lang="zh-CN" altLang="en-US" dirty="0"/>
                <a:t>算法的周转时间</a:t>
              </a:r>
              <a:endParaRPr lang="en-US" altLang="zh-CN" dirty="0"/>
            </a:p>
          </p:txBody>
        </p:sp>
        <p:sp>
          <p:nvSpPr>
            <p:cNvPr id="16" name="TextBox 15"/>
            <p:cNvSpPr txBox="1"/>
            <p:nvPr/>
          </p:nvSpPr>
          <p:spPr>
            <a:xfrm>
              <a:off x="830379" y="145708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013622"/>
            <a:ext cx="7486042" cy="415246"/>
            <a:chOff x="1262422" y="1156372"/>
            <a:chExt cx="7486042" cy="415246"/>
          </a:xfrm>
        </p:grpSpPr>
        <p:sp>
          <p:nvSpPr>
            <p:cNvPr id="30" name="内容占位符 2"/>
            <p:cNvSpPr txBox="1">
              <a:spLocks/>
            </p:cNvSpPr>
            <p:nvPr/>
          </p:nvSpPr>
          <p:spPr>
            <a:xfrm>
              <a:off x="1394986" y="1156372"/>
              <a:ext cx="7353478" cy="4152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进程进入等待或结束状态时，就绪队列中的下一个进程占用</a:t>
              </a:r>
              <a:r>
                <a:rPr lang="en-US" altLang="zh-CN" dirty="0"/>
                <a:t>CPU</a:t>
              </a:r>
              <a:endParaRPr lang="zh-CN" altLang="en-US" dirty="0"/>
            </a:p>
          </p:txBody>
        </p:sp>
        <p:pic>
          <p:nvPicPr>
            <p:cNvPr id="22" name="图片 21" descr="小点1.png"/>
            <p:cNvPicPr>
              <a:picLocks noChangeAspect="1"/>
            </p:cNvPicPr>
            <p:nvPr/>
          </p:nvPicPr>
          <p:blipFill>
            <a:blip r:embed="rId2" cstate="print"/>
            <a:stretch>
              <a:fillRect/>
            </a:stretch>
          </p:blipFill>
          <p:spPr>
            <a:xfrm>
              <a:off x="1262422" y="1257730"/>
              <a:ext cx="151066" cy="148997"/>
            </a:xfrm>
            <a:prstGeom prst="rect">
              <a:avLst/>
            </a:prstGeom>
            <a:effectLst/>
          </p:spPr>
        </p:pic>
      </p:grpSp>
      <p:grpSp>
        <p:nvGrpSpPr>
          <p:cNvPr id="5" name="组合 4"/>
          <p:cNvGrpSpPr/>
          <p:nvPr/>
        </p:nvGrpSpPr>
        <p:grpSpPr>
          <a:xfrm>
            <a:off x="881614" y="3068960"/>
            <a:ext cx="5778618" cy="1197294"/>
            <a:chOff x="865084" y="2073980"/>
            <a:chExt cx="5778618" cy="1197294"/>
          </a:xfrm>
        </p:grpSpPr>
        <p:sp>
          <p:nvSpPr>
            <p:cNvPr id="32" name="内容占位符 2"/>
            <p:cNvSpPr txBox="1">
              <a:spLocks/>
            </p:cNvSpPr>
            <p:nvPr/>
          </p:nvSpPr>
          <p:spPr>
            <a:xfrm>
              <a:off x="1128462" y="2073980"/>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zh-CN" altLang="en-US" sz="1800" baseline="-25000" dirty="0">
                  <a:solidFill>
                    <a:srgbClr val="0070C0"/>
                  </a:solidFill>
                </a:rPr>
                <a:t>1</a:t>
              </a:r>
              <a:r>
                <a:rPr lang="zh-CN" altLang="en-US" sz="1800" dirty="0">
                  <a:solidFill>
                    <a:srgbClr val="0070C0"/>
                  </a:solidFill>
                </a:rPr>
                <a:t>, P</a:t>
              </a:r>
              <a:r>
                <a:rPr lang="zh-CN" altLang="en-US" sz="1800" baseline="-25000" dirty="0">
                  <a:solidFill>
                    <a:srgbClr val="0070C0"/>
                  </a:solidFill>
                </a:rPr>
                <a:t>2</a:t>
              </a:r>
              <a:r>
                <a:rPr lang="zh-CN" altLang="en-US" sz="1800" dirty="0">
                  <a:solidFill>
                    <a:srgbClr val="0070C0"/>
                  </a:solidFill>
                </a:rPr>
                <a:t>, P</a:t>
              </a:r>
              <a:r>
                <a:rPr lang="zh-CN" altLang="en-US" sz="1800" baseline="-25000" dirty="0">
                  <a:solidFill>
                    <a:srgbClr val="0070C0"/>
                  </a:solidFill>
                </a:rPr>
                <a:t>3</a:t>
              </a:r>
            </a:p>
          </p:txBody>
        </p:sp>
        <p:sp>
          <p:nvSpPr>
            <p:cNvPr id="20" name="内容占位符 2"/>
            <p:cNvSpPr txBox="1">
              <a:spLocks/>
            </p:cNvSpPr>
            <p:nvPr/>
          </p:nvSpPr>
          <p:spPr>
            <a:xfrm>
              <a:off x="865084" y="2816685"/>
              <a:ext cx="133514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grpSp>
          <p:nvGrpSpPr>
            <p:cNvPr id="41" name="组合 40"/>
            <p:cNvGrpSpPr/>
            <p:nvPr/>
          </p:nvGrpSpPr>
          <p:grpSpPr>
            <a:xfrm>
              <a:off x="2071670" y="2464602"/>
              <a:ext cx="4325620" cy="432000"/>
              <a:chOff x="2395140" y="2643188"/>
              <a:chExt cx="4325620" cy="432000"/>
            </a:xfrm>
          </p:grpSpPr>
          <p:sp>
            <p:nvSpPr>
              <p:cNvPr id="21" name="矩形 20"/>
              <p:cNvSpPr/>
              <p:nvPr/>
            </p:nvSpPr>
            <p:spPr>
              <a:xfrm>
                <a:off x="2395140" y="264318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矩形 26"/>
              <p:cNvSpPr/>
              <p:nvPr/>
            </p:nvSpPr>
            <p:spPr>
              <a:xfrm>
                <a:off x="6000760" y="264318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5286380" y="264318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TextBox 28"/>
              <p:cNvSpPr txBox="1"/>
              <p:nvPr/>
            </p:nvSpPr>
            <p:spPr>
              <a:xfrm>
                <a:off x="3614731" y="2671763"/>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3" name="TextBox 32"/>
              <p:cNvSpPr txBox="1"/>
              <p:nvPr/>
            </p:nvSpPr>
            <p:spPr>
              <a:xfrm>
                <a:off x="5429256" y="2671763"/>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34" name="TextBox 33"/>
              <p:cNvSpPr txBox="1"/>
              <p:nvPr/>
            </p:nvSpPr>
            <p:spPr>
              <a:xfrm>
                <a:off x="6132534" y="2671706"/>
                <a:ext cx="494046"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5" name="内容占位符 2"/>
            <p:cNvSpPr txBox="1">
              <a:spLocks/>
            </p:cNvSpPr>
            <p:nvPr/>
          </p:nvSpPr>
          <p:spPr>
            <a:xfrm>
              <a:off x="1898634" y="2845604"/>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46" name="内容占位符 2"/>
            <p:cNvSpPr txBox="1">
              <a:spLocks/>
            </p:cNvSpPr>
            <p:nvPr/>
          </p:nvSpPr>
          <p:spPr>
            <a:xfrm>
              <a:off x="471487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12</a:t>
              </a:r>
              <a:endParaRPr lang="zh-CN" altLang="en-US" sz="1600" baseline="-25000"/>
            </a:p>
          </p:txBody>
        </p:sp>
        <p:sp>
          <p:nvSpPr>
            <p:cNvPr id="47" name="内容占位符 2"/>
            <p:cNvSpPr txBox="1">
              <a:spLocks/>
            </p:cNvSpPr>
            <p:nvPr/>
          </p:nvSpPr>
          <p:spPr>
            <a:xfrm>
              <a:off x="5429256"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15</a:t>
              </a:r>
              <a:endParaRPr lang="zh-CN" altLang="en-US" sz="1600" baseline="-25000"/>
            </a:p>
          </p:txBody>
        </p:sp>
        <p:sp>
          <p:nvSpPr>
            <p:cNvPr id="48" name="内容占位符 2"/>
            <p:cNvSpPr txBox="1">
              <a:spLocks/>
            </p:cNvSpPr>
            <p:nvPr/>
          </p:nvSpPr>
          <p:spPr>
            <a:xfrm>
              <a:off x="6072198" y="2845604"/>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18</a:t>
              </a:r>
              <a:endParaRPr lang="zh-CN" altLang="en-US" sz="1600" baseline="-25000" dirty="0"/>
            </a:p>
          </p:txBody>
        </p:sp>
      </p:grpSp>
      <p:sp>
        <p:nvSpPr>
          <p:cNvPr id="50" name="内容占位符 2"/>
          <p:cNvSpPr txBox="1">
            <a:spLocks/>
          </p:cNvSpPr>
          <p:nvPr/>
        </p:nvSpPr>
        <p:spPr>
          <a:xfrm>
            <a:off x="2571736" y="405660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dirty="0"/>
              <a:t>周转时间</a:t>
            </a:r>
            <a:r>
              <a:rPr lang="en-US" altLang="zh-CN" sz="2400" baseline="-25000" dirty="0"/>
              <a:t>=(12+15+18)/3=15</a:t>
            </a:r>
            <a:endParaRPr lang="zh-CN" altLang="en-US" sz="2400" baseline="-25000" dirty="0"/>
          </a:p>
        </p:txBody>
      </p:sp>
      <p:grpSp>
        <p:nvGrpSpPr>
          <p:cNvPr id="6" name="组合 5"/>
          <p:cNvGrpSpPr/>
          <p:nvPr/>
        </p:nvGrpSpPr>
        <p:grpSpPr>
          <a:xfrm>
            <a:off x="867714" y="4485596"/>
            <a:ext cx="5775988" cy="1220819"/>
            <a:chOff x="867714" y="3681279"/>
            <a:chExt cx="5775988" cy="1220819"/>
          </a:xfrm>
        </p:grpSpPr>
        <p:sp>
          <p:nvSpPr>
            <p:cNvPr id="14" name="内容占位符 2"/>
            <p:cNvSpPr txBox="1">
              <a:spLocks/>
            </p:cNvSpPr>
            <p:nvPr/>
          </p:nvSpPr>
          <p:spPr>
            <a:xfrm>
              <a:off x="1176583" y="3681279"/>
              <a:ext cx="346276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solidFill>
                    <a:srgbClr val="0070C0"/>
                  </a:solidFill>
                </a:rPr>
                <a:t>任务到达顺序：P</a:t>
              </a:r>
              <a:r>
                <a:rPr lang="en-US" altLang="zh-CN" sz="1800" baseline="-25000" dirty="0">
                  <a:solidFill>
                    <a:srgbClr val="0070C0"/>
                  </a:solidFill>
                </a:rPr>
                <a:t>2</a:t>
              </a:r>
              <a:r>
                <a:rPr lang="zh-CN" altLang="en-US" sz="1800" dirty="0">
                  <a:solidFill>
                    <a:srgbClr val="0070C0"/>
                  </a:solidFill>
                </a:rPr>
                <a:t>, P</a:t>
              </a:r>
              <a:r>
                <a:rPr lang="en-US" altLang="zh-CN" sz="1800" baseline="-25000" dirty="0">
                  <a:solidFill>
                    <a:srgbClr val="0070C0"/>
                  </a:solidFill>
                </a:rPr>
                <a:t>3</a:t>
              </a:r>
              <a:r>
                <a:rPr lang="zh-CN" altLang="en-US" sz="1800" dirty="0">
                  <a:solidFill>
                    <a:srgbClr val="0070C0"/>
                  </a:solidFill>
                </a:rPr>
                <a:t>, P</a:t>
              </a:r>
              <a:r>
                <a:rPr lang="en-US" altLang="zh-CN" sz="1800" baseline="-25000" dirty="0">
                  <a:solidFill>
                    <a:srgbClr val="0070C0"/>
                  </a:solidFill>
                </a:rPr>
                <a:t>1</a:t>
              </a:r>
              <a:endParaRPr lang="zh-CN" altLang="en-US" sz="1800" baseline="-25000" dirty="0">
                <a:solidFill>
                  <a:srgbClr val="0070C0"/>
                </a:solidFill>
              </a:endParaRPr>
            </a:p>
          </p:txBody>
        </p:sp>
        <p:grpSp>
          <p:nvGrpSpPr>
            <p:cNvPr id="42" name="组合 41"/>
            <p:cNvGrpSpPr/>
            <p:nvPr/>
          </p:nvGrpSpPr>
          <p:grpSpPr>
            <a:xfrm>
              <a:off x="2071670" y="4094294"/>
              <a:ext cx="4320000" cy="432000"/>
              <a:chOff x="3428992" y="4429138"/>
              <a:chExt cx="4320000" cy="432000"/>
            </a:xfrm>
          </p:grpSpPr>
          <p:sp>
            <p:nvSpPr>
              <p:cNvPr id="35" name="矩形 34"/>
              <p:cNvSpPr/>
              <p:nvPr/>
            </p:nvSpPr>
            <p:spPr>
              <a:xfrm>
                <a:off x="3428992" y="4429138"/>
                <a:ext cx="432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矩形 35"/>
              <p:cNvSpPr/>
              <p:nvPr/>
            </p:nvSpPr>
            <p:spPr>
              <a:xfrm>
                <a:off x="4143372" y="4429138"/>
                <a:ext cx="720000" cy="432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矩形 36"/>
              <p:cNvSpPr/>
              <p:nvPr/>
            </p:nvSpPr>
            <p:spPr>
              <a:xfrm>
                <a:off x="3428992" y="4429138"/>
                <a:ext cx="720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8" name="TextBox 37"/>
              <p:cNvSpPr txBox="1"/>
              <p:nvPr/>
            </p:nvSpPr>
            <p:spPr>
              <a:xfrm>
                <a:off x="6000760" y="4429138"/>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1</a:t>
                </a:r>
                <a:endParaRPr lang="zh-CN" altLang="en-US" sz="2000" b="1" baseline="-25000">
                  <a:solidFill>
                    <a:srgbClr val="11576A"/>
                  </a:solidFill>
                  <a:latin typeface="+mn-ea"/>
                </a:endParaRPr>
              </a:p>
            </p:txBody>
          </p:sp>
          <p:sp>
            <p:nvSpPr>
              <p:cNvPr id="39" name="TextBox 38"/>
              <p:cNvSpPr txBox="1"/>
              <p:nvPr/>
            </p:nvSpPr>
            <p:spPr>
              <a:xfrm>
                <a:off x="3557354" y="4429138"/>
                <a:ext cx="49404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2</a:t>
                </a:r>
                <a:endParaRPr lang="zh-CN" altLang="en-US" sz="2000" b="1" baseline="-25000">
                  <a:solidFill>
                    <a:srgbClr val="11576A"/>
                  </a:solidFill>
                  <a:latin typeface="+mn-ea"/>
                </a:endParaRPr>
              </a:p>
            </p:txBody>
          </p:sp>
          <p:sp>
            <p:nvSpPr>
              <p:cNvPr id="40" name="TextBox 39"/>
              <p:cNvSpPr txBox="1"/>
              <p:nvPr/>
            </p:nvSpPr>
            <p:spPr>
              <a:xfrm>
                <a:off x="4243838" y="4429138"/>
                <a:ext cx="494046" cy="400110"/>
              </a:xfrm>
              <a:prstGeom prst="rect">
                <a:avLst/>
              </a:prstGeom>
              <a:noFill/>
            </p:spPr>
            <p:txBody>
              <a:bodyPr wrap="none" rtlCol="0">
                <a:spAutoFit/>
              </a:bodyPr>
              <a:lstStyle/>
              <a:p>
                <a:r>
                  <a:rPr lang="en-US" altLang="zh-CN" sz="2000" b="1">
                    <a:solidFill>
                      <a:schemeClr val="bg1"/>
                    </a:solidFill>
                    <a:latin typeface="+mn-ea"/>
                  </a:rPr>
                  <a:t>P</a:t>
                </a:r>
                <a:r>
                  <a:rPr lang="en-US" altLang="zh-CN" sz="2000" b="1" baseline="-25000">
                    <a:solidFill>
                      <a:schemeClr val="bg1"/>
                    </a:solidFill>
                    <a:latin typeface="+mn-ea"/>
                  </a:rPr>
                  <a:t>3</a:t>
                </a:r>
                <a:endParaRPr lang="zh-CN" altLang="en-US" sz="2000" b="1" baseline="-25000">
                  <a:solidFill>
                    <a:schemeClr val="bg1"/>
                  </a:solidFill>
                  <a:latin typeface="+mn-ea"/>
                </a:endParaRPr>
              </a:p>
            </p:txBody>
          </p:sp>
        </p:grpSp>
        <p:sp>
          <p:nvSpPr>
            <p:cNvPr id="44" name="内容占位符 2"/>
            <p:cNvSpPr txBox="1">
              <a:spLocks/>
            </p:cNvSpPr>
            <p:nvPr/>
          </p:nvSpPr>
          <p:spPr>
            <a:xfrm>
              <a:off x="867714" y="4456688"/>
              <a:ext cx="1603556"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执行时间</a:t>
              </a:r>
              <a:endParaRPr lang="zh-CN" altLang="en-US" sz="1600" baseline="-25000" dirty="0"/>
            </a:p>
          </p:txBody>
        </p:sp>
        <p:sp>
          <p:nvSpPr>
            <p:cNvPr id="51" name="内容占位符 2"/>
            <p:cNvSpPr txBox="1">
              <a:spLocks/>
            </p:cNvSpPr>
            <p:nvPr/>
          </p:nvSpPr>
          <p:spPr>
            <a:xfrm>
              <a:off x="1898634" y="4476428"/>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0</a:t>
              </a:r>
              <a:endParaRPr lang="zh-CN" altLang="en-US" sz="1600" baseline="-25000"/>
            </a:p>
          </p:txBody>
        </p:sp>
        <p:sp>
          <p:nvSpPr>
            <p:cNvPr id="52" name="内容占位符 2"/>
            <p:cNvSpPr txBox="1">
              <a:spLocks/>
            </p:cNvSpPr>
            <p:nvPr/>
          </p:nvSpPr>
          <p:spPr>
            <a:xfrm>
              <a:off x="261414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3</a:t>
              </a:r>
              <a:endParaRPr lang="zh-CN" altLang="en-US" sz="1600" baseline="-25000" dirty="0"/>
            </a:p>
          </p:txBody>
        </p:sp>
        <p:sp>
          <p:nvSpPr>
            <p:cNvPr id="53" name="内容占位符 2"/>
            <p:cNvSpPr txBox="1">
              <a:spLocks/>
            </p:cNvSpPr>
            <p:nvPr/>
          </p:nvSpPr>
          <p:spPr>
            <a:xfrm>
              <a:off x="3328526"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6</a:t>
              </a:r>
              <a:endParaRPr lang="zh-CN" altLang="en-US" sz="1600" baseline="-25000"/>
            </a:p>
          </p:txBody>
        </p:sp>
        <p:sp>
          <p:nvSpPr>
            <p:cNvPr id="54" name="内容占位符 2"/>
            <p:cNvSpPr txBox="1">
              <a:spLocks/>
            </p:cNvSpPr>
            <p:nvPr/>
          </p:nvSpPr>
          <p:spPr>
            <a:xfrm>
              <a:off x="6072198" y="4476428"/>
              <a:ext cx="57150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a:t>18</a:t>
              </a:r>
              <a:endParaRPr lang="zh-CN" altLang="en-US" sz="1600" baseline="-25000"/>
            </a:p>
          </p:txBody>
        </p:sp>
      </p:grpSp>
      <p:sp>
        <p:nvSpPr>
          <p:cNvPr id="55" name="内容占位符 2"/>
          <p:cNvSpPr txBox="1">
            <a:spLocks/>
          </p:cNvSpPr>
          <p:nvPr/>
        </p:nvSpPr>
        <p:spPr>
          <a:xfrm>
            <a:off x="2571736" y="5496768"/>
            <a:ext cx="3143272"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2400" baseline="-25000"/>
              <a:t>周转时间</a:t>
            </a:r>
            <a:r>
              <a:rPr lang="en-US" altLang="zh-CN" sz="2400" baseline="-25000"/>
              <a:t>=(3+6+18)/3=9</a:t>
            </a:r>
            <a:endParaRPr lang="zh-CN" altLang="en-US" sz="2400" baseline="-25000"/>
          </a:p>
        </p:txBody>
      </p:sp>
      <p:grpSp>
        <p:nvGrpSpPr>
          <p:cNvPr id="7" name="组合 6"/>
          <p:cNvGrpSpPr/>
          <p:nvPr/>
        </p:nvGrpSpPr>
        <p:grpSpPr>
          <a:xfrm>
            <a:off x="1264893" y="2658142"/>
            <a:ext cx="5086965" cy="457656"/>
            <a:chOff x="1264892" y="1800892"/>
            <a:chExt cx="5086965" cy="457656"/>
          </a:xfrm>
        </p:grpSpPr>
        <p:sp>
          <p:nvSpPr>
            <p:cNvPr id="43" name="内容占位符 2"/>
            <p:cNvSpPr txBox="1">
              <a:spLocks/>
            </p:cNvSpPr>
            <p:nvPr/>
          </p:nvSpPr>
          <p:spPr>
            <a:xfrm>
              <a:off x="1408121" y="1800892"/>
              <a:ext cx="494373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示例：3个进程，计算时间分别为12,3,</a:t>
              </a:r>
              <a:r>
                <a:rPr lang="en-US" altLang="zh-CN" dirty="0"/>
                <a:t>3</a:t>
              </a:r>
              <a:endParaRPr lang="zh-CN" altLang="en-US" dirty="0"/>
            </a:p>
          </p:txBody>
        </p:sp>
        <p:pic>
          <p:nvPicPr>
            <p:cNvPr id="49" name="图片 48" descr="小点1.png"/>
            <p:cNvPicPr>
              <a:picLocks noChangeAspect="1"/>
            </p:cNvPicPr>
            <p:nvPr/>
          </p:nvPicPr>
          <p:blipFill>
            <a:blip r:embed="rId2" cstate="print"/>
            <a:stretch>
              <a:fillRect/>
            </a:stretch>
          </p:blipFill>
          <p:spPr>
            <a:xfrm>
              <a:off x="1264892" y="1922957"/>
              <a:ext cx="151066" cy="148997"/>
            </a:xfrm>
            <a:prstGeom prst="rect">
              <a:avLst/>
            </a:prstGeom>
            <a:effectLst/>
          </p:spPr>
        </p:pic>
      </p:grpSp>
    </p:spTree>
    <p:extLst>
      <p:ext uri="{BB962C8B-B14F-4D97-AF65-F5344CB8AC3E}">
        <p14:creationId xmlns:p14="http://schemas.microsoft.com/office/powerpoint/2010/main" val="46533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left)">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先来先服务算法的特征</a:t>
            </a:r>
            <a:endParaRPr lang="zh-CN" altLang="en-US" dirty="0">
              <a:cs typeface="+mj-cs"/>
            </a:endParaRPr>
          </a:p>
        </p:txBody>
      </p:sp>
      <p:grpSp>
        <p:nvGrpSpPr>
          <p:cNvPr id="4" name="组合 3"/>
          <p:cNvGrpSpPr/>
          <p:nvPr/>
        </p:nvGrpSpPr>
        <p:grpSpPr>
          <a:xfrm>
            <a:off x="1518876" y="3183463"/>
            <a:ext cx="5457066" cy="671970"/>
            <a:chOff x="1518876" y="2326213"/>
            <a:chExt cx="5457066" cy="671970"/>
          </a:xfrm>
        </p:grpSpPr>
        <p:pic>
          <p:nvPicPr>
            <p:cNvPr id="35" name="图片 34" descr="小点1.png"/>
            <p:cNvPicPr>
              <a:picLocks noChangeAspect="1"/>
            </p:cNvPicPr>
            <p:nvPr/>
          </p:nvPicPr>
          <p:blipFill>
            <a:blip r:embed="rId2" cstate="print"/>
            <a:stretch>
              <a:fillRect/>
            </a:stretch>
          </p:blipFill>
          <p:spPr>
            <a:xfrm>
              <a:off x="1518876" y="2457172"/>
              <a:ext cx="151066" cy="148997"/>
            </a:xfrm>
            <a:prstGeom prst="rect">
              <a:avLst/>
            </a:prstGeom>
            <a:effectLst/>
          </p:spPr>
        </p:pic>
        <p:sp>
          <p:nvSpPr>
            <p:cNvPr id="36" name="内容占位符 2"/>
            <p:cNvSpPr txBox="1">
              <a:spLocks/>
            </p:cNvSpPr>
            <p:nvPr/>
          </p:nvSpPr>
          <p:spPr>
            <a:xfrm>
              <a:off x="1655788" y="2326213"/>
              <a:ext cx="5320154" cy="6719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短进程可能排在长进程后面</a:t>
              </a:r>
            </a:p>
          </p:txBody>
        </p:sp>
      </p:grpSp>
      <p:grpSp>
        <p:nvGrpSpPr>
          <p:cNvPr id="5" name="组合 4"/>
          <p:cNvGrpSpPr/>
          <p:nvPr/>
        </p:nvGrpSpPr>
        <p:grpSpPr>
          <a:xfrm>
            <a:off x="1270854" y="3594378"/>
            <a:ext cx="4918910" cy="387350"/>
            <a:chOff x="1270854" y="2737128"/>
            <a:chExt cx="4918910" cy="387350"/>
          </a:xfrm>
        </p:grpSpPr>
        <p:pic>
          <p:nvPicPr>
            <p:cNvPr id="23" name="图片 22" descr="小点1.png"/>
            <p:cNvPicPr>
              <a:picLocks noChangeAspect="1"/>
            </p:cNvPicPr>
            <p:nvPr/>
          </p:nvPicPr>
          <p:blipFill>
            <a:blip r:embed="rId2" cstate="print"/>
            <a:stretch>
              <a:fillRect/>
            </a:stretch>
          </p:blipFill>
          <p:spPr>
            <a:xfrm>
              <a:off x="1270854" y="2856304"/>
              <a:ext cx="151066" cy="148997"/>
            </a:xfrm>
            <a:prstGeom prst="rect">
              <a:avLst/>
            </a:prstGeom>
            <a:effectLst/>
          </p:spPr>
        </p:pic>
        <p:sp>
          <p:nvSpPr>
            <p:cNvPr id="26" name="内容占位符 2"/>
            <p:cNvSpPr txBox="1">
              <a:spLocks/>
            </p:cNvSpPr>
            <p:nvPr/>
          </p:nvSpPr>
          <p:spPr>
            <a:xfrm>
              <a:off x="1403418" y="2737128"/>
              <a:ext cx="4786346" cy="38735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I/O资源和CPU资源的利用率较低</a:t>
              </a:r>
            </a:p>
          </p:txBody>
        </p:sp>
      </p:grpSp>
      <p:grpSp>
        <p:nvGrpSpPr>
          <p:cNvPr id="3" name="组合 2"/>
          <p:cNvGrpSpPr/>
          <p:nvPr/>
        </p:nvGrpSpPr>
        <p:grpSpPr>
          <a:xfrm>
            <a:off x="830380" y="2542716"/>
            <a:ext cx="3527307" cy="700998"/>
            <a:chOff x="830379" y="1685466"/>
            <a:chExt cx="3527307" cy="700998"/>
          </a:xfrm>
        </p:grpSpPr>
        <p:sp>
          <p:nvSpPr>
            <p:cNvPr id="15" name="内容占位符 2"/>
            <p:cNvSpPr txBox="1">
              <a:spLocks/>
            </p:cNvSpPr>
            <p:nvPr/>
          </p:nvSpPr>
          <p:spPr>
            <a:xfrm>
              <a:off x="1128462" y="1685466"/>
              <a:ext cx="87177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缺点</a:t>
              </a:r>
            </a:p>
          </p:txBody>
        </p:sp>
        <p:sp>
          <p:nvSpPr>
            <p:cNvPr id="16" name="TextBox 15"/>
            <p:cNvSpPr txBox="1"/>
            <p:nvPr/>
          </p:nvSpPr>
          <p:spPr>
            <a:xfrm>
              <a:off x="830379" y="16854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270854" y="2091715"/>
              <a:ext cx="151066" cy="148997"/>
            </a:xfrm>
            <a:prstGeom prst="rect">
              <a:avLst/>
            </a:prstGeom>
            <a:effectLst/>
          </p:spPr>
        </p:pic>
        <p:sp>
          <p:nvSpPr>
            <p:cNvPr id="32" name="内容占位符 2"/>
            <p:cNvSpPr txBox="1">
              <a:spLocks/>
            </p:cNvSpPr>
            <p:nvPr/>
          </p:nvSpPr>
          <p:spPr>
            <a:xfrm>
              <a:off x="1394986" y="2009548"/>
              <a:ext cx="296270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平均等待时间波动较大</a:t>
              </a:r>
            </a:p>
          </p:txBody>
        </p:sp>
      </p:grpSp>
      <p:grpSp>
        <p:nvGrpSpPr>
          <p:cNvPr id="2" name="组合 1"/>
          <p:cNvGrpSpPr/>
          <p:nvPr/>
        </p:nvGrpSpPr>
        <p:grpSpPr>
          <a:xfrm>
            <a:off x="844894" y="1885260"/>
            <a:ext cx="2226909" cy="719592"/>
            <a:chOff x="844893" y="1028010"/>
            <a:chExt cx="2226909" cy="719592"/>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优点</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394986" y="1370686"/>
              <a:ext cx="96243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简单</a:t>
              </a:r>
            </a:p>
          </p:txBody>
        </p:sp>
        <p:pic>
          <p:nvPicPr>
            <p:cNvPr id="22" name="图片 21" descr="小点1.png"/>
            <p:cNvPicPr>
              <a:picLocks noChangeAspect="1"/>
            </p:cNvPicPr>
            <p:nvPr/>
          </p:nvPicPr>
          <p:blipFill>
            <a:blip r:embed="rId2" cstate="print"/>
            <a:stretch>
              <a:fillRect/>
            </a:stretch>
          </p:blipFill>
          <p:spPr>
            <a:xfrm>
              <a:off x="1262422" y="1500180"/>
              <a:ext cx="151066" cy="148997"/>
            </a:xfrm>
            <a:prstGeom prst="rect">
              <a:avLst/>
            </a:prstGeom>
            <a:effectLst/>
          </p:spPr>
        </p:pic>
      </p:grpSp>
      <p:grpSp>
        <p:nvGrpSpPr>
          <p:cNvPr id="6" name="组合 5"/>
          <p:cNvGrpSpPr/>
          <p:nvPr/>
        </p:nvGrpSpPr>
        <p:grpSpPr>
          <a:xfrm>
            <a:off x="1532012" y="4018348"/>
            <a:ext cx="5200229" cy="642942"/>
            <a:chOff x="1532011" y="3161098"/>
            <a:chExt cx="5200229" cy="642942"/>
          </a:xfrm>
        </p:grpSpPr>
        <p:sp>
          <p:nvSpPr>
            <p:cNvPr id="21" name="内容占位符 2"/>
            <p:cNvSpPr txBox="1">
              <a:spLocks/>
            </p:cNvSpPr>
            <p:nvPr/>
          </p:nvSpPr>
          <p:spPr>
            <a:xfrm>
              <a:off x="1669942" y="3161098"/>
              <a:ext cx="5062298"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800" dirty="0"/>
                <a:t>CPU密集型进程会导致I/O设备闲置时，</a:t>
              </a:r>
              <a:endParaRPr lang="en-US" altLang="zh-CN" sz="1800" dirty="0"/>
            </a:p>
            <a:p>
              <a:pPr marL="0" lvl="1" indent="0"/>
              <a:r>
                <a:rPr lang="zh-CN" altLang="en-US" sz="1800" dirty="0"/>
                <a:t>I/O密集型进程也等待</a:t>
              </a:r>
            </a:p>
          </p:txBody>
        </p:sp>
        <p:pic>
          <p:nvPicPr>
            <p:cNvPr id="17" name="图片 16" descr="小点1.png"/>
            <p:cNvPicPr>
              <a:picLocks noChangeAspect="1"/>
            </p:cNvPicPr>
            <p:nvPr/>
          </p:nvPicPr>
          <p:blipFill>
            <a:blip r:embed="rId2" cstate="print"/>
            <a:stretch>
              <a:fillRect/>
            </a:stretch>
          </p:blipFill>
          <p:spPr>
            <a:xfrm>
              <a:off x="1532011" y="3248261"/>
              <a:ext cx="151066" cy="148997"/>
            </a:xfrm>
            <a:prstGeom prst="rect">
              <a:avLst/>
            </a:prstGeom>
            <a:effectLst/>
          </p:spPr>
        </p:pic>
      </p:grpSp>
    </p:spTree>
    <p:extLst>
      <p:ext uri="{BB962C8B-B14F-4D97-AF65-F5344CB8AC3E}">
        <p14:creationId xmlns:p14="http://schemas.microsoft.com/office/powerpoint/2010/main" val="70665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a:ea typeface="宋体" panose="02010600030101010101" pitchFamily="2" charset="-122"/>
              </a:rPr>
              <a:t>Efficiency of Cocurrency</a:t>
            </a:r>
            <a:endParaRPr lang="zh-CN" altLang="en-US">
              <a:ea typeface="宋体" panose="02010600030101010101" pitchFamily="2" charset="-122"/>
            </a:endParaRPr>
          </a:p>
        </p:txBody>
      </p:sp>
      <p:sp>
        <p:nvSpPr>
          <p:cNvPr id="20483"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Efficiency under sequential mode</a:t>
            </a:r>
          </a:p>
          <a:p>
            <a:pPr lvl="1">
              <a:lnSpc>
                <a:spcPct val="110000"/>
              </a:lnSpc>
            </a:pPr>
            <a:r>
              <a:rPr lang="en-US" altLang="zh-CN">
                <a:ea typeface="宋体" panose="02010600030101010101" pitchFamily="2" charset="-122"/>
              </a:rPr>
              <a:t>Time consuming for 2 jobs: 80</a:t>
            </a:r>
          </a:p>
          <a:p>
            <a:pPr lvl="1">
              <a:lnSpc>
                <a:spcPct val="110000"/>
              </a:lnSpc>
            </a:pPr>
            <a:r>
              <a:rPr lang="en-US" altLang="zh-CN">
                <a:ea typeface="宋体" panose="02010600030101010101" pitchFamily="2" charset="-122"/>
              </a:rPr>
              <a:t>Efficiency of CPU: 40/80 = 50%</a:t>
            </a:r>
          </a:p>
          <a:p>
            <a:pPr lvl="1">
              <a:lnSpc>
                <a:spcPct val="110000"/>
              </a:lnSpc>
            </a:pPr>
            <a:r>
              <a:rPr lang="en-US" altLang="zh-CN">
                <a:ea typeface="宋体" panose="02010600030101010101" pitchFamily="2" charset="-122"/>
              </a:rPr>
              <a:t>Efficiency of DEV1: 15 / 80 </a:t>
            </a:r>
            <a:r>
              <a:rPr lang="zh-CN" altLang="en-US">
                <a:ea typeface="宋体" panose="02010600030101010101" pitchFamily="2" charset="-122"/>
              </a:rPr>
              <a:t>＝ </a:t>
            </a:r>
            <a:r>
              <a:rPr lang="en-US" altLang="zh-CN">
                <a:ea typeface="宋体" panose="02010600030101010101" pitchFamily="2" charset="-122"/>
              </a:rPr>
              <a:t>18.75%</a:t>
            </a:r>
          </a:p>
          <a:p>
            <a:pPr lvl="1">
              <a:lnSpc>
                <a:spcPct val="110000"/>
              </a:lnSpc>
            </a:pPr>
            <a:r>
              <a:rPr lang="en-US" altLang="zh-CN">
                <a:ea typeface="宋体" panose="02010600030101010101" pitchFamily="2" charset="-122"/>
              </a:rPr>
              <a:t>Efficiency of DEV2: 25 / 80 = 31.25%</a:t>
            </a:r>
          </a:p>
          <a:p>
            <a:pPr>
              <a:lnSpc>
                <a:spcPct val="110000"/>
              </a:lnSpc>
            </a:pPr>
            <a:r>
              <a:rPr lang="en-US" altLang="zh-CN">
                <a:ea typeface="宋体" panose="02010600030101010101" pitchFamily="2" charset="-122"/>
              </a:rPr>
              <a:t>Efficiency under cocurrent mode</a:t>
            </a:r>
          </a:p>
          <a:p>
            <a:pPr lvl="1">
              <a:lnSpc>
                <a:spcPct val="110000"/>
              </a:lnSpc>
            </a:pPr>
            <a:r>
              <a:rPr lang="en-US" altLang="zh-CN">
                <a:ea typeface="宋体" panose="02010600030101010101" pitchFamily="2" charset="-122"/>
              </a:rPr>
              <a:t>Time consuming for 2 jobs:45</a:t>
            </a:r>
          </a:p>
          <a:p>
            <a:pPr lvl="1">
              <a:lnSpc>
                <a:spcPct val="110000"/>
              </a:lnSpc>
            </a:pPr>
            <a:r>
              <a:rPr lang="en-US" altLang="zh-CN">
                <a:ea typeface="宋体" panose="02010600030101010101" pitchFamily="2" charset="-122"/>
              </a:rPr>
              <a:t>Efficiency of CPU: 40 / 45 = 89%</a:t>
            </a:r>
          </a:p>
          <a:p>
            <a:pPr lvl="1">
              <a:lnSpc>
                <a:spcPct val="110000"/>
              </a:lnSpc>
            </a:pPr>
            <a:r>
              <a:rPr lang="en-US" altLang="zh-CN">
                <a:ea typeface="宋体" panose="02010600030101010101" pitchFamily="2" charset="-122"/>
              </a:rPr>
              <a:t>Efficiency of DEV1: 15 / 45 = 33%</a:t>
            </a:r>
          </a:p>
          <a:p>
            <a:pPr lvl="1">
              <a:lnSpc>
                <a:spcPct val="110000"/>
              </a:lnSpc>
            </a:pPr>
            <a:r>
              <a:rPr lang="en-US" altLang="zh-CN">
                <a:ea typeface="宋体" panose="02010600030101010101" pitchFamily="2" charset="-122"/>
              </a:rPr>
              <a:t>Efficiency of DEV2: 25 / 45 </a:t>
            </a:r>
            <a:r>
              <a:rPr lang="zh-CN" altLang="en-US">
                <a:ea typeface="宋体" panose="02010600030101010101" pitchFamily="2" charset="-122"/>
              </a:rPr>
              <a:t>＝ </a:t>
            </a:r>
            <a:r>
              <a:rPr lang="en-US" altLang="zh-CN">
                <a:ea typeface="宋体" panose="02010600030101010101" pitchFamily="2" charset="-122"/>
              </a:rPr>
              <a:t>55.6%</a:t>
            </a:r>
          </a:p>
          <a:p>
            <a:pPr>
              <a:lnSpc>
                <a:spcPct val="110000"/>
              </a:lnSpc>
            </a:pPr>
            <a:endParaRPr lang="en-US" altLang="zh-CN">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4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30817E0-4F45-4012-BB4E-774F83CDE7EE}" type="slidenum">
              <a:rPr lang="en-US" altLang="ko-KR" sz="1200" smtClean="0">
                <a:solidFill>
                  <a:schemeClr val="bg1"/>
                </a:solidFill>
              </a:rPr>
              <a:pPr>
                <a:spcBef>
                  <a:spcPct val="0"/>
                </a:spcBef>
                <a:buClrTx/>
                <a:buSzTx/>
                <a:buFontTx/>
                <a:buNone/>
              </a:pPr>
              <a:t>9</a:t>
            </a:fld>
            <a:endParaRPr lang="en-US" altLang="ko-KR" sz="1200">
              <a:solidFill>
                <a:schemeClr val="bg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62880"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a:t>
            </a:r>
            <a:r>
              <a:rPr lang="en-US" altLang="zh-CN" dirty="0"/>
              <a:t>(</a:t>
            </a:r>
            <a:r>
              <a:rPr lang="zh-CN" altLang="en-US" dirty="0"/>
              <a:t>SPN</a:t>
            </a:r>
            <a:r>
              <a:rPr lang="en-US" altLang="zh-CN" dirty="0"/>
              <a:t>)</a:t>
            </a:r>
            <a:endParaRPr lang="zh-CN" altLang="en-US" dirty="0">
              <a:cs typeface="+mj-cs"/>
            </a:endParaRPr>
          </a:p>
        </p:txBody>
      </p:sp>
      <p:grpSp>
        <p:nvGrpSpPr>
          <p:cNvPr id="3" name="组合 2"/>
          <p:cNvGrpSpPr/>
          <p:nvPr/>
        </p:nvGrpSpPr>
        <p:grpSpPr>
          <a:xfrm>
            <a:off x="878388" y="1735657"/>
            <a:ext cx="6680225" cy="441238"/>
            <a:chOff x="844893" y="1028010"/>
            <a:chExt cx="6680225" cy="441238"/>
          </a:xfrm>
        </p:grpSpPr>
        <p:sp>
          <p:nvSpPr>
            <p:cNvPr id="9" name="内容占位符 2"/>
            <p:cNvSpPr txBox="1">
              <a:spLocks/>
            </p:cNvSpPr>
            <p:nvPr/>
          </p:nvSpPr>
          <p:spPr>
            <a:xfrm>
              <a:off x="1143766" y="1040620"/>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选择就绪队列中执行时间最短进程占用</a:t>
              </a:r>
              <a:r>
                <a:rPr lang="en-US" altLang="zh-CN" sz="1800" dirty="0"/>
                <a:t>CPU</a:t>
              </a:r>
              <a:r>
                <a:rPr lang="zh-CN" altLang="en-US" sz="1800" dirty="0"/>
                <a:t>进入运行状态</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876269" y="5013177"/>
            <a:ext cx="4554456" cy="748941"/>
            <a:chOff x="641985" y="4155926"/>
            <a:chExt cx="4554456" cy="748941"/>
          </a:xfrm>
        </p:grpSpPr>
        <p:sp>
          <p:nvSpPr>
            <p:cNvPr id="15" name="内容占位符 2"/>
            <p:cNvSpPr txBox="1">
              <a:spLocks/>
            </p:cNvSpPr>
            <p:nvPr/>
          </p:nvSpPr>
          <p:spPr>
            <a:xfrm>
              <a:off x="967085" y="4167804"/>
              <a:ext cx="42293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a:spcBef>
                  <a:spcPct val="20000"/>
                </a:spcBef>
              </a:pPr>
              <a:r>
                <a:rPr lang="zh-CN" altLang="en-US" sz="1800" dirty="0"/>
                <a:t>短剩余时间优先算法</a:t>
              </a:r>
              <a:r>
                <a:rPr lang="zh-CN" altLang="en-US" sz="1800" dirty="0">
                  <a:solidFill>
                    <a:srgbClr val="C00000"/>
                  </a:solidFill>
                </a:rPr>
                <a:t>(SRT)</a:t>
              </a:r>
            </a:p>
          </p:txBody>
        </p:sp>
        <p:sp>
          <p:nvSpPr>
            <p:cNvPr id="16" name="TextBox 15"/>
            <p:cNvSpPr txBox="1"/>
            <p:nvPr/>
          </p:nvSpPr>
          <p:spPr>
            <a:xfrm>
              <a:off x="641985" y="41559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1" name="图片 30" descr="小点1.png"/>
            <p:cNvPicPr>
              <a:picLocks noChangeAspect="1"/>
            </p:cNvPicPr>
            <p:nvPr/>
          </p:nvPicPr>
          <p:blipFill>
            <a:blip r:embed="rId2" cstate="print"/>
            <a:stretch>
              <a:fillRect/>
            </a:stretch>
          </p:blipFill>
          <p:spPr>
            <a:xfrm>
              <a:off x="1033540" y="4612513"/>
              <a:ext cx="151066" cy="148997"/>
            </a:xfrm>
            <a:prstGeom prst="rect">
              <a:avLst/>
            </a:prstGeom>
            <a:effectLst/>
          </p:spPr>
        </p:pic>
        <p:sp>
          <p:nvSpPr>
            <p:cNvPr id="32" name="内容占位符 2"/>
            <p:cNvSpPr txBox="1">
              <a:spLocks/>
            </p:cNvSpPr>
            <p:nvPr/>
          </p:nvSpPr>
          <p:spPr>
            <a:xfrm>
              <a:off x="1182443" y="4556979"/>
              <a:ext cx="2700594" cy="3478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算法的可抢占改进</a:t>
              </a:r>
              <a:endParaRPr lang="zh-CN" altLang="en-US" sz="1800" dirty="0">
                <a:solidFill>
                  <a:srgbClr val="C00000"/>
                </a:solidFill>
              </a:endParaRPr>
            </a:p>
          </p:txBody>
        </p:sp>
      </p:grpSp>
      <p:grpSp>
        <p:nvGrpSpPr>
          <p:cNvPr id="4" name="组合 3"/>
          <p:cNvGrpSpPr/>
          <p:nvPr/>
        </p:nvGrpSpPr>
        <p:grpSpPr>
          <a:xfrm>
            <a:off x="1287801" y="2142852"/>
            <a:ext cx="4381148" cy="376916"/>
            <a:chOff x="1262422" y="1370686"/>
            <a:chExt cx="4381148" cy="376916"/>
          </a:xfrm>
        </p:grpSpPr>
        <p:sp>
          <p:nvSpPr>
            <p:cNvPr id="30" name="内容占位符 2"/>
            <p:cNvSpPr txBox="1">
              <a:spLocks/>
            </p:cNvSpPr>
            <p:nvPr/>
          </p:nvSpPr>
          <p:spPr>
            <a:xfrm>
              <a:off x="1394986" y="1370686"/>
              <a:ext cx="424858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就绪队列按预期的执行时间来排序</a:t>
              </a:r>
            </a:p>
          </p:txBody>
        </p:sp>
        <p:pic>
          <p:nvPicPr>
            <p:cNvPr id="22" name="图片 21" descr="小点1.png"/>
            <p:cNvPicPr>
              <a:picLocks noChangeAspect="1"/>
            </p:cNvPicPr>
            <p:nvPr/>
          </p:nvPicPr>
          <p:blipFill>
            <a:blip r:embed="rId2" cstate="print"/>
            <a:stretch>
              <a:fillRect/>
            </a:stretch>
          </p:blipFill>
          <p:spPr>
            <a:xfrm>
              <a:off x="1262422" y="1456638"/>
              <a:ext cx="151066" cy="148997"/>
            </a:xfrm>
            <a:prstGeom prst="rect">
              <a:avLst/>
            </a:prstGeom>
            <a:effectLst/>
          </p:spPr>
        </p:pic>
      </p:grpSp>
      <p:grpSp>
        <p:nvGrpSpPr>
          <p:cNvPr id="5" name="组合 4"/>
          <p:cNvGrpSpPr/>
          <p:nvPr/>
        </p:nvGrpSpPr>
        <p:grpSpPr>
          <a:xfrm>
            <a:off x="4117322" y="3059046"/>
            <a:ext cx="4532789" cy="2176478"/>
            <a:chOff x="3883037" y="2201796"/>
            <a:chExt cx="4532789" cy="2176478"/>
          </a:xfrm>
        </p:grpSpPr>
        <p:grpSp>
          <p:nvGrpSpPr>
            <p:cNvPr id="74" name="组合 73"/>
            <p:cNvGrpSpPr/>
            <p:nvPr/>
          </p:nvGrpSpPr>
          <p:grpSpPr>
            <a:xfrm>
              <a:off x="4115574" y="2201796"/>
              <a:ext cx="4300252" cy="1639321"/>
              <a:chOff x="4311648" y="2357436"/>
              <a:chExt cx="4300252" cy="1639321"/>
            </a:xfrm>
          </p:grpSpPr>
          <p:grpSp>
            <p:nvGrpSpPr>
              <p:cNvPr id="47" name="组合 39"/>
              <p:cNvGrpSpPr/>
              <p:nvPr/>
            </p:nvGrpSpPr>
            <p:grpSpPr>
              <a:xfrm>
                <a:off x="4786314" y="2403306"/>
                <a:ext cx="1280211" cy="640662"/>
                <a:chOff x="5004048" y="1347614"/>
                <a:chExt cx="1280211" cy="640662"/>
              </a:xfrm>
            </p:grpSpPr>
            <p:sp>
              <p:nvSpPr>
                <p:cNvPr id="58" name="椭圆 57"/>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就 绪</a:t>
                  </a:r>
                </a:p>
              </p:txBody>
            </p:sp>
          </p:grpSp>
          <p:grpSp>
            <p:nvGrpSpPr>
              <p:cNvPr id="48" name="组合 40"/>
              <p:cNvGrpSpPr/>
              <p:nvPr/>
            </p:nvGrpSpPr>
            <p:grpSpPr>
              <a:xfrm>
                <a:off x="6863689" y="2381895"/>
                <a:ext cx="1280211" cy="640662"/>
                <a:chOff x="5004048" y="1347614"/>
                <a:chExt cx="1280211" cy="640662"/>
              </a:xfrm>
            </p:grpSpPr>
            <p:sp>
              <p:nvSpPr>
                <p:cNvPr id="56" name="椭圆 55"/>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7" name="TextBox 61"/>
                <p:cNvSpPr txBox="1"/>
                <p:nvPr/>
              </p:nvSpPr>
              <p:spPr>
                <a:xfrm>
                  <a:off x="5214966" y="1447863"/>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运 行</a:t>
                  </a:r>
                </a:p>
              </p:txBody>
            </p:sp>
          </p:grpSp>
          <p:grpSp>
            <p:nvGrpSpPr>
              <p:cNvPr id="51" name="组合 43"/>
              <p:cNvGrpSpPr/>
              <p:nvPr/>
            </p:nvGrpSpPr>
            <p:grpSpPr>
              <a:xfrm>
                <a:off x="5793286" y="2357436"/>
                <a:ext cx="1629555" cy="1639321"/>
                <a:chOff x="5652120" y="2228395"/>
                <a:chExt cx="1629555" cy="1639321"/>
              </a:xfrm>
            </p:grpSpPr>
            <p:grpSp>
              <p:nvGrpSpPr>
                <p:cNvPr id="52" name="组合 44"/>
                <p:cNvGrpSpPr/>
                <p:nvPr/>
              </p:nvGrpSpPr>
              <p:grpSpPr>
                <a:xfrm>
                  <a:off x="5652120" y="3227054"/>
                  <a:ext cx="1280211" cy="640662"/>
                  <a:chOff x="5004048" y="1347614"/>
                  <a:chExt cx="1280211" cy="640662"/>
                </a:xfrm>
              </p:grpSpPr>
              <p:sp>
                <p:nvSpPr>
                  <p:cNvPr id="54" name="椭圆 53"/>
                  <p:cNvSpPr/>
                  <p:nvPr/>
                </p:nvSpPr>
                <p:spPr>
                  <a:xfrm>
                    <a:off x="5004048" y="1347614"/>
                    <a:ext cx="1280211" cy="640662"/>
                  </a:xfrm>
                  <a:prstGeom prst="ellipse">
                    <a:avLst/>
                  </a:prstGeom>
                  <a:gradFill>
                    <a:gsLst>
                      <a:gs pos="0">
                        <a:srgbClr val="116579"/>
                      </a:gs>
                      <a:gs pos="76700">
                        <a:srgbClr val="0F9BB1"/>
                      </a:gs>
                      <a:gs pos="100000">
                        <a:srgbClr val="0EABC2"/>
                      </a:gs>
                    </a:gsLst>
                    <a:lin ang="16200000" scaled="1"/>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TextBox 61"/>
                  <p:cNvSpPr txBox="1"/>
                  <p:nvPr/>
                </p:nvSpPr>
                <p:spPr>
                  <a:xfrm>
                    <a:off x="5198357" y="1437112"/>
                    <a:ext cx="891591" cy="461665"/>
                  </a:xfrm>
                  <a:prstGeom prst="rect">
                    <a:avLst/>
                  </a:prstGeom>
                  <a:noFill/>
                </p:spPr>
                <p:txBody>
                  <a:bodyPr wrap="none" rtlCol="0">
                    <a:spAutoFit/>
                  </a:bodyPr>
                  <a:lstStyle/>
                  <a:p>
                    <a:r>
                      <a:rPr lang="zh-CN" altLang="en-US" sz="2400" b="1" dirty="0">
                        <a:solidFill>
                          <a:schemeClr val="bg1"/>
                        </a:solidFill>
                        <a:latin typeface="微软雅黑" pitchFamily="34" charset="-122"/>
                        <a:ea typeface="微软雅黑" pitchFamily="34" charset="-122"/>
                      </a:rPr>
                      <a:t>等 待</a:t>
                    </a:r>
                  </a:p>
                </p:txBody>
              </p:sp>
            </p:grpSp>
            <p:sp>
              <p:nvSpPr>
                <p:cNvPr id="53" name="弧形 52"/>
                <p:cNvSpPr/>
                <p:nvPr/>
              </p:nvSpPr>
              <p:spPr>
                <a:xfrm>
                  <a:off x="6609906" y="2228395"/>
                  <a:ext cx="671769" cy="1328491"/>
                </a:xfrm>
                <a:prstGeom prst="arc">
                  <a:avLst>
                    <a:gd name="adj1" fmla="val 53704"/>
                    <a:gd name="adj2" fmla="val 5400000"/>
                  </a:avLst>
                </a:prstGeom>
                <a:ln w="38100">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7" name="弧形 66"/>
              <p:cNvSpPr/>
              <p:nvPr/>
            </p:nvSpPr>
            <p:spPr>
              <a:xfrm flipH="1">
                <a:off x="5430405" y="2392854"/>
                <a:ext cx="692649" cy="1308095"/>
              </a:xfrm>
              <a:prstGeom prst="arc">
                <a:avLst>
                  <a:gd name="adj1" fmla="val 53704"/>
                  <a:gd name="adj2" fmla="val 5400000"/>
                </a:avLst>
              </a:prstGeom>
              <a:ln w="38100">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0" name="直接箭头连接符 69"/>
              <p:cNvCxnSpPr/>
              <p:nvPr/>
            </p:nvCxnSpPr>
            <p:spPr>
              <a:xfrm>
                <a:off x="6097598" y="2641600"/>
                <a:ext cx="71438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6097598" y="2855914"/>
                <a:ext cx="714380" cy="1588"/>
              </a:xfrm>
              <a:prstGeom prst="straightConnector1">
                <a:avLst/>
              </a:prstGeom>
              <a:ln w="38100">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8143900"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4311648" y="2714626"/>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5588124" y="3949646"/>
              <a:ext cx="1290380" cy="428628"/>
              <a:chOff x="5784198" y="4105286"/>
              <a:chExt cx="1290380" cy="428628"/>
            </a:xfrm>
          </p:grpSpPr>
          <p:grpSp>
            <p:nvGrpSpPr>
              <p:cNvPr id="79" name="组合 78"/>
              <p:cNvGrpSpPr/>
              <p:nvPr/>
            </p:nvGrpSpPr>
            <p:grpSpPr>
              <a:xfrm>
                <a:off x="6786578" y="4105286"/>
                <a:ext cx="288000" cy="428628"/>
                <a:chOff x="3929058" y="3286130"/>
                <a:chExt cx="288000" cy="428628"/>
              </a:xfrm>
            </p:grpSpPr>
            <p:sp>
              <p:nvSpPr>
                <p:cNvPr id="75" name="矩形 74"/>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矩形 75"/>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2" name="组合 81"/>
              <p:cNvGrpSpPr/>
              <p:nvPr/>
            </p:nvGrpSpPr>
            <p:grpSpPr>
              <a:xfrm>
                <a:off x="5784198" y="4105286"/>
                <a:ext cx="288000" cy="285752"/>
                <a:chOff x="4786314" y="3571882"/>
                <a:chExt cx="288000" cy="285752"/>
              </a:xfrm>
            </p:grpSpPr>
            <p:sp>
              <p:nvSpPr>
                <p:cNvPr id="78" name="矩形 77"/>
                <p:cNvSpPr/>
                <p:nvPr/>
              </p:nvSpPr>
              <p:spPr>
                <a:xfrm>
                  <a:off x="4786314"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矩形 79"/>
                <p:cNvSpPr/>
                <p:nvPr/>
              </p:nvSpPr>
              <p:spPr>
                <a:xfrm>
                  <a:off x="4786314" y="3714758"/>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1" name="矩形 80"/>
              <p:cNvSpPr/>
              <p:nvPr/>
            </p:nvSpPr>
            <p:spPr>
              <a:xfrm>
                <a:off x="6286512" y="410528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3" name="组合 82"/>
            <p:cNvGrpSpPr/>
            <p:nvPr/>
          </p:nvGrpSpPr>
          <p:grpSpPr>
            <a:xfrm>
              <a:off x="4161612" y="2701862"/>
              <a:ext cx="288000" cy="428628"/>
              <a:chOff x="3929058" y="3286130"/>
              <a:chExt cx="288000" cy="428628"/>
            </a:xfrm>
          </p:grpSpPr>
          <p:sp>
            <p:nvSpPr>
              <p:cNvPr id="84" name="矩形 83"/>
              <p:cNvSpPr/>
              <p:nvPr/>
            </p:nvSpPr>
            <p:spPr>
              <a:xfrm>
                <a:off x="3929058" y="3286130"/>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矩形 84"/>
              <p:cNvSpPr/>
              <p:nvPr/>
            </p:nvSpPr>
            <p:spPr>
              <a:xfrm>
                <a:off x="3929058" y="3429006"/>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 name="矩形 85"/>
              <p:cNvSpPr/>
              <p:nvPr/>
            </p:nvSpPr>
            <p:spPr>
              <a:xfrm>
                <a:off x="3929058" y="3571882"/>
                <a:ext cx="288000" cy="142876"/>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8" name="TextBox 87"/>
            <p:cNvSpPr txBox="1"/>
            <p:nvPr/>
          </p:nvSpPr>
          <p:spPr>
            <a:xfrm>
              <a:off x="3883037" y="3125728"/>
              <a:ext cx="902811" cy="307777"/>
            </a:xfrm>
            <a:prstGeom prst="rect">
              <a:avLst/>
            </a:prstGeom>
            <a:noFill/>
          </p:spPr>
          <p:txBody>
            <a:bodyPr wrap="none" rtlCol="0">
              <a:spAutoFit/>
            </a:bodyPr>
            <a:lstStyle/>
            <a:p>
              <a:pPr algn="ctr"/>
              <a:r>
                <a:rPr lang="zh-CN" altLang="en-US" sz="1400" b="1" dirty="0">
                  <a:solidFill>
                    <a:srgbClr val="11576A"/>
                  </a:solidFill>
                  <a:latin typeface="+mn-ea"/>
                </a:rPr>
                <a:t>就绪队列</a:t>
              </a:r>
              <a:endParaRPr lang="en-US" altLang="zh-CN" sz="1400" b="1" dirty="0">
                <a:solidFill>
                  <a:srgbClr val="11576A"/>
                </a:solidFill>
                <a:latin typeface="+mn-ea"/>
              </a:endParaRPr>
            </a:p>
          </p:txBody>
        </p:sp>
      </p:grpSp>
      <p:grpSp>
        <p:nvGrpSpPr>
          <p:cNvPr id="6" name="组合 5"/>
          <p:cNvGrpSpPr/>
          <p:nvPr/>
        </p:nvGrpSpPr>
        <p:grpSpPr>
          <a:xfrm>
            <a:off x="830713" y="2638419"/>
            <a:ext cx="3607912" cy="2268000"/>
            <a:chOff x="596429" y="1781169"/>
            <a:chExt cx="3607912" cy="2268000"/>
          </a:xfrm>
        </p:grpSpPr>
        <p:grpSp>
          <p:nvGrpSpPr>
            <p:cNvPr id="100" name="组合 99"/>
            <p:cNvGrpSpPr/>
            <p:nvPr/>
          </p:nvGrpSpPr>
          <p:grpSpPr>
            <a:xfrm>
              <a:off x="1418351" y="1781169"/>
              <a:ext cx="1867765" cy="2268000"/>
              <a:chOff x="714351" y="1781169"/>
              <a:chExt cx="1867765" cy="2268000"/>
            </a:xfrm>
          </p:grpSpPr>
          <p:sp>
            <p:nvSpPr>
              <p:cNvPr id="99" name="椭圆 98"/>
              <p:cNvSpPr>
                <a:spLocks noChangeAspect="1"/>
              </p:cNvSpPr>
              <p:nvPr/>
            </p:nvSpPr>
            <p:spPr>
              <a:xfrm>
                <a:off x="714351" y="1781169"/>
                <a:ext cx="1867765" cy="2268000"/>
              </a:xfrm>
              <a:prstGeom prst="ellips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8" name="组合 97"/>
              <p:cNvGrpSpPr/>
              <p:nvPr/>
            </p:nvGrpSpPr>
            <p:grpSpPr>
              <a:xfrm>
                <a:off x="1071538" y="2203320"/>
                <a:ext cx="1172116" cy="1452142"/>
                <a:chOff x="1071538" y="2203320"/>
                <a:chExt cx="1172116" cy="1452142"/>
              </a:xfrm>
            </p:grpSpPr>
            <p:sp>
              <p:nvSpPr>
                <p:cNvPr id="89" name="矩形 88"/>
                <p:cNvSpPr/>
                <p:nvPr/>
              </p:nvSpPr>
              <p:spPr>
                <a:xfrm>
                  <a:off x="1071538" y="2203320"/>
                  <a:ext cx="1143008" cy="14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 name="TextBox 89"/>
                <p:cNvSpPr txBox="1"/>
                <p:nvPr/>
              </p:nvSpPr>
              <p:spPr>
                <a:xfrm>
                  <a:off x="1123926" y="2214560"/>
                  <a:ext cx="1056700"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w’</a:t>
                  </a:r>
                  <a:r>
                    <a:rPr lang="en-US" altLang="zh-CN" b="1">
                      <a:solidFill>
                        <a:srgbClr val="11576A"/>
                      </a:solidFill>
                      <a:latin typeface="+mn-ea"/>
                    </a:rPr>
                    <a:t>c=9</a:t>
                  </a:r>
                  <a:endParaRPr lang="zh-CN" altLang="en-US" b="1">
                    <a:solidFill>
                      <a:srgbClr val="11576A"/>
                    </a:solidFill>
                    <a:latin typeface="+mn-ea"/>
                  </a:endParaRPr>
                </a:p>
              </p:txBody>
            </p:sp>
            <p:sp>
              <p:nvSpPr>
                <p:cNvPr id="91" name="TextBox 90"/>
                <p:cNvSpPr txBox="1"/>
                <p:nvPr/>
              </p:nvSpPr>
              <p:spPr>
                <a:xfrm>
                  <a:off x="1071538" y="2571750"/>
                  <a:ext cx="1172116"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x’</a:t>
                  </a:r>
                  <a:r>
                    <a:rPr lang="en-US" altLang="zh-CN" b="1">
                      <a:solidFill>
                        <a:srgbClr val="11576A"/>
                      </a:solidFill>
                      <a:latin typeface="+mn-ea"/>
                    </a:rPr>
                    <a:t>c=12</a:t>
                  </a:r>
                  <a:endParaRPr lang="zh-CN" altLang="en-US" b="1">
                    <a:solidFill>
                      <a:srgbClr val="11576A"/>
                    </a:solidFill>
                    <a:latin typeface="+mn-ea"/>
                  </a:endParaRPr>
                </a:p>
              </p:txBody>
            </p:sp>
            <p:sp>
              <p:nvSpPr>
                <p:cNvPr id="92" name="TextBox 91"/>
                <p:cNvSpPr txBox="1"/>
                <p:nvPr/>
              </p:nvSpPr>
              <p:spPr>
                <a:xfrm>
                  <a:off x="1071538" y="2928940"/>
                  <a:ext cx="1168910"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y’</a:t>
                  </a:r>
                  <a:r>
                    <a:rPr lang="en-US" altLang="zh-CN" b="1">
                      <a:solidFill>
                        <a:srgbClr val="11576A"/>
                      </a:solidFill>
                      <a:latin typeface="+mn-ea"/>
                    </a:rPr>
                    <a:t>c=34</a:t>
                  </a:r>
                  <a:endParaRPr lang="zh-CN" altLang="en-US" b="1">
                    <a:solidFill>
                      <a:srgbClr val="11576A"/>
                    </a:solidFill>
                    <a:latin typeface="+mn-ea"/>
                  </a:endParaRPr>
                </a:p>
              </p:txBody>
            </p:sp>
            <p:sp>
              <p:nvSpPr>
                <p:cNvPr id="93" name="TextBox 92"/>
                <p:cNvSpPr txBox="1"/>
                <p:nvPr/>
              </p:nvSpPr>
              <p:spPr>
                <a:xfrm>
                  <a:off x="1071538" y="3286130"/>
                  <a:ext cx="1160895"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z’</a:t>
                  </a:r>
                  <a:r>
                    <a:rPr lang="en-US" altLang="zh-CN" b="1">
                      <a:solidFill>
                        <a:srgbClr val="11576A"/>
                      </a:solidFill>
                      <a:latin typeface="+mn-ea"/>
                    </a:rPr>
                    <a:t>c=62</a:t>
                  </a:r>
                  <a:endParaRPr lang="zh-CN" altLang="en-US" b="1">
                    <a:solidFill>
                      <a:srgbClr val="11576A"/>
                    </a:solidFill>
                    <a:latin typeface="+mn-ea"/>
                  </a:endParaRPr>
                </a:p>
              </p:txBody>
            </p:sp>
            <p:cxnSp>
              <p:nvCxnSpPr>
                <p:cNvPr id="95" name="直接连接符 94"/>
                <p:cNvCxnSpPr>
                  <a:stCxn id="89" idx="1"/>
                  <a:endCxn id="89" idx="3"/>
                </p:cNvCxnSpPr>
                <p:nvPr/>
              </p:nvCxnSpPr>
              <p:spPr>
                <a:xfrm rot="10800000" flipH="1">
                  <a:off x="1071538" y="292332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0800000" flipH="1">
                  <a:off x="1071538" y="257175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0800000" flipH="1">
                  <a:off x="1071538" y="3286130"/>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613301" y="2209032"/>
              <a:ext cx="646331" cy="369332"/>
            </a:xfrm>
            <a:prstGeom prst="rect">
              <a:avLst/>
            </a:prstGeom>
            <a:noFill/>
          </p:spPr>
          <p:txBody>
            <a:bodyPr wrap="none" rtlCol="0">
              <a:spAutoFit/>
            </a:bodyPr>
            <a:lstStyle/>
            <a:p>
              <a:pPr algn="ctr"/>
              <a:r>
                <a:rPr lang="zh-CN" altLang="en-US" b="1" dirty="0">
                  <a:solidFill>
                    <a:srgbClr val="11576A"/>
                  </a:solidFill>
                  <a:latin typeface="+mn-ea"/>
                </a:rPr>
                <a:t>队头</a:t>
              </a:r>
            </a:p>
          </p:txBody>
        </p:sp>
        <p:cxnSp>
          <p:nvCxnSpPr>
            <p:cNvPr id="102" name="直接箭头连接符 101"/>
            <p:cNvCxnSpPr/>
            <p:nvPr/>
          </p:nvCxnSpPr>
          <p:spPr>
            <a:xfrm>
              <a:off x="1257956" y="2400978"/>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596429" y="3286130"/>
              <a:ext cx="659155" cy="369332"/>
            </a:xfrm>
            <a:prstGeom prst="rect">
              <a:avLst/>
            </a:prstGeom>
            <a:noFill/>
          </p:spPr>
          <p:txBody>
            <a:bodyPr wrap="none" rtlCol="0">
              <a:spAutoFit/>
            </a:bodyPr>
            <a:lstStyle/>
            <a:p>
              <a:pPr algn="ctr"/>
              <a:r>
                <a:rPr lang="zh-CN" altLang="en-US" b="1" dirty="0">
                  <a:solidFill>
                    <a:srgbClr val="11576A"/>
                  </a:solidFill>
                  <a:latin typeface="+mn-ea"/>
                </a:rPr>
                <a:t>队尾</a:t>
              </a:r>
            </a:p>
          </p:txBody>
        </p:sp>
        <p:cxnSp>
          <p:nvCxnSpPr>
            <p:cNvPr id="104" name="直接箭头连接符 103"/>
            <p:cNvCxnSpPr/>
            <p:nvPr/>
          </p:nvCxnSpPr>
          <p:spPr>
            <a:xfrm>
              <a:off x="1257956" y="3484690"/>
              <a:ext cx="46800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endCxn id="84" idx="1"/>
            </p:cNvCxnSpPr>
            <p:nvPr/>
          </p:nvCxnSpPr>
          <p:spPr>
            <a:xfrm>
              <a:off x="2775325" y="1869545"/>
              <a:ext cx="1386287" cy="903755"/>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2786050" y="3130393"/>
              <a:ext cx="1418291" cy="798680"/>
            </a:xfrm>
            <a:prstGeom prst="line">
              <a:avLst/>
            </a:prstGeom>
            <a:ln w="28575">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870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734888"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短进程优先算法具有最优平均周转时间</a:t>
            </a:r>
            <a:endParaRPr lang="zh-CN" altLang="en-US" dirty="0">
              <a:cs typeface="+mj-cs"/>
            </a:endParaRPr>
          </a:p>
        </p:txBody>
      </p:sp>
      <p:grpSp>
        <p:nvGrpSpPr>
          <p:cNvPr id="2" name="组合 1"/>
          <p:cNvGrpSpPr/>
          <p:nvPr/>
        </p:nvGrpSpPr>
        <p:grpSpPr>
          <a:xfrm>
            <a:off x="1020640" y="1675710"/>
            <a:ext cx="4662432" cy="424280"/>
            <a:chOff x="714348" y="818460"/>
            <a:chExt cx="4662432" cy="424280"/>
          </a:xfrm>
        </p:grpSpPr>
        <p:sp>
          <p:nvSpPr>
            <p:cNvPr id="12" name="TextBox 11"/>
            <p:cNvSpPr txBox="1"/>
            <p:nvPr/>
          </p:nvSpPr>
          <p:spPr>
            <a:xfrm>
              <a:off x="714348" y="8184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0" name="内容占位符 2"/>
            <p:cNvSpPr txBox="1">
              <a:spLocks/>
            </p:cNvSpPr>
            <p:nvPr/>
          </p:nvSpPr>
          <p:spPr>
            <a:xfrm>
              <a:off x="1056300" y="865824"/>
              <a:ext cx="432048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SPN</a:t>
              </a:r>
              <a:r>
                <a:rPr lang="zh-CN" altLang="en-US" sz="1800" dirty="0"/>
                <a:t>算法中一组进程的平均周转时间</a:t>
              </a:r>
            </a:p>
          </p:txBody>
        </p:sp>
      </p:grpSp>
      <p:sp>
        <p:nvSpPr>
          <p:cNvPr id="68" name="内容占位符 2"/>
          <p:cNvSpPr txBox="1">
            <a:spLocks/>
          </p:cNvSpPr>
          <p:nvPr/>
        </p:nvSpPr>
        <p:spPr>
          <a:xfrm>
            <a:off x="1618079" y="3140671"/>
            <a:ext cx="417714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dirty="0"/>
              <a:t>周转时间</a:t>
            </a: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)/6</a:t>
            </a:r>
            <a:endParaRPr lang="zh-CN" altLang="en-US" sz="1800" dirty="0"/>
          </a:p>
        </p:txBody>
      </p:sp>
      <p:grpSp>
        <p:nvGrpSpPr>
          <p:cNvPr id="3" name="组合 2"/>
          <p:cNvGrpSpPr/>
          <p:nvPr/>
        </p:nvGrpSpPr>
        <p:grpSpPr>
          <a:xfrm>
            <a:off x="1085359" y="2232308"/>
            <a:ext cx="6994694" cy="854298"/>
            <a:chOff x="732909" y="1862134"/>
            <a:chExt cx="6994694" cy="854298"/>
          </a:xfrm>
        </p:grpSpPr>
        <p:sp>
          <p:nvSpPr>
            <p:cNvPr id="14" name="矩形 13"/>
            <p:cNvSpPr/>
            <p:nvPr/>
          </p:nvSpPr>
          <p:spPr>
            <a:xfrm>
              <a:off x="5728140" y="1862134"/>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1407339" y="1862134"/>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矩形 18"/>
            <p:cNvSpPr/>
            <p:nvPr/>
          </p:nvSpPr>
          <p:spPr>
            <a:xfrm>
              <a:off x="1693091" y="1862134"/>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矩形 19"/>
            <p:cNvSpPr/>
            <p:nvPr/>
          </p:nvSpPr>
          <p:spPr>
            <a:xfrm>
              <a:off x="2269091" y="1862134"/>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矩形 20"/>
            <p:cNvSpPr/>
            <p:nvPr/>
          </p:nvSpPr>
          <p:spPr>
            <a:xfrm>
              <a:off x="3133091" y="1862134"/>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4285091" y="186213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TextBox 23"/>
            <p:cNvSpPr txBox="1"/>
            <p:nvPr/>
          </p:nvSpPr>
          <p:spPr>
            <a:xfrm>
              <a:off x="1323583"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25" name="TextBox 24"/>
            <p:cNvSpPr txBox="1"/>
            <p:nvPr/>
          </p:nvSpPr>
          <p:spPr>
            <a:xfrm>
              <a:off x="1755383"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26" name="TextBox 25"/>
            <p:cNvSpPr txBox="1"/>
            <p:nvPr/>
          </p:nvSpPr>
          <p:spPr>
            <a:xfrm>
              <a:off x="2471349"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27" name="TextBox 26"/>
            <p:cNvSpPr txBox="1"/>
            <p:nvPr/>
          </p:nvSpPr>
          <p:spPr>
            <a:xfrm>
              <a:off x="3512761"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4</a:t>
              </a:r>
              <a:endParaRPr lang="zh-CN" altLang="en-US" b="1" baseline="-25000">
                <a:solidFill>
                  <a:srgbClr val="11576A"/>
                </a:solidFill>
                <a:latin typeface="+mn-ea"/>
              </a:endParaRPr>
            </a:p>
          </p:txBody>
        </p:sp>
        <p:sp>
          <p:nvSpPr>
            <p:cNvPr id="28" name="TextBox 27"/>
            <p:cNvSpPr txBox="1"/>
            <p:nvPr/>
          </p:nvSpPr>
          <p:spPr>
            <a:xfrm>
              <a:off x="4867183" y="189547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5</a:t>
              </a:r>
              <a:endParaRPr lang="zh-CN" altLang="en-US" b="1" baseline="-25000">
                <a:solidFill>
                  <a:srgbClr val="11576A"/>
                </a:solidFill>
                <a:latin typeface="+mn-ea"/>
              </a:endParaRPr>
            </a:p>
          </p:txBody>
        </p:sp>
        <p:sp>
          <p:nvSpPr>
            <p:cNvPr id="29" name="TextBox 28"/>
            <p:cNvSpPr txBox="1"/>
            <p:nvPr/>
          </p:nvSpPr>
          <p:spPr>
            <a:xfrm>
              <a:off x="6438819" y="1895472"/>
              <a:ext cx="463588" cy="369332"/>
            </a:xfrm>
            <a:prstGeom prst="rect">
              <a:avLst/>
            </a:prstGeom>
            <a:noFill/>
          </p:spPr>
          <p:txBody>
            <a:bodyPr wrap="none" rtlCol="0">
              <a:spAutoFit/>
            </a:bodyPr>
            <a:lstStyle/>
            <a:p>
              <a:r>
                <a:rPr lang="en-US" altLang="zh-CN" b="1">
                  <a:solidFill>
                    <a:schemeClr val="bg1"/>
                  </a:solidFill>
                  <a:latin typeface="+mn-ea"/>
                </a:rPr>
                <a:t>P</a:t>
              </a:r>
              <a:r>
                <a:rPr lang="en-US" altLang="zh-CN" b="1" baseline="-25000">
                  <a:solidFill>
                    <a:schemeClr val="bg1"/>
                  </a:solidFill>
                  <a:latin typeface="+mn-ea"/>
                </a:rPr>
                <a:t>6</a:t>
              </a:r>
              <a:endParaRPr lang="zh-CN" altLang="en-US" b="1" baseline="-25000">
                <a:solidFill>
                  <a:schemeClr val="bg1"/>
                </a:solidFill>
                <a:latin typeface="+mn-ea"/>
              </a:endParaRPr>
            </a:p>
          </p:txBody>
        </p:sp>
        <p:sp>
          <p:nvSpPr>
            <p:cNvPr id="60" name="内容占位符 2"/>
            <p:cNvSpPr txBox="1">
              <a:spLocks/>
            </p:cNvSpPr>
            <p:nvPr/>
          </p:nvSpPr>
          <p:spPr>
            <a:xfrm>
              <a:off x="729897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61" name="内容占位符 2"/>
            <p:cNvSpPr txBox="1">
              <a:spLocks/>
            </p:cNvSpPr>
            <p:nvPr/>
          </p:nvSpPr>
          <p:spPr>
            <a:xfrm>
              <a:off x="1134669" y="2290762"/>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62" name="内容占位符 2"/>
            <p:cNvSpPr txBox="1">
              <a:spLocks/>
            </p:cNvSpPr>
            <p:nvPr/>
          </p:nvSpPr>
          <p:spPr>
            <a:xfrm>
              <a:off x="151249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63" name="内容占位符 2"/>
            <p:cNvSpPr txBox="1">
              <a:spLocks/>
            </p:cNvSpPr>
            <p:nvPr/>
          </p:nvSpPr>
          <p:spPr>
            <a:xfrm>
              <a:off x="2012563"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2</a:t>
              </a:r>
              <a:endParaRPr lang="zh-CN" altLang="en-US" baseline="-25000"/>
            </a:p>
          </p:txBody>
        </p:sp>
        <p:sp>
          <p:nvSpPr>
            <p:cNvPr id="64" name="内容占位符 2"/>
            <p:cNvSpPr txBox="1">
              <a:spLocks/>
            </p:cNvSpPr>
            <p:nvPr/>
          </p:nvSpPr>
          <p:spPr>
            <a:xfrm>
              <a:off x="2941257"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3</a:t>
              </a:r>
              <a:endParaRPr lang="zh-CN" altLang="en-US" baseline="-25000"/>
            </a:p>
          </p:txBody>
        </p:sp>
        <p:sp>
          <p:nvSpPr>
            <p:cNvPr id="65" name="内容占位符 2"/>
            <p:cNvSpPr txBox="1">
              <a:spLocks/>
            </p:cNvSpPr>
            <p:nvPr/>
          </p:nvSpPr>
          <p:spPr>
            <a:xfrm>
              <a:off x="408426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4</a:t>
              </a:r>
              <a:endParaRPr lang="zh-CN" altLang="en-US" baseline="-25000"/>
            </a:p>
          </p:txBody>
        </p:sp>
        <p:sp>
          <p:nvSpPr>
            <p:cNvPr id="66" name="内容占位符 2"/>
            <p:cNvSpPr txBox="1">
              <a:spLocks/>
            </p:cNvSpPr>
            <p:nvPr/>
          </p:nvSpPr>
          <p:spPr>
            <a:xfrm>
              <a:off x="5513025" y="2290762"/>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5</a:t>
              </a:r>
              <a:endParaRPr lang="zh-CN" altLang="en-US" baseline="-25000"/>
            </a:p>
          </p:txBody>
        </p:sp>
        <p:sp>
          <p:nvSpPr>
            <p:cNvPr id="70" name="TextBox 69"/>
            <p:cNvSpPr txBox="1"/>
            <p:nvPr/>
          </p:nvSpPr>
          <p:spPr>
            <a:xfrm>
              <a:off x="732909" y="1890424"/>
              <a:ext cx="713657" cy="369332"/>
            </a:xfrm>
            <a:prstGeom prst="rect">
              <a:avLst/>
            </a:prstGeom>
            <a:noFill/>
          </p:spPr>
          <p:txBody>
            <a:bodyPr wrap="none" rtlCol="0">
              <a:spAutoFit/>
            </a:bodyPr>
            <a:lstStyle/>
            <a:p>
              <a:r>
                <a:rPr lang="en-US" altLang="zh-CN" b="1" dirty="0">
                  <a:solidFill>
                    <a:srgbClr val="11576A"/>
                  </a:solidFill>
                  <a:latin typeface="+mn-ea"/>
                </a:rPr>
                <a:t>SPN</a:t>
              </a:r>
              <a:endParaRPr lang="zh-CN" altLang="en-US" b="1" dirty="0">
                <a:solidFill>
                  <a:srgbClr val="11576A"/>
                </a:solidFill>
                <a:latin typeface="+mn-ea"/>
              </a:endParaRPr>
            </a:p>
          </p:txBody>
        </p:sp>
      </p:grpSp>
      <p:grpSp>
        <p:nvGrpSpPr>
          <p:cNvPr id="4" name="组合 3"/>
          <p:cNvGrpSpPr/>
          <p:nvPr/>
        </p:nvGrpSpPr>
        <p:grpSpPr>
          <a:xfrm>
            <a:off x="1071291" y="4100879"/>
            <a:ext cx="6962604" cy="874936"/>
            <a:chOff x="764999" y="3286130"/>
            <a:chExt cx="6962604" cy="874936"/>
          </a:xfrm>
        </p:grpSpPr>
        <p:sp>
          <p:nvSpPr>
            <p:cNvPr id="33" name="矩形 32"/>
            <p:cNvSpPr/>
            <p:nvPr/>
          </p:nvSpPr>
          <p:spPr>
            <a:xfrm>
              <a:off x="5728140" y="3286130"/>
              <a:ext cx="1728000" cy="432000"/>
            </a:xfrm>
            <a:prstGeom prst="rect">
              <a:avLst/>
            </a:prstGeom>
            <a:gradFill>
              <a:gsLst>
                <a:gs pos="100000">
                  <a:srgbClr val="005072"/>
                </a:gs>
                <a:gs pos="0">
                  <a:srgbClr val="0093DD"/>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矩形 33"/>
            <p:cNvSpPr/>
            <p:nvPr/>
          </p:nvSpPr>
          <p:spPr>
            <a:xfrm>
              <a:off x="1407339" y="3286130"/>
              <a:ext cx="288000" cy="43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矩形 34"/>
            <p:cNvSpPr/>
            <p:nvPr/>
          </p:nvSpPr>
          <p:spPr>
            <a:xfrm>
              <a:off x="1693091" y="3286130"/>
              <a:ext cx="576000" cy="432000"/>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TextBox 38"/>
            <p:cNvSpPr txBox="1"/>
            <p:nvPr/>
          </p:nvSpPr>
          <p:spPr>
            <a:xfrm>
              <a:off x="1323583" y="3319468"/>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1</a:t>
              </a:r>
              <a:endParaRPr lang="zh-CN" altLang="en-US" b="1" baseline="-25000">
                <a:solidFill>
                  <a:srgbClr val="11576A"/>
                </a:solidFill>
                <a:latin typeface="+mn-ea"/>
              </a:endParaRPr>
            </a:p>
          </p:txBody>
        </p:sp>
        <p:sp>
          <p:nvSpPr>
            <p:cNvPr id="40" name="TextBox 39"/>
            <p:cNvSpPr txBox="1"/>
            <p:nvPr/>
          </p:nvSpPr>
          <p:spPr>
            <a:xfrm>
              <a:off x="1755383" y="3319468"/>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2</a:t>
              </a:r>
              <a:endParaRPr lang="zh-CN" altLang="en-US" b="1" baseline="-25000">
                <a:solidFill>
                  <a:srgbClr val="11576A"/>
                </a:solidFill>
                <a:latin typeface="+mn-ea"/>
              </a:endParaRPr>
            </a:p>
          </p:txBody>
        </p:sp>
        <p:sp>
          <p:nvSpPr>
            <p:cNvPr id="44" name="TextBox 43"/>
            <p:cNvSpPr txBox="1"/>
            <p:nvPr/>
          </p:nvSpPr>
          <p:spPr>
            <a:xfrm>
              <a:off x="6438819" y="3319468"/>
              <a:ext cx="463588" cy="369332"/>
            </a:xfrm>
            <a:prstGeom prst="rect">
              <a:avLst/>
            </a:prstGeom>
            <a:noFill/>
          </p:spPr>
          <p:txBody>
            <a:bodyPr wrap="none" rtlCol="0">
              <a:spAutoFit/>
            </a:bodyPr>
            <a:lstStyle/>
            <a:p>
              <a:r>
                <a:rPr lang="en-US" altLang="zh-CN" b="1">
                  <a:solidFill>
                    <a:schemeClr val="bg1"/>
                  </a:solidFill>
                  <a:latin typeface="+mn-ea"/>
                </a:rPr>
                <a:t>P</a:t>
              </a:r>
              <a:r>
                <a:rPr lang="en-US" altLang="zh-CN" b="1" baseline="-25000">
                  <a:solidFill>
                    <a:schemeClr val="bg1"/>
                  </a:solidFill>
                  <a:latin typeface="+mn-ea"/>
                </a:rPr>
                <a:t>6</a:t>
              </a:r>
              <a:endParaRPr lang="zh-CN" altLang="en-US" b="1" baseline="-25000">
                <a:solidFill>
                  <a:schemeClr val="bg1"/>
                </a:solidFill>
                <a:latin typeface="+mn-ea"/>
              </a:endParaRPr>
            </a:p>
          </p:txBody>
        </p:sp>
        <p:sp>
          <p:nvSpPr>
            <p:cNvPr id="47" name="内容占位符 2"/>
            <p:cNvSpPr txBox="1">
              <a:spLocks/>
            </p:cNvSpPr>
            <p:nvPr/>
          </p:nvSpPr>
          <p:spPr>
            <a:xfrm>
              <a:off x="1134669" y="3735396"/>
              <a:ext cx="357190"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0</a:t>
              </a:r>
              <a:endParaRPr lang="zh-CN" altLang="en-US" baseline="-25000"/>
            </a:p>
          </p:txBody>
        </p:sp>
        <p:sp>
          <p:nvSpPr>
            <p:cNvPr id="48" name="内容占位符 2"/>
            <p:cNvSpPr txBox="1">
              <a:spLocks/>
            </p:cNvSpPr>
            <p:nvPr/>
          </p:nvSpPr>
          <p:spPr>
            <a:xfrm>
              <a:off x="151249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1</a:t>
              </a:r>
              <a:endParaRPr lang="zh-CN" altLang="en-US" baseline="-25000"/>
            </a:p>
          </p:txBody>
        </p:sp>
        <p:sp>
          <p:nvSpPr>
            <p:cNvPr id="49" name="内容占位符 2"/>
            <p:cNvSpPr txBox="1">
              <a:spLocks/>
            </p:cNvSpPr>
            <p:nvPr/>
          </p:nvSpPr>
          <p:spPr>
            <a:xfrm>
              <a:off x="2054777"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2</a:t>
              </a:r>
              <a:endParaRPr lang="zh-CN" altLang="en-US" baseline="-25000" dirty="0"/>
            </a:p>
          </p:txBody>
        </p:sp>
        <p:sp>
          <p:nvSpPr>
            <p:cNvPr id="50" name="内容占位符 2"/>
            <p:cNvSpPr txBox="1">
              <a:spLocks/>
            </p:cNvSpPr>
            <p:nvPr/>
          </p:nvSpPr>
          <p:spPr>
            <a:xfrm>
              <a:off x="3061654"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4</a:t>
              </a:r>
              <a:r>
                <a:rPr lang="en-US" altLang="zh-CN" dirty="0"/>
                <a:t>-c</a:t>
              </a:r>
              <a:r>
                <a:rPr lang="en-US" altLang="zh-CN" baseline="-25000" dirty="0"/>
                <a:t>3</a:t>
              </a:r>
              <a:endParaRPr lang="zh-CN" altLang="en-US" baseline="-25000" dirty="0"/>
            </a:p>
          </p:txBody>
        </p:sp>
        <p:sp>
          <p:nvSpPr>
            <p:cNvPr id="51" name="内容占位符 2"/>
            <p:cNvSpPr txBox="1">
              <a:spLocks/>
            </p:cNvSpPr>
            <p:nvPr/>
          </p:nvSpPr>
          <p:spPr>
            <a:xfrm>
              <a:off x="4511502" y="3735396"/>
              <a:ext cx="78581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5</a:t>
              </a:r>
              <a:r>
                <a:rPr lang="en-US" altLang="zh-CN" dirty="0"/>
                <a:t>-c</a:t>
              </a:r>
              <a:r>
                <a:rPr lang="en-US" altLang="zh-CN" baseline="-25000" dirty="0"/>
                <a:t>3</a:t>
              </a:r>
              <a:endParaRPr lang="zh-CN" altLang="en-US" baseline="-25000" dirty="0"/>
            </a:p>
          </p:txBody>
        </p:sp>
        <p:sp>
          <p:nvSpPr>
            <p:cNvPr id="52" name="内容占位符 2"/>
            <p:cNvSpPr txBox="1">
              <a:spLocks/>
            </p:cNvSpPr>
            <p:nvPr/>
          </p:nvSpPr>
          <p:spPr>
            <a:xfrm>
              <a:off x="5273431" y="3735396"/>
              <a:ext cx="1643074"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dirty="0"/>
                <a:t>r</a:t>
              </a:r>
              <a:r>
                <a:rPr lang="en-US" altLang="zh-CN" baseline="-25000" dirty="0"/>
                <a:t>3</a:t>
              </a:r>
              <a:r>
                <a:rPr lang="en-US" altLang="zh-CN" dirty="0"/>
                <a:t>+c</a:t>
              </a:r>
              <a:r>
                <a:rPr lang="en-US" altLang="zh-CN" baseline="-25000" dirty="0"/>
                <a:t>4</a:t>
              </a:r>
              <a:r>
                <a:rPr lang="en-US" altLang="zh-CN" dirty="0"/>
                <a:t>+c</a:t>
              </a:r>
              <a:r>
                <a:rPr lang="en-US" altLang="zh-CN" baseline="-25000" dirty="0"/>
                <a:t>5</a:t>
              </a:r>
              <a:endParaRPr lang="zh-CN" altLang="en-US" baseline="-25000" dirty="0"/>
            </a:p>
          </p:txBody>
        </p:sp>
        <p:sp>
          <p:nvSpPr>
            <p:cNvPr id="53" name="矩形 52"/>
            <p:cNvSpPr/>
            <p:nvPr/>
          </p:nvSpPr>
          <p:spPr>
            <a:xfrm>
              <a:off x="2269485" y="3290892"/>
              <a:ext cx="1152000" cy="432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4" name="TextBox 53"/>
            <p:cNvSpPr txBox="1"/>
            <p:nvPr/>
          </p:nvSpPr>
          <p:spPr>
            <a:xfrm>
              <a:off x="2649155" y="3324230"/>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4</a:t>
              </a:r>
              <a:endParaRPr lang="zh-CN" altLang="en-US" b="1" baseline="-25000">
                <a:solidFill>
                  <a:srgbClr val="11576A"/>
                </a:solidFill>
                <a:latin typeface="+mn-ea"/>
              </a:endParaRPr>
            </a:p>
          </p:txBody>
        </p:sp>
        <p:sp>
          <p:nvSpPr>
            <p:cNvPr id="55" name="矩形 54"/>
            <p:cNvSpPr/>
            <p:nvPr/>
          </p:nvSpPr>
          <p:spPr>
            <a:xfrm>
              <a:off x="3422271" y="3292284"/>
              <a:ext cx="1440000" cy="432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6" name="TextBox 55"/>
            <p:cNvSpPr txBox="1"/>
            <p:nvPr/>
          </p:nvSpPr>
          <p:spPr>
            <a:xfrm>
              <a:off x="4004363" y="3325622"/>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5</a:t>
              </a:r>
              <a:endParaRPr lang="zh-CN" altLang="en-US" b="1" baseline="-25000">
                <a:solidFill>
                  <a:srgbClr val="11576A"/>
                </a:solidFill>
                <a:latin typeface="+mn-ea"/>
              </a:endParaRPr>
            </a:p>
          </p:txBody>
        </p:sp>
        <p:sp>
          <p:nvSpPr>
            <p:cNvPr id="57" name="矩形 56"/>
            <p:cNvSpPr/>
            <p:nvPr/>
          </p:nvSpPr>
          <p:spPr>
            <a:xfrm>
              <a:off x="4865320" y="3290893"/>
              <a:ext cx="864000" cy="432000"/>
            </a:xfrm>
            <a:prstGeom prst="rect">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TextBox 57"/>
            <p:cNvSpPr txBox="1"/>
            <p:nvPr/>
          </p:nvSpPr>
          <p:spPr>
            <a:xfrm>
              <a:off x="5067578" y="3324231"/>
              <a:ext cx="463588" cy="369332"/>
            </a:xfrm>
            <a:prstGeom prst="rect">
              <a:avLst/>
            </a:prstGeom>
            <a:noFill/>
          </p:spPr>
          <p:txBody>
            <a:bodyPr wrap="none" rtlCol="0">
              <a:spAutoFit/>
            </a:bodyPr>
            <a:lstStyle/>
            <a:p>
              <a:r>
                <a:rPr lang="en-US" altLang="zh-CN" b="1">
                  <a:solidFill>
                    <a:srgbClr val="11576A"/>
                  </a:solidFill>
                  <a:latin typeface="+mn-ea"/>
                </a:rPr>
                <a:t>P</a:t>
              </a:r>
              <a:r>
                <a:rPr lang="en-US" altLang="zh-CN" b="1" baseline="-25000">
                  <a:solidFill>
                    <a:srgbClr val="11576A"/>
                  </a:solidFill>
                  <a:latin typeface="+mn-ea"/>
                </a:rPr>
                <a:t>3</a:t>
              </a:r>
              <a:endParaRPr lang="zh-CN" altLang="en-US" b="1" baseline="-25000">
                <a:solidFill>
                  <a:srgbClr val="11576A"/>
                </a:solidFill>
                <a:latin typeface="+mn-ea"/>
              </a:endParaRPr>
            </a:p>
          </p:txBody>
        </p:sp>
        <p:sp>
          <p:nvSpPr>
            <p:cNvPr id="59" name="内容占位符 2"/>
            <p:cNvSpPr txBox="1">
              <a:spLocks/>
            </p:cNvSpPr>
            <p:nvPr/>
          </p:nvSpPr>
          <p:spPr>
            <a:xfrm>
              <a:off x="7298975" y="3735396"/>
              <a:ext cx="428628" cy="42567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a:t>r</a:t>
              </a:r>
              <a:r>
                <a:rPr lang="en-US" altLang="zh-CN" baseline="-25000"/>
                <a:t>6</a:t>
              </a:r>
              <a:endParaRPr lang="zh-CN" altLang="en-US" baseline="-25000"/>
            </a:p>
          </p:txBody>
        </p:sp>
        <p:sp>
          <p:nvSpPr>
            <p:cNvPr id="71" name="TextBox 70"/>
            <p:cNvSpPr txBox="1"/>
            <p:nvPr/>
          </p:nvSpPr>
          <p:spPr>
            <a:xfrm>
              <a:off x="764999" y="3319468"/>
              <a:ext cx="691215" cy="369332"/>
            </a:xfrm>
            <a:prstGeom prst="rect">
              <a:avLst/>
            </a:prstGeom>
            <a:noFill/>
          </p:spPr>
          <p:txBody>
            <a:bodyPr wrap="none" rtlCol="0">
              <a:spAutoFit/>
            </a:bodyPr>
            <a:lstStyle/>
            <a:p>
              <a:r>
                <a:rPr lang="en-US" altLang="zh-CN" b="1" dirty="0">
                  <a:solidFill>
                    <a:srgbClr val="11576A"/>
                  </a:solidFill>
                  <a:latin typeface="+mn-ea"/>
                </a:rPr>
                <a:t>XYZ</a:t>
              </a:r>
              <a:endParaRPr lang="zh-CN" altLang="en-US" b="1" dirty="0">
                <a:solidFill>
                  <a:srgbClr val="11576A"/>
                </a:solidFill>
                <a:latin typeface="+mn-ea"/>
              </a:endParaRPr>
            </a:p>
          </p:txBody>
        </p:sp>
      </p:grpSp>
      <p:sp>
        <p:nvSpPr>
          <p:cNvPr id="72" name="内容占位符 2"/>
          <p:cNvSpPr txBox="1">
            <a:spLocks/>
          </p:cNvSpPr>
          <p:nvPr/>
        </p:nvSpPr>
        <p:spPr>
          <a:xfrm>
            <a:off x="1629875" y="4994548"/>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600"/>
              <a:t>周转时间</a:t>
            </a:r>
            <a:r>
              <a:rPr lang="en-US" altLang="zh-CN" sz="1800"/>
              <a:t>=(r</a:t>
            </a:r>
            <a:r>
              <a:rPr lang="en-US" altLang="zh-CN" sz="1800" baseline="-25000"/>
              <a:t>1</a:t>
            </a:r>
            <a:r>
              <a:rPr lang="en-US" altLang="zh-CN" sz="1800"/>
              <a:t>+r</a:t>
            </a:r>
            <a:r>
              <a:rPr lang="en-US" altLang="zh-CN" sz="1800" baseline="-25000"/>
              <a:t>2</a:t>
            </a:r>
            <a:r>
              <a:rPr lang="en-US" altLang="zh-CN" sz="1800"/>
              <a:t>+r</a:t>
            </a:r>
            <a:r>
              <a:rPr lang="en-US" altLang="zh-CN" sz="1800" baseline="-25000"/>
              <a:t>4</a:t>
            </a:r>
            <a:r>
              <a:rPr lang="en-US" altLang="zh-CN" sz="1800"/>
              <a:t>-c</a:t>
            </a:r>
            <a:r>
              <a:rPr lang="en-US" altLang="zh-CN" sz="1800" baseline="-25000"/>
              <a:t>3</a:t>
            </a:r>
            <a:r>
              <a:rPr lang="en-US" altLang="zh-CN" sz="1800"/>
              <a:t>+r</a:t>
            </a:r>
            <a:r>
              <a:rPr lang="en-US" altLang="zh-CN" sz="1800" baseline="-25000"/>
              <a:t>5</a:t>
            </a:r>
            <a:r>
              <a:rPr lang="en-US" altLang="zh-CN" sz="1800"/>
              <a:t>-c</a:t>
            </a:r>
            <a:r>
              <a:rPr lang="en-US" altLang="zh-CN" sz="1800" baseline="-25000"/>
              <a:t>3</a:t>
            </a:r>
            <a:r>
              <a:rPr lang="en-US" altLang="zh-CN" sz="1800"/>
              <a:t>+r</a:t>
            </a:r>
            <a:r>
              <a:rPr lang="en-US" altLang="zh-CN" sz="1800" baseline="-25000"/>
              <a:t>4</a:t>
            </a:r>
            <a:r>
              <a:rPr lang="en-US" altLang="zh-CN" sz="1800"/>
              <a:t>+c</a:t>
            </a:r>
            <a:r>
              <a:rPr lang="en-US" altLang="zh-CN" sz="1800" baseline="-25000"/>
              <a:t>4</a:t>
            </a:r>
            <a:r>
              <a:rPr lang="en-US" altLang="zh-CN" sz="1800"/>
              <a:t>+c</a:t>
            </a:r>
            <a:r>
              <a:rPr lang="en-US" altLang="zh-CN" sz="1800" baseline="-25000"/>
              <a:t>5</a:t>
            </a:r>
            <a:r>
              <a:rPr lang="en-US" altLang="zh-CN" sz="1800"/>
              <a:t>+r</a:t>
            </a:r>
            <a:r>
              <a:rPr lang="en-US" altLang="zh-CN" sz="1800" baseline="-25000"/>
              <a:t>6</a:t>
            </a:r>
            <a:r>
              <a:rPr lang="en-US" altLang="zh-CN" sz="1800"/>
              <a:t>)/6</a:t>
            </a:r>
            <a:endParaRPr lang="zh-CN" altLang="en-US" sz="1800"/>
          </a:p>
        </p:txBody>
      </p:sp>
      <p:sp>
        <p:nvSpPr>
          <p:cNvPr id="74" name="内容占位符 2"/>
          <p:cNvSpPr txBox="1">
            <a:spLocks/>
          </p:cNvSpPr>
          <p:nvPr/>
        </p:nvSpPr>
        <p:spPr>
          <a:xfrm>
            <a:off x="2437277" y="5343849"/>
            <a:ext cx="510584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=(r</a:t>
            </a:r>
            <a:r>
              <a:rPr lang="en-US" altLang="zh-CN" sz="1800" baseline="-25000" dirty="0"/>
              <a:t>1</a:t>
            </a:r>
            <a:r>
              <a:rPr lang="en-US" altLang="zh-CN" sz="1800" dirty="0"/>
              <a:t>+r</a:t>
            </a:r>
            <a:r>
              <a:rPr lang="en-US" altLang="zh-CN" sz="1800" baseline="-25000" dirty="0"/>
              <a:t>2</a:t>
            </a:r>
            <a:r>
              <a:rPr lang="en-US" altLang="zh-CN" sz="1800" dirty="0"/>
              <a:t>+r</a:t>
            </a:r>
            <a:r>
              <a:rPr lang="en-US" altLang="zh-CN" sz="1800" baseline="-25000" dirty="0"/>
              <a:t>3</a:t>
            </a:r>
            <a:r>
              <a:rPr lang="en-US" altLang="zh-CN" sz="1800" dirty="0"/>
              <a:t>+r</a:t>
            </a:r>
            <a:r>
              <a:rPr lang="en-US" altLang="zh-CN" sz="1800" baseline="-25000" dirty="0"/>
              <a:t>4</a:t>
            </a:r>
            <a:r>
              <a:rPr lang="en-US" altLang="zh-CN" sz="1800" dirty="0"/>
              <a:t>+r</a:t>
            </a:r>
            <a:r>
              <a:rPr lang="en-US" altLang="zh-CN" sz="1800" baseline="-25000" dirty="0"/>
              <a:t>5</a:t>
            </a:r>
            <a:r>
              <a:rPr lang="en-US" altLang="zh-CN" sz="1800" dirty="0"/>
              <a:t>+r</a:t>
            </a:r>
            <a:r>
              <a:rPr lang="en-US" altLang="zh-CN" sz="1800" baseline="-25000" dirty="0"/>
              <a:t>6</a:t>
            </a:r>
            <a:r>
              <a:rPr lang="en-US" altLang="zh-CN" sz="1800" dirty="0"/>
              <a:t>+(c</a:t>
            </a:r>
            <a:r>
              <a:rPr lang="en-US" altLang="zh-CN" sz="1800" baseline="-25000" dirty="0"/>
              <a:t>4</a:t>
            </a:r>
            <a:r>
              <a:rPr lang="en-US" altLang="zh-CN" sz="1800" dirty="0"/>
              <a:t>+c</a:t>
            </a:r>
            <a:r>
              <a:rPr lang="en-US" altLang="zh-CN" sz="1800" baseline="-25000" dirty="0"/>
              <a:t>5</a:t>
            </a:r>
            <a:r>
              <a:rPr lang="en-US" altLang="zh-CN" sz="1800" dirty="0"/>
              <a:t>-2c</a:t>
            </a:r>
            <a:r>
              <a:rPr lang="en-US" altLang="zh-CN" sz="1800" baseline="-25000" dirty="0"/>
              <a:t>3</a:t>
            </a:r>
            <a:r>
              <a:rPr lang="en-US" altLang="zh-CN" sz="1800" dirty="0"/>
              <a:t>))/6</a:t>
            </a:r>
            <a:endParaRPr lang="zh-CN" altLang="en-US" sz="1800" dirty="0"/>
          </a:p>
        </p:txBody>
      </p:sp>
      <p:sp>
        <p:nvSpPr>
          <p:cNvPr id="75" name="内容占位符 2"/>
          <p:cNvSpPr txBox="1">
            <a:spLocks/>
          </p:cNvSpPr>
          <p:nvPr/>
        </p:nvSpPr>
        <p:spPr>
          <a:xfrm>
            <a:off x="1175847" y="3609976"/>
            <a:ext cx="703466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修改进程执行顺序可能减少平均等待时间吗</a:t>
            </a:r>
            <a:r>
              <a:rPr lang="en-US" altLang="zh-CN" sz="1800" dirty="0"/>
              <a:t>?</a:t>
            </a:r>
            <a:endParaRPr lang="zh-CN" altLang="en-US" sz="1800" dirty="0"/>
          </a:p>
        </p:txBody>
      </p:sp>
    </p:spTree>
    <p:extLst>
      <p:ext uri="{BB962C8B-B14F-4D97-AF65-F5344CB8AC3E}">
        <p14:creationId xmlns:p14="http://schemas.microsoft.com/office/powerpoint/2010/main" val="389449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wipe(left)">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left)">
                                      <p:cBhvr>
                                        <p:cTn id="30" dur="500"/>
                                        <p:tgtEl>
                                          <p:spTgt spid="7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2" grpId="0"/>
      <p:bldP spid="74" grpId="0"/>
      <p:bldP spid="7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142985"/>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spcBef>
                <a:spcPct val="0"/>
              </a:spcBef>
            </a:pPr>
            <a:r>
              <a:rPr lang="zh-CN" altLang="en-US" dirty="0"/>
              <a:t>短进程优先算法的特征：缺点</a:t>
            </a:r>
            <a:endParaRPr lang="zh-CN" altLang="en-US" dirty="0">
              <a:cs typeface="+mj-cs"/>
            </a:endParaRPr>
          </a:p>
        </p:txBody>
      </p:sp>
      <p:grpSp>
        <p:nvGrpSpPr>
          <p:cNvPr id="4" name="组合 3"/>
          <p:cNvGrpSpPr/>
          <p:nvPr/>
        </p:nvGrpSpPr>
        <p:grpSpPr>
          <a:xfrm>
            <a:off x="1262422" y="2979588"/>
            <a:ext cx="4952652" cy="457656"/>
            <a:chOff x="1262422" y="2122338"/>
            <a:chExt cx="4952652" cy="457656"/>
          </a:xfrm>
        </p:grpSpPr>
        <p:pic>
          <p:nvPicPr>
            <p:cNvPr id="35" name="图片 34" descr="小点1.png"/>
            <p:cNvPicPr>
              <a:picLocks noChangeAspect="1"/>
            </p:cNvPicPr>
            <p:nvPr/>
          </p:nvPicPr>
          <p:blipFill>
            <a:blip r:embed="rId2" cstate="print"/>
            <a:stretch>
              <a:fillRect/>
            </a:stretch>
          </p:blipFill>
          <p:spPr>
            <a:xfrm>
              <a:off x="1262422" y="2265214"/>
              <a:ext cx="151066" cy="148997"/>
            </a:xfrm>
            <a:prstGeom prst="rect">
              <a:avLst/>
            </a:prstGeom>
            <a:effectLst/>
          </p:spPr>
        </p:pic>
        <p:sp>
          <p:nvSpPr>
            <p:cNvPr id="36" name="内容占位符 2"/>
            <p:cNvSpPr txBox="1">
              <a:spLocks/>
            </p:cNvSpPr>
            <p:nvPr/>
          </p:nvSpPr>
          <p:spPr>
            <a:xfrm>
              <a:off x="1394986" y="2122338"/>
              <a:ext cx="4820088"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如何预估下一个CPU计算的持续时间？</a:t>
              </a:r>
            </a:p>
          </p:txBody>
        </p:sp>
      </p:grpSp>
      <p:grpSp>
        <p:nvGrpSpPr>
          <p:cNvPr id="10" name="组合 9"/>
          <p:cNvGrpSpPr/>
          <p:nvPr/>
        </p:nvGrpSpPr>
        <p:grpSpPr>
          <a:xfrm>
            <a:off x="844894" y="1885260"/>
            <a:ext cx="2226909" cy="428628"/>
            <a:chOff x="844893" y="1028010"/>
            <a:chExt cx="2226909" cy="428628"/>
          </a:xfrm>
        </p:grpSpPr>
        <p:sp>
          <p:nvSpPr>
            <p:cNvPr id="9" name="内容占位符 2"/>
            <p:cNvSpPr txBox="1">
              <a:spLocks/>
            </p:cNvSpPr>
            <p:nvPr/>
          </p:nvSpPr>
          <p:spPr>
            <a:xfrm>
              <a:off x="1142976" y="1028010"/>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可能导致饥饿</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2250524"/>
            <a:ext cx="5901866" cy="376916"/>
            <a:chOff x="1262422" y="1393274"/>
            <a:chExt cx="5901866" cy="376916"/>
          </a:xfrm>
        </p:grpSpPr>
        <p:sp>
          <p:nvSpPr>
            <p:cNvPr id="30" name="内容占位符 2"/>
            <p:cNvSpPr txBox="1">
              <a:spLocks/>
            </p:cNvSpPr>
            <p:nvPr/>
          </p:nvSpPr>
          <p:spPr>
            <a:xfrm>
              <a:off x="1394986" y="1393274"/>
              <a:ext cx="5769302"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连续的短进程流会使长进程无法获得</a:t>
              </a:r>
              <a:r>
                <a:rPr lang="en-US" altLang="zh-CN" dirty="0"/>
                <a:t>CPU</a:t>
              </a:r>
              <a:r>
                <a:rPr lang="zh-CN" altLang="en-US" dirty="0"/>
                <a:t>资源</a:t>
              </a:r>
            </a:p>
          </p:txBody>
        </p:sp>
        <p:pic>
          <p:nvPicPr>
            <p:cNvPr id="22" name="图片 21" descr="小点1.png"/>
            <p:cNvPicPr>
              <a:picLocks noChangeAspect="1"/>
            </p:cNvPicPr>
            <p:nvPr/>
          </p:nvPicPr>
          <p:blipFill>
            <a:blip r:embed="rId2" cstate="print"/>
            <a:stretch>
              <a:fillRect/>
            </a:stretch>
          </p:blipFill>
          <p:spPr>
            <a:xfrm>
              <a:off x="1262422" y="1485666"/>
              <a:ext cx="151066" cy="148997"/>
            </a:xfrm>
            <a:prstGeom prst="rect">
              <a:avLst/>
            </a:prstGeom>
            <a:effectLst/>
          </p:spPr>
        </p:pic>
      </p:grpSp>
      <p:grpSp>
        <p:nvGrpSpPr>
          <p:cNvPr id="3" name="组合 2"/>
          <p:cNvGrpSpPr/>
          <p:nvPr/>
        </p:nvGrpSpPr>
        <p:grpSpPr>
          <a:xfrm>
            <a:off x="844894" y="2636912"/>
            <a:ext cx="2226909" cy="428628"/>
            <a:chOff x="844893" y="1779662"/>
            <a:chExt cx="2226909" cy="428628"/>
          </a:xfrm>
        </p:grpSpPr>
        <p:sp>
          <p:nvSpPr>
            <p:cNvPr id="17" name="内容占位符 2"/>
            <p:cNvSpPr txBox="1">
              <a:spLocks/>
            </p:cNvSpPr>
            <p:nvPr/>
          </p:nvSpPr>
          <p:spPr>
            <a:xfrm>
              <a:off x="1142976" y="1779662"/>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solidFill>
                    <a:srgbClr val="C00000"/>
                  </a:solidFill>
                </a:rPr>
                <a:t>需要预知未来</a:t>
              </a:r>
            </a:p>
          </p:txBody>
        </p:sp>
        <p:sp>
          <p:nvSpPr>
            <p:cNvPr id="18" name="TextBox 17"/>
            <p:cNvSpPr txBox="1"/>
            <p:nvPr/>
          </p:nvSpPr>
          <p:spPr>
            <a:xfrm>
              <a:off x="844893" y="177966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262422" y="3279854"/>
            <a:ext cx="3595330" cy="457656"/>
            <a:chOff x="1262422" y="2422604"/>
            <a:chExt cx="3595330" cy="457656"/>
          </a:xfrm>
        </p:grpSpPr>
        <p:pic>
          <p:nvPicPr>
            <p:cNvPr id="19" name="图片 18" descr="小点1.png"/>
            <p:cNvPicPr>
              <a:picLocks noChangeAspect="1"/>
            </p:cNvPicPr>
            <p:nvPr/>
          </p:nvPicPr>
          <p:blipFill>
            <a:blip r:embed="rId2" cstate="print"/>
            <a:stretch>
              <a:fillRect/>
            </a:stretch>
          </p:blipFill>
          <p:spPr>
            <a:xfrm>
              <a:off x="1262422" y="2565480"/>
              <a:ext cx="151066" cy="148997"/>
            </a:xfrm>
            <a:prstGeom prst="rect">
              <a:avLst/>
            </a:prstGeom>
            <a:effectLst/>
          </p:spPr>
        </p:pic>
        <p:sp>
          <p:nvSpPr>
            <p:cNvPr id="20" name="内容占位符 2"/>
            <p:cNvSpPr txBox="1">
              <a:spLocks/>
            </p:cNvSpPr>
            <p:nvPr/>
          </p:nvSpPr>
          <p:spPr>
            <a:xfrm>
              <a:off x="1394986" y="2422604"/>
              <a:ext cx="346276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简单的解决办法：询问用户</a:t>
              </a:r>
            </a:p>
          </p:txBody>
        </p:sp>
      </p:grpSp>
      <p:grpSp>
        <p:nvGrpSpPr>
          <p:cNvPr id="6" name="组合 5"/>
          <p:cNvGrpSpPr/>
          <p:nvPr/>
        </p:nvGrpSpPr>
        <p:grpSpPr>
          <a:xfrm>
            <a:off x="1623602" y="3622530"/>
            <a:ext cx="3238140" cy="457656"/>
            <a:chOff x="1623602" y="2765280"/>
            <a:chExt cx="3238140" cy="457656"/>
          </a:xfrm>
        </p:grpSpPr>
        <p:pic>
          <p:nvPicPr>
            <p:cNvPr id="24" name="图片 23" descr="小点1.png"/>
            <p:cNvPicPr>
              <a:picLocks noChangeAspect="1"/>
            </p:cNvPicPr>
            <p:nvPr/>
          </p:nvPicPr>
          <p:blipFill>
            <a:blip r:embed="rId2" cstate="print"/>
            <a:stretch>
              <a:fillRect/>
            </a:stretch>
          </p:blipFill>
          <p:spPr>
            <a:xfrm>
              <a:off x="1623602" y="2908156"/>
              <a:ext cx="151066" cy="148997"/>
            </a:xfrm>
            <a:prstGeom prst="rect">
              <a:avLst/>
            </a:prstGeom>
            <a:effectLst/>
          </p:spPr>
        </p:pic>
        <p:sp>
          <p:nvSpPr>
            <p:cNvPr id="25" name="内容占位符 2"/>
            <p:cNvSpPr txBox="1">
              <a:spLocks/>
            </p:cNvSpPr>
            <p:nvPr/>
          </p:nvSpPr>
          <p:spPr>
            <a:xfrm>
              <a:off x="1756166" y="2765280"/>
              <a:ext cx="3105576"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用户欺骗就杀死相应进程</a:t>
              </a:r>
            </a:p>
          </p:txBody>
        </p:sp>
      </p:grpSp>
      <p:grpSp>
        <p:nvGrpSpPr>
          <p:cNvPr id="7" name="组合 6"/>
          <p:cNvGrpSpPr/>
          <p:nvPr/>
        </p:nvGrpSpPr>
        <p:grpSpPr>
          <a:xfrm>
            <a:off x="1623602" y="3922796"/>
            <a:ext cx="3452454" cy="457656"/>
            <a:chOff x="1623602" y="3065546"/>
            <a:chExt cx="3452454" cy="457656"/>
          </a:xfrm>
        </p:grpSpPr>
        <p:pic>
          <p:nvPicPr>
            <p:cNvPr id="27" name="图片 26" descr="小点1.png"/>
            <p:cNvPicPr>
              <a:picLocks noChangeAspect="1"/>
            </p:cNvPicPr>
            <p:nvPr/>
          </p:nvPicPr>
          <p:blipFill>
            <a:blip r:embed="rId2" cstate="print"/>
            <a:stretch>
              <a:fillRect/>
            </a:stretch>
          </p:blipFill>
          <p:spPr>
            <a:xfrm>
              <a:off x="1623602" y="3208422"/>
              <a:ext cx="151066" cy="148997"/>
            </a:xfrm>
            <a:prstGeom prst="rect">
              <a:avLst/>
            </a:prstGeom>
            <a:effectLst/>
          </p:spPr>
        </p:pic>
        <p:sp>
          <p:nvSpPr>
            <p:cNvPr id="28" name="内容占位符 2"/>
            <p:cNvSpPr txBox="1">
              <a:spLocks/>
            </p:cNvSpPr>
            <p:nvPr/>
          </p:nvSpPr>
          <p:spPr>
            <a:xfrm>
              <a:off x="1756166" y="3065546"/>
              <a:ext cx="331989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用户不知道怎么办？</a:t>
              </a:r>
            </a:p>
          </p:txBody>
        </p:sp>
      </p:grpSp>
    </p:spTree>
    <p:extLst>
      <p:ext uri="{BB962C8B-B14F-4D97-AF65-F5344CB8AC3E}">
        <p14:creationId xmlns:p14="http://schemas.microsoft.com/office/powerpoint/2010/main" val="302645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最高响应比优先算法</a:t>
            </a:r>
            <a:r>
              <a:rPr lang="en-US" altLang="zh-CN" dirty="0"/>
              <a:t>(</a:t>
            </a:r>
            <a:r>
              <a:rPr lang="zh-CN" altLang="en-US" dirty="0"/>
              <a:t>HRRN</a:t>
            </a:r>
            <a:r>
              <a:rPr lang="en-US" altLang="zh-CN" dirty="0"/>
              <a:t>)</a:t>
            </a:r>
            <a:endParaRPr lang="zh-CN" altLang="en-US" dirty="0">
              <a:cs typeface="+mj-cs"/>
            </a:endParaRPr>
          </a:p>
        </p:txBody>
      </p:sp>
      <p:grpSp>
        <p:nvGrpSpPr>
          <p:cNvPr id="2" name="组合 1"/>
          <p:cNvGrpSpPr/>
          <p:nvPr/>
        </p:nvGrpSpPr>
        <p:grpSpPr>
          <a:xfrm>
            <a:off x="844894" y="1885260"/>
            <a:ext cx="5383291" cy="1548564"/>
            <a:chOff x="844893" y="1028010"/>
            <a:chExt cx="5383291" cy="1548564"/>
          </a:xfrm>
        </p:grpSpPr>
        <p:sp>
          <p:nvSpPr>
            <p:cNvPr id="9" name="内容占位符 2"/>
            <p:cNvSpPr txBox="1">
              <a:spLocks/>
            </p:cNvSpPr>
            <p:nvPr/>
          </p:nvSpPr>
          <p:spPr>
            <a:xfrm>
              <a:off x="1142976" y="1028010"/>
              <a:ext cx="50852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r>
                <a:rPr lang="zh-CN" altLang="en-US" dirty="0"/>
                <a:t>选择就绪队列中响应比R值最高的进程</a:t>
              </a:r>
            </a:p>
          </p:txBody>
        </p:sp>
        <p:sp>
          <p:nvSpPr>
            <p:cNvPr id="12" name="TextBox 11"/>
            <p:cNvSpPr txBox="1"/>
            <p:nvPr/>
          </p:nvSpPr>
          <p:spPr>
            <a:xfrm>
              <a:off x="844893" y="10280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内容占位符 2"/>
            <p:cNvSpPr txBox="1">
              <a:spLocks/>
            </p:cNvSpPr>
            <p:nvPr/>
          </p:nvSpPr>
          <p:spPr>
            <a:xfrm>
              <a:off x="1394986" y="1347614"/>
              <a:ext cx="4820088" cy="12289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Ｒ＝（ｗ+s)/s   </a:t>
              </a:r>
            </a:p>
            <a:p>
              <a:pPr lvl="1"/>
              <a:r>
                <a:rPr lang="zh-CN" altLang="en-US" dirty="0"/>
                <a:t>        w: 等待时间</a:t>
              </a:r>
              <a:r>
                <a:rPr lang="en-US" altLang="zh-CN" dirty="0"/>
                <a:t>(</a:t>
              </a:r>
              <a:r>
                <a:rPr lang="zh-CN" altLang="en-US" dirty="0"/>
                <a:t>waiting time</a:t>
              </a:r>
              <a:r>
                <a:rPr lang="en-US" altLang="zh-CN" dirty="0"/>
                <a:t>)</a:t>
              </a:r>
              <a:endParaRPr lang="zh-CN" altLang="en-US" dirty="0"/>
            </a:p>
            <a:p>
              <a:pPr lvl="1"/>
              <a:r>
                <a:rPr lang="zh-CN" altLang="en-US" dirty="0"/>
                <a:t>         s: 执行时间</a:t>
              </a:r>
              <a:r>
                <a:rPr lang="en-US" altLang="zh-CN" dirty="0"/>
                <a:t>(</a:t>
              </a:r>
              <a:r>
                <a:rPr lang="zh-CN" altLang="en-US" dirty="0"/>
                <a:t>service time</a:t>
              </a:r>
              <a:r>
                <a:rPr lang="en-US" altLang="zh-CN" dirty="0"/>
                <a:t>)</a:t>
              </a:r>
              <a:endParaRPr lang="en-US" altLang="en-US" dirty="0"/>
            </a:p>
          </p:txBody>
        </p:sp>
      </p:grpSp>
      <p:grpSp>
        <p:nvGrpSpPr>
          <p:cNvPr id="4" name="组合 3"/>
          <p:cNvGrpSpPr/>
          <p:nvPr/>
        </p:nvGrpSpPr>
        <p:grpSpPr>
          <a:xfrm>
            <a:off x="1262422" y="3661174"/>
            <a:ext cx="1523628" cy="386218"/>
            <a:chOff x="1262422" y="2803924"/>
            <a:chExt cx="1523628" cy="386218"/>
          </a:xfrm>
        </p:grpSpPr>
        <p:pic>
          <p:nvPicPr>
            <p:cNvPr id="31" name="图片 30" descr="小点1.png"/>
            <p:cNvPicPr>
              <a:picLocks noChangeAspect="1"/>
            </p:cNvPicPr>
            <p:nvPr/>
          </p:nvPicPr>
          <p:blipFill>
            <a:blip r:embed="rId2" cstate="print"/>
            <a:stretch>
              <a:fillRect/>
            </a:stretch>
          </p:blipFill>
          <p:spPr>
            <a:xfrm>
              <a:off x="1262422" y="2889190"/>
              <a:ext cx="151066" cy="148997"/>
            </a:xfrm>
            <a:prstGeom prst="rect">
              <a:avLst/>
            </a:prstGeom>
            <a:effectLst/>
          </p:spPr>
        </p:pic>
        <p:sp>
          <p:nvSpPr>
            <p:cNvPr id="32" name="内容占位符 2"/>
            <p:cNvSpPr txBox="1">
              <a:spLocks/>
            </p:cNvSpPr>
            <p:nvPr/>
          </p:nvSpPr>
          <p:spPr>
            <a:xfrm>
              <a:off x="1394986" y="2803924"/>
              <a:ext cx="1391064"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不可抢占</a:t>
              </a:r>
            </a:p>
          </p:txBody>
        </p:sp>
      </p:grpSp>
      <p:grpSp>
        <p:nvGrpSpPr>
          <p:cNvPr id="3" name="组合 2"/>
          <p:cNvGrpSpPr/>
          <p:nvPr/>
        </p:nvGrpSpPr>
        <p:grpSpPr>
          <a:xfrm>
            <a:off x="1262422" y="3284984"/>
            <a:ext cx="3885642" cy="376916"/>
            <a:chOff x="1262422" y="2427734"/>
            <a:chExt cx="3885642" cy="376916"/>
          </a:xfrm>
        </p:grpSpPr>
        <p:sp>
          <p:nvSpPr>
            <p:cNvPr id="30" name="内容占位符 2"/>
            <p:cNvSpPr txBox="1">
              <a:spLocks/>
            </p:cNvSpPr>
            <p:nvPr/>
          </p:nvSpPr>
          <p:spPr>
            <a:xfrm>
              <a:off x="1394986" y="2427734"/>
              <a:ext cx="3753078"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在短进程优先算法的基础上改进</a:t>
              </a:r>
            </a:p>
          </p:txBody>
        </p:sp>
        <p:pic>
          <p:nvPicPr>
            <p:cNvPr id="22" name="图片 21" descr="小点1.png"/>
            <p:cNvPicPr>
              <a:picLocks noChangeAspect="1"/>
            </p:cNvPicPr>
            <p:nvPr/>
          </p:nvPicPr>
          <p:blipFill>
            <a:blip r:embed="rId2" cstate="print"/>
            <a:stretch>
              <a:fillRect/>
            </a:stretch>
          </p:blipFill>
          <p:spPr>
            <a:xfrm>
              <a:off x="1262422" y="2528646"/>
              <a:ext cx="151066" cy="148997"/>
            </a:xfrm>
            <a:prstGeom prst="rect">
              <a:avLst/>
            </a:prstGeom>
            <a:effectLst/>
          </p:spPr>
        </p:pic>
      </p:grpSp>
      <p:sp>
        <p:nvSpPr>
          <p:cNvPr id="20" name="内容占位符 2"/>
          <p:cNvSpPr txBox="1">
            <a:spLocks/>
          </p:cNvSpPr>
          <p:nvPr/>
        </p:nvSpPr>
        <p:spPr>
          <a:xfrm>
            <a:off x="1331640" y="2276872"/>
            <a:ext cx="5040560" cy="45765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endParaRPr lang="zh-CN" altLang="en-US" dirty="0">
              <a:solidFill>
                <a:srgbClr val="0070C0"/>
              </a:solidFill>
            </a:endParaRPr>
          </a:p>
        </p:txBody>
      </p:sp>
      <p:grpSp>
        <p:nvGrpSpPr>
          <p:cNvPr id="5" name="组合 4"/>
          <p:cNvGrpSpPr/>
          <p:nvPr/>
        </p:nvGrpSpPr>
        <p:grpSpPr>
          <a:xfrm>
            <a:off x="1262422" y="4047962"/>
            <a:ext cx="3452454" cy="376916"/>
            <a:chOff x="1262422" y="3190712"/>
            <a:chExt cx="3452454" cy="376916"/>
          </a:xfrm>
        </p:grpSpPr>
        <p:sp>
          <p:nvSpPr>
            <p:cNvPr id="21" name="内容占位符 2"/>
            <p:cNvSpPr txBox="1">
              <a:spLocks/>
            </p:cNvSpPr>
            <p:nvPr/>
          </p:nvSpPr>
          <p:spPr>
            <a:xfrm>
              <a:off x="1394986" y="3190712"/>
              <a:ext cx="331989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关注进程的等待时间</a:t>
              </a:r>
            </a:p>
          </p:txBody>
        </p:sp>
        <p:pic>
          <p:nvPicPr>
            <p:cNvPr id="23" name="图片 22" descr="小点1.png"/>
            <p:cNvPicPr>
              <a:picLocks noChangeAspect="1"/>
            </p:cNvPicPr>
            <p:nvPr/>
          </p:nvPicPr>
          <p:blipFill>
            <a:blip r:embed="rId2" cstate="print"/>
            <a:stretch>
              <a:fillRect/>
            </a:stretch>
          </p:blipFill>
          <p:spPr>
            <a:xfrm>
              <a:off x="1262422" y="3291624"/>
              <a:ext cx="151066" cy="148997"/>
            </a:xfrm>
            <a:prstGeom prst="rect">
              <a:avLst/>
            </a:prstGeom>
            <a:effectLst/>
          </p:spPr>
        </p:pic>
      </p:grpSp>
      <p:grpSp>
        <p:nvGrpSpPr>
          <p:cNvPr id="6" name="组合 5"/>
          <p:cNvGrpSpPr/>
          <p:nvPr/>
        </p:nvGrpSpPr>
        <p:grpSpPr>
          <a:xfrm>
            <a:off x="1262422" y="4420236"/>
            <a:ext cx="2380884" cy="376916"/>
            <a:chOff x="1262422" y="3562986"/>
            <a:chExt cx="2380884" cy="376916"/>
          </a:xfrm>
        </p:grpSpPr>
        <p:sp>
          <p:nvSpPr>
            <p:cNvPr id="26" name="内容占位符 2"/>
            <p:cNvSpPr txBox="1">
              <a:spLocks/>
            </p:cNvSpPr>
            <p:nvPr/>
          </p:nvSpPr>
          <p:spPr>
            <a:xfrm>
              <a:off x="1394986" y="3562986"/>
              <a:ext cx="224832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防止无限期推迟</a:t>
              </a:r>
            </a:p>
          </p:txBody>
        </p:sp>
        <p:pic>
          <p:nvPicPr>
            <p:cNvPr id="29" name="图片 28" descr="小点1.png"/>
            <p:cNvPicPr>
              <a:picLocks noChangeAspect="1"/>
            </p:cNvPicPr>
            <p:nvPr/>
          </p:nvPicPr>
          <p:blipFill>
            <a:blip r:embed="rId2" cstate="print"/>
            <a:stretch>
              <a:fillRect/>
            </a:stretch>
          </p:blipFill>
          <p:spPr>
            <a:xfrm>
              <a:off x="1262422" y="3663898"/>
              <a:ext cx="151066" cy="148997"/>
            </a:xfrm>
            <a:prstGeom prst="rect">
              <a:avLst/>
            </a:prstGeom>
            <a:effectLst/>
          </p:spPr>
        </p:pic>
      </p:grpSp>
    </p:spTree>
    <p:extLst>
      <p:ext uri="{BB962C8B-B14F-4D97-AF65-F5344CB8AC3E}">
        <p14:creationId xmlns:p14="http://schemas.microsoft.com/office/powerpoint/2010/main" val="262520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en-US" altLang="zh-CN">
                <a:ea typeface="宋体" panose="02010600030101010101" pitchFamily="2" charset="-122"/>
              </a:rPr>
              <a:t>Three-level scheduling</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870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44340B5-1631-487C-83FE-0986962FE434}" type="slidenum">
              <a:rPr lang="en-US" altLang="ko-KR" sz="1200" smtClean="0">
                <a:solidFill>
                  <a:schemeClr val="bg1"/>
                </a:solidFill>
              </a:rPr>
              <a:pPr>
                <a:spcBef>
                  <a:spcPct val="0"/>
                </a:spcBef>
                <a:buClrTx/>
                <a:buSzTx/>
                <a:buFontTx/>
                <a:buNone/>
              </a:pPr>
              <a:t>94</a:t>
            </a:fld>
            <a:endParaRPr lang="en-US" altLang="ko-KR" sz="1200">
              <a:solidFill>
                <a:schemeClr val="bg1"/>
              </a:solidFill>
            </a:endParaRPr>
          </a:p>
        </p:txBody>
      </p:sp>
      <p:pic>
        <p:nvPicPr>
          <p:cNvPr id="8" name="Picture 6" descr="进程调度的层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143000"/>
            <a:ext cx="5992813"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en-US" altLang="zh-CN">
                <a:ea typeface="宋体" panose="02010600030101010101" pitchFamily="2" charset="-122"/>
              </a:rPr>
              <a:t>Scheduling in interactive system</a:t>
            </a:r>
            <a:endParaRPr lang="zh-CN" altLang="en-US">
              <a:ea typeface="宋体" panose="02010600030101010101" pitchFamily="2" charset="-122"/>
            </a:endParaRPr>
          </a:p>
        </p:txBody>
      </p:sp>
      <p:sp>
        <p:nvSpPr>
          <p:cNvPr id="89091" name="内容占位符 2"/>
          <p:cNvSpPr>
            <a:spLocks noGrp="1"/>
          </p:cNvSpPr>
          <p:nvPr>
            <p:ph idx="1"/>
          </p:nvPr>
        </p:nvSpPr>
        <p:spPr>
          <a:xfrm>
            <a:off x="971550" y="1371600"/>
            <a:ext cx="8064500" cy="5057775"/>
          </a:xfrm>
        </p:spPr>
        <p:txBody>
          <a:bodyPr/>
          <a:lstStyle/>
          <a:p>
            <a:pPr>
              <a:lnSpc>
                <a:spcPct val="90000"/>
              </a:lnSpc>
            </a:pPr>
            <a:r>
              <a:rPr lang="en-US" altLang="zh-CN" sz="2200">
                <a:ea typeface="宋体" panose="02010600030101010101" pitchFamily="2" charset="-122"/>
              </a:rPr>
              <a:t>Round-robin scheduling: preemptive</a:t>
            </a:r>
          </a:p>
          <a:p>
            <a:pPr lvl="1">
              <a:lnSpc>
                <a:spcPct val="90000"/>
              </a:lnSpc>
            </a:pPr>
            <a:r>
              <a:rPr lang="en-US" altLang="zh-CN" sz="1900">
                <a:ea typeface="宋体" panose="02010600030101010101" pitchFamily="2" charset="-122"/>
              </a:rPr>
              <a:t>Assign quantum to each process</a:t>
            </a:r>
          </a:p>
          <a:p>
            <a:pPr lvl="1">
              <a:lnSpc>
                <a:spcPct val="90000"/>
              </a:lnSpc>
            </a:pPr>
            <a:r>
              <a:rPr lang="en-US" altLang="zh-CN" sz="1900">
                <a:ea typeface="宋体" panose="02010600030101010101" pitchFamily="2" charset="-122"/>
              </a:rPr>
              <a:t>Blocking or finishing will cause process switch</a:t>
            </a:r>
          </a:p>
          <a:p>
            <a:pPr lvl="1">
              <a:lnSpc>
                <a:spcPct val="90000"/>
              </a:lnSpc>
            </a:pPr>
            <a:r>
              <a:rPr lang="en-US" altLang="zh-CN" sz="1900">
                <a:ea typeface="宋体" panose="02010600030101010101" pitchFamily="2" charset="-122"/>
              </a:rPr>
              <a:t>Process switch also occur when quantum is exhausted</a:t>
            </a:r>
          </a:p>
          <a:p>
            <a:pPr lvl="1">
              <a:lnSpc>
                <a:spcPct val="90000"/>
              </a:lnSpc>
            </a:pPr>
            <a:r>
              <a:rPr lang="en-US" altLang="zh-CN" sz="1900">
                <a:solidFill>
                  <a:srgbClr val="FF0000"/>
                </a:solidFill>
                <a:ea typeface="宋体" panose="02010600030101010101" pitchFamily="2" charset="-122"/>
              </a:rPr>
              <a:t>Open issue: how to define the length of quantum?</a:t>
            </a:r>
          </a:p>
          <a:p>
            <a:pPr>
              <a:lnSpc>
                <a:spcPct val="90000"/>
              </a:lnSpc>
            </a:pPr>
            <a:r>
              <a:rPr lang="en-US" altLang="zh-CN" sz="2200">
                <a:ea typeface="宋体" panose="02010600030101010101" pitchFamily="2" charset="-122"/>
              </a:rPr>
              <a:t>Multiple queue </a:t>
            </a:r>
          </a:p>
          <a:p>
            <a:pPr lvl="1">
              <a:lnSpc>
                <a:spcPct val="90000"/>
              </a:lnSpc>
            </a:pPr>
            <a:r>
              <a:rPr lang="en-US" altLang="zh-CN" sz="1900">
                <a:ea typeface="宋体" panose="02010600030101010101" pitchFamily="2" charset="-122"/>
              </a:rPr>
              <a:t>Multiple priority class, process with same priority is stored in same queue</a:t>
            </a:r>
          </a:p>
          <a:p>
            <a:pPr lvl="1">
              <a:lnSpc>
                <a:spcPct val="90000"/>
              </a:lnSpc>
            </a:pPr>
            <a:r>
              <a:rPr lang="en-US" altLang="zh-CN" sz="1900">
                <a:ea typeface="宋体" panose="02010600030101010101" pitchFamily="2" charset="-122"/>
              </a:rPr>
              <a:t>Select queue according priority, RR in queue</a:t>
            </a:r>
          </a:p>
          <a:p>
            <a:pPr lvl="1">
              <a:lnSpc>
                <a:spcPct val="90000"/>
              </a:lnSpc>
            </a:pPr>
            <a:r>
              <a:rPr lang="en-US" altLang="zh-CN" sz="1900">
                <a:ea typeface="宋体" panose="02010600030101010101" pitchFamily="2" charset="-122"/>
              </a:rPr>
              <a:t>Fairness: shorter quantum higher priority, longer quantum lower priority</a:t>
            </a:r>
            <a:endParaRPr lang="en-US" altLang="zh-CN" sz="2000">
              <a:ea typeface="宋体" panose="02010600030101010101" pitchFamily="2" charset="-122"/>
            </a:endParaRPr>
          </a:p>
          <a:p>
            <a:pPr>
              <a:lnSpc>
                <a:spcPct val="90000"/>
              </a:lnSpc>
            </a:pPr>
            <a:r>
              <a:rPr lang="en-US" altLang="zh-CN" sz="2200">
                <a:ea typeface="宋体" panose="02010600030101010101" pitchFamily="2" charset="-122"/>
              </a:rPr>
              <a:t>Priority scheduling: preemptive</a:t>
            </a:r>
          </a:p>
          <a:p>
            <a:pPr lvl="1">
              <a:lnSpc>
                <a:spcPct val="90000"/>
              </a:lnSpc>
            </a:pPr>
            <a:r>
              <a:rPr lang="en-US" altLang="zh-CN" sz="1900">
                <a:ea typeface="宋体" panose="02010600030101010101" pitchFamily="2" charset="-122"/>
              </a:rPr>
              <a:t>Each process has it priority and sorted in ascending order </a:t>
            </a:r>
          </a:p>
          <a:p>
            <a:pPr lvl="1">
              <a:lnSpc>
                <a:spcPct val="90000"/>
              </a:lnSpc>
            </a:pPr>
            <a:r>
              <a:rPr lang="en-US" altLang="zh-CN" sz="1900">
                <a:ea typeface="宋体" panose="02010600030101010101" pitchFamily="2" charset="-122"/>
              </a:rPr>
              <a:t>CPU picks up the process with highest priority</a:t>
            </a:r>
          </a:p>
          <a:p>
            <a:pPr lvl="1">
              <a:lnSpc>
                <a:spcPct val="90000"/>
              </a:lnSpc>
            </a:pPr>
            <a:r>
              <a:rPr lang="en-US" altLang="zh-CN" sz="1900">
                <a:ea typeface="宋体" panose="02010600030101010101" pitchFamily="2" charset="-122"/>
              </a:rPr>
              <a:t>Dynamic priority: avoiding starving </a:t>
            </a:r>
          </a:p>
          <a:p>
            <a:pPr>
              <a:lnSpc>
                <a:spcPct val="90000"/>
              </a:lnSpc>
            </a:pPr>
            <a:endParaRPr lang="en-US" altLang="zh-CN" sz="21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890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79CF6CD-B928-49CD-8EF0-22C04FAD6FB8}" type="slidenum">
              <a:rPr lang="en-US" altLang="ko-KR" sz="1200" smtClean="0">
                <a:solidFill>
                  <a:schemeClr val="bg1"/>
                </a:solidFill>
              </a:rPr>
              <a:pPr>
                <a:spcBef>
                  <a:spcPct val="0"/>
                </a:spcBef>
                <a:buClrTx/>
                <a:buSzTx/>
                <a:buFontTx/>
                <a:buNone/>
              </a:pPr>
              <a:t>95</a:t>
            </a:fld>
            <a:endParaRPr lang="en-US" altLang="ko-KR" sz="1200">
              <a:solidFill>
                <a:schemeClr val="bg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a:t>
            </a:r>
            <a:r>
              <a:rPr lang="en-US" altLang="zh-CN" dirty="0"/>
              <a:t>(RR, </a:t>
            </a:r>
            <a:r>
              <a:rPr lang="zh-CN" altLang="en-US" dirty="0"/>
              <a:t>Round-Robin)</a:t>
            </a:r>
            <a:endParaRPr lang="zh-CN" altLang="en-US" dirty="0">
              <a:cs typeface="+mj-cs"/>
            </a:endParaRPr>
          </a:p>
        </p:txBody>
      </p:sp>
      <p:grpSp>
        <p:nvGrpSpPr>
          <p:cNvPr id="2" name="组合 1"/>
          <p:cNvGrpSpPr/>
          <p:nvPr/>
        </p:nvGrpSpPr>
        <p:grpSpPr>
          <a:xfrm>
            <a:off x="481904" y="2580309"/>
            <a:ext cx="7082500" cy="1631529"/>
            <a:chOff x="598598" y="2303663"/>
            <a:chExt cx="7082500" cy="1631529"/>
          </a:xfrm>
        </p:grpSpPr>
        <p:cxnSp>
          <p:nvCxnSpPr>
            <p:cNvPr id="11" name="直接连接符 10"/>
            <p:cNvCxnSpPr/>
            <p:nvPr/>
          </p:nvCxnSpPr>
          <p:spPr>
            <a:xfrm>
              <a:off x="1670168" y="250031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670168" y="3214692"/>
              <a:ext cx="2071702"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5400000" flipH="1" flipV="1">
              <a:off x="3364055" y="2857502"/>
              <a:ext cx="714380" cy="1588"/>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98598" y="2857502"/>
              <a:ext cx="1071570"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13440" y="2857502"/>
              <a:ext cx="1643074" cy="1588"/>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4706283"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492235" y="3393287"/>
              <a:ext cx="107157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27226" y="3933604"/>
              <a:ext cx="4214842"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flipH="1" flipV="1">
              <a:off x="288540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flipH="1" flipV="1">
              <a:off x="2429946"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flipH="1" flipV="1">
              <a:off x="1956714"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5400000" flipH="1" flipV="1">
              <a:off x="1479798" y="2857502"/>
              <a:ext cx="71438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840142" y="2417723"/>
              <a:ext cx="928694" cy="928694"/>
            </a:xfrm>
            <a:prstGeom prst="ellipse">
              <a:avLst/>
            </a:prstGeom>
            <a:gradFill>
              <a:gsLst>
                <a:gs pos="100000">
                  <a:srgbClr val="11576A"/>
                </a:gs>
                <a:gs pos="0">
                  <a:srgbClr val="0EB1C8"/>
                </a:gs>
                <a:gs pos="100000">
                  <a:schemeClr val="accent1">
                    <a:tint val="23500"/>
                    <a:satMod val="160000"/>
                  </a:schemeClr>
                </a:gs>
              </a:gsLst>
              <a:lin ang="5400000" scaled="0"/>
            </a:gra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TextBox 33"/>
            <p:cNvSpPr txBox="1"/>
            <p:nvPr/>
          </p:nvSpPr>
          <p:spPr>
            <a:xfrm>
              <a:off x="3933034" y="2691476"/>
              <a:ext cx="766557" cy="400110"/>
            </a:xfrm>
            <a:prstGeom prst="rect">
              <a:avLst/>
            </a:prstGeom>
            <a:noFill/>
          </p:spPr>
          <p:txBody>
            <a:bodyPr wrap="none" rtlCol="0">
              <a:spAutoFit/>
            </a:bodyPr>
            <a:lstStyle/>
            <a:p>
              <a:r>
                <a:rPr lang="en-US" altLang="zh-CN" sz="2000" b="1">
                  <a:solidFill>
                    <a:schemeClr val="bg1"/>
                  </a:solidFill>
                  <a:latin typeface="+mn-ea"/>
                </a:rPr>
                <a:t>CPU</a:t>
              </a:r>
              <a:endParaRPr lang="zh-CN" altLang="en-US" sz="2000" b="1">
                <a:solidFill>
                  <a:schemeClr val="bg1"/>
                </a:solidFill>
                <a:latin typeface="+mn-ea"/>
              </a:endParaRPr>
            </a:p>
          </p:txBody>
        </p:sp>
        <p:sp>
          <p:nvSpPr>
            <p:cNvPr id="35" name="TextBox 34"/>
            <p:cNvSpPr txBox="1"/>
            <p:nvPr/>
          </p:nvSpPr>
          <p:spPr>
            <a:xfrm>
              <a:off x="6225250" y="2303663"/>
              <a:ext cx="1455848" cy="523220"/>
            </a:xfrm>
            <a:prstGeom prst="rect">
              <a:avLst/>
            </a:prstGeom>
            <a:noFill/>
          </p:spPr>
          <p:txBody>
            <a:bodyPr wrap="none" rtlCol="0">
              <a:spAutoFit/>
            </a:bodyPr>
            <a:lstStyle/>
            <a:p>
              <a:pPr algn="ctr"/>
              <a:r>
                <a:rPr lang="zh-CN" altLang="en-US" sz="1400" b="1" dirty="0">
                  <a:solidFill>
                    <a:srgbClr val="11576A"/>
                  </a:solidFill>
                  <a:latin typeface="+mn-ea"/>
                </a:rPr>
                <a:t>进程执行结束</a:t>
              </a:r>
              <a:endParaRPr lang="en-US" altLang="zh-CN" sz="1400" b="1" dirty="0">
                <a:solidFill>
                  <a:srgbClr val="11576A"/>
                </a:solidFill>
                <a:latin typeface="+mn-ea"/>
              </a:endParaRPr>
            </a:p>
            <a:p>
              <a:pPr algn="ctr"/>
              <a:r>
                <a:rPr lang="zh-CN" altLang="en-US" sz="1400" b="1" dirty="0">
                  <a:solidFill>
                    <a:srgbClr val="11576A"/>
                  </a:solidFill>
                  <a:latin typeface="+mn-ea"/>
                </a:rPr>
                <a:t>或请求</a:t>
              </a:r>
              <a:r>
                <a:rPr lang="en-US" altLang="zh-CN" sz="1400" b="1" dirty="0">
                  <a:solidFill>
                    <a:srgbClr val="11576A"/>
                  </a:solidFill>
                  <a:latin typeface="+mn-ea"/>
                </a:rPr>
                <a:t>I/O</a:t>
              </a:r>
              <a:r>
                <a:rPr lang="zh-CN" altLang="en-US" sz="1400" b="1" dirty="0">
                  <a:solidFill>
                    <a:srgbClr val="11576A"/>
                  </a:solidFill>
                  <a:latin typeface="+mn-ea"/>
                </a:rPr>
                <a:t>操作</a:t>
              </a:r>
            </a:p>
          </p:txBody>
        </p:sp>
        <p:sp>
          <p:nvSpPr>
            <p:cNvPr id="36" name="TextBox 35"/>
            <p:cNvSpPr txBox="1"/>
            <p:nvPr/>
          </p:nvSpPr>
          <p:spPr>
            <a:xfrm>
              <a:off x="5313506" y="2428874"/>
              <a:ext cx="622286" cy="400110"/>
            </a:xfrm>
            <a:prstGeom prst="rect">
              <a:avLst/>
            </a:prstGeom>
            <a:noFill/>
          </p:spPr>
          <p:txBody>
            <a:bodyPr wrap="none" rtlCol="0">
              <a:spAutoFit/>
            </a:bodyPr>
            <a:lstStyle/>
            <a:p>
              <a:r>
                <a:rPr lang="zh-CN" altLang="en-US" sz="2000" b="1">
                  <a:solidFill>
                    <a:srgbClr val="11576A"/>
                  </a:solidFill>
                  <a:latin typeface="+mn-ea"/>
                </a:rPr>
                <a:t>＜</a:t>
              </a:r>
              <a:r>
                <a:rPr lang="en-US" altLang="zh-CN" sz="2000" b="1">
                  <a:solidFill>
                    <a:srgbClr val="11576A"/>
                  </a:solidFill>
                  <a:latin typeface="+mn-ea"/>
                </a:rPr>
                <a:t>q</a:t>
              </a:r>
              <a:endParaRPr lang="zh-CN" altLang="en-US" sz="2000" b="1">
                <a:solidFill>
                  <a:srgbClr val="11576A"/>
                </a:solidFill>
                <a:latin typeface="+mn-ea"/>
              </a:endParaRPr>
            </a:p>
          </p:txBody>
        </p:sp>
        <p:sp>
          <p:nvSpPr>
            <p:cNvPr id="37" name="TextBox 36"/>
            <p:cNvSpPr txBox="1"/>
            <p:nvPr/>
          </p:nvSpPr>
          <p:spPr>
            <a:xfrm>
              <a:off x="4599126" y="3429006"/>
              <a:ext cx="587020" cy="400110"/>
            </a:xfrm>
            <a:prstGeom prst="rect">
              <a:avLst/>
            </a:prstGeom>
            <a:noFill/>
          </p:spPr>
          <p:txBody>
            <a:bodyPr wrap="none" rtlCol="0">
              <a:spAutoFit/>
            </a:bodyPr>
            <a:lstStyle/>
            <a:p>
              <a:r>
                <a:rPr lang="en-US" altLang="zh-CN" sz="2000" b="1">
                  <a:solidFill>
                    <a:srgbClr val="11576A"/>
                  </a:solidFill>
                  <a:latin typeface="+mn-ea"/>
                </a:rPr>
                <a:t>=q</a:t>
              </a:r>
              <a:endParaRPr lang="zh-CN" altLang="en-US" sz="2000" b="1">
                <a:solidFill>
                  <a:srgbClr val="11576A"/>
                </a:solidFill>
                <a:latin typeface="+mn-ea"/>
              </a:endParaRPr>
            </a:p>
          </p:txBody>
        </p:sp>
        <p:sp>
          <p:nvSpPr>
            <p:cNvPr id="38" name="TextBox 37"/>
            <p:cNvSpPr txBox="1"/>
            <p:nvPr/>
          </p:nvSpPr>
          <p:spPr>
            <a:xfrm>
              <a:off x="2158713" y="3554919"/>
              <a:ext cx="2100771" cy="369332"/>
            </a:xfrm>
            <a:prstGeom prst="rect">
              <a:avLst/>
            </a:prstGeom>
            <a:noFill/>
          </p:spPr>
          <p:txBody>
            <a:bodyPr wrap="square" rtlCol="0">
              <a:spAutoFit/>
            </a:bodyPr>
            <a:lstStyle/>
            <a:p>
              <a:r>
                <a:rPr lang="zh-CN" altLang="en-US" b="1" dirty="0">
                  <a:solidFill>
                    <a:srgbClr val="11576A"/>
                  </a:solidFill>
                  <a:latin typeface="+mn-ea"/>
                </a:rPr>
                <a:t>时钟中断</a:t>
              </a:r>
            </a:p>
          </p:txBody>
        </p:sp>
        <p:sp>
          <p:nvSpPr>
            <p:cNvPr id="39" name="TextBox 38"/>
            <p:cNvSpPr txBox="1"/>
            <p:nvPr/>
          </p:nvSpPr>
          <p:spPr>
            <a:xfrm>
              <a:off x="1849757" y="2679901"/>
              <a:ext cx="48603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x</a:t>
              </a:r>
              <a:endParaRPr lang="zh-CN" altLang="en-US" sz="2000" b="1" baseline="-25000">
                <a:solidFill>
                  <a:srgbClr val="11576A"/>
                </a:solidFill>
                <a:latin typeface="+mn-ea"/>
              </a:endParaRPr>
            </a:p>
          </p:txBody>
        </p:sp>
        <p:sp>
          <p:nvSpPr>
            <p:cNvPr id="40" name="TextBox 39"/>
            <p:cNvSpPr txBox="1"/>
            <p:nvPr/>
          </p:nvSpPr>
          <p:spPr>
            <a:xfrm>
              <a:off x="2313110" y="2679901"/>
              <a:ext cx="473206"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c</a:t>
              </a:r>
              <a:endParaRPr lang="zh-CN" altLang="en-US" sz="2000" b="1" baseline="-25000">
                <a:solidFill>
                  <a:srgbClr val="11576A"/>
                </a:solidFill>
                <a:latin typeface="+mn-ea"/>
              </a:endParaRPr>
            </a:p>
          </p:txBody>
        </p:sp>
        <p:sp>
          <p:nvSpPr>
            <p:cNvPr id="41" name="TextBox 40"/>
            <p:cNvSpPr txBox="1"/>
            <p:nvPr/>
          </p:nvSpPr>
          <p:spPr>
            <a:xfrm>
              <a:off x="2778451" y="2679901"/>
              <a:ext cx="492443"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b</a:t>
              </a:r>
              <a:endParaRPr lang="zh-CN" altLang="en-US" sz="2000" b="1" baseline="-25000">
                <a:solidFill>
                  <a:srgbClr val="11576A"/>
                </a:solidFill>
                <a:latin typeface="+mn-ea"/>
              </a:endParaRPr>
            </a:p>
          </p:txBody>
        </p:sp>
        <p:sp>
          <p:nvSpPr>
            <p:cNvPr id="42" name="TextBox 41"/>
            <p:cNvSpPr txBox="1"/>
            <p:nvPr/>
          </p:nvSpPr>
          <p:spPr>
            <a:xfrm>
              <a:off x="3241804" y="2679901"/>
              <a:ext cx="486030" cy="400110"/>
            </a:xfrm>
            <a:prstGeom prst="rect">
              <a:avLst/>
            </a:prstGeom>
            <a:noFill/>
          </p:spPr>
          <p:txBody>
            <a:bodyPr wrap="none" rtlCol="0">
              <a:spAutoFit/>
            </a:bodyPr>
            <a:lstStyle/>
            <a:p>
              <a:r>
                <a:rPr lang="en-US" altLang="zh-CN" sz="2000" b="1">
                  <a:solidFill>
                    <a:srgbClr val="11576A"/>
                  </a:solidFill>
                  <a:latin typeface="+mn-ea"/>
                </a:rPr>
                <a:t>P</a:t>
              </a:r>
              <a:r>
                <a:rPr lang="en-US" altLang="zh-CN" sz="2000" b="1" baseline="-25000">
                  <a:solidFill>
                    <a:srgbClr val="11576A"/>
                  </a:solidFill>
                  <a:latin typeface="+mn-ea"/>
                </a:rPr>
                <a:t>a</a:t>
              </a:r>
              <a:endParaRPr lang="zh-CN" altLang="en-US" sz="2000" b="1" baseline="-25000">
                <a:solidFill>
                  <a:srgbClr val="11576A"/>
                </a:solidFill>
                <a:latin typeface="+mn-ea"/>
              </a:endParaRPr>
            </a:p>
          </p:txBody>
        </p:sp>
      </p:grpSp>
      <p:grpSp>
        <p:nvGrpSpPr>
          <p:cNvPr id="3" name="组合 2"/>
          <p:cNvGrpSpPr/>
          <p:nvPr/>
        </p:nvGrpSpPr>
        <p:grpSpPr>
          <a:xfrm>
            <a:off x="844894" y="1740491"/>
            <a:ext cx="6584627" cy="570763"/>
            <a:chOff x="844893" y="699542"/>
            <a:chExt cx="6584627" cy="570763"/>
          </a:xfrm>
        </p:grpSpPr>
        <p:sp>
          <p:nvSpPr>
            <p:cNvPr id="9" name="内容占位符 2"/>
            <p:cNvSpPr txBox="1">
              <a:spLocks/>
            </p:cNvSpPr>
            <p:nvPr/>
          </p:nvSpPr>
          <p:spPr>
            <a:xfrm>
              <a:off x="1142976" y="699542"/>
              <a:ext cx="62865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a:t>
              </a:r>
              <a:endParaRPr lang="en-US" altLang="zh-CN" dirty="0"/>
            </a:p>
            <a:p>
              <a:r>
                <a:rPr lang="zh-CN" altLang="en-US" dirty="0"/>
                <a:t>   分配处理机资源的基本时间单元</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71991" y="1121308"/>
              <a:ext cx="151066" cy="148997"/>
            </a:xfrm>
            <a:prstGeom prst="rect">
              <a:avLst/>
            </a:prstGeom>
            <a:effectLst/>
          </p:spPr>
        </p:pic>
      </p:grpSp>
      <p:grpSp>
        <p:nvGrpSpPr>
          <p:cNvPr id="5" name="组合 4"/>
          <p:cNvGrpSpPr/>
          <p:nvPr/>
        </p:nvGrpSpPr>
        <p:grpSpPr>
          <a:xfrm>
            <a:off x="848078" y="4391217"/>
            <a:ext cx="6679435" cy="581363"/>
            <a:chOff x="848077" y="3533966"/>
            <a:chExt cx="6679435" cy="581363"/>
          </a:xfrm>
        </p:grpSpPr>
        <p:sp>
          <p:nvSpPr>
            <p:cNvPr id="15" name="内容占位符 2"/>
            <p:cNvSpPr txBox="1">
              <a:spLocks/>
            </p:cNvSpPr>
            <p:nvPr/>
          </p:nvSpPr>
          <p:spPr>
            <a:xfrm>
              <a:off x="1146160" y="3533966"/>
              <a:ext cx="638135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算法思路</a:t>
              </a:r>
              <a:endParaRPr lang="en-US" altLang="zh-CN" dirty="0"/>
            </a:p>
            <a:p>
              <a:r>
                <a:rPr lang="zh-CN" altLang="en-US" dirty="0"/>
                <a:t>   时间片结束时，按</a:t>
              </a:r>
              <a:r>
                <a:rPr lang="en-US" altLang="zh-CN" dirty="0"/>
                <a:t>FCFS</a:t>
              </a:r>
              <a:r>
                <a:rPr lang="zh-CN" altLang="en-US" dirty="0"/>
                <a:t>算法切换到下一个就绪进程</a:t>
              </a:r>
            </a:p>
          </p:txBody>
        </p:sp>
        <p:sp>
          <p:nvSpPr>
            <p:cNvPr id="16" name="TextBox 15"/>
            <p:cNvSpPr txBox="1"/>
            <p:nvPr/>
          </p:nvSpPr>
          <p:spPr>
            <a:xfrm>
              <a:off x="848077" y="35339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2" cstate="print"/>
            <a:stretch>
              <a:fillRect/>
            </a:stretch>
          </p:blipFill>
          <p:spPr>
            <a:xfrm>
              <a:off x="1275175" y="3966332"/>
              <a:ext cx="151066" cy="148997"/>
            </a:xfrm>
            <a:prstGeom prst="rect">
              <a:avLst/>
            </a:prstGeom>
            <a:effectLst/>
          </p:spPr>
        </p:pic>
      </p:grpSp>
      <p:grpSp>
        <p:nvGrpSpPr>
          <p:cNvPr id="6" name="组合 5"/>
          <p:cNvGrpSpPr/>
          <p:nvPr/>
        </p:nvGrpSpPr>
        <p:grpSpPr>
          <a:xfrm>
            <a:off x="971541" y="5016596"/>
            <a:ext cx="5929354" cy="428628"/>
            <a:chOff x="971541" y="4159346"/>
            <a:chExt cx="5929354" cy="428628"/>
          </a:xfrm>
        </p:grpSpPr>
        <p:sp>
          <p:nvSpPr>
            <p:cNvPr id="17" name="内容占位符 2"/>
            <p:cNvSpPr txBox="1">
              <a:spLocks/>
            </p:cNvSpPr>
            <p:nvPr/>
          </p:nvSpPr>
          <p:spPr>
            <a:xfrm>
              <a:off x="971541" y="4159346"/>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r>
                <a:rPr lang="zh-CN" altLang="en-US" dirty="0"/>
                <a:t>   每隔</a:t>
              </a:r>
              <a:r>
                <a:rPr lang="en-US" altLang="en-US" dirty="0"/>
                <a:t>(n – 1)</a:t>
              </a:r>
              <a:r>
                <a:rPr lang="zh-CN" altLang="en-US" dirty="0"/>
                <a:t>个时间片进程执行一个时间片</a:t>
              </a:r>
              <a:r>
                <a:rPr lang="en-US" altLang="zh-CN" dirty="0"/>
                <a:t>q</a:t>
              </a:r>
              <a:endParaRPr lang="en-US" altLang="en-US" dirty="0"/>
            </a:p>
          </p:txBody>
        </p:sp>
        <p:pic>
          <p:nvPicPr>
            <p:cNvPr id="45" name="图片 44" descr="小点1.png"/>
            <p:cNvPicPr>
              <a:picLocks noChangeAspect="1"/>
            </p:cNvPicPr>
            <p:nvPr/>
          </p:nvPicPr>
          <p:blipFill>
            <a:blip r:embed="rId2" cstate="print"/>
            <a:stretch>
              <a:fillRect/>
            </a:stretch>
          </p:blipFill>
          <p:spPr>
            <a:xfrm>
              <a:off x="1275175" y="4266100"/>
              <a:ext cx="151066" cy="148997"/>
            </a:xfrm>
            <a:prstGeom prst="rect">
              <a:avLst/>
            </a:prstGeom>
            <a:effectLst/>
          </p:spPr>
        </p:pic>
      </p:grpSp>
    </p:spTree>
    <p:extLst>
      <p:ext uri="{BB962C8B-B14F-4D97-AF65-F5344CB8AC3E}">
        <p14:creationId xmlns:p14="http://schemas.microsoft.com/office/powerpoint/2010/main" val="290298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时间片为20的</a:t>
            </a:r>
            <a:r>
              <a:rPr lang="en-US" altLang="zh-CN" dirty="0"/>
              <a:t>RR</a:t>
            </a:r>
            <a:r>
              <a:rPr lang="zh-CN" altLang="en-US" dirty="0"/>
              <a:t>算法示例</a:t>
            </a:r>
            <a:endParaRPr lang="zh-CN" altLang="en-US" dirty="0">
              <a:cs typeface="+mj-cs"/>
            </a:endParaRPr>
          </a:p>
        </p:txBody>
      </p:sp>
      <p:grpSp>
        <p:nvGrpSpPr>
          <p:cNvPr id="2" name="组合 1"/>
          <p:cNvGrpSpPr/>
          <p:nvPr/>
        </p:nvGrpSpPr>
        <p:grpSpPr>
          <a:xfrm>
            <a:off x="844894" y="1599511"/>
            <a:ext cx="4084297" cy="1529623"/>
            <a:chOff x="844893" y="742260"/>
            <a:chExt cx="4084297" cy="1529623"/>
          </a:xfrm>
        </p:grpSpPr>
        <p:sp>
          <p:nvSpPr>
            <p:cNvPr id="9" name="内容占位符 2"/>
            <p:cNvSpPr txBox="1">
              <a:spLocks/>
            </p:cNvSpPr>
            <p:nvPr/>
          </p:nvSpPr>
          <p:spPr>
            <a:xfrm>
              <a:off x="1142976" y="742260"/>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示例: </a:t>
              </a:r>
              <a:r>
                <a:rPr lang="en-US" altLang="zh-CN" dirty="0"/>
                <a:t>4</a:t>
              </a:r>
              <a:r>
                <a:rPr lang="zh-CN" altLang="en-US" dirty="0"/>
                <a:t>个进程的执行时间如下</a:t>
              </a:r>
            </a:p>
          </p:txBody>
        </p:sp>
        <p:sp>
          <p:nvSpPr>
            <p:cNvPr id="12" name="TextBox 11"/>
            <p:cNvSpPr txBox="1"/>
            <p:nvPr/>
          </p:nvSpPr>
          <p:spPr>
            <a:xfrm>
              <a:off x="844893" y="7422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矩形 14"/>
            <p:cNvSpPr/>
            <p:nvPr/>
          </p:nvSpPr>
          <p:spPr>
            <a:xfrm>
              <a:off x="1142976" y="1071554"/>
              <a:ext cx="2786082" cy="1200329"/>
            </a:xfrm>
            <a:prstGeom prst="rect">
              <a:avLst/>
            </a:prstGeom>
          </p:spPr>
          <p:txBody>
            <a:bodyPr wrap="square">
              <a:spAutoFit/>
            </a:bodyPr>
            <a:lstStyle/>
            <a:p>
              <a:r>
                <a:rPr lang="zh-CN" altLang="en-US" b="1" dirty="0">
                  <a:solidFill>
                    <a:srgbClr val="11576A"/>
                  </a:solidFill>
                  <a:latin typeface="微软雅黑" pitchFamily="34" charset="-122"/>
                  <a:ea typeface="微软雅黑" pitchFamily="34" charset="-122"/>
                </a:rPr>
                <a:t>P1		53</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P2		 8</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P3		68</a:t>
              </a:r>
              <a:br>
                <a:rPr lang="zh-CN" altLang="en-US" b="1" dirty="0">
                  <a:solidFill>
                    <a:srgbClr val="11576A"/>
                  </a:solidFill>
                  <a:latin typeface="微软雅黑" pitchFamily="34" charset="-122"/>
                  <a:ea typeface="微软雅黑" pitchFamily="34" charset="-122"/>
                </a:rPr>
              </a:br>
              <a:r>
                <a:rPr lang="zh-CN" altLang="en-US" b="1" dirty="0">
                  <a:solidFill>
                    <a:srgbClr val="11576A"/>
                  </a:solidFill>
                  <a:latin typeface="微软雅黑" pitchFamily="34" charset="-122"/>
                  <a:ea typeface="微软雅黑" pitchFamily="34" charset="-122"/>
                </a:rPr>
                <a:t>P4		24</a:t>
              </a:r>
              <a:endParaRPr lang="zh-CN" altLang="en-US" dirty="0"/>
            </a:p>
          </p:txBody>
        </p:sp>
      </p:grpSp>
      <p:sp>
        <p:nvSpPr>
          <p:cNvPr id="17" name="内容占位符 2"/>
          <p:cNvSpPr txBox="1">
            <a:spLocks/>
          </p:cNvSpPr>
          <p:nvPr/>
        </p:nvSpPr>
        <p:spPr>
          <a:xfrm>
            <a:off x="971600" y="4348388"/>
            <a:ext cx="6357982" cy="11595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等待时间    P</a:t>
            </a:r>
            <a:r>
              <a:rPr lang="zh-CN" altLang="en-US" sz="1800" baseline="-25000" dirty="0"/>
              <a:t>1</a:t>
            </a:r>
            <a:r>
              <a:rPr lang="zh-CN" altLang="en-US" sz="1800" dirty="0"/>
              <a:t>=(68-20)+(112-88)=72	</a:t>
            </a:r>
            <a:endParaRPr lang="en-US" altLang="zh-CN" sz="1800" dirty="0"/>
          </a:p>
          <a:p>
            <a:pPr lvl="1">
              <a:tabLst>
                <a:tab pos="2630488" algn="ctr"/>
                <a:tab pos="3206750" algn="l"/>
                <a:tab pos="4459288" algn="ctr"/>
              </a:tabLst>
            </a:pPr>
            <a:r>
              <a:rPr lang="zh-CN" altLang="en-US" sz="1800" dirty="0"/>
              <a:t>　　　　    P</a:t>
            </a:r>
            <a:r>
              <a:rPr lang="zh-CN" altLang="en-US" sz="1800" baseline="-25000" dirty="0"/>
              <a:t>2</a:t>
            </a:r>
            <a:r>
              <a:rPr lang="zh-CN" altLang="en-US" sz="1800" dirty="0"/>
              <a:t>=(20-0)=20</a:t>
            </a:r>
            <a:br>
              <a:rPr lang="zh-CN" altLang="en-US" sz="1800" dirty="0"/>
            </a:br>
            <a:r>
              <a:rPr lang="zh-CN" altLang="en-US" sz="1800" dirty="0"/>
              <a:t>	                P</a:t>
            </a:r>
            <a:r>
              <a:rPr lang="zh-CN" altLang="en-US" sz="1800" baseline="-25000" dirty="0"/>
              <a:t>3</a:t>
            </a:r>
            <a:r>
              <a:rPr lang="zh-CN" altLang="en-US" sz="1800" dirty="0"/>
              <a:t>=(28-0)+(88-48)+(125-108)=85</a:t>
            </a:r>
            <a:br>
              <a:rPr lang="zh-CN" altLang="en-US" sz="1800" dirty="0"/>
            </a:br>
            <a:r>
              <a:rPr lang="zh-CN" altLang="en-US" sz="1800" dirty="0"/>
              <a:t>	   P</a:t>
            </a:r>
            <a:r>
              <a:rPr lang="zh-CN" altLang="en-US" sz="1800" baseline="-25000" dirty="0"/>
              <a:t>4</a:t>
            </a:r>
            <a:r>
              <a:rPr lang="zh-CN" altLang="en-US" sz="1800" dirty="0"/>
              <a:t>=(48-0)+(108-68)=88</a:t>
            </a:r>
          </a:p>
        </p:txBody>
      </p:sp>
      <p:sp>
        <p:nvSpPr>
          <p:cNvPr id="16" name="内容占位符 2"/>
          <p:cNvSpPr txBox="1">
            <a:spLocks/>
          </p:cNvSpPr>
          <p:nvPr/>
        </p:nvSpPr>
        <p:spPr>
          <a:xfrm>
            <a:off x="1164656" y="3079339"/>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甘特图如下</a:t>
            </a:r>
            <a:r>
              <a:rPr lang="en-US" altLang="zh-CN" sz="1800" dirty="0"/>
              <a:t>:</a:t>
            </a:r>
            <a:endParaRPr lang="zh-CN" altLang="en-US" sz="1800" dirty="0"/>
          </a:p>
        </p:txBody>
      </p:sp>
      <p:grpSp>
        <p:nvGrpSpPr>
          <p:cNvPr id="4" name="组合 3"/>
          <p:cNvGrpSpPr/>
          <p:nvPr/>
        </p:nvGrpSpPr>
        <p:grpSpPr>
          <a:xfrm>
            <a:off x="1142976" y="3433974"/>
            <a:ext cx="974546" cy="917377"/>
            <a:chOff x="1142976" y="2576723"/>
            <a:chExt cx="974546" cy="917377"/>
          </a:xfrm>
        </p:grpSpPr>
        <p:sp>
          <p:nvSpPr>
            <p:cNvPr id="41" name="Rectangle 6"/>
            <p:cNvSpPr>
              <a:spLocks noChangeArrowheads="1"/>
            </p:cNvSpPr>
            <p:nvPr/>
          </p:nvSpPr>
          <p:spPr bwMode="auto">
            <a:xfrm>
              <a:off x="1295376" y="2576723"/>
              <a:ext cx="605827"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endParaRPr lang="en-US" altLang="zh-CN" b="1" dirty="0">
                <a:solidFill>
                  <a:schemeClr val="bg1"/>
                </a:solidFill>
                <a:latin typeface="+mn-ea"/>
                <a:cs typeface="宋体" charset="0"/>
              </a:endParaRPr>
            </a:p>
          </p:txBody>
        </p:sp>
        <p:sp>
          <p:nvSpPr>
            <p:cNvPr id="24" name="Text Box 16"/>
            <p:cNvSpPr txBox="1">
              <a:spLocks noChangeArrowheads="1"/>
            </p:cNvSpPr>
            <p:nvPr/>
          </p:nvSpPr>
          <p:spPr bwMode="auto">
            <a:xfrm>
              <a:off x="1142976" y="3186323"/>
              <a:ext cx="31290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0</a:t>
              </a:r>
            </a:p>
          </p:txBody>
        </p:sp>
        <p:sp>
          <p:nvSpPr>
            <p:cNvPr id="25" name="Text Box 17"/>
            <p:cNvSpPr txBox="1">
              <a:spLocks noChangeArrowheads="1"/>
            </p:cNvSpPr>
            <p:nvPr/>
          </p:nvSpPr>
          <p:spPr bwMode="auto">
            <a:xfrm>
              <a:off x="167637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20</a:t>
              </a:r>
            </a:p>
          </p:txBody>
        </p:sp>
      </p:grpSp>
      <p:grpSp>
        <p:nvGrpSpPr>
          <p:cNvPr id="5" name="组合 4"/>
          <p:cNvGrpSpPr/>
          <p:nvPr/>
        </p:nvGrpSpPr>
        <p:grpSpPr>
          <a:xfrm>
            <a:off x="1901204" y="3433974"/>
            <a:ext cx="540169" cy="917377"/>
            <a:chOff x="1901203" y="2576723"/>
            <a:chExt cx="540169" cy="917377"/>
          </a:xfrm>
        </p:grpSpPr>
        <p:sp>
          <p:nvSpPr>
            <p:cNvPr id="42" name="Rectangle 7"/>
            <p:cNvSpPr>
              <a:spLocks noChangeArrowheads="1"/>
            </p:cNvSpPr>
            <p:nvPr/>
          </p:nvSpPr>
          <p:spPr bwMode="auto">
            <a:xfrm>
              <a:off x="1901203" y="2576723"/>
              <a:ext cx="30682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2</a:t>
              </a:r>
            </a:p>
          </p:txBody>
        </p:sp>
        <p:sp>
          <p:nvSpPr>
            <p:cNvPr id="27" name="Text Box 18"/>
            <p:cNvSpPr txBox="1">
              <a:spLocks noChangeArrowheads="1"/>
            </p:cNvSpPr>
            <p:nvPr/>
          </p:nvSpPr>
          <p:spPr bwMode="auto">
            <a:xfrm>
              <a:off x="200022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28</a:t>
              </a:r>
            </a:p>
          </p:txBody>
        </p:sp>
      </p:grpSp>
      <p:grpSp>
        <p:nvGrpSpPr>
          <p:cNvPr id="6" name="组合 5"/>
          <p:cNvGrpSpPr/>
          <p:nvPr/>
        </p:nvGrpSpPr>
        <p:grpSpPr>
          <a:xfrm>
            <a:off x="2208026" y="3433974"/>
            <a:ext cx="836597" cy="917377"/>
            <a:chOff x="2208025" y="2576723"/>
            <a:chExt cx="836597" cy="917377"/>
          </a:xfrm>
        </p:grpSpPr>
        <p:sp>
          <p:nvSpPr>
            <p:cNvPr id="43" name="Rectangle 8"/>
            <p:cNvSpPr>
              <a:spLocks noChangeArrowheads="1"/>
            </p:cNvSpPr>
            <p:nvPr/>
          </p:nvSpPr>
          <p:spPr bwMode="auto">
            <a:xfrm>
              <a:off x="2208025"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28" name="Text Box 19"/>
            <p:cNvSpPr txBox="1">
              <a:spLocks noChangeArrowheads="1"/>
            </p:cNvSpPr>
            <p:nvPr/>
          </p:nvSpPr>
          <p:spPr bwMode="auto">
            <a:xfrm>
              <a:off x="260347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48</a:t>
              </a:r>
            </a:p>
          </p:txBody>
        </p:sp>
      </p:grpSp>
      <p:grpSp>
        <p:nvGrpSpPr>
          <p:cNvPr id="7" name="组合 6"/>
          <p:cNvGrpSpPr/>
          <p:nvPr/>
        </p:nvGrpSpPr>
        <p:grpSpPr>
          <a:xfrm>
            <a:off x="2817760" y="3433974"/>
            <a:ext cx="842812" cy="917377"/>
            <a:chOff x="2817760" y="2576723"/>
            <a:chExt cx="842812" cy="917377"/>
          </a:xfrm>
        </p:grpSpPr>
        <p:sp>
          <p:nvSpPr>
            <p:cNvPr id="44" name="Rectangle 9"/>
            <p:cNvSpPr>
              <a:spLocks noChangeArrowheads="1"/>
            </p:cNvSpPr>
            <p:nvPr/>
          </p:nvSpPr>
          <p:spPr bwMode="auto">
            <a:xfrm>
              <a:off x="2817760"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4</a:t>
              </a:r>
            </a:p>
          </p:txBody>
        </p:sp>
        <p:sp>
          <p:nvSpPr>
            <p:cNvPr id="33" name="Text Box 20"/>
            <p:cNvSpPr txBox="1">
              <a:spLocks noChangeArrowheads="1"/>
            </p:cNvSpPr>
            <p:nvPr/>
          </p:nvSpPr>
          <p:spPr bwMode="auto">
            <a:xfrm>
              <a:off x="321942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68</a:t>
              </a:r>
            </a:p>
          </p:txBody>
        </p:sp>
      </p:grpSp>
      <p:grpSp>
        <p:nvGrpSpPr>
          <p:cNvPr id="10" name="组合 9"/>
          <p:cNvGrpSpPr/>
          <p:nvPr/>
        </p:nvGrpSpPr>
        <p:grpSpPr>
          <a:xfrm>
            <a:off x="3425542" y="3433974"/>
            <a:ext cx="844630" cy="917377"/>
            <a:chOff x="3425542" y="2576723"/>
            <a:chExt cx="844630" cy="917377"/>
          </a:xfrm>
        </p:grpSpPr>
        <p:sp>
          <p:nvSpPr>
            <p:cNvPr id="45" name="Rectangle 10"/>
            <p:cNvSpPr>
              <a:spLocks noChangeArrowheads="1"/>
            </p:cNvSpPr>
            <p:nvPr/>
          </p:nvSpPr>
          <p:spPr bwMode="auto">
            <a:xfrm>
              <a:off x="3425542"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4" name="Text Box 21"/>
            <p:cNvSpPr txBox="1">
              <a:spLocks noChangeArrowheads="1"/>
            </p:cNvSpPr>
            <p:nvPr/>
          </p:nvSpPr>
          <p:spPr bwMode="auto">
            <a:xfrm>
              <a:off x="3829026" y="3186323"/>
              <a:ext cx="441146"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88</a:t>
              </a:r>
            </a:p>
          </p:txBody>
        </p:sp>
      </p:grpSp>
      <p:grpSp>
        <p:nvGrpSpPr>
          <p:cNvPr id="11" name="组合 10"/>
          <p:cNvGrpSpPr/>
          <p:nvPr/>
        </p:nvGrpSpPr>
        <p:grpSpPr>
          <a:xfrm>
            <a:off x="4035277" y="3433974"/>
            <a:ext cx="801286" cy="917377"/>
            <a:chOff x="4035277" y="2576723"/>
            <a:chExt cx="801286" cy="917377"/>
          </a:xfrm>
        </p:grpSpPr>
        <p:sp>
          <p:nvSpPr>
            <p:cNvPr id="46" name="Rectangle 11"/>
            <p:cNvSpPr>
              <a:spLocks noChangeArrowheads="1"/>
            </p:cNvSpPr>
            <p:nvPr/>
          </p:nvSpPr>
          <p:spPr bwMode="auto">
            <a:xfrm>
              <a:off x="4035277" y="2576723"/>
              <a:ext cx="609735"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35" name="Text Box 22"/>
            <p:cNvSpPr txBox="1">
              <a:spLocks noChangeArrowheads="1"/>
            </p:cNvSpPr>
            <p:nvPr/>
          </p:nvSpPr>
          <p:spPr bwMode="auto">
            <a:xfrm>
              <a:off x="4267176"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108</a:t>
              </a:r>
            </a:p>
          </p:txBody>
        </p:sp>
      </p:grpSp>
      <p:grpSp>
        <p:nvGrpSpPr>
          <p:cNvPr id="13" name="组合 12"/>
          <p:cNvGrpSpPr/>
          <p:nvPr/>
        </p:nvGrpSpPr>
        <p:grpSpPr>
          <a:xfrm>
            <a:off x="4639884" y="3433974"/>
            <a:ext cx="588271" cy="917377"/>
            <a:chOff x="4639883" y="2576723"/>
            <a:chExt cx="588271" cy="917377"/>
          </a:xfrm>
        </p:grpSpPr>
        <p:sp>
          <p:nvSpPr>
            <p:cNvPr id="47" name="Rectangle 12"/>
            <p:cNvSpPr>
              <a:spLocks noChangeArrowheads="1"/>
            </p:cNvSpPr>
            <p:nvPr/>
          </p:nvSpPr>
          <p:spPr bwMode="auto">
            <a:xfrm>
              <a:off x="4639883" y="2576723"/>
              <a:ext cx="228651"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sz="1600" b="1" spc="-100">
                  <a:solidFill>
                    <a:schemeClr val="bg1"/>
                  </a:solidFill>
                  <a:latin typeface="+mn-ea"/>
                  <a:cs typeface="宋体" charset="0"/>
                </a:rPr>
                <a:t>P</a:t>
              </a:r>
              <a:r>
                <a:rPr lang="en-US" altLang="zh-CN" sz="1600" b="1" spc="-100" baseline="-25000">
                  <a:solidFill>
                    <a:schemeClr val="bg1"/>
                  </a:solidFill>
                  <a:latin typeface="+mn-ea"/>
                  <a:cs typeface="宋体" charset="0"/>
                </a:rPr>
                <a:t>4</a:t>
              </a:r>
            </a:p>
          </p:txBody>
        </p:sp>
        <p:sp>
          <p:nvSpPr>
            <p:cNvPr id="37" name="Text Box 23"/>
            <p:cNvSpPr txBox="1">
              <a:spLocks noChangeArrowheads="1"/>
            </p:cNvSpPr>
            <p:nvPr/>
          </p:nvSpPr>
          <p:spPr bwMode="auto">
            <a:xfrm>
              <a:off x="4658767"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112</a:t>
              </a:r>
            </a:p>
          </p:txBody>
        </p:sp>
      </p:grpSp>
      <p:grpSp>
        <p:nvGrpSpPr>
          <p:cNvPr id="14" name="组合 13"/>
          <p:cNvGrpSpPr/>
          <p:nvPr/>
        </p:nvGrpSpPr>
        <p:grpSpPr>
          <a:xfrm>
            <a:off x="4866487" y="3433974"/>
            <a:ext cx="792909" cy="917377"/>
            <a:chOff x="4866486" y="2576723"/>
            <a:chExt cx="792909" cy="917377"/>
          </a:xfrm>
        </p:grpSpPr>
        <p:sp>
          <p:nvSpPr>
            <p:cNvPr id="48" name="Rectangle 13"/>
            <p:cNvSpPr>
              <a:spLocks noChangeArrowheads="1"/>
            </p:cNvSpPr>
            <p:nvPr/>
          </p:nvSpPr>
          <p:spPr bwMode="auto">
            <a:xfrm>
              <a:off x="4866486" y="2576723"/>
              <a:ext cx="457302"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1</a:t>
              </a:r>
            </a:p>
          </p:txBody>
        </p:sp>
        <p:sp>
          <p:nvSpPr>
            <p:cNvPr id="38" name="Text Box 24"/>
            <p:cNvSpPr txBox="1">
              <a:spLocks noChangeArrowheads="1"/>
            </p:cNvSpPr>
            <p:nvPr/>
          </p:nvSpPr>
          <p:spPr bwMode="auto">
            <a:xfrm>
              <a:off x="5090008"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125</a:t>
              </a:r>
            </a:p>
          </p:txBody>
        </p:sp>
      </p:grpSp>
      <p:grpSp>
        <p:nvGrpSpPr>
          <p:cNvPr id="18" name="组合 17"/>
          <p:cNvGrpSpPr/>
          <p:nvPr/>
        </p:nvGrpSpPr>
        <p:grpSpPr>
          <a:xfrm>
            <a:off x="5323789" y="3433974"/>
            <a:ext cx="915957" cy="917377"/>
            <a:chOff x="5323788" y="2576723"/>
            <a:chExt cx="915957" cy="917377"/>
          </a:xfrm>
        </p:grpSpPr>
        <p:sp>
          <p:nvSpPr>
            <p:cNvPr id="49" name="Rectangle 14"/>
            <p:cNvSpPr>
              <a:spLocks noChangeArrowheads="1"/>
            </p:cNvSpPr>
            <p:nvPr/>
          </p:nvSpPr>
          <p:spPr bwMode="auto">
            <a:xfrm>
              <a:off x="5323788" y="2576723"/>
              <a:ext cx="62927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dirty="0">
                  <a:solidFill>
                    <a:schemeClr val="bg1"/>
                  </a:solidFill>
                  <a:latin typeface="+mn-ea"/>
                  <a:cs typeface="宋体" charset="0"/>
                </a:rPr>
                <a:t>P</a:t>
              </a:r>
              <a:r>
                <a:rPr lang="en-US" altLang="zh-CN" b="1" baseline="-25000" dirty="0">
                  <a:solidFill>
                    <a:schemeClr val="bg1"/>
                  </a:solidFill>
                  <a:latin typeface="+mn-ea"/>
                  <a:cs typeface="宋体" charset="0"/>
                </a:rPr>
                <a:t>3</a:t>
              </a:r>
            </a:p>
          </p:txBody>
        </p:sp>
        <p:sp>
          <p:nvSpPr>
            <p:cNvPr id="39" name="Text Box 25"/>
            <p:cNvSpPr txBox="1">
              <a:spLocks noChangeArrowheads="1"/>
            </p:cNvSpPr>
            <p:nvPr/>
          </p:nvSpPr>
          <p:spPr bwMode="auto">
            <a:xfrm>
              <a:off x="5670358"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dirty="0">
                  <a:solidFill>
                    <a:srgbClr val="11576A"/>
                  </a:solidFill>
                  <a:latin typeface="+mn-ea"/>
                  <a:cs typeface="宋体" charset="0"/>
                </a:rPr>
                <a:t>145</a:t>
              </a:r>
            </a:p>
          </p:txBody>
        </p:sp>
      </p:grpSp>
      <p:grpSp>
        <p:nvGrpSpPr>
          <p:cNvPr id="19" name="组合 18"/>
          <p:cNvGrpSpPr/>
          <p:nvPr/>
        </p:nvGrpSpPr>
        <p:grpSpPr>
          <a:xfrm>
            <a:off x="5947351" y="3433974"/>
            <a:ext cx="686263" cy="917377"/>
            <a:chOff x="5947350" y="2576723"/>
            <a:chExt cx="686263" cy="917377"/>
          </a:xfrm>
        </p:grpSpPr>
        <p:sp>
          <p:nvSpPr>
            <p:cNvPr id="50" name="Rectangle 15"/>
            <p:cNvSpPr>
              <a:spLocks noChangeArrowheads="1"/>
            </p:cNvSpPr>
            <p:nvPr/>
          </p:nvSpPr>
          <p:spPr bwMode="auto">
            <a:xfrm>
              <a:off x="5947350" y="2576723"/>
              <a:ext cx="304868" cy="609600"/>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2060"/>
              </a:solidFill>
              <a:miter lim="800000"/>
              <a:headEnd/>
              <a:tailEnd/>
            </a:ln>
          </p:spPr>
          <p:txBody>
            <a:bodyPr wrap="none" anchor="ctr"/>
            <a:lstStyle/>
            <a:p>
              <a:pPr algn="ctr">
                <a:buFont typeface="Monotype Sorts" charset="0"/>
                <a:buNone/>
              </a:pPr>
              <a:r>
                <a:rPr lang="en-US" altLang="zh-CN" b="1">
                  <a:solidFill>
                    <a:schemeClr val="bg1"/>
                  </a:solidFill>
                  <a:latin typeface="+mn-ea"/>
                  <a:cs typeface="宋体" charset="0"/>
                </a:rPr>
                <a:t>P</a:t>
              </a:r>
              <a:r>
                <a:rPr lang="en-US" altLang="zh-CN" b="1" baseline="-25000">
                  <a:solidFill>
                    <a:schemeClr val="bg1"/>
                  </a:solidFill>
                  <a:latin typeface="+mn-ea"/>
                  <a:cs typeface="宋体" charset="0"/>
                </a:rPr>
                <a:t>3</a:t>
              </a:r>
            </a:p>
          </p:txBody>
        </p:sp>
        <p:sp>
          <p:nvSpPr>
            <p:cNvPr id="40" name="Text Box 26"/>
            <p:cNvSpPr txBox="1">
              <a:spLocks noChangeArrowheads="1"/>
            </p:cNvSpPr>
            <p:nvPr/>
          </p:nvSpPr>
          <p:spPr bwMode="auto">
            <a:xfrm>
              <a:off x="6064226" y="3186323"/>
              <a:ext cx="569387"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a:lvl2pPr/>
              <a:lvl3pPr/>
              <a:lvl4pPr/>
              <a:lvl5pPr/>
              <a:lvl6pPr/>
              <a:lvl7pPr/>
              <a:lvl8pPr/>
              <a:lvl9pPr/>
            </a:lstStyle>
            <a:p>
              <a:pPr>
                <a:spcBef>
                  <a:spcPct val="50000"/>
                </a:spcBef>
                <a:buFont typeface="Monotype Sorts" charset="0"/>
                <a:buNone/>
              </a:pPr>
              <a:r>
                <a:rPr lang="en-US" altLang="zh-CN" sz="1400" b="1">
                  <a:solidFill>
                    <a:srgbClr val="11576A"/>
                  </a:solidFill>
                  <a:latin typeface="+mn-ea"/>
                  <a:cs typeface="宋体" charset="0"/>
                </a:rPr>
                <a:t>153</a:t>
              </a:r>
            </a:p>
          </p:txBody>
        </p:sp>
      </p:grpSp>
      <p:sp>
        <p:nvSpPr>
          <p:cNvPr id="36" name="内容占位符 2"/>
          <p:cNvSpPr txBox="1">
            <a:spLocks/>
          </p:cNvSpPr>
          <p:nvPr/>
        </p:nvSpPr>
        <p:spPr>
          <a:xfrm>
            <a:off x="971600" y="5507926"/>
            <a:ext cx="6357982" cy="42898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a:tabLst>
                <a:tab pos="2630488" algn="ctr"/>
                <a:tab pos="3206750" algn="l"/>
                <a:tab pos="4459288" algn="ctr"/>
              </a:tabLst>
            </a:pPr>
            <a:r>
              <a:rPr lang="zh-CN" altLang="en-US" sz="1800" dirty="0"/>
              <a:t>平均等待时间 = (72+20+85+88)/4=66</a:t>
            </a:r>
            <a:r>
              <a:rPr lang="en-US" altLang="zh-CN" sz="1800" dirty="0"/>
              <a:t>.25</a:t>
            </a:r>
            <a:endParaRPr lang="zh-CN" altLang="en-US" sz="1800" dirty="0"/>
          </a:p>
        </p:txBody>
      </p:sp>
    </p:spTree>
    <p:extLst>
      <p:ext uri="{BB962C8B-B14F-4D97-AF65-F5344CB8AC3E}">
        <p14:creationId xmlns:p14="http://schemas.microsoft.com/office/powerpoint/2010/main" val="592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par>
                          <p:cTn id="21" fill="hold">
                            <p:stCondLst>
                              <p:cond delay="2500"/>
                            </p:stCondLst>
                            <p:childTnLst>
                              <p:par>
                                <p:cTn id="22" presetID="22" presetClass="entr" presetSubtype="8" fill="hold" nodeType="afterEffect">
                                  <p:stCondLst>
                                    <p:cond delay="5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3500"/>
                            </p:stCondLst>
                            <p:childTnLst>
                              <p:par>
                                <p:cTn id="26" presetID="22" presetClass="entr" presetSubtype="8" fill="hold" nodeType="afterEffect">
                                  <p:stCondLst>
                                    <p:cond delay="50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par>
                          <p:cTn id="34" fill="hold">
                            <p:stCondLst>
                              <p:cond delay="500"/>
                            </p:stCondLst>
                            <p:childTnLst>
                              <p:par>
                                <p:cTn id="35" presetID="22" presetClass="entr" presetSubtype="8" fill="hold" nodeType="after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1500"/>
                            </p:stCondLst>
                            <p:childTnLst>
                              <p:par>
                                <p:cTn id="39" presetID="22" presetClass="entr" presetSubtype="8" fill="hold" nodeType="afterEffect">
                                  <p:stCondLst>
                                    <p:cond delay="50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50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childTnLst>
                          </p:cTn>
                        </p:par>
                        <p:par>
                          <p:cTn id="51" fill="hold">
                            <p:stCondLst>
                              <p:cond delay="1500"/>
                            </p:stCondLst>
                            <p:childTnLst>
                              <p:par>
                                <p:cTn id="52" presetID="22" presetClass="entr" presetSubtype="8" fill="hold" nodeType="afterEffect">
                                  <p:stCondLst>
                                    <p:cond delay="50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left)">
                                      <p:cBhvr>
                                        <p:cTn id="6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6" grpId="0"/>
      <p:bldP spid="3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时间片轮转算法中的时间片长度</a:t>
            </a:r>
            <a:endParaRPr lang="zh-CN" altLang="en-US" dirty="0">
              <a:cs typeface="+mj-cs"/>
            </a:endParaRPr>
          </a:p>
        </p:txBody>
      </p:sp>
      <p:grpSp>
        <p:nvGrpSpPr>
          <p:cNvPr id="3" name="组合 2"/>
          <p:cNvGrpSpPr/>
          <p:nvPr/>
        </p:nvGrpSpPr>
        <p:grpSpPr>
          <a:xfrm>
            <a:off x="844894" y="2372820"/>
            <a:ext cx="3441355" cy="1043674"/>
            <a:chOff x="844893" y="1357304"/>
            <a:chExt cx="3441355" cy="1043674"/>
          </a:xfrm>
        </p:grpSpPr>
        <p:sp>
          <p:nvSpPr>
            <p:cNvPr id="30" name="内容占位符 2"/>
            <p:cNvSpPr txBox="1">
              <a:spLocks/>
            </p:cNvSpPr>
            <p:nvPr/>
          </p:nvSpPr>
          <p:spPr>
            <a:xfrm>
              <a:off x="1394986" y="1699980"/>
              <a:ext cx="1891130"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等待时间过长</a:t>
              </a:r>
            </a:p>
          </p:txBody>
        </p:sp>
        <p:pic>
          <p:nvPicPr>
            <p:cNvPr id="31" name="图片 30" descr="小点1.png"/>
            <p:cNvPicPr>
              <a:picLocks noChangeAspect="1"/>
            </p:cNvPicPr>
            <p:nvPr/>
          </p:nvPicPr>
          <p:blipFill>
            <a:blip r:embed="rId2" cstate="print"/>
            <a:stretch>
              <a:fillRect/>
            </a:stretch>
          </p:blipFill>
          <p:spPr>
            <a:xfrm>
              <a:off x="1262422" y="2114094"/>
              <a:ext cx="151066" cy="148997"/>
            </a:xfrm>
            <a:prstGeom prst="rect">
              <a:avLst/>
            </a:prstGeom>
            <a:effectLst/>
          </p:spPr>
        </p:pic>
        <p:sp>
          <p:nvSpPr>
            <p:cNvPr id="32" name="内容占位符 2"/>
            <p:cNvSpPr txBox="1">
              <a:spLocks/>
            </p:cNvSpPr>
            <p:nvPr/>
          </p:nvSpPr>
          <p:spPr>
            <a:xfrm>
              <a:off x="1394986" y="2014760"/>
              <a:ext cx="2891262"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极限情况退化成F</a:t>
              </a:r>
              <a:r>
                <a:rPr lang="en-US" altLang="zh-CN"/>
                <a:t>CFS</a:t>
              </a:r>
              <a:endParaRPr lang="zh-CN" altLang="en-US"/>
            </a:p>
          </p:txBody>
        </p:sp>
        <p:pic>
          <p:nvPicPr>
            <p:cNvPr id="22" name="图片 21" descr="小点1.png"/>
            <p:cNvPicPr>
              <a:picLocks noChangeAspect="1"/>
            </p:cNvPicPr>
            <p:nvPr/>
          </p:nvPicPr>
          <p:blipFill>
            <a:blip r:embed="rId2" cstate="print"/>
            <a:stretch>
              <a:fillRect/>
            </a:stretch>
          </p:blipFill>
          <p:spPr>
            <a:xfrm>
              <a:off x="1262422" y="1814960"/>
              <a:ext cx="151066" cy="148997"/>
            </a:xfrm>
            <a:prstGeom prst="rect">
              <a:avLst/>
            </a:prstGeom>
            <a:effectLst/>
          </p:spPr>
        </p:pic>
        <p:sp>
          <p:nvSpPr>
            <p:cNvPr id="15" name="内容占位符 2"/>
            <p:cNvSpPr txBox="1">
              <a:spLocks/>
            </p:cNvSpPr>
            <p:nvPr/>
          </p:nvSpPr>
          <p:spPr>
            <a:xfrm>
              <a:off x="1142976" y="1357304"/>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时间片太大</a:t>
              </a:r>
            </a:p>
          </p:txBody>
        </p:sp>
        <p:sp>
          <p:nvSpPr>
            <p:cNvPr id="16" name="TextBox 15"/>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3358438"/>
            <a:ext cx="5798809" cy="1043674"/>
            <a:chOff x="844893" y="2342922"/>
            <a:chExt cx="5798809" cy="1043674"/>
          </a:xfrm>
        </p:grpSpPr>
        <p:sp>
          <p:nvSpPr>
            <p:cNvPr id="17" name="内容占位符 2"/>
            <p:cNvSpPr txBox="1">
              <a:spLocks/>
            </p:cNvSpPr>
            <p:nvPr/>
          </p:nvSpPr>
          <p:spPr>
            <a:xfrm>
              <a:off x="1394986" y="2685598"/>
              <a:ext cx="4185126"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反应迅速，但产生大量上下文切换</a:t>
              </a:r>
            </a:p>
          </p:txBody>
        </p:sp>
        <p:pic>
          <p:nvPicPr>
            <p:cNvPr id="18" name="图片 17" descr="小点1.png"/>
            <p:cNvPicPr>
              <a:picLocks noChangeAspect="1"/>
            </p:cNvPicPr>
            <p:nvPr/>
          </p:nvPicPr>
          <p:blipFill>
            <a:blip r:embed="rId2" cstate="print"/>
            <a:stretch>
              <a:fillRect/>
            </a:stretch>
          </p:blipFill>
          <p:spPr>
            <a:xfrm>
              <a:off x="1262422" y="3099712"/>
              <a:ext cx="151066" cy="148997"/>
            </a:xfrm>
            <a:prstGeom prst="rect">
              <a:avLst/>
            </a:prstGeom>
            <a:effectLst/>
          </p:spPr>
        </p:pic>
        <p:sp>
          <p:nvSpPr>
            <p:cNvPr id="19" name="内容占位符 2"/>
            <p:cNvSpPr txBox="1">
              <a:spLocks/>
            </p:cNvSpPr>
            <p:nvPr/>
          </p:nvSpPr>
          <p:spPr>
            <a:xfrm>
              <a:off x="1394986" y="3000378"/>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大量上下文切换开销影响到系统吞吐量</a:t>
              </a:r>
            </a:p>
          </p:txBody>
        </p:sp>
        <p:pic>
          <p:nvPicPr>
            <p:cNvPr id="24" name="图片 23" descr="小点1.png"/>
            <p:cNvPicPr>
              <a:picLocks noChangeAspect="1"/>
            </p:cNvPicPr>
            <p:nvPr/>
          </p:nvPicPr>
          <p:blipFill>
            <a:blip r:embed="rId2" cstate="print"/>
            <a:stretch>
              <a:fillRect/>
            </a:stretch>
          </p:blipFill>
          <p:spPr>
            <a:xfrm>
              <a:off x="1262422" y="2800578"/>
              <a:ext cx="151066" cy="148997"/>
            </a:xfrm>
            <a:prstGeom prst="rect">
              <a:avLst/>
            </a:prstGeom>
            <a:effectLst/>
          </p:spPr>
        </p:pic>
        <p:sp>
          <p:nvSpPr>
            <p:cNvPr id="25" name="内容占位符 2"/>
            <p:cNvSpPr txBox="1">
              <a:spLocks/>
            </p:cNvSpPr>
            <p:nvPr/>
          </p:nvSpPr>
          <p:spPr>
            <a:xfrm>
              <a:off x="1142976" y="2342922"/>
              <a:ext cx="200026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时间片太小</a:t>
              </a:r>
            </a:p>
          </p:txBody>
        </p:sp>
        <p:sp>
          <p:nvSpPr>
            <p:cNvPr id="27" name="TextBox 26"/>
            <p:cNvSpPr txBox="1"/>
            <p:nvPr/>
          </p:nvSpPr>
          <p:spPr>
            <a:xfrm>
              <a:off x="844893" y="23429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844894" y="4329542"/>
            <a:ext cx="5798809" cy="1043674"/>
            <a:chOff x="844893" y="3314026"/>
            <a:chExt cx="5798809" cy="1043674"/>
          </a:xfrm>
        </p:grpSpPr>
        <p:sp>
          <p:nvSpPr>
            <p:cNvPr id="33" name="内容占位符 2"/>
            <p:cNvSpPr txBox="1">
              <a:spLocks/>
            </p:cNvSpPr>
            <p:nvPr/>
          </p:nvSpPr>
          <p:spPr>
            <a:xfrm>
              <a:off x="1394986" y="3656702"/>
              <a:ext cx="3537054" cy="3769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dirty="0"/>
                <a:t>选择一个合适的时间片长度</a:t>
              </a:r>
            </a:p>
          </p:txBody>
        </p:sp>
        <p:pic>
          <p:nvPicPr>
            <p:cNvPr id="34" name="图片 33" descr="小点1.png"/>
            <p:cNvPicPr>
              <a:picLocks noChangeAspect="1"/>
            </p:cNvPicPr>
            <p:nvPr/>
          </p:nvPicPr>
          <p:blipFill>
            <a:blip r:embed="rId2" cstate="print"/>
            <a:stretch>
              <a:fillRect/>
            </a:stretch>
          </p:blipFill>
          <p:spPr>
            <a:xfrm>
              <a:off x="1262422" y="4070816"/>
              <a:ext cx="151066" cy="148997"/>
            </a:xfrm>
            <a:prstGeom prst="rect">
              <a:avLst/>
            </a:prstGeom>
            <a:effectLst/>
          </p:spPr>
        </p:pic>
        <p:sp>
          <p:nvSpPr>
            <p:cNvPr id="35" name="内容占位符 2"/>
            <p:cNvSpPr txBox="1">
              <a:spLocks/>
            </p:cNvSpPr>
            <p:nvPr/>
          </p:nvSpPr>
          <p:spPr>
            <a:xfrm>
              <a:off x="1394986" y="3971482"/>
              <a:ext cx="5248716" cy="38621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a:t>经验规则：维持上下文切换开销处于1%以内</a:t>
              </a:r>
            </a:p>
          </p:txBody>
        </p:sp>
        <p:pic>
          <p:nvPicPr>
            <p:cNvPr id="37" name="图片 36" descr="小点1.png"/>
            <p:cNvPicPr>
              <a:picLocks noChangeAspect="1"/>
            </p:cNvPicPr>
            <p:nvPr/>
          </p:nvPicPr>
          <p:blipFill>
            <a:blip r:embed="rId2" cstate="print"/>
            <a:stretch>
              <a:fillRect/>
            </a:stretch>
          </p:blipFill>
          <p:spPr>
            <a:xfrm>
              <a:off x="1262422" y="3771682"/>
              <a:ext cx="151066" cy="148997"/>
            </a:xfrm>
            <a:prstGeom prst="rect">
              <a:avLst/>
            </a:prstGeom>
            <a:effectLst/>
          </p:spPr>
        </p:pic>
        <p:sp>
          <p:nvSpPr>
            <p:cNvPr id="38" name="内容占位符 2"/>
            <p:cNvSpPr txBox="1">
              <a:spLocks/>
            </p:cNvSpPr>
            <p:nvPr/>
          </p:nvSpPr>
          <p:spPr>
            <a:xfrm>
              <a:off x="1142976" y="3314026"/>
              <a:ext cx="314327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时间片长度选择目标</a:t>
              </a:r>
            </a:p>
          </p:txBody>
        </p:sp>
        <p:sp>
          <p:nvSpPr>
            <p:cNvPr id="39" name="TextBox 38"/>
            <p:cNvSpPr txBox="1"/>
            <p:nvPr/>
          </p:nvSpPr>
          <p:spPr>
            <a:xfrm>
              <a:off x="844893" y="33140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894" y="1715059"/>
            <a:ext cx="4084297" cy="568507"/>
            <a:chOff x="844893" y="699542"/>
            <a:chExt cx="4084297" cy="568507"/>
          </a:xfrm>
        </p:grpSpPr>
        <p:sp>
          <p:nvSpPr>
            <p:cNvPr id="9" name="内容占位符 2"/>
            <p:cNvSpPr txBox="1">
              <a:spLocks/>
            </p:cNvSpPr>
            <p:nvPr/>
          </p:nvSpPr>
          <p:spPr>
            <a:xfrm>
              <a:off x="1142976" y="69954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RR算法开销</a:t>
              </a:r>
              <a:endParaRPr lang="en-US" altLang="zh-CN" dirty="0"/>
            </a:p>
            <a:p>
              <a:r>
                <a:rPr lang="zh-CN" altLang="en-US" dirty="0"/>
                <a:t>   额外的上下文切换</a:t>
              </a:r>
            </a:p>
          </p:txBody>
        </p:sp>
        <p:sp>
          <p:nvSpPr>
            <p:cNvPr id="12" name="TextBox 11"/>
            <p:cNvSpPr txBox="1"/>
            <p:nvPr/>
          </p:nvSpPr>
          <p:spPr>
            <a:xfrm>
              <a:off x="844893" y="6995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46163" y="1119052"/>
              <a:ext cx="151066" cy="148997"/>
            </a:xfrm>
            <a:prstGeom prst="rect">
              <a:avLst/>
            </a:prstGeom>
            <a:effectLst/>
          </p:spPr>
        </p:pic>
      </p:grpSp>
    </p:spTree>
    <p:extLst>
      <p:ext uri="{BB962C8B-B14F-4D97-AF65-F5344CB8AC3E}">
        <p14:creationId xmlns:p14="http://schemas.microsoft.com/office/powerpoint/2010/main" val="416284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5273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处理机资源的使用模式</a:t>
            </a:r>
            <a:endParaRPr lang="zh-CN" altLang="en-US" dirty="0">
              <a:cs typeface="+mj-cs"/>
            </a:endParaRPr>
          </a:p>
        </p:txBody>
      </p:sp>
      <p:grpSp>
        <p:nvGrpSpPr>
          <p:cNvPr id="12" name="组合 11"/>
          <p:cNvGrpSpPr/>
          <p:nvPr/>
        </p:nvGrpSpPr>
        <p:grpSpPr>
          <a:xfrm>
            <a:off x="1693138" y="2240719"/>
            <a:ext cx="5387689" cy="428628"/>
            <a:chOff x="1807757" y="1178666"/>
            <a:chExt cx="5387689" cy="428628"/>
          </a:xfrm>
        </p:grpSpPr>
        <p:pic>
          <p:nvPicPr>
            <p:cNvPr id="37" name="图片 36" descr="小点1.png"/>
            <p:cNvPicPr>
              <a:picLocks noChangeAspect="1"/>
            </p:cNvPicPr>
            <p:nvPr/>
          </p:nvPicPr>
          <p:blipFill>
            <a:blip r:embed="rId3" cstate="print"/>
            <a:stretch>
              <a:fillRect/>
            </a:stretch>
          </p:blipFill>
          <p:spPr>
            <a:xfrm>
              <a:off x="1807757" y="1263486"/>
              <a:ext cx="176137" cy="148997"/>
            </a:xfrm>
            <a:prstGeom prst="rect">
              <a:avLst/>
            </a:prstGeom>
            <a:effectLst/>
          </p:spPr>
        </p:pic>
        <p:sp>
          <p:nvSpPr>
            <p:cNvPr id="38" name="内容占位符 2"/>
            <p:cNvSpPr txBox="1">
              <a:spLocks/>
            </p:cNvSpPr>
            <p:nvPr/>
          </p:nvSpPr>
          <p:spPr>
            <a:xfrm>
              <a:off x="1962321" y="1178666"/>
              <a:ext cx="523312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600" dirty="0"/>
                <a:t>每次调度决定在下一个CPU计算时将哪个工作交给</a:t>
              </a:r>
              <a:r>
                <a:rPr lang="en-US" altLang="zh-CN" sz="1600" dirty="0"/>
                <a:t>CPU</a:t>
              </a:r>
              <a:endParaRPr lang="zh-CN" altLang="en-US" sz="1600" dirty="0"/>
            </a:p>
          </p:txBody>
        </p:sp>
      </p:grpSp>
      <p:grpSp>
        <p:nvGrpSpPr>
          <p:cNvPr id="11" name="组合 10"/>
          <p:cNvGrpSpPr/>
          <p:nvPr/>
        </p:nvGrpSpPr>
        <p:grpSpPr>
          <a:xfrm>
            <a:off x="1267230" y="1867604"/>
            <a:ext cx="5078330" cy="442780"/>
            <a:chOff x="1381850" y="805551"/>
            <a:chExt cx="5078330" cy="442780"/>
          </a:xfrm>
        </p:grpSpPr>
        <p:sp>
          <p:nvSpPr>
            <p:cNvPr id="24" name="内容占位符 2"/>
            <p:cNvSpPr txBox="1">
              <a:spLocks/>
            </p:cNvSpPr>
            <p:nvPr/>
          </p:nvSpPr>
          <p:spPr>
            <a:xfrm>
              <a:off x="1712440" y="819703"/>
              <a:ext cx="47477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进程在CPU计算和I/O操作间交替</a:t>
              </a:r>
            </a:p>
          </p:txBody>
        </p:sp>
        <p:sp>
          <p:nvSpPr>
            <p:cNvPr id="25" name="TextBox 24"/>
            <p:cNvSpPr txBox="1"/>
            <p:nvPr/>
          </p:nvSpPr>
          <p:spPr>
            <a:xfrm>
              <a:off x="1381850" y="805551"/>
              <a:ext cx="505314"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693137" y="2571837"/>
            <a:ext cx="6220626" cy="357190"/>
            <a:chOff x="1807757" y="1509784"/>
            <a:chExt cx="6220626" cy="357190"/>
          </a:xfrm>
        </p:grpSpPr>
        <p:pic>
          <p:nvPicPr>
            <p:cNvPr id="28" name="图片 27" descr="小点1.png"/>
            <p:cNvPicPr>
              <a:picLocks noChangeAspect="1"/>
            </p:cNvPicPr>
            <p:nvPr/>
          </p:nvPicPr>
          <p:blipFill>
            <a:blip r:embed="rId3" cstate="print"/>
            <a:stretch>
              <a:fillRect/>
            </a:stretch>
          </p:blipFill>
          <p:spPr>
            <a:xfrm>
              <a:off x="1807757" y="1594604"/>
              <a:ext cx="176137" cy="148997"/>
            </a:xfrm>
            <a:prstGeom prst="rect">
              <a:avLst/>
            </a:prstGeom>
            <a:effectLst/>
          </p:spPr>
        </p:pic>
        <p:sp>
          <p:nvSpPr>
            <p:cNvPr id="31" name="内容占位符 2"/>
            <p:cNvSpPr txBox="1">
              <a:spLocks/>
            </p:cNvSpPr>
            <p:nvPr/>
          </p:nvSpPr>
          <p:spPr>
            <a:xfrm>
              <a:off x="1962321" y="1509784"/>
              <a:ext cx="606606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600" dirty="0"/>
                <a:t>在时间片机制下，进程可能在结束当前CPU计算前被迫放弃</a:t>
              </a:r>
              <a:r>
                <a:rPr lang="en-US" altLang="zh-CN" sz="1600" dirty="0"/>
                <a:t>CPU</a:t>
              </a:r>
              <a:endParaRPr lang="zh-CN" altLang="en-US" sz="1600" dirty="0"/>
            </a:p>
          </p:txBody>
        </p:sp>
      </p:grpSp>
      <p:cxnSp>
        <p:nvCxnSpPr>
          <p:cNvPr id="41" name="直接连接符 40"/>
          <p:cNvCxnSpPr/>
          <p:nvPr/>
        </p:nvCxnSpPr>
        <p:spPr>
          <a:xfrm rot="16200000" flipH="1">
            <a:off x="-10930046" y="3571876"/>
            <a:ext cx="13430344" cy="428628"/>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l="626" t="6123" r="418" b="6123"/>
          <a:stretch>
            <a:fillRect/>
          </a:stretch>
        </p:blipFill>
        <p:spPr bwMode="auto">
          <a:xfrm>
            <a:off x="4318000" y="7072332"/>
            <a:ext cx="4826000" cy="3357587"/>
          </a:xfrm>
          <a:prstGeom prst="rect">
            <a:avLst/>
          </a:prstGeom>
          <a:noFill/>
          <a:ln w="38100" cmpd="dbl">
            <a:solidFill>
              <a:srgbClr val="CC6600"/>
            </a:solidFill>
            <a:miter lim="800000"/>
            <a:headEnd/>
            <a:tailEnd/>
          </a:ln>
          <a:extLst>
            <a:ext uri="{909E8E84-426E-40dd-AFC4-6F175D3DCCD1}">
              <a14:hiddenFill xmlns:a14="http://schemas.microsoft.com/office/drawing/2010/main" xmlns="">
                <a:solidFill>
                  <a:srgbClr val="FFFFFF"/>
                </a:solidFill>
              </a14:hiddenFill>
            </a:ext>
          </a:extLst>
        </p:spPr>
      </p:pic>
      <p:sp>
        <p:nvSpPr>
          <p:cNvPr id="81" name="TextBox 80"/>
          <p:cNvSpPr txBox="1"/>
          <p:nvPr/>
        </p:nvSpPr>
        <p:spPr>
          <a:xfrm rot="5400000">
            <a:off x="1402386" y="2606595"/>
            <a:ext cx="453970" cy="400110"/>
          </a:xfrm>
          <a:prstGeom prst="rect">
            <a:avLst/>
          </a:prstGeom>
          <a:noFill/>
        </p:spPr>
        <p:txBody>
          <a:bodyPr wrap="none" rtlCol="0">
            <a:spAutoFit/>
          </a:bodyPr>
          <a:lstStyle/>
          <a:p>
            <a:r>
              <a:rPr lang="en-US" altLang="zh-CN" sz="2000" b="1" dirty="0">
                <a:solidFill>
                  <a:srgbClr val="11576A"/>
                </a:solidFill>
                <a:latin typeface="+mn-ea"/>
              </a:rPr>
              <a:t>…</a:t>
            </a:r>
          </a:p>
        </p:txBody>
      </p:sp>
      <p:sp>
        <p:nvSpPr>
          <p:cNvPr id="107" name="TextBox 106"/>
          <p:cNvSpPr txBox="1"/>
          <p:nvPr/>
        </p:nvSpPr>
        <p:spPr>
          <a:xfrm rot="5400000">
            <a:off x="1411968" y="5882280"/>
            <a:ext cx="453970" cy="400110"/>
          </a:xfrm>
          <a:prstGeom prst="rect">
            <a:avLst/>
          </a:prstGeom>
          <a:noFill/>
        </p:spPr>
        <p:txBody>
          <a:bodyPr wrap="none" rtlCol="0">
            <a:spAutoFit/>
          </a:bodyPr>
          <a:lstStyle/>
          <a:p>
            <a:r>
              <a:rPr lang="en-US" altLang="zh-CN" sz="2000" b="1">
                <a:solidFill>
                  <a:srgbClr val="11576A"/>
                </a:solidFill>
                <a:latin typeface="+mn-ea"/>
              </a:rPr>
              <a:t>…</a:t>
            </a:r>
          </a:p>
        </p:txBody>
      </p:sp>
      <p:grpSp>
        <p:nvGrpSpPr>
          <p:cNvPr id="3" name="组合 2"/>
          <p:cNvGrpSpPr/>
          <p:nvPr/>
        </p:nvGrpSpPr>
        <p:grpSpPr>
          <a:xfrm>
            <a:off x="1043609" y="2972741"/>
            <a:ext cx="2684419" cy="581801"/>
            <a:chOff x="675970" y="1720077"/>
            <a:chExt cx="2684419" cy="581801"/>
          </a:xfrm>
        </p:grpSpPr>
        <p:sp>
          <p:nvSpPr>
            <p:cNvPr id="102" name="矩形 101"/>
            <p:cNvSpPr/>
            <p:nvPr/>
          </p:nvSpPr>
          <p:spPr>
            <a:xfrm>
              <a:off x="716029" y="1743293"/>
              <a:ext cx="1327444"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4" name="组合 103"/>
            <p:cNvGrpSpPr/>
            <p:nvPr/>
          </p:nvGrpSpPr>
          <p:grpSpPr>
            <a:xfrm>
              <a:off x="675970" y="1720077"/>
              <a:ext cx="1366080" cy="581801"/>
              <a:chOff x="428596" y="928676"/>
              <a:chExt cx="1366080" cy="581801"/>
            </a:xfrm>
          </p:grpSpPr>
          <p:sp>
            <p:nvSpPr>
              <p:cNvPr id="87" name="TextBox 86"/>
              <p:cNvSpPr txBox="1"/>
              <p:nvPr/>
            </p:nvSpPr>
            <p:spPr>
              <a:xfrm>
                <a:off x="428596" y="928676"/>
                <a:ext cx="1053494" cy="276999"/>
              </a:xfrm>
              <a:prstGeom prst="rect">
                <a:avLst/>
              </a:prstGeom>
              <a:noFill/>
            </p:spPr>
            <p:txBody>
              <a:bodyPr wrap="none" rtlCol="0">
                <a:spAutoFit/>
              </a:bodyPr>
              <a:lstStyle/>
              <a:p>
                <a:r>
                  <a:rPr lang="en-US" altLang="zh-CN" sz="1200" b="1">
                    <a:solidFill>
                      <a:srgbClr val="11576A"/>
                    </a:solidFill>
                    <a:latin typeface="+mn-ea"/>
                  </a:rPr>
                  <a:t>load store</a:t>
                </a:r>
                <a:endParaRPr lang="zh-CN" altLang="en-US" sz="1200" b="1">
                  <a:solidFill>
                    <a:srgbClr val="11576A"/>
                  </a:solidFill>
                  <a:latin typeface="+mn-ea"/>
                </a:endParaRPr>
              </a:p>
            </p:txBody>
          </p:sp>
          <p:sp>
            <p:nvSpPr>
              <p:cNvPr id="94" name="TextBox 93"/>
              <p:cNvSpPr txBox="1"/>
              <p:nvPr/>
            </p:nvSpPr>
            <p:spPr>
              <a:xfrm>
                <a:off x="428596" y="1085840"/>
                <a:ext cx="1002197"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95" name="TextBox 94"/>
              <p:cNvSpPr txBox="1"/>
              <p:nvPr/>
            </p:nvSpPr>
            <p:spPr>
              <a:xfrm>
                <a:off x="428596" y="1233478"/>
                <a:ext cx="1366080" cy="276999"/>
              </a:xfrm>
              <a:prstGeom prst="rect">
                <a:avLst/>
              </a:prstGeom>
              <a:noFill/>
            </p:spPr>
            <p:txBody>
              <a:bodyPr wrap="none" rtlCol="0">
                <a:spAutoFit/>
              </a:bodyPr>
              <a:lstStyle/>
              <a:p>
                <a:r>
                  <a:rPr lang="en-US" altLang="zh-CN" sz="1200" b="1" dirty="0">
                    <a:solidFill>
                      <a:srgbClr val="11576A"/>
                    </a:solidFill>
                    <a:latin typeface="+mn-ea"/>
                  </a:rPr>
                  <a:t>read from file</a:t>
                </a:r>
                <a:endParaRPr lang="zh-CN" altLang="en-US" sz="1200" b="1" dirty="0">
                  <a:solidFill>
                    <a:srgbClr val="11576A"/>
                  </a:solidFill>
                  <a:latin typeface="+mn-ea"/>
                </a:endParaRPr>
              </a:p>
            </p:txBody>
          </p:sp>
        </p:grpSp>
        <p:sp>
          <p:nvSpPr>
            <p:cNvPr id="109" name="右大括号 108"/>
            <p:cNvSpPr/>
            <p:nvPr/>
          </p:nvSpPr>
          <p:spPr>
            <a:xfrm>
              <a:off x="2237595" y="1743292"/>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 name="组合 1"/>
            <p:cNvGrpSpPr/>
            <p:nvPr/>
          </p:nvGrpSpPr>
          <p:grpSpPr>
            <a:xfrm>
              <a:off x="2409488" y="1843653"/>
              <a:ext cx="950901" cy="311041"/>
              <a:chOff x="2409488" y="1843653"/>
              <a:chExt cx="950901" cy="311041"/>
            </a:xfrm>
          </p:grpSpPr>
          <p:sp>
            <p:nvSpPr>
              <p:cNvPr id="161" name="矩形 160"/>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38" name="组合 137"/>
          <p:cNvGrpSpPr/>
          <p:nvPr/>
        </p:nvGrpSpPr>
        <p:grpSpPr>
          <a:xfrm>
            <a:off x="3775230" y="3203670"/>
            <a:ext cx="5098639" cy="2732834"/>
            <a:chOff x="3314555" y="915988"/>
            <a:chExt cx="6635347" cy="3556499"/>
          </a:xfrm>
        </p:grpSpPr>
        <p:grpSp>
          <p:nvGrpSpPr>
            <p:cNvPr id="134" name="组合 133"/>
            <p:cNvGrpSpPr/>
            <p:nvPr/>
          </p:nvGrpSpPr>
          <p:grpSpPr>
            <a:xfrm>
              <a:off x="3639498" y="915988"/>
              <a:ext cx="6310404" cy="3224626"/>
              <a:chOff x="3639498" y="915988"/>
              <a:chExt cx="6310404" cy="3224626"/>
            </a:xfrm>
          </p:grpSpPr>
          <p:grpSp>
            <p:nvGrpSpPr>
              <p:cNvPr id="82" name="组合 81"/>
              <p:cNvGrpSpPr/>
              <p:nvPr/>
            </p:nvGrpSpPr>
            <p:grpSpPr>
              <a:xfrm>
                <a:off x="3994977" y="915988"/>
                <a:ext cx="5954925" cy="3224626"/>
                <a:chOff x="2957126" y="827138"/>
                <a:chExt cx="5954925" cy="3224626"/>
              </a:xfrm>
            </p:grpSpPr>
            <p:grpSp>
              <p:nvGrpSpPr>
                <p:cNvPr id="66" name="组合 65"/>
                <p:cNvGrpSpPr/>
                <p:nvPr/>
              </p:nvGrpSpPr>
              <p:grpSpPr>
                <a:xfrm>
                  <a:off x="3142446" y="827138"/>
                  <a:ext cx="4320793" cy="2881270"/>
                  <a:chOff x="3142446" y="827138"/>
                  <a:chExt cx="4320793" cy="2881270"/>
                </a:xfrm>
              </p:grpSpPr>
              <p:grpSp>
                <p:nvGrpSpPr>
                  <p:cNvPr id="65" name="组合 64"/>
                  <p:cNvGrpSpPr/>
                  <p:nvPr/>
                </p:nvGrpSpPr>
                <p:grpSpPr>
                  <a:xfrm>
                    <a:off x="3143240" y="1115614"/>
                    <a:ext cx="3960000" cy="2592794"/>
                    <a:chOff x="4562475" y="695312"/>
                    <a:chExt cx="3960000" cy="2592794"/>
                  </a:xfrm>
                  <a:gradFill>
                    <a:gsLst>
                      <a:gs pos="100000">
                        <a:srgbClr val="666666"/>
                      </a:gs>
                      <a:gs pos="0">
                        <a:srgbClr val="CCCCCC"/>
                      </a:gs>
                      <a:gs pos="100000">
                        <a:schemeClr val="accent1">
                          <a:tint val="23500"/>
                          <a:satMod val="160000"/>
                        </a:schemeClr>
                      </a:gs>
                    </a:gsLst>
                    <a:lin ang="5400000" scaled="0"/>
                  </a:gradFill>
                </p:grpSpPr>
                <p:sp>
                  <p:nvSpPr>
                    <p:cNvPr id="42" name="矩形 41"/>
                    <p:cNvSpPr/>
                    <p:nvPr/>
                  </p:nvSpPr>
                  <p:spPr>
                    <a:xfrm>
                      <a:off x="4562475" y="695312"/>
                      <a:ext cx="3960000" cy="2592000"/>
                    </a:xfrm>
                    <a:prstGeom prst="rect">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连接符 45"/>
                    <p:cNvCxnSpPr/>
                    <p:nvPr/>
                  </p:nvCxnSpPr>
                  <p:spPr>
                    <a:xfrm rot="16200000" flipH="1">
                      <a:off x="5428720"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6200000" flipH="1">
                      <a:off x="398355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6200000" flipH="1">
                      <a:off x="6147965"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6200000" flipH="1">
                      <a:off x="4711586"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6200000" flipH="1">
                      <a:off x="6863934" y="1991312"/>
                      <a:ext cx="2592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0800000" flipH="1">
                      <a:off x="4562475" y="300037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0800000" flipH="1">
                      <a:off x="4562475" y="271462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10800000" flipH="1">
                      <a:off x="4562475" y="242887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0800000" flipH="1">
                      <a:off x="4562475" y="2143122"/>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0800000" flipH="1">
                      <a:off x="4562475" y="1857370"/>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10800000" flipH="1">
                      <a:off x="4562475" y="1571618"/>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10800000" flipH="1">
                      <a:off x="4562475" y="1285866"/>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rot="10800000" flipH="1">
                      <a:off x="4562475" y="1000114"/>
                      <a:ext cx="3960000" cy="1588"/>
                    </a:xfrm>
                    <a:prstGeom prst="line">
                      <a:avLst/>
                    </a:prstGeom>
                    <a:grpFill/>
                    <a:ln w="15875">
                      <a:solidFill>
                        <a:srgbClr val="11576A"/>
                      </a:solidFill>
                    </a:ln>
                  </p:spPr>
                  <p:style>
                    <a:lnRef idx="1">
                      <a:schemeClr val="accent1"/>
                    </a:lnRef>
                    <a:fillRef idx="0">
                      <a:schemeClr val="accent1"/>
                    </a:fillRef>
                    <a:effectRef idx="0">
                      <a:schemeClr val="accent1"/>
                    </a:effectRef>
                    <a:fontRef idx="minor">
                      <a:schemeClr val="tx1"/>
                    </a:fontRef>
                  </p:style>
                </p:cxnSp>
              </p:grpSp>
              <p:cxnSp>
                <p:nvCxnSpPr>
                  <p:cNvPr id="62" name="直接连接符 61"/>
                  <p:cNvCxnSpPr/>
                  <p:nvPr/>
                </p:nvCxnSpPr>
                <p:spPr>
                  <a:xfrm flipV="1">
                    <a:off x="3143239" y="3699222"/>
                    <a:ext cx="4320000" cy="6"/>
                  </a:xfrm>
                  <a:prstGeom prst="line">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400000" flipH="1" flipV="1">
                    <a:off x="1703240" y="2266344"/>
                    <a:ext cx="2880000"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内容占位符 2"/>
                <p:cNvSpPr txBox="1">
                  <a:spLocks/>
                </p:cNvSpPr>
                <p:nvPr/>
              </p:nvSpPr>
              <p:spPr>
                <a:xfrm>
                  <a:off x="2957126" y="3694574"/>
                  <a:ext cx="5954925"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200" dirty="0"/>
                    <a:t> 0         8         16         24        32       40</a:t>
                  </a:r>
                  <a:endParaRPr lang="zh-CN" altLang="en-US" sz="1200" dirty="0"/>
                </a:p>
              </p:txBody>
            </p:sp>
          </p:grpSp>
          <p:grpSp>
            <p:nvGrpSpPr>
              <p:cNvPr id="133" name="组合 132"/>
              <p:cNvGrpSpPr/>
              <p:nvPr/>
            </p:nvGrpSpPr>
            <p:grpSpPr>
              <a:xfrm>
                <a:off x="3639498" y="1338856"/>
                <a:ext cx="665897" cy="2360746"/>
                <a:chOff x="3639498" y="1338856"/>
                <a:chExt cx="665897" cy="2360746"/>
              </a:xfrm>
            </p:grpSpPr>
            <p:sp>
              <p:nvSpPr>
                <p:cNvPr id="125" name="TextBox 124"/>
                <p:cNvSpPr txBox="1"/>
                <p:nvPr/>
              </p:nvSpPr>
              <p:spPr>
                <a:xfrm>
                  <a:off x="3639498" y="1338856"/>
                  <a:ext cx="665896" cy="360485"/>
                </a:xfrm>
                <a:prstGeom prst="rect">
                  <a:avLst/>
                </a:prstGeom>
                <a:noFill/>
              </p:spPr>
              <p:txBody>
                <a:bodyPr wrap="none" rtlCol="0">
                  <a:spAutoFit/>
                </a:bodyPr>
                <a:lstStyle/>
                <a:p>
                  <a:r>
                    <a:rPr lang="en-US" altLang="zh-CN" sz="1200" b="1" dirty="0">
                      <a:solidFill>
                        <a:srgbClr val="11576A"/>
                      </a:solidFill>
                      <a:latin typeface="+mn-ea"/>
                    </a:rPr>
                    <a:t>160</a:t>
                  </a:r>
                  <a:endParaRPr lang="zh-CN" altLang="en-US" sz="1200" b="1" dirty="0">
                    <a:solidFill>
                      <a:srgbClr val="11576A"/>
                    </a:solidFill>
                    <a:latin typeface="+mn-ea"/>
                  </a:endParaRPr>
                </a:p>
              </p:txBody>
            </p:sp>
            <p:sp>
              <p:nvSpPr>
                <p:cNvPr id="126" name="TextBox 125"/>
                <p:cNvSpPr txBox="1"/>
                <p:nvPr/>
              </p:nvSpPr>
              <p:spPr>
                <a:xfrm>
                  <a:off x="3639498" y="1634134"/>
                  <a:ext cx="665897" cy="360485"/>
                </a:xfrm>
                <a:prstGeom prst="rect">
                  <a:avLst/>
                </a:prstGeom>
                <a:noFill/>
              </p:spPr>
              <p:txBody>
                <a:bodyPr wrap="none" rtlCol="0">
                  <a:spAutoFit/>
                </a:bodyPr>
                <a:lstStyle/>
                <a:p>
                  <a:r>
                    <a:rPr lang="en-US" altLang="zh-CN" sz="1200" b="1">
                      <a:solidFill>
                        <a:srgbClr val="11576A"/>
                      </a:solidFill>
                      <a:latin typeface="+mn-ea"/>
                    </a:rPr>
                    <a:t>140</a:t>
                  </a:r>
                  <a:endParaRPr lang="zh-CN" altLang="en-US" sz="1200" b="1">
                    <a:solidFill>
                      <a:srgbClr val="11576A"/>
                    </a:solidFill>
                    <a:latin typeface="+mn-ea"/>
                  </a:endParaRPr>
                </a:p>
              </p:txBody>
            </p:sp>
            <p:sp>
              <p:nvSpPr>
                <p:cNvPr id="127" name="TextBox 126"/>
                <p:cNvSpPr txBox="1"/>
                <p:nvPr/>
              </p:nvSpPr>
              <p:spPr>
                <a:xfrm>
                  <a:off x="3639498" y="1910360"/>
                  <a:ext cx="665897" cy="360485"/>
                </a:xfrm>
                <a:prstGeom prst="rect">
                  <a:avLst/>
                </a:prstGeom>
                <a:noFill/>
              </p:spPr>
              <p:txBody>
                <a:bodyPr wrap="none" rtlCol="0">
                  <a:spAutoFit/>
                </a:bodyPr>
                <a:lstStyle/>
                <a:p>
                  <a:r>
                    <a:rPr lang="en-US" altLang="zh-CN" sz="1200" b="1">
                      <a:solidFill>
                        <a:srgbClr val="11576A"/>
                      </a:solidFill>
                      <a:latin typeface="+mn-ea"/>
                    </a:rPr>
                    <a:t>120</a:t>
                  </a:r>
                  <a:endParaRPr lang="zh-CN" altLang="en-US" sz="1200" b="1">
                    <a:solidFill>
                      <a:srgbClr val="11576A"/>
                    </a:solidFill>
                    <a:latin typeface="+mn-ea"/>
                  </a:endParaRPr>
                </a:p>
              </p:txBody>
            </p:sp>
            <p:sp>
              <p:nvSpPr>
                <p:cNvPr id="128" name="TextBox 127"/>
                <p:cNvSpPr txBox="1"/>
                <p:nvPr/>
              </p:nvSpPr>
              <p:spPr>
                <a:xfrm>
                  <a:off x="3639498" y="2205638"/>
                  <a:ext cx="665897" cy="360485"/>
                </a:xfrm>
                <a:prstGeom prst="rect">
                  <a:avLst/>
                </a:prstGeom>
                <a:noFill/>
              </p:spPr>
              <p:txBody>
                <a:bodyPr wrap="none" rtlCol="0">
                  <a:spAutoFit/>
                </a:bodyPr>
                <a:lstStyle/>
                <a:p>
                  <a:r>
                    <a:rPr lang="en-US" altLang="zh-CN" sz="1200" b="1">
                      <a:solidFill>
                        <a:srgbClr val="11576A"/>
                      </a:solidFill>
                      <a:latin typeface="+mn-ea"/>
                    </a:rPr>
                    <a:t>100</a:t>
                  </a:r>
                  <a:endParaRPr lang="zh-CN" altLang="en-US" sz="1200" b="1">
                    <a:solidFill>
                      <a:srgbClr val="11576A"/>
                    </a:solidFill>
                    <a:latin typeface="+mn-ea"/>
                  </a:endParaRPr>
                </a:p>
              </p:txBody>
            </p:sp>
            <p:sp>
              <p:nvSpPr>
                <p:cNvPr id="129" name="TextBox 128"/>
                <p:cNvSpPr txBox="1"/>
                <p:nvPr/>
              </p:nvSpPr>
              <p:spPr>
                <a:xfrm>
                  <a:off x="3732406" y="2481864"/>
                  <a:ext cx="524038" cy="360485"/>
                </a:xfrm>
                <a:prstGeom prst="rect">
                  <a:avLst/>
                </a:prstGeom>
                <a:noFill/>
              </p:spPr>
              <p:txBody>
                <a:bodyPr wrap="none" rtlCol="0">
                  <a:spAutoFit/>
                </a:bodyPr>
                <a:lstStyle/>
                <a:p>
                  <a:r>
                    <a:rPr lang="en-US" altLang="zh-CN" sz="1200" b="1">
                      <a:solidFill>
                        <a:srgbClr val="11576A"/>
                      </a:solidFill>
                      <a:latin typeface="+mn-ea"/>
                    </a:rPr>
                    <a:t>80</a:t>
                  </a:r>
                  <a:endParaRPr lang="zh-CN" altLang="en-US" sz="1200" b="1">
                    <a:solidFill>
                      <a:srgbClr val="11576A"/>
                    </a:solidFill>
                    <a:latin typeface="+mn-ea"/>
                  </a:endParaRPr>
                </a:p>
              </p:txBody>
            </p:sp>
            <p:sp>
              <p:nvSpPr>
                <p:cNvPr id="130" name="TextBox 129"/>
                <p:cNvSpPr txBox="1"/>
                <p:nvPr/>
              </p:nvSpPr>
              <p:spPr>
                <a:xfrm>
                  <a:off x="3732406" y="2777139"/>
                  <a:ext cx="524038" cy="360485"/>
                </a:xfrm>
                <a:prstGeom prst="rect">
                  <a:avLst/>
                </a:prstGeom>
                <a:noFill/>
              </p:spPr>
              <p:txBody>
                <a:bodyPr wrap="none" rtlCol="0">
                  <a:spAutoFit/>
                </a:bodyPr>
                <a:lstStyle/>
                <a:p>
                  <a:r>
                    <a:rPr lang="en-US" altLang="zh-CN" sz="1200" b="1">
                      <a:solidFill>
                        <a:srgbClr val="11576A"/>
                      </a:solidFill>
                      <a:latin typeface="+mn-ea"/>
                    </a:rPr>
                    <a:t>60</a:t>
                  </a:r>
                  <a:endParaRPr lang="zh-CN" altLang="en-US" sz="1200" b="1">
                    <a:solidFill>
                      <a:srgbClr val="11576A"/>
                    </a:solidFill>
                    <a:latin typeface="+mn-ea"/>
                  </a:endParaRPr>
                </a:p>
              </p:txBody>
            </p:sp>
            <p:sp>
              <p:nvSpPr>
                <p:cNvPr id="131" name="TextBox 130"/>
                <p:cNvSpPr txBox="1"/>
                <p:nvPr/>
              </p:nvSpPr>
              <p:spPr>
                <a:xfrm>
                  <a:off x="3732406" y="3053369"/>
                  <a:ext cx="524038" cy="360485"/>
                </a:xfrm>
                <a:prstGeom prst="rect">
                  <a:avLst/>
                </a:prstGeom>
                <a:noFill/>
              </p:spPr>
              <p:txBody>
                <a:bodyPr wrap="none" rtlCol="0">
                  <a:spAutoFit/>
                </a:bodyPr>
                <a:lstStyle/>
                <a:p>
                  <a:r>
                    <a:rPr lang="en-US" altLang="zh-CN" sz="1200" b="1">
                      <a:solidFill>
                        <a:srgbClr val="11576A"/>
                      </a:solidFill>
                      <a:latin typeface="+mn-ea"/>
                    </a:rPr>
                    <a:t>40</a:t>
                  </a:r>
                  <a:endParaRPr lang="zh-CN" altLang="en-US" sz="1200" b="1">
                    <a:solidFill>
                      <a:srgbClr val="11576A"/>
                    </a:solidFill>
                    <a:latin typeface="+mn-ea"/>
                  </a:endParaRPr>
                </a:p>
              </p:txBody>
            </p:sp>
            <p:sp>
              <p:nvSpPr>
                <p:cNvPr id="132" name="TextBox 131"/>
                <p:cNvSpPr txBox="1"/>
                <p:nvPr/>
              </p:nvSpPr>
              <p:spPr>
                <a:xfrm>
                  <a:off x="3732406" y="3339117"/>
                  <a:ext cx="524038" cy="360485"/>
                </a:xfrm>
                <a:prstGeom prst="rect">
                  <a:avLst/>
                </a:prstGeom>
                <a:noFill/>
              </p:spPr>
              <p:txBody>
                <a:bodyPr wrap="none" rtlCol="0">
                  <a:spAutoFit/>
                </a:bodyPr>
                <a:lstStyle/>
                <a:p>
                  <a:r>
                    <a:rPr lang="en-US" altLang="zh-CN" sz="1200" b="1">
                      <a:solidFill>
                        <a:srgbClr val="11576A"/>
                      </a:solidFill>
                      <a:latin typeface="+mn-ea"/>
                    </a:rPr>
                    <a:t>20</a:t>
                  </a:r>
                  <a:endParaRPr lang="zh-CN" altLang="en-US" sz="1200" b="1">
                    <a:solidFill>
                      <a:srgbClr val="11576A"/>
                    </a:solidFill>
                    <a:latin typeface="+mn-ea"/>
                  </a:endParaRPr>
                </a:p>
              </p:txBody>
            </p:sp>
          </p:grpSp>
        </p:grpSp>
        <p:sp>
          <p:nvSpPr>
            <p:cNvPr id="136" name="TextBox 135"/>
            <p:cNvSpPr txBox="1"/>
            <p:nvPr/>
          </p:nvSpPr>
          <p:spPr>
            <a:xfrm rot="10800000">
              <a:off x="3314555" y="1368192"/>
              <a:ext cx="520701" cy="2285577"/>
            </a:xfrm>
            <a:prstGeom prst="rect">
              <a:avLst/>
            </a:prstGeom>
            <a:noFill/>
          </p:spPr>
          <p:txBody>
            <a:bodyPr vert="vert" wrap="none" rtlCol="0">
              <a:spAutoFit/>
            </a:bodyPr>
            <a:lstStyle/>
            <a:p>
              <a:r>
                <a:rPr lang="en-US" altLang="zh-CN" sz="1400" b="1" dirty="0">
                  <a:solidFill>
                    <a:srgbClr val="11576A"/>
                  </a:solidFill>
                  <a:latin typeface="+mj-ea"/>
                  <a:ea typeface="+mj-ea"/>
                </a:rPr>
                <a:t>CPU</a:t>
              </a:r>
              <a:r>
                <a:rPr lang="zh-CN" altLang="en-US" sz="1400" b="1" dirty="0">
                  <a:solidFill>
                    <a:srgbClr val="11576A"/>
                  </a:solidFill>
                  <a:latin typeface="+mj-ea"/>
                  <a:ea typeface="+mj-ea"/>
                </a:rPr>
                <a:t>计算的执行次数</a:t>
              </a:r>
            </a:p>
          </p:txBody>
        </p:sp>
        <p:sp>
          <p:nvSpPr>
            <p:cNvPr id="137" name="TextBox 136"/>
            <p:cNvSpPr txBox="1"/>
            <p:nvPr/>
          </p:nvSpPr>
          <p:spPr>
            <a:xfrm>
              <a:off x="4643438" y="4071947"/>
              <a:ext cx="3127543" cy="400540"/>
            </a:xfrm>
            <a:prstGeom prst="rect">
              <a:avLst/>
            </a:prstGeom>
            <a:noFill/>
          </p:spPr>
          <p:txBody>
            <a:bodyPr wrap="none" rtlCol="0">
              <a:spAutoFit/>
            </a:bodyPr>
            <a:lstStyle/>
            <a:p>
              <a:r>
                <a:rPr lang="zh-CN" altLang="en-US" sz="1400" b="1" dirty="0">
                  <a:solidFill>
                    <a:srgbClr val="11576A"/>
                  </a:solidFill>
                  <a:latin typeface="+mn-ea"/>
                </a:rPr>
                <a:t>每次</a:t>
              </a:r>
              <a:r>
                <a:rPr lang="en-US" altLang="zh-CN" sz="1400" b="1" dirty="0">
                  <a:solidFill>
                    <a:srgbClr val="11576A"/>
                  </a:solidFill>
                  <a:latin typeface="+mn-ea"/>
                </a:rPr>
                <a:t>CPU</a:t>
              </a:r>
              <a:r>
                <a:rPr lang="zh-CN" altLang="en-US" sz="1400" b="1" dirty="0">
                  <a:solidFill>
                    <a:srgbClr val="11576A"/>
                  </a:solidFill>
                  <a:latin typeface="+mn-ea"/>
                </a:rPr>
                <a:t>计算的时间</a:t>
              </a:r>
              <a:r>
                <a:rPr lang="en-US" altLang="zh-CN" sz="1400" b="1" dirty="0">
                  <a:solidFill>
                    <a:srgbClr val="11576A"/>
                  </a:solidFill>
                  <a:latin typeface="+mn-ea"/>
                </a:rPr>
                <a:t>(</a:t>
              </a:r>
              <a:r>
                <a:rPr lang="zh-CN" altLang="en-US" sz="1400" b="1" dirty="0">
                  <a:solidFill>
                    <a:srgbClr val="11576A"/>
                  </a:solidFill>
                  <a:latin typeface="+mn-ea"/>
                </a:rPr>
                <a:t>毫秒</a:t>
              </a:r>
              <a:r>
                <a:rPr lang="en-US" altLang="zh-CN" sz="1400" b="1" dirty="0">
                  <a:solidFill>
                    <a:srgbClr val="11576A"/>
                  </a:solidFill>
                  <a:latin typeface="+mn-ea"/>
                </a:rPr>
                <a:t>)</a:t>
              </a:r>
              <a:endParaRPr lang="zh-CN" altLang="en-US" sz="1400" b="1" dirty="0">
                <a:solidFill>
                  <a:srgbClr val="11576A"/>
                </a:solidFill>
                <a:latin typeface="+mn-ea"/>
              </a:endParaRPr>
            </a:p>
          </p:txBody>
        </p:sp>
      </p:grpSp>
      <p:grpSp>
        <p:nvGrpSpPr>
          <p:cNvPr id="4" name="组合 3"/>
          <p:cNvGrpSpPr/>
          <p:nvPr/>
        </p:nvGrpSpPr>
        <p:grpSpPr>
          <a:xfrm>
            <a:off x="1083667" y="3603166"/>
            <a:ext cx="2677892" cy="307777"/>
            <a:chOff x="716029" y="2350502"/>
            <a:chExt cx="2677892" cy="307777"/>
          </a:xfrm>
        </p:grpSpPr>
        <p:grpSp>
          <p:nvGrpSpPr>
            <p:cNvPr id="91" name="组合 90"/>
            <p:cNvGrpSpPr/>
            <p:nvPr/>
          </p:nvGrpSpPr>
          <p:grpSpPr>
            <a:xfrm>
              <a:off x="716029" y="2363270"/>
              <a:ext cx="1327444" cy="288000"/>
              <a:chOff x="2190787" y="1857370"/>
              <a:chExt cx="1327444" cy="288000"/>
            </a:xfrm>
          </p:grpSpPr>
          <p:sp>
            <p:nvSpPr>
              <p:cNvPr id="84" name="矩形 83"/>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47" name="右大括号 146"/>
            <p:cNvSpPr/>
            <p:nvPr/>
          </p:nvSpPr>
          <p:spPr>
            <a:xfrm>
              <a:off x="2220752" y="2360315"/>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2" name="组合 151"/>
            <p:cNvGrpSpPr/>
            <p:nvPr/>
          </p:nvGrpSpPr>
          <p:grpSpPr>
            <a:xfrm>
              <a:off x="2439274" y="2350502"/>
              <a:ext cx="954647" cy="307777"/>
              <a:chOff x="2190787" y="1841238"/>
              <a:chExt cx="954647" cy="307777"/>
            </a:xfrm>
          </p:grpSpPr>
          <p:sp>
            <p:nvSpPr>
              <p:cNvPr id="153" name="矩形 152"/>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6" name="组合 5"/>
          <p:cNvGrpSpPr/>
          <p:nvPr/>
        </p:nvGrpSpPr>
        <p:grpSpPr>
          <a:xfrm>
            <a:off x="1089182" y="4582057"/>
            <a:ext cx="2650331" cy="307777"/>
            <a:chOff x="721543" y="3329393"/>
            <a:chExt cx="2650331" cy="307777"/>
          </a:xfrm>
        </p:grpSpPr>
        <p:grpSp>
          <p:nvGrpSpPr>
            <p:cNvPr id="135" name="组合 134"/>
            <p:cNvGrpSpPr/>
            <p:nvPr/>
          </p:nvGrpSpPr>
          <p:grpSpPr>
            <a:xfrm>
              <a:off x="721543" y="3334355"/>
              <a:ext cx="1327444" cy="288000"/>
              <a:chOff x="2190787" y="1857370"/>
              <a:chExt cx="1327444" cy="288000"/>
            </a:xfrm>
          </p:grpSpPr>
          <p:sp>
            <p:nvSpPr>
              <p:cNvPr id="139" name="矩形 138"/>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0" name="右大括号 149"/>
            <p:cNvSpPr/>
            <p:nvPr/>
          </p:nvSpPr>
          <p:spPr>
            <a:xfrm>
              <a:off x="2198094" y="3330619"/>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5" name="组合 154"/>
            <p:cNvGrpSpPr/>
            <p:nvPr/>
          </p:nvGrpSpPr>
          <p:grpSpPr>
            <a:xfrm>
              <a:off x="2417227" y="3329393"/>
              <a:ext cx="954647" cy="307777"/>
              <a:chOff x="2190787" y="1841238"/>
              <a:chExt cx="954647" cy="307777"/>
            </a:xfrm>
          </p:grpSpPr>
          <p:sp>
            <p:nvSpPr>
              <p:cNvPr id="156" name="矩形 155"/>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9" name="组合 8"/>
          <p:cNvGrpSpPr/>
          <p:nvPr/>
        </p:nvGrpSpPr>
        <p:grpSpPr>
          <a:xfrm>
            <a:off x="1083667" y="5598388"/>
            <a:ext cx="2641738" cy="307777"/>
            <a:chOff x="716029" y="4345724"/>
            <a:chExt cx="2641738" cy="307777"/>
          </a:xfrm>
        </p:grpSpPr>
        <p:grpSp>
          <p:nvGrpSpPr>
            <p:cNvPr id="142" name="组合 141"/>
            <p:cNvGrpSpPr/>
            <p:nvPr/>
          </p:nvGrpSpPr>
          <p:grpSpPr>
            <a:xfrm>
              <a:off x="716029" y="4348575"/>
              <a:ext cx="1327444" cy="288000"/>
              <a:chOff x="2190787" y="1857370"/>
              <a:chExt cx="1327444" cy="288000"/>
            </a:xfrm>
          </p:grpSpPr>
          <p:sp>
            <p:nvSpPr>
              <p:cNvPr id="143" name="矩形 142"/>
              <p:cNvSpPr/>
              <p:nvPr/>
            </p:nvSpPr>
            <p:spPr>
              <a:xfrm>
                <a:off x="2190787" y="1857370"/>
                <a:ext cx="1327444"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4" name="TextBox 87"/>
              <p:cNvSpPr txBox="1"/>
              <p:nvPr/>
            </p:nvSpPr>
            <p:spPr>
              <a:xfrm>
                <a:off x="2278637" y="1886108"/>
                <a:ext cx="1056700" cy="246221"/>
              </a:xfrm>
              <a:prstGeom prst="rect">
                <a:avLst/>
              </a:prstGeom>
              <a:noFill/>
            </p:spPr>
            <p:txBody>
              <a:bodyPr wrap="none" rtlCol="0">
                <a:spAutoFit/>
              </a:bodyPr>
              <a:lstStyle/>
              <a:p>
                <a:r>
                  <a:rPr lang="en-US" altLang="zh-CN" sz="1000" b="1" dirty="0">
                    <a:solidFill>
                      <a:schemeClr val="bg1"/>
                    </a:solidFill>
                    <a:latin typeface="+mn-ea"/>
                  </a:rPr>
                  <a:t>wait for I/O</a:t>
                </a:r>
                <a:endParaRPr lang="zh-CN" altLang="en-US" sz="1000" b="1" dirty="0">
                  <a:solidFill>
                    <a:schemeClr val="bg1"/>
                  </a:solidFill>
                  <a:latin typeface="+mn-ea"/>
                </a:endParaRPr>
              </a:p>
            </p:txBody>
          </p:sp>
        </p:grpSp>
        <p:sp>
          <p:nvSpPr>
            <p:cNvPr id="151" name="右大括号 150"/>
            <p:cNvSpPr/>
            <p:nvPr/>
          </p:nvSpPr>
          <p:spPr>
            <a:xfrm>
              <a:off x="2198094" y="4347146"/>
              <a:ext cx="123108" cy="288153"/>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8" name="组合 157"/>
            <p:cNvGrpSpPr/>
            <p:nvPr/>
          </p:nvGrpSpPr>
          <p:grpSpPr>
            <a:xfrm>
              <a:off x="2403120" y="4345724"/>
              <a:ext cx="954647" cy="307777"/>
              <a:chOff x="2190787" y="1841238"/>
              <a:chExt cx="954647" cy="307777"/>
            </a:xfrm>
          </p:grpSpPr>
          <p:sp>
            <p:nvSpPr>
              <p:cNvPr id="159" name="矩形 158"/>
              <p:cNvSpPr/>
              <p:nvPr/>
            </p:nvSpPr>
            <p:spPr>
              <a:xfrm>
                <a:off x="2190787" y="1857370"/>
                <a:ext cx="874497" cy="288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TextBox 87"/>
              <p:cNvSpPr txBox="1"/>
              <p:nvPr/>
            </p:nvSpPr>
            <p:spPr>
              <a:xfrm>
                <a:off x="2228195" y="1841238"/>
                <a:ext cx="917239" cy="307777"/>
              </a:xfrm>
              <a:prstGeom prst="rect">
                <a:avLst/>
              </a:prstGeom>
              <a:noFill/>
            </p:spPr>
            <p:txBody>
              <a:bodyPr wrap="none" rtlCol="0">
                <a:spAutoFit/>
              </a:bodyPr>
              <a:lstStyle/>
              <a:p>
                <a:r>
                  <a:rPr lang="en-US" altLang="zh-CN" sz="1400" b="1" dirty="0">
                    <a:solidFill>
                      <a:schemeClr val="bg1"/>
                    </a:solidFill>
                    <a:latin typeface="+mn-ea"/>
                  </a:rPr>
                  <a:t>I/O</a:t>
                </a:r>
                <a:r>
                  <a:rPr lang="zh-CN" altLang="en-US" sz="1400" b="1" dirty="0">
                    <a:solidFill>
                      <a:schemeClr val="bg1"/>
                    </a:solidFill>
                    <a:latin typeface="+mn-ea"/>
                  </a:rPr>
                  <a:t>操作</a:t>
                </a:r>
              </a:p>
            </p:txBody>
          </p:sp>
        </p:grpSp>
      </p:grpSp>
      <p:grpSp>
        <p:nvGrpSpPr>
          <p:cNvPr id="5" name="组合 4"/>
          <p:cNvGrpSpPr/>
          <p:nvPr/>
        </p:nvGrpSpPr>
        <p:grpSpPr>
          <a:xfrm>
            <a:off x="1043609" y="3937745"/>
            <a:ext cx="2692705" cy="586564"/>
            <a:chOff x="675970" y="2685082"/>
            <a:chExt cx="2692705" cy="586564"/>
          </a:xfrm>
        </p:grpSpPr>
        <p:sp>
          <p:nvSpPr>
            <p:cNvPr id="103" name="矩形 102"/>
            <p:cNvSpPr/>
            <p:nvPr/>
          </p:nvSpPr>
          <p:spPr>
            <a:xfrm>
              <a:off x="716386" y="2709817"/>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5" name="组合 104"/>
            <p:cNvGrpSpPr/>
            <p:nvPr/>
          </p:nvGrpSpPr>
          <p:grpSpPr>
            <a:xfrm>
              <a:off x="675970" y="2685082"/>
              <a:ext cx="1561646" cy="586564"/>
              <a:chOff x="428596" y="1785932"/>
              <a:chExt cx="1561646" cy="586564"/>
            </a:xfrm>
          </p:grpSpPr>
          <p:sp>
            <p:nvSpPr>
              <p:cNvPr id="96" name="TextBox 95"/>
              <p:cNvSpPr txBox="1"/>
              <p:nvPr/>
            </p:nvSpPr>
            <p:spPr>
              <a:xfrm>
                <a:off x="428596" y="1785932"/>
                <a:ext cx="1561646" cy="276999"/>
              </a:xfrm>
              <a:prstGeom prst="rect">
                <a:avLst/>
              </a:prstGeom>
              <a:noFill/>
            </p:spPr>
            <p:txBody>
              <a:bodyPr wrap="none" rtlCol="0">
                <a:spAutoFit/>
              </a:bodyPr>
              <a:lstStyle/>
              <a:p>
                <a:r>
                  <a:rPr lang="en-US" altLang="zh-CN" sz="1200" b="1">
                    <a:solidFill>
                      <a:srgbClr val="11576A"/>
                    </a:solidFill>
                    <a:latin typeface="+mn-ea"/>
                  </a:rPr>
                  <a:t>store increment</a:t>
                </a:r>
                <a:endParaRPr lang="zh-CN" altLang="en-US" sz="1200" b="1">
                  <a:solidFill>
                    <a:srgbClr val="11576A"/>
                  </a:solidFill>
                  <a:latin typeface="+mn-ea"/>
                </a:endParaRPr>
              </a:p>
            </p:txBody>
          </p:sp>
          <p:sp>
            <p:nvSpPr>
              <p:cNvPr id="97" name="TextBox 96"/>
              <p:cNvSpPr txBox="1"/>
              <p:nvPr/>
            </p:nvSpPr>
            <p:spPr>
              <a:xfrm>
                <a:off x="428596" y="1947858"/>
                <a:ext cx="659155" cy="276999"/>
              </a:xfrm>
              <a:prstGeom prst="rect">
                <a:avLst/>
              </a:prstGeom>
              <a:noFill/>
            </p:spPr>
            <p:txBody>
              <a:bodyPr wrap="none" rtlCol="0">
                <a:spAutoFit/>
              </a:bodyPr>
              <a:lstStyle/>
              <a:p>
                <a:r>
                  <a:rPr lang="en-US" altLang="zh-CN" sz="1200" b="1">
                    <a:solidFill>
                      <a:srgbClr val="11576A"/>
                    </a:solidFill>
                    <a:latin typeface="+mn-ea"/>
                  </a:rPr>
                  <a:t>index</a:t>
                </a:r>
                <a:endParaRPr lang="zh-CN" altLang="en-US" sz="1200" b="1">
                  <a:solidFill>
                    <a:srgbClr val="11576A"/>
                  </a:solidFill>
                  <a:latin typeface="+mn-ea"/>
                </a:endParaRPr>
              </a:p>
            </p:txBody>
          </p:sp>
          <p:sp>
            <p:nvSpPr>
              <p:cNvPr id="98" name="TextBox 97"/>
              <p:cNvSpPr txBox="1"/>
              <p:nvPr/>
            </p:nvSpPr>
            <p:spPr>
              <a:xfrm>
                <a:off x="428596" y="2095497"/>
                <a:ext cx="1194558" cy="276999"/>
              </a:xfrm>
              <a:prstGeom prst="rect">
                <a:avLst/>
              </a:prstGeom>
              <a:noFill/>
            </p:spPr>
            <p:txBody>
              <a:bodyPr wrap="none" rtlCol="0">
                <a:spAutoFit/>
              </a:bodyPr>
              <a:lstStyle/>
              <a:p>
                <a:r>
                  <a:rPr lang="en-US" altLang="zh-CN" sz="1200" b="1">
                    <a:solidFill>
                      <a:srgbClr val="11576A"/>
                    </a:solidFill>
                    <a:latin typeface="+mn-ea"/>
                  </a:rPr>
                  <a:t>write to file</a:t>
                </a:r>
                <a:endParaRPr lang="zh-CN" altLang="en-US" sz="1200" b="1">
                  <a:solidFill>
                    <a:srgbClr val="11576A"/>
                  </a:solidFill>
                  <a:latin typeface="+mn-ea"/>
                </a:endParaRPr>
              </a:p>
            </p:txBody>
          </p:sp>
        </p:grpSp>
        <p:sp>
          <p:nvSpPr>
            <p:cNvPr id="145" name="右大括号 144"/>
            <p:cNvSpPr/>
            <p:nvPr/>
          </p:nvSpPr>
          <p:spPr>
            <a:xfrm>
              <a:off x="2205995" y="2707523"/>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2" name="组合 161"/>
            <p:cNvGrpSpPr/>
            <p:nvPr/>
          </p:nvGrpSpPr>
          <p:grpSpPr>
            <a:xfrm>
              <a:off x="2417774" y="2856106"/>
              <a:ext cx="950901" cy="311041"/>
              <a:chOff x="2409488" y="1843653"/>
              <a:chExt cx="950901" cy="311041"/>
            </a:xfrm>
          </p:grpSpPr>
          <p:sp>
            <p:nvSpPr>
              <p:cNvPr id="163" name="矩形 162"/>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7" name="组合 6"/>
          <p:cNvGrpSpPr/>
          <p:nvPr/>
        </p:nvGrpSpPr>
        <p:grpSpPr>
          <a:xfrm>
            <a:off x="1043608" y="4941867"/>
            <a:ext cx="2664044" cy="587336"/>
            <a:chOff x="675970" y="3689204"/>
            <a:chExt cx="2664044" cy="587336"/>
          </a:xfrm>
        </p:grpSpPr>
        <p:sp>
          <p:nvSpPr>
            <p:cNvPr id="141" name="矩形 140"/>
            <p:cNvSpPr/>
            <p:nvPr/>
          </p:nvSpPr>
          <p:spPr>
            <a:xfrm>
              <a:off x="721971" y="3697582"/>
              <a:ext cx="1327087" cy="549311"/>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6" name="组合 105"/>
            <p:cNvGrpSpPr/>
            <p:nvPr/>
          </p:nvGrpSpPr>
          <p:grpSpPr>
            <a:xfrm>
              <a:off x="675970" y="3689204"/>
              <a:ext cx="1366080" cy="587336"/>
              <a:chOff x="428596" y="2704329"/>
              <a:chExt cx="1366080" cy="587336"/>
            </a:xfrm>
          </p:grpSpPr>
          <p:sp>
            <p:nvSpPr>
              <p:cNvPr id="99" name="TextBox 98"/>
              <p:cNvSpPr txBox="1"/>
              <p:nvPr/>
            </p:nvSpPr>
            <p:spPr>
              <a:xfrm>
                <a:off x="428596" y="2704329"/>
                <a:ext cx="1053494" cy="276999"/>
              </a:xfrm>
              <a:prstGeom prst="rect">
                <a:avLst/>
              </a:prstGeom>
              <a:noFill/>
            </p:spPr>
            <p:txBody>
              <a:bodyPr wrap="none" rtlCol="0">
                <a:spAutoFit/>
              </a:bodyPr>
              <a:lstStyle/>
              <a:p>
                <a:r>
                  <a:rPr lang="en-US" altLang="zh-CN" sz="1200" b="1" dirty="0">
                    <a:solidFill>
                      <a:srgbClr val="11576A"/>
                    </a:solidFill>
                    <a:latin typeface="+mn-ea"/>
                  </a:rPr>
                  <a:t>load store</a:t>
                </a:r>
                <a:endParaRPr lang="zh-CN" altLang="en-US" sz="1200" b="1" dirty="0">
                  <a:solidFill>
                    <a:srgbClr val="11576A"/>
                  </a:solidFill>
                  <a:latin typeface="+mn-ea"/>
                </a:endParaRPr>
              </a:p>
            </p:txBody>
          </p:sp>
          <p:sp>
            <p:nvSpPr>
              <p:cNvPr id="100" name="TextBox 99"/>
              <p:cNvSpPr txBox="1"/>
              <p:nvPr/>
            </p:nvSpPr>
            <p:spPr>
              <a:xfrm>
                <a:off x="428596" y="2861493"/>
                <a:ext cx="1002197" cy="276999"/>
              </a:xfrm>
              <a:prstGeom prst="rect">
                <a:avLst/>
              </a:prstGeom>
              <a:noFill/>
            </p:spPr>
            <p:txBody>
              <a:bodyPr wrap="none" rtlCol="0">
                <a:spAutoFit/>
              </a:bodyPr>
              <a:lstStyle/>
              <a:p>
                <a:r>
                  <a:rPr lang="en-US" altLang="zh-CN" sz="1200" b="1" dirty="0">
                    <a:solidFill>
                      <a:srgbClr val="11576A"/>
                    </a:solidFill>
                    <a:latin typeface="+mn-ea"/>
                  </a:rPr>
                  <a:t>add store</a:t>
                </a:r>
                <a:endParaRPr lang="zh-CN" altLang="en-US" sz="1200" b="1" dirty="0">
                  <a:solidFill>
                    <a:srgbClr val="11576A"/>
                  </a:solidFill>
                  <a:latin typeface="+mn-ea"/>
                </a:endParaRPr>
              </a:p>
            </p:txBody>
          </p:sp>
          <p:sp>
            <p:nvSpPr>
              <p:cNvPr id="101" name="TextBox 100"/>
              <p:cNvSpPr txBox="1"/>
              <p:nvPr/>
            </p:nvSpPr>
            <p:spPr>
              <a:xfrm>
                <a:off x="428596" y="3014666"/>
                <a:ext cx="1366080" cy="276999"/>
              </a:xfrm>
              <a:prstGeom prst="rect">
                <a:avLst/>
              </a:prstGeom>
              <a:noFill/>
            </p:spPr>
            <p:txBody>
              <a:bodyPr wrap="none" rtlCol="0">
                <a:spAutoFit/>
              </a:bodyPr>
              <a:lstStyle/>
              <a:p>
                <a:r>
                  <a:rPr lang="en-US" altLang="zh-CN" sz="1200" b="1">
                    <a:solidFill>
                      <a:srgbClr val="11576A"/>
                    </a:solidFill>
                    <a:latin typeface="+mn-ea"/>
                  </a:rPr>
                  <a:t>read from file</a:t>
                </a:r>
                <a:endParaRPr lang="zh-CN" altLang="en-US" sz="1200" b="1">
                  <a:solidFill>
                    <a:srgbClr val="11576A"/>
                  </a:solidFill>
                  <a:latin typeface="+mn-ea"/>
                </a:endParaRPr>
              </a:p>
            </p:txBody>
          </p:sp>
        </p:grpSp>
        <p:sp>
          <p:nvSpPr>
            <p:cNvPr id="146" name="右大括号 145"/>
            <p:cNvSpPr/>
            <p:nvPr/>
          </p:nvSpPr>
          <p:spPr>
            <a:xfrm>
              <a:off x="2205995" y="3692558"/>
              <a:ext cx="151525" cy="549311"/>
            </a:xfrm>
            <a:prstGeom prst="rightBrace">
              <a:avLst>
                <a:gd name="adj1" fmla="val 41619"/>
                <a:gd name="adj2" fmla="val 50000"/>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65" name="组合 164"/>
            <p:cNvGrpSpPr/>
            <p:nvPr/>
          </p:nvGrpSpPr>
          <p:grpSpPr>
            <a:xfrm>
              <a:off x="2389113" y="3842170"/>
              <a:ext cx="950901" cy="311041"/>
              <a:chOff x="2409488" y="1843653"/>
              <a:chExt cx="950901" cy="311041"/>
            </a:xfrm>
          </p:grpSpPr>
          <p:sp>
            <p:nvSpPr>
              <p:cNvPr id="166" name="矩形 165"/>
              <p:cNvSpPr/>
              <p:nvPr/>
            </p:nvSpPr>
            <p:spPr>
              <a:xfrm>
                <a:off x="2432079" y="1843653"/>
                <a:ext cx="881692" cy="297964"/>
              </a:xfrm>
              <a:prstGeom prst="rect">
                <a:avLst/>
              </a:prstGeom>
              <a:gradFill>
                <a:gsLst>
                  <a:gs pos="100000">
                    <a:srgbClr val="FF9900"/>
                  </a:gs>
                  <a:gs pos="0">
                    <a:srgbClr val="FFCC66"/>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TextBox 116"/>
              <p:cNvSpPr txBox="1"/>
              <p:nvPr/>
            </p:nvSpPr>
            <p:spPr>
              <a:xfrm>
                <a:off x="2409488" y="1846917"/>
                <a:ext cx="950901" cy="307777"/>
              </a:xfrm>
              <a:prstGeom prst="rect">
                <a:avLst/>
              </a:prstGeom>
              <a:noFill/>
            </p:spPr>
            <p:txBody>
              <a:bodyPr wrap="none" rtlCol="0">
                <a:spAutoFit/>
              </a:bodyPr>
              <a:lstStyle/>
              <a:p>
                <a:r>
                  <a:rPr lang="en-US" altLang="zh-CN" sz="1400" b="1" dirty="0">
                    <a:solidFill>
                      <a:srgbClr val="11576A"/>
                    </a:solidFill>
                    <a:latin typeface="+mn-ea"/>
                  </a:rPr>
                  <a:t>CPU</a:t>
                </a:r>
                <a:r>
                  <a:rPr lang="zh-CN" altLang="en-US" sz="1400" b="1" dirty="0">
                    <a:solidFill>
                      <a:srgbClr val="11576A"/>
                    </a:solidFill>
                    <a:latin typeface="+mn-ea"/>
                  </a:rPr>
                  <a:t>计算</a:t>
                </a:r>
              </a:p>
            </p:txBody>
          </p:sp>
        </p:grpSp>
      </p:grpSp>
      <p:grpSp>
        <p:nvGrpSpPr>
          <p:cNvPr id="10" name="组合 9"/>
          <p:cNvGrpSpPr/>
          <p:nvPr/>
        </p:nvGrpSpPr>
        <p:grpSpPr>
          <a:xfrm>
            <a:off x="4441080" y="3720841"/>
            <a:ext cx="2689776" cy="1593127"/>
            <a:chOff x="4073442" y="2658787"/>
            <a:chExt cx="2689776" cy="1593127"/>
          </a:xfrm>
        </p:grpSpPr>
        <p:cxnSp>
          <p:nvCxnSpPr>
            <p:cNvPr id="168" name="直接连接符 167"/>
            <p:cNvCxnSpPr/>
            <p:nvPr/>
          </p:nvCxnSpPr>
          <p:spPr>
            <a:xfrm rot="5400000" flipH="1" flipV="1">
              <a:off x="3497062" y="3235167"/>
              <a:ext cx="1262547" cy="109787"/>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6200000" flipV="1">
              <a:off x="3606848" y="3235167"/>
              <a:ext cx="1372334"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6200000" flipV="1">
              <a:off x="4402802" y="4031120"/>
              <a:ext cx="219573" cy="219573"/>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622376" y="4250694"/>
              <a:ext cx="2140842" cy="1220"/>
            </a:xfrm>
            <a:prstGeom prst="line">
              <a:avLst/>
            </a:prstGeom>
            <a:ln w="28575">
              <a:solidFill>
                <a:srgbClr val="FF9900"/>
              </a:solidFill>
            </a:ln>
          </p:spPr>
          <p:style>
            <a:lnRef idx="1">
              <a:schemeClr val="accent1"/>
            </a:lnRef>
            <a:fillRef idx="0">
              <a:schemeClr val="accent1"/>
            </a:fillRef>
            <a:effectRef idx="0">
              <a:schemeClr val="accent1"/>
            </a:effectRef>
            <a:fontRef idx="minor">
              <a:schemeClr val="tx1"/>
            </a:fontRef>
          </p:style>
        </p:cxnSp>
      </p:grpSp>
      <p:sp>
        <p:nvSpPr>
          <p:cNvPr id="14" name="文本框 13">
            <a:extLst>
              <a:ext uri="{FF2B5EF4-FFF2-40B4-BE49-F238E27FC236}">
                <a16:creationId xmlns:a16="http://schemas.microsoft.com/office/drawing/2014/main" id="{549F46EA-2F47-CEC1-D3AC-87149E336081}"/>
              </a:ext>
            </a:extLst>
          </p:cNvPr>
          <p:cNvSpPr txBox="1"/>
          <p:nvPr/>
        </p:nvSpPr>
        <p:spPr>
          <a:xfrm>
            <a:off x="1271466" y="37075"/>
            <a:ext cx="5934533"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合理的时间片设计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一方面要避免在有效的计算中打断连续运行的程序</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另一方面要避免单个计算任务过度占用</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资源</a:t>
            </a:r>
          </a:p>
        </p:txBody>
      </p:sp>
    </p:spTree>
    <p:extLst>
      <p:ext uri="{BB962C8B-B14F-4D97-AF65-F5344CB8AC3E}">
        <p14:creationId xmlns:p14="http://schemas.microsoft.com/office/powerpoint/2010/main" val="214634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up)">
                                      <p:cBhvr>
                                        <p:cTn id="18" dur="500"/>
                                        <p:tgtEl>
                                          <p:spTgt spid="81"/>
                                        </p:tgtEl>
                                      </p:cBhvr>
                                    </p:animEffect>
                                  </p:childTnLst>
                                </p:cTn>
                              </p:par>
                            </p:childTnLst>
                          </p:cTn>
                        </p:par>
                        <p:par>
                          <p:cTn id="19" fill="hold">
                            <p:stCondLst>
                              <p:cond delay="500"/>
                            </p:stCondLst>
                            <p:childTnLst>
                              <p:par>
                                <p:cTn id="20" presetID="22" presetClass="entr" presetSubtype="1" fill="hold" nodeType="afterEffect">
                                  <p:stCondLst>
                                    <p:cond delay="50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par>
                          <p:cTn id="23" fill="hold">
                            <p:stCondLst>
                              <p:cond delay="1500"/>
                            </p:stCondLst>
                            <p:childTnLst>
                              <p:par>
                                <p:cTn id="24" presetID="22" presetClass="entr" presetSubtype="1" fill="hold" nodeType="after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2500"/>
                            </p:stCondLst>
                            <p:childTnLst>
                              <p:par>
                                <p:cTn id="28" presetID="22" presetClass="entr" presetSubtype="1" fill="hold" nodeType="afterEffect">
                                  <p:stCondLst>
                                    <p:cond delay="50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par>
                          <p:cTn id="31" fill="hold">
                            <p:stCondLst>
                              <p:cond delay="3500"/>
                            </p:stCondLst>
                            <p:childTnLst>
                              <p:par>
                                <p:cTn id="32" presetID="22" presetClass="entr" presetSubtype="1" fill="hold" nodeType="afterEffect">
                                  <p:stCondLst>
                                    <p:cond delay="500"/>
                                  </p:stCondLst>
                                  <p:childTnLst>
                                    <p:set>
                                      <p:cBhvr>
                                        <p:cTn id="33" dur="1" fill="hold">
                                          <p:stCondLst>
                                            <p:cond delay="0"/>
                                          </p:stCondLst>
                                        </p:cTn>
                                        <p:tgtEl>
                                          <p:spTgt spid="6"/>
                                        </p:tgtEl>
                                        <p:attrNameLst>
                                          <p:attrName>style.visibility</p:attrName>
                                        </p:attrNameLst>
                                      </p:cBhvr>
                                      <p:to>
                                        <p:strVal val="visible"/>
                                      </p:to>
                                    </p:set>
                                    <p:animEffect transition="in" filter="wipe(up)">
                                      <p:cBhvr>
                                        <p:cTn id="34" dur="500"/>
                                        <p:tgtEl>
                                          <p:spTgt spid="6"/>
                                        </p:tgtEl>
                                      </p:cBhvr>
                                    </p:animEffect>
                                  </p:childTnLst>
                                </p:cTn>
                              </p:par>
                            </p:childTnLst>
                          </p:cTn>
                        </p:par>
                        <p:par>
                          <p:cTn id="35" fill="hold">
                            <p:stCondLst>
                              <p:cond delay="4500"/>
                            </p:stCondLst>
                            <p:childTnLst>
                              <p:par>
                                <p:cTn id="36" presetID="22" presetClass="entr" presetSubtype="1" fill="hold" nodeType="afterEffect">
                                  <p:stCondLst>
                                    <p:cond delay="500"/>
                                  </p:stCondLst>
                                  <p:childTnLst>
                                    <p:set>
                                      <p:cBhvr>
                                        <p:cTn id="37" dur="1" fill="hold">
                                          <p:stCondLst>
                                            <p:cond delay="0"/>
                                          </p:stCondLst>
                                        </p:cTn>
                                        <p:tgtEl>
                                          <p:spTgt spid="7"/>
                                        </p:tgtEl>
                                        <p:attrNameLst>
                                          <p:attrName>style.visibility</p:attrName>
                                        </p:attrNameLst>
                                      </p:cBhvr>
                                      <p:to>
                                        <p:strVal val="visible"/>
                                      </p:to>
                                    </p:set>
                                    <p:animEffect transition="in" filter="wipe(up)">
                                      <p:cBhvr>
                                        <p:cTn id="38" dur="500"/>
                                        <p:tgtEl>
                                          <p:spTgt spid="7"/>
                                        </p:tgtEl>
                                      </p:cBhvr>
                                    </p:animEffect>
                                  </p:childTnLst>
                                </p:cTn>
                              </p:par>
                            </p:childTnLst>
                          </p:cTn>
                        </p:par>
                        <p:par>
                          <p:cTn id="39" fill="hold">
                            <p:stCondLst>
                              <p:cond delay="5500"/>
                            </p:stCondLst>
                            <p:childTnLst>
                              <p:par>
                                <p:cTn id="40" presetID="22" presetClass="entr" presetSubtype="1" fill="hold" nodeType="afterEffect">
                                  <p:stCondLst>
                                    <p:cond delay="500"/>
                                  </p:stCondLst>
                                  <p:childTnLst>
                                    <p:set>
                                      <p:cBhvr>
                                        <p:cTn id="41" dur="1" fill="hold">
                                          <p:stCondLst>
                                            <p:cond delay="0"/>
                                          </p:stCondLst>
                                        </p:cTn>
                                        <p:tgtEl>
                                          <p:spTgt spid="9"/>
                                        </p:tgtEl>
                                        <p:attrNameLst>
                                          <p:attrName>style.visibility</p:attrName>
                                        </p:attrNameLst>
                                      </p:cBhvr>
                                      <p:to>
                                        <p:strVal val="visible"/>
                                      </p:to>
                                    </p:set>
                                    <p:animEffect transition="in" filter="wipe(up)">
                                      <p:cBhvr>
                                        <p:cTn id="42" dur="500"/>
                                        <p:tgtEl>
                                          <p:spTgt spid="9"/>
                                        </p:tgtEl>
                                      </p:cBhvr>
                                    </p:animEffect>
                                  </p:childTnLst>
                                </p:cTn>
                              </p:par>
                            </p:childTnLst>
                          </p:cTn>
                        </p:par>
                        <p:par>
                          <p:cTn id="43" fill="hold">
                            <p:stCondLst>
                              <p:cond delay="6500"/>
                            </p:stCondLst>
                            <p:childTnLst>
                              <p:par>
                                <p:cTn id="44" presetID="22" presetClass="entr" presetSubtype="1" fill="hold" grpId="0" nodeType="afterEffect">
                                  <p:stCondLst>
                                    <p:cond delay="500"/>
                                  </p:stCondLst>
                                  <p:childTnLst>
                                    <p:set>
                                      <p:cBhvr>
                                        <p:cTn id="45" dur="1" fill="hold">
                                          <p:stCondLst>
                                            <p:cond delay="0"/>
                                          </p:stCondLst>
                                        </p:cTn>
                                        <p:tgtEl>
                                          <p:spTgt spid="107"/>
                                        </p:tgtEl>
                                        <p:attrNameLst>
                                          <p:attrName>style.visibility</p:attrName>
                                        </p:attrNameLst>
                                      </p:cBhvr>
                                      <p:to>
                                        <p:strVal val="visible"/>
                                      </p:to>
                                    </p:set>
                                    <p:animEffect transition="in" filter="wipe(up)">
                                      <p:cBhvr>
                                        <p:cTn id="46" dur="500"/>
                                        <p:tgtEl>
                                          <p:spTgt spid="10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38"/>
                                        </p:tgtEl>
                                        <p:attrNameLst>
                                          <p:attrName>style.visibility</p:attrName>
                                        </p:attrNameLst>
                                      </p:cBhvr>
                                      <p:to>
                                        <p:strVal val="visible"/>
                                      </p:to>
                                    </p:set>
                                    <p:animEffect transition="in" filter="wipe(left)">
                                      <p:cBhvr>
                                        <p:cTn id="51" dur="500"/>
                                        <p:tgtEl>
                                          <p:spTgt spid="1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10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lef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107" grpId="0"/>
      <p:bldP spid="14" grpId="0"/>
    </p:bldLst>
  </p:timing>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8416</Words>
  <Application>Microsoft Office PowerPoint</Application>
  <PresentationFormat>全屏显示(4:3)</PresentationFormat>
  <Paragraphs>1892</Paragraphs>
  <Slides>123</Slides>
  <Notes>42</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2</vt:i4>
      </vt:variant>
      <vt:variant>
        <vt:lpstr>幻灯片标题</vt:lpstr>
      </vt:variant>
      <vt:variant>
        <vt:i4>123</vt:i4>
      </vt:variant>
    </vt:vector>
  </HeadingPairs>
  <TitlesOfParts>
    <vt:vector size="144" baseType="lpstr">
      <vt:lpstr>굴림</vt:lpstr>
      <vt:lpstr>굴림</vt:lpstr>
      <vt:lpstr>Monotype Sorts</vt:lpstr>
      <vt:lpstr>MS PGothic</vt:lpstr>
      <vt:lpstr>黑体</vt:lpstr>
      <vt:lpstr>华文琥珀</vt:lpstr>
      <vt:lpstr>楷体_GB2312</vt:lpstr>
      <vt:lpstr>SimSun</vt:lpstr>
      <vt:lpstr>SimSun</vt:lpstr>
      <vt:lpstr>微软雅黑</vt:lpstr>
      <vt:lpstr>张海山锐谐体2.0-授权联系：Samtype@QQ.com</vt:lpstr>
      <vt:lpstr>Arial</vt:lpstr>
      <vt:lpstr>Calibri</vt:lpstr>
      <vt:lpstr>Tahoma</vt:lpstr>
      <vt:lpstr>Times New Roman</vt:lpstr>
      <vt:lpstr>Verdana</vt:lpstr>
      <vt:lpstr>Wingdings</vt:lpstr>
      <vt:lpstr>psh3_Print</vt:lpstr>
      <vt:lpstr>Default Design</vt:lpstr>
      <vt:lpstr>Visio</vt:lpstr>
      <vt:lpstr>Artwork</vt:lpstr>
      <vt:lpstr>Operating System</vt:lpstr>
      <vt:lpstr>计算机一种宝贵的社会资源</vt:lpstr>
      <vt:lpstr>如何实现计算资源的共享共用</vt:lpstr>
      <vt:lpstr>共享的粒度可不可以更小一点？</vt:lpstr>
      <vt:lpstr>Multics: seed of modern OS</vt:lpstr>
      <vt:lpstr>Ken Thompson: I want to play game</vt:lpstr>
      <vt:lpstr>Cocurrent VS Parellel</vt:lpstr>
      <vt:lpstr>Efficiency of Cocurrency</vt:lpstr>
      <vt:lpstr>Efficiency of Cocurrency</vt:lpstr>
      <vt:lpstr>两个关键问题</vt:lpstr>
      <vt:lpstr>如何让一个程序停下来，并随时可以恢复</vt:lpstr>
      <vt:lpstr>一个程序的执行状态对应于CPU上的寄存器值</vt:lpstr>
      <vt:lpstr>Concept of Process</vt:lpstr>
      <vt:lpstr>Evolution of Process model</vt:lpstr>
      <vt:lpstr>Concept of Process</vt:lpstr>
      <vt:lpstr>进程就是一个程序的运行实体</vt:lpstr>
      <vt:lpstr>Process VS Program</vt:lpstr>
      <vt:lpstr>Process VS Program</vt:lpstr>
      <vt:lpstr>Definition of Process</vt:lpstr>
      <vt:lpstr>进程的数据结构设计</vt:lpstr>
      <vt:lpstr>Data Structure of Process</vt:lpstr>
      <vt:lpstr>Content of PCB</vt:lpstr>
      <vt:lpstr>Task_Struct in Linux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进程的设计目标（1）</vt:lpstr>
      <vt:lpstr>PowerPoint 演示文稿</vt:lpstr>
      <vt:lpstr>Process Scheduling</vt:lpstr>
      <vt:lpstr>两个关键问题</vt:lpstr>
      <vt:lpstr>进程的管理与调度</vt:lpstr>
      <vt:lpstr>How to Trap program execution</vt:lpstr>
      <vt:lpstr>PowerPoint 演示文稿</vt:lpstr>
      <vt:lpstr>PowerPoint 演示文稿</vt:lpstr>
      <vt:lpstr>Process States (1)</vt:lpstr>
      <vt:lpstr>Process States (2)</vt:lpstr>
      <vt:lpstr>Complex Process States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挂起进程模型</vt:lpstr>
      <vt:lpstr>单挂起进程模型</vt:lpstr>
      <vt:lpstr>双挂起进程模型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Process States in WinXP/2K</vt:lpstr>
      <vt:lpstr>PowerPoint 演示文稿</vt:lpstr>
      <vt:lpstr>Process states in Linux(1)</vt:lpstr>
      <vt:lpstr>Process states in Linux(2)</vt:lpstr>
      <vt:lpstr>Process states in Linux(3)</vt:lpstr>
      <vt:lpstr>Android中的活动状态</vt:lpstr>
      <vt:lpstr>进程的设计目标</vt:lpstr>
      <vt:lpstr>Process Scheduling</vt:lpstr>
      <vt:lpstr>进程的调度算法</vt:lpstr>
      <vt:lpstr>PowerPoint 演示文稿</vt:lpstr>
      <vt:lpstr>PowerPoint 演示文稿</vt:lpstr>
      <vt:lpstr>PowerPoint 演示文稿</vt:lpstr>
      <vt:lpstr>Goal of Scheduling</vt:lpstr>
      <vt:lpstr>调度算法（策略）设计的目标</vt:lpstr>
      <vt:lpstr>PowerPoint 演示文稿</vt:lpstr>
      <vt:lpstr>PowerPoint 演示文稿</vt:lpstr>
      <vt:lpstr>PowerPoint 演示文稿</vt:lpstr>
      <vt:lpstr>PowerPoint 演示文稿</vt:lpstr>
      <vt:lpstr>Scheduling in batch system</vt:lpstr>
      <vt:lpstr>PowerPoint 演示文稿</vt:lpstr>
      <vt:lpstr>PowerPoint 演示文稿</vt:lpstr>
      <vt:lpstr>PowerPoint 演示文稿</vt:lpstr>
      <vt:lpstr>PowerPoint 演示文稿</vt:lpstr>
      <vt:lpstr>PowerPoint 演示文稿</vt:lpstr>
      <vt:lpstr>PowerPoint 演示文稿</vt:lpstr>
      <vt:lpstr>Three-level scheduling</vt:lpstr>
      <vt:lpstr>Scheduling in interactive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Scheduling in interactive system</vt:lpstr>
      <vt:lpstr>Scheduling implementation</vt:lpstr>
      <vt:lpstr>PowerPoint 演示文稿</vt:lpstr>
      <vt:lpstr>PowerPoint 演示文稿</vt:lpstr>
      <vt:lpstr>PowerPoint 演示文稿</vt:lpstr>
      <vt:lpstr>调度机制设定</vt:lpstr>
      <vt:lpstr>关于进程</vt:lpstr>
      <vt:lpstr>进程的设计目标</vt:lpstr>
      <vt:lpstr>关于进程调度的思考</vt:lpstr>
      <vt:lpstr>进程调度是不是“免费”的？</vt:lpstr>
      <vt:lpstr>进程调度是不是“免费”的？</vt:lpstr>
      <vt:lpstr>上下文切换是可以被改进的吗？</vt:lpstr>
      <vt:lpstr>从OS的角度看处理器设计</vt:lpstr>
      <vt:lpstr>关于进程调度的思考</vt:lpstr>
      <vt:lpstr>关于进程调度的思考</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2022-10-09T08:13:25Z</dcterms:created>
  <dcterms:modified xsi:type="dcterms:W3CDTF">2022-10-09T08:13:37Z</dcterms:modified>
</cp:coreProperties>
</file>