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32"/>
  </p:notesMasterIdLst>
  <p:handoutMasterIdLst>
    <p:handoutMasterId r:id="rId33"/>
  </p:handoutMasterIdLst>
  <p:sldIdLst>
    <p:sldId id="256" r:id="rId2"/>
    <p:sldId id="503" r:id="rId3"/>
    <p:sldId id="504" r:id="rId4"/>
    <p:sldId id="581" r:id="rId5"/>
    <p:sldId id="502" r:id="rId6"/>
    <p:sldId id="505" r:id="rId7"/>
    <p:sldId id="524" r:id="rId8"/>
    <p:sldId id="508" r:id="rId9"/>
    <p:sldId id="602" r:id="rId10"/>
    <p:sldId id="617" r:id="rId11"/>
    <p:sldId id="618" r:id="rId12"/>
    <p:sldId id="570" r:id="rId13"/>
    <p:sldId id="603" r:id="rId14"/>
    <p:sldId id="624" r:id="rId15"/>
    <p:sldId id="522" r:id="rId16"/>
    <p:sldId id="604" r:id="rId17"/>
    <p:sldId id="607" r:id="rId18"/>
    <p:sldId id="609" r:id="rId19"/>
    <p:sldId id="507" r:id="rId20"/>
    <p:sldId id="600" r:id="rId21"/>
    <p:sldId id="622" r:id="rId22"/>
    <p:sldId id="511" r:id="rId23"/>
    <p:sldId id="523" r:id="rId24"/>
    <p:sldId id="512" r:id="rId25"/>
    <p:sldId id="506" r:id="rId26"/>
    <p:sldId id="509" r:id="rId27"/>
    <p:sldId id="601" r:id="rId28"/>
    <p:sldId id="619" r:id="rId29"/>
    <p:sldId id="620" r:id="rId30"/>
    <p:sldId id="59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5ED5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73214" autoAdjust="0"/>
  </p:normalViewPr>
  <p:slideViewPr>
    <p:cSldViewPr>
      <p:cViewPr varScale="1">
        <p:scale>
          <a:sx n="84" d="100"/>
          <a:sy n="84" d="100"/>
        </p:scale>
        <p:origin x="2151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5FC11B2-F436-46A3-9E0F-7AE012632222}" type="datetimeFigureOut">
              <a:rPr lang="zh-CN" altLang="en-US"/>
              <a:pPr>
                <a:defRPr/>
              </a:pPr>
              <a:t>2022/10/24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B516374-0708-4BAC-8E9A-A122A78E5D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0091C4-0C9D-4AE4-9467-9A39C3B68C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7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1F67785-6B02-4A82-B727-3BF8AC10A602}" type="slidenum">
              <a:rPr lang="zh-CN" altLang="en-US" smtClean="0">
                <a:latin typeface="Arial" panose="020B0604020202020204" pitchFamily="34" charset="0"/>
              </a:rPr>
              <a:pPr/>
              <a:t>23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7B21A5-FE7E-4CF5-8BAB-6283EB0C3DFB}" type="slidenum">
              <a:rPr lang="zh-CN" altLang="en-US" smtClean="0">
                <a:latin typeface="Arial" panose="020B0604020202020204" pitchFamily="34" charset="0"/>
              </a:rPr>
              <a:pPr/>
              <a:t>24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09894B8-3A69-4F53-8C7B-C1FE579512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24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80184-8594-4668-B4A9-6A52DA6D3E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33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6AD59-4E87-450F-A941-8A078B2CB4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5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1662-2036-45DD-8200-0309F46224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03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7C19E-C979-4A8C-991F-EB73B2F940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70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4BE4A-665D-4750-B82A-97CE17AE20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00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7B236-F1C7-42BC-8E0C-86938ACFC6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90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16D0A-B9D9-41D5-AE5C-BCA3C2ECA1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92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F9221-D005-4D58-A030-9507DE0DA8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09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63DBB-39C3-4374-9444-C7CAB49637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2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E077B-DE37-4861-8AFB-1017E35C9B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1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2695C-46CC-46E3-8AA9-058EDD6606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1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itchFamily="34" charset="-127"/>
              </a:defRPr>
            </a:lvl1pPr>
          </a:lstStyle>
          <a:p>
            <a:pPr>
              <a:defRPr/>
            </a:pPr>
            <a:fld id="{1928B6C0-515C-42D1-A6E1-E8A7A9542D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굴림" pitchFamily="34" charset="-127"/>
              </a:rPr>
              <a:t>Operating System</a:t>
            </a:r>
            <a:endParaRPr lang="ko-KR" altLang="en-US" smtClean="0">
              <a:ea typeface="굴림" pitchFamily="34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4000" i="0" smtClean="0">
                <a:latin typeface="Arial" panose="020B0604020202020204" pitchFamily="34" charset="0"/>
                <a:ea typeface="굴림" pitchFamily="34" charset="-127"/>
              </a:rPr>
              <a:t>Chapter 4 +: Memory Management Plus</a:t>
            </a:r>
            <a:endParaRPr lang="zh-CN" altLang="en-US" sz="4000" i="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i="0" smtClean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굴림" pitchFamily="34" charset="-127"/>
              </a:rPr>
              <a:t>Email: gongxiaoli@nankai.edu.cn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在程序运行时加载的虚拟地址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/PID(</a:t>
            </a:r>
            <a:r>
              <a:rPr lang="zh-CN" altLang="en-US" dirty="0" smtClean="0"/>
              <a:t>某一个进程号</a:t>
            </a:r>
            <a:r>
              <a:rPr lang="en-US" altLang="zh-CN" dirty="0" smtClean="0"/>
              <a:t>)/maps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37" y="1801934"/>
            <a:ext cx="6703925" cy="50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进程创建时发生了什么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分配一级页表（页目录表）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将一级页表的物理地址放入</a:t>
            </a:r>
            <a:r>
              <a:rPr lang="en-US" altLang="zh-CN" dirty="0" smtClean="0">
                <a:ea typeface="宋体" panose="02010600030101010101" pitchFamily="2" charset="-122"/>
              </a:rPr>
              <a:t>CR3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应用程序加载，在虚拟地址中载入分段信息和部分数据、指令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依据编译链接的结果，这些信息放在程序二进制头中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建立虚拟地址 与 文件的物理偏移量的对应关系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进程创建完成，将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转去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以执行程序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取指令数据中引发缺页，</a:t>
            </a:r>
            <a:r>
              <a:rPr lang="en-US" altLang="zh-CN" dirty="0" smtClean="0">
                <a:ea typeface="宋体" panose="02010600030101010101" pitchFamily="2" charset="-122"/>
              </a:rPr>
              <a:t>OS</a:t>
            </a:r>
            <a:r>
              <a:rPr lang="zh-CN" altLang="en-US" dirty="0" smtClean="0">
                <a:ea typeface="宋体" panose="02010600030101010101" pitchFamily="2" charset="-122"/>
              </a:rPr>
              <a:t>加载新的数据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如果该虚拟地址的页表不存在，则需创建页表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0EA9F-E932-4062-9201-0F3B86816B0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224140" y="2284423"/>
            <a:ext cx="3105179" cy="2098520"/>
            <a:chOff x="1730172" y="1285337"/>
            <a:chExt cx="3105179" cy="2098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3692343" y="1458693"/>
              <a:ext cx="1143008" cy="1925164"/>
              <a:chOff x="7643834" y="1673536"/>
              <a:chExt cx="1143008" cy="1925164"/>
            </a:xfrm>
            <a:gradFill>
              <a:gsLst>
                <a:gs pos="100000">
                  <a:srgbClr val="007C8B"/>
                </a:gs>
                <a:gs pos="5000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21" name="椭圆 20"/>
              <p:cNvSpPr/>
              <p:nvPr/>
            </p:nvSpPr>
            <p:spPr>
              <a:xfrm>
                <a:off x="7643834" y="3274700"/>
                <a:ext cx="1143008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3834" y="1673536"/>
                <a:ext cx="1143008" cy="17554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692343" y="1285337"/>
              <a:ext cx="1143008" cy="324000"/>
            </a:xfrm>
            <a:prstGeom prst="ellipse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730172" y="1390120"/>
              <a:ext cx="1652588" cy="4762"/>
            </a:xfrm>
            <a:custGeom>
              <a:avLst/>
              <a:gdLst>
                <a:gd name="connsiteX0" fmla="*/ 0 w 1652588"/>
                <a:gd name="connsiteY0" fmla="*/ 0 h 4762"/>
                <a:gd name="connsiteX1" fmla="*/ 1652588 w 1652588"/>
                <a:gd name="connsiteY1" fmla="*/ 4762 h 4762"/>
                <a:gd name="connsiteX2" fmla="*/ 1652588 w 1652588"/>
                <a:gd name="connsiteY2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4762">
                  <a:moveTo>
                    <a:pt x="0" y="0"/>
                  </a:moveTo>
                  <a:lnTo>
                    <a:pt x="1652588" y="4762"/>
                  </a:lnTo>
                  <a:lnTo>
                    <a:pt x="1652588" y="4762"/>
                  </a:ln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373235" y="1394881"/>
              <a:ext cx="890612" cy="819149"/>
            </a:xfrm>
            <a:custGeom>
              <a:avLst/>
              <a:gdLst>
                <a:gd name="connsiteX0" fmla="*/ 314325 w 314325"/>
                <a:gd name="connsiteY0" fmla="*/ 285750 h 285750"/>
                <a:gd name="connsiteX1" fmla="*/ 0 w 314325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85750">
                  <a:moveTo>
                    <a:pt x="314325" y="2857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154309" y="2220155"/>
              <a:ext cx="214314" cy="244930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14480" y="1071547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缺页异常（缺页中断）的处理流程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365653" y="1795411"/>
            <a:ext cx="255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  <a:buFont typeface="+mj-lt"/>
              <a:buAutoNum type="alphaUcPeriod"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在内存中有空闲物理页面时，分配一物理页帧f，转第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步；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65655" y="2546672"/>
            <a:ext cx="25578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依据页面置换算法选择将被替换的物理页帧f，对应逻辑页q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365653" y="3279554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如q被修改过，则把它写回外存；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5365655" y="3788262"/>
            <a:ext cx="27007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修改q的页表项中驻留位置为0；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5365653" y="4295439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将需要访问的页p装入到物理页面f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5365653" y="4796142"/>
            <a:ext cx="27721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修改p的页表项驻留位为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物理页帧号为f；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5365654" y="5322694"/>
            <a:ext cx="27721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重新执行产生缺页的指令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14624" y="2536841"/>
            <a:ext cx="758828" cy="1152000"/>
            <a:chOff x="1720657" y="1537755"/>
            <a:chExt cx="758828" cy="1152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0657" y="1542511"/>
              <a:ext cx="75724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903485" y="2113755"/>
              <a:ext cx="115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263583" y="2685526"/>
              <a:ext cx="2143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724212" y="2066161"/>
            <a:ext cx="1924064" cy="276999"/>
            <a:chOff x="2230245" y="1067074"/>
            <a:chExt cx="1924064" cy="276999"/>
          </a:xfrm>
        </p:grpSpPr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2230245" y="1083723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52" name="TextBox 7"/>
            <p:cNvSpPr txBox="1">
              <a:spLocks noChangeArrowheads="1"/>
            </p:cNvSpPr>
            <p:nvPr/>
          </p:nvSpPr>
          <p:spPr bwMode="auto">
            <a:xfrm>
              <a:off x="2447734" y="1067074"/>
              <a:ext cx="17065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查找在外存中的页面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88989" y="2963941"/>
            <a:ext cx="1003484" cy="504241"/>
            <a:chOff x="895022" y="1964854"/>
            <a:chExt cx="1003484" cy="504241"/>
          </a:xfrm>
        </p:grpSpPr>
        <p:sp>
          <p:nvSpPr>
            <p:cNvPr id="48" name="Oval 91"/>
            <p:cNvSpPr>
              <a:spLocks noChangeArrowheads="1"/>
            </p:cNvSpPr>
            <p:nvPr/>
          </p:nvSpPr>
          <p:spPr bwMode="auto">
            <a:xfrm>
              <a:off x="1231701" y="2220381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895022" y="1964854"/>
              <a:ext cx="10034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页表项引用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16440" y="2882916"/>
            <a:ext cx="547355" cy="503631"/>
            <a:chOff x="2422472" y="1883829"/>
            <a:chExt cx="547355" cy="503631"/>
          </a:xfrm>
        </p:grpSpPr>
        <p:sp>
          <p:nvSpPr>
            <p:cNvPr id="46" name="Oval 91"/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422472" y="2110461"/>
              <a:ext cx="5473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1600" y="3394093"/>
            <a:ext cx="642942" cy="571504"/>
            <a:chOff x="477633" y="2395007"/>
            <a:chExt cx="642942" cy="571504"/>
          </a:xfrm>
        </p:grpSpPr>
        <p:sp>
          <p:nvSpPr>
            <p:cNvPr id="36" name="矩形 35"/>
            <p:cNvSpPr/>
            <p:nvPr/>
          </p:nvSpPr>
          <p:spPr>
            <a:xfrm>
              <a:off x="536371" y="2395007"/>
              <a:ext cx="500066" cy="57150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477633" y="2569633"/>
              <a:ext cx="6429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load M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454912" y="3689366"/>
            <a:ext cx="802572" cy="1137917"/>
            <a:chOff x="960945" y="2690279"/>
            <a:chExt cx="802572" cy="11379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53907" y="2690279"/>
              <a:ext cx="70961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91"/>
            <p:cNvSpPr>
              <a:spLocks noChangeArrowheads="1"/>
            </p:cNvSpPr>
            <p:nvPr/>
          </p:nvSpPr>
          <p:spPr bwMode="auto">
            <a:xfrm>
              <a:off x="1231701" y="2739497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960945" y="2997199"/>
              <a:ext cx="72090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重新执行导致异常的指令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47861" y="3394094"/>
            <a:ext cx="1818253" cy="839393"/>
            <a:chOff x="1053893" y="2395007"/>
            <a:chExt cx="1818253" cy="83939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53893" y="2499783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549204" y="2499783"/>
              <a:ext cx="216695" cy="17383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763517" y="2395007"/>
              <a:ext cx="1108629" cy="839393"/>
              <a:chOff x="1763517" y="2395007"/>
              <a:chExt cx="1108629" cy="83939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63517" y="2395007"/>
                <a:ext cx="500066" cy="571504"/>
              </a:xfrm>
              <a:prstGeom prst="rect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63517" y="2610909"/>
                <a:ext cx="500066" cy="14287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7"/>
              <p:cNvSpPr txBox="1">
                <a:spLocks noChangeArrowheads="1"/>
              </p:cNvSpPr>
              <p:nvPr/>
            </p:nvSpPr>
            <p:spPr bwMode="auto">
              <a:xfrm>
                <a:off x="2087369" y="2577571"/>
                <a:ext cx="214314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en-US" altLang="zh-CN" sz="900" b="1" dirty="0" err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7"/>
              <p:cNvSpPr txBox="1">
                <a:spLocks noChangeArrowheads="1"/>
              </p:cNvSpPr>
              <p:nvPr/>
            </p:nvSpPr>
            <p:spPr bwMode="auto">
              <a:xfrm>
                <a:off x="1777436" y="2957401"/>
                <a:ext cx="109471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页表</a:t>
                </a: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2064350" y="2684728"/>
                <a:ext cx="142876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1815365" y="3738250"/>
            <a:ext cx="1292233" cy="1173822"/>
            <a:chOff x="1321397" y="2739164"/>
            <a:chExt cx="1292233" cy="1173822"/>
          </a:xfrm>
        </p:grpSpPr>
        <p:grpSp>
          <p:nvGrpSpPr>
            <p:cNvPr id="72" name="组合 71"/>
            <p:cNvGrpSpPr/>
            <p:nvPr/>
          </p:nvGrpSpPr>
          <p:grpSpPr>
            <a:xfrm>
              <a:off x="1620641" y="2739164"/>
              <a:ext cx="992989" cy="566483"/>
              <a:chOff x="1620641" y="2739164"/>
              <a:chExt cx="992989" cy="566483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10800000" flipV="1">
                <a:off x="1623023" y="2739164"/>
                <a:ext cx="145259" cy="144000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20641" y="3292528"/>
                <a:ext cx="992989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1410993" y="3089647"/>
                <a:ext cx="432000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91"/>
            <p:cNvSpPr>
              <a:spLocks noChangeArrowheads="1"/>
            </p:cNvSpPr>
            <p:nvPr/>
          </p:nvSpPr>
          <p:spPr bwMode="auto">
            <a:xfrm>
              <a:off x="1746055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65" name="TextBox 7"/>
            <p:cNvSpPr txBox="1">
              <a:spLocks noChangeArrowheads="1"/>
            </p:cNvSpPr>
            <p:nvPr/>
          </p:nvSpPr>
          <p:spPr bwMode="auto">
            <a:xfrm>
              <a:off x="1321397" y="3635987"/>
              <a:ext cx="11859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页表项修改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592974" y="4343425"/>
            <a:ext cx="1277161" cy="510792"/>
            <a:chOff x="3099006" y="3344339"/>
            <a:chExt cx="1277161" cy="510792"/>
          </a:xfrm>
        </p:grpSpPr>
        <p:sp>
          <p:nvSpPr>
            <p:cNvPr id="51" name="Oval 91"/>
            <p:cNvSpPr>
              <a:spLocks noChangeArrowheads="1"/>
            </p:cNvSpPr>
            <p:nvPr/>
          </p:nvSpPr>
          <p:spPr bwMode="auto">
            <a:xfrm>
              <a:off x="3535179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66" name="TextBox 7"/>
            <p:cNvSpPr txBox="1">
              <a:spLocks noChangeArrowheads="1"/>
            </p:cNvSpPr>
            <p:nvPr/>
          </p:nvSpPr>
          <p:spPr bwMode="auto">
            <a:xfrm>
              <a:off x="3099006" y="3578132"/>
              <a:ext cx="12771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页面换入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979977" y="3803672"/>
            <a:ext cx="931094" cy="1686709"/>
            <a:chOff x="2486010" y="2804585"/>
            <a:chExt cx="931094" cy="1686709"/>
          </a:xfrm>
        </p:grpSpPr>
        <p:sp>
          <p:nvSpPr>
            <p:cNvPr id="39" name="矩形 38"/>
            <p:cNvSpPr/>
            <p:nvPr/>
          </p:nvSpPr>
          <p:spPr>
            <a:xfrm>
              <a:off x="2614423" y="2804585"/>
              <a:ext cx="577854" cy="1409710"/>
            </a:xfrm>
            <a:prstGeom prst="rect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20773" y="3209401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20773" y="3209401"/>
              <a:ext cx="571504" cy="206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620773" y="301254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0773" y="3596753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20773" y="379677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20773" y="3993631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558648" y="3182536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空闲页帧</a:t>
              </a:r>
            </a:p>
          </p:txBody>
        </p: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2486010" y="4214295"/>
              <a:ext cx="9310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64448" y="2141547"/>
            <a:ext cx="932312" cy="838462"/>
            <a:chOff x="1070481" y="1142461"/>
            <a:chExt cx="932312" cy="838462"/>
          </a:xfrm>
        </p:grpSpPr>
        <p:sp>
          <p:nvSpPr>
            <p:cNvPr id="26" name="矩形 25"/>
            <p:cNvSpPr/>
            <p:nvPr/>
          </p:nvSpPr>
          <p:spPr>
            <a:xfrm>
              <a:off x="1215828" y="1142461"/>
              <a:ext cx="500066" cy="571504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1070481" y="1703924"/>
              <a:ext cx="932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95769" y="3465531"/>
            <a:ext cx="1071570" cy="820744"/>
            <a:chOff x="3201802" y="2466445"/>
            <a:chExt cx="1071570" cy="820744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201802" y="3285601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200000" flipH="1">
              <a:off x="3851888" y="2873642"/>
              <a:ext cx="819156" cy="476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2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缺页中断完整的故事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编译时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编译器根据变量、堆、栈、链接库等信息，在与程序虚拟地址空间等同的空间中，完成程序的布局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将这些布局信息写成一张表，放在可程序程序的头部</a:t>
            </a:r>
            <a:r>
              <a:rPr lang="en-US" altLang="zh-CN" dirty="0" smtClean="0"/>
              <a:t>(headers)</a:t>
            </a:r>
          </a:p>
          <a:p>
            <a:pPr lvl="1"/>
            <a:r>
              <a:rPr lang="zh-CN" altLang="en-US" dirty="0" smtClean="0"/>
              <a:t>在编译时可以进行哪些面向</a:t>
            </a:r>
            <a:r>
              <a:rPr lang="en-US" altLang="zh-CN" dirty="0" smtClean="0"/>
              <a:t>OS</a:t>
            </a:r>
            <a:r>
              <a:rPr lang="zh-CN" altLang="en-US" dirty="0" smtClean="0"/>
              <a:t>和硬件的优化？</a:t>
            </a:r>
            <a:endParaRPr lang="en-US" altLang="zh-CN" dirty="0"/>
          </a:p>
          <a:p>
            <a:r>
              <a:rPr lang="zh-CN" altLang="en-US" dirty="0" smtClean="0"/>
              <a:t>运行时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进程在创建后，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的调用中，根据可执行程序的头部信息，在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中创建一个</a:t>
            </a:r>
            <a:r>
              <a:rPr lang="en-US" altLang="zh-CN" dirty="0" smtClean="0"/>
              <a:t>maps</a:t>
            </a:r>
            <a:r>
              <a:rPr lang="zh-CN" altLang="en-US" dirty="0" smtClean="0"/>
              <a:t>，用于记录程序虚拟地址空间 与可程序程序文件中的对应关系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如果程序跳转到对应的区域时，</a:t>
            </a:r>
            <a:r>
              <a:rPr lang="en-US" altLang="zh-CN" dirty="0" smtClean="0"/>
              <a:t>MMU</a:t>
            </a:r>
            <a:r>
              <a:rPr lang="zh-CN" altLang="en-US" dirty="0" smtClean="0"/>
              <a:t>未找到，即产生缺页异常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缺页异常的处理函数查找</a:t>
            </a:r>
            <a:r>
              <a:rPr lang="en-US" altLang="zh-CN" dirty="0" smtClean="0"/>
              <a:t>maps</a:t>
            </a:r>
            <a:r>
              <a:rPr lang="zh-CN" altLang="en-US" dirty="0" smtClean="0"/>
              <a:t>，确定从文件的哪个位置取数据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如果某个页被换出了，它的内容会被写在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指定的区域，对应信息也同样会写在</a:t>
            </a:r>
            <a:r>
              <a:rPr lang="en-US" altLang="zh-CN" dirty="0" smtClean="0"/>
              <a:t>maps</a:t>
            </a:r>
            <a:r>
              <a:rPr lang="zh-CN" altLang="en-US" dirty="0" smtClean="0"/>
              <a:t>上面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这里有没有可以优化的地方？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7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两个重要的系统调用</a:t>
            </a:r>
            <a:r>
              <a:rPr lang="en-US" altLang="zh-CN" smtClean="0">
                <a:ea typeface="宋体" panose="02010600030101010101" pitchFamily="2" charset="-122"/>
              </a:rPr>
              <a:t>fork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smtClean="0">
                <a:ea typeface="宋体" panose="02010600030101010101" pitchFamily="2" charset="-122"/>
              </a:rPr>
              <a:t>exec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CDE231-CC18-48C0-B3A2-D9D059E29C7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765175"/>
            <a:ext cx="6257925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0"/>
            <a:ext cx="71135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205038"/>
            <a:ext cx="2411413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4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两个重要的系统调用</a:t>
            </a:r>
            <a:r>
              <a:rPr lang="en-US" altLang="zh-CN" smtClean="0">
                <a:ea typeface="宋体" panose="02010600030101010101" pitchFamily="2" charset="-122"/>
              </a:rPr>
              <a:t>fork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smtClean="0">
                <a:ea typeface="宋体" panose="02010600030101010101" pitchFamily="2" charset="-122"/>
              </a:rPr>
              <a:t>exec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Fork</a:t>
            </a:r>
            <a:r>
              <a:rPr lang="zh-CN" altLang="en-US" smtClean="0">
                <a:ea typeface="宋体" panose="02010600030101010101" pitchFamily="2" charset="-122"/>
              </a:rPr>
              <a:t>负责创建一个新的进程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Fork</a:t>
            </a:r>
            <a:r>
              <a:rPr lang="zh-CN" altLang="en-US" smtClean="0">
                <a:ea typeface="宋体" panose="02010600030101010101" pitchFamily="2" charset="-122"/>
              </a:rPr>
              <a:t>由父进程调用，创建一个新的进程为子进程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新的进程与原进程共享所有的资源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页表复用，写时复制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新的进程为就绪态等待调度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Exec</a:t>
            </a:r>
            <a:r>
              <a:rPr lang="zh-CN" altLang="en-US" smtClean="0">
                <a:ea typeface="宋体" panose="02010600030101010101" pitchFamily="2" charset="-122"/>
              </a:rPr>
              <a:t>负责让进程执行一个特定的程序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Exec</a:t>
            </a:r>
            <a:r>
              <a:rPr lang="zh-CN" altLang="en-US" smtClean="0">
                <a:ea typeface="宋体" panose="02010600030101010101" pitchFamily="2" charset="-122"/>
              </a:rPr>
              <a:t>由子进程调用，改变其执行的内容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依据二进制文件格式重新建立页表映射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12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3B65B8-C376-45EF-B4A7-98D292B25FA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48038" y="-242888"/>
            <a:ext cx="5759450" cy="67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例：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execl(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"/bin/ls"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"ls"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"-a"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 )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847341" y="1556792"/>
            <a:ext cx="648000" cy="404813"/>
            <a:chOff x="2714612" y="2871791"/>
            <a:chExt cx="648000" cy="40481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2714612" y="2928940"/>
              <a:ext cx="648000" cy="285334"/>
              <a:chOff x="3571868" y="2538416"/>
              <a:chExt cx="648000" cy="285334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3571868" y="2538416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571868" y="2679750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TextBox 69"/>
            <p:cNvSpPr txBox="1"/>
            <p:nvPr/>
          </p:nvSpPr>
          <p:spPr>
            <a:xfrm>
              <a:off x="2776524" y="2871791"/>
              <a:ext cx="554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chemeClr val="bg1"/>
                  </a:solidFill>
                  <a:latin typeface="+mn-ea"/>
                </a:rPr>
                <a:t>head</a:t>
              </a:r>
              <a:endParaRPr lang="zh-CN" altLang="en-US" sz="105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3" name="TextBox 70"/>
            <p:cNvSpPr txBox="1"/>
            <p:nvPr/>
          </p:nvSpPr>
          <p:spPr>
            <a:xfrm>
              <a:off x="2833680" y="3022688"/>
              <a:ext cx="428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rgbClr val="11576A"/>
                  </a:solidFill>
                  <a:latin typeface="+mn-ea"/>
                </a:rPr>
                <a:t>tail</a:t>
              </a:r>
              <a:endParaRPr lang="zh-CN" altLang="en-US" sz="1050" b="1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433044" y="1628230"/>
            <a:ext cx="662368" cy="593529"/>
            <a:chOff x="3657516" y="2786064"/>
            <a:chExt cx="662368" cy="593529"/>
          </a:xfrm>
        </p:grpSpPr>
        <p:sp>
          <p:nvSpPr>
            <p:cNvPr id="96" name="矩形 95"/>
            <p:cNvSpPr/>
            <p:nvPr/>
          </p:nvSpPr>
          <p:spPr>
            <a:xfrm>
              <a:off x="3671884" y="2786064"/>
              <a:ext cx="648000" cy="14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71884" y="2928940"/>
              <a:ext cx="648000" cy="432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 rot="10800000" flipH="1">
              <a:off x="3671884" y="3073495"/>
              <a:ext cx="648000" cy="1588"/>
            </a:xfrm>
            <a:prstGeom prst="line">
              <a:avLst/>
            </a:prstGeom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75"/>
            <p:cNvSpPr txBox="1"/>
            <p:nvPr/>
          </p:nvSpPr>
          <p:spPr>
            <a:xfrm>
              <a:off x="3657516" y="2897375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寄存器组</a:t>
              </a:r>
            </a:p>
          </p:txBody>
        </p:sp>
        <p:sp>
          <p:nvSpPr>
            <p:cNvPr id="100" name="TextBox 82"/>
            <p:cNvSpPr txBox="1"/>
            <p:nvPr/>
          </p:nvSpPr>
          <p:spPr>
            <a:xfrm>
              <a:off x="3800471" y="3071816"/>
              <a:ext cx="377026" cy="307777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400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cxnSp>
        <p:nvCxnSpPr>
          <p:cNvPr id="82" name="直接箭头连接符 81"/>
          <p:cNvCxnSpPr/>
          <p:nvPr/>
        </p:nvCxnSpPr>
        <p:spPr>
          <a:xfrm>
            <a:off x="5441771" y="1687597"/>
            <a:ext cx="1005641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976487" y="1687597"/>
            <a:ext cx="1005641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8063119" y="1699668"/>
            <a:ext cx="397313" cy="73026"/>
            <a:chOff x="4589868" y="2795588"/>
            <a:chExt cx="397313" cy="73026"/>
          </a:xfrm>
        </p:grpSpPr>
        <p:cxnSp>
          <p:nvCxnSpPr>
            <p:cNvPr id="87" name="直接连接符 86"/>
            <p:cNvCxnSpPr/>
            <p:nvPr/>
          </p:nvCxnSpPr>
          <p:spPr>
            <a:xfrm flipV="1">
              <a:off x="4589868" y="2795588"/>
              <a:ext cx="358370" cy="0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4921508" y="2813588"/>
              <a:ext cx="36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879181" y="2836073"/>
              <a:ext cx="108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895294" y="2867026"/>
              <a:ext cx="72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168"/>
          <p:cNvSpPr txBox="1"/>
          <p:nvPr/>
        </p:nvSpPr>
        <p:spPr>
          <a:xfrm>
            <a:off x="4088518" y="1614478"/>
            <a:ext cx="800219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zh-CN" altLang="en-US" b="1" baseline="-25000" dirty="0" smtClean="0">
                <a:solidFill>
                  <a:srgbClr val="11576A"/>
                </a:solidFill>
                <a:latin typeface="+mn-ea"/>
              </a:rPr>
              <a:t>就绪队列</a:t>
            </a:r>
            <a:endParaRPr lang="zh-CN" altLang="en-US" b="1" baseline="-25000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flipH="1">
            <a:off x="4211638" y="2263105"/>
            <a:ext cx="2520602" cy="1309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85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调用后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4211638" y="1861719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3944502" y="1196752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-7987" y="2566095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2371676" y="256926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279351" y="292487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进程</a:t>
            </a:r>
            <a:r>
              <a:rPr lang="en-US" altLang="zh-CN" sz="1800" dirty="0" smtClean="0">
                <a:solidFill>
                  <a:schemeClr val="tx1"/>
                </a:solidFill>
              </a:rPr>
              <a:t>B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</a:t>
            </a:r>
            <a:r>
              <a:rPr lang="zh-CN" altLang="en-US" sz="18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2638376" y="2842320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  <a:endCxn id="45" idx="0"/>
          </p:cNvCxnSpPr>
          <p:nvPr/>
        </p:nvCxnSpPr>
        <p:spPr bwMode="auto">
          <a:xfrm flipH="1">
            <a:off x="4288385" y="1861719"/>
            <a:ext cx="3858633" cy="1664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84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调用后</a:t>
            </a:r>
            <a:r>
              <a:rPr lang="en-US" altLang="zh-CN" dirty="0" smtClean="0"/>
              <a:t>,exec</a:t>
            </a:r>
            <a:r>
              <a:rPr lang="zh-CN" altLang="en-US" dirty="0" smtClean="0"/>
              <a:t>调用后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4211638" y="1861719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3944502" y="1196752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-7987" y="2566095"/>
            <a:ext cx="3527425" cy="11509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2371676" y="256926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279351" y="292487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进程</a:t>
            </a:r>
            <a:r>
              <a:rPr lang="en-US" altLang="zh-CN" sz="1800" dirty="0" smtClean="0">
                <a:solidFill>
                  <a:schemeClr val="tx1"/>
                </a:solidFill>
              </a:rPr>
              <a:t>B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</a:t>
            </a:r>
            <a:r>
              <a:rPr lang="zh-CN" altLang="en-US" sz="18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2638376" y="2842320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  <a:endCxn id="97" idx="0"/>
          </p:cNvCxnSpPr>
          <p:nvPr/>
        </p:nvCxnSpPr>
        <p:spPr bwMode="auto">
          <a:xfrm flipH="1">
            <a:off x="6407659" y="1861719"/>
            <a:ext cx="1739359" cy="12072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6209758" y="3907682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7613328" y="3907682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5876095" y="3068960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stCxn id="97" idx="2"/>
            <a:endCxn id="90" idx="0"/>
          </p:cNvCxnSpPr>
          <p:nvPr/>
        </p:nvCxnSpPr>
        <p:spPr bwMode="auto">
          <a:xfrm>
            <a:off x="6407659" y="3300735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直接箭头连接符 98"/>
          <p:cNvCxnSpPr>
            <a:stCxn id="97" idx="3"/>
            <a:endCxn id="96" idx="0"/>
          </p:cNvCxnSpPr>
          <p:nvPr/>
        </p:nvCxnSpPr>
        <p:spPr bwMode="auto">
          <a:xfrm>
            <a:off x="6939223" y="3184848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>
            <a:stCxn id="90" idx="2"/>
            <a:endCxn id="35" idx="0"/>
          </p:cNvCxnSpPr>
          <p:nvPr/>
        </p:nvCxnSpPr>
        <p:spPr bwMode="auto">
          <a:xfrm flipH="1">
            <a:off x="6084094" y="4139457"/>
            <a:ext cx="657228" cy="1305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endCxn id="76" idx="0"/>
          </p:cNvCxnSpPr>
          <p:nvPr/>
        </p:nvCxnSpPr>
        <p:spPr bwMode="auto">
          <a:xfrm flipH="1">
            <a:off x="7236743" y="4139457"/>
            <a:ext cx="589264" cy="1305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>
            <a:endCxn id="41" idx="0"/>
          </p:cNvCxnSpPr>
          <p:nvPr/>
        </p:nvCxnSpPr>
        <p:spPr bwMode="auto">
          <a:xfrm flipH="1">
            <a:off x="7812088" y="4139457"/>
            <a:ext cx="144462" cy="1305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08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进程需要内存时发生了什么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进程发生缺页，</a:t>
            </a:r>
            <a:r>
              <a:rPr lang="en-US" altLang="zh-CN" dirty="0" smtClean="0">
                <a:ea typeface="宋体" panose="02010600030101010101" pitchFamily="2" charset="-122"/>
              </a:rPr>
              <a:t>OS</a:t>
            </a:r>
            <a:r>
              <a:rPr lang="zh-CN" altLang="en-US" dirty="0" smtClean="0">
                <a:ea typeface="宋体" panose="02010600030101010101" pitchFamily="2" charset="-122"/>
              </a:rPr>
              <a:t>需要找到可用页框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查找系统的</a:t>
            </a:r>
            <a:r>
              <a:rPr lang="en-US" altLang="zh-CN" dirty="0" err="1" smtClean="0">
                <a:ea typeface="宋体" panose="02010600030101010101" pitchFamily="2" charset="-122"/>
              </a:rPr>
              <a:t>free_list</a:t>
            </a:r>
            <a:r>
              <a:rPr lang="zh-CN" altLang="en-US" dirty="0" smtClean="0">
                <a:ea typeface="宋体" panose="02010600030101010101" pitchFamily="2" charset="-122"/>
              </a:rPr>
              <a:t>，试图找到空闲页框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如果没有找到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按照策略，选取某些进程，令其释放内存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针对被选中的进程使用页面替换算法（访问其页表）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得到的空闲内存交还给全局页表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如果还没有找到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按照策略，选取某些进程，直接杀死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进程销毁，回收其所有资源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如果还没有找到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OOM panic (Out Of Memory)</a:t>
            </a:r>
            <a:r>
              <a:rPr lang="zh-CN" altLang="en-US" dirty="0" smtClean="0">
                <a:ea typeface="宋体" panose="02010600030101010101" pitchFamily="2" charset="-122"/>
              </a:rPr>
              <a:t>系统宕机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12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3C358-5C24-4790-BA41-7B3D3EB5537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当页表遇上多进程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页表与进程、应用程序的关系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应用程序无法感知物理内存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页表由</a:t>
            </a:r>
            <a:r>
              <a:rPr lang="en-US" altLang="zh-CN" smtClean="0">
                <a:ea typeface="宋体" panose="02010600030101010101" pitchFamily="2" charset="-122"/>
              </a:rPr>
              <a:t>OS</a:t>
            </a:r>
            <a:r>
              <a:rPr lang="zh-CN" altLang="en-US" smtClean="0">
                <a:ea typeface="宋体" panose="02010600030101010101" pitchFamily="2" charset="-122"/>
              </a:rPr>
              <a:t>代为维护，地址转换对于</a:t>
            </a:r>
            <a:r>
              <a:rPr lang="en-US" altLang="zh-CN" smtClean="0">
                <a:ea typeface="宋体" panose="02010600030101010101" pitchFamily="2" charset="-122"/>
              </a:rPr>
              <a:t>APP</a:t>
            </a:r>
            <a:r>
              <a:rPr lang="zh-CN" altLang="en-US" smtClean="0">
                <a:ea typeface="宋体" panose="02010600030101010101" pitchFamily="2" charset="-122"/>
              </a:rPr>
              <a:t>是透明的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页面载入、换出等过程，用户进程都不会感知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每一个应用程序在开发时拥有独立的虚拟空间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虚拟空间的转换由</a:t>
            </a:r>
            <a:r>
              <a:rPr lang="en-US" altLang="zh-CN" smtClean="0">
                <a:ea typeface="宋体" panose="02010600030101010101" pitchFamily="2" charset="-122"/>
              </a:rPr>
              <a:t>MMU</a:t>
            </a:r>
            <a:r>
              <a:rPr lang="zh-CN" altLang="en-US" smtClean="0">
                <a:ea typeface="宋体" panose="02010600030101010101" pitchFamily="2" charset="-122"/>
              </a:rPr>
              <a:t>查表自动完成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因此，</a:t>
            </a:r>
            <a:r>
              <a:rPr lang="en-US" altLang="zh-CN" smtClean="0">
                <a:ea typeface="宋体" panose="02010600030101010101" pitchFamily="2" charset="-122"/>
              </a:rPr>
              <a:t>OS</a:t>
            </a:r>
            <a:r>
              <a:rPr lang="zh-CN" altLang="en-US" smtClean="0">
                <a:ea typeface="宋体" panose="02010600030101010101" pitchFamily="2" charset="-122"/>
              </a:rPr>
              <a:t>中为每个进程维护着相应的页表，当进程进被激活时，利用该页表配置</a:t>
            </a:r>
            <a:r>
              <a:rPr lang="en-US" altLang="zh-CN" smtClean="0">
                <a:ea typeface="宋体" panose="02010600030101010101" pitchFamily="2" charset="-122"/>
              </a:rPr>
              <a:t>MMU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1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22A84-B595-4311-97AE-33BBF2C773E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9100"/>
            <a:ext cx="554355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如何回收进程占据的资源？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主动回收：</a:t>
            </a:r>
            <a:r>
              <a:rPr lang="en-US" altLang="zh-CN" dirty="0" smtClean="0">
                <a:ea typeface="宋体" panose="02010600030101010101" pitchFamily="2" charset="-122"/>
              </a:rPr>
              <a:t>free, </a:t>
            </a:r>
            <a:r>
              <a:rPr lang="en-US" altLang="zh-CN" dirty="0" err="1" smtClean="0">
                <a:ea typeface="宋体" panose="02010600030101010101" pitchFamily="2" charset="-122"/>
              </a:rPr>
              <a:t>fclose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系统中的服务线程定期回收物理内存，填充</a:t>
            </a:r>
            <a:r>
              <a:rPr lang="en-US" altLang="zh-CN" dirty="0" err="1" smtClean="0">
                <a:ea typeface="宋体" panose="02010600030101010101" pitchFamily="2" charset="-122"/>
              </a:rPr>
              <a:t>free_list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进程退出时回收：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父进程收到子进程的退出信号，并回收资源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按照</a:t>
            </a:r>
            <a:r>
              <a:rPr lang="en-US" altLang="zh-CN" dirty="0" smtClean="0">
                <a:ea typeface="宋体" panose="02010600030101010101" pitchFamily="2" charset="-122"/>
              </a:rPr>
              <a:t>PCB</a:t>
            </a:r>
            <a:r>
              <a:rPr lang="zh-CN" altLang="en-US" dirty="0" smtClean="0">
                <a:ea typeface="宋体" panose="02010600030101010101" pitchFamily="2" charset="-122"/>
              </a:rPr>
              <a:t>中的信息，关闭文件，回收物理页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孤儿进程：由</a:t>
            </a:r>
            <a:r>
              <a:rPr lang="en-US" altLang="zh-CN" dirty="0" err="1" smtClean="0">
                <a:ea typeface="宋体" panose="02010600030101010101" pitchFamily="2" charset="-122"/>
              </a:rPr>
              <a:t>Init</a:t>
            </a:r>
            <a:r>
              <a:rPr lang="zh-CN" altLang="en-US" dirty="0" smtClean="0">
                <a:ea typeface="宋体" panose="02010600030101010101" pitchFamily="2" charset="-122"/>
              </a:rPr>
              <a:t>接管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父进程回收子进程资源的方法，是为了编程简便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E2506A-61A5-4FD9-896A-E985D272C5BB}" type="slidenum">
              <a:rPr lang="en-US" altLang="ko-KR" sz="1200" smtClean="0">
                <a:solidFill>
                  <a:schemeClr val="bg1"/>
                </a:solidFill>
                <a:ea typeface="굴림"/>
                <a:cs typeface="굴림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200" smtClean="0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35497"/>
            <a:ext cx="711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1116013" y="5300663"/>
            <a:ext cx="3267075" cy="5048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3" grpId="0" animBg="1"/>
      <p:bldP spid="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再谈一谈</a:t>
            </a:r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地址查表试图地址匹配并命中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虚地址 </a:t>
            </a:r>
            <a:r>
              <a:rPr lang="en-US" altLang="zh-CN" dirty="0" smtClean="0">
                <a:ea typeface="宋体" panose="02010600030101010101" pitchFamily="2" charset="-122"/>
              </a:rPr>
              <a:t>or </a:t>
            </a:r>
            <a:r>
              <a:rPr lang="zh-CN" altLang="en-US" dirty="0" smtClean="0">
                <a:ea typeface="宋体" panose="02010600030101010101" pitchFamily="2" charset="-122"/>
              </a:rPr>
              <a:t>实地址？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MMU </a:t>
            </a:r>
            <a:r>
              <a:rPr lang="zh-CN" altLang="en-US" dirty="0" smtClean="0">
                <a:ea typeface="宋体" panose="02010600030101010101" pitchFamily="2" charset="-122"/>
              </a:rPr>
              <a:t>与 </a:t>
            </a:r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r>
              <a:rPr lang="zh-CN" altLang="en-US" dirty="0" smtClean="0">
                <a:ea typeface="宋体" panose="02010600030101010101" pitchFamily="2" charset="-122"/>
              </a:rPr>
              <a:t>的关系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en-US" altLang="zh-CN" dirty="0" err="1" smtClean="0">
                <a:ea typeface="宋体" panose="02010600030101010101" pitchFamily="2" charset="-122"/>
              </a:rPr>
              <a:t>Risc</a:t>
            </a:r>
            <a:r>
              <a:rPr lang="en-US" altLang="zh-CN" dirty="0" smtClean="0">
                <a:ea typeface="宋体" panose="02010600030101010101" pitchFamily="2" charset="-122"/>
              </a:rPr>
              <a:t>-V vs X86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程序的局部性原理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进程间 </a:t>
            </a:r>
            <a:r>
              <a:rPr lang="en-US" altLang="zh-CN" dirty="0" smtClean="0">
                <a:ea typeface="宋体" panose="02010600030101010101" pitchFamily="2" charset="-122"/>
              </a:rPr>
              <a:t>or </a:t>
            </a:r>
            <a:r>
              <a:rPr lang="zh-CN" altLang="en-US" dirty="0" smtClean="0">
                <a:ea typeface="宋体" panose="02010600030101010101" pitchFamily="2" charset="-122"/>
              </a:rPr>
              <a:t>进程内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进程调度对</a:t>
            </a:r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r>
              <a:rPr lang="zh-CN" altLang="en-US" dirty="0" smtClean="0">
                <a:ea typeface="宋体" panose="02010600030101010101" pitchFamily="2" charset="-122"/>
              </a:rPr>
              <a:t>的影响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内存访问对齐的意义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是否存在</a:t>
            </a:r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r>
              <a:rPr lang="zh-CN" altLang="en-US" dirty="0" smtClean="0">
                <a:ea typeface="宋体" panose="02010600030101010101" pitchFamily="2" charset="-122"/>
              </a:rPr>
              <a:t>局部命中？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如何处理？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F017B6-0216-49C8-A025-69A3CC2920E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2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80"/>
          <p:cNvSpPr txBox="1">
            <a:spLocks noChangeArrowheads="1"/>
          </p:cNvSpPr>
          <p:nvPr/>
        </p:nvSpPr>
        <p:spPr bwMode="auto">
          <a:xfrm>
            <a:off x="0" y="1071563"/>
            <a:ext cx="9144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抖动问题(thrashing)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31913" y="3228975"/>
            <a:ext cx="6577012" cy="1063625"/>
            <a:chOff x="852462" y="2371695"/>
            <a:chExt cx="6577058" cy="1064199"/>
          </a:xfrm>
        </p:grpSpPr>
        <p:sp>
          <p:nvSpPr>
            <p:cNvPr id="12305" name="TextBox 7"/>
            <p:cNvSpPr txBox="1">
              <a:spLocks noChangeArrowheads="1"/>
            </p:cNvSpPr>
            <p:nvPr/>
          </p:nvSpPr>
          <p:spPr bwMode="auto">
            <a:xfrm>
              <a:off x="852462" y="2371695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Box 8"/>
            <p:cNvSpPr txBox="1">
              <a:spLocks noChangeArrowheads="1"/>
            </p:cNvSpPr>
            <p:nvPr/>
          </p:nvSpPr>
          <p:spPr bwMode="auto">
            <a:xfrm>
              <a:off x="1166789" y="2371695"/>
              <a:ext cx="3005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产生抖动的原因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sp>
          <p:nvSpPr>
            <p:cNvPr id="12307" name="TextBox 12"/>
            <p:cNvSpPr txBox="1">
              <a:spLocks noChangeArrowheads="1"/>
            </p:cNvSpPr>
            <p:nvPr/>
          </p:nvSpPr>
          <p:spPr bwMode="auto">
            <a:xfrm>
              <a:off x="1399700" y="2728008"/>
              <a:ext cx="602982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随着驻留内存的进程数目增加，分配给每个进程的物理页面数不断减小，缺页率不断上升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308" name="图片 13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2857502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331913" y="4214813"/>
            <a:ext cx="6577012" cy="400050"/>
            <a:chOff x="852462" y="3357568"/>
            <a:chExt cx="6577057" cy="400110"/>
          </a:xfrm>
        </p:grpSpPr>
        <p:sp>
          <p:nvSpPr>
            <p:cNvPr id="12303" name="TextBox 16"/>
            <p:cNvSpPr txBox="1">
              <a:spLocks noChangeArrowheads="1"/>
            </p:cNvSpPr>
            <p:nvPr/>
          </p:nvSpPr>
          <p:spPr bwMode="auto">
            <a:xfrm>
              <a:off x="852462" y="3357568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Box 17"/>
            <p:cNvSpPr txBox="1">
              <a:spLocks noChangeArrowheads="1"/>
            </p:cNvSpPr>
            <p:nvPr/>
          </p:nvSpPr>
          <p:spPr bwMode="auto">
            <a:xfrm>
              <a:off x="1166788" y="3357568"/>
              <a:ext cx="6262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操作系统需在并发水平和缺页率之间达到一个平衡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743075" y="4572000"/>
            <a:ext cx="6165850" cy="400050"/>
            <a:chOff x="1264280" y="3714758"/>
            <a:chExt cx="6165240" cy="400110"/>
          </a:xfrm>
        </p:grpSpPr>
        <p:sp>
          <p:nvSpPr>
            <p:cNvPr id="12301" name="TextBox 18"/>
            <p:cNvSpPr txBox="1">
              <a:spLocks noChangeArrowheads="1"/>
            </p:cNvSpPr>
            <p:nvPr/>
          </p:nvSpPr>
          <p:spPr bwMode="auto">
            <a:xfrm>
              <a:off x="1399700" y="3714758"/>
              <a:ext cx="60298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选择一个适当的进程数目和进程需要的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物理页面数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302" name="图片 19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3844252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31913" y="1700213"/>
            <a:ext cx="6577012" cy="1541462"/>
            <a:chOff x="852462" y="843558"/>
            <a:chExt cx="6577058" cy="1540741"/>
          </a:xfrm>
        </p:grpSpPr>
        <p:sp>
          <p:nvSpPr>
            <p:cNvPr id="12295" name="TextBox 82"/>
            <p:cNvSpPr txBox="1">
              <a:spLocks noChangeArrowheads="1"/>
            </p:cNvSpPr>
            <p:nvPr/>
          </p:nvSpPr>
          <p:spPr bwMode="auto">
            <a:xfrm>
              <a:off x="852462" y="843558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6" name="TextBox 9"/>
            <p:cNvSpPr txBox="1">
              <a:spLocks noChangeArrowheads="1"/>
            </p:cNvSpPr>
            <p:nvPr/>
          </p:nvSpPr>
          <p:spPr bwMode="auto">
            <a:xfrm>
              <a:off x="1399700" y="1183970"/>
              <a:ext cx="602982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进程物理页面太少，不能包含工作集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造成大量缺页，频繁置换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进程运行速度变慢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sp>
          <p:nvSpPr>
            <p:cNvPr id="12297" name="TextBox 11"/>
            <p:cNvSpPr txBox="1">
              <a:spLocks noChangeArrowheads="1"/>
            </p:cNvSpPr>
            <p:nvPr/>
          </p:nvSpPr>
          <p:spPr bwMode="auto">
            <a:xfrm>
              <a:off x="1166789" y="843558"/>
              <a:ext cx="3005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抖动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298" name="图片 6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134263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图片 14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70267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图片 15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067694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Case of MFT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297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1E83AF-9468-46A4-97A2-8CF78F71028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304925" y="931863"/>
          <a:ext cx="7042150" cy="556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4" name="图表" r:id="rId4" imgW="6210275" imgH="4914798" progId="Excel.Chart.8">
                  <p:embed/>
                </p:oleObj>
              </mc:Choice>
              <mc:Fallback>
                <p:oleObj name="图表" r:id="rId4" imgW="6210275" imgH="4914798" progId="Excel.Chart.8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931863"/>
                        <a:ext cx="7042150" cy="556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2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76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80"/>
          <p:cNvSpPr txBox="1">
            <a:spLocks noChangeArrowheads="1"/>
          </p:cNvSpPr>
          <p:nvPr/>
        </p:nvSpPr>
        <p:spPr bwMode="auto">
          <a:xfrm>
            <a:off x="0" y="1071563"/>
            <a:ext cx="9144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负载控制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843088" y="2817813"/>
            <a:ext cx="6643687" cy="341312"/>
            <a:chOff x="1154734" y="1485023"/>
            <a:chExt cx="6643734" cy="341632"/>
          </a:xfrm>
        </p:grpSpPr>
        <p:sp>
          <p:nvSpPr>
            <p:cNvPr id="13345" name="TextBox 10"/>
            <p:cNvSpPr txBox="1">
              <a:spLocks noChangeArrowheads="1"/>
            </p:cNvSpPr>
            <p:nvPr/>
          </p:nvSpPr>
          <p:spPr bwMode="auto">
            <a:xfrm>
              <a:off x="1316662" y="1485023"/>
              <a:ext cx="6481806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平均缺页间隔时间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MTBF)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缺页异常处理时间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PFST)</a:t>
              </a:r>
            </a:p>
          </p:txBody>
        </p:sp>
        <p:pic>
          <p:nvPicPr>
            <p:cNvPr id="13346" name="图片 6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734" y="1568817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479550" y="1987550"/>
            <a:ext cx="6662738" cy="412750"/>
            <a:chOff x="792782" y="1032082"/>
            <a:chExt cx="6662816" cy="413129"/>
          </a:xfrm>
        </p:grpSpPr>
        <p:sp>
          <p:nvSpPr>
            <p:cNvPr id="13343" name="TextBox 82"/>
            <p:cNvSpPr txBox="1">
              <a:spLocks noChangeArrowheads="1"/>
            </p:cNvSpPr>
            <p:nvPr/>
          </p:nvSpPr>
          <p:spPr bwMode="auto">
            <a:xfrm>
              <a:off x="792782" y="1045101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4" name="TextBox 8"/>
            <p:cNvSpPr txBox="1">
              <a:spLocks noChangeArrowheads="1"/>
            </p:cNvSpPr>
            <p:nvPr/>
          </p:nvSpPr>
          <p:spPr bwMode="auto">
            <a:xfrm>
              <a:off x="1129366" y="1032082"/>
              <a:ext cx="63262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通过调节并发进程数（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MPL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）来进行系统负载控制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843088" y="2438400"/>
            <a:ext cx="3021012" cy="341313"/>
            <a:chOff x="1154734" y="1851670"/>
            <a:chExt cx="3020492" cy="341632"/>
          </a:xfrm>
        </p:grpSpPr>
        <p:sp>
          <p:nvSpPr>
            <p:cNvPr id="13341" name="TextBox 12"/>
            <p:cNvSpPr txBox="1">
              <a:spLocks noChangeArrowheads="1"/>
            </p:cNvSpPr>
            <p:nvPr/>
          </p:nvSpPr>
          <p:spPr bwMode="auto">
            <a:xfrm>
              <a:off x="1336758" y="1851670"/>
              <a:ext cx="2838468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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WSi  = 内存的大小</a:t>
              </a:r>
            </a:p>
          </p:txBody>
        </p:sp>
        <p:pic>
          <p:nvPicPr>
            <p:cNvPr id="13342" name="图片 13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734" y="192928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Freeform 10"/>
          <p:cNvSpPr>
            <a:spLocks/>
          </p:cNvSpPr>
          <p:nvPr/>
        </p:nvSpPr>
        <p:spPr bwMode="auto">
          <a:xfrm>
            <a:off x="3446463" y="3706813"/>
            <a:ext cx="3416300" cy="1257300"/>
          </a:xfrm>
          <a:custGeom>
            <a:avLst/>
            <a:gdLst>
              <a:gd name="T0" fmla="*/ 2147483646 w 1929"/>
              <a:gd name="T1" fmla="*/ 2147483646 h 881"/>
              <a:gd name="T2" fmla="*/ 2147483646 w 1929"/>
              <a:gd name="T3" fmla="*/ 2147483646 h 881"/>
              <a:gd name="T4" fmla="*/ 2147483646 w 1929"/>
              <a:gd name="T5" fmla="*/ 2147483646 h 881"/>
              <a:gd name="T6" fmla="*/ 2147483646 w 1929"/>
              <a:gd name="T7" fmla="*/ 2147483646 h 881"/>
              <a:gd name="T8" fmla="*/ 2147483646 w 1929"/>
              <a:gd name="T9" fmla="*/ 2147483646 h 881"/>
              <a:gd name="T10" fmla="*/ 2147483646 w 1929"/>
              <a:gd name="T11" fmla="*/ 2147483646 h 881"/>
              <a:gd name="T12" fmla="*/ 2147483646 w 1929"/>
              <a:gd name="T13" fmla="*/ 2147483646 h 881"/>
              <a:gd name="T14" fmla="*/ 2147483646 w 1929"/>
              <a:gd name="T15" fmla="*/ 2147483646 h 881"/>
              <a:gd name="T16" fmla="*/ 2147483646 w 1929"/>
              <a:gd name="T17" fmla="*/ 2147483646 h 881"/>
              <a:gd name="T18" fmla="*/ 2147483646 w 1929"/>
              <a:gd name="T19" fmla="*/ 2147483646 h 881"/>
              <a:gd name="T20" fmla="*/ 2147483646 w 1929"/>
              <a:gd name="T21" fmla="*/ 2147483646 h 881"/>
              <a:gd name="T22" fmla="*/ 2147483646 w 1929"/>
              <a:gd name="T23" fmla="*/ 2147483646 h 881"/>
              <a:gd name="T24" fmla="*/ 2147483646 w 1929"/>
              <a:gd name="T25" fmla="*/ 2147483646 h 881"/>
              <a:gd name="T26" fmla="*/ 2147483646 w 1929"/>
              <a:gd name="T27" fmla="*/ 2147483646 h 881"/>
              <a:gd name="T28" fmla="*/ 2147483646 w 1929"/>
              <a:gd name="T29" fmla="*/ 2147483646 h 881"/>
              <a:gd name="T30" fmla="*/ 2147483646 w 1929"/>
              <a:gd name="T31" fmla="*/ 2147483646 h 881"/>
              <a:gd name="T32" fmla="*/ 2147483646 w 1929"/>
              <a:gd name="T33" fmla="*/ 2147483646 h 881"/>
              <a:gd name="T34" fmla="*/ 2147483646 w 1929"/>
              <a:gd name="T35" fmla="*/ 2147483646 h 881"/>
              <a:gd name="T36" fmla="*/ 2147483646 w 1929"/>
              <a:gd name="T37" fmla="*/ 2147483646 h 881"/>
              <a:gd name="T38" fmla="*/ 2147483646 w 1929"/>
              <a:gd name="T39" fmla="*/ 2147483646 h 881"/>
              <a:gd name="T40" fmla="*/ 2147483646 w 1929"/>
              <a:gd name="T41" fmla="*/ 0 h 881"/>
              <a:gd name="T42" fmla="*/ 2147483646 w 1929"/>
              <a:gd name="T43" fmla="*/ 2147483646 h 881"/>
              <a:gd name="T44" fmla="*/ 2147483646 w 1929"/>
              <a:gd name="T45" fmla="*/ 2147483646 h 881"/>
              <a:gd name="T46" fmla="*/ 2147483646 w 1929"/>
              <a:gd name="T47" fmla="*/ 2147483646 h 881"/>
              <a:gd name="T48" fmla="*/ 2147483646 w 1929"/>
              <a:gd name="T49" fmla="*/ 2147483646 h 881"/>
              <a:gd name="T50" fmla="*/ 2147483646 w 1929"/>
              <a:gd name="T51" fmla="*/ 2147483646 h 881"/>
              <a:gd name="T52" fmla="*/ 2147483646 w 1929"/>
              <a:gd name="T53" fmla="*/ 2147483646 h 881"/>
              <a:gd name="T54" fmla="*/ 2147483646 w 1929"/>
              <a:gd name="T55" fmla="*/ 2147483646 h 881"/>
              <a:gd name="T56" fmla="*/ 2147483646 w 1929"/>
              <a:gd name="T57" fmla="*/ 2147483646 h 881"/>
              <a:gd name="T58" fmla="*/ 2147483646 w 1929"/>
              <a:gd name="T59" fmla="*/ 2147483646 h 881"/>
              <a:gd name="T60" fmla="*/ 2147483646 w 1929"/>
              <a:gd name="T61" fmla="*/ 2147483646 h 881"/>
              <a:gd name="T62" fmla="*/ 2147483646 w 1929"/>
              <a:gd name="T63" fmla="*/ 2147483646 h 881"/>
              <a:gd name="T64" fmla="*/ 2147483646 w 1929"/>
              <a:gd name="T65" fmla="*/ 2147483646 h 881"/>
              <a:gd name="T66" fmla="*/ 2147483646 w 1929"/>
              <a:gd name="T67" fmla="*/ 2147483646 h 881"/>
              <a:gd name="T68" fmla="*/ 2147483646 w 1929"/>
              <a:gd name="T69" fmla="*/ 2147483646 h 881"/>
              <a:gd name="T70" fmla="*/ 2147483646 w 1929"/>
              <a:gd name="T71" fmla="*/ 2147483646 h 881"/>
              <a:gd name="T72" fmla="*/ 2147483646 w 1929"/>
              <a:gd name="T73" fmla="*/ 2147483646 h 881"/>
              <a:gd name="T74" fmla="*/ 2147483646 w 1929"/>
              <a:gd name="T75" fmla="*/ 2147483646 h 881"/>
              <a:gd name="T76" fmla="*/ 2147483646 w 1929"/>
              <a:gd name="T77" fmla="*/ 2147483646 h 881"/>
              <a:gd name="T78" fmla="*/ 2147483646 w 1929"/>
              <a:gd name="T79" fmla="*/ 2147483646 h 881"/>
              <a:gd name="T80" fmla="*/ 2147483646 w 1929"/>
              <a:gd name="T81" fmla="*/ 2147483646 h 881"/>
              <a:gd name="T82" fmla="*/ 2147483646 w 1929"/>
              <a:gd name="T83" fmla="*/ 2147483646 h 881"/>
              <a:gd name="T84" fmla="*/ 2147483646 w 1929"/>
              <a:gd name="T85" fmla="*/ 2147483646 h 881"/>
              <a:gd name="T86" fmla="*/ 2147483646 w 1929"/>
              <a:gd name="T87" fmla="*/ 2147483646 h 881"/>
              <a:gd name="T88" fmla="*/ 2147483646 w 1929"/>
              <a:gd name="T89" fmla="*/ 2147483646 h 881"/>
              <a:gd name="T90" fmla="*/ 2147483646 w 1929"/>
              <a:gd name="T91" fmla="*/ 2147483646 h 881"/>
              <a:gd name="T92" fmla="*/ 2147483646 w 1929"/>
              <a:gd name="T93" fmla="*/ 2147483646 h 881"/>
              <a:gd name="T94" fmla="*/ 0 w 1929"/>
              <a:gd name="T95" fmla="*/ 2147483646 h 8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929"/>
              <a:gd name="T145" fmla="*/ 0 h 881"/>
              <a:gd name="T146" fmla="*/ 1929 w 1929"/>
              <a:gd name="T147" fmla="*/ 881 h 88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929" h="881">
                <a:moveTo>
                  <a:pt x="0" y="870"/>
                </a:moveTo>
                <a:lnTo>
                  <a:pt x="8" y="849"/>
                </a:lnTo>
                <a:lnTo>
                  <a:pt x="24" y="839"/>
                </a:lnTo>
                <a:lnTo>
                  <a:pt x="32" y="818"/>
                </a:lnTo>
                <a:lnTo>
                  <a:pt x="48" y="808"/>
                </a:lnTo>
                <a:lnTo>
                  <a:pt x="56" y="787"/>
                </a:lnTo>
                <a:lnTo>
                  <a:pt x="64" y="766"/>
                </a:lnTo>
                <a:lnTo>
                  <a:pt x="80" y="745"/>
                </a:lnTo>
                <a:lnTo>
                  <a:pt x="88" y="725"/>
                </a:lnTo>
                <a:lnTo>
                  <a:pt x="120" y="683"/>
                </a:lnTo>
                <a:lnTo>
                  <a:pt x="128" y="663"/>
                </a:lnTo>
                <a:lnTo>
                  <a:pt x="144" y="652"/>
                </a:lnTo>
                <a:lnTo>
                  <a:pt x="160" y="642"/>
                </a:lnTo>
                <a:lnTo>
                  <a:pt x="168" y="621"/>
                </a:lnTo>
                <a:lnTo>
                  <a:pt x="184" y="600"/>
                </a:lnTo>
                <a:lnTo>
                  <a:pt x="200" y="590"/>
                </a:lnTo>
                <a:lnTo>
                  <a:pt x="216" y="569"/>
                </a:lnTo>
                <a:lnTo>
                  <a:pt x="232" y="559"/>
                </a:lnTo>
                <a:lnTo>
                  <a:pt x="240" y="538"/>
                </a:lnTo>
                <a:lnTo>
                  <a:pt x="256" y="528"/>
                </a:lnTo>
                <a:lnTo>
                  <a:pt x="264" y="507"/>
                </a:lnTo>
                <a:lnTo>
                  <a:pt x="280" y="497"/>
                </a:lnTo>
                <a:lnTo>
                  <a:pt x="288" y="476"/>
                </a:lnTo>
                <a:lnTo>
                  <a:pt x="304" y="456"/>
                </a:lnTo>
                <a:lnTo>
                  <a:pt x="320" y="445"/>
                </a:lnTo>
                <a:lnTo>
                  <a:pt x="336" y="424"/>
                </a:lnTo>
                <a:lnTo>
                  <a:pt x="344" y="404"/>
                </a:lnTo>
                <a:lnTo>
                  <a:pt x="360" y="393"/>
                </a:lnTo>
                <a:lnTo>
                  <a:pt x="376" y="383"/>
                </a:lnTo>
                <a:lnTo>
                  <a:pt x="384" y="362"/>
                </a:lnTo>
                <a:lnTo>
                  <a:pt x="400" y="342"/>
                </a:lnTo>
                <a:lnTo>
                  <a:pt x="408" y="321"/>
                </a:lnTo>
                <a:lnTo>
                  <a:pt x="424" y="311"/>
                </a:lnTo>
                <a:lnTo>
                  <a:pt x="440" y="290"/>
                </a:lnTo>
                <a:lnTo>
                  <a:pt x="456" y="280"/>
                </a:lnTo>
                <a:lnTo>
                  <a:pt x="464" y="259"/>
                </a:lnTo>
                <a:lnTo>
                  <a:pt x="472" y="238"/>
                </a:lnTo>
                <a:lnTo>
                  <a:pt x="488" y="228"/>
                </a:lnTo>
                <a:lnTo>
                  <a:pt x="496" y="207"/>
                </a:lnTo>
                <a:lnTo>
                  <a:pt x="512" y="197"/>
                </a:lnTo>
                <a:lnTo>
                  <a:pt x="520" y="176"/>
                </a:lnTo>
                <a:lnTo>
                  <a:pt x="536" y="155"/>
                </a:lnTo>
                <a:lnTo>
                  <a:pt x="552" y="145"/>
                </a:lnTo>
                <a:lnTo>
                  <a:pt x="568" y="135"/>
                </a:lnTo>
                <a:lnTo>
                  <a:pt x="584" y="124"/>
                </a:lnTo>
                <a:lnTo>
                  <a:pt x="600" y="114"/>
                </a:lnTo>
                <a:lnTo>
                  <a:pt x="616" y="104"/>
                </a:lnTo>
                <a:lnTo>
                  <a:pt x="632" y="93"/>
                </a:lnTo>
                <a:lnTo>
                  <a:pt x="648" y="83"/>
                </a:lnTo>
                <a:lnTo>
                  <a:pt x="664" y="72"/>
                </a:lnTo>
                <a:lnTo>
                  <a:pt x="680" y="62"/>
                </a:lnTo>
                <a:lnTo>
                  <a:pt x="696" y="52"/>
                </a:lnTo>
                <a:lnTo>
                  <a:pt x="712" y="52"/>
                </a:lnTo>
                <a:lnTo>
                  <a:pt x="728" y="41"/>
                </a:lnTo>
                <a:lnTo>
                  <a:pt x="744" y="41"/>
                </a:lnTo>
                <a:lnTo>
                  <a:pt x="760" y="31"/>
                </a:lnTo>
                <a:lnTo>
                  <a:pt x="776" y="21"/>
                </a:lnTo>
                <a:lnTo>
                  <a:pt x="792" y="21"/>
                </a:lnTo>
                <a:lnTo>
                  <a:pt x="808" y="10"/>
                </a:lnTo>
                <a:lnTo>
                  <a:pt x="824" y="10"/>
                </a:lnTo>
                <a:lnTo>
                  <a:pt x="840" y="10"/>
                </a:lnTo>
                <a:lnTo>
                  <a:pt x="856" y="0"/>
                </a:lnTo>
                <a:lnTo>
                  <a:pt x="872" y="0"/>
                </a:lnTo>
                <a:lnTo>
                  <a:pt x="888" y="0"/>
                </a:lnTo>
                <a:lnTo>
                  <a:pt x="904" y="10"/>
                </a:lnTo>
                <a:lnTo>
                  <a:pt x="920" y="10"/>
                </a:lnTo>
                <a:lnTo>
                  <a:pt x="936" y="21"/>
                </a:lnTo>
                <a:lnTo>
                  <a:pt x="952" y="21"/>
                </a:lnTo>
                <a:lnTo>
                  <a:pt x="968" y="21"/>
                </a:lnTo>
                <a:lnTo>
                  <a:pt x="984" y="31"/>
                </a:lnTo>
                <a:lnTo>
                  <a:pt x="1000" y="31"/>
                </a:lnTo>
                <a:lnTo>
                  <a:pt x="1016" y="41"/>
                </a:lnTo>
                <a:lnTo>
                  <a:pt x="1032" y="52"/>
                </a:lnTo>
                <a:lnTo>
                  <a:pt x="1048" y="62"/>
                </a:lnTo>
                <a:lnTo>
                  <a:pt x="1064" y="72"/>
                </a:lnTo>
                <a:lnTo>
                  <a:pt x="1080" y="93"/>
                </a:lnTo>
                <a:lnTo>
                  <a:pt x="1096" y="104"/>
                </a:lnTo>
                <a:lnTo>
                  <a:pt x="1104" y="124"/>
                </a:lnTo>
                <a:lnTo>
                  <a:pt x="1120" y="135"/>
                </a:lnTo>
                <a:lnTo>
                  <a:pt x="1128" y="155"/>
                </a:lnTo>
                <a:lnTo>
                  <a:pt x="1136" y="176"/>
                </a:lnTo>
                <a:lnTo>
                  <a:pt x="1136" y="197"/>
                </a:lnTo>
                <a:lnTo>
                  <a:pt x="1144" y="217"/>
                </a:lnTo>
                <a:lnTo>
                  <a:pt x="1152" y="238"/>
                </a:lnTo>
                <a:lnTo>
                  <a:pt x="1152" y="259"/>
                </a:lnTo>
                <a:lnTo>
                  <a:pt x="1160" y="280"/>
                </a:lnTo>
                <a:lnTo>
                  <a:pt x="1160" y="300"/>
                </a:lnTo>
                <a:lnTo>
                  <a:pt x="1160" y="321"/>
                </a:lnTo>
                <a:lnTo>
                  <a:pt x="1160" y="342"/>
                </a:lnTo>
                <a:lnTo>
                  <a:pt x="1160" y="362"/>
                </a:lnTo>
                <a:lnTo>
                  <a:pt x="1168" y="435"/>
                </a:lnTo>
                <a:lnTo>
                  <a:pt x="1168" y="456"/>
                </a:lnTo>
                <a:lnTo>
                  <a:pt x="1176" y="476"/>
                </a:lnTo>
                <a:lnTo>
                  <a:pt x="1184" y="497"/>
                </a:lnTo>
                <a:lnTo>
                  <a:pt x="1192" y="518"/>
                </a:lnTo>
                <a:lnTo>
                  <a:pt x="1200" y="538"/>
                </a:lnTo>
                <a:lnTo>
                  <a:pt x="1216" y="559"/>
                </a:lnTo>
                <a:lnTo>
                  <a:pt x="1224" y="580"/>
                </a:lnTo>
                <a:lnTo>
                  <a:pt x="1240" y="590"/>
                </a:lnTo>
                <a:lnTo>
                  <a:pt x="1256" y="600"/>
                </a:lnTo>
                <a:lnTo>
                  <a:pt x="1264" y="621"/>
                </a:lnTo>
                <a:lnTo>
                  <a:pt x="1280" y="621"/>
                </a:lnTo>
                <a:lnTo>
                  <a:pt x="1288" y="642"/>
                </a:lnTo>
                <a:lnTo>
                  <a:pt x="1304" y="642"/>
                </a:lnTo>
                <a:lnTo>
                  <a:pt x="1312" y="663"/>
                </a:lnTo>
                <a:lnTo>
                  <a:pt x="1328" y="663"/>
                </a:lnTo>
                <a:lnTo>
                  <a:pt x="1344" y="673"/>
                </a:lnTo>
                <a:lnTo>
                  <a:pt x="1360" y="683"/>
                </a:lnTo>
                <a:lnTo>
                  <a:pt x="1376" y="683"/>
                </a:lnTo>
                <a:lnTo>
                  <a:pt x="1392" y="694"/>
                </a:lnTo>
                <a:lnTo>
                  <a:pt x="1416" y="704"/>
                </a:lnTo>
                <a:lnTo>
                  <a:pt x="1432" y="704"/>
                </a:lnTo>
                <a:lnTo>
                  <a:pt x="1448" y="714"/>
                </a:lnTo>
                <a:lnTo>
                  <a:pt x="1464" y="714"/>
                </a:lnTo>
                <a:lnTo>
                  <a:pt x="1480" y="725"/>
                </a:lnTo>
                <a:lnTo>
                  <a:pt x="1496" y="735"/>
                </a:lnTo>
                <a:lnTo>
                  <a:pt x="1512" y="735"/>
                </a:lnTo>
                <a:lnTo>
                  <a:pt x="1528" y="745"/>
                </a:lnTo>
                <a:lnTo>
                  <a:pt x="1544" y="745"/>
                </a:lnTo>
                <a:lnTo>
                  <a:pt x="1560" y="756"/>
                </a:lnTo>
                <a:lnTo>
                  <a:pt x="1576" y="756"/>
                </a:lnTo>
                <a:lnTo>
                  <a:pt x="1592" y="766"/>
                </a:lnTo>
                <a:lnTo>
                  <a:pt x="1608" y="766"/>
                </a:lnTo>
                <a:lnTo>
                  <a:pt x="1624" y="776"/>
                </a:lnTo>
                <a:lnTo>
                  <a:pt x="1640" y="776"/>
                </a:lnTo>
                <a:lnTo>
                  <a:pt x="1656" y="787"/>
                </a:lnTo>
                <a:lnTo>
                  <a:pt x="1672" y="787"/>
                </a:lnTo>
                <a:lnTo>
                  <a:pt x="1688" y="797"/>
                </a:lnTo>
                <a:lnTo>
                  <a:pt x="1704" y="797"/>
                </a:lnTo>
                <a:lnTo>
                  <a:pt x="1720" y="808"/>
                </a:lnTo>
                <a:lnTo>
                  <a:pt x="1736" y="818"/>
                </a:lnTo>
                <a:lnTo>
                  <a:pt x="1752" y="818"/>
                </a:lnTo>
                <a:lnTo>
                  <a:pt x="1768" y="828"/>
                </a:lnTo>
                <a:lnTo>
                  <a:pt x="1784" y="828"/>
                </a:lnTo>
                <a:lnTo>
                  <a:pt x="1800" y="828"/>
                </a:lnTo>
                <a:lnTo>
                  <a:pt x="1816" y="839"/>
                </a:lnTo>
                <a:lnTo>
                  <a:pt x="1832" y="849"/>
                </a:lnTo>
                <a:lnTo>
                  <a:pt x="1848" y="849"/>
                </a:lnTo>
                <a:lnTo>
                  <a:pt x="1864" y="859"/>
                </a:lnTo>
                <a:lnTo>
                  <a:pt x="1880" y="859"/>
                </a:lnTo>
                <a:lnTo>
                  <a:pt x="1896" y="870"/>
                </a:lnTo>
                <a:lnTo>
                  <a:pt x="1912" y="870"/>
                </a:lnTo>
                <a:lnTo>
                  <a:pt x="1928" y="880"/>
                </a:lnTo>
                <a:lnTo>
                  <a:pt x="0" y="870"/>
                </a:lnTo>
              </a:path>
            </a:pathLst>
          </a:custGeom>
          <a:noFill/>
          <a:ln w="28575" cap="rnd">
            <a:solidFill>
              <a:srgbClr val="0E4DC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463925" y="3489325"/>
            <a:ext cx="3678238" cy="0"/>
          </a:xfrm>
          <a:prstGeom prst="line">
            <a:avLst/>
          </a:prstGeom>
          <a:noFill/>
          <a:ln w="28575">
            <a:solidFill>
              <a:srgbClr val="B5006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568825" y="3729038"/>
            <a:ext cx="590550" cy="1573212"/>
            <a:chOff x="3537867" y="3308489"/>
            <a:chExt cx="591508" cy="1572881"/>
          </a:xfrm>
        </p:grpSpPr>
        <p:sp>
          <p:nvSpPr>
            <p:cNvPr id="13339" name="Line 14"/>
            <p:cNvSpPr>
              <a:spLocks noChangeShapeType="1"/>
            </p:cNvSpPr>
            <p:nvPr/>
          </p:nvSpPr>
          <p:spPr bwMode="auto">
            <a:xfrm flipV="1">
              <a:off x="3889715" y="3308489"/>
              <a:ext cx="0" cy="124482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Rectangle 15"/>
            <p:cNvSpPr>
              <a:spLocks noChangeArrowheads="1"/>
            </p:cNvSpPr>
            <p:nvPr/>
          </p:nvSpPr>
          <p:spPr bwMode="auto">
            <a:xfrm>
              <a:off x="3537867" y="4576158"/>
              <a:ext cx="591508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154613" y="3489325"/>
            <a:ext cx="1162050" cy="1812925"/>
            <a:chOff x="4124548" y="3068660"/>
            <a:chExt cx="1161920" cy="1812710"/>
          </a:xfrm>
        </p:grpSpPr>
        <p:sp>
          <p:nvSpPr>
            <p:cNvPr id="13337" name="Rectangle 16"/>
            <p:cNvSpPr>
              <a:spLocks noChangeArrowheads="1"/>
            </p:cNvSpPr>
            <p:nvPr/>
          </p:nvSpPr>
          <p:spPr bwMode="auto">
            <a:xfrm>
              <a:off x="4124548" y="4576158"/>
              <a:ext cx="1161920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I/O-BALANCE</a:t>
              </a:r>
            </a:p>
          </p:txBody>
        </p:sp>
        <p:sp>
          <p:nvSpPr>
            <p:cNvPr id="13338" name="Line 17"/>
            <p:cNvSpPr>
              <a:spLocks noChangeShapeType="1"/>
            </p:cNvSpPr>
            <p:nvPr/>
          </p:nvSpPr>
          <p:spPr bwMode="auto">
            <a:xfrm flipV="1">
              <a:off x="4451646" y="3068660"/>
              <a:ext cx="0" cy="148465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Freeform 18"/>
          <p:cNvSpPr>
            <a:spLocks/>
          </p:cNvSpPr>
          <p:nvPr/>
        </p:nvSpPr>
        <p:spPr bwMode="auto">
          <a:xfrm>
            <a:off x="5205413" y="3238500"/>
            <a:ext cx="1784350" cy="1736725"/>
          </a:xfrm>
          <a:custGeom>
            <a:avLst/>
            <a:gdLst>
              <a:gd name="T0" fmla="*/ 2147483646 w 1161"/>
              <a:gd name="T1" fmla="*/ 2147483646 h 1177"/>
              <a:gd name="T2" fmla="*/ 2147483646 w 1161"/>
              <a:gd name="T3" fmla="*/ 2147483646 h 1177"/>
              <a:gd name="T4" fmla="*/ 2147483646 w 1161"/>
              <a:gd name="T5" fmla="*/ 2147483646 h 1177"/>
              <a:gd name="T6" fmla="*/ 2147483646 w 1161"/>
              <a:gd name="T7" fmla="*/ 2147483646 h 1177"/>
              <a:gd name="T8" fmla="*/ 2147483646 w 1161"/>
              <a:gd name="T9" fmla="*/ 2147483646 h 1177"/>
              <a:gd name="T10" fmla="*/ 2147483646 w 1161"/>
              <a:gd name="T11" fmla="*/ 2147483646 h 1177"/>
              <a:gd name="T12" fmla="*/ 2147483646 w 1161"/>
              <a:gd name="T13" fmla="*/ 2147483646 h 1177"/>
              <a:gd name="T14" fmla="*/ 2147483646 w 1161"/>
              <a:gd name="T15" fmla="*/ 2147483646 h 1177"/>
              <a:gd name="T16" fmla="*/ 2147483646 w 1161"/>
              <a:gd name="T17" fmla="*/ 2147483646 h 1177"/>
              <a:gd name="T18" fmla="*/ 2147483646 w 1161"/>
              <a:gd name="T19" fmla="*/ 2147483646 h 1177"/>
              <a:gd name="T20" fmla="*/ 2147483646 w 1161"/>
              <a:gd name="T21" fmla="*/ 2147483646 h 1177"/>
              <a:gd name="T22" fmla="*/ 2147483646 w 1161"/>
              <a:gd name="T23" fmla="*/ 2147483646 h 1177"/>
              <a:gd name="T24" fmla="*/ 2147483646 w 1161"/>
              <a:gd name="T25" fmla="*/ 2147483646 h 1177"/>
              <a:gd name="T26" fmla="*/ 2147483646 w 1161"/>
              <a:gd name="T27" fmla="*/ 2147483646 h 1177"/>
              <a:gd name="T28" fmla="*/ 2147483646 w 1161"/>
              <a:gd name="T29" fmla="*/ 2147483646 h 1177"/>
              <a:gd name="T30" fmla="*/ 2147483646 w 1161"/>
              <a:gd name="T31" fmla="*/ 2147483646 h 1177"/>
              <a:gd name="T32" fmla="*/ 2147483646 w 1161"/>
              <a:gd name="T33" fmla="*/ 2147483646 h 1177"/>
              <a:gd name="T34" fmla="*/ 2147483646 w 1161"/>
              <a:gd name="T35" fmla="*/ 2147483646 h 1177"/>
              <a:gd name="T36" fmla="*/ 2147483646 w 1161"/>
              <a:gd name="T37" fmla="*/ 2147483646 h 1177"/>
              <a:gd name="T38" fmla="*/ 2147483646 w 1161"/>
              <a:gd name="T39" fmla="*/ 2147483646 h 1177"/>
              <a:gd name="T40" fmla="*/ 2147483646 w 1161"/>
              <a:gd name="T41" fmla="*/ 2147483646 h 1177"/>
              <a:gd name="T42" fmla="*/ 2147483646 w 1161"/>
              <a:gd name="T43" fmla="*/ 2147483646 h 1177"/>
              <a:gd name="T44" fmla="*/ 2147483646 w 1161"/>
              <a:gd name="T45" fmla="*/ 2147483646 h 1177"/>
              <a:gd name="T46" fmla="*/ 2147483646 w 1161"/>
              <a:gd name="T47" fmla="*/ 2147483646 h 1177"/>
              <a:gd name="T48" fmla="*/ 2147483646 w 1161"/>
              <a:gd name="T49" fmla="*/ 2147483646 h 1177"/>
              <a:gd name="T50" fmla="*/ 2147483646 w 1161"/>
              <a:gd name="T51" fmla="*/ 2147483646 h 1177"/>
              <a:gd name="T52" fmla="*/ 2147483646 w 1161"/>
              <a:gd name="T53" fmla="*/ 2147483646 h 1177"/>
              <a:gd name="T54" fmla="*/ 2147483646 w 1161"/>
              <a:gd name="T55" fmla="*/ 2147483646 h 1177"/>
              <a:gd name="T56" fmla="*/ 2147483646 w 1161"/>
              <a:gd name="T57" fmla="*/ 2147483646 h 1177"/>
              <a:gd name="T58" fmla="*/ 2147483646 w 1161"/>
              <a:gd name="T59" fmla="*/ 2147483646 h 1177"/>
              <a:gd name="T60" fmla="*/ 2147483646 w 1161"/>
              <a:gd name="T61" fmla="*/ 2147483646 h 1177"/>
              <a:gd name="T62" fmla="*/ 2147483646 w 1161"/>
              <a:gd name="T63" fmla="*/ 2147483646 h 1177"/>
              <a:gd name="T64" fmla="*/ 2147483646 w 1161"/>
              <a:gd name="T65" fmla="*/ 2147483646 h 1177"/>
              <a:gd name="T66" fmla="*/ 2147483646 w 1161"/>
              <a:gd name="T67" fmla="*/ 2147483646 h 1177"/>
              <a:gd name="T68" fmla="*/ 2147483646 w 1161"/>
              <a:gd name="T69" fmla="*/ 2147483646 h 1177"/>
              <a:gd name="T70" fmla="*/ 2147483646 w 1161"/>
              <a:gd name="T71" fmla="*/ 2147483646 h 1177"/>
              <a:gd name="T72" fmla="*/ 2147483646 w 1161"/>
              <a:gd name="T73" fmla="*/ 2147483646 h 1177"/>
              <a:gd name="T74" fmla="*/ 2147483646 w 1161"/>
              <a:gd name="T75" fmla="*/ 2147483646 h 1177"/>
              <a:gd name="T76" fmla="*/ 2147483646 w 1161"/>
              <a:gd name="T77" fmla="*/ 2147483646 h 1177"/>
              <a:gd name="T78" fmla="*/ 2147483646 w 1161"/>
              <a:gd name="T79" fmla="*/ 2147483646 h 1177"/>
              <a:gd name="T80" fmla="*/ 2147483646 w 1161"/>
              <a:gd name="T81" fmla="*/ 2147483646 h 1177"/>
              <a:gd name="T82" fmla="*/ 2147483646 w 1161"/>
              <a:gd name="T83" fmla="*/ 2147483646 h 1177"/>
              <a:gd name="T84" fmla="*/ 2147483646 w 1161"/>
              <a:gd name="T85" fmla="*/ 2147483646 h 1177"/>
              <a:gd name="T86" fmla="*/ 2147483646 w 1161"/>
              <a:gd name="T87" fmla="*/ 2147483646 h 1177"/>
              <a:gd name="T88" fmla="*/ 2147483646 w 1161"/>
              <a:gd name="T89" fmla="*/ 2147483646 h 11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161"/>
              <a:gd name="T136" fmla="*/ 0 h 1177"/>
              <a:gd name="T137" fmla="*/ 1161 w 1161"/>
              <a:gd name="T138" fmla="*/ 1177 h 117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161" h="1177">
                <a:moveTo>
                  <a:pt x="0" y="0"/>
                </a:moveTo>
                <a:lnTo>
                  <a:pt x="8" y="16"/>
                </a:lnTo>
                <a:lnTo>
                  <a:pt x="16" y="32"/>
                </a:lnTo>
                <a:lnTo>
                  <a:pt x="24" y="48"/>
                </a:lnTo>
                <a:lnTo>
                  <a:pt x="40" y="56"/>
                </a:lnTo>
                <a:lnTo>
                  <a:pt x="48" y="72"/>
                </a:lnTo>
                <a:lnTo>
                  <a:pt x="64" y="80"/>
                </a:lnTo>
                <a:lnTo>
                  <a:pt x="80" y="96"/>
                </a:lnTo>
                <a:lnTo>
                  <a:pt x="96" y="104"/>
                </a:lnTo>
                <a:lnTo>
                  <a:pt x="112" y="112"/>
                </a:lnTo>
                <a:lnTo>
                  <a:pt x="128" y="120"/>
                </a:lnTo>
                <a:lnTo>
                  <a:pt x="144" y="128"/>
                </a:lnTo>
                <a:lnTo>
                  <a:pt x="160" y="136"/>
                </a:lnTo>
                <a:lnTo>
                  <a:pt x="168" y="152"/>
                </a:lnTo>
                <a:lnTo>
                  <a:pt x="184" y="160"/>
                </a:lnTo>
                <a:lnTo>
                  <a:pt x="192" y="176"/>
                </a:lnTo>
                <a:lnTo>
                  <a:pt x="208" y="184"/>
                </a:lnTo>
                <a:lnTo>
                  <a:pt x="216" y="200"/>
                </a:lnTo>
                <a:lnTo>
                  <a:pt x="232" y="208"/>
                </a:lnTo>
                <a:lnTo>
                  <a:pt x="248" y="216"/>
                </a:lnTo>
                <a:lnTo>
                  <a:pt x="264" y="224"/>
                </a:lnTo>
                <a:lnTo>
                  <a:pt x="280" y="240"/>
                </a:lnTo>
                <a:lnTo>
                  <a:pt x="296" y="248"/>
                </a:lnTo>
                <a:lnTo>
                  <a:pt x="304" y="264"/>
                </a:lnTo>
                <a:lnTo>
                  <a:pt x="352" y="312"/>
                </a:lnTo>
                <a:lnTo>
                  <a:pt x="368" y="328"/>
                </a:lnTo>
                <a:lnTo>
                  <a:pt x="376" y="344"/>
                </a:lnTo>
                <a:lnTo>
                  <a:pt x="392" y="360"/>
                </a:lnTo>
                <a:lnTo>
                  <a:pt x="408" y="368"/>
                </a:lnTo>
                <a:lnTo>
                  <a:pt x="408" y="384"/>
                </a:lnTo>
                <a:lnTo>
                  <a:pt x="424" y="392"/>
                </a:lnTo>
                <a:lnTo>
                  <a:pt x="432" y="408"/>
                </a:lnTo>
                <a:lnTo>
                  <a:pt x="440" y="424"/>
                </a:lnTo>
                <a:lnTo>
                  <a:pt x="456" y="440"/>
                </a:lnTo>
                <a:lnTo>
                  <a:pt x="464" y="456"/>
                </a:lnTo>
                <a:lnTo>
                  <a:pt x="480" y="472"/>
                </a:lnTo>
                <a:lnTo>
                  <a:pt x="496" y="480"/>
                </a:lnTo>
                <a:lnTo>
                  <a:pt x="512" y="488"/>
                </a:lnTo>
                <a:lnTo>
                  <a:pt x="528" y="496"/>
                </a:lnTo>
                <a:lnTo>
                  <a:pt x="544" y="512"/>
                </a:lnTo>
                <a:lnTo>
                  <a:pt x="560" y="520"/>
                </a:lnTo>
                <a:lnTo>
                  <a:pt x="576" y="528"/>
                </a:lnTo>
                <a:lnTo>
                  <a:pt x="584" y="544"/>
                </a:lnTo>
                <a:lnTo>
                  <a:pt x="592" y="560"/>
                </a:lnTo>
                <a:lnTo>
                  <a:pt x="600" y="576"/>
                </a:lnTo>
                <a:lnTo>
                  <a:pt x="608" y="592"/>
                </a:lnTo>
                <a:lnTo>
                  <a:pt x="616" y="608"/>
                </a:lnTo>
                <a:lnTo>
                  <a:pt x="624" y="624"/>
                </a:lnTo>
                <a:lnTo>
                  <a:pt x="632" y="640"/>
                </a:lnTo>
                <a:lnTo>
                  <a:pt x="632" y="656"/>
                </a:lnTo>
                <a:lnTo>
                  <a:pt x="640" y="672"/>
                </a:lnTo>
                <a:lnTo>
                  <a:pt x="648" y="688"/>
                </a:lnTo>
                <a:lnTo>
                  <a:pt x="656" y="704"/>
                </a:lnTo>
                <a:lnTo>
                  <a:pt x="664" y="720"/>
                </a:lnTo>
                <a:lnTo>
                  <a:pt x="680" y="728"/>
                </a:lnTo>
                <a:lnTo>
                  <a:pt x="696" y="736"/>
                </a:lnTo>
                <a:lnTo>
                  <a:pt x="712" y="744"/>
                </a:lnTo>
                <a:lnTo>
                  <a:pt x="720" y="760"/>
                </a:lnTo>
                <a:lnTo>
                  <a:pt x="736" y="768"/>
                </a:lnTo>
                <a:lnTo>
                  <a:pt x="752" y="784"/>
                </a:lnTo>
                <a:lnTo>
                  <a:pt x="768" y="792"/>
                </a:lnTo>
                <a:lnTo>
                  <a:pt x="784" y="808"/>
                </a:lnTo>
                <a:lnTo>
                  <a:pt x="792" y="824"/>
                </a:lnTo>
                <a:lnTo>
                  <a:pt x="808" y="832"/>
                </a:lnTo>
                <a:lnTo>
                  <a:pt x="816" y="848"/>
                </a:lnTo>
                <a:lnTo>
                  <a:pt x="824" y="864"/>
                </a:lnTo>
                <a:lnTo>
                  <a:pt x="840" y="880"/>
                </a:lnTo>
                <a:lnTo>
                  <a:pt x="848" y="896"/>
                </a:lnTo>
                <a:lnTo>
                  <a:pt x="864" y="912"/>
                </a:lnTo>
                <a:lnTo>
                  <a:pt x="880" y="920"/>
                </a:lnTo>
                <a:lnTo>
                  <a:pt x="896" y="928"/>
                </a:lnTo>
                <a:lnTo>
                  <a:pt x="912" y="936"/>
                </a:lnTo>
                <a:lnTo>
                  <a:pt x="928" y="944"/>
                </a:lnTo>
                <a:lnTo>
                  <a:pt x="944" y="960"/>
                </a:lnTo>
                <a:lnTo>
                  <a:pt x="960" y="968"/>
                </a:lnTo>
                <a:lnTo>
                  <a:pt x="976" y="992"/>
                </a:lnTo>
                <a:lnTo>
                  <a:pt x="992" y="992"/>
                </a:lnTo>
                <a:lnTo>
                  <a:pt x="1000" y="1008"/>
                </a:lnTo>
                <a:lnTo>
                  <a:pt x="1016" y="1016"/>
                </a:lnTo>
                <a:lnTo>
                  <a:pt x="1024" y="1032"/>
                </a:lnTo>
                <a:lnTo>
                  <a:pt x="1040" y="1048"/>
                </a:lnTo>
                <a:lnTo>
                  <a:pt x="1048" y="1064"/>
                </a:lnTo>
                <a:lnTo>
                  <a:pt x="1064" y="1072"/>
                </a:lnTo>
                <a:lnTo>
                  <a:pt x="1072" y="1088"/>
                </a:lnTo>
                <a:lnTo>
                  <a:pt x="1088" y="1104"/>
                </a:lnTo>
                <a:lnTo>
                  <a:pt x="1104" y="1112"/>
                </a:lnTo>
                <a:lnTo>
                  <a:pt x="1120" y="1120"/>
                </a:lnTo>
                <a:lnTo>
                  <a:pt x="1136" y="1136"/>
                </a:lnTo>
                <a:lnTo>
                  <a:pt x="1152" y="1144"/>
                </a:lnTo>
                <a:lnTo>
                  <a:pt x="1160" y="1160"/>
                </a:lnTo>
                <a:lnTo>
                  <a:pt x="1160" y="1176"/>
                </a:lnTo>
              </a:path>
            </a:pathLst>
          </a:custGeom>
          <a:noFill/>
          <a:ln w="28575" cap="rnd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95563" y="3284538"/>
            <a:ext cx="5040312" cy="2314575"/>
            <a:chOff x="1565512" y="2863092"/>
            <a:chExt cx="5039380" cy="2315115"/>
          </a:xfrm>
        </p:grpSpPr>
        <p:sp>
          <p:nvSpPr>
            <p:cNvPr id="13332" name="Line 9"/>
            <p:cNvSpPr>
              <a:spLocks noChangeShapeType="1"/>
            </p:cNvSpPr>
            <p:nvPr/>
          </p:nvSpPr>
          <p:spPr bwMode="auto">
            <a:xfrm>
              <a:off x="2405056" y="4541898"/>
              <a:ext cx="4199836" cy="0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5"/>
            <p:cNvSpPr>
              <a:spLocks noChangeShapeType="1"/>
            </p:cNvSpPr>
            <p:nvPr/>
          </p:nvSpPr>
          <p:spPr bwMode="auto">
            <a:xfrm>
              <a:off x="2416477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E4DC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Rectangle 6"/>
            <p:cNvSpPr>
              <a:spLocks noChangeArrowheads="1"/>
            </p:cNvSpPr>
            <p:nvPr/>
          </p:nvSpPr>
          <p:spPr bwMode="auto">
            <a:xfrm>
              <a:off x="1928794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</p:txBody>
        </p:sp>
        <p:sp>
          <p:nvSpPr>
            <p:cNvPr id="13335" name="Rectangle 7"/>
            <p:cNvSpPr>
              <a:spLocks noChangeArrowheads="1"/>
            </p:cNvSpPr>
            <p:nvPr/>
          </p:nvSpPr>
          <p:spPr bwMode="auto">
            <a:xfrm>
              <a:off x="1565512" y="3216104"/>
              <a:ext cx="798294" cy="582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rgbClr val="0E4D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  <a:p>
              <a:pPr algn="ctr"/>
              <a:r>
                <a:rPr lang="zh-CN" altLang="en-US" sz="1600" b="1">
                  <a:solidFill>
                    <a:srgbClr val="0E4D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利用率</a:t>
              </a:r>
              <a:endParaRPr lang="en-US" altLang="zh-CN" sz="1600" b="1">
                <a:solidFill>
                  <a:srgbClr val="0E4D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6" name="Rectangle 8"/>
            <p:cNvSpPr>
              <a:spLocks noChangeArrowheads="1"/>
            </p:cNvSpPr>
            <p:nvPr/>
          </p:nvSpPr>
          <p:spPr bwMode="auto">
            <a:xfrm>
              <a:off x="3832885" y="4889841"/>
              <a:ext cx="1202002" cy="288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并发进程数</a:t>
              </a:r>
              <a:endParaRPr lang="en-US" altLang="zh-CN" sz="16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140575" y="3284538"/>
            <a:ext cx="866775" cy="1701800"/>
            <a:chOff x="6109565" y="2863092"/>
            <a:chExt cx="866531" cy="1701647"/>
          </a:xfrm>
        </p:grpSpPr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6139543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28" name="Group 20"/>
            <p:cNvGrpSpPr>
              <a:grpSpLocks/>
            </p:cNvGrpSpPr>
            <p:nvPr/>
          </p:nvGrpSpPr>
          <p:grpSpPr bwMode="auto">
            <a:xfrm>
              <a:off x="6198077" y="3248569"/>
              <a:ext cx="778019" cy="582443"/>
              <a:chOff x="4553" y="1094"/>
              <a:chExt cx="545" cy="408"/>
            </a:xfrm>
          </p:grpSpPr>
          <p:sp>
            <p:nvSpPr>
              <p:cNvPr id="13330" name="Rectangle 21"/>
              <p:cNvSpPr>
                <a:spLocks noChangeArrowheads="1"/>
              </p:cNvSpPr>
              <p:nvPr/>
            </p:nvSpPr>
            <p:spPr bwMode="auto">
              <a:xfrm>
                <a:off x="4553" y="1094"/>
                <a:ext cx="54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MTBF</a:t>
                </a:r>
              </a:p>
              <a:p>
                <a:r>
                  <a:rPr lang="en-US" altLang="zh-CN" sz="1600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PFST</a:t>
                </a:r>
              </a:p>
            </p:txBody>
          </p:sp>
          <p:sp>
            <p:nvSpPr>
              <p:cNvPr id="13331" name="Line 22"/>
              <p:cNvSpPr>
                <a:spLocks noChangeShapeType="1"/>
              </p:cNvSpPr>
              <p:nvPr/>
            </p:nvSpPr>
            <p:spPr bwMode="auto">
              <a:xfrm>
                <a:off x="4575" y="1288"/>
                <a:ext cx="44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29" name="Rectangle 23"/>
            <p:cNvSpPr>
              <a:spLocks noChangeArrowheads="1"/>
            </p:cNvSpPr>
            <p:nvPr/>
          </p:nvSpPr>
          <p:spPr bwMode="auto">
            <a:xfrm>
              <a:off x="6109565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971550" y="5075238"/>
            <a:ext cx="3756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MPL-multiprogramming level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971550" y="5383213"/>
            <a:ext cx="37560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MTBF</a:t>
            </a: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time between page faults</a:t>
            </a:r>
            <a:endParaRPr lang="en-US" altLang="zh-CN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PFST</a:t>
            </a: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fault service 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进程调度时发生了什么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占据</a:t>
            </a:r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的进程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进程的页目录表载入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MMU</a:t>
            </a:r>
            <a:r>
              <a:rPr lang="zh-CN" altLang="en-US" dirty="0" smtClean="0">
                <a:ea typeface="宋体" panose="02010600030101010101" pitchFamily="2" charset="-122"/>
              </a:rPr>
              <a:t>重新配置，</a:t>
            </a:r>
            <a:r>
              <a:rPr lang="en-US" altLang="zh-CN" dirty="0" smtClean="0">
                <a:ea typeface="宋体" panose="02010600030101010101" pitchFamily="2" charset="-122"/>
              </a:rPr>
              <a:t>TLB</a:t>
            </a:r>
            <a:r>
              <a:rPr lang="zh-CN" altLang="en-US" dirty="0" smtClean="0">
                <a:ea typeface="宋体" panose="02010600030101010101" pitchFamily="2" charset="-122"/>
              </a:rPr>
              <a:t>失效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一个完整的页面失效过程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访问某个虚拟地址，发现</a:t>
            </a:r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r>
              <a:rPr lang="zh-CN" altLang="en-US" dirty="0" smtClean="0">
                <a:ea typeface="宋体" panose="02010600030101010101" pitchFamily="2" charset="-122"/>
              </a:rPr>
              <a:t>未命中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试图从内存中直接读取，发现该页面的页表不存在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从</a:t>
            </a:r>
            <a:r>
              <a:rPr lang="en-US" altLang="zh-CN" dirty="0" smtClean="0">
                <a:ea typeface="宋体" panose="02010600030101010101" pitchFamily="2" charset="-122"/>
              </a:rPr>
              <a:t>OS</a:t>
            </a:r>
            <a:r>
              <a:rPr lang="zh-CN" altLang="en-US" dirty="0" smtClean="0">
                <a:ea typeface="宋体" panose="02010600030101010101" pitchFamily="2" charset="-122"/>
              </a:rPr>
              <a:t>中申请一个新的空白页框，并建立映射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依照地址映射信息，从辅存中调取内容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53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3573FB-2785-467D-A5C2-B64AF6B6447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进程调度时发生了什么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未占据</a:t>
            </a:r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的进程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释放干净的内存，修改该进程的页表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释放已修改过的内存，在释放前需将其中的内容写入可靠的区域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在多级页表中，如果整个二级页表都已失效，也可以释放掉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通常不会发生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意外被杀死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63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63B0EC-9E27-4FF6-9FFB-50AA14CB4B9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发生抖动了怎么办？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杀死某些进程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r>
              <a:rPr lang="zh-CN" altLang="en-US" dirty="0" smtClean="0"/>
              <a:t>挂起某些进程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合理吗？</a:t>
            </a:r>
            <a:endParaRPr lang="en-US" altLang="zh-CN" dirty="0" smtClean="0"/>
          </a:p>
          <a:p>
            <a:r>
              <a:rPr lang="zh-CN" altLang="en-US" dirty="0" smtClean="0"/>
              <a:t>全机重启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46082" name="Picture 2" descr="https://timgsa.baidu.com/timg?image&amp;quality=80&amp;size=b9999_10000&amp;sec=1572422970125&amp;di=1cb3abacc418357ae3c512b7fbf9bf78&amp;imgtype=0&amp;src=http%3A%2F%2Fb-ssl.duitang.com%2Fuploads%2Fitem%2F201612%2F05%2F20161205095229_M4TAh.thumb.700_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48442"/>
            <a:ext cx="6667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关于缺页中断的一些小细节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缺页“中断”后，程序从哪里执行？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异常，内部中断，同步中断 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异步中断</a:t>
            </a:r>
            <a:endParaRPr lang="en-US" altLang="zh-CN" dirty="0" smtClean="0"/>
          </a:p>
          <a:p>
            <a:r>
              <a:rPr lang="zh-CN" altLang="en-US" dirty="0" smtClean="0"/>
              <a:t>缺页后，进程如何调度？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7" name="Line 58"/>
          <p:cNvSpPr>
            <a:spLocks noChangeShapeType="1"/>
          </p:cNvSpPr>
          <p:nvPr/>
        </p:nvSpPr>
        <p:spPr bwMode="auto">
          <a:xfrm>
            <a:off x="4750546" y="4635333"/>
            <a:ext cx="1980806" cy="817389"/>
          </a:xfrm>
          <a:prstGeom prst="line">
            <a:avLst/>
          </a:prstGeom>
          <a:noFill/>
          <a:ln w="28575" cmpd="sng">
            <a:solidFill>
              <a:srgbClr val="C00000"/>
            </a:solidFill>
            <a:prstDash val="sys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5"/>
          <p:cNvSpPr>
            <a:spLocks noChangeShapeType="1"/>
          </p:cNvSpPr>
          <p:nvPr/>
        </p:nvSpPr>
        <p:spPr bwMode="auto">
          <a:xfrm flipV="1">
            <a:off x="4750546" y="5027033"/>
            <a:ext cx="1980806" cy="903430"/>
          </a:xfrm>
          <a:prstGeom prst="line">
            <a:avLst/>
          </a:prstGeom>
          <a:noFill/>
          <a:ln w="28575" cmpd="sng">
            <a:solidFill>
              <a:srgbClr val="C00000"/>
            </a:solidFill>
            <a:prstDash val="sys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142157" y="2924920"/>
            <a:ext cx="2975644" cy="3888456"/>
            <a:chOff x="251520" y="962986"/>
            <a:chExt cx="2975644" cy="3888456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1869862" y="1021627"/>
              <a:ext cx="966331" cy="3414751"/>
              <a:chOff x="254" y="14"/>
              <a:chExt cx="562" cy="3810"/>
            </a:xfr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44" name="Rectangle 5"/>
              <p:cNvSpPr>
                <a:spLocks noChangeArrowheads="1"/>
              </p:cNvSpPr>
              <p:nvPr/>
            </p:nvSpPr>
            <p:spPr bwMode="auto">
              <a:xfrm>
                <a:off x="254" y="14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254" y="25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254" y="49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254" y="73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254" y="96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254" y="120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254" y="144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254" y="167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254" y="1921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254" y="216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254" y="240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254" y="264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254" y="287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254" y="311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254" y="335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254" y="358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721060" y="9629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60K-64K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724499" y="1196014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56K-60K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721060" y="139057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52K-56K</a:t>
              </a: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721060" y="161464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48K-52K</a:t>
              </a: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721060" y="18323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44K-48K</a:t>
              </a:r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721060" y="20358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40K-44K</a:t>
              </a: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721060" y="225098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36K-40K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721060" y="246870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32K-36K</a:t>
              </a: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721060" y="268119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28K-32K</a:t>
              </a:r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721060" y="29052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24K-28K</a:t>
              </a:r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721060" y="310878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20K-24K</a:t>
              </a:r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721060" y="332127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16K-20K</a:t>
              </a: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721060" y="352741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12K-16K</a:t>
              </a: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683568" y="3754092"/>
              <a:ext cx="10007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8K-12K</a:t>
              </a: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683568" y="3957620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4K-8K</a:t>
              </a: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683568" y="4175335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0K-4K</a:t>
              </a:r>
            </a:p>
          </p:txBody>
        </p:sp>
        <p:sp>
          <p:nvSpPr>
            <p:cNvPr id="27" name="Text Box 56"/>
            <p:cNvSpPr txBox="1">
              <a:spLocks noChangeArrowheads="1"/>
            </p:cNvSpPr>
            <p:nvPr/>
          </p:nvSpPr>
          <p:spPr bwMode="auto">
            <a:xfrm>
              <a:off x="1512062" y="4512888"/>
              <a:ext cx="17151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70"/>
            <p:cNvSpPr txBox="1">
              <a:spLocks noChangeArrowheads="1"/>
            </p:cNvSpPr>
            <p:nvPr/>
          </p:nvSpPr>
          <p:spPr bwMode="auto">
            <a:xfrm>
              <a:off x="251520" y="9728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15</a:t>
              </a:r>
            </a:p>
          </p:txBody>
        </p:sp>
        <p:sp>
          <p:nvSpPr>
            <p:cNvPr id="29" name="Text Box 71"/>
            <p:cNvSpPr txBox="1">
              <a:spLocks noChangeArrowheads="1"/>
            </p:cNvSpPr>
            <p:nvPr/>
          </p:nvSpPr>
          <p:spPr bwMode="auto">
            <a:xfrm>
              <a:off x="251520" y="1196910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14</a:t>
              </a:r>
            </a:p>
          </p:txBody>
        </p:sp>
        <p:sp>
          <p:nvSpPr>
            <p:cNvPr id="30" name="Text Box 72"/>
            <p:cNvSpPr txBox="1">
              <a:spLocks noChangeArrowheads="1"/>
            </p:cNvSpPr>
            <p:nvPr/>
          </p:nvSpPr>
          <p:spPr bwMode="auto">
            <a:xfrm>
              <a:off x="251520" y="140043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13</a:t>
              </a:r>
            </a:p>
          </p:txBody>
        </p:sp>
        <p:sp>
          <p:nvSpPr>
            <p:cNvPr id="31" name="Text Box 73"/>
            <p:cNvSpPr txBox="1">
              <a:spLocks noChangeArrowheads="1"/>
            </p:cNvSpPr>
            <p:nvPr/>
          </p:nvSpPr>
          <p:spPr bwMode="auto">
            <a:xfrm>
              <a:off x="251520" y="1624502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</a:t>
              </a:r>
            </a:p>
          </p:txBody>
        </p:sp>
        <p:sp>
          <p:nvSpPr>
            <p:cNvPr id="32" name="Text Box 74"/>
            <p:cNvSpPr txBox="1">
              <a:spLocks noChangeArrowheads="1"/>
            </p:cNvSpPr>
            <p:nvPr/>
          </p:nvSpPr>
          <p:spPr bwMode="auto">
            <a:xfrm>
              <a:off x="251520" y="184221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11</a:t>
              </a:r>
            </a:p>
          </p:txBody>
        </p:sp>
        <p:sp>
          <p:nvSpPr>
            <p:cNvPr id="33" name="Text Box 75"/>
            <p:cNvSpPr txBox="1">
              <a:spLocks noChangeArrowheads="1"/>
            </p:cNvSpPr>
            <p:nvPr/>
          </p:nvSpPr>
          <p:spPr bwMode="auto">
            <a:xfrm>
              <a:off x="251520" y="20457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</a:t>
              </a: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320970" y="226084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9</a:t>
              </a:r>
            </a:p>
          </p:txBody>
        </p:sp>
        <p:sp>
          <p:nvSpPr>
            <p:cNvPr id="35" name="Text Box 77"/>
            <p:cNvSpPr txBox="1">
              <a:spLocks noChangeArrowheads="1"/>
            </p:cNvSpPr>
            <p:nvPr/>
          </p:nvSpPr>
          <p:spPr bwMode="auto">
            <a:xfrm>
              <a:off x="320970" y="247856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8</a:t>
              </a:r>
            </a:p>
          </p:txBody>
        </p:sp>
        <p:sp>
          <p:nvSpPr>
            <p:cNvPr id="36" name="Text Box 78"/>
            <p:cNvSpPr txBox="1">
              <a:spLocks noChangeArrowheads="1"/>
            </p:cNvSpPr>
            <p:nvPr/>
          </p:nvSpPr>
          <p:spPr bwMode="auto">
            <a:xfrm>
              <a:off x="320970" y="269105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320970" y="291511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38" name="Text Box 80"/>
            <p:cNvSpPr txBox="1">
              <a:spLocks noChangeArrowheads="1"/>
            </p:cNvSpPr>
            <p:nvPr/>
          </p:nvSpPr>
          <p:spPr bwMode="auto">
            <a:xfrm>
              <a:off x="320970" y="311864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39" name="Text Box 81"/>
            <p:cNvSpPr txBox="1">
              <a:spLocks noChangeArrowheads="1"/>
            </p:cNvSpPr>
            <p:nvPr/>
          </p:nvSpPr>
          <p:spPr bwMode="auto">
            <a:xfrm>
              <a:off x="320970" y="333113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40" name="Text Box 82"/>
            <p:cNvSpPr txBox="1">
              <a:spLocks noChangeArrowheads="1"/>
            </p:cNvSpPr>
            <p:nvPr/>
          </p:nvSpPr>
          <p:spPr bwMode="auto">
            <a:xfrm>
              <a:off x="320970" y="353727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41" name="Text Box 83"/>
            <p:cNvSpPr txBox="1">
              <a:spLocks noChangeArrowheads="1"/>
            </p:cNvSpPr>
            <p:nvPr/>
          </p:nvSpPr>
          <p:spPr bwMode="auto">
            <a:xfrm>
              <a:off x="332545" y="3763951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  <p:sp>
          <p:nvSpPr>
            <p:cNvPr id="42" name="Text Box 84"/>
            <p:cNvSpPr txBox="1">
              <a:spLocks noChangeArrowheads="1"/>
            </p:cNvSpPr>
            <p:nvPr/>
          </p:nvSpPr>
          <p:spPr bwMode="auto">
            <a:xfrm>
              <a:off x="329106" y="3967479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43" name="Text Box 85"/>
            <p:cNvSpPr txBox="1">
              <a:spLocks noChangeArrowheads="1"/>
            </p:cNvSpPr>
            <p:nvPr/>
          </p:nvSpPr>
          <p:spPr bwMode="auto">
            <a:xfrm>
              <a:off x="329106" y="418519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611619" y="4682869"/>
            <a:ext cx="2496885" cy="2130507"/>
            <a:chOff x="4720982" y="2720935"/>
            <a:chExt cx="2496885" cy="2130507"/>
          </a:xfrm>
        </p:grpSpPr>
        <p:grpSp>
          <p:nvGrpSpPr>
            <p:cNvPr id="61" name="Group 38"/>
            <p:cNvGrpSpPr>
              <a:grpSpLocks/>
            </p:cNvGrpSpPr>
            <p:nvPr/>
          </p:nvGrpSpPr>
          <p:grpSpPr bwMode="auto">
            <a:xfrm>
              <a:off x="4857909" y="2753201"/>
              <a:ext cx="966331" cy="1697516"/>
              <a:chOff x="0" y="26"/>
              <a:chExt cx="562" cy="1894"/>
            </a:xfrm>
          </p:grpSpPr>
          <p:sp>
            <p:nvSpPr>
              <p:cNvPr id="81" name="Rectangle 39"/>
              <p:cNvSpPr>
                <a:spLocks noChangeArrowheads="1"/>
              </p:cNvSpPr>
              <p:nvPr/>
            </p:nvSpPr>
            <p:spPr bwMode="auto">
              <a:xfrm>
                <a:off x="0" y="26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2" name="Rectangle 40"/>
              <p:cNvSpPr>
                <a:spLocks noChangeArrowheads="1"/>
              </p:cNvSpPr>
              <p:nvPr/>
            </p:nvSpPr>
            <p:spPr bwMode="auto">
              <a:xfrm>
                <a:off x="0" y="25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3" name="Rectangle 41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4" name="Rectangle 42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5" name="Rectangle 43"/>
              <p:cNvSpPr>
                <a:spLocks noChangeArrowheads="1"/>
              </p:cNvSpPr>
              <p:nvPr/>
            </p:nvSpPr>
            <p:spPr bwMode="auto">
              <a:xfrm>
                <a:off x="0" y="97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6" name="Rectangle 44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7" name="Rectangle 45"/>
              <p:cNvSpPr>
                <a:spLocks noChangeArrowheads="1"/>
              </p:cNvSpPr>
              <p:nvPr/>
            </p:nvSpPr>
            <p:spPr bwMode="auto">
              <a:xfrm>
                <a:off x="0" y="145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8" name="Rectangle 46"/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grpSp>
          <p:nvGrpSpPr>
            <p:cNvPr id="62" name="Group 47"/>
            <p:cNvGrpSpPr>
              <a:grpSpLocks/>
            </p:cNvGrpSpPr>
            <p:nvPr/>
          </p:nvGrpSpPr>
          <p:grpSpPr bwMode="auto">
            <a:xfrm>
              <a:off x="5868144" y="2720935"/>
              <a:ext cx="969145" cy="1844503"/>
              <a:chOff x="-269" y="0"/>
              <a:chExt cx="620" cy="2058"/>
            </a:xfrm>
          </p:grpSpPr>
          <p:sp>
            <p:nvSpPr>
              <p:cNvPr id="73" name="Text Box 48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28K-32K</a:t>
                </a:r>
              </a:p>
            </p:txBody>
          </p:sp>
          <p:sp>
            <p:nvSpPr>
              <p:cNvPr id="74" name="Text Box 49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24K-28K</a:t>
                </a:r>
              </a:p>
            </p:txBody>
          </p:sp>
          <p:sp>
            <p:nvSpPr>
              <p:cNvPr id="75" name="Text Box 50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20K-24K</a:t>
                </a:r>
              </a:p>
            </p:txBody>
          </p:sp>
          <p:sp>
            <p:nvSpPr>
              <p:cNvPr id="76" name="Text Box 51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16K-20K</a:t>
                </a:r>
              </a:p>
            </p:txBody>
          </p:sp>
          <p:sp>
            <p:nvSpPr>
              <p:cNvPr id="77" name="Text Box 52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12K-16K</a:t>
                </a:r>
              </a:p>
            </p:txBody>
          </p:sp>
          <p:sp>
            <p:nvSpPr>
              <p:cNvPr id="78" name="Text Box 53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5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8K-12K</a:t>
                </a:r>
              </a:p>
            </p:txBody>
          </p:sp>
          <p:sp>
            <p:nvSpPr>
              <p:cNvPr id="79" name="Text Box 54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4K-8K</a:t>
                </a:r>
              </a:p>
            </p:txBody>
          </p:sp>
          <p:sp>
            <p:nvSpPr>
              <p:cNvPr id="80" name="Text Box 55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0K-4K</a:t>
                </a:r>
              </a:p>
            </p:txBody>
          </p:sp>
        </p:grp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4720982" y="4512888"/>
              <a:ext cx="14157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物理地址空间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86"/>
            <p:cNvGrpSpPr>
              <a:grpSpLocks/>
            </p:cNvGrpSpPr>
            <p:nvPr/>
          </p:nvGrpSpPr>
          <p:grpSpPr bwMode="auto">
            <a:xfrm>
              <a:off x="6934940" y="2726313"/>
              <a:ext cx="282927" cy="1844503"/>
              <a:chOff x="-269" y="0"/>
              <a:chExt cx="181" cy="2058"/>
            </a:xfrm>
          </p:grpSpPr>
          <p:sp>
            <p:nvSpPr>
              <p:cNvPr id="65" name="Text Box 87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7</a:t>
                </a:r>
              </a:p>
            </p:txBody>
          </p:sp>
          <p:sp>
            <p:nvSpPr>
              <p:cNvPr id="66" name="Text Box 88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6</a:t>
                </a:r>
              </a:p>
            </p:txBody>
          </p:sp>
          <p:sp>
            <p:nvSpPr>
              <p:cNvPr id="67" name="Text Box 89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5</a:t>
                </a:r>
              </a:p>
            </p:txBody>
          </p:sp>
          <p:sp>
            <p:nvSpPr>
              <p:cNvPr id="68" name="Text Box 90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4</a:t>
                </a:r>
              </a:p>
            </p:txBody>
          </p:sp>
          <p:sp>
            <p:nvSpPr>
              <p:cNvPr id="69" name="Text Box 91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3</a:t>
                </a:r>
              </a:p>
            </p:txBody>
          </p:sp>
          <p:sp>
            <p:nvSpPr>
              <p:cNvPr id="70" name="Text Box 92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</a:t>
                </a:r>
              </a:p>
            </p:txBody>
          </p:sp>
          <p:sp>
            <p:nvSpPr>
              <p:cNvPr id="71" name="Text Box 93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</a:t>
                </a:r>
              </a:p>
            </p:txBody>
          </p:sp>
          <p:sp>
            <p:nvSpPr>
              <p:cNvPr id="72" name="Text Box 94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0</a:t>
                </a:r>
              </a:p>
            </p:txBody>
          </p:sp>
        </p:grpSp>
      </p:grpSp>
      <p:sp>
        <p:nvSpPr>
          <p:cNvPr id="89" name="Text Box 98"/>
          <p:cNvSpPr txBox="1">
            <a:spLocks noChangeArrowheads="1"/>
          </p:cNvSpPr>
          <p:nvPr/>
        </p:nvSpPr>
        <p:spPr bwMode="auto">
          <a:xfrm>
            <a:off x="6606653" y="3785207"/>
            <a:ext cx="19590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REG,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8192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 Box 99"/>
          <p:cNvSpPr txBox="1">
            <a:spLocks noChangeArrowheads="1"/>
          </p:cNvSpPr>
          <p:nvPr/>
        </p:nvSpPr>
        <p:spPr bwMode="auto">
          <a:xfrm>
            <a:off x="6617521" y="4033081"/>
            <a:ext cx="20649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32780</a:t>
            </a:r>
          </a:p>
        </p:txBody>
      </p:sp>
      <p:sp>
        <p:nvSpPr>
          <p:cNvPr id="91" name="Rectangle 12"/>
          <p:cNvSpPr>
            <a:spLocks noChangeArrowheads="1"/>
          </p:cNvSpPr>
          <p:nvPr/>
        </p:nvSpPr>
        <p:spPr bwMode="auto">
          <a:xfrm>
            <a:off x="3758537" y="4472119"/>
            <a:ext cx="966331" cy="215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92" name="Group 4"/>
          <p:cNvGrpSpPr>
            <a:grpSpLocks/>
          </p:cNvGrpSpPr>
          <p:nvPr/>
        </p:nvGrpSpPr>
        <p:grpSpPr bwMode="auto">
          <a:xfrm>
            <a:off x="3750227" y="2991587"/>
            <a:ext cx="966331" cy="3414751"/>
            <a:chOff x="254" y="14"/>
            <a:chExt cx="562" cy="3810"/>
          </a:xfrm>
          <a:noFill/>
        </p:grpSpPr>
        <p:sp>
          <p:nvSpPr>
            <p:cNvPr id="93" name="Rectangle 5"/>
            <p:cNvSpPr>
              <a:spLocks noChangeArrowheads="1"/>
            </p:cNvSpPr>
            <p:nvPr/>
          </p:nvSpPr>
          <p:spPr bwMode="auto">
            <a:xfrm>
              <a:off x="254" y="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254" y="25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5" name="Rectangle 7"/>
            <p:cNvSpPr>
              <a:spLocks noChangeArrowheads="1"/>
            </p:cNvSpPr>
            <p:nvPr/>
          </p:nvSpPr>
          <p:spPr bwMode="auto">
            <a:xfrm>
              <a:off x="254" y="49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6" name="Rectangle 8"/>
            <p:cNvSpPr>
              <a:spLocks noChangeArrowheads="1"/>
            </p:cNvSpPr>
            <p:nvPr/>
          </p:nvSpPr>
          <p:spPr bwMode="auto">
            <a:xfrm>
              <a:off x="254" y="73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7" name="Rectangle 9"/>
            <p:cNvSpPr>
              <a:spLocks noChangeArrowheads="1"/>
            </p:cNvSpPr>
            <p:nvPr/>
          </p:nvSpPr>
          <p:spPr bwMode="auto">
            <a:xfrm>
              <a:off x="254" y="96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8" name="Rectangle 10"/>
            <p:cNvSpPr>
              <a:spLocks noChangeArrowheads="1"/>
            </p:cNvSpPr>
            <p:nvPr/>
          </p:nvSpPr>
          <p:spPr bwMode="auto">
            <a:xfrm>
              <a:off x="254" y="120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9" name="Rectangle 11"/>
            <p:cNvSpPr>
              <a:spLocks noChangeArrowheads="1"/>
            </p:cNvSpPr>
            <p:nvPr/>
          </p:nvSpPr>
          <p:spPr bwMode="auto">
            <a:xfrm>
              <a:off x="254" y="144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254" y="167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1" name="Rectangle 13"/>
            <p:cNvSpPr>
              <a:spLocks noChangeArrowheads="1"/>
            </p:cNvSpPr>
            <p:nvPr/>
          </p:nvSpPr>
          <p:spPr bwMode="auto">
            <a:xfrm>
              <a:off x="254" y="1921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2" name="Rectangle 14"/>
            <p:cNvSpPr>
              <a:spLocks noChangeArrowheads="1"/>
            </p:cNvSpPr>
            <p:nvPr/>
          </p:nvSpPr>
          <p:spPr bwMode="auto">
            <a:xfrm>
              <a:off x="254" y="216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3" name="Rectangle 15"/>
            <p:cNvSpPr>
              <a:spLocks noChangeArrowheads="1"/>
            </p:cNvSpPr>
            <p:nvPr/>
          </p:nvSpPr>
          <p:spPr bwMode="auto">
            <a:xfrm>
              <a:off x="254" y="240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4" name="Rectangle 16"/>
            <p:cNvSpPr>
              <a:spLocks noChangeArrowheads="1"/>
            </p:cNvSpPr>
            <p:nvPr/>
          </p:nvSpPr>
          <p:spPr bwMode="auto">
            <a:xfrm>
              <a:off x="254" y="264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5" name="Rectangle 17"/>
            <p:cNvSpPr>
              <a:spLocks noChangeArrowheads="1"/>
            </p:cNvSpPr>
            <p:nvPr/>
          </p:nvSpPr>
          <p:spPr bwMode="auto">
            <a:xfrm>
              <a:off x="254" y="287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254" y="31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07" name="Rectangle 19"/>
            <p:cNvSpPr>
              <a:spLocks noChangeArrowheads="1"/>
            </p:cNvSpPr>
            <p:nvPr/>
          </p:nvSpPr>
          <p:spPr bwMode="auto">
            <a:xfrm>
              <a:off x="254" y="335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54" y="358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</p:grpSp>
      <p:sp>
        <p:nvSpPr>
          <p:cNvPr id="109" name="Rectangle 40"/>
          <p:cNvSpPr>
            <a:spLocks noChangeArrowheads="1"/>
          </p:cNvSpPr>
          <p:nvPr/>
        </p:nvSpPr>
        <p:spPr bwMode="auto">
          <a:xfrm>
            <a:off x="6748546" y="4924412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10" name="Rectangle 18"/>
          <p:cNvSpPr>
            <a:spLocks noChangeArrowheads="1"/>
          </p:cNvSpPr>
          <p:nvPr/>
        </p:nvSpPr>
        <p:spPr bwMode="auto">
          <a:xfrm>
            <a:off x="3764025" y="4477108"/>
            <a:ext cx="966331" cy="215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11" name="Rectangle 18"/>
          <p:cNvSpPr>
            <a:spLocks noChangeArrowheads="1"/>
          </p:cNvSpPr>
          <p:nvPr/>
        </p:nvSpPr>
        <p:spPr bwMode="auto">
          <a:xfrm>
            <a:off x="6747092" y="5361029"/>
            <a:ext cx="966331" cy="215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3750175" y="5763891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6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89" grpId="0"/>
      <p:bldP spid="90" grpId="0"/>
      <p:bldP spid="91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栈上的</a:t>
            </a:r>
            <a:r>
              <a:rPr lang="en-US" altLang="zh-CN" dirty="0" smtClean="0"/>
              <a:t>EIP</a:t>
            </a:r>
            <a:r>
              <a:rPr lang="zh-CN" altLang="en-US" dirty="0" smtClean="0"/>
              <a:t>是哪里来的？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93" y="937284"/>
            <a:ext cx="8427695" cy="49853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3061" y="5721018"/>
            <a:ext cx="458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80386</a:t>
            </a:r>
            <a:r>
              <a:rPr lang="zh-CN" altLang="en-US" dirty="0" smtClean="0"/>
              <a:t>程序员参考手册第</a:t>
            </a:r>
            <a:r>
              <a:rPr lang="en-US" altLang="zh-CN" dirty="0" smtClean="0"/>
              <a:t>162</a:t>
            </a:r>
            <a:r>
              <a:rPr lang="zh-CN" altLang="en-US" dirty="0" smtClean="0"/>
              <a:t>页，</a:t>
            </a:r>
            <a:r>
              <a:rPr lang="en-US" altLang="zh-CN" dirty="0" smtClean="0"/>
              <a:t>exception section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56513" y="2517607"/>
            <a:ext cx="4006516" cy="5684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75703" y="3092113"/>
            <a:ext cx="4006516" cy="5684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当页表遇上多进程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当有某个进程需要更多的页框时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OS</a:t>
            </a:r>
            <a:r>
              <a:rPr lang="zh-CN" altLang="en-US" dirty="0" smtClean="0">
                <a:ea typeface="宋体" panose="02010600030101010101" pitchFamily="2" charset="-122"/>
              </a:rPr>
              <a:t>负责找到一个空白的页框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将这个页框交给目标进程，并修改该进程的页表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为了高效定位空白页框，系统需要维护一张表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该页表中记录了每个页框的使用情况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每次内存页的申请与释放，进程的销毁都会修改这张表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这张页表管理的是物理地址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因此，系统中存在两种“页表”，一种为每个进程使用，叫</a:t>
            </a:r>
            <a:r>
              <a:rPr lang="en-US" altLang="zh-CN" dirty="0" err="1" smtClean="0">
                <a:ea typeface="宋体" panose="02010600030101010101" pitchFamily="2" charset="-122"/>
              </a:rPr>
              <a:t>page_table</a:t>
            </a:r>
            <a:r>
              <a:rPr lang="zh-CN" altLang="en-US" dirty="0" smtClean="0">
                <a:ea typeface="宋体" panose="02010600030101010101" pitchFamily="2" charset="-122"/>
              </a:rPr>
              <a:t>，另一个供系统整体使用，叫</a:t>
            </a:r>
            <a:r>
              <a:rPr lang="en-US" altLang="zh-CN" dirty="0" err="1" smtClean="0">
                <a:ea typeface="宋体" panose="02010600030101010101" pitchFamily="2" charset="-122"/>
              </a:rPr>
              <a:t>page_free_list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71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A8B57-CE03-479E-90F5-E52CD0499B5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1A0CC5-F4B1-4FA1-870B-D12B25073830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smtClean="0">
              <a:solidFill>
                <a:srgbClr val="993300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2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12" y="1131374"/>
            <a:ext cx="8103376" cy="45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超大的虚拟内存和多级页表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每个一级页表占据一个页框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每个二级页表占据一个页框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二级页表共有</a:t>
            </a:r>
            <a:r>
              <a:rPr lang="en-US" altLang="zh-CN" smtClean="0">
                <a:ea typeface="宋体" panose="02010600030101010101" pitchFamily="2" charset="-122"/>
              </a:rPr>
              <a:t>1024</a:t>
            </a:r>
            <a:r>
              <a:rPr lang="zh-CN" altLang="en-US" smtClean="0">
                <a:ea typeface="宋体" panose="02010600030101010101" pitchFamily="2" charset="-122"/>
              </a:rPr>
              <a:t>个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这些东西在内存里是怎么放的？内存不够用的时候怎么办？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6D6CB-0CD9-4304-8C1C-7612BB3F6E4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超大的虚拟内存和多级页表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3624263" cy="5010150"/>
          </a:xfrm>
        </p:spPr>
        <p:txBody>
          <a:bodyPr/>
          <a:lstStyle/>
          <a:p>
            <a:r>
              <a:rPr lang="zh-CN" altLang="en-US" sz="2400" smtClean="0">
                <a:ea typeface="宋体" panose="02010600030101010101" pitchFamily="2" charset="-122"/>
              </a:rPr>
              <a:t>二级页表里是虚拟内存与物理内存的对应关系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smtClean="0">
                <a:ea typeface="宋体" panose="02010600030101010101" pitchFamily="2" charset="-122"/>
              </a:rPr>
              <a:t>如果该二级页表所表示的一片虚拟地址都未被使用，那么该二级表中没有有效数据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r>
              <a:rPr lang="zh-CN" altLang="en-US" sz="2400" smtClean="0">
                <a:ea typeface="宋体" panose="02010600030101010101" pitchFamily="2" charset="-122"/>
              </a:rPr>
              <a:t>一级页表中存放的是二级页表的位置，用物理地址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smtClean="0">
                <a:ea typeface="宋体" panose="02010600030101010101" pitchFamily="2" charset="-122"/>
              </a:rPr>
              <a:t>一级页表的物理地址存在特定的寄存器里，可直接载入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smtClean="0">
                <a:ea typeface="宋体" panose="02010600030101010101" pitchFamily="2" charset="-122"/>
              </a:rPr>
              <a:t>页表中存的是二级页表的地址（什么地址？）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90AEAB-4C29-49D1-B7C3-C941AE321DB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833438" y="2997200"/>
            <a:ext cx="2951162" cy="985838"/>
            <a:chOff x="113" y="1888"/>
            <a:chExt cx="1859" cy="621"/>
          </a:xfrm>
        </p:grpSpPr>
        <p:grpSp>
          <p:nvGrpSpPr>
            <p:cNvPr id="9263" name="Group 16"/>
            <p:cNvGrpSpPr>
              <a:grpSpLocks/>
            </p:cNvGrpSpPr>
            <p:nvPr/>
          </p:nvGrpSpPr>
          <p:grpSpPr bwMode="auto">
            <a:xfrm>
              <a:off x="113" y="1888"/>
              <a:ext cx="1859" cy="409"/>
              <a:chOff x="249" y="3203"/>
              <a:chExt cx="2177" cy="409"/>
            </a:xfrm>
          </p:grpSpPr>
          <p:sp>
            <p:nvSpPr>
              <p:cNvPr id="9265" name="Rectangle 7"/>
              <p:cNvSpPr>
                <a:spLocks noChangeArrowheads="1"/>
              </p:cNvSpPr>
              <p:nvPr/>
            </p:nvSpPr>
            <p:spPr bwMode="auto">
              <a:xfrm>
                <a:off x="249" y="3204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PT1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(10 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66" name="Rectangle 14"/>
              <p:cNvSpPr>
                <a:spLocks noChangeArrowheads="1"/>
              </p:cNvSpPr>
              <p:nvPr/>
            </p:nvSpPr>
            <p:spPr bwMode="auto">
              <a:xfrm>
                <a:off x="975" y="3203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PT2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(10 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67" name="Rectangle 15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Offset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(12bit)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264" name="Text Box 17"/>
            <p:cNvSpPr txBox="1">
              <a:spLocks noChangeArrowheads="1"/>
            </p:cNvSpPr>
            <p:nvPr/>
          </p:nvSpPr>
          <p:spPr bwMode="auto">
            <a:xfrm>
              <a:off x="308" y="2296"/>
              <a:ext cx="13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Page table entry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3" name="组合 125"/>
          <p:cNvGrpSpPr>
            <a:grpSpLocks/>
          </p:cNvGrpSpPr>
          <p:nvPr/>
        </p:nvGrpSpPr>
        <p:grpSpPr bwMode="auto">
          <a:xfrm>
            <a:off x="4843463" y="1700213"/>
            <a:ext cx="4192587" cy="4105275"/>
            <a:chOff x="3959257" y="1773238"/>
            <a:chExt cx="5041899" cy="3954471"/>
          </a:xfrm>
        </p:grpSpPr>
        <p:sp>
          <p:nvSpPr>
            <p:cNvPr id="9225" name="Text Box 75"/>
            <p:cNvSpPr txBox="1">
              <a:spLocks noChangeArrowheads="1"/>
            </p:cNvSpPr>
            <p:nvPr/>
          </p:nvSpPr>
          <p:spPr bwMode="auto">
            <a:xfrm>
              <a:off x="8072462" y="4500570"/>
              <a:ext cx="928694" cy="313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Frame</a:t>
              </a:r>
              <a:endParaRPr kumimoji="1"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6" name="Line 95"/>
            <p:cNvSpPr>
              <a:spLocks noChangeShapeType="1"/>
            </p:cNvSpPr>
            <p:nvPr/>
          </p:nvSpPr>
          <p:spPr bwMode="auto">
            <a:xfrm>
              <a:off x="7775607" y="2276476"/>
              <a:ext cx="1008063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27" name="Group 52"/>
            <p:cNvGrpSpPr>
              <a:grpSpLocks/>
            </p:cNvGrpSpPr>
            <p:nvPr/>
          </p:nvGrpSpPr>
          <p:grpSpPr bwMode="auto">
            <a:xfrm>
              <a:off x="3959257" y="2630488"/>
              <a:ext cx="1584325" cy="2012950"/>
              <a:chOff x="2200" y="1117"/>
              <a:chExt cx="672" cy="1082"/>
            </a:xfrm>
          </p:grpSpPr>
          <p:sp>
            <p:nvSpPr>
              <p:cNvPr id="9257" name="Rectangle 20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58" name="Rectangle 22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9" name="Rectangle 24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60" name="Rectangle 26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61" name="Rectangle 28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62" name="Rectangle 30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28" name="Text Box 64"/>
            <p:cNvSpPr txBox="1">
              <a:spLocks noChangeArrowheads="1"/>
            </p:cNvSpPr>
            <p:nvPr/>
          </p:nvSpPr>
          <p:spPr bwMode="auto">
            <a:xfrm>
              <a:off x="4103720" y="2133601"/>
              <a:ext cx="12969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 level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9" name="Text Box 66"/>
            <p:cNvSpPr txBox="1">
              <a:spLocks noChangeArrowheads="1"/>
            </p:cNvSpPr>
            <p:nvPr/>
          </p:nvSpPr>
          <p:spPr bwMode="auto">
            <a:xfrm>
              <a:off x="6429388" y="1773238"/>
              <a:ext cx="16430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Second level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230" name="Group 68"/>
            <p:cNvGrpSpPr>
              <a:grpSpLocks/>
            </p:cNvGrpSpPr>
            <p:nvPr/>
          </p:nvGrpSpPr>
          <p:grpSpPr bwMode="auto">
            <a:xfrm>
              <a:off x="6407182" y="2209801"/>
              <a:ext cx="1584325" cy="1012825"/>
              <a:chOff x="2200" y="1117"/>
              <a:chExt cx="672" cy="1082"/>
            </a:xfrm>
          </p:grpSpPr>
          <p:sp>
            <p:nvSpPr>
              <p:cNvPr id="9251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52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3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4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55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56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31" name="Line 90"/>
            <p:cNvSpPr>
              <a:spLocks noChangeShapeType="1"/>
            </p:cNvSpPr>
            <p:nvPr/>
          </p:nvSpPr>
          <p:spPr bwMode="auto">
            <a:xfrm>
              <a:off x="5399120" y="4508501"/>
              <a:ext cx="936625" cy="73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91"/>
            <p:cNvSpPr>
              <a:spLocks noChangeShapeType="1"/>
            </p:cNvSpPr>
            <p:nvPr/>
          </p:nvSpPr>
          <p:spPr bwMode="auto">
            <a:xfrm flipV="1">
              <a:off x="5472145" y="3500438"/>
              <a:ext cx="936625" cy="720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92"/>
            <p:cNvSpPr>
              <a:spLocks noChangeShapeType="1"/>
            </p:cNvSpPr>
            <p:nvPr/>
          </p:nvSpPr>
          <p:spPr bwMode="auto">
            <a:xfrm flipV="1">
              <a:off x="5399120" y="2276476"/>
              <a:ext cx="1008063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96"/>
            <p:cNvSpPr>
              <a:spLocks noChangeShapeType="1"/>
            </p:cNvSpPr>
            <p:nvPr/>
          </p:nvSpPr>
          <p:spPr bwMode="auto">
            <a:xfrm>
              <a:off x="7920070" y="2781301"/>
              <a:ext cx="719138" cy="142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35" name="Group 68"/>
            <p:cNvGrpSpPr>
              <a:grpSpLocks/>
            </p:cNvGrpSpPr>
            <p:nvPr/>
          </p:nvGrpSpPr>
          <p:grpSpPr bwMode="auto">
            <a:xfrm>
              <a:off x="6429388" y="3429000"/>
              <a:ext cx="1584325" cy="1012825"/>
              <a:chOff x="2200" y="1117"/>
              <a:chExt cx="672" cy="1082"/>
            </a:xfrm>
          </p:grpSpPr>
          <p:sp>
            <p:nvSpPr>
              <p:cNvPr id="9245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46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7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8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49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50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9236" name="Group 68"/>
            <p:cNvGrpSpPr>
              <a:grpSpLocks/>
            </p:cNvGrpSpPr>
            <p:nvPr/>
          </p:nvGrpSpPr>
          <p:grpSpPr bwMode="auto">
            <a:xfrm>
              <a:off x="6429388" y="4714884"/>
              <a:ext cx="1584325" cy="1012825"/>
              <a:chOff x="2200" y="1117"/>
              <a:chExt cx="672" cy="1082"/>
            </a:xfrm>
          </p:grpSpPr>
          <p:sp>
            <p:nvSpPr>
              <p:cNvPr id="9239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40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1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2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43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44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37" name="Line 93"/>
            <p:cNvSpPr>
              <a:spLocks noChangeShapeType="1"/>
            </p:cNvSpPr>
            <p:nvPr/>
          </p:nvSpPr>
          <p:spPr bwMode="auto">
            <a:xfrm>
              <a:off x="7786710" y="4000504"/>
              <a:ext cx="86360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94"/>
            <p:cNvSpPr>
              <a:spLocks noChangeShapeType="1"/>
            </p:cNvSpPr>
            <p:nvPr/>
          </p:nvSpPr>
          <p:spPr bwMode="auto">
            <a:xfrm flipV="1">
              <a:off x="7847045" y="5214950"/>
              <a:ext cx="582607" cy="301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进程的虚拟地址空间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每个进程有一个完全属于自己的地址空间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4G</a:t>
            </a:r>
            <a:r>
              <a:rPr lang="zh-CN" altLang="en-US" dirty="0" smtClean="0"/>
              <a:t>（其中一部分归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，一部分归应用）</a:t>
            </a:r>
            <a:endParaRPr lang="en-US" altLang="zh-CN" dirty="0" smtClean="0"/>
          </a:p>
          <a:p>
            <a:r>
              <a:rPr lang="zh-CN" altLang="en-US" dirty="0" smtClean="0"/>
              <a:t>这个空间由一个页表（多级页表）描述</a:t>
            </a:r>
            <a:endParaRPr lang="en-US" altLang="zh-CN" dirty="0" smtClean="0"/>
          </a:p>
          <a:p>
            <a:r>
              <a:rPr lang="zh-CN" altLang="en-US" dirty="0" smtClean="0"/>
              <a:t>每个进程有一个独立的页表</a:t>
            </a:r>
            <a:endParaRPr lang="en-US" altLang="zh-CN" dirty="0" smtClean="0"/>
          </a:p>
          <a:p>
            <a:r>
              <a:rPr lang="zh-CN" altLang="en-US" dirty="0" smtClean="0"/>
              <a:t>页表中描述了</a:t>
            </a:r>
            <a:r>
              <a:rPr lang="zh-CN" altLang="en-US" dirty="0" smtClean="0">
                <a:solidFill>
                  <a:srgbClr val="FF0000"/>
                </a:solidFill>
              </a:rPr>
              <a:t>该进程的虚拟地址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该机器的物理地址</a:t>
            </a:r>
            <a:r>
              <a:rPr lang="zh-CN" altLang="en-US" dirty="0" smtClean="0"/>
              <a:t>的对应关系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谁描述了未在物理内存中的虚拟内存数据在哪里？</a:t>
            </a:r>
            <a:endParaRPr lang="en-US" altLang="zh-CN" dirty="0" smtClean="0"/>
          </a:p>
          <a:p>
            <a:r>
              <a:rPr lang="zh-CN" altLang="en-US" dirty="0" smtClean="0"/>
              <a:t>进程的整个运行过程中，都在使用虚拟地址，应用程序无法触及物理地址，也就无法影响其他进程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只要页表不冲突，两个进程不会碰到同一个物理地址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67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进程创建时发生了什么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分配一级页表（页目录表）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将一级页表的物理地址放入</a:t>
            </a:r>
            <a:r>
              <a:rPr lang="en-US" altLang="zh-CN" dirty="0" smtClean="0">
                <a:ea typeface="宋体" panose="02010600030101010101" pitchFamily="2" charset="-122"/>
              </a:rPr>
              <a:t>CR3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应用程序加载，在虚拟地址中载入分段信息和部分数据、指令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依据编译链接的结果，这些信息放在程序二进制头中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建立虚拟地址 与 文件的物理偏移量的对应关系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进程创建完成，将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转去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以执行程序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取指令数据中引发缺页，</a:t>
            </a:r>
            <a:r>
              <a:rPr lang="en-US" altLang="zh-CN" dirty="0" smtClean="0">
                <a:ea typeface="宋体" panose="02010600030101010101" pitchFamily="2" charset="-122"/>
              </a:rPr>
              <a:t>OS</a:t>
            </a:r>
            <a:r>
              <a:rPr lang="zh-CN" altLang="en-US" dirty="0" smtClean="0">
                <a:ea typeface="宋体" panose="02010600030101010101" pitchFamily="2" charset="-122"/>
              </a:rPr>
              <a:t>加载新的数据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如果该虚拟地址的页表不存在，则需创建页表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0EA9F-E932-4062-9201-0F3B86816B0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文件中描述的虚拟地址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" y="1645752"/>
            <a:ext cx="9667875" cy="48863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1043608" y="4365104"/>
            <a:ext cx="504056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2264</Words>
  <Application>Microsoft Office PowerPoint</Application>
  <PresentationFormat>全屏显示(4:3)</PresentationFormat>
  <Paragraphs>439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굴림</vt:lpstr>
      <vt:lpstr>MS PGothic</vt:lpstr>
      <vt:lpstr>华文琥珀</vt:lpstr>
      <vt:lpstr>楷体_GB2312</vt:lpstr>
      <vt:lpstr>宋体</vt:lpstr>
      <vt:lpstr>微软雅黑</vt:lpstr>
      <vt:lpstr>张海山锐谐体2.0-授权联系：Samtype@QQ.com</vt:lpstr>
      <vt:lpstr>Arial</vt:lpstr>
      <vt:lpstr>Courier New</vt:lpstr>
      <vt:lpstr>Symbol</vt:lpstr>
      <vt:lpstr>Times New Roman</vt:lpstr>
      <vt:lpstr>Verdana</vt:lpstr>
      <vt:lpstr>Wingdings</vt:lpstr>
      <vt:lpstr>psh3_Print</vt:lpstr>
      <vt:lpstr>图表</vt:lpstr>
      <vt:lpstr>Operating System</vt:lpstr>
      <vt:lpstr>当页表遇上多进程</vt:lpstr>
      <vt:lpstr>当页表遇上多进程</vt:lpstr>
      <vt:lpstr>PowerPoint 演示文稿</vt:lpstr>
      <vt:lpstr>超大的虚拟内存和多级页表</vt:lpstr>
      <vt:lpstr>超大的虚拟内存和多级页表</vt:lpstr>
      <vt:lpstr>进程的虚拟地址空间</vt:lpstr>
      <vt:lpstr>进程创建时发生了什么</vt:lpstr>
      <vt:lpstr>在ELF文件中描述的虚拟地址</vt:lpstr>
      <vt:lpstr>在程序运行时加载的虚拟地址</vt:lpstr>
      <vt:lpstr>进程创建时发生了什么</vt:lpstr>
      <vt:lpstr>PowerPoint 演示文稿</vt:lpstr>
      <vt:lpstr>缺页中断完整的故事</vt:lpstr>
      <vt:lpstr>进程的创建和管理</vt:lpstr>
      <vt:lpstr>进程的创建和管理</vt:lpstr>
      <vt:lpstr>PowerPoint 演示文稿</vt:lpstr>
      <vt:lpstr>fork调用后</vt:lpstr>
      <vt:lpstr>fork调用后,exec调用后</vt:lpstr>
      <vt:lpstr>进程需要内存时发生了什么</vt:lpstr>
      <vt:lpstr>进程的创建和管理</vt:lpstr>
      <vt:lpstr>再谈一谈cache</vt:lpstr>
      <vt:lpstr>PowerPoint 演示文稿</vt:lpstr>
      <vt:lpstr>Case of MFT</vt:lpstr>
      <vt:lpstr>PowerPoint 演示文稿</vt:lpstr>
      <vt:lpstr>进程调度时发生了什么</vt:lpstr>
      <vt:lpstr>进程调度时发生了什么</vt:lpstr>
      <vt:lpstr>发生抖动了怎么办？</vt:lpstr>
      <vt:lpstr>关于缺页中断的一些小细节</vt:lpstr>
      <vt:lpstr>栈上的EIP是哪里来的？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2022-10-24T03:17:52Z</dcterms:created>
  <dcterms:modified xsi:type="dcterms:W3CDTF">2022-10-24T03:17:59Z</dcterms:modified>
</cp:coreProperties>
</file>