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53"/>
  </p:notesMasterIdLst>
  <p:sldIdLst>
    <p:sldId id="662" r:id="rId2"/>
    <p:sldId id="286" r:id="rId3"/>
    <p:sldId id="288" r:id="rId4"/>
    <p:sldId id="289" r:id="rId5"/>
    <p:sldId id="291" r:id="rId6"/>
    <p:sldId id="293" r:id="rId7"/>
    <p:sldId id="645" r:id="rId8"/>
    <p:sldId id="659" r:id="rId9"/>
    <p:sldId id="655" r:id="rId10"/>
    <p:sldId id="646" r:id="rId11"/>
    <p:sldId id="617" r:id="rId12"/>
    <p:sldId id="641" r:id="rId13"/>
    <p:sldId id="634" r:id="rId14"/>
    <p:sldId id="640" r:id="rId15"/>
    <p:sldId id="637" r:id="rId16"/>
    <p:sldId id="638" r:id="rId17"/>
    <p:sldId id="635" r:id="rId18"/>
    <p:sldId id="636" r:id="rId19"/>
    <p:sldId id="660" r:id="rId20"/>
    <p:sldId id="661" r:id="rId21"/>
    <p:sldId id="619" r:id="rId22"/>
    <p:sldId id="621" r:id="rId23"/>
    <p:sldId id="285" r:id="rId24"/>
    <p:sldId id="257"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92"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FF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6" d="100"/>
          <a:sy n="116" d="100"/>
        </p:scale>
        <p:origin x="13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4F993-5110-473C-ABC9-95C2F3F03519}" type="datetimeFigureOut">
              <a:rPr lang="zh-CN" altLang="en-US" smtClean="0"/>
              <a:t>2022/10/31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E71EC-8A57-4693-B5D1-430C475985BE}" type="slidenum">
              <a:rPr lang="zh-CN" altLang="en-US" smtClean="0"/>
              <a:t>‹#›</a:t>
            </a:fld>
            <a:endParaRPr lang="zh-CN" altLang="en-US"/>
          </a:p>
        </p:txBody>
      </p:sp>
    </p:spTree>
    <p:extLst>
      <p:ext uri="{BB962C8B-B14F-4D97-AF65-F5344CB8AC3E}">
        <p14:creationId xmlns:p14="http://schemas.microsoft.com/office/powerpoint/2010/main" val="1481331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50EFE24-54F8-4216-9AD5-1A75C4943EC4}" type="slidenum">
              <a:rPr lang="zh-CN" altLang="en-US" smtClean="0"/>
              <a:pPr>
                <a:defRPr/>
              </a:pPr>
              <a:t>3</a:t>
            </a:fld>
            <a:endParaRPr lang="en-US" altLang="zh-CN"/>
          </a:p>
        </p:txBody>
      </p:sp>
    </p:spTree>
    <p:extLst>
      <p:ext uri="{BB962C8B-B14F-4D97-AF65-F5344CB8AC3E}">
        <p14:creationId xmlns:p14="http://schemas.microsoft.com/office/powerpoint/2010/main" val="281790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0091C4-0C9D-4AE4-9467-9A39C3B68CDD}" type="slidenum">
              <a:rPr lang="zh-CN" altLang="en-US" smtClean="0"/>
              <a:pPr>
                <a:defRPr/>
              </a:pPr>
              <a:t>18</a:t>
            </a:fld>
            <a:endParaRPr lang="en-US" altLang="zh-CN"/>
          </a:p>
        </p:txBody>
      </p:sp>
    </p:spTree>
    <p:extLst>
      <p:ext uri="{BB962C8B-B14F-4D97-AF65-F5344CB8AC3E}">
        <p14:creationId xmlns:p14="http://schemas.microsoft.com/office/powerpoint/2010/main" val="119860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32"/>
          <p:cNvSpPr>
            <a:spLocks noChangeArrowheads="1"/>
          </p:cNvSpPr>
          <p:nvPr/>
        </p:nvSpPr>
        <p:spPr bwMode="ltGray">
          <a:xfrm>
            <a:off x="827088" y="1196975"/>
            <a:ext cx="8305800"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5" name="Picture 31" descr="psh3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white">
          <a:xfrm>
            <a:off x="971550" y="1125538"/>
            <a:ext cx="8064500" cy="1081087"/>
          </a:xfrm>
        </p:spPr>
        <p:txBody>
          <a:bodyPr/>
          <a:lstStyle>
            <a:lvl1pPr>
              <a:defRPr sz="5400">
                <a:solidFill>
                  <a:schemeClr val="bg2"/>
                </a:solidFill>
              </a:defRPr>
            </a:lvl1pPr>
          </a:lstStyle>
          <a:p>
            <a:r>
              <a:rPr lang="ko-KR" altLang="en-US"/>
              <a:t>单击此处编辑母版标题样式</a:t>
            </a:r>
          </a:p>
        </p:txBody>
      </p:sp>
      <p:sp>
        <p:nvSpPr>
          <p:cNvPr id="13334" name="Rectangle 22"/>
          <p:cNvSpPr>
            <a:spLocks noGrp="1" noChangeArrowheads="1"/>
          </p:cNvSpPr>
          <p:nvPr>
            <p:ph type="subTitle" sz="quarter" idx="1"/>
          </p:nvPr>
        </p:nvSpPr>
        <p:spPr>
          <a:xfrm>
            <a:off x="971550" y="3810000"/>
            <a:ext cx="8064500" cy="533400"/>
          </a:xfrm>
        </p:spPr>
        <p:txBody>
          <a:bodyPr/>
          <a:lstStyle>
            <a:lvl1pPr marL="0" indent="0" algn="ctr">
              <a:buFont typeface="Wingdings" pitchFamily="2" charset="2"/>
              <a:buNone/>
              <a:defRPr sz="2400" i="1">
                <a:solidFill>
                  <a:schemeClr val="tx1"/>
                </a:solidFill>
                <a:latin typeface="Arial" charset="0"/>
              </a:defRPr>
            </a:lvl1pPr>
          </a:lstStyle>
          <a:p>
            <a:r>
              <a:rPr lang="ko-KR" altLang="en-US"/>
              <a:t>单击此处编辑母版副标题样式</a:t>
            </a:r>
          </a:p>
        </p:txBody>
      </p:sp>
      <p:sp>
        <p:nvSpPr>
          <p:cNvPr id="6" name="Rectangle 23"/>
          <p:cNvSpPr>
            <a:spLocks noGrp="1" noChangeArrowheads="1"/>
          </p:cNvSpPr>
          <p:nvPr>
            <p:ph type="dt" sz="quarter" idx="10"/>
          </p:nvPr>
        </p:nvSpPr>
        <p:spPr>
          <a:xfrm>
            <a:off x="457200" y="6553200"/>
            <a:ext cx="2133600" cy="152400"/>
          </a:xfrm>
        </p:spPr>
        <p:txBody>
          <a:bodyPr/>
          <a:lstStyle>
            <a:lvl1pP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7" name="Rectangle 24"/>
          <p:cNvSpPr>
            <a:spLocks noGrp="1" noChangeArrowheads="1"/>
          </p:cNvSpPr>
          <p:nvPr>
            <p:ph type="ftr" sz="quarter" idx="11"/>
          </p:nvPr>
        </p:nvSpPr>
        <p:spPr>
          <a:xfrm>
            <a:off x="3124200" y="6553200"/>
            <a:ext cx="2895600" cy="152400"/>
          </a:xfrm>
        </p:spPr>
        <p:txBody>
          <a:bodyPr/>
          <a:lstStyle>
            <a:lvl1pPr algn="ct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pPr>
              <a:defRPr/>
            </a:pPr>
            <a:fld id="{909894B8-3A69-4F53-8C7B-C1FE579512CF}" type="slidenum">
              <a:rPr lang="ko-KR" altLang="en-US"/>
              <a:pPr>
                <a:defRPr/>
              </a:pPr>
              <a:t>‹#›</a:t>
            </a:fld>
            <a:endParaRPr lang="en-US" altLang="ko-KR"/>
          </a:p>
        </p:txBody>
      </p:sp>
    </p:spTree>
    <p:extLst>
      <p:ext uri="{BB962C8B-B14F-4D97-AF65-F5344CB8AC3E}">
        <p14:creationId xmlns:p14="http://schemas.microsoft.com/office/powerpoint/2010/main" val="406404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8DA80184-8594-4668-B4A9-6A52DA6D3E0C}" type="slidenum">
              <a:rPr lang="en-US" altLang="ko-KR"/>
              <a:pPr>
                <a:defRPr/>
              </a:pPr>
              <a:t>‹#›</a:t>
            </a:fld>
            <a:endParaRPr lang="en-US" altLang="ko-KR"/>
          </a:p>
        </p:txBody>
      </p:sp>
    </p:spTree>
    <p:extLst>
      <p:ext uri="{BB962C8B-B14F-4D97-AF65-F5344CB8AC3E}">
        <p14:creationId xmlns:p14="http://schemas.microsoft.com/office/powerpoint/2010/main" val="21771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304800"/>
            <a:ext cx="2016125"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71550" y="304800"/>
            <a:ext cx="5895975"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E376AD59-4E87-450F-A941-8A078B2CB422}" type="slidenum">
              <a:rPr lang="en-US" altLang="ko-KR"/>
              <a:pPr>
                <a:defRPr/>
              </a:pPr>
              <a:t>‹#›</a:t>
            </a:fld>
            <a:endParaRPr lang="en-US" altLang="ko-KR"/>
          </a:p>
        </p:txBody>
      </p:sp>
    </p:spTree>
    <p:extLst>
      <p:ext uri="{BB962C8B-B14F-4D97-AF65-F5344CB8AC3E}">
        <p14:creationId xmlns:p14="http://schemas.microsoft.com/office/powerpoint/2010/main" val="2898384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304800"/>
            <a:ext cx="7777163" cy="892175"/>
          </a:xfrm>
        </p:spPr>
        <p:txBody>
          <a:bodyPr/>
          <a:lstStyle/>
          <a:p>
            <a:r>
              <a:rPr lang="zh-CN" altLang="en-US"/>
              <a:t>单击此处编辑母版标题样式</a:t>
            </a:r>
          </a:p>
        </p:txBody>
      </p:sp>
      <p:sp>
        <p:nvSpPr>
          <p:cNvPr id="3" name="文本占位符 2"/>
          <p:cNvSpPr>
            <a:spLocks noGrp="1"/>
          </p:cNvSpPr>
          <p:nvPr>
            <p:ph type="body" sz="half" idx="1"/>
          </p:nvPr>
        </p:nvSpPr>
        <p:spPr>
          <a:xfrm>
            <a:off x="97155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B5C01662-2036-45DD-8200-0309F4622479}" type="slidenum">
              <a:rPr lang="en-US" altLang="ko-KR"/>
              <a:pPr>
                <a:defRPr/>
              </a:pPr>
              <a:t>‹#›</a:t>
            </a:fld>
            <a:endParaRPr lang="en-US" altLang="ko-KR"/>
          </a:p>
        </p:txBody>
      </p:sp>
    </p:spTree>
    <p:extLst>
      <p:ext uri="{BB962C8B-B14F-4D97-AF65-F5344CB8AC3E}">
        <p14:creationId xmlns:p14="http://schemas.microsoft.com/office/powerpoint/2010/main" val="75295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32C7C19E-C979-4A8C-991F-EB73B2F94084}" type="slidenum">
              <a:rPr lang="en-US" altLang="ko-KR"/>
              <a:pPr>
                <a:defRPr/>
              </a:pPr>
              <a:t>‹#›</a:t>
            </a:fld>
            <a:endParaRPr lang="en-US" altLang="ko-KR"/>
          </a:p>
        </p:txBody>
      </p:sp>
    </p:spTree>
    <p:extLst>
      <p:ext uri="{BB962C8B-B14F-4D97-AF65-F5344CB8AC3E}">
        <p14:creationId xmlns:p14="http://schemas.microsoft.com/office/powerpoint/2010/main" val="44751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3884BE4A-665D-4750-B82A-97CE17AE2019}" type="slidenum">
              <a:rPr lang="en-US" altLang="ko-KR"/>
              <a:pPr>
                <a:defRPr/>
              </a:pPr>
              <a:t>‹#›</a:t>
            </a:fld>
            <a:endParaRPr lang="en-US" altLang="ko-KR"/>
          </a:p>
        </p:txBody>
      </p:sp>
    </p:spTree>
    <p:extLst>
      <p:ext uri="{BB962C8B-B14F-4D97-AF65-F5344CB8AC3E}">
        <p14:creationId xmlns:p14="http://schemas.microsoft.com/office/powerpoint/2010/main" val="108287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155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0B07B236-F1C7-42BC-8E0C-86938ACFC643}" type="slidenum">
              <a:rPr lang="en-US" altLang="ko-KR"/>
              <a:pPr>
                <a:defRPr/>
              </a:pPr>
              <a:t>‹#›</a:t>
            </a:fld>
            <a:endParaRPr lang="en-US" altLang="ko-KR"/>
          </a:p>
        </p:txBody>
      </p:sp>
    </p:spTree>
    <p:extLst>
      <p:ext uri="{BB962C8B-B14F-4D97-AF65-F5344CB8AC3E}">
        <p14:creationId xmlns:p14="http://schemas.microsoft.com/office/powerpoint/2010/main" val="289218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8"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9" name="Rectangle 25"/>
          <p:cNvSpPr>
            <a:spLocks noGrp="1" noChangeArrowheads="1"/>
          </p:cNvSpPr>
          <p:nvPr>
            <p:ph type="sldNum" sz="quarter" idx="12"/>
          </p:nvPr>
        </p:nvSpPr>
        <p:spPr>
          <a:ln/>
        </p:spPr>
        <p:txBody>
          <a:bodyPr/>
          <a:lstStyle>
            <a:lvl1pPr>
              <a:defRPr/>
            </a:lvl1pPr>
          </a:lstStyle>
          <a:p>
            <a:pPr>
              <a:defRPr/>
            </a:pPr>
            <a:fld id="{BCA16D0A-B9D9-41D5-AE5C-BCA3C2ECA1AF}" type="slidenum">
              <a:rPr lang="en-US" altLang="ko-KR"/>
              <a:pPr>
                <a:defRPr/>
              </a:pPr>
              <a:t>‹#›</a:t>
            </a:fld>
            <a:endParaRPr lang="en-US" altLang="ko-KR"/>
          </a:p>
        </p:txBody>
      </p:sp>
    </p:spTree>
    <p:extLst>
      <p:ext uri="{BB962C8B-B14F-4D97-AF65-F5344CB8AC3E}">
        <p14:creationId xmlns:p14="http://schemas.microsoft.com/office/powerpoint/2010/main" val="235248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4"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5" name="Rectangle 25"/>
          <p:cNvSpPr>
            <a:spLocks noGrp="1" noChangeArrowheads="1"/>
          </p:cNvSpPr>
          <p:nvPr>
            <p:ph type="sldNum" sz="quarter" idx="12"/>
          </p:nvPr>
        </p:nvSpPr>
        <p:spPr>
          <a:ln/>
        </p:spPr>
        <p:txBody>
          <a:bodyPr/>
          <a:lstStyle>
            <a:lvl1pPr>
              <a:defRPr/>
            </a:lvl1pPr>
          </a:lstStyle>
          <a:p>
            <a:pPr>
              <a:defRPr/>
            </a:pPr>
            <a:fld id="{DB3F9221-D005-4D58-A030-9507DE0DA806}" type="slidenum">
              <a:rPr lang="en-US" altLang="ko-KR"/>
              <a:pPr>
                <a:defRPr/>
              </a:pPr>
              <a:t>‹#›</a:t>
            </a:fld>
            <a:endParaRPr lang="en-US" altLang="ko-KR"/>
          </a:p>
        </p:txBody>
      </p:sp>
    </p:spTree>
    <p:extLst>
      <p:ext uri="{BB962C8B-B14F-4D97-AF65-F5344CB8AC3E}">
        <p14:creationId xmlns:p14="http://schemas.microsoft.com/office/powerpoint/2010/main" val="150679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3"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4" name="Rectangle 25"/>
          <p:cNvSpPr>
            <a:spLocks noGrp="1" noChangeArrowheads="1"/>
          </p:cNvSpPr>
          <p:nvPr>
            <p:ph type="sldNum" sz="quarter" idx="12"/>
          </p:nvPr>
        </p:nvSpPr>
        <p:spPr>
          <a:ln/>
        </p:spPr>
        <p:txBody>
          <a:bodyPr/>
          <a:lstStyle>
            <a:lvl1pPr>
              <a:defRPr/>
            </a:lvl1pPr>
          </a:lstStyle>
          <a:p>
            <a:pPr>
              <a:defRPr/>
            </a:pPr>
            <a:fld id="{AB663DBB-39C3-4374-9444-C7CAB4963701}" type="slidenum">
              <a:rPr lang="en-US" altLang="ko-KR"/>
              <a:pPr>
                <a:defRPr/>
              </a:pPr>
              <a:t>‹#›</a:t>
            </a:fld>
            <a:endParaRPr lang="en-US" altLang="ko-KR"/>
          </a:p>
        </p:txBody>
      </p:sp>
    </p:spTree>
    <p:extLst>
      <p:ext uri="{BB962C8B-B14F-4D97-AF65-F5344CB8AC3E}">
        <p14:creationId xmlns:p14="http://schemas.microsoft.com/office/powerpoint/2010/main" val="5411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017E077B-DE37-4861-8AFB-1017E35C9BF1}" type="slidenum">
              <a:rPr lang="en-US" altLang="ko-KR"/>
              <a:pPr>
                <a:defRPr/>
              </a:pPr>
              <a:t>‹#›</a:t>
            </a:fld>
            <a:endParaRPr lang="en-US" altLang="ko-KR"/>
          </a:p>
        </p:txBody>
      </p:sp>
    </p:spTree>
    <p:extLst>
      <p:ext uri="{BB962C8B-B14F-4D97-AF65-F5344CB8AC3E}">
        <p14:creationId xmlns:p14="http://schemas.microsoft.com/office/powerpoint/2010/main" val="284417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D432695C-46CC-46E3-8AA9-058EDD660692}" type="slidenum">
              <a:rPr lang="en-US" altLang="ko-KR"/>
              <a:pPr>
                <a:defRPr/>
              </a:pPr>
              <a:t>‹#›</a:t>
            </a:fld>
            <a:endParaRPr lang="en-US" altLang="ko-KR"/>
          </a:p>
        </p:txBody>
      </p:sp>
    </p:spTree>
    <p:extLst>
      <p:ext uri="{BB962C8B-B14F-4D97-AF65-F5344CB8AC3E}">
        <p14:creationId xmlns:p14="http://schemas.microsoft.com/office/powerpoint/2010/main" val="350981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1027" name="Picture 34" descr="psh3_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Grp="1" noChangeArrowheads="1"/>
          </p:cNvSpPr>
          <p:nvPr>
            <p:ph type="title"/>
          </p:nvPr>
        </p:nvSpPr>
        <p:spPr bwMode="black">
          <a:xfrm>
            <a:off x="971550" y="304800"/>
            <a:ext cx="77771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单击此处编辑母版标题样式</a:t>
            </a:r>
          </a:p>
        </p:txBody>
      </p:sp>
      <p:sp>
        <p:nvSpPr>
          <p:cNvPr id="12310" name="Rectangle 22"/>
          <p:cNvSpPr>
            <a:spLocks noGrp="1" noChangeArrowheads="1"/>
          </p:cNvSpPr>
          <p:nvPr>
            <p:ph type="body" idx="1"/>
          </p:nvPr>
        </p:nvSpPr>
        <p:spPr bwMode="auto">
          <a:xfrm>
            <a:off x="971550" y="1371600"/>
            <a:ext cx="8064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单击此处编辑母版文本样式</a:t>
            </a:r>
          </a:p>
          <a:p>
            <a:pPr lvl="1"/>
            <a:r>
              <a:rPr lang="ko-KR" altLang="en-US"/>
              <a:t>第二级</a:t>
            </a:r>
          </a:p>
          <a:p>
            <a:pPr lvl="2"/>
            <a:r>
              <a:rPr lang="ko-KR" altLang="en-US"/>
              <a:t>第三级</a:t>
            </a:r>
          </a:p>
          <a:p>
            <a:pPr lvl="3"/>
            <a:r>
              <a:rPr lang="ko-KR" altLang="en-US"/>
              <a:t>第四级</a:t>
            </a:r>
          </a:p>
          <a:p>
            <a:pPr lvl="4"/>
            <a:r>
              <a:rPr lang="ko-KR" altLang="en-US"/>
              <a:t>第五级</a:t>
            </a:r>
          </a:p>
        </p:txBody>
      </p:sp>
      <p:sp>
        <p:nvSpPr>
          <p:cNvPr id="12311" name="Rectangle 23"/>
          <p:cNvSpPr>
            <a:spLocks noGrp="1" noChangeArrowheads="1"/>
          </p:cNvSpPr>
          <p:nvPr>
            <p:ph type="dt" sz="half" idx="2"/>
          </p:nvPr>
        </p:nvSpPr>
        <p:spPr bwMode="auto">
          <a:xfrm>
            <a:off x="977900" y="650875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Operating System</a:t>
            </a:r>
            <a:endParaRPr lang="en-US" altLang="ko-KR"/>
          </a:p>
        </p:txBody>
      </p:sp>
      <p:sp>
        <p:nvSpPr>
          <p:cNvPr id="12312" name="Rectangle 24"/>
          <p:cNvSpPr>
            <a:spLocks noGrp="1" noChangeArrowheads="1"/>
          </p:cNvSpPr>
          <p:nvPr>
            <p:ph type="ftr" sz="quarter" idx="3"/>
          </p:nvPr>
        </p:nvSpPr>
        <p:spPr bwMode="auto">
          <a:xfrm>
            <a:off x="5943600" y="6508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CITS, NanKai University</a:t>
            </a:r>
            <a:endParaRPr lang="en-US" altLang="ko-KR"/>
          </a:p>
        </p:txBody>
      </p:sp>
      <p:sp>
        <p:nvSpPr>
          <p:cNvPr id="12313" name="Rectangle 25"/>
          <p:cNvSpPr>
            <a:spLocks noGrp="1" noChangeArrowheads="1"/>
          </p:cNvSpPr>
          <p:nvPr>
            <p:ph type="sldNum" sz="quarter" idx="4"/>
          </p:nvPr>
        </p:nvSpPr>
        <p:spPr bwMode="auto">
          <a:xfrm>
            <a:off x="3662363"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200" b="1">
                <a:solidFill>
                  <a:schemeClr val="bg1"/>
                </a:solidFill>
                <a:ea typeface="굴림" pitchFamily="34" charset="-127"/>
              </a:defRPr>
            </a:lvl1pPr>
          </a:lstStyle>
          <a:p>
            <a:pPr>
              <a:defRPr/>
            </a:pPr>
            <a:fld id="{1928B6C0-515C-42D1-A6E1-E8A7A9542DAC}" type="slidenum">
              <a:rPr lang="en-US" altLang="ko-KR"/>
              <a:pPr>
                <a:defRPr/>
              </a:pPr>
              <a:t>‹#›</a:t>
            </a:fld>
            <a:endParaRPr lang="en-US" altLang="ko-KR"/>
          </a:p>
        </p:txBody>
      </p:sp>
    </p:spTree>
    <p:extLst>
      <p:ext uri="{BB962C8B-B14F-4D97-AF65-F5344CB8AC3E}">
        <p14:creationId xmlns:p14="http://schemas.microsoft.com/office/powerpoint/2010/main" val="22240827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310">
                                            <p:txEl>
                                              <p:pRg st="1" end="1"/>
                                            </p:txEl>
                                          </p:spTgt>
                                        </p:tgtEl>
                                        <p:attrNameLst>
                                          <p:attrName>style.visibility</p:attrName>
                                        </p:attrNameLst>
                                      </p:cBhvr>
                                      <p:to>
                                        <p:strVal val="visible"/>
                                      </p:to>
                                    </p:set>
                                    <p:animEffect transition="in" filter="dissolve">
                                      <p:cBhvr>
                                        <p:cTn id="12" dur="500"/>
                                        <p:tgtEl>
                                          <p:spTgt spid="12310">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2310">
                                            <p:txEl>
                                              <p:pRg st="2" end="2"/>
                                            </p:txEl>
                                          </p:spTgt>
                                        </p:tgtEl>
                                        <p:attrNameLst>
                                          <p:attrName>style.visibility</p:attrName>
                                        </p:attrNameLst>
                                      </p:cBhvr>
                                      <p:to>
                                        <p:strVal val="visible"/>
                                      </p:to>
                                    </p:set>
                                    <p:animEffect transition="in" filter="dissolve">
                                      <p:cBhvr>
                                        <p:cTn id="16" dur="500"/>
                                        <p:tgtEl>
                                          <p:spTgt spid="12310">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2310">
                                            <p:txEl>
                                              <p:pRg st="3" end="3"/>
                                            </p:txEl>
                                          </p:spTgt>
                                        </p:tgtEl>
                                        <p:attrNameLst>
                                          <p:attrName>style.visibility</p:attrName>
                                        </p:attrNameLst>
                                      </p:cBhvr>
                                      <p:to>
                                        <p:strVal val="visible"/>
                                      </p:to>
                                    </p:set>
                                    <p:animEffect transition="in" filter="dissolve">
                                      <p:cBhvr>
                                        <p:cTn id="20" dur="500"/>
                                        <p:tgtEl>
                                          <p:spTgt spid="12310">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2310">
                                            <p:txEl>
                                              <p:pRg st="4" end="4"/>
                                            </p:txEl>
                                          </p:spTgt>
                                        </p:tgtEl>
                                        <p:attrNameLst>
                                          <p:attrName>style.visibility</p:attrName>
                                        </p:attrNameLst>
                                      </p:cBhvr>
                                      <p:to>
                                        <p:strVal val="visible"/>
                                      </p:to>
                                    </p:set>
                                    <p:animEffect transition="in" filter="dissolve">
                                      <p:cBhvr>
                                        <p:cTn id="24" dur="500"/>
                                        <p:tgtEl>
                                          <p:spTgt spid="12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p:tmplLst>
          <p:tmpl lvl="1">
            <p:tnLst>
              <p:par>
                <p:cTn presetID="2" presetClass="entr" presetSubtype="4" fill="hold" nodeType="clickEffect">
                  <p:stCondLst>
                    <p:cond delay="0"/>
                  </p:stCondLst>
                  <p:childTnLst>
                    <p:set>
                      <p:cBhvr>
                        <p:cTn dur="1" fill="hold">
                          <p:stCondLst>
                            <p:cond delay="0"/>
                          </p:stCondLst>
                        </p:cTn>
                        <p:tgtEl>
                          <p:spTgt spid="12310"/>
                        </p:tgtEl>
                        <p:attrNameLst>
                          <p:attrName>style.visibility</p:attrName>
                        </p:attrNameLst>
                      </p:cBhvr>
                      <p:to>
                        <p:strVal val="visible"/>
                      </p:to>
                    </p:set>
                    <p:anim calcmode="lin" valueType="num">
                      <p:cBhvr additive="base">
                        <p:cTn dur="500" fill="hold"/>
                        <p:tgtEl>
                          <p:spTgt spid="12310"/>
                        </p:tgtEl>
                        <p:attrNameLst>
                          <p:attrName>ppt_x</p:attrName>
                        </p:attrNameLst>
                      </p:cBhvr>
                      <p:tavLst>
                        <p:tav tm="0">
                          <p:val>
                            <p:strVal val="#ppt_x"/>
                          </p:val>
                        </p:tav>
                        <p:tav tm="100000">
                          <p:val>
                            <p:strVal val="#ppt_x"/>
                          </p:val>
                        </p:tav>
                      </p:tavLst>
                    </p:anim>
                    <p:anim calcmode="lin" valueType="num">
                      <p:cBhvr additive="base">
                        <p:cTn dur="500" fill="hold"/>
                        <p:tgtEl>
                          <p:spTgt spid="12310"/>
                        </p:tgtEl>
                        <p:attrNameLst>
                          <p:attrName>ppt_y</p:attrName>
                        </p:attrNameLst>
                      </p:cBhvr>
                      <p:tavLst>
                        <p:tav tm="0">
                          <p:val>
                            <p:strVal val="1+#ppt_h/2"/>
                          </p:val>
                        </p:tav>
                        <p:tav tm="100000">
                          <p:val>
                            <p:strVal val="#ppt_y"/>
                          </p:val>
                        </p:tav>
                      </p:tavLst>
                    </p:anim>
                  </p:childTnLst>
                </p:cTn>
              </p:par>
            </p:tnLst>
          </p:tmpl>
          <p:tmpl lvl="2">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3">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4">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5">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Lst>
      </p:bldP>
    </p:bldLst>
  </p:timing>
  <p:hf hdr="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多进程与虚拟地址</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多个进程可以并存在一个</a:t>
            </a:r>
            <a:r>
              <a:rPr lang="en-US" altLang="zh-CN" dirty="0" smtClean="0"/>
              <a:t>OS</a:t>
            </a:r>
            <a:r>
              <a:rPr lang="zh-CN" altLang="en-US" dirty="0" smtClean="0"/>
              <a:t>中，每个进程需要配一个页表</a:t>
            </a:r>
            <a:endParaRPr lang="en-US" altLang="zh-CN" dirty="0" smtClean="0"/>
          </a:p>
          <a:p>
            <a:r>
              <a:rPr lang="zh-CN" altLang="en-US" dirty="0" smtClean="0"/>
              <a:t>每个进程的虚拟地址空间排布，是在编译时缺定了大概的“雏形”（</a:t>
            </a:r>
            <a:r>
              <a:rPr lang="en-US" altLang="zh-CN" dirty="0" smtClean="0">
                <a:solidFill>
                  <a:srgbClr val="FF0000"/>
                </a:solidFill>
              </a:rPr>
              <a:t>maps</a:t>
            </a:r>
            <a:r>
              <a:rPr lang="en-US" altLang="zh-CN" dirty="0" smtClean="0"/>
              <a:t>)</a:t>
            </a:r>
            <a:r>
              <a:rPr lang="zh-CN" altLang="en-US" dirty="0" smtClean="0"/>
              <a:t>，然后又随着系统的运行发生轻微的调整</a:t>
            </a:r>
            <a:endParaRPr lang="en-US" altLang="zh-CN" dirty="0" smtClean="0"/>
          </a:p>
          <a:p>
            <a:r>
              <a:rPr lang="zh-CN" altLang="en-US" dirty="0" smtClean="0"/>
              <a:t>进程可能因为自身或其他进程的内存需求而不得不放弃部分物理页面，换出时按照既定策略选择（</a:t>
            </a:r>
            <a:r>
              <a:rPr lang="zh-CN" altLang="en-US" dirty="0" smtClean="0">
                <a:solidFill>
                  <a:srgbClr val="FF0000"/>
                </a:solidFill>
              </a:rPr>
              <a:t>猜测</a:t>
            </a:r>
            <a:r>
              <a:rPr lang="zh-CN" altLang="en-US" dirty="0" smtClean="0"/>
              <a:t>）目标页，并放弃所有权</a:t>
            </a:r>
            <a:endParaRPr lang="en-US" altLang="zh-CN" dirty="0" smtClean="0"/>
          </a:p>
          <a:p>
            <a:r>
              <a:rPr lang="zh-CN" altLang="en-US" dirty="0" smtClean="0"/>
              <a:t>被放弃的页若是干净的，可以直接释放，否则需要写盘并记录</a:t>
            </a:r>
            <a:r>
              <a:rPr lang="en-US" altLang="zh-CN" dirty="0" smtClean="0"/>
              <a:t>(</a:t>
            </a:r>
            <a:r>
              <a:rPr lang="zh-CN" altLang="en-US" dirty="0" smtClean="0">
                <a:solidFill>
                  <a:srgbClr val="FF0000"/>
                </a:solidFill>
              </a:rPr>
              <a:t>写入</a:t>
            </a:r>
            <a:r>
              <a:rPr lang="en-US" altLang="zh-CN" dirty="0" smtClean="0">
                <a:solidFill>
                  <a:srgbClr val="FF0000"/>
                </a:solidFill>
              </a:rPr>
              <a:t>maps</a:t>
            </a:r>
            <a:r>
              <a:rPr lang="en-US" altLang="zh-CN" dirty="0" smtClean="0"/>
              <a:t>)</a:t>
            </a:r>
          </a:p>
          <a:p>
            <a:r>
              <a:rPr lang="zh-CN" altLang="en-US" dirty="0" smtClean="0"/>
              <a:t>程序访问“被放弃”或“未加载”的虚拟地址时，会触发缺页异常，这是一个硬件事件，由</a:t>
            </a:r>
            <a:r>
              <a:rPr lang="en-US" altLang="zh-CN" dirty="0" smtClean="0"/>
              <a:t>MMU</a:t>
            </a:r>
            <a:r>
              <a:rPr lang="zh-CN" altLang="en-US" dirty="0" smtClean="0"/>
              <a:t>产生，并加</a:t>
            </a:r>
            <a:r>
              <a:rPr lang="en-US" altLang="zh-CN" dirty="0" smtClean="0"/>
              <a:t>OS</a:t>
            </a:r>
            <a:r>
              <a:rPr lang="zh-CN" altLang="en-US" dirty="0" smtClean="0"/>
              <a:t>响应</a:t>
            </a:r>
            <a:endParaRPr lang="en-US" altLang="zh-CN" dirty="0" smtClean="0"/>
          </a:p>
          <a:p>
            <a:r>
              <a:rPr lang="zh-CN" altLang="en-US" dirty="0" smtClean="0"/>
              <a:t>响应的形式是查找</a:t>
            </a:r>
            <a:r>
              <a:rPr lang="en-US" altLang="zh-CN" dirty="0" smtClean="0"/>
              <a:t>maps</a:t>
            </a:r>
            <a:r>
              <a:rPr lang="zh-CN" altLang="en-US" dirty="0" smtClean="0"/>
              <a:t>以确定数据应在的位置，分配空白页，按需读取数据，按需“挤压”别的进程或者自身的物理页</a:t>
            </a:r>
            <a:endParaRPr lang="en-US" altLang="zh-CN" dirty="0" smtClean="0"/>
          </a:p>
          <a:p>
            <a:r>
              <a:rPr lang="zh-CN" altLang="en-US" dirty="0" smtClean="0"/>
              <a:t>产生缺页异常的这条指令无法完成执行，但稍后会重新执行，这一机制是在硬件的帮助下实现的</a:t>
            </a:r>
            <a:endParaRPr lang="en-US" altLang="zh-CN" dirty="0" smtClean="0"/>
          </a:p>
          <a:p>
            <a:r>
              <a:rPr lang="zh-CN" altLang="en-US" dirty="0" smtClean="0"/>
              <a:t>缺页机制不是没有代价的。需要保障进程的工作集在内存中，才能平稳的运行，否则会发生抖动，导致</a:t>
            </a:r>
            <a:r>
              <a:rPr lang="en-US" altLang="zh-CN" dirty="0" smtClean="0"/>
              <a:t>CPU</a:t>
            </a:r>
            <a:r>
              <a:rPr lang="zh-CN" altLang="en-US" dirty="0" smtClean="0"/>
              <a:t>利用率下降</a:t>
            </a:r>
            <a:endParaRPr lang="en-US" altLang="zh-CN" dirty="0" smtClean="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1</a:t>
            </a:fld>
            <a:endParaRPr lang="en-US" altLang="ko-KR"/>
          </a:p>
        </p:txBody>
      </p:sp>
    </p:spTree>
    <p:extLst>
      <p:ext uri="{BB962C8B-B14F-4D97-AF65-F5344CB8AC3E}">
        <p14:creationId xmlns:p14="http://schemas.microsoft.com/office/powerpoint/2010/main" val="934930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5F279-EECF-4E86-AC20-309ED1DC353A}"/>
              </a:ext>
            </a:extLst>
          </p:cNvPr>
          <p:cNvSpPr>
            <a:spLocks noGrp="1"/>
          </p:cNvSpPr>
          <p:nvPr>
            <p:ph type="title"/>
          </p:nvPr>
        </p:nvSpPr>
        <p:spPr>
          <a:xfrm>
            <a:off x="776478" y="347091"/>
            <a:ext cx="7777163" cy="892175"/>
          </a:xfrm>
        </p:spPr>
        <p:txBody>
          <a:bodyPr/>
          <a:lstStyle/>
          <a:p>
            <a:pPr algn="l"/>
            <a:r>
              <a:rPr lang="zh-CN" altLang="en-US" dirty="0"/>
              <a:t>如何读写</a:t>
            </a:r>
            <a:r>
              <a:rPr lang="en-US" altLang="zh-CN" dirty="0"/>
              <a:t>OS</a:t>
            </a:r>
            <a:r>
              <a:rPr lang="zh-CN" altLang="en-US" dirty="0"/>
              <a:t>内存区？</a:t>
            </a:r>
          </a:p>
        </p:txBody>
      </p:sp>
      <p:sp>
        <p:nvSpPr>
          <p:cNvPr id="3" name="内容占位符 2">
            <a:extLst>
              <a:ext uri="{FF2B5EF4-FFF2-40B4-BE49-F238E27FC236}">
                <a16:creationId xmlns:a16="http://schemas.microsoft.com/office/drawing/2014/main" id="{5192B790-33E2-4CD3-84E3-BB643C7BDA7D}"/>
              </a:ext>
            </a:extLst>
          </p:cNvPr>
          <p:cNvSpPr>
            <a:spLocks noGrp="1"/>
          </p:cNvSpPr>
          <p:nvPr>
            <p:ph idx="1"/>
          </p:nvPr>
        </p:nvSpPr>
        <p:spPr/>
        <p:txBody>
          <a:bodyPr/>
          <a:lstStyle/>
          <a:p>
            <a:r>
              <a:rPr lang="zh-CN" altLang="en-US" dirty="0"/>
              <a:t>用户程序运行中</a:t>
            </a:r>
            <a:endParaRPr lang="en-US" altLang="zh-CN" dirty="0"/>
          </a:p>
          <a:p>
            <a:r>
              <a:rPr lang="zh-CN" altLang="en-US" dirty="0"/>
              <a:t>时钟中断到来</a:t>
            </a:r>
            <a:endParaRPr lang="en-US" altLang="zh-CN" dirty="0"/>
          </a:p>
          <a:p>
            <a:r>
              <a:rPr lang="zh-CN" altLang="en-US" dirty="0"/>
              <a:t>为当前程序计时</a:t>
            </a:r>
            <a:endParaRPr lang="en-US" altLang="zh-CN" dirty="0"/>
          </a:p>
          <a:p>
            <a:r>
              <a:rPr lang="zh-CN" altLang="en-US" dirty="0"/>
              <a:t>返回被打断的程序</a:t>
            </a:r>
            <a:endParaRPr lang="en-US" altLang="zh-CN" dirty="0"/>
          </a:p>
          <a:p>
            <a:endParaRPr lang="en-US" altLang="zh-CN" dirty="0"/>
          </a:p>
          <a:p>
            <a:r>
              <a:rPr lang="zh-CN" altLang="en-US" dirty="0"/>
              <a:t>如何改变</a:t>
            </a:r>
            <a:r>
              <a:rPr lang="en-US" altLang="zh-CN" dirty="0"/>
              <a:t>CPU</a:t>
            </a:r>
            <a:r>
              <a:rPr lang="zh-CN" altLang="en-US" dirty="0"/>
              <a:t>的当前权限？</a:t>
            </a:r>
            <a:endParaRPr lang="en-US" altLang="zh-CN" dirty="0"/>
          </a:p>
          <a:p>
            <a:pPr lvl="1"/>
            <a:r>
              <a:rPr lang="zh-CN" altLang="en-US" dirty="0"/>
              <a:t>中断响应函数应该处于</a:t>
            </a:r>
            <a:r>
              <a:rPr lang="en-US" altLang="zh-CN" dirty="0"/>
              <a:t>ring0</a:t>
            </a:r>
          </a:p>
          <a:p>
            <a:pPr lvl="1"/>
            <a:r>
              <a:rPr lang="zh-CN" altLang="en-US" dirty="0"/>
              <a:t>中断跳转的过程自动提权</a:t>
            </a:r>
            <a:endParaRPr lang="en-US" altLang="zh-CN" dirty="0"/>
          </a:p>
          <a:p>
            <a:pPr lvl="1"/>
            <a:r>
              <a:rPr lang="zh-CN" altLang="en-US" dirty="0"/>
              <a:t>中断跳转的目标是</a:t>
            </a:r>
            <a:r>
              <a:rPr lang="en-US" altLang="zh-CN" dirty="0"/>
              <a:t>OS</a:t>
            </a:r>
            <a:r>
              <a:rPr lang="zh-CN" altLang="en-US" dirty="0"/>
              <a:t>预留的</a:t>
            </a:r>
            <a:endParaRPr lang="en-US" altLang="zh-CN" dirty="0"/>
          </a:p>
          <a:p>
            <a:pPr lvl="1"/>
            <a:r>
              <a:rPr lang="zh-CN" altLang="en-US" dirty="0"/>
              <a:t>中断返回时，</a:t>
            </a:r>
            <a:r>
              <a:rPr lang="en-US" altLang="zh-CN" dirty="0"/>
              <a:t>OS</a:t>
            </a:r>
            <a:r>
              <a:rPr lang="zh-CN" altLang="en-US" dirty="0"/>
              <a:t>程序员降权</a:t>
            </a:r>
            <a:endParaRPr lang="en-US" altLang="zh-CN" dirty="0"/>
          </a:p>
          <a:p>
            <a:endParaRPr lang="zh-CN" altLang="en-US" dirty="0"/>
          </a:p>
        </p:txBody>
      </p:sp>
      <p:sp>
        <p:nvSpPr>
          <p:cNvPr id="4" name="日期占位符 3">
            <a:extLst>
              <a:ext uri="{FF2B5EF4-FFF2-40B4-BE49-F238E27FC236}">
                <a16:creationId xmlns:a16="http://schemas.microsoft.com/office/drawing/2014/main" id="{A288D9FB-0D6C-453F-A1F5-2EF4F3B8A3E6}"/>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27F2F8A0-7A8B-4778-A907-8E32F01E153A}"/>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6B8FC186-C45A-43A7-BE27-3908DEDFCC5A}"/>
              </a:ext>
            </a:extLst>
          </p:cNvPr>
          <p:cNvSpPr>
            <a:spLocks noGrp="1"/>
          </p:cNvSpPr>
          <p:nvPr>
            <p:ph type="sldNum" sz="quarter" idx="12"/>
          </p:nvPr>
        </p:nvSpPr>
        <p:spPr/>
        <p:txBody>
          <a:bodyPr/>
          <a:lstStyle/>
          <a:p>
            <a:pPr>
              <a:defRPr/>
            </a:pPr>
            <a:fld id="{735FD82A-B7E6-45EF-A6AD-CFE05C0DE389}" type="slidenum">
              <a:rPr lang="en-US" altLang="ko-KR" smtClean="0"/>
              <a:pPr>
                <a:defRPr/>
              </a:pPr>
              <a:t>10</a:t>
            </a:fld>
            <a:endParaRPr lang="en-US" altLang="ko-KR"/>
          </a:p>
        </p:txBody>
      </p:sp>
      <p:pic>
        <p:nvPicPr>
          <p:cNvPr id="8" name="图片 7">
            <a:extLst>
              <a:ext uri="{FF2B5EF4-FFF2-40B4-BE49-F238E27FC236}">
                <a16:creationId xmlns:a16="http://schemas.microsoft.com/office/drawing/2014/main" id="{082F0D66-01F6-4DC1-B303-D485174B4A4E}"/>
              </a:ext>
            </a:extLst>
          </p:cNvPr>
          <p:cNvPicPr>
            <a:picLocks noChangeAspect="1"/>
          </p:cNvPicPr>
          <p:nvPr/>
        </p:nvPicPr>
        <p:blipFill>
          <a:blip r:embed="rId2"/>
          <a:stretch>
            <a:fillRect/>
          </a:stretch>
        </p:blipFill>
        <p:spPr>
          <a:xfrm>
            <a:off x="6521132" y="293370"/>
            <a:ext cx="2659380" cy="6271260"/>
          </a:xfrm>
          <a:prstGeom prst="rect">
            <a:avLst/>
          </a:prstGeom>
        </p:spPr>
      </p:pic>
    </p:spTree>
    <p:extLst>
      <p:ext uri="{BB962C8B-B14F-4D97-AF65-F5344CB8AC3E}">
        <p14:creationId xmlns:p14="http://schemas.microsoft.com/office/powerpoint/2010/main" val="3895973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用户指令与内核如何交互</a:t>
            </a:r>
          </a:p>
        </p:txBody>
      </p:sp>
      <p:sp>
        <p:nvSpPr>
          <p:cNvPr id="3" name="内容占位符 2"/>
          <p:cNvSpPr>
            <a:spLocks noGrp="1"/>
          </p:cNvSpPr>
          <p:nvPr>
            <p:ph idx="1"/>
          </p:nvPr>
        </p:nvSpPr>
        <p:spPr/>
        <p:txBody>
          <a:bodyPr/>
          <a:lstStyle/>
          <a:p>
            <a:r>
              <a:rPr lang="zh-CN" altLang="en-US" dirty="0"/>
              <a:t>参考中断的机制，</a:t>
            </a:r>
            <a:r>
              <a:rPr lang="en-US" altLang="zh-CN" dirty="0"/>
              <a:t>OS</a:t>
            </a:r>
            <a:r>
              <a:rPr lang="zh-CN" altLang="en-US" dirty="0"/>
              <a:t>中设计了三种可以在运行时“呼叫”操作系统，并提升权限的方式</a:t>
            </a:r>
            <a:endParaRPr lang="en-US" altLang="zh-CN" dirty="0"/>
          </a:p>
          <a:p>
            <a:pPr lvl="1"/>
            <a:r>
              <a:rPr lang="zh-CN" altLang="en-US" dirty="0"/>
              <a:t>中断（</a:t>
            </a:r>
            <a:r>
              <a:rPr lang="en-US" altLang="zh-CN" dirty="0"/>
              <a:t>Interrupt</a:t>
            </a:r>
            <a:r>
              <a:rPr lang="zh-CN" altLang="en-US" dirty="0"/>
              <a:t>）</a:t>
            </a:r>
            <a:endParaRPr lang="en-US" altLang="zh-CN" dirty="0"/>
          </a:p>
          <a:p>
            <a:pPr lvl="1"/>
            <a:r>
              <a:rPr lang="zh-CN" altLang="en-US" dirty="0"/>
              <a:t>异常（</a:t>
            </a:r>
            <a:r>
              <a:rPr lang="en-US" altLang="zh-CN" dirty="0"/>
              <a:t>Exception)</a:t>
            </a:r>
          </a:p>
          <a:p>
            <a:pPr lvl="1"/>
            <a:r>
              <a:rPr lang="zh-CN" altLang="en-US" dirty="0"/>
              <a:t>系统调用（</a:t>
            </a:r>
            <a:r>
              <a:rPr lang="en-US" altLang="zh-CN" dirty="0"/>
              <a:t>System Call</a:t>
            </a:r>
            <a:r>
              <a:rPr lang="zh-CN" altLang="en-US" dirty="0"/>
              <a:t>）</a:t>
            </a:r>
            <a:endParaRPr lang="en-US" altLang="zh-CN"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11</a:t>
            </a:fld>
            <a:endParaRPr lang="en-US" altLang="ko-KR"/>
          </a:p>
        </p:txBody>
      </p:sp>
    </p:spTree>
    <p:extLst>
      <p:ext uri="{BB962C8B-B14F-4D97-AF65-F5344CB8AC3E}">
        <p14:creationId xmlns:p14="http://schemas.microsoft.com/office/powerpoint/2010/main" val="1775706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2428880" y="1071564"/>
            <a:ext cx="4500574" cy="554037"/>
          </a:xfrm>
          <a:prstGeom prst="rect">
            <a:avLst/>
          </a:prstGeom>
          <a:noFill/>
          <a:ln w="9525">
            <a:noFill/>
            <a:miter lim="800000"/>
            <a:headEnd/>
            <a:tailEnd/>
          </a:ln>
        </p:spPr>
        <p:txBody>
          <a:bodyPr wrap="square">
            <a:spAutoFit/>
          </a:bodyPr>
          <a:lstStyle/>
          <a:p>
            <a:r>
              <a:rPr lang="zh-CN" altLang="en-US" sz="3000" b="1" dirty="0">
                <a:solidFill>
                  <a:srgbClr val="11576A"/>
                </a:solidFill>
                <a:latin typeface="微软雅黑" pitchFamily="34" charset="-122"/>
                <a:ea typeface="微软雅黑" pitchFamily="34" charset="-122"/>
              </a:rPr>
              <a:t>中断、异常和系统调用</a:t>
            </a:r>
          </a:p>
        </p:txBody>
      </p:sp>
      <p:grpSp>
        <p:nvGrpSpPr>
          <p:cNvPr id="3" name="组合 2"/>
          <p:cNvGrpSpPr/>
          <p:nvPr/>
        </p:nvGrpSpPr>
        <p:grpSpPr>
          <a:xfrm>
            <a:off x="785813" y="1701097"/>
            <a:ext cx="8215312" cy="752535"/>
            <a:chOff x="785813" y="843846"/>
            <a:chExt cx="8215312" cy="752535"/>
          </a:xfrm>
        </p:grpSpPr>
        <p:sp>
          <p:nvSpPr>
            <p:cNvPr id="29" name="TextBox 43"/>
            <p:cNvSpPr txBox="1">
              <a:spLocks noChangeArrowheads="1"/>
            </p:cNvSpPr>
            <p:nvPr/>
          </p:nvSpPr>
          <p:spPr bwMode="auto">
            <a:xfrm>
              <a:off x="1143000" y="843846"/>
              <a:ext cx="6858000" cy="400050"/>
            </a:xfrm>
            <a:prstGeom prst="rect">
              <a:avLst/>
            </a:prstGeom>
            <a:noFill/>
            <a:ln w="9525">
              <a:noFill/>
              <a:miter lim="800000"/>
              <a:headEnd/>
              <a:tailEnd/>
            </a:ln>
          </p:spPr>
          <p:txBody>
            <a:bodyPr>
              <a:spAutoFit/>
            </a:bodyPr>
            <a:lstStyle/>
            <a:p>
              <a:pPr marL="342900" lvl="1" indent="-342900">
                <a:buSzPct val="100000"/>
              </a:pPr>
              <a:r>
                <a:rPr lang="zh-CN" altLang="en-US" sz="2000" b="1" dirty="0">
                  <a:solidFill>
                    <a:srgbClr val="11576A"/>
                  </a:solidFill>
                  <a:latin typeface="微软雅黑" pitchFamily="34" charset="-122"/>
                  <a:ea typeface="微软雅黑" pitchFamily="34" charset="-122"/>
                  <a:cs typeface="宋体" charset="0"/>
                </a:rPr>
                <a:t>系统调用（</a:t>
              </a:r>
              <a:r>
                <a:rPr lang="en-US" altLang="zh-CN" sz="2000" b="1" dirty="0">
                  <a:solidFill>
                    <a:srgbClr val="11576A"/>
                  </a:solidFill>
                  <a:latin typeface="微软雅黑" pitchFamily="34" charset="-122"/>
                  <a:ea typeface="微软雅黑" pitchFamily="34" charset="-122"/>
                  <a:cs typeface="宋体" charset="0"/>
                </a:rPr>
                <a:t>system call</a:t>
              </a:r>
              <a:r>
                <a:rPr lang="zh-CN" altLang="en-US" sz="2000" b="1" dirty="0">
                  <a:solidFill>
                    <a:srgbClr val="11576A"/>
                  </a:solidFill>
                  <a:latin typeface="微软雅黑" pitchFamily="34" charset="-122"/>
                  <a:ea typeface="微软雅黑" pitchFamily="34" charset="-122"/>
                  <a:cs typeface="宋体" charset="0"/>
                </a:rPr>
                <a:t>）</a:t>
              </a:r>
              <a:endParaRPr lang="en-US" altLang="zh-CN" sz="2000" b="1" dirty="0">
                <a:solidFill>
                  <a:srgbClr val="11576A"/>
                </a:solidFill>
                <a:latin typeface="微软雅黑" pitchFamily="34" charset="-122"/>
                <a:ea typeface="微软雅黑" pitchFamily="34" charset="-122"/>
                <a:cs typeface="宋体" charset="0"/>
              </a:endParaRPr>
            </a:p>
          </p:txBody>
        </p:sp>
        <p:sp>
          <p:nvSpPr>
            <p:cNvPr id="30" name="矩形 44"/>
            <p:cNvSpPr>
              <a:spLocks noChangeArrowheads="1"/>
            </p:cNvSpPr>
            <p:nvPr/>
          </p:nvSpPr>
          <p:spPr bwMode="auto">
            <a:xfrm>
              <a:off x="785813" y="851783"/>
              <a:ext cx="415925" cy="369888"/>
            </a:xfrm>
            <a:prstGeom prst="rect">
              <a:avLst/>
            </a:prstGeom>
            <a:noFill/>
            <a:ln w="9525">
              <a:noFill/>
              <a:miter lim="800000"/>
              <a:headEnd/>
              <a:tailEnd/>
            </a:ln>
          </p:spPr>
          <p:txBody>
            <a:bodyPr wrap="none">
              <a:spAutoFit/>
            </a:bodyPr>
            <a:lstStyle/>
            <a:p>
              <a:r>
                <a:rPr lang="zh-CN" altLang="en-US" b="1">
                  <a:solidFill>
                    <a:srgbClr val="11576A"/>
                  </a:solidFill>
                  <a:latin typeface="张海山锐谐体2.0-授权联系：Samtype@QQ.com" pitchFamily="2" charset="-122"/>
                  <a:ea typeface="张海山锐谐体2.0-授权联系：Samtype@QQ.com" pitchFamily="2" charset="-122"/>
                </a:rPr>
                <a:t>■</a:t>
              </a:r>
              <a:endParaRPr lang="zh-CN" altLang="en-US" b="1">
                <a:latin typeface="Calibri" pitchFamily="34" charset="0"/>
              </a:endParaRPr>
            </a:p>
          </p:txBody>
        </p:sp>
        <p:sp>
          <p:nvSpPr>
            <p:cNvPr id="31" name="TextBox 45"/>
            <p:cNvSpPr txBox="1">
              <a:spLocks noChangeArrowheads="1"/>
            </p:cNvSpPr>
            <p:nvPr/>
          </p:nvSpPr>
          <p:spPr bwMode="auto">
            <a:xfrm>
              <a:off x="1428750" y="1196271"/>
              <a:ext cx="7572375" cy="400110"/>
            </a:xfrm>
            <a:prstGeom prst="rect">
              <a:avLst/>
            </a:prstGeom>
            <a:noFill/>
            <a:ln w="9525">
              <a:noFill/>
              <a:miter lim="800000"/>
              <a:headEnd/>
              <a:tailEnd/>
            </a:ln>
          </p:spPr>
          <p:txBody>
            <a:bodyPr>
              <a:spAutoFit/>
            </a:bodyPr>
            <a:lstStyle/>
            <a:p>
              <a:pPr marL="342900" lvl="1" indent="-342900">
                <a:buSzPct val="100000"/>
              </a:pPr>
              <a:r>
                <a:rPr lang="zh-CN" altLang="en-US" sz="2000" b="1" dirty="0">
                  <a:solidFill>
                    <a:srgbClr val="11576A"/>
                  </a:solidFill>
                  <a:latin typeface="微软雅黑" pitchFamily="34" charset="-122"/>
                  <a:ea typeface="微软雅黑" pitchFamily="34" charset="-122"/>
                  <a:cs typeface="宋体" charset="0"/>
                </a:rPr>
                <a:t>应用程序</a:t>
              </a:r>
              <a:r>
                <a:rPr lang="zh-CN" altLang="en-US" sz="2000" b="1" dirty="0">
                  <a:solidFill>
                    <a:srgbClr val="C00000"/>
                  </a:solidFill>
                  <a:latin typeface="微软雅黑" pitchFamily="34" charset="-122"/>
                  <a:ea typeface="微软雅黑" pitchFamily="34" charset="-122"/>
                  <a:cs typeface="宋体" charset="0"/>
                </a:rPr>
                <a:t>主动</a:t>
              </a:r>
              <a:r>
                <a:rPr lang="zh-CN" altLang="en-US" sz="2000" b="1" dirty="0">
                  <a:solidFill>
                    <a:srgbClr val="11576A"/>
                  </a:solidFill>
                  <a:latin typeface="微软雅黑" pitchFamily="34" charset="-122"/>
                  <a:ea typeface="微软雅黑" pitchFamily="34" charset="-122"/>
                  <a:cs typeface="宋体" charset="0"/>
                </a:rPr>
                <a:t>向操作系统发出的服务请求</a:t>
              </a:r>
            </a:p>
          </p:txBody>
        </p:sp>
        <p:pic>
          <p:nvPicPr>
            <p:cNvPr id="32" name="图片 46" descr="小点1.png"/>
            <p:cNvPicPr>
              <a:picLocks noChangeAspect="1"/>
            </p:cNvPicPr>
            <p:nvPr/>
          </p:nvPicPr>
          <p:blipFill>
            <a:blip r:embed="rId2"/>
            <a:srcRect/>
            <a:stretch>
              <a:fillRect/>
            </a:stretch>
          </p:blipFill>
          <p:spPr bwMode="auto">
            <a:xfrm>
              <a:off x="1292225" y="1337558"/>
              <a:ext cx="149225" cy="149225"/>
            </a:xfrm>
            <a:prstGeom prst="rect">
              <a:avLst/>
            </a:prstGeom>
            <a:noFill/>
            <a:ln w="9525">
              <a:noFill/>
              <a:miter lim="800000"/>
              <a:headEnd/>
              <a:tailEnd/>
            </a:ln>
          </p:spPr>
        </p:pic>
      </p:grpSp>
      <p:grpSp>
        <p:nvGrpSpPr>
          <p:cNvPr id="4" name="组合 3"/>
          <p:cNvGrpSpPr/>
          <p:nvPr/>
        </p:nvGrpSpPr>
        <p:grpSpPr>
          <a:xfrm>
            <a:off x="785814" y="2405939"/>
            <a:ext cx="7215187" cy="1060311"/>
            <a:chOff x="785813" y="1548688"/>
            <a:chExt cx="7215187" cy="1060311"/>
          </a:xfrm>
        </p:grpSpPr>
        <p:sp>
          <p:nvSpPr>
            <p:cNvPr id="33" name="TextBox 43"/>
            <p:cNvSpPr txBox="1">
              <a:spLocks noChangeArrowheads="1"/>
            </p:cNvSpPr>
            <p:nvPr/>
          </p:nvSpPr>
          <p:spPr bwMode="auto">
            <a:xfrm>
              <a:off x="1143000" y="1548688"/>
              <a:ext cx="6858000" cy="400050"/>
            </a:xfrm>
            <a:prstGeom prst="rect">
              <a:avLst/>
            </a:prstGeom>
            <a:noFill/>
            <a:ln w="9525">
              <a:noFill/>
              <a:miter lim="800000"/>
              <a:headEnd/>
              <a:tailEnd/>
            </a:ln>
          </p:spPr>
          <p:txBody>
            <a:bodyPr>
              <a:spAutoFit/>
            </a:bodyPr>
            <a:lstStyle/>
            <a:p>
              <a:pPr marL="342900" lvl="1" indent="-342900">
                <a:buSzPct val="100000"/>
              </a:pPr>
              <a:r>
                <a:rPr lang="zh-CN" altLang="en-US" sz="2000" b="1" dirty="0">
                  <a:solidFill>
                    <a:srgbClr val="11576A"/>
                  </a:solidFill>
                  <a:latin typeface="微软雅黑" pitchFamily="34" charset="-122"/>
                  <a:ea typeface="微软雅黑" pitchFamily="34" charset="-122"/>
                  <a:cs typeface="宋体" charset="0"/>
                </a:rPr>
                <a:t>异常</a:t>
              </a:r>
              <a:r>
                <a:rPr lang="en-US" altLang="zh-CN" sz="2000" b="1" dirty="0">
                  <a:solidFill>
                    <a:srgbClr val="11576A"/>
                  </a:solidFill>
                  <a:latin typeface="微软雅黑" pitchFamily="34" charset="-122"/>
                  <a:ea typeface="微软雅黑" pitchFamily="34" charset="-122"/>
                  <a:cs typeface="宋体" charset="0"/>
                </a:rPr>
                <a:t>(exception)</a:t>
              </a:r>
              <a:endParaRPr lang="zh-CN" altLang="en-US" sz="2000" b="1" dirty="0">
                <a:solidFill>
                  <a:srgbClr val="11576A"/>
                </a:solidFill>
                <a:latin typeface="微软雅黑" pitchFamily="34" charset="-122"/>
                <a:ea typeface="微软雅黑" pitchFamily="34" charset="-122"/>
                <a:cs typeface="宋体" charset="0"/>
              </a:endParaRPr>
            </a:p>
          </p:txBody>
        </p:sp>
        <p:sp>
          <p:nvSpPr>
            <p:cNvPr id="34" name="矩形 44"/>
            <p:cNvSpPr>
              <a:spLocks noChangeArrowheads="1"/>
            </p:cNvSpPr>
            <p:nvPr/>
          </p:nvSpPr>
          <p:spPr bwMode="auto">
            <a:xfrm>
              <a:off x="785813" y="1556625"/>
              <a:ext cx="415925" cy="369888"/>
            </a:xfrm>
            <a:prstGeom prst="rect">
              <a:avLst/>
            </a:prstGeom>
            <a:noFill/>
            <a:ln w="9525">
              <a:noFill/>
              <a:miter lim="800000"/>
              <a:headEnd/>
              <a:tailEnd/>
            </a:ln>
          </p:spPr>
          <p:txBody>
            <a:bodyPr wrap="none">
              <a:spAutoFit/>
            </a:bodyPr>
            <a:lstStyle/>
            <a:p>
              <a:r>
                <a:rPr lang="zh-CN" altLang="en-US" b="1">
                  <a:solidFill>
                    <a:srgbClr val="11576A"/>
                  </a:solidFill>
                  <a:latin typeface="张海山锐谐体2.0-授权联系：Samtype@QQ.com" pitchFamily="2" charset="-122"/>
                  <a:ea typeface="张海山锐谐体2.0-授权联系：Samtype@QQ.com" pitchFamily="2" charset="-122"/>
                </a:rPr>
                <a:t>■</a:t>
              </a:r>
              <a:endParaRPr lang="zh-CN" altLang="en-US" b="1">
                <a:latin typeface="Calibri" pitchFamily="34" charset="0"/>
              </a:endParaRPr>
            </a:p>
          </p:txBody>
        </p:sp>
        <p:sp>
          <p:nvSpPr>
            <p:cNvPr id="35" name="TextBox 45"/>
            <p:cNvSpPr txBox="1">
              <a:spLocks noChangeArrowheads="1"/>
            </p:cNvSpPr>
            <p:nvPr/>
          </p:nvSpPr>
          <p:spPr bwMode="auto">
            <a:xfrm>
              <a:off x="1428751" y="1901113"/>
              <a:ext cx="5857894" cy="707886"/>
            </a:xfrm>
            <a:prstGeom prst="rect">
              <a:avLst/>
            </a:prstGeom>
            <a:noFill/>
            <a:ln w="9525">
              <a:noFill/>
              <a:miter lim="800000"/>
              <a:headEnd/>
              <a:tailEnd/>
            </a:ln>
          </p:spPr>
          <p:txBody>
            <a:bodyPr wrap="square">
              <a:spAutoFit/>
            </a:bodyPr>
            <a:lstStyle/>
            <a:p>
              <a:pPr marL="0" lvl="2">
                <a:buSzPct val="100000"/>
              </a:pPr>
              <a:r>
                <a:rPr lang="zh-CN" altLang="en-US" sz="2000" b="1" dirty="0">
                  <a:solidFill>
                    <a:srgbClr val="11576A"/>
                  </a:solidFill>
                  <a:latin typeface="微软雅黑" pitchFamily="34" charset="-122"/>
                  <a:ea typeface="微软雅黑" pitchFamily="34" charset="-122"/>
                  <a:cs typeface="宋体" charset="0"/>
                </a:rPr>
                <a:t>非法指令或者其他原因导致当前</a:t>
              </a:r>
              <a:r>
                <a:rPr lang="zh-CN" altLang="en-US" sz="2000" b="1" dirty="0">
                  <a:solidFill>
                    <a:srgbClr val="C00000"/>
                  </a:solidFill>
                  <a:latin typeface="微软雅黑" pitchFamily="34" charset="-122"/>
                  <a:ea typeface="微软雅黑" pitchFamily="34" charset="-122"/>
                  <a:cs typeface="宋体" charset="0"/>
                </a:rPr>
                <a:t>指令执行失败</a:t>
              </a:r>
              <a:endParaRPr lang="en-US" altLang="zh-CN" sz="2000" b="1" dirty="0">
                <a:solidFill>
                  <a:srgbClr val="C00000"/>
                </a:solidFill>
                <a:latin typeface="微软雅黑" pitchFamily="34" charset="-122"/>
                <a:ea typeface="微软雅黑" pitchFamily="34" charset="-122"/>
                <a:cs typeface="宋体" charset="0"/>
              </a:endParaRPr>
            </a:p>
            <a:p>
              <a:pPr marL="0" lvl="2">
                <a:buSzPct val="100000"/>
              </a:pPr>
              <a:r>
                <a:rPr lang="zh-CN" altLang="en-US" sz="2000" b="1" dirty="0">
                  <a:solidFill>
                    <a:srgbClr val="11576A"/>
                  </a:solidFill>
                  <a:latin typeface="微软雅黑" pitchFamily="34" charset="-122"/>
                  <a:ea typeface="微软雅黑" pitchFamily="34" charset="-122"/>
                  <a:cs typeface="宋体" charset="0"/>
                </a:rPr>
                <a:t>(如：内存出错)后的处理请求</a:t>
              </a:r>
            </a:p>
          </p:txBody>
        </p:sp>
        <p:pic>
          <p:nvPicPr>
            <p:cNvPr id="36" name="图片 46" descr="小点1.png"/>
            <p:cNvPicPr>
              <a:picLocks noChangeAspect="1"/>
            </p:cNvPicPr>
            <p:nvPr/>
          </p:nvPicPr>
          <p:blipFill>
            <a:blip r:embed="rId2"/>
            <a:srcRect/>
            <a:stretch>
              <a:fillRect/>
            </a:stretch>
          </p:blipFill>
          <p:spPr bwMode="auto">
            <a:xfrm>
              <a:off x="1292225" y="2023350"/>
              <a:ext cx="149225" cy="149225"/>
            </a:xfrm>
            <a:prstGeom prst="rect">
              <a:avLst/>
            </a:prstGeom>
            <a:noFill/>
            <a:ln w="9525">
              <a:noFill/>
              <a:miter lim="800000"/>
              <a:headEnd/>
              <a:tailEnd/>
            </a:ln>
          </p:spPr>
        </p:pic>
      </p:grpSp>
      <p:grpSp>
        <p:nvGrpSpPr>
          <p:cNvPr id="5" name="组合 4"/>
          <p:cNvGrpSpPr/>
          <p:nvPr/>
        </p:nvGrpSpPr>
        <p:grpSpPr>
          <a:xfrm>
            <a:off x="785814" y="3396546"/>
            <a:ext cx="7215187" cy="752535"/>
            <a:chOff x="785813" y="2539295"/>
            <a:chExt cx="7215187" cy="752535"/>
          </a:xfrm>
        </p:grpSpPr>
        <p:sp>
          <p:nvSpPr>
            <p:cNvPr id="37" name="TextBox 43"/>
            <p:cNvSpPr txBox="1">
              <a:spLocks noChangeArrowheads="1"/>
            </p:cNvSpPr>
            <p:nvPr/>
          </p:nvSpPr>
          <p:spPr bwMode="auto">
            <a:xfrm>
              <a:off x="1143000" y="2539295"/>
              <a:ext cx="6858000" cy="400050"/>
            </a:xfrm>
            <a:prstGeom prst="rect">
              <a:avLst/>
            </a:prstGeom>
            <a:noFill/>
            <a:ln w="9525">
              <a:noFill/>
              <a:miter lim="800000"/>
              <a:headEnd/>
              <a:tailEnd/>
            </a:ln>
          </p:spPr>
          <p:txBody>
            <a:bodyPr>
              <a:spAutoFit/>
            </a:bodyPr>
            <a:lstStyle/>
            <a:p>
              <a:pPr marL="342900" lvl="1" indent="-342900">
                <a:buSzPct val="100000"/>
              </a:pPr>
              <a:r>
                <a:rPr lang="zh-CN" altLang="en-US" sz="2000" b="1" dirty="0">
                  <a:solidFill>
                    <a:srgbClr val="11576A"/>
                  </a:solidFill>
                  <a:latin typeface="微软雅黑" pitchFamily="34" charset="-122"/>
                  <a:ea typeface="微软雅黑" pitchFamily="34" charset="-122"/>
                  <a:cs typeface="宋体" charset="0"/>
                </a:rPr>
                <a:t>中断</a:t>
              </a:r>
              <a:r>
                <a:rPr lang="en-US" altLang="zh-CN" sz="2000" b="1" dirty="0">
                  <a:solidFill>
                    <a:srgbClr val="11576A"/>
                  </a:solidFill>
                  <a:latin typeface="微软雅黑" pitchFamily="34" charset="-122"/>
                  <a:ea typeface="微软雅黑" pitchFamily="34" charset="-122"/>
                  <a:cs typeface="宋体" charset="0"/>
                </a:rPr>
                <a:t>(hardware interrupt)</a:t>
              </a:r>
              <a:endParaRPr lang="zh-CN" altLang="en-US" sz="2000" b="1" dirty="0">
                <a:solidFill>
                  <a:srgbClr val="11576A"/>
                </a:solidFill>
                <a:latin typeface="微软雅黑" pitchFamily="34" charset="-122"/>
                <a:ea typeface="微软雅黑" pitchFamily="34" charset="-122"/>
                <a:cs typeface="宋体" charset="0"/>
              </a:endParaRPr>
            </a:p>
          </p:txBody>
        </p:sp>
        <p:sp>
          <p:nvSpPr>
            <p:cNvPr id="38" name="矩形 44"/>
            <p:cNvSpPr>
              <a:spLocks noChangeArrowheads="1"/>
            </p:cNvSpPr>
            <p:nvPr/>
          </p:nvSpPr>
          <p:spPr bwMode="auto">
            <a:xfrm>
              <a:off x="785813" y="2547232"/>
              <a:ext cx="415925" cy="369888"/>
            </a:xfrm>
            <a:prstGeom prst="rect">
              <a:avLst/>
            </a:prstGeom>
            <a:noFill/>
            <a:ln w="9525">
              <a:noFill/>
              <a:miter lim="800000"/>
              <a:headEnd/>
              <a:tailEnd/>
            </a:ln>
          </p:spPr>
          <p:txBody>
            <a:bodyPr wrap="none">
              <a:spAutoFit/>
            </a:bodyPr>
            <a:lstStyle/>
            <a:p>
              <a:r>
                <a:rPr lang="zh-CN" altLang="en-US" b="1">
                  <a:solidFill>
                    <a:srgbClr val="11576A"/>
                  </a:solidFill>
                  <a:latin typeface="张海山锐谐体2.0-授权联系：Samtype@QQ.com" pitchFamily="2" charset="-122"/>
                  <a:ea typeface="张海山锐谐体2.0-授权联系：Samtype@QQ.com" pitchFamily="2" charset="-122"/>
                </a:rPr>
                <a:t>■</a:t>
              </a:r>
              <a:endParaRPr lang="zh-CN" altLang="en-US" b="1">
                <a:latin typeface="Calibri" pitchFamily="34" charset="0"/>
              </a:endParaRPr>
            </a:p>
          </p:txBody>
        </p:sp>
        <p:sp>
          <p:nvSpPr>
            <p:cNvPr id="39" name="TextBox 45"/>
            <p:cNvSpPr txBox="1">
              <a:spLocks noChangeArrowheads="1"/>
            </p:cNvSpPr>
            <p:nvPr/>
          </p:nvSpPr>
          <p:spPr bwMode="auto">
            <a:xfrm>
              <a:off x="1428751" y="2891720"/>
              <a:ext cx="5857894" cy="400110"/>
            </a:xfrm>
            <a:prstGeom prst="rect">
              <a:avLst/>
            </a:prstGeom>
            <a:noFill/>
            <a:ln w="9525">
              <a:noFill/>
              <a:miter lim="800000"/>
              <a:headEnd/>
              <a:tailEnd/>
            </a:ln>
          </p:spPr>
          <p:txBody>
            <a:bodyPr wrap="square">
              <a:spAutoFit/>
            </a:bodyPr>
            <a:lstStyle/>
            <a:p>
              <a:pPr marL="0" lvl="2">
                <a:buSzPct val="100000"/>
              </a:pPr>
              <a:r>
                <a:rPr lang="zh-CN" altLang="en-US" sz="2000" b="1" dirty="0">
                  <a:solidFill>
                    <a:srgbClr val="11576A"/>
                  </a:solidFill>
                  <a:latin typeface="微软雅黑" pitchFamily="34" charset="-122"/>
                  <a:ea typeface="微软雅黑" pitchFamily="34" charset="-122"/>
                  <a:cs typeface="宋体" charset="0"/>
                </a:rPr>
                <a:t>来自硬件设备的处理请求</a:t>
              </a:r>
            </a:p>
          </p:txBody>
        </p:sp>
        <p:pic>
          <p:nvPicPr>
            <p:cNvPr id="40" name="图片 46" descr="小点1.png"/>
            <p:cNvPicPr>
              <a:picLocks noChangeAspect="1"/>
            </p:cNvPicPr>
            <p:nvPr/>
          </p:nvPicPr>
          <p:blipFill>
            <a:blip r:embed="rId2"/>
            <a:srcRect/>
            <a:stretch>
              <a:fillRect/>
            </a:stretch>
          </p:blipFill>
          <p:spPr bwMode="auto">
            <a:xfrm>
              <a:off x="1292225" y="3013957"/>
              <a:ext cx="149225" cy="149225"/>
            </a:xfrm>
            <a:prstGeom prst="rect">
              <a:avLst/>
            </a:prstGeom>
            <a:noFill/>
            <a:ln w="9525">
              <a:noFill/>
              <a:miter lim="800000"/>
              <a:headEnd/>
              <a:tailEnd/>
            </a:ln>
          </p:spPr>
        </p:pic>
      </p:grpSp>
    </p:spTree>
    <p:extLst>
      <p:ext uri="{BB962C8B-B14F-4D97-AF65-F5344CB8AC3E}">
        <p14:creationId xmlns:p14="http://schemas.microsoft.com/office/powerpoint/2010/main" val="22188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071844" y="1071564"/>
            <a:ext cx="4071925" cy="554037"/>
          </a:xfrm>
          <a:prstGeom prst="rect">
            <a:avLst/>
          </a:prstGeom>
          <a:noFill/>
          <a:ln w="9525">
            <a:noFill/>
            <a:miter lim="800000"/>
            <a:headEnd/>
            <a:tailEnd/>
          </a:ln>
        </p:spPr>
        <p:txBody>
          <a:bodyPr wrap="square">
            <a:spAutoFit/>
          </a:bodyPr>
          <a:lstStyle/>
          <a:p>
            <a:r>
              <a:rPr lang="zh-CN" altLang="en-US" sz="3000" b="1" dirty="0">
                <a:solidFill>
                  <a:srgbClr val="11576A"/>
                </a:solidFill>
                <a:latin typeface="微软雅黑" pitchFamily="34" charset="-122"/>
                <a:ea typeface="微软雅黑" pitchFamily="34" charset="-122"/>
              </a:rPr>
              <a:t>中断过程的运行机制</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1720" y="3374473"/>
            <a:ext cx="4612159" cy="1484183"/>
          </a:xfrm>
          <a:prstGeom prst="rect">
            <a:avLst/>
          </a:prstGeom>
        </p:spPr>
      </p:pic>
      <p:sp>
        <p:nvSpPr>
          <p:cNvPr id="36" name="矩形 35"/>
          <p:cNvSpPr/>
          <p:nvPr/>
        </p:nvSpPr>
        <p:spPr>
          <a:xfrm>
            <a:off x="3223910" y="4054313"/>
            <a:ext cx="1031051"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中断向量表</a:t>
            </a:r>
          </a:p>
        </p:txBody>
      </p:sp>
      <p:sp>
        <p:nvSpPr>
          <p:cNvPr id="39" name="矩形 38"/>
          <p:cNvSpPr/>
          <p:nvPr/>
        </p:nvSpPr>
        <p:spPr>
          <a:xfrm>
            <a:off x="5666839" y="4009268"/>
            <a:ext cx="864339"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设备驱动</a:t>
            </a:r>
          </a:p>
        </p:txBody>
      </p:sp>
      <p:sp>
        <p:nvSpPr>
          <p:cNvPr id="40" name="矩形 39"/>
          <p:cNvSpPr/>
          <p:nvPr/>
        </p:nvSpPr>
        <p:spPr>
          <a:xfrm>
            <a:off x="2163754" y="4445294"/>
            <a:ext cx="646331" cy="369332"/>
          </a:xfrm>
          <a:prstGeom prst="rect">
            <a:avLst/>
          </a:prstGeom>
        </p:spPr>
        <p:txBody>
          <a:bodyPr wrap="none">
            <a:spAutoFit/>
          </a:bodyPr>
          <a:lstStyle/>
          <a:p>
            <a:r>
              <a:rPr lang="zh-CN" altLang="en-US" b="1" dirty="0">
                <a:solidFill>
                  <a:srgbClr val="FFFF00"/>
                </a:solidFill>
                <a:latin typeface="微软雅黑" pitchFamily="34" charset="-122"/>
                <a:ea typeface="微软雅黑" pitchFamily="34" charset="-122"/>
              </a:rPr>
              <a:t>内核</a:t>
            </a:r>
          </a:p>
        </p:txBody>
      </p:sp>
      <p:grpSp>
        <p:nvGrpSpPr>
          <p:cNvPr id="65" name="组合 64"/>
          <p:cNvGrpSpPr/>
          <p:nvPr/>
        </p:nvGrpSpPr>
        <p:grpSpPr>
          <a:xfrm>
            <a:off x="2810085" y="1915010"/>
            <a:ext cx="3536220" cy="352591"/>
            <a:chOff x="1835696" y="1057759"/>
            <a:chExt cx="3536220" cy="352591"/>
          </a:xfrm>
        </p:grpSpPr>
        <p:pic>
          <p:nvPicPr>
            <p:cNvPr id="51" name="图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059582"/>
              <a:ext cx="3536220" cy="350768"/>
            </a:xfrm>
            <a:prstGeom prst="rect">
              <a:avLst/>
            </a:prstGeom>
          </p:spPr>
        </p:pic>
        <p:sp>
          <p:nvSpPr>
            <p:cNvPr id="21" name="矩形 20"/>
            <p:cNvSpPr/>
            <p:nvPr/>
          </p:nvSpPr>
          <p:spPr>
            <a:xfrm>
              <a:off x="3110056" y="1057759"/>
              <a:ext cx="1091023" cy="338554"/>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应用程序</a:t>
              </a:r>
            </a:p>
          </p:txBody>
        </p:sp>
      </p:grpSp>
      <p:grpSp>
        <p:nvGrpSpPr>
          <p:cNvPr id="64" name="组合 63"/>
          <p:cNvGrpSpPr/>
          <p:nvPr/>
        </p:nvGrpSpPr>
        <p:grpSpPr>
          <a:xfrm>
            <a:off x="2906162" y="4445293"/>
            <a:ext cx="3586659" cy="1225596"/>
            <a:chOff x="1931772" y="3588043"/>
            <a:chExt cx="3586659" cy="1225596"/>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2047" y="4458760"/>
              <a:ext cx="3456384" cy="354879"/>
            </a:xfrm>
            <a:prstGeom prst="rect">
              <a:avLst/>
            </a:prstGeom>
          </p:spPr>
        </p:pic>
        <p:sp>
          <p:nvSpPr>
            <p:cNvPr id="41" name="矩形 40"/>
            <p:cNvSpPr/>
            <p:nvPr/>
          </p:nvSpPr>
          <p:spPr>
            <a:xfrm>
              <a:off x="3229829" y="4458760"/>
              <a:ext cx="1005403"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外部设备</a:t>
              </a:r>
            </a:p>
          </p:txBody>
        </p:sp>
        <p:sp>
          <p:nvSpPr>
            <p:cNvPr id="42" name="矩形 41"/>
            <p:cNvSpPr/>
            <p:nvPr/>
          </p:nvSpPr>
          <p:spPr>
            <a:xfrm>
              <a:off x="1931772" y="4039661"/>
              <a:ext cx="670109" cy="338554"/>
            </a:xfrm>
            <a:prstGeom prst="rect">
              <a:avLst/>
            </a:prstGeom>
          </p:spPr>
          <p:txBody>
            <a:bodyPr wrap="square">
              <a:spAutoFit/>
            </a:bodyPr>
            <a:lstStyle/>
            <a:p>
              <a:r>
                <a:rPr lang="zh-CN" altLang="en-US" sz="1600" b="1" dirty="0">
                  <a:latin typeface="微软雅黑" pitchFamily="34" charset="-122"/>
                  <a:ea typeface="微软雅黑" pitchFamily="34" charset="-122"/>
                </a:rPr>
                <a:t>中断</a:t>
              </a:r>
            </a:p>
          </p:txBody>
        </p:sp>
        <p:sp>
          <p:nvSpPr>
            <p:cNvPr id="43" name="矩形 42"/>
            <p:cNvSpPr/>
            <p:nvPr/>
          </p:nvSpPr>
          <p:spPr>
            <a:xfrm>
              <a:off x="2745836" y="3968473"/>
              <a:ext cx="1071570"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设备访问数据流</a:t>
              </a:r>
            </a:p>
          </p:txBody>
        </p:sp>
        <p:cxnSp>
          <p:nvCxnSpPr>
            <p:cNvPr id="7" name="直接箭头连接符 6"/>
            <p:cNvCxnSpPr/>
            <p:nvPr/>
          </p:nvCxnSpPr>
          <p:spPr>
            <a:xfrm flipV="1">
              <a:off x="2537552" y="3816740"/>
              <a:ext cx="0" cy="57966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4913816" y="4027071"/>
              <a:ext cx="0" cy="3894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201848" y="3588043"/>
              <a:ext cx="0" cy="8284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2825584" y="4001406"/>
              <a:ext cx="0" cy="394998"/>
            </a:xfrm>
            <a:prstGeom prst="straightConnector1">
              <a:avLst/>
            </a:prstGeom>
            <a:ln w="19050">
              <a:solidFill>
                <a:srgbClr val="C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7" name="直接箭头连接符 46"/>
          <p:cNvCxnSpPr/>
          <p:nvPr/>
        </p:nvCxnSpPr>
        <p:spPr>
          <a:xfrm flipV="1">
            <a:off x="6084168" y="2293266"/>
            <a:ext cx="0" cy="163979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690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071844" y="1071564"/>
            <a:ext cx="4071925" cy="554037"/>
          </a:xfrm>
          <a:prstGeom prst="rect">
            <a:avLst/>
          </a:prstGeom>
          <a:noFill/>
          <a:ln w="9525">
            <a:noFill/>
            <a:miter lim="800000"/>
            <a:headEnd/>
            <a:tailEnd/>
          </a:ln>
        </p:spPr>
        <p:txBody>
          <a:bodyPr wrap="square">
            <a:spAutoFit/>
          </a:bodyPr>
          <a:lstStyle/>
          <a:p>
            <a:r>
              <a:rPr lang="zh-CN" altLang="en-US" sz="3000" b="1" dirty="0">
                <a:solidFill>
                  <a:srgbClr val="11576A"/>
                </a:solidFill>
                <a:latin typeface="微软雅黑" pitchFamily="34" charset="-122"/>
                <a:ea typeface="微软雅黑" pitchFamily="34" charset="-122"/>
              </a:rPr>
              <a:t>异常过程的运行机制</a:t>
            </a:r>
          </a:p>
        </p:txBody>
      </p:sp>
      <p:sp>
        <p:nvSpPr>
          <p:cNvPr id="77" name="矩形 76"/>
          <p:cNvSpPr/>
          <p:nvPr/>
        </p:nvSpPr>
        <p:spPr>
          <a:xfrm>
            <a:off x="1907704" y="3132571"/>
            <a:ext cx="1764132"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异常</a:t>
            </a:r>
            <a:endParaRPr lang="en-US" altLang="zh-CN" sz="1400" b="1" dirty="0">
              <a:latin typeface="微软雅黑" pitchFamily="34" charset="-122"/>
              <a:ea typeface="微软雅黑" pitchFamily="34" charset="-122"/>
            </a:endParaRPr>
          </a:p>
          <a:p>
            <a:pPr algn="ct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代码执行出错</a:t>
            </a:r>
            <a:r>
              <a:rPr lang="en-US" altLang="zh-CN" sz="1400" b="1" dirty="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grpSp>
        <p:nvGrpSpPr>
          <p:cNvPr id="78" name="组合 77"/>
          <p:cNvGrpSpPr/>
          <p:nvPr/>
        </p:nvGrpSpPr>
        <p:grpSpPr>
          <a:xfrm>
            <a:off x="2659864" y="3736336"/>
            <a:ext cx="4612159" cy="1484183"/>
            <a:chOff x="4332267" y="2301450"/>
            <a:chExt cx="4612159" cy="1484183"/>
          </a:xfrm>
        </p:grpSpPr>
        <p:grpSp>
          <p:nvGrpSpPr>
            <p:cNvPr id="79" name="组合 78"/>
            <p:cNvGrpSpPr/>
            <p:nvPr/>
          </p:nvGrpSpPr>
          <p:grpSpPr>
            <a:xfrm>
              <a:off x="4332267" y="2301450"/>
              <a:ext cx="4612159" cy="1484183"/>
              <a:chOff x="4332267" y="2301450"/>
              <a:chExt cx="4612159" cy="1484183"/>
            </a:xfrm>
          </p:grpSpPr>
          <p:pic>
            <p:nvPicPr>
              <p:cNvPr id="81" name="图片 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2267" y="2301450"/>
                <a:ext cx="4612159" cy="1484183"/>
              </a:xfrm>
              <a:prstGeom prst="rect">
                <a:avLst/>
              </a:prstGeom>
            </p:spPr>
          </p:pic>
          <p:sp>
            <p:nvSpPr>
              <p:cNvPr id="82" name="矩形 81"/>
              <p:cNvSpPr/>
              <p:nvPr/>
            </p:nvSpPr>
            <p:spPr>
              <a:xfrm>
                <a:off x="4527889" y="2443801"/>
                <a:ext cx="851515"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异常服务</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例程</a:t>
                </a:r>
              </a:p>
            </p:txBody>
          </p:sp>
          <p:sp>
            <p:nvSpPr>
              <p:cNvPr id="83" name="矩形 82"/>
              <p:cNvSpPr/>
              <p:nvPr/>
            </p:nvSpPr>
            <p:spPr>
              <a:xfrm>
                <a:off x="5508104" y="2981289"/>
                <a:ext cx="1031051"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中断向量表</a:t>
                </a:r>
              </a:p>
            </p:txBody>
          </p:sp>
          <p:sp>
            <p:nvSpPr>
              <p:cNvPr id="84" name="矩形 83"/>
              <p:cNvSpPr/>
              <p:nvPr/>
            </p:nvSpPr>
            <p:spPr>
              <a:xfrm>
                <a:off x="7068510" y="2661856"/>
                <a:ext cx="184731" cy="292388"/>
              </a:xfrm>
              <a:prstGeom prst="rect">
                <a:avLst/>
              </a:prstGeom>
            </p:spPr>
            <p:txBody>
              <a:bodyPr wrap="none">
                <a:spAutoFit/>
              </a:bodyPr>
              <a:lstStyle/>
              <a:p>
                <a:pPr algn="ctr"/>
                <a:endParaRPr lang="zh-CN" altLang="en-US" sz="1300" b="1" dirty="0">
                  <a:solidFill>
                    <a:schemeClr val="bg1"/>
                  </a:solidFill>
                  <a:latin typeface="微软雅黑" pitchFamily="34" charset="-122"/>
                  <a:ea typeface="微软雅黑" pitchFamily="34" charset="-122"/>
                </a:endParaRPr>
              </a:p>
            </p:txBody>
          </p:sp>
          <p:sp>
            <p:nvSpPr>
              <p:cNvPr id="85" name="矩形 84"/>
              <p:cNvSpPr/>
              <p:nvPr/>
            </p:nvSpPr>
            <p:spPr>
              <a:xfrm>
                <a:off x="8108650" y="2401884"/>
                <a:ext cx="184731" cy="292388"/>
              </a:xfrm>
              <a:prstGeom prst="rect">
                <a:avLst/>
              </a:prstGeom>
            </p:spPr>
            <p:txBody>
              <a:bodyPr wrap="none">
                <a:spAutoFit/>
              </a:bodyPr>
              <a:lstStyle/>
              <a:p>
                <a:pPr algn="ctr"/>
                <a:endParaRPr lang="zh-CN" altLang="en-US" sz="1300" b="1" dirty="0">
                  <a:solidFill>
                    <a:schemeClr val="bg1"/>
                  </a:solidFill>
                  <a:latin typeface="微软雅黑" pitchFamily="34" charset="-122"/>
                  <a:ea typeface="微软雅黑" pitchFamily="34" charset="-122"/>
                </a:endParaRPr>
              </a:p>
            </p:txBody>
          </p:sp>
          <p:sp>
            <p:nvSpPr>
              <p:cNvPr id="86" name="矩形 85"/>
              <p:cNvSpPr/>
              <p:nvPr/>
            </p:nvSpPr>
            <p:spPr>
              <a:xfrm>
                <a:off x="7951033" y="2936244"/>
                <a:ext cx="864339"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设备驱动</a:t>
                </a:r>
              </a:p>
            </p:txBody>
          </p:sp>
        </p:grpSp>
        <p:sp>
          <p:nvSpPr>
            <p:cNvPr id="80" name="矩形 79"/>
            <p:cNvSpPr/>
            <p:nvPr/>
          </p:nvSpPr>
          <p:spPr>
            <a:xfrm>
              <a:off x="4447948" y="3372270"/>
              <a:ext cx="646331" cy="369332"/>
            </a:xfrm>
            <a:prstGeom prst="rect">
              <a:avLst/>
            </a:prstGeom>
          </p:spPr>
          <p:txBody>
            <a:bodyPr wrap="none">
              <a:spAutoFit/>
            </a:bodyPr>
            <a:lstStyle/>
            <a:p>
              <a:r>
                <a:rPr lang="zh-CN" altLang="en-US" b="1" dirty="0">
                  <a:solidFill>
                    <a:srgbClr val="FFFF00"/>
                  </a:solidFill>
                  <a:latin typeface="微软雅黑" pitchFamily="34" charset="-122"/>
                  <a:ea typeface="微软雅黑" pitchFamily="34" charset="-122"/>
                </a:rPr>
                <a:t>内核</a:t>
              </a:r>
            </a:p>
          </p:txBody>
        </p:sp>
      </p:grpSp>
      <p:grpSp>
        <p:nvGrpSpPr>
          <p:cNvPr id="87" name="组合 86"/>
          <p:cNvGrpSpPr/>
          <p:nvPr/>
        </p:nvGrpSpPr>
        <p:grpSpPr>
          <a:xfrm>
            <a:off x="3421877" y="2276872"/>
            <a:ext cx="3536220" cy="352591"/>
            <a:chOff x="1835696" y="1057759"/>
            <a:chExt cx="3536220" cy="352591"/>
          </a:xfrm>
        </p:grpSpPr>
        <p:pic>
          <p:nvPicPr>
            <p:cNvPr id="88" name="图片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059582"/>
              <a:ext cx="3536220" cy="350768"/>
            </a:xfrm>
            <a:prstGeom prst="rect">
              <a:avLst/>
            </a:prstGeom>
          </p:spPr>
        </p:pic>
        <p:sp>
          <p:nvSpPr>
            <p:cNvPr id="89" name="矩形 88"/>
            <p:cNvSpPr/>
            <p:nvPr/>
          </p:nvSpPr>
          <p:spPr>
            <a:xfrm>
              <a:off x="3110056" y="1057759"/>
              <a:ext cx="1091023" cy="338554"/>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应用程序</a:t>
              </a:r>
            </a:p>
          </p:txBody>
        </p:sp>
      </p:grpSp>
      <p:grpSp>
        <p:nvGrpSpPr>
          <p:cNvPr id="90" name="组合 89"/>
          <p:cNvGrpSpPr/>
          <p:nvPr/>
        </p:nvGrpSpPr>
        <p:grpSpPr>
          <a:xfrm>
            <a:off x="3517953" y="4807156"/>
            <a:ext cx="3586659" cy="1225596"/>
            <a:chOff x="1931772" y="3588043"/>
            <a:chExt cx="3586659" cy="1225596"/>
          </a:xfrm>
        </p:grpSpPr>
        <p:pic>
          <p:nvPicPr>
            <p:cNvPr id="91" name="图片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2047" y="4458760"/>
              <a:ext cx="3456384" cy="354879"/>
            </a:xfrm>
            <a:prstGeom prst="rect">
              <a:avLst/>
            </a:prstGeom>
          </p:spPr>
        </p:pic>
        <p:sp>
          <p:nvSpPr>
            <p:cNvPr id="92" name="矩形 91"/>
            <p:cNvSpPr/>
            <p:nvPr/>
          </p:nvSpPr>
          <p:spPr>
            <a:xfrm>
              <a:off x="3229829" y="4458760"/>
              <a:ext cx="1005403"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外部设备</a:t>
              </a:r>
            </a:p>
          </p:txBody>
        </p:sp>
        <p:sp>
          <p:nvSpPr>
            <p:cNvPr id="93" name="矩形 92"/>
            <p:cNvSpPr/>
            <p:nvPr/>
          </p:nvSpPr>
          <p:spPr>
            <a:xfrm>
              <a:off x="1931772" y="4039661"/>
              <a:ext cx="670109" cy="338554"/>
            </a:xfrm>
            <a:prstGeom prst="rect">
              <a:avLst/>
            </a:prstGeom>
          </p:spPr>
          <p:txBody>
            <a:bodyPr wrap="square">
              <a:spAutoFit/>
            </a:bodyPr>
            <a:lstStyle/>
            <a:p>
              <a:r>
                <a:rPr lang="zh-CN" altLang="en-US" sz="1600" b="1" dirty="0">
                  <a:latin typeface="微软雅黑" pitchFamily="34" charset="-122"/>
                  <a:ea typeface="微软雅黑" pitchFamily="34" charset="-122"/>
                </a:rPr>
                <a:t>中断</a:t>
              </a:r>
            </a:p>
          </p:txBody>
        </p:sp>
        <p:sp>
          <p:nvSpPr>
            <p:cNvPr id="94" name="矩形 93"/>
            <p:cNvSpPr/>
            <p:nvPr/>
          </p:nvSpPr>
          <p:spPr>
            <a:xfrm>
              <a:off x="2745836" y="3968473"/>
              <a:ext cx="1071570"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设备访问数据流</a:t>
              </a:r>
            </a:p>
          </p:txBody>
        </p:sp>
        <p:cxnSp>
          <p:nvCxnSpPr>
            <p:cNvPr id="95" name="直接箭头连接符 94"/>
            <p:cNvCxnSpPr/>
            <p:nvPr/>
          </p:nvCxnSpPr>
          <p:spPr>
            <a:xfrm flipV="1">
              <a:off x="2537552" y="3816740"/>
              <a:ext cx="0" cy="57966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V="1">
              <a:off x="4913816" y="4027071"/>
              <a:ext cx="0" cy="3894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5201848" y="3588043"/>
              <a:ext cx="0" cy="8284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V="1">
              <a:off x="2825584" y="4001406"/>
              <a:ext cx="0" cy="394998"/>
            </a:xfrm>
            <a:prstGeom prst="straightConnector1">
              <a:avLst/>
            </a:prstGeom>
            <a:ln w="19050">
              <a:solidFill>
                <a:srgbClr val="C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9" name="直接箭头连接符 98"/>
          <p:cNvCxnSpPr/>
          <p:nvPr/>
        </p:nvCxnSpPr>
        <p:spPr>
          <a:xfrm>
            <a:off x="3950806" y="2664040"/>
            <a:ext cx="0" cy="146302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3376939" y="2664040"/>
            <a:ext cx="386754" cy="117273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5477D25-5D79-0F4F-D1F0-AE3E0082979F}"/>
              </a:ext>
            </a:extLst>
          </p:cNvPr>
          <p:cNvSpPr txBox="1"/>
          <p:nvPr/>
        </p:nvSpPr>
        <p:spPr>
          <a:xfrm>
            <a:off x="6610876" y="45173"/>
            <a:ext cx="2533124" cy="2308324"/>
          </a:xfrm>
          <a:prstGeom prst="rect">
            <a:avLst/>
          </a:prstGeom>
          <a:noFill/>
        </p:spPr>
        <p:txBody>
          <a:bodyPr wrap="square" rtlCol="0">
            <a:spAutoFit/>
          </a:bodyPr>
          <a:lstStyle/>
          <a:p>
            <a:r>
              <a:rPr lang="zh-CN" altLang="en-US" dirty="0"/>
              <a:t>中断和异常是由硬件实现的一种跳转机制，在某些</a:t>
            </a:r>
            <a:r>
              <a:rPr lang="zh-CN" altLang="en-US" dirty="0">
                <a:solidFill>
                  <a:srgbClr val="FF0000"/>
                </a:solidFill>
              </a:rPr>
              <a:t>特定事件发生时</a:t>
            </a:r>
            <a:r>
              <a:rPr lang="zh-CN" altLang="en-US" dirty="0"/>
              <a:t>（如设备按下，或除数为</a:t>
            </a:r>
            <a:r>
              <a:rPr lang="en-US" altLang="zh-CN" dirty="0"/>
              <a:t>0</a:t>
            </a:r>
            <a:r>
              <a:rPr lang="zh-CN" altLang="en-US" dirty="0"/>
              <a:t>）可以打断现有的指令流，</a:t>
            </a:r>
            <a:r>
              <a:rPr lang="zh-CN" altLang="en-US" dirty="0">
                <a:solidFill>
                  <a:srgbClr val="FF0000"/>
                </a:solidFill>
              </a:rPr>
              <a:t>改变当前权限状态</a:t>
            </a:r>
            <a:r>
              <a:rPr lang="zh-CN" altLang="en-US" dirty="0"/>
              <a:t>，并</a:t>
            </a:r>
            <a:r>
              <a:rPr lang="zh-CN" altLang="en-US" dirty="0">
                <a:solidFill>
                  <a:srgbClr val="FF0000"/>
                </a:solidFill>
              </a:rPr>
              <a:t>跳转到预设的地址</a:t>
            </a:r>
          </a:p>
        </p:txBody>
      </p:sp>
    </p:spTree>
    <p:extLst>
      <p:ext uri="{BB962C8B-B14F-4D97-AF65-F5344CB8AC3E}">
        <p14:creationId xmlns:p14="http://schemas.microsoft.com/office/powerpoint/2010/main" val="203430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wipe(down)">
                                      <p:cBhvr>
                                        <p:cTn id="12" dur="500"/>
                                        <p:tgtEl>
                                          <p:spTgt spid="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down)">
                                      <p:cBhvr>
                                        <p:cTn id="17" dur="500"/>
                                        <p:tgtEl>
                                          <p:spTgt spid="10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wipe(left)">
                                      <p:cBhvr>
                                        <p:cTn id="20" dur="500"/>
                                        <p:tgtEl>
                                          <p:spTgt spid="77"/>
                                        </p:tgtEl>
                                      </p:cBhvr>
                                    </p:animEffect>
                                  </p:childTnLst>
                                </p:cTn>
                              </p:par>
                              <p:par>
                                <p:cTn id="21" presetID="22" presetClass="entr" presetSubtype="8" fill="hold" nodeType="with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wipe(left)">
                                      <p:cBhvr>
                                        <p:cTn id="23" dur="500"/>
                                        <p:tgtEl>
                                          <p:spTgt spid="87"/>
                                        </p:tgtEl>
                                      </p:cBhvr>
                                    </p:animEffect>
                                  </p:childTnLst>
                                </p:cTn>
                              </p:par>
                              <p:par>
                                <p:cTn id="24" presetID="22" presetClass="entr" presetSubtype="1" fill="hold" nodeType="with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wipe(up)">
                                      <p:cBhvr>
                                        <p:cTn id="26" dur="500"/>
                                        <p:tgtEl>
                                          <p:spTgt spid="9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904612" y="455106"/>
            <a:ext cx="4478341" cy="511175"/>
          </a:xfrm>
          <a:prstGeom prst="rect">
            <a:avLst/>
          </a:prstGeom>
          <a:extLst>
            <a:ext uri="{91240B29-F687-4f45-9708-019B960494DF}">
              <a14:hiddenLine xmlns="" xmlns:a14="http://schemas.microsoft.com/office/drawing/2010/main" w="9525">
                <a:solidFill>
                  <a:srgbClr val="000000"/>
                </a:solidFill>
                <a:miter lim="800000"/>
                <a:headEnd/>
                <a:tailEnd/>
              </a14:hiddenLine>
            </a:ext>
          </a:extLst>
        </p:spPr>
        <p:txBody>
          <a:bodyPr/>
          <a:lstStyle/>
          <a:p>
            <a:pPr lvl="0">
              <a:defRPr/>
            </a:pPr>
            <a:r>
              <a:rPr lang="zh-CN" altLang="en-US" sz="3000" b="1" dirty="0">
                <a:solidFill>
                  <a:srgbClr val="11576A"/>
                </a:solidFill>
                <a:latin typeface="微软雅黑" pitchFamily="34" charset="-122"/>
                <a:ea typeface="微软雅黑" pitchFamily="34" charset="-122"/>
                <a:cs typeface="MS PGothic" charset="0"/>
              </a:rPr>
              <a:t>系统调用：一种软件人员主动触发的中断（异常）</a:t>
            </a:r>
            <a:endParaRPr lang="en-US" altLang="zh-CN" sz="3000" b="1" dirty="0">
              <a:solidFill>
                <a:srgbClr val="11576A"/>
              </a:solidFill>
              <a:latin typeface="微软雅黑" pitchFamily="34" charset="-122"/>
              <a:ea typeface="微软雅黑" pitchFamily="34" charset="-122"/>
              <a:cs typeface="MS PGothic" charset="0"/>
            </a:endParaRPr>
          </a:p>
        </p:txBody>
      </p:sp>
      <p:grpSp>
        <p:nvGrpSpPr>
          <p:cNvPr id="4" name="组合 3"/>
          <p:cNvGrpSpPr/>
          <p:nvPr/>
        </p:nvGrpSpPr>
        <p:grpSpPr>
          <a:xfrm>
            <a:off x="904612" y="1626205"/>
            <a:ext cx="6806804" cy="1728713"/>
            <a:chOff x="904612" y="768954"/>
            <a:chExt cx="6806804" cy="1728713"/>
          </a:xfrm>
        </p:grpSpPr>
        <p:sp>
          <p:nvSpPr>
            <p:cNvPr id="9" name="TextBox 4"/>
            <p:cNvSpPr txBox="1">
              <a:spLocks noChangeArrowheads="1"/>
            </p:cNvSpPr>
            <p:nvPr/>
          </p:nvSpPr>
          <p:spPr bwMode="auto">
            <a:xfrm>
              <a:off x="904612" y="768954"/>
              <a:ext cx="5661256" cy="276999"/>
            </a:xfrm>
            <a:prstGeom prst="rect">
              <a:avLst/>
            </a:prstGeom>
            <a:noFill/>
            <a:ln w="9525">
              <a:noFill/>
              <a:miter lim="800000"/>
              <a:headEnd/>
              <a:tailEnd/>
            </a:ln>
          </p:spPr>
          <p:txBody>
            <a:bodyPr wrap="square">
              <a:spAutoFit/>
            </a:bodyPr>
            <a:lstStyle/>
            <a:p>
              <a:pPr marL="342900" lvl="2" indent="-342900">
                <a:spcBef>
                  <a:spcPct val="20000"/>
                </a:spcBef>
                <a:buClr>
                  <a:schemeClr val="folHlink"/>
                </a:buClr>
                <a:defRPr/>
              </a:pPr>
              <a:r>
                <a:rPr lang="en-US" altLang="zh-CN" sz="1200" b="1" dirty="0">
                  <a:solidFill>
                    <a:srgbClr val="11576A"/>
                  </a:solidFill>
                  <a:latin typeface="微软雅黑" pitchFamily="34" charset="-122"/>
                  <a:ea typeface="微软雅黑" pitchFamily="34" charset="-122"/>
                  <a:cs typeface="SimSun" charset="0"/>
                </a:rPr>
                <a:t>sfs_filetest1.c: ret=read(</a:t>
              </a:r>
              <a:r>
                <a:rPr lang="en-US" altLang="zh-CN" sz="1200" b="1" dirty="0" err="1">
                  <a:solidFill>
                    <a:srgbClr val="11576A"/>
                  </a:solidFill>
                  <a:latin typeface="微软雅黑" pitchFamily="34" charset="-122"/>
                  <a:ea typeface="微软雅黑" pitchFamily="34" charset="-122"/>
                  <a:cs typeface="SimSun" charset="0"/>
                </a:rPr>
                <a:t>fd,data,len</a:t>
              </a:r>
              <a:r>
                <a:rPr lang="en-US" altLang="zh-CN" sz="1200" b="1" dirty="0">
                  <a:solidFill>
                    <a:srgbClr val="11576A"/>
                  </a:solidFill>
                  <a:latin typeface="微软雅黑" pitchFamily="34" charset="-122"/>
                  <a:ea typeface="微软雅黑" pitchFamily="34" charset="-122"/>
                  <a:cs typeface="SimSun" charset="0"/>
                </a:rPr>
                <a:t>);</a:t>
              </a:r>
              <a:endParaRPr lang="en-US" altLang="zh-CN" sz="1200" b="1" dirty="0">
                <a:solidFill>
                  <a:srgbClr val="11576A"/>
                </a:solidFill>
                <a:latin typeface="微软雅黑" pitchFamily="34" charset="-122"/>
                <a:ea typeface="微软雅黑" pitchFamily="34" charset="-122"/>
                <a:cs typeface="MS PGothic" charset="0"/>
              </a:endParaRPr>
            </a:p>
          </p:txBody>
        </p:sp>
        <p:sp>
          <p:nvSpPr>
            <p:cNvPr id="28" name="矩形 5"/>
            <p:cNvSpPr>
              <a:spLocks noChangeArrowheads="1"/>
            </p:cNvSpPr>
            <p:nvPr/>
          </p:nvSpPr>
          <p:spPr bwMode="auto">
            <a:xfrm>
              <a:off x="908978" y="928007"/>
              <a:ext cx="6802438"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a:spAutoFit/>
            </a:bodyPr>
            <a:lstStyle/>
            <a:p>
              <a:r>
                <a:rPr lang="en-US" altLang="zh-CN" sz="1200" b="1" dirty="0">
                  <a:solidFill>
                    <a:srgbClr val="11576A"/>
                  </a:solidFill>
                  <a:latin typeface="微软雅黑" pitchFamily="34" charset="-122"/>
                  <a:ea typeface="微软雅黑" pitchFamily="34" charset="-122"/>
                  <a:sym typeface="Comic Sans MS" charset="0"/>
                </a:rPr>
                <a:t> ……</a:t>
              </a:r>
            </a:p>
            <a:p>
              <a:r>
                <a:rPr lang="en-US" altLang="zh-CN" sz="1200" b="1" dirty="0">
                  <a:solidFill>
                    <a:srgbClr val="11576A"/>
                  </a:solidFill>
                  <a:latin typeface="微软雅黑" pitchFamily="34" charset="-122"/>
                  <a:ea typeface="微软雅黑" pitchFamily="34" charset="-122"/>
                  <a:sym typeface="Comic Sans MS" charset="0"/>
                </a:rPr>
                <a:t>  8029a1:	8b 45 10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0x10(%</a:t>
              </a:r>
              <a:r>
                <a:rPr lang="en-US" altLang="zh-CN" sz="1200" b="1" dirty="0" err="1">
                  <a:solidFill>
                    <a:srgbClr val="11576A"/>
                  </a:solidFill>
                  <a:latin typeface="微软雅黑" pitchFamily="34" charset="-122"/>
                  <a:ea typeface="微软雅黑" pitchFamily="34" charset="-122"/>
                  <a:sym typeface="Comic Sans MS" charset="0"/>
                </a:rPr>
                <a:t>ebp</a:t>
              </a:r>
              <a:r>
                <a:rPr lang="en-US" altLang="zh-CN" sz="1200" b="1" dirty="0">
                  <a:solidFill>
                    <a:srgbClr val="11576A"/>
                  </a:solidFill>
                  <a:latin typeface="微软雅黑" pitchFamily="34" charset="-122"/>
                  <a:ea typeface="微软雅黑" pitchFamily="34" charset="-122"/>
                  <a:sym typeface="Comic Sans MS" charset="0"/>
                </a:rPr>
                <a:t>),%</a:t>
              </a:r>
              <a:r>
                <a:rPr lang="en-US" altLang="zh-CN" sz="1200" b="1" dirty="0" err="1">
                  <a:solidFill>
                    <a:srgbClr val="11576A"/>
                  </a:solidFill>
                  <a:latin typeface="微软雅黑" pitchFamily="34" charset="-122"/>
                  <a:ea typeface="微软雅黑" pitchFamily="34" charset="-122"/>
                  <a:sym typeface="Comic Sans MS" charset="0"/>
                </a:rPr>
                <a:t>eax</a:t>
              </a:r>
              <a:endParaRPr lang="en-US" altLang="zh-CN" sz="1200" b="1" dirty="0">
                <a:solidFill>
                  <a:srgbClr val="11576A"/>
                </a:solidFill>
                <a:latin typeface="微软雅黑" pitchFamily="34" charset="-122"/>
                <a:ea typeface="微软雅黑" pitchFamily="34" charset="-122"/>
                <a:sym typeface="Comic Sans MS" charset="0"/>
              </a:endParaRPr>
            </a:p>
            <a:p>
              <a:r>
                <a:rPr lang="en-US" altLang="zh-CN" sz="1200" b="1" dirty="0">
                  <a:solidFill>
                    <a:srgbClr val="11576A"/>
                  </a:solidFill>
                  <a:latin typeface="微软雅黑" pitchFamily="34" charset="-122"/>
                  <a:ea typeface="微软雅黑" pitchFamily="34" charset="-122"/>
                  <a:sym typeface="Comic Sans MS" charset="0"/>
                </a:rPr>
                <a:t>  8029a4:	89 44 24 08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%eax,0x8(%</a:t>
              </a:r>
              <a:r>
                <a:rPr lang="en-US" altLang="zh-CN" sz="1200" b="1" dirty="0" err="1">
                  <a:solidFill>
                    <a:srgbClr val="11576A"/>
                  </a:solidFill>
                  <a:latin typeface="微软雅黑" pitchFamily="34" charset="-122"/>
                  <a:ea typeface="微软雅黑" pitchFamily="34" charset="-122"/>
                  <a:sym typeface="Comic Sans MS" charset="0"/>
                </a:rPr>
                <a:t>esp</a:t>
              </a:r>
              <a:r>
                <a:rPr lang="en-US" altLang="zh-CN" sz="1200" b="1" dirty="0">
                  <a:solidFill>
                    <a:srgbClr val="11576A"/>
                  </a:solidFill>
                  <a:latin typeface="微软雅黑" pitchFamily="34" charset="-122"/>
                  <a:ea typeface="微软雅黑" pitchFamily="34" charset="-122"/>
                  <a:sym typeface="Comic Sans MS" charset="0"/>
                </a:rPr>
                <a:t>)</a:t>
              </a:r>
            </a:p>
            <a:p>
              <a:r>
                <a:rPr lang="en-US" altLang="zh-CN" sz="1200" b="1" dirty="0">
                  <a:solidFill>
                    <a:srgbClr val="11576A"/>
                  </a:solidFill>
                  <a:latin typeface="微软雅黑" pitchFamily="34" charset="-122"/>
                  <a:ea typeface="微软雅黑" pitchFamily="34" charset="-122"/>
                  <a:sym typeface="Comic Sans MS" charset="0"/>
                </a:rPr>
                <a:t>  8029a8:	8b 45 0c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0xc(%</a:t>
              </a:r>
              <a:r>
                <a:rPr lang="en-US" altLang="zh-CN" sz="1200" b="1" dirty="0" err="1">
                  <a:solidFill>
                    <a:srgbClr val="11576A"/>
                  </a:solidFill>
                  <a:latin typeface="微软雅黑" pitchFamily="34" charset="-122"/>
                  <a:ea typeface="微软雅黑" pitchFamily="34" charset="-122"/>
                  <a:sym typeface="Comic Sans MS" charset="0"/>
                </a:rPr>
                <a:t>ebp</a:t>
              </a:r>
              <a:r>
                <a:rPr lang="en-US" altLang="zh-CN" sz="1200" b="1" dirty="0">
                  <a:solidFill>
                    <a:srgbClr val="11576A"/>
                  </a:solidFill>
                  <a:latin typeface="微软雅黑" pitchFamily="34" charset="-122"/>
                  <a:ea typeface="微软雅黑" pitchFamily="34" charset="-122"/>
                  <a:sym typeface="Comic Sans MS" charset="0"/>
                </a:rPr>
                <a:t>),%</a:t>
              </a:r>
              <a:r>
                <a:rPr lang="en-US" altLang="zh-CN" sz="1200" b="1" dirty="0" err="1">
                  <a:solidFill>
                    <a:srgbClr val="11576A"/>
                  </a:solidFill>
                  <a:latin typeface="微软雅黑" pitchFamily="34" charset="-122"/>
                  <a:ea typeface="微软雅黑" pitchFamily="34" charset="-122"/>
                  <a:sym typeface="Comic Sans MS" charset="0"/>
                </a:rPr>
                <a:t>eax</a:t>
              </a:r>
              <a:endParaRPr lang="en-US" altLang="zh-CN" sz="1200" b="1" dirty="0">
                <a:solidFill>
                  <a:srgbClr val="11576A"/>
                </a:solidFill>
                <a:latin typeface="微软雅黑" pitchFamily="34" charset="-122"/>
                <a:ea typeface="微软雅黑" pitchFamily="34" charset="-122"/>
                <a:sym typeface="Comic Sans MS" charset="0"/>
              </a:endParaRPr>
            </a:p>
            <a:p>
              <a:r>
                <a:rPr lang="en-US" altLang="zh-CN" sz="1200" b="1" dirty="0">
                  <a:solidFill>
                    <a:srgbClr val="11576A"/>
                  </a:solidFill>
                  <a:latin typeface="微软雅黑" pitchFamily="34" charset="-122"/>
                  <a:ea typeface="微软雅黑" pitchFamily="34" charset="-122"/>
                  <a:sym typeface="Comic Sans MS" charset="0"/>
                </a:rPr>
                <a:t>  8029ab:	89 44 24 04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%eax,0x4(%</a:t>
              </a:r>
              <a:r>
                <a:rPr lang="en-US" altLang="zh-CN" sz="1200" b="1" dirty="0" err="1">
                  <a:solidFill>
                    <a:srgbClr val="11576A"/>
                  </a:solidFill>
                  <a:latin typeface="微软雅黑" pitchFamily="34" charset="-122"/>
                  <a:ea typeface="微软雅黑" pitchFamily="34" charset="-122"/>
                  <a:sym typeface="Comic Sans MS" charset="0"/>
                </a:rPr>
                <a:t>esp</a:t>
              </a:r>
              <a:r>
                <a:rPr lang="en-US" altLang="zh-CN" sz="1200" b="1" dirty="0">
                  <a:solidFill>
                    <a:srgbClr val="11576A"/>
                  </a:solidFill>
                  <a:latin typeface="微软雅黑" pitchFamily="34" charset="-122"/>
                  <a:ea typeface="微软雅黑" pitchFamily="34" charset="-122"/>
                  <a:sym typeface="Comic Sans MS" charset="0"/>
                </a:rPr>
                <a:t>)</a:t>
              </a:r>
            </a:p>
            <a:p>
              <a:r>
                <a:rPr lang="en-US" altLang="zh-CN" sz="1200" b="1" dirty="0">
                  <a:solidFill>
                    <a:srgbClr val="11576A"/>
                  </a:solidFill>
                  <a:latin typeface="微软雅黑" pitchFamily="34" charset="-122"/>
                  <a:ea typeface="微软雅黑" pitchFamily="34" charset="-122"/>
                  <a:sym typeface="Comic Sans MS" charset="0"/>
                </a:rPr>
                <a:t>  8029af:	8b 45 08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0x8(%</a:t>
              </a:r>
              <a:r>
                <a:rPr lang="en-US" altLang="zh-CN" sz="1200" b="1" dirty="0" err="1">
                  <a:solidFill>
                    <a:srgbClr val="11576A"/>
                  </a:solidFill>
                  <a:latin typeface="微软雅黑" pitchFamily="34" charset="-122"/>
                  <a:ea typeface="微软雅黑" pitchFamily="34" charset="-122"/>
                  <a:sym typeface="Comic Sans MS" charset="0"/>
                </a:rPr>
                <a:t>ebp</a:t>
              </a:r>
              <a:r>
                <a:rPr lang="en-US" altLang="zh-CN" sz="1200" b="1" dirty="0">
                  <a:solidFill>
                    <a:srgbClr val="11576A"/>
                  </a:solidFill>
                  <a:latin typeface="微软雅黑" pitchFamily="34" charset="-122"/>
                  <a:ea typeface="微软雅黑" pitchFamily="34" charset="-122"/>
                  <a:sym typeface="Comic Sans MS" charset="0"/>
                </a:rPr>
                <a:t>),%</a:t>
              </a:r>
              <a:r>
                <a:rPr lang="en-US" altLang="zh-CN" sz="1200" b="1" dirty="0" err="1">
                  <a:solidFill>
                    <a:srgbClr val="11576A"/>
                  </a:solidFill>
                  <a:latin typeface="微软雅黑" pitchFamily="34" charset="-122"/>
                  <a:ea typeface="微软雅黑" pitchFamily="34" charset="-122"/>
                  <a:sym typeface="Comic Sans MS" charset="0"/>
                </a:rPr>
                <a:t>eax</a:t>
              </a:r>
              <a:endParaRPr lang="en-US" altLang="zh-CN" sz="1200" b="1" dirty="0">
                <a:solidFill>
                  <a:srgbClr val="11576A"/>
                </a:solidFill>
                <a:latin typeface="微软雅黑" pitchFamily="34" charset="-122"/>
                <a:ea typeface="微软雅黑" pitchFamily="34" charset="-122"/>
                <a:sym typeface="Comic Sans MS" charset="0"/>
              </a:endParaRPr>
            </a:p>
            <a:p>
              <a:r>
                <a:rPr lang="en-US" altLang="zh-CN" sz="1200" b="1" dirty="0">
                  <a:solidFill>
                    <a:srgbClr val="11576A"/>
                  </a:solidFill>
                  <a:latin typeface="微软雅黑" pitchFamily="34" charset="-122"/>
                  <a:ea typeface="微软雅黑" pitchFamily="34" charset="-122"/>
                  <a:sym typeface="Comic Sans MS" charset="0"/>
                </a:rPr>
                <a:t>  8029b2:	89 04 24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a:t>
              </a:r>
              <a:r>
                <a:rPr lang="en-US" altLang="zh-CN" sz="1200" b="1" dirty="0" err="1">
                  <a:solidFill>
                    <a:srgbClr val="11576A"/>
                  </a:solidFill>
                  <a:latin typeface="微软雅黑" pitchFamily="34" charset="-122"/>
                  <a:ea typeface="微软雅黑" pitchFamily="34" charset="-122"/>
                  <a:sym typeface="Comic Sans MS" charset="0"/>
                </a:rPr>
                <a:t>eax</a:t>
              </a:r>
              <a:r>
                <a:rPr lang="en-US" altLang="zh-CN" sz="1200" b="1" dirty="0">
                  <a:solidFill>
                    <a:srgbClr val="11576A"/>
                  </a:solidFill>
                  <a:latin typeface="微软雅黑" pitchFamily="34" charset="-122"/>
                  <a:ea typeface="微软雅黑" pitchFamily="34" charset="-122"/>
                  <a:sym typeface="Comic Sans MS" charset="0"/>
                </a:rPr>
                <a:t>,(%</a:t>
              </a:r>
              <a:r>
                <a:rPr lang="en-US" altLang="zh-CN" sz="1200" b="1" dirty="0" err="1">
                  <a:solidFill>
                    <a:srgbClr val="11576A"/>
                  </a:solidFill>
                  <a:latin typeface="微软雅黑" pitchFamily="34" charset="-122"/>
                  <a:ea typeface="微软雅黑" pitchFamily="34" charset="-122"/>
                  <a:sym typeface="Comic Sans MS" charset="0"/>
                </a:rPr>
                <a:t>esp</a:t>
              </a:r>
              <a:r>
                <a:rPr lang="en-US" altLang="zh-CN" sz="1200" b="1" dirty="0">
                  <a:solidFill>
                    <a:srgbClr val="11576A"/>
                  </a:solidFill>
                  <a:latin typeface="微软雅黑" pitchFamily="34" charset="-122"/>
                  <a:ea typeface="微软雅黑" pitchFamily="34" charset="-122"/>
                  <a:sym typeface="Comic Sans MS" charset="0"/>
                </a:rPr>
                <a:t>)    ; </a:t>
              </a:r>
              <a:r>
                <a:rPr lang="zh-CN" altLang="en-US" sz="1200" b="1" dirty="0">
                  <a:solidFill>
                    <a:srgbClr val="FF0000"/>
                  </a:solidFill>
                  <a:latin typeface="微软雅黑" pitchFamily="34" charset="-122"/>
                  <a:ea typeface="微软雅黑" pitchFamily="34" charset="-122"/>
                  <a:sym typeface="Comic Sans MS" charset="0"/>
                </a:rPr>
                <a:t>以上代码在填充栈</a:t>
              </a:r>
              <a:endParaRPr lang="en-US" altLang="zh-CN" sz="1200" b="1" dirty="0">
                <a:solidFill>
                  <a:srgbClr val="FF0000"/>
                </a:solidFill>
                <a:latin typeface="微软雅黑" pitchFamily="34" charset="-122"/>
                <a:ea typeface="微软雅黑" pitchFamily="34" charset="-122"/>
                <a:sym typeface="Comic Sans MS" charset="0"/>
              </a:endParaRPr>
            </a:p>
            <a:p>
              <a:r>
                <a:rPr lang="en-US" altLang="zh-CN" sz="1200" b="1" dirty="0">
                  <a:solidFill>
                    <a:srgbClr val="11576A"/>
                  </a:solidFill>
                  <a:latin typeface="微软雅黑" pitchFamily="34" charset="-122"/>
                  <a:ea typeface="微软雅黑" pitchFamily="34" charset="-122"/>
                  <a:sym typeface="Comic Sans MS" charset="0"/>
                </a:rPr>
                <a:t>  8029b5:	e8 33 d8 ff </a:t>
              </a:r>
              <a:r>
                <a:rPr lang="en-US" altLang="zh-CN" sz="1200" b="1" dirty="0" err="1">
                  <a:solidFill>
                    <a:srgbClr val="11576A"/>
                  </a:solidFill>
                  <a:latin typeface="微软雅黑" pitchFamily="34" charset="-122"/>
                  <a:ea typeface="微软雅黑" pitchFamily="34" charset="-122"/>
                  <a:sym typeface="Comic Sans MS" charset="0"/>
                </a:rPr>
                <a:t>ff</a:t>
              </a:r>
              <a:r>
                <a:rPr lang="en-US" altLang="zh-CN" sz="1200" b="1" dirty="0">
                  <a:solidFill>
                    <a:srgbClr val="11576A"/>
                  </a:solidFill>
                  <a:latin typeface="微软雅黑" pitchFamily="34" charset="-122"/>
                  <a:ea typeface="微软雅黑" pitchFamily="34" charset="-122"/>
                  <a:sym typeface="Comic Sans MS" charset="0"/>
                </a:rPr>
                <a:t>       	call   8001ed &lt;read&gt; ；</a:t>
              </a:r>
              <a:r>
                <a:rPr lang="zh-CN" altLang="en-US" sz="1200" b="1" dirty="0">
                  <a:solidFill>
                    <a:srgbClr val="FF0000"/>
                  </a:solidFill>
                  <a:latin typeface="微软雅黑" pitchFamily="34" charset="-122"/>
                  <a:ea typeface="微软雅黑" pitchFamily="34" charset="-122"/>
                  <a:sym typeface="Comic Sans MS" charset="0"/>
                </a:rPr>
                <a:t>这里的</a:t>
              </a:r>
              <a:r>
                <a:rPr lang="en-US" altLang="zh-CN" sz="1200" b="1" dirty="0">
                  <a:solidFill>
                    <a:srgbClr val="FF0000"/>
                  </a:solidFill>
                  <a:latin typeface="微软雅黑" pitchFamily="34" charset="-122"/>
                  <a:ea typeface="微软雅黑" pitchFamily="34" charset="-122"/>
                  <a:sym typeface="Comic Sans MS" charset="0"/>
                </a:rPr>
                <a:t>read</a:t>
              </a:r>
              <a:r>
                <a:rPr lang="zh-CN" altLang="en-US" sz="1200" b="1" dirty="0">
                  <a:solidFill>
                    <a:srgbClr val="FF0000"/>
                  </a:solidFill>
                  <a:latin typeface="微软雅黑" pitchFamily="34" charset="-122"/>
                  <a:ea typeface="微软雅黑" pitchFamily="34" charset="-122"/>
                  <a:sym typeface="Comic Sans MS" charset="0"/>
                </a:rPr>
                <a:t>是宏</a:t>
              </a:r>
              <a:r>
                <a:rPr lang="en-US" altLang="zh-CN" sz="1200" b="1" dirty="0">
                  <a:solidFill>
                    <a:srgbClr val="FF0000"/>
                  </a:solidFill>
                  <a:latin typeface="微软雅黑" pitchFamily="34" charset="-122"/>
                  <a:ea typeface="微软雅黑" pitchFamily="34" charset="-122"/>
                  <a:sym typeface="Comic Sans MS" charset="0"/>
                </a:rPr>
                <a:t>==6</a:t>
              </a:r>
              <a:endParaRPr lang="zh-CN" altLang="en-US" sz="1200" b="1" dirty="0">
                <a:solidFill>
                  <a:srgbClr val="FF0000"/>
                </a:solidFill>
                <a:latin typeface="微软雅黑" pitchFamily="34" charset="-122"/>
                <a:ea typeface="微软雅黑" pitchFamily="34" charset="-122"/>
                <a:sym typeface="Comic Sans MS" charset="0"/>
              </a:endParaRPr>
            </a:p>
          </p:txBody>
        </p:sp>
      </p:grpSp>
      <p:sp>
        <p:nvSpPr>
          <p:cNvPr id="29" name="TextBox 5"/>
          <p:cNvSpPr>
            <a:spLocks noChangeArrowheads="1"/>
          </p:cNvSpPr>
          <p:nvPr/>
        </p:nvSpPr>
        <p:spPr bwMode="auto">
          <a:xfrm>
            <a:off x="904612" y="3284984"/>
            <a:ext cx="6942138"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a:spAutoFit/>
          </a:bodyPr>
          <a:lstStyle/>
          <a:p>
            <a:pPr eaLnBrk="1" hangingPunct="1"/>
            <a:r>
              <a:rPr lang="en-US" altLang="zh-CN" sz="1200" b="1" dirty="0">
                <a:solidFill>
                  <a:srgbClr val="11576A"/>
                </a:solidFill>
                <a:latin typeface="微软雅黑" pitchFamily="34" charset="-122"/>
                <a:ea typeface="微软雅黑" pitchFamily="34" charset="-122"/>
              </a:rPr>
              <a:t>syscall(</a:t>
            </a:r>
            <a:r>
              <a:rPr lang="en-US" altLang="zh-CN" sz="1200" b="1" dirty="0" err="1">
                <a:solidFill>
                  <a:srgbClr val="11576A"/>
                </a:solidFill>
                <a:latin typeface="微软雅黑" pitchFamily="34" charset="-122"/>
                <a:ea typeface="微软雅黑" pitchFamily="34" charset="-122"/>
              </a:rPr>
              <a:t>int</a:t>
            </a:r>
            <a:r>
              <a:rPr lang="en-US" altLang="zh-CN" sz="1200" b="1" dirty="0">
                <a:solidFill>
                  <a:srgbClr val="11576A"/>
                </a:solidFill>
                <a:latin typeface="微软雅黑" pitchFamily="34" charset="-122"/>
                <a:ea typeface="微软雅黑" pitchFamily="34" charset="-122"/>
              </a:rPr>
              <a:t> num, ...) {</a:t>
            </a:r>
          </a:p>
          <a:p>
            <a:pPr eaLnBrk="1" hangingPunct="1"/>
            <a:r>
              <a:rPr lang="en-US" altLang="zh-CN" sz="1200" b="1" dirty="0">
                <a:solidFill>
                  <a:srgbClr val="11576A"/>
                </a:solidFill>
                <a:latin typeface="微软雅黑" pitchFamily="34" charset="-122"/>
                <a:ea typeface="微软雅黑" pitchFamily="34" charset="-122"/>
              </a:rPr>
              <a:t>...</a:t>
            </a:r>
          </a:p>
          <a:p>
            <a:pPr eaLnBrk="1" hangingPunct="1"/>
            <a:r>
              <a:rPr lang="en-US" altLang="zh-CN" sz="1200" b="1" dirty="0">
                <a:solidFill>
                  <a:srgbClr val="11576A"/>
                </a:solidFill>
                <a:latin typeface="微软雅黑" pitchFamily="34" charset="-122"/>
                <a:ea typeface="微软雅黑" pitchFamily="34" charset="-122"/>
              </a:rPr>
              <a:t>	</a:t>
            </a:r>
            <a:r>
              <a:rPr lang="en-US" altLang="zh-CN" sz="1200" b="1" dirty="0" err="1">
                <a:solidFill>
                  <a:srgbClr val="11576A"/>
                </a:solidFill>
                <a:latin typeface="微软雅黑" pitchFamily="34" charset="-122"/>
                <a:ea typeface="微软雅黑" pitchFamily="34" charset="-122"/>
              </a:rPr>
              <a:t>asm</a:t>
            </a:r>
            <a:r>
              <a:rPr lang="en-US" altLang="zh-CN" sz="1200" b="1" dirty="0">
                <a:solidFill>
                  <a:srgbClr val="11576A"/>
                </a:solidFill>
                <a:latin typeface="微软雅黑" pitchFamily="34" charset="-122"/>
                <a:ea typeface="微软雅黑" pitchFamily="34" charset="-122"/>
              </a:rPr>
              <a:t> volatile (</a:t>
            </a:r>
          </a:p>
          <a:p>
            <a:pPr eaLnBrk="1" hangingPunct="1"/>
            <a:r>
              <a:rPr lang="en-US" altLang="zh-CN" sz="1200" b="1" dirty="0">
                <a:solidFill>
                  <a:srgbClr val="11576A"/>
                </a:solidFill>
                <a:latin typeface="微软雅黑" pitchFamily="34" charset="-122"/>
                <a:ea typeface="微软雅黑" pitchFamily="34" charset="-122"/>
              </a:rPr>
              <a:t>			“</a:t>
            </a:r>
            <a:r>
              <a:rPr lang="en-US" altLang="zh-CN" sz="1200" b="1" dirty="0" err="1">
                <a:solidFill>
                  <a:srgbClr val="11576A"/>
                </a:solidFill>
                <a:latin typeface="微软雅黑" pitchFamily="34" charset="-122"/>
                <a:ea typeface="微软雅黑" pitchFamily="34" charset="-122"/>
              </a:rPr>
              <a:t>int</a:t>
            </a:r>
            <a:r>
              <a:rPr lang="en-US" altLang="zh-CN" sz="1200" b="1" dirty="0">
                <a:solidFill>
                  <a:srgbClr val="11576A"/>
                </a:solidFill>
                <a:latin typeface="微软雅黑" pitchFamily="34" charset="-122"/>
                <a:ea typeface="微软雅黑" pitchFamily="34" charset="-122"/>
              </a:rPr>
              <a:t> %1;“//</a:t>
            </a:r>
            <a:r>
              <a:rPr lang="zh-CN" altLang="en-US" sz="1200" b="1" dirty="0">
                <a:solidFill>
                  <a:srgbClr val="FF0000"/>
                </a:solidFill>
                <a:latin typeface="微软雅黑" pitchFamily="34" charset="-122"/>
                <a:ea typeface="微软雅黑" pitchFamily="34" charset="-122"/>
              </a:rPr>
              <a:t>这一句会个产生一个中断</a:t>
            </a:r>
            <a:endParaRPr lang="en-US" altLang="zh-CN" sz="1200" b="1" dirty="0">
              <a:solidFill>
                <a:srgbClr val="11576A"/>
              </a:solidFill>
              <a:latin typeface="微软雅黑" pitchFamily="34" charset="-122"/>
              <a:ea typeface="微软雅黑" pitchFamily="34" charset="-122"/>
            </a:endParaRPr>
          </a:p>
          <a:p>
            <a:pPr eaLnBrk="1" hangingPunct="1"/>
            <a:r>
              <a:rPr lang="en-US" altLang="zh-CN" sz="1200" b="1" dirty="0">
                <a:solidFill>
                  <a:srgbClr val="11576A"/>
                </a:solidFill>
                <a:latin typeface="微软雅黑" pitchFamily="34" charset="-122"/>
                <a:ea typeface="微软雅黑" pitchFamily="34" charset="-122"/>
              </a:rPr>
              <a:t>			: "=a" (ret)</a:t>
            </a:r>
          </a:p>
          <a:p>
            <a:pPr eaLnBrk="1" hangingPunct="1"/>
            <a:r>
              <a:rPr lang="en-US" altLang="zh-CN" sz="1200" b="1" dirty="0">
                <a:solidFill>
                  <a:srgbClr val="11576A"/>
                </a:solidFill>
                <a:latin typeface="微软雅黑" pitchFamily="34" charset="-122"/>
                <a:ea typeface="微软雅黑" pitchFamily="34" charset="-122"/>
              </a:rPr>
              <a:t>			: “</a:t>
            </a:r>
            <a:r>
              <a:rPr lang="en-US" altLang="zh-CN" sz="1200" b="1" dirty="0" err="1">
                <a:solidFill>
                  <a:srgbClr val="11576A"/>
                </a:solidFill>
                <a:latin typeface="微软雅黑" pitchFamily="34" charset="-122"/>
                <a:ea typeface="微软雅黑" pitchFamily="34" charset="-122"/>
              </a:rPr>
              <a:t>i</a:t>
            </a:r>
            <a:r>
              <a:rPr lang="en-US" altLang="zh-CN" sz="1200" b="1" dirty="0">
                <a:solidFill>
                  <a:srgbClr val="11576A"/>
                </a:solidFill>
                <a:latin typeface="微软雅黑" pitchFamily="34" charset="-122"/>
                <a:ea typeface="微软雅黑" pitchFamily="34" charset="-122"/>
              </a:rPr>
              <a:t>” (T_SYSCALL), //</a:t>
            </a:r>
            <a:r>
              <a:rPr lang="zh-CN" altLang="en-US" sz="1200" b="1" dirty="0">
                <a:solidFill>
                  <a:srgbClr val="FF0000"/>
                </a:solidFill>
                <a:latin typeface="微软雅黑" pitchFamily="34" charset="-122"/>
                <a:ea typeface="微软雅黑" pitchFamily="34" charset="-122"/>
              </a:rPr>
              <a:t>这句指定中断号</a:t>
            </a:r>
            <a:endParaRPr lang="en-US" altLang="zh-CN" sz="1200" b="1" dirty="0">
              <a:solidFill>
                <a:srgbClr val="11576A"/>
              </a:solidFill>
              <a:latin typeface="微软雅黑" pitchFamily="34" charset="-122"/>
              <a:ea typeface="微软雅黑" pitchFamily="34" charset="-122"/>
            </a:endParaRPr>
          </a:p>
          <a:p>
            <a:pPr eaLnBrk="1" hangingPunct="1"/>
            <a:r>
              <a:rPr lang="en-US" altLang="zh-CN" sz="1200" b="1" dirty="0">
                <a:solidFill>
                  <a:srgbClr val="11576A"/>
                </a:solidFill>
                <a:latin typeface="微软雅黑" pitchFamily="34" charset="-122"/>
                <a:ea typeface="微软雅黑" pitchFamily="34" charset="-122"/>
              </a:rPr>
              <a:t>			  “a” (</a:t>
            </a:r>
            <a:r>
              <a:rPr lang="en-US" altLang="zh-CN" sz="1200" b="1" dirty="0" err="1">
                <a:solidFill>
                  <a:srgbClr val="11576A"/>
                </a:solidFill>
                <a:latin typeface="微软雅黑" pitchFamily="34" charset="-122"/>
                <a:ea typeface="微软雅黑" pitchFamily="34" charset="-122"/>
              </a:rPr>
              <a:t>num</a:t>
            </a:r>
            <a:r>
              <a:rPr lang="en-US" altLang="zh-CN" sz="1200" b="1" dirty="0">
                <a:solidFill>
                  <a:srgbClr val="11576A"/>
                </a:solidFill>
                <a:latin typeface="微软雅黑" pitchFamily="34" charset="-122"/>
                <a:ea typeface="微软雅黑" pitchFamily="34" charset="-122"/>
              </a:rPr>
              <a:t>),      //</a:t>
            </a:r>
            <a:r>
              <a:rPr lang="zh-CN" altLang="en-US" sz="1200" b="1" dirty="0">
                <a:solidFill>
                  <a:srgbClr val="FF0000"/>
                </a:solidFill>
                <a:latin typeface="微软雅黑" pitchFamily="34" charset="-122"/>
                <a:ea typeface="微软雅黑" pitchFamily="34" charset="-122"/>
              </a:rPr>
              <a:t>这一句的作用是把</a:t>
            </a:r>
            <a:r>
              <a:rPr lang="en-US" altLang="zh-CN" sz="1200" b="1" dirty="0">
                <a:solidFill>
                  <a:srgbClr val="FF0000"/>
                </a:solidFill>
                <a:latin typeface="微软雅黑" pitchFamily="34" charset="-122"/>
                <a:ea typeface="微软雅黑" pitchFamily="34" charset="-122"/>
              </a:rPr>
              <a:t>6</a:t>
            </a:r>
            <a:r>
              <a:rPr lang="zh-CN" altLang="en-US" sz="1200" b="1" dirty="0">
                <a:solidFill>
                  <a:srgbClr val="FF0000"/>
                </a:solidFill>
                <a:latin typeface="微软雅黑" pitchFamily="34" charset="-122"/>
                <a:ea typeface="微软雅黑" pitchFamily="34" charset="-122"/>
              </a:rPr>
              <a:t>放进了</a:t>
            </a:r>
            <a:r>
              <a:rPr lang="en-US" altLang="zh-CN" sz="1200" b="1" dirty="0" err="1">
                <a:solidFill>
                  <a:srgbClr val="FF0000"/>
                </a:solidFill>
                <a:latin typeface="微软雅黑" pitchFamily="34" charset="-122"/>
                <a:ea typeface="微软雅黑" pitchFamily="34" charset="-122"/>
              </a:rPr>
              <a:t>eax</a:t>
            </a:r>
            <a:endParaRPr lang="en-US" altLang="zh-CN" sz="1200" b="1" dirty="0">
              <a:solidFill>
                <a:srgbClr val="FF0000"/>
              </a:solidFill>
              <a:latin typeface="微软雅黑" pitchFamily="34" charset="-122"/>
              <a:ea typeface="微软雅黑" pitchFamily="34" charset="-122"/>
            </a:endParaRPr>
          </a:p>
          <a:p>
            <a:pPr eaLnBrk="1" hangingPunct="1"/>
            <a:r>
              <a:rPr lang="en-US" altLang="zh-CN" sz="1200" b="1" dirty="0">
                <a:solidFill>
                  <a:srgbClr val="11576A"/>
                </a:solidFill>
                <a:latin typeface="微软雅黑" pitchFamily="34" charset="-122"/>
                <a:ea typeface="微软雅黑" pitchFamily="34" charset="-122"/>
              </a:rPr>
              <a:t>			  "d" (a[0]),</a:t>
            </a:r>
          </a:p>
          <a:p>
            <a:pPr eaLnBrk="1" hangingPunct="1"/>
            <a:r>
              <a:rPr lang="en-US" altLang="zh-CN" sz="1200" b="1" dirty="0">
                <a:solidFill>
                  <a:srgbClr val="11576A"/>
                </a:solidFill>
                <a:latin typeface="微软雅黑" pitchFamily="34" charset="-122"/>
                <a:ea typeface="微软雅黑" pitchFamily="34" charset="-122"/>
              </a:rPr>
              <a:t>			  "c" (a[1]),</a:t>
            </a:r>
          </a:p>
          <a:p>
            <a:pPr eaLnBrk="1" hangingPunct="1"/>
            <a:r>
              <a:rPr lang="en-US" altLang="zh-CN" sz="1200" b="1" dirty="0">
                <a:solidFill>
                  <a:srgbClr val="11576A"/>
                </a:solidFill>
                <a:latin typeface="微软雅黑" pitchFamily="34" charset="-122"/>
                <a:ea typeface="微软雅黑" pitchFamily="34" charset="-122"/>
              </a:rPr>
              <a:t>			  "b" (a[2]),</a:t>
            </a:r>
          </a:p>
          <a:p>
            <a:pPr eaLnBrk="1" hangingPunct="1"/>
            <a:r>
              <a:rPr lang="en-US" altLang="zh-CN" sz="1200" b="1" dirty="0">
                <a:solidFill>
                  <a:srgbClr val="11576A"/>
                </a:solidFill>
                <a:latin typeface="微软雅黑" pitchFamily="34" charset="-122"/>
                <a:ea typeface="微软雅黑" pitchFamily="34" charset="-122"/>
              </a:rPr>
              <a:t>			  "D" (a[3]),</a:t>
            </a:r>
          </a:p>
          <a:p>
            <a:pPr eaLnBrk="1" hangingPunct="1"/>
            <a:r>
              <a:rPr lang="en-US" altLang="zh-CN" sz="1200" b="1" dirty="0">
                <a:solidFill>
                  <a:srgbClr val="11576A"/>
                </a:solidFill>
                <a:latin typeface="微软雅黑" pitchFamily="34" charset="-122"/>
                <a:ea typeface="微软雅黑" pitchFamily="34" charset="-122"/>
              </a:rPr>
              <a:t>			  "S" (a[4])</a:t>
            </a:r>
          </a:p>
          <a:p>
            <a:pPr eaLnBrk="1" hangingPunct="1"/>
            <a:r>
              <a:rPr lang="en-US" altLang="zh-CN" sz="1200" b="1" dirty="0">
                <a:solidFill>
                  <a:srgbClr val="11576A"/>
                </a:solidFill>
                <a:latin typeface="微软雅黑" pitchFamily="34" charset="-122"/>
                <a:ea typeface="微软雅黑" pitchFamily="34" charset="-122"/>
              </a:rPr>
              <a:t>			: "cc", "memory");</a:t>
            </a:r>
          </a:p>
          <a:p>
            <a:pPr eaLnBrk="1" hangingPunct="1"/>
            <a:r>
              <a:rPr lang="en-US" altLang="zh-CN" sz="1200" b="1" dirty="0">
                <a:solidFill>
                  <a:srgbClr val="11576A"/>
                </a:solidFill>
                <a:latin typeface="微软雅黑" pitchFamily="34" charset="-122"/>
                <a:ea typeface="微软雅黑" pitchFamily="34" charset="-122"/>
              </a:rPr>
              <a:t>	return ret;</a:t>
            </a:r>
          </a:p>
          <a:p>
            <a:pPr eaLnBrk="1" hangingPunct="1"/>
            <a:endParaRPr lang="en-US" sz="1200" b="1" dirty="0">
              <a:solidFill>
                <a:srgbClr val="11576A"/>
              </a:solidFill>
              <a:latin typeface="微软雅黑" pitchFamily="34" charset="-122"/>
              <a:ea typeface="微软雅黑" pitchFamily="34" charset="-122"/>
            </a:endParaRPr>
          </a:p>
        </p:txBody>
      </p:sp>
      <p:sp>
        <p:nvSpPr>
          <p:cNvPr id="7" name="矩形 6"/>
          <p:cNvSpPr>
            <a:spLocks noChangeArrowheads="1"/>
          </p:cNvSpPr>
          <p:nvPr/>
        </p:nvSpPr>
        <p:spPr bwMode="auto">
          <a:xfrm>
            <a:off x="6986718" y="188640"/>
            <a:ext cx="2160240" cy="4154984"/>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zh-CN" sz="1200" b="1" dirty="0">
                <a:solidFill>
                  <a:srgbClr val="11576A"/>
                </a:solidFill>
                <a:latin typeface="微软雅黑" pitchFamily="34" charset="-122"/>
                <a:ea typeface="微软雅黑" pitchFamily="34" charset="-122"/>
                <a:sym typeface="Comic Sans MS" charset="0"/>
              </a:rPr>
              <a:t>// System call numbers</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SYS_fork</a:t>
            </a:r>
            <a:r>
              <a:rPr lang="en-US" altLang="zh-CN" sz="1200" b="1" dirty="0">
                <a:solidFill>
                  <a:srgbClr val="11576A"/>
                </a:solidFill>
                <a:latin typeface="微软雅黑" pitchFamily="34" charset="-122"/>
                <a:ea typeface="微软雅黑" pitchFamily="34" charset="-122"/>
                <a:sym typeface="Comic Sans MS" charset="0"/>
              </a:rPr>
              <a:t>    1</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SYS_exit</a:t>
            </a:r>
            <a:r>
              <a:rPr lang="en-US" altLang="zh-CN" sz="1200" b="1" dirty="0">
                <a:solidFill>
                  <a:srgbClr val="11576A"/>
                </a:solidFill>
                <a:latin typeface="微软雅黑" pitchFamily="34" charset="-122"/>
                <a:ea typeface="微软雅黑" pitchFamily="34" charset="-122"/>
                <a:sym typeface="Comic Sans MS" charset="0"/>
              </a:rPr>
              <a:t>    2</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SYS_wait</a:t>
            </a:r>
            <a:r>
              <a:rPr lang="en-US" altLang="zh-CN" sz="1200" b="1" dirty="0">
                <a:solidFill>
                  <a:srgbClr val="11576A"/>
                </a:solidFill>
                <a:latin typeface="微软雅黑" pitchFamily="34" charset="-122"/>
                <a:ea typeface="微软雅黑" pitchFamily="34" charset="-122"/>
                <a:sym typeface="Comic Sans MS" charset="0"/>
              </a:rPr>
              <a:t>    3</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SYS_pipe</a:t>
            </a:r>
            <a:r>
              <a:rPr lang="en-US" altLang="zh-CN" sz="1200" b="1" dirty="0">
                <a:solidFill>
                  <a:srgbClr val="11576A"/>
                </a:solidFill>
                <a:latin typeface="微软雅黑" pitchFamily="34" charset="-122"/>
                <a:ea typeface="微软雅黑" pitchFamily="34" charset="-122"/>
                <a:sym typeface="Comic Sans MS" charset="0"/>
              </a:rPr>
              <a:t>    4</a:t>
            </a:r>
          </a:p>
          <a:p>
            <a:r>
              <a:rPr lang="en-US" altLang="zh-CN" sz="1200" b="1" dirty="0">
                <a:solidFill>
                  <a:srgbClr val="C00000"/>
                </a:solidFill>
                <a:latin typeface="微软雅黑" pitchFamily="34" charset="-122"/>
                <a:ea typeface="微软雅黑" pitchFamily="34" charset="-122"/>
                <a:sym typeface="Comic Sans MS" charset="0"/>
              </a:rPr>
              <a:t>#define </a:t>
            </a:r>
            <a:r>
              <a:rPr lang="en-US" altLang="zh-CN" sz="1200" b="1" dirty="0" err="1">
                <a:solidFill>
                  <a:srgbClr val="C00000"/>
                </a:solidFill>
                <a:latin typeface="微软雅黑" pitchFamily="34" charset="-122"/>
                <a:ea typeface="微软雅黑" pitchFamily="34" charset="-122"/>
                <a:sym typeface="Comic Sans MS" charset="0"/>
              </a:rPr>
              <a:t>SYS_write</a:t>
            </a:r>
            <a:r>
              <a:rPr lang="en-US" altLang="zh-CN" sz="1200" b="1" dirty="0">
                <a:solidFill>
                  <a:srgbClr val="C00000"/>
                </a:solidFill>
                <a:latin typeface="微软雅黑" pitchFamily="34" charset="-122"/>
                <a:ea typeface="微软雅黑" pitchFamily="34" charset="-122"/>
                <a:sym typeface="Comic Sans MS" charset="0"/>
              </a:rPr>
              <a:t>   5</a:t>
            </a:r>
          </a:p>
          <a:p>
            <a:r>
              <a:rPr lang="en-US" altLang="zh-CN" sz="1200" b="1" dirty="0">
                <a:solidFill>
                  <a:srgbClr val="C00000"/>
                </a:solidFill>
                <a:latin typeface="微软雅黑" pitchFamily="34" charset="-122"/>
                <a:ea typeface="微软雅黑" pitchFamily="34" charset="-122"/>
                <a:sym typeface="Comic Sans MS" charset="0"/>
              </a:rPr>
              <a:t>#define </a:t>
            </a:r>
            <a:r>
              <a:rPr lang="en-US" altLang="zh-CN" sz="1200" b="1" dirty="0" err="1">
                <a:solidFill>
                  <a:srgbClr val="C00000"/>
                </a:solidFill>
                <a:latin typeface="微软雅黑" pitchFamily="34" charset="-122"/>
                <a:ea typeface="微软雅黑" pitchFamily="34" charset="-122"/>
                <a:sym typeface="Comic Sans MS" charset="0"/>
              </a:rPr>
              <a:t>SYS_read</a:t>
            </a:r>
            <a:r>
              <a:rPr lang="en-US" altLang="zh-CN" sz="1200" b="1" dirty="0">
                <a:solidFill>
                  <a:srgbClr val="C00000"/>
                </a:solidFill>
                <a:latin typeface="微软雅黑" pitchFamily="34" charset="-122"/>
                <a:ea typeface="微软雅黑" pitchFamily="34" charset="-122"/>
                <a:sym typeface="Comic Sans MS" charset="0"/>
              </a:rPr>
              <a:t>    6</a:t>
            </a:r>
          </a:p>
          <a:p>
            <a:r>
              <a:rPr lang="en-US" altLang="zh-CN" sz="1200" b="1" dirty="0">
                <a:solidFill>
                  <a:srgbClr val="C00000"/>
                </a:solidFill>
                <a:latin typeface="微软雅黑" pitchFamily="34" charset="-122"/>
                <a:ea typeface="微软雅黑" pitchFamily="34" charset="-122"/>
                <a:sym typeface="Comic Sans MS" charset="0"/>
              </a:rPr>
              <a:t>#define </a:t>
            </a:r>
            <a:r>
              <a:rPr lang="en-US" altLang="zh-CN" sz="1200" b="1" dirty="0" err="1">
                <a:solidFill>
                  <a:srgbClr val="C00000"/>
                </a:solidFill>
                <a:latin typeface="微软雅黑" pitchFamily="34" charset="-122"/>
                <a:ea typeface="微软雅黑" pitchFamily="34" charset="-122"/>
                <a:sym typeface="Comic Sans MS" charset="0"/>
              </a:rPr>
              <a:t>SYS_close</a:t>
            </a:r>
            <a:r>
              <a:rPr lang="en-US" altLang="zh-CN" sz="1200" b="1" dirty="0">
                <a:solidFill>
                  <a:srgbClr val="C00000"/>
                </a:solidFill>
                <a:latin typeface="微软雅黑" pitchFamily="34" charset="-122"/>
                <a:ea typeface="微软雅黑" pitchFamily="34" charset="-122"/>
                <a:sym typeface="Comic Sans MS" charset="0"/>
              </a:rPr>
              <a:t>   7</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SYS_kill</a:t>
            </a:r>
            <a:r>
              <a:rPr lang="en-US" altLang="zh-CN" sz="1200" b="1" dirty="0">
                <a:solidFill>
                  <a:srgbClr val="11576A"/>
                </a:solidFill>
                <a:latin typeface="微软雅黑" pitchFamily="34" charset="-122"/>
                <a:ea typeface="微软雅黑" pitchFamily="34" charset="-122"/>
                <a:sym typeface="Comic Sans MS" charset="0"/>
              </a:rPr>
              <a:t>    8</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SYS_exec</a:t>
            </a:r>
            <a:r>
              <a:rPr lang="en-US" altLang="zh-CN" sz="1200" b="1" dirty="0">
                <a:solidFill>
                  <a:srgbClr val="11576A"/>
                </a:solidFill>
                <a:latin typeface="微软雅黑" pitchFamily="34" charset="-122"/>
                <a:ea typeface="微软雅黑" pitchFamily="34" charset="-122"/>
                <a:sym typeface="Comic Sans MS" charset="0"/>
              </a:rPr>
              <a:t>    9</a:t>
            </a:r>
          </a:p>
          <a:p>
            <a:r>
              <a:rPr lang="en-US" altLang="zh-CN" sz="1200" b="1" dirty="0">
                <a:solidFill>
                  <a:srgbClr val="C00000"/>
                </a:solidFill>
                <a:latin typeface="微软雅黑" pitchFamily="34" charset="-122"/>
                <a:ea typeface="微软雅黑" pitchFamily="34" charset="-122"/>
                <a:sym typeface="Comic Sans MS" charset="0"/>
              </a:rPr>
              <a:t>#define </a:t>
            </a:r>
            <a:r>
              <a:rPr lang="en-US" altLang="zh-CN" sz="1200" b="1" dirty="0" err="1">
                <a:solidFill>
                  <a:srgbClr val="C00000"/>
                </a:solidFill>
                <a:latin typeface="微软雅黑" pitchFamily="34" charset="-122"/>
                <a:ea typeface="微软雅黑" pitchFamily="34" charset="-122"/>
                <a:sym typeface="Comic Sans MS" charset="0"/>
              </a:rPr>
              <a:t>SYS_open</a:t>
            </a:r>
            <a:r>
              <a:rPr lang="en-US" altLang="zh-CN" sz="1200" b="1" dirty="0">
                <a:solidFill>
                  <a:srgbClr val="C00000"/>
                </a:solidFill>
                <a:latin typeface="微软雅黑" pitchFamily="34" charset="-122"/>
                <a:ea typeface="微软雅黑" pitchFamily="34" charset="-122"/>
                <a:sym typeface="Comic Sans MS" charset="0"/>
              </a:rPr>
              <a:t>   10</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SYS_mknod</a:t>
            </a:r>
            <a:r>
              <a:rPr lang="en-US" altLang="zh-CN" sz="1200" b="1" dirty="0">
                <a:solidFill>
                  <a:srgbClr val="11576A"/>
                </a:solidFill>
                <a:latin typeface="微软雅黑" pitchFamily="34" charset="-122"/>
                <a:ea typeface="微软雅黑" pitchFamily="34" charset="-122"/>
                <a:sym typeface="Comic Sans MS" charset="0"/>
              </a:rPr>
              <a:t>  11</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SYS_unlink</a:t>
            </a:r>
            <a:r>
              <a:rPr lang="en-US" altLang="zh-CN" sz="1200" b="1" dirty="0">
                <a:solidFill>
                  <a:srgbClr val="11576A"/>
                </a:solidFill>
                <a:latin typeface="微软雅黑" pitchFamily="34" charset="-122"/>
                <a:ea typeface="微软雅黑" pitchFamily="34" charset="-122"/>
                <a:sym typeface="Comic Sans MS" charset="0"/>
              </a:rPr>
              <a:t> 12</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SYS_fstat</a:t>
            </a:r>
            <a:r>
              <a:rPr lang="en-US" altLang="zh-CN" sz="1200" b="1" dirty="0">
                <a:solidFill>
                  <a:srgbClr val="11576A"/>
                </a:solidFill>
                <a:latin typeface="微软雅黑" pitchFamily="34" charset="-122"/>
                <a:ea typeface="微软雅黑" pitchFamily="34" charset="-122"/>
                <a:sym typeface="Comic Sans MS" charset="0"/>
              </a:rPr>
              <a:t>  13</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SYS_link</a:t>
            </a:r>
            <a:r>
              <a:rPr lang="en-US" altLang="zh-CN" sz="1200" b="1" dirty="0">
                <a:solidFill>
                  <a:srgbClr val="11576A"/>
                </a:solidFill>
                <a:latin typeface="微软雅黑" pitchFamily="34" charset="-122"/>
                <a:ea typeface="微软雅黑" pitchFamily="34" charset="-122"/>
                <a:sym typeface="Comic Sans MS" charset="0"/>
              </a:rPr>
              <a:t>   14</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SYS_mkdir</a:t>
            </a:r>
            <a:r>
              <a:rPr lang="en-US" altLang="zh-CN" sz="1200" b="1" dirty="0">
                <a:solidFill>
                  <a:srgbClr val="11576A"/>
                </a:solidFill>
                <a:latin typeface="微软雅黑" pitchFamily="34" charset="-122"/>
                <a:ea typeface="微软雅黑" pitchFamily="34" charset="-122"/>
                <a:sym typeface="Comic Sans MS" charset="0"/>
              </a:rPr>
              <a:t>  15</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SYS_chdir</a:t>
            </a:r>
            <a:r>
              <a:rPr lang="en-US" altLang="zh-CN" sz="1200" b="1" dirty="0">
                <a:solidFill>
                  <a:srgbClr val="11576A"/>
                </a:solidFill>
                <a:latin typeface="微软雅黑" pitchFamily="34" charset="-122"/>
                <a:ea typeface="微软雅黑" pitchFamily="34" charset="-122"/>
                <a:sym typeface="Comic Sans MS" charset="0"/>
              </a:rPr>
              <a:t>  16</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SYS_dup</a:t>
            </a:r>
            <a:r>
              <a:rPr lang="en-US" altLang="zh-CN" sz="1200" b="1" dirty="0">
                <a:solidFill>
                  <a:srgbClr val="11576A"/>
                </a:solidFill>
                <a:latin typeface="微软雅黑" pitchFamily="34" charset="-122"/>
                <a:ea typeface="微软雅黑" pitchFamily="34" charset="-122"/>
                <a:sym typeface="Comic Sans MS" charset="0"/>
              </a:rPr>
              <a:t>    17</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SYS_getpid</a:t>
            </a:r>
            <a:r>
              <a:rPr lang="en-US" altLang="zh-CN" sz="1200" b="1" dirty="0">
                <a:solidFill>
                  <a:srgbClr val="11576A"/>
                </a:solidFill>
                <a:latin typeface="微软雅黑" pitchFamily="34" charset="-122"/>
                <a:ea typeface="微软雅黑" pitchFamily="34" charset="-122"/>
                <a:sym typeface="Comic Sans MS" charset="0"/>
              </a:rPr>
              <a:t> 18</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SYS_sbrk</a:t>
            </a:r>
            <a:r>
              <a:rPr lang="en-US" altLang="zh-CN" sz="1200" b="1" dirty="0">
                <a:solidFill>
                  <a:srgbClr val="11576A"/>
                </a:solidFill>
                <a:latin typeface="微软雅黑" pitchFamily="34" charset="-122"/>
                <a:ea typeface="微软雅黑" pitchFamily="34" charset="-122"/>
                <a:sym typeface="Comic Sans MS" charset="0"/>
              </a:rPr>
              <a:t>   19</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SYS_sleep</a:t>
            </a:r>
            <a:r>
              <a:rPr lang="en-US" altLang="zh-CN" sz="1200" b="1" dirty="0">
                <a:solidFill>
                  <a:srgbClr val="11576A"/>
                </a:solidFill>
                <a:latin typeface="微软雅黑" pitchFamily="34" charset="-122"/>
                <a:ea typeface="微软雅黑" pitchFamily="34" charset="-122"/>
                <a:sym typeface="Comic Sans MS" charset="0"/>
              </a:rPr>
              <a:t>  20</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SYS_procmem</a:t>
            </a:r>
            <a:r>
              <a:rPr lang="en-US" altLang="zh-CN" sz="1200" b="1" dirty="0">
                <a:solidFill>
                  <a:srgbClr val="11576A"/>
                </a:solidFill>
                <a:latin typeface="微软雅黑" pitchFamily="34" charset="-122"/>
                <a:ea typeface="微软雅黑" pitchFamily="34" charset="-122"/>
                <a:sym typeface="Comic Sans MS" charset="0"/>
              </a:rPr>
              <a:t> 21</a:t>
            </a:r>
            <a:endParaRPr lang="en-US" altLang="zh-CN" sz="1200" b="1" dirty="0">
              <a:solidFill>
                <a:srgbClr val="11576A"/>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58542BDC-DD0F-6F3F-2FB4-A0E8CFFF48E3}"/>
              </a:ext>
            </a:extLst>
          </p:cNvPr>
          <p:cNvSpPr txBox="1"/>
          <p:nvPr/>
        </p:nvSpPr>
        <p:spPr>
          <a:xfrm>
            <a:off x="4882896" y="4951536"/>
            <a:ext cx="3763083" cy="923330"/>
          </a:xfrm>
          <a:prstGeom prst="rect">
            <a:avLst/>
          </a:prstGeom>
          <a:noFill/>
        </p:spPr>
        <p:txBody>
          <a:bodyPr wrap="square" rtlCol="0">
            <a:spAutoFit/>
          </a:bodyPr>
          <a:lstStyle/>
          <a:p>
            <a:r>
              <a:rPr lang="en-US" altLang="zh-CN" dirty="0"/>
              <a:t>mov ………..</a:t>
            </a:r>
          </a:p>
          <a:p>
            <a:r>
              <a:rPr lang="en-US" altLang="zh-CN" dirty="0"/>
              <a:t>mov %</a:t>
            </a:r>
            <a:r>
              <a:rPr lang="en-US" altLang="zh-CN" dirty="0" err="1"/>
              <a:t>eax</a:t>
            </a:r>
            <a:r>
              <a:rPr lang="en-US" altLang="zh-CN" dirty="0"/>
              <a:t> </a:t>
            </a:r>
            <a:r>
              <a:rPr lang="en-US" altLang="zh-CN" dirty="0" err="1"/>
              <a:t>06H</a:t>
            </a:r>
            <a:endParaRPr lang="en-US" altLang="zh-CN" dirty="0"/>
          </a:p>
          <a:p>
            <a:r>
              <a:rPr lang="en-US" altLang="zh-CN" dirty="0"/>
              <a:t>int </a:t>
            </a:r>
            <a:r>
              <a:rPr lang="en-US" altLang="zh-CN" dirty="0" err="1"/>
              <a:t>80H</a:t>
            </a:r>
            <a:endParaRPr lang="zh-CN" altLang="en-US" dirty="0"/>
          </a:p>
        </p:txBody>
      </p:sp>
    </p:spTree>
    <p:extLst>
      <p:ext uri="{BB962C8B-B14F-4D97-AF65-F5344CB8AC3E}">
        <p14:creationId xmlns:p14="http://schemas.microsoft.com/office/powerpoint/2010/main" val="221625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a:spLocks noChangeArrowheads="1"/>
          </p:cNvSpPr>
          <p:nvPr/>
        </p:nvSpPr>
        <p:spPr bwMode="auto">
          <a:xfrm>
            <a:off x="785787" y="1785926"/>
            <a:ext cx="61746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1. kern/trap/</a:t>
            </a:r>
            <a:r>
              <a:rPr lang="en-US" altLang="zh-CN" sz="2000" b="1" dirty="0" err="1">
                <a:solidFill>
                  <a:srgbClr val="11576A"/>
                </a:solidFill>
                <a:latin typeface="微软雅黑" pitchFamily="34" charset="-122"/>
                <a:ea typeface="微软雅黑" pitchFamily="34" charset="-122"/>
              </a:rPr>
              <a:t>trapentry.S</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alltraps</a:t>
            </a:r>
            <a:r>
              <a:rPr lang="en-US" altLang="zh-CN" sz="2000" b="1" dirty="0">
                <a:solidFill>
                  <a:srgbClr val="11576A"/>
                </a:solidFill>
                <a:latin typeface="微软雅黑" pitchFamily="34" charset="-122"/>
                <a:ea typeface="微软雅黑" pitchFamily="34" charset="-122"/>
              </a:rPr>
              <a:t>()</a:t>
            </a:r>
          </a:p>
        </p:txBody>
      </p:sp>
      <p:sp>
        <p:nvSpPr>
          <p:cNvPr id="11" name="Rectangle 1"/>
          <p:cNvSpPr txBox="1">
            <a:spLocks noChangeArrowheads="1"/>
          </p:cNvSpPr>
          <p:nvPr/>
        </p:nvSpPr>
        <p:spPr>
          <a:xfrm>
            <a:off x="276197" y="625940"/>
            <a:ext cx="8407431" cy="511175"/>
          </a:xfrm>
          <a:prstGeom prst="rect">
            <a:avLst/>
          </a:prstGeom>
          <a:extLst>
            <a:ext uri="{91240B29-F687-4f45-9708-019B960494DF}">
              <a14:hiddenLine xmlns="" xmlns:a14="http://schemas.microsoft.com/office/drawing/2010/main" w="9525">
                <a:solidFill>
                  <a:srgbClr val="000000"/>
                </a:solidFill>
                <a:miter lim="800000"/>
                <a:headEnd/>
                <a:tailEnd/>
              </a14:hiddenLine>
            </a:ext>
          </a:extLst>
        </p:spPr>
        <p:txBody>
          <a:bodyPr/>
          <a:lstStyle/>
          <a:p>
            <a:pPr lvl="0" algn="ctr">
              <a:defRPr/>
            </a:pPr>
            <a:r>
              <a:rPr lang="zh-CN" altLang="en-US" sz="3000" b="1" dirty="0">
                <a:solidFill>
                  <a:srgbClr val="11576A"/>
                </a:solidFill>
                <a:latin typeface="微软雅黑" pitchFamily="34" charset="-122"/>
                <a:ea typeface="微软雅黑" pitchFamily="34" charset="-122"/>
                <a:cs typeface="MS PGothic" charset="0"/>
              </a:rPr>
              <a:t>系统调用的“中断响应函数”</a:t>
            </a:r>
            <a:endParaRPr lang="en-US" altLang="zh-CN" sz="3000" b="1" dirty="0">
              <a:solidFill>
                <a:srgbClr val="11576A"/>
              </a:solidFill>
              <a:latin typeface="微软雅黑" pitchFamily="34" charset="-122"/>
              <a:ea typeface="微软雅黑" pitchFamily="34" charset="-122"/>
              <a:cs typeface="MS PGothic" charset="0"/>
            </a:endParaRPr>
          </a:p>
          <a:p>
            <a:pPr lvl="0" algn="ctr">
              <a:defRPr/>
            </a:pPr>
            <a:r>
              <a:rPr lang="en-US" altLang="zh-CN" sz="3000" b="1" dirty="0">
                <a:solidFill>
                  <a:srgbClr val="11576A"/>
                </a:solidFill>
                <a:latin typeface="微软雅黑" pitchFamily="34" charset="-122"/>
                <a:ea typeface="微软雅黑" pitchFamily="34" charset="-122"/>
                <a:cs typeface="MS PGothic" charset="0"/>
              </a:rPr>
              <a:t>read</a:t>
            </a:r>
            <a:r>
              <a:rPr lang="en-US" altLang="zh-CN" sz="3000" b="1" dirty="0">
                <a:solidFill>
                  <a:srgbClr val="11576A"/>
                </a:solidFill>
                <a:latin typeface="微软雅黑" pitchFamily="34" charset="-122"/>
                <a:ea typeface="微软雅黑" pitchFamily="34" charset="-122"/>
                <a:cs typeface="SimSun" charset="0"/>
              </a:rPr>
              <a:t>(</a:t>
            </a:r>
            <a:r>
              <a:rPr lang="en-US" altLang="zh-CN" sz="3000" b="1" dirty="0" err="1">
                <a:solidFill>
                  <a:srgbClr val="11576A"/>
                </a:solidFill>
                <a:latin typeface="微软雅黑" pitchFamily="34" charset="-122"/>
                <a:ea typeface="微软雅黑" pitchFamily="34" charset="-122"/>
                <a:cs typeface="SimSun" charset="0"/>
              </a:rPr>
              <a:t>fd</a:t>
            </a:r>
            <a:r>
              <a:rPr lang="en-US" altLang="zh-CN" sz="3000" b="1" dirty="0">
                <a:solidFill>
                  <a:srgbClr val="11576A"/>
                </a:solidFill>
                <a:latin typeface="微软雅黑" pitchFamily="34" charset="-122"/>
                <a:ea typeface="微软雅黑" pitchFamily="34" charset="-122"/>
                <a:cs typeface="SimSun" charset="0"/>
              </a:rPr>
              <a:t>, buffer, length)</a:t>
            </a:r>
            <a:r>
              <a:rPr lang="zh-CN" altLang="en-US" sz="3000" b="1" dirty="0">
                <a:solidFill>
                  <a:srgbClr val="11576A"/>
                </a:solidFill>
                <a:latin typeface="微软雅黑" pitchFamily="34" charset="-122"/>
                <a:ea typeface="微软雅黑" pitchFamily="34" charset="-122"/>
                <a:cs typeface="MS PGothic" charset="0"/>
              </a:rPr>
              <a:t>的实现</a:t>
            </a:r>
            <a:endParaRPr lang="en-US" altLang="zh-CN" sz="3000" b="1" dirty="0">
              <a:solidFill>
                <a:srgbClr val="11576A"/>
              </a:solidFill>
              <a:latin typeface="微软雅黑" pitchFamily="34" charset="-122"/>
              <a:ea typeface="微软雅黑" pitchFamily="34" charset="-122"/>
              <a:cs typeface="MS PGothic" charset="0"/>
            </a:endParaRPr>
          </a:p>
        </p:txBody>
      </p:sp>
      <p:sp>
        <p:nvSpPr>
          <p:cNvPr id="4" name="TextBox 5"/>
          <p:cNvSpPr>
            <a:spLocks noChangeArrowheads="1"/>
          </p:cNvSpPr>
          <p:nvPr/>
        </p:nvSpPr>
        <p:spPr bwMode="auto">
          <a:xfrm>
            <a:off x="785787" y="2186036"/>
            <a:ext cx="61746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2. kern/trap/</a:t>
            </a:r>
            <a:r>
              <a:rPr lang="en-US" altLang="zh-CN" sz="2000" b="1" dirty="0" err="1">
                <a:solidFill>
                  <a:srgbClr val="11576A"/>
                </a:solidFill>
                <a:latin typeface="微软雅黑" pitchFamily="34" charset="-122"/>
                <a:ea typeface="微软雅黑" pitchFamily="34" charset="-122"/>
              </a:rPr>
              <a:t>trap.c</a:t>
            </a:r>
            <a:r>
              <a:rPr lang="en-US" altLang="zh-CN" sz="2000" b="1" dirty="0">
                <a:solidFill>
                  <a:srgbClr val="11576A"/>
                </a:solidFill>
                <a:latin typeface="微软雅黑" pitchFamily="34" charset="-122"/>
                <a:ea typeface="微软雅黑" pitchFamily="34" charset="-122"/>
              </a:rPr>
              <a:t>: trap()</a:t>
            </a:r>
          </a:p>
          <a:p>
            <a:pPr eaLnBrk="1" hangingPunct="1"/>
            <a:r>
              <a:rPr lang="en-US" altLang="zh-CN" sz="2000" b="1" dirty="0">
                <a:solidFill>
                  <a:srgbClr val="FF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a:t>
            </a:r>
            <a:r>
              <a:rPr lang="en-US" altLang="zh-CN" sz="2000" b="1" dirty="0" err="1">
                <a:solidFill>
                  <a:srgbClr val="C00000"/>
                </a:solidFill>
                <a:latin typeface="微软雅黑" pitchFamily="34" charset="-122"/>
                <a:ea typeface="微软雅黑" pitchFamily="34" charset="-122"/>
              </a:rPr>
              <a:t>trapno</a:t>
            </a:r>
            <a:r>
              <a:rPr lang="en-US" altLang="zh-CN" sz="2000" b="1" dirty="0">
                <a:solidFill>
                  <a:srgbClr val="C00000"/>
                </a:solidFill>
                <a:latin typeface="微软雅黑" pitchFamily="34" charset="-122"/>
                <a:ea typeface="微软雅黑" pitchFamily="34" charset="-122"/>
              </a:rPr>
              <a:t> == T_SYSCALL</a:t>
            </a:r>
          </a:p>
        </p:txBody>
      </p:sp>
      <p:sp>
        <p:nvSpPr>
          <p:cNvPr id="9" name="TextBox 5"/>
          <p:cNvSpPr>
            <a:spLocks noChangeArrowheads="1"/>
          </p:cNvSpPr>
          <p:nvPr/>
        </p:nvSpPr>
        <p:spPr bwMode="auto">
          <a:xfrm>
            <a:off x="787612" y="2890733"/>
            <a:ext cx="61746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3. kern/</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syscall.c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p>
          <a:p>
            <a:pPr eaLnBrk="1" hangingPunct="1"/>
            <a:r>
              <a:rPr lang="en-US" altLang="zh-CN" sz="2000" b="1" dirty="0">
                <a:solidFill>
                  <a:srgbClr val="FF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a:t>
            </a:r>
            <a:r>
              <a:rPr lang="en-US" altLang="zh-CN" sz="2000" b="1" dirty="0" err="1">
                <a:solidFill>
                  <a:srgbClr val="C00000"/>
                </a:solidFill>
                <a:latin typeface="微软雅黑" pitchFamily="34" charset="-122"/>
                <a:ea typeface="微软雅黑" pitchFamily="34" charset="-122"/>
              </a:rPr>
              <a:t>tf_regs.reg_eax</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SYS_read</a:t>
            </a:r>
            <a:endParaRPr lang="en-US" altLang="zh-CN" sz="2000" b="1" dirty="0">
              <a:solidFill>
                <a:srgbClr val="C00000"/>
              </a:solidFill>
              <a:latin typeface="微软雅黑" pitchFamily="34" charset="-122"/>
              <a:ea typeface="微软雅黑" pitchFamily="34" charset="-122"/>
            </a:endParaRPr>
          </a:p>
        </p:txBody>
      </p:sp>
      <p:sp>
        <p:nvSpPr>
          <p:cNvPr id="10" name="TextBox 5"/>
          <p:cNvSpPr>
            <a:spLocks noChangeArrowheads="1"/>
          </p:cNvSpPr>
          <p:nvPr/>
        </p:nvSpPr>
        <p:spPr bwMode="auto">
          <a:xfrm>
            <a:off x="785787" y="3595430"/>
            <a:ext cx="61746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4. kern/</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syscall.c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sys_read</a:t>
            </a:r>
            <a:r>
              <a:rPr lang="en-US" altLang="zh-CN" sz="2000" b="1" dirty="0">
                <a:solidFill>
                  <a:srgbClr val="11576A"/>
                </a:solidFill>
                <a:latin typeface="微软雅黑" pitchFamily="34" charset="-122"/>
                <a:ea typeface="微软雅黑" pitchFamily="34" charset="-122"/>
              </a:rPr>
              <a:t>()</a:t>
            </a:r>
          </a:p>
          <a:p>
            <a:r>
              <a:rPr lang="en-US" altLang="zh-CN" sz="2000" b="1" dirty="0">
                <a:solidFill>
                  <a:srgbClr val="FF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从</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a:t>
            </a:r>
            <a:r>
              <a:rPr lang="en-US" altLang="zh-CN" sz="2000" b="1" dirty="0" err="1">
                <a:solidFill>
                  <a:srgbClr val="C00000"/>
                </a:solidFill>
                <a:latin typeface="微软雅黑" pitchFamily="34" charset="-122"/>
                <a:ea typeface="微软雅黑" pitchFamily="34" charset="-122"/>
              </a:rPr>
              <a:t>sp</a:t>
            </a:r>
            <a:r>
              <a:rPr lang="en-US" altLang="zh-CN" sz="2000"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获取</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fd</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buf</a:t>
            </a:r>
            <a:r>
              <a:rPr lang="en-US" altLang="zh-CN" sz="2000" b="1" dirty="0">
                <a:solidFill>
                  <a:srgbClr val="C00000"/>
                </a:solidFill>
                <a:latin typeface="微软雅黑" pitchFamily="34" charset="-122"/>
                <a:ea typeface="微软雅黑" pitchFamily="34" charset="-122"/>
              </a:rPr>
              <a:t>, length</a:t>
            </a:r>
          </a:p>
        </p:txBody>
      </p:sp>
      <p:sp>
        <p:nvSpPr>
          <p:cNvPr id="12" name="TextBox 5"/>
          <p:cNvSpPr>
            <a:spLocks noChangeArrowheads="1"/>
          </p:cNvSpPr>
          <p:nvPr/>
        </p:nvSpPr>
        <p:spPr bwMode="auto">
          <a:xfrm>
            <a:off x="783962" y="4283878"/>
            <a:ext cx="61746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5. kern/fs/</a:t>
            </a:r>
            <a:r>
              <a:rPr lang="en-US" altLang="zh-CN" sz="2000" b="1" dirty="0" err="1">
                <a:solidFill>
                  <a:srgbClr val="11576A"/>
                </a:solidFill>
                <a:latin typeface="微软雅黑" pitchFamily="34" charset="-122"/>
                <a:ea typeface="微软雅黑" pitchFamily="34" charset="-122"/>
              </a:rPr>
              <a:t>sysfile.c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sysfile_read</a:t>
            </a:r>
            <a:r>
              <a:rPr lang="en-US" altLang="zh-CN" sz="2000" b="1" dirty="0">
                <a:solidFill>
                  <a:srgbClr val="11576A"/>
                </a:solidFill>
                <a:latin typeface="微软雅黑" pitchFamily="34" charset="-122"/>
                <a:ea typeface="微软雅黑" pitchFamily="34" charset="-122"/>
              </a:rPr>
              <a:t>()</a:t>
            </a:r>
          </a:p>
          <a:p>
            <a:pPr eaLnBrk="1" hangingPunct="1"/>
            <a:r>
              <a:rPr lang="en-US" altLang="zh-CN" sz="2000" b="1" dirty="0">
                <a:solidFill>
                  <a:srgbClr val="FF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读取文件</a:t>
            </a:r>
            <a:endParaRPr lang="en-US" altLang="zh-CN" b="1" dirty="0">
              <a:solidFill>
                <a:srgbClr val="C00000"/>
              </a:solidFill>
              <a:latin typeface="微软雅黑" pitchFamily="34" charset="-122"/>
              <a:ea typeface="微软雅黑" pitchFamily="34" charset="-122"/>
            </a:endParaRPr>
          </a:p>
        </p:txBody>
      </p:sp>
      <p:sp>
        <p:nvSpPr>
          <p:cNvPr id="13" name="TextBox 5"/>
          <p:cNvSpPr>
            <a:spLocks noChangeArrowheads="1"/>
          </p:cNvSpPr>
          <p:nvPr/>
        </p:nvSpPr>
        <p:spPr bwMode="auto">
          <a:xfrm>
            <a:off x="783961" y="4988575"/>
            <a:ext cx="61746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6. kern/trap/</a:t>
            </a:r>
            <a:r>
              <a:rPr lang="en-US" altLang="zh-CN" sz="2000" b="1" dirty="0" err="1">
                <a:solidFill>
                  <a:srgbClr val="11576A"/>
                </a:solidFill>
                <a:latin typeface="微软雅黑" pitchFamily="34" charset="-122"/>
                <a:ea typeface="微软雅黑" pitchFamily="34" charset="-122"/>
              </a:rPr>
              <a:t>trapentry.S</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trapret</a:t>
            </a:r>
            <a:r>
              <a:rPr lang="en-US" altLang="zh-CN" sz="2000" b="1" dirty="0">
                <a:solidFill>
                  <a:srgbClr val="11576A"/>
                </a:solidFill>
                <a:latin typeface="微软雅黑" pitchFamily="34" charset="-122"/>
                <a:ea typeface="微软雅黑" pitchFamily="34" charset="-122"/>
              </a:rPr>
              <a:t>()</a:t>
            </a:r>
          </a:p>
        </p:txBody>
      </p:sp>
    </p:spTree>
    <p:extLst>
      <p:ext uri="{BB962C8B-B14F-4D97-AF65-F5344CB8AC3E}">
        <p14:creationId xmlns:p14="http://schemas.microsoft.com/office/powerpoint/2010/main" val="296136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9" grpId="0"/>
      <p:bldP spid="10"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071802" y="1071564"/>
            <a:ext cx="2857520"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系统调用</a:t>
            </a:r>
          </a:p>
        </p:txBody>
      </p:sp>
      <p:grpSp>
        <p:nvGrpSpPr>
          <p:cNvPr id="3" name="组合 2"/>
          <p:cNvGrpSpPr/>
          <p:nvPr/>
        </p:nvGrpSpPr>
        <p:grpSpPr>
          <a:xfrm>
            <a:off x="758826" y="1714488"/>
            <a:ext cx="8313769" cy="1114490"/>
            <a:chOff x="758825" y="857238"/>
            <a:chExt cx="8313769" cy="1114490"/>
          </a:xfrm>
        </p:grpSpPr>
        <p:sp>
          <p:nvSpPr>
            <p:cNvPr id="24584" name="TextBox 4"/>
            <p:cNvSpPr txBox="1">
              <a:spLocks noChangeArrowheads="1"/>
            </p:cNvSpPr>
            <p:nvPr/>
          </p:nvSpPr>
          <p:spPr bwMode="auto">
            <a:xfrm>
              <a:off x="1143023" y="857238"/>
              <a:ext cx="7749455" cy="400110"/>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cs typeface="宋体" charset="0"/>
                </a:rPr>
                <a:t>操作系统服务的编程接口，用户进程主动“呼叫”</a:t>
              </a:r>
              <a:r>
                <a:rPr lang="en-US" altLang="zh-CN" sz="2000" b="1" dirty="0">
                  <a:solidFill>
                    <a:srgbClr val="11576A"/>
                  </a:solidFill>
                  <a:latin typeface="微软雅黑" pitchFamily="34" charset="-122"/>
                  <a:ea typeface="微软雅黑" pitchFamily="34" charset="-122"/>
                  <a:cs typeface="宋体" charset="0"/>
                </a:rPr>
                <a:t>OS</a:t>
              </a:r>
              <a:r>
                <a:rPr lang="zh-CN" altLang="en-US" sz="2000" b="1" dirty="0">
                  <a:solidFill>
                    <a:srgbClr val="11576A"/>
                  </a:solidFill>
                  <a:latin typeface="微软雅黑" pitchFamily="34" charset="-122"/>
                  <a:ea typeface="微软雅黑" pitchFamily="34" charset="-122"/>
                  <a:cs typeface="宋体" charset="0"/>
                </a:rPr>
                <a:t>的编程方式</a:t>
              </a:r>
            </a:p>
          </p:txBody>
        </p:sp>
        <p:sp>
          <p:nvSpPr>
            <p:cNvPr id="24585" name="矩形 6"/>
            <p:cNvSpPr>
              <a:spLocks noChangeArrowheads="1"/>
            </p:cNvSpPr>
            <p:nvPr/>
          </p:nvSpPr>
          <p:spPr bwMode="auto">
            <a:xfrm>
              <a:off x="758825" y="87946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9" name="TextBox 4"/>
            <p:cNvSpPr txBox="1">
              <a:spLocks noChangeArrowheads="1"/>
            </p:cNvSpPr>
            <p:nvPr/>
          </p:nvSpPr>
          <p:spPr bwMode="auto">
            <a:xfrm>
              <a:off x="1143024" y="1214428"/>
              <a:ext cx="6858000" cy="396875"/>
            </a:xfrm>
            <a:prstGeom prst="rect">
              <a:avLst/>
            </a:prstGeom>
            <a:noFill/>
            <a:ln w="9525">
              <a:noFill/>
              <a:miter lim="800000"/>
              <a:headEnd/>
              <a:tailEnd/>
            </a:ln>
          </p:spPr>
          <p:txBody>
            <a:bodyPr>
              <a:spAutoFit/>
            </a:bodyPr>
            <a:lstStyle/>
            <a:p>
              <a:r>
                <a:rPr lang="zh-CN" altLang="en-US" sz="2000" b="1" dirty="0">
                  <a:solidFill>
                    <a:srgbClr val="11576A"/>
                  </a:solidFill>
                  <a:latin typeface="微软雅黑" pitchFamily="34" charset="-122"/>
                  <a:ea typeface="微软雅黑" pitchFamily="34" charset="-122"/>
                  <a:cs typeface="宋体" charset="0"/>
                </a:rPr>
                <a:t>通常由高级语言编写（C或者C++）</a:t>
              </a:r>
            </a:p>
          </p:txBody>
        </p:sp>
        <p:sp>
          <p:nvSpPr>
            <p:cNvPr id="10" name="矩形 6"/>
            <p:cNvSpPr>
              <a:spLocks noChangeArrowheads="1"/>
            </p:cNvSpPr>
            <p:nvPr/>
          </p:nvSpPr>
          <p:spPr bwMode="auto">
            <a:xfrm>
              <a:off x="758825" y="123665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11" name="TextBox 4"/>
            <p:cNvSpPr txBox="1">
              <a:spLocks noChangeArrowheads="1"/>
            </p:cNvSpPr>
            <p:nvPr/>
          </p:nvSpPr>
          <p:spPr bwMode="auto">
            <a:xfrm>
              <a:off x="1142976" y="1571618"/>
              <a:ext cx="7929618" cy="400110"/>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cs typeface="宋体" charset="0"/>
                </a:rPr>
                <a:t>程序访问通常是通过高层次的API接口而不是直接进行系统调用</a:t>
              </a:r>
            </a:p>
          </p:txBody>
        </p:sp>
        <p:sp>
          <p:nvSpPr>
            <p:cNvPr id="12" name="矩形 6"/>
            <p:cNvSpPr>
              <a:spLocks noChangeArrowheads="1"/>
            </p:cNvSpPr>
            <p:nvPr/>
          </p:nvSpPr>
          <p:spPr bwMode="auto">
            <a:xfrm>
              <a:off x="758825" y="159384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2" name="组合 1"/>
          <p:cNvGrpSpPr/>
          <p:nvPr/>
        </p:nvGrpSpPr>
        <p:grpSpPr>
          <a:xfrm>
            <a:off x="758826" y="2786058"/>
            <a:ext cx="8028017" cy="1757432"/>
            <a:chOff x="758825" y="1928808"/>
            <a:chExt cx="8028017" cy="1757432"/>
          </a:xfrm>
        </p:grpSpPr>
        <p:sp>
          <p:nvSpPr>
            <p:cNvPr id="13" name="TextBox 4"/>
            <p:cNvSpPr txBox="1">
              <a:spLocks noChangeArrowheads="1"/>
            </p:cNvSpPr>
            <p:nvPr/>
          </p:nvSpPr>
          <p:spPr bwMode="auto">
            <a:xfrm>
              <a:off x="1143024" y="1928808"/>
              <a:ext cx="6858000" cy="396875"/>
            </a:xfrm>
            <a:prstGeom prst="rect">
              <a:avLst/>
            </a:prstGeom>
            <a:noFill/>
            <a:ln w="9525">
              <a:noFill/>
              <a:miter lim="800000"/>
              <a:headEnd/>
              <a:tailEnd/>
            </a:ln>
          </p:spPr>
          <p:txBody>
            <a:bodyPr>
              <a:spAutoFit/>
            </a:bodyPr>
            <a:lstStyle/>
            <a:p>
              <a:r>
                <a:rPr lang="zh-CN" altLang="en-US" sz="2000" b="1" dirty="0">
                  <a:solidFill>
                    <a:srgbClr val="11576A"/>
                  </a:solidFill>
                  <a:latin typeface="微软雅黑" pitchFamily="34" charset="-122"/>
                  <a:ea typeface="微软雅黑" pitchFamily="34" charset="-122"/>
                  <a:cs typeface="宋体" charset="0"/>
                </a:rPr>
                <a:t>三种最常用的应用程序编程接口（API）</a:t>
              </a:r>
              <a:r>
                <a:rPr lang="en-US" sz="2000" b="1" dirty="0">
                  <a:solidFill>
                    <a:srgbClr val="11576A"/>
                  </a:solidFill>
                  <a:latin typeface="微软雅黑" pitchFamily="34" charset="-122"/>
                  <a:ea typeface="微软雅黑" pitchFamily="34" charset="-122"/>
                  <a:cs typeface="宋体" charset="0"/>
                </a:rPr>
                <a:t> </a:t>
              </a:r>
            </a:p>
          </p:txBody>
        </p:sp>
        <p:sp>
          <p:nvSpPr>
            <p:cNvPr id="14" name="矩形 6"/>
            <p:cNvSpPr>
              <a:spLocks noChangeArrowheads="1"/>
            </p:cNvSpPr>
            <p:nvPr/>
          </p:nvSpPr>
          <p:spPr bwMode="auto">
            <a:xfrm>
              <a:off x="758825" y="195103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15" name="TextBox 7"/>
            <p:cNvSpPr txBox="1">
              <a:spLocks noChangeArrowheads="1"/>
            </p:cNvSpPr>
            <p:nvPr/>
          </p:nvSpPr>
          <p:spPr bwMode="auto">
            <a:xfrm>
              <a:off x="1009680" y="2285998"/>
              <a:ext cx="7777162" cy="400110"/>
            </a:xfrm>
            <a:prstGeom prst="rect">
              <a:avLst/>
            </a:prstGeom>
            <a:noFill/>
            <a:ln w="9525">
              <a:noFill/>
              <a:miter lim="800000"/>
              <a:headEnd/>
              <a:tailEnd/>
            </a:ln>
          </p:spPr>
          <p:txBody>
            <a:bodyPr>
              <a:spAutoFit/>
            </a:bodyPr>
            <a:lstStyle/>
            <a:p>
              <a:pPr lvl="1"/>
              <a:r>
                <a:rPr lang="en-US" sz="2000" b="1" dirty="0">
                  <a:solidFill>
                    <a:srgbClr val="11576A"/>
                  </a:solidFill>
                  <a:latin typeface="微软雅黑" pitchFamily="34" charset="-122"/>
                  <a:ea typeface="微软雅黑" pitchFamily="34" charset="-122"/>
                  <a:cs typeface="宋体" charset="0"/>
                </a:rPr>
                <a:t>Win32 API </a:t>
              </a:r>
              <a:r>
                <a:rPr lang="zh-CN" altLang="en-US" sz="2000" b="1" dirty="0">
                  <a:solidFill>
                    <a:srgbClr val="11576A"/>
                  </a:solidFill>
                  <a:latin typeface="微软雅黑" pitchFamily="34" charset="-122"/>
                  <a:ea typeface="微软雅黑" pitchFamily="34" charset="-122"/>
                  <a:cs typeface="宋体" charset="0"/>
                </a:rPr>
                <a:t>用于 Windows</a:t>
              </a:r>
            </a:p>
          </p:txBody>
        </p:sp>
        <p:pic>
          <p:nvPicPr>
            <p:cNvPr id="16" name="图片 8" descr="小点1.png"/>
            <p:cNvPicPr>
              <a:picLocks noChangeAspect="1"/>
            </p:cNvPicPr>
            <p:nvPr/>
          </p:nvPicPr>
          <p:blipFill>
            <a:blip r:embed="rId2"/>
            <a:srcRect/>
            <a:stretch>
              <a:fillRect/>
            </a:stretch>
          </p:blipFill>
          <p:spPr bwMode="auto">
            <a:xfrm>
              <a:off x="1292225" y="2422525"/>
              <a:ext cx="149225" cy="149225"/>
            </a:xfrm>
            <a:prstGeom prst="rect">
              <a:avLst/>
            </a:prstGeom>
            <a:noFill/>
            <a:ln w="9525">
              <a:noFill/>
              <a:miter lim="800000"/>
              <a:headEnd/>
              <a:tailEnd/>
            </a:ln>
          </p:spPr>
        </p:pic>
        <p:sp>
          <p:nvSpPr>
            <p:cNvPr id="17" name="TextBox 9"/>
            <p:cNvSpPr txBox="1">
              <a:spLocks noChangeArrowheads="1"/>
            </p:cNvSpPr>
            <p:nvPr/>
          </p:nvSpPr>
          <p:spPr bwMode="auto">
            <a:xfrm>
              <a:off x="1009680" y="2643188"/>
              <a:ext cx="7777162" cy="707886"/>
            </a:xfrm>
            <a:prstGeom prst="rect">
              <a:avLst/>
            </a:prstGeom>
            <a:noFill/>
            <a:ln w="9525">
              <a:noFill/>
              <a:miter lim="800000"/>
              <a:headEnd/>
              <a:tailEnd/>
            </a:ln>
          </p:spPr>
          <p:txBody>
            <a:bodyPr>
              <a:spAutoFit/>
            </a:bodyPr>
            <a:lstStyle/>
            <a:p>
              <a:pPr lvl="1"/>
              <a:r>
                <a:rPr lang="zh-CN" altLang="en-US" sz="2000" b="1" dirty="0">
                  <a:solidFill>
                    <a:srgbClr val="11576A"/>
                  </a:solidFill>
                  <a:latin typeface="微软雅黑" pitchFamily="34" charset="-122"/>
                  <a:ea typeface="微软雅黑" pitchFamily="34" charset="-122"/>
                  <a:cs typeface="宋体" charset="0"/>
                </a:rPr>
                <a:t>POSIX API 用于 POSIX-based systems (包括UNIX，LINUX，Mac OS X的所有版本)</a:t>
              </a:r>
            </a:p>
          </p:txBody>
        </p:sp>
        <p:pic>
          <p:nvPicPr>
            <p:cNvPr id="18" name="图片 10" descr="小点1.png"/>
            <p:cNvPicPr>
              <a:picLocks noChangeAspect="1"/>
            </p:cNvPicPr>
            <p:nvPr/>
          </p:nvPicPr>
          <p:blipFill>
            <a:blip r:embed="rId2"/>
            <a:srcRect/>
            <a:stretch>
              <a:fillRect/>
            </a:stretch>
          </p:blipFill>
          <p:spPr bwMode="auto">
            <a:xfrm>
              <a:off x="1292225" y="2779715"/>
              <a:ext cx="149225" cy="149225"/>
            </a:xfrm>
            <a:prstGeom prst="rect">
              <a:avLst/>
            </a:prstGeom>
            <a:noFill/>
            <a:ln w="9525">
              <a:noFill/>
              <a:miter lim="800000"/>
              <a:headEnd/>
              <a:tailEnd/>
            </a:ln>
          </p:spPr>
        </p:pic>
        <p:sp>
          <p:nvSpPr>
            <p:cNvPr id="19" name="TextBox 7"/>
            <p:cNvSpPr txBox="1">
              <a:spLocks noChangeArrowheads="1"/>
            </p:cNvSpPr>
            <p:nvPr/>
          </p:nvSpPr>
          <p:spPr bwMode="auto">
            <a:xfrm>
              <a:off x="1000100" y="3286130"/>
              <a:ext cx="7777162" cy="400110"/>
            </a:xfrm>
            <a:prstGeom prst="rect">
              <a:avLst/>
            </a:prstGeom>
            <a:noFill/>
            <a:ln w="9525">
              <a:noFill/>
              <a:miter lim="800000"/>
              <a:headEnd/>
              <a:tailEnd/>
            </a:ln>
          </p:spPr>
          <p:txBody>
            <a:bodyPr>
              <a:spAutoFit/>
            </a:bodyPr>
            <a:lstStyle/>
            <a:p>
              <a:pPr lvl="1"/>
              <a:r>
                <a:rPr lang="zh-CN" altLang="en-US" sz="2000" b="1" dirty="0">
                  <a:solidFill>
                    <a:srgbClr val="11576A"/>
                  </a:solidFill>
                  <a:latin typeface="微软雅黑" pitchFamily="34" charset="-122"/>
                  <a:ea typeface="微软雅黑" pitchFamily="34" charset="-122"/>
                  <a:cs typeface="宋体" charset="0"/>
                </a:rPr>
                <a:t>Java API 用于JAVA虚拟机(JVM)</a:t>
              </a:r>
            </a:p>
          </p:txBody>
        </p:sp>
        <p:pic>
          <p:nvPicPr>
            <p:cNvPr id="20" name="图片 8" descr="小点1.png"/>
            <p:cNvPicPr>
              <a:picLocks noChangeAspect="1"/>
            </p:cNvPicPr>
            <p:nvPr/>
          </p:nvPicPr>
          <p:blipFill>
            <a:blip r:embed="rId2"/>
            <a:srcRect/>
            <a:stretch>
              <a:fillRect/>
            </a:stretch>
          </p:blipFill>
          <p:spPr bwMode="auto">
            <a:xfrm>
              <a:off x="1292225" y="3406281"/>
              <a:ext cx="149225" cy="149225"/>
            </a:xfrm>
            <a:prstGeom prst="rect">
              <a:avLst/>
            </a:prstGeom>
            <a:noFill/>
            <a:ln w="9525">
              <a:noFill/>
              <a:miter lim="800000"/>
              <a:headEnd/>
              <a:tailEnd/>
            </a:ln>
          </p:spPr>
        </p:pic>
      </p:grpSp>
    </p:spTree>
    <p:extLst>
      <p:ext uri="{BB962C8B-B14F-4D97-AF65-F5344CB8AC3E}">
        <p14:creationId xmlns:p14="http://schemas.microsoft.com/office/powerpoint/2010/main" val="249743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543710" y="1071564"/>
            <a:ext cx="2857520"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系统调用的实现</a:t>
            </a:r>
          </a:p>
        </p:txBody>
      </p:sp>
      <p:grpSp>
        <p:nvGrpSpPr>
          <p:cNvPr id="4" name="组合 3"/>
          <p:cNvGrpSpPr/>
          <p:nvPr/>
        </p:nvGrpSpPr>
        <p:grpSpPr>
          <a:xfrm>
            <a:off x="663223" y="2651783"/>
            <a:ext cx="4513907" cy="1097678"/>
            <a:chOff x="191314" y="1794533"/>
            <a:chExt cx="4513907" cy="1097678"/>
          </a:xfrm>
        </p:grpSpPr>
        <p:sp>
          <p:nvSpPr>
            <p:cNvPr id="11" name="TextBox 4"/>
            <p:cNvSpPr txBox="1">
              <a:spLocks noChangeArrowheads="1"/>
            </p:cNvSpPr>
            <p:nvPr/>
          </p:nvSpPr>
          <p:spPr bwMode="auto">
            <a:xfrm>
              <a:off x="583573" y="1799604"/>
              <a:ext cx="4121648" cy="1092607"/>
            </a:xfrm>
            <a:prstGeom prst="rect">
              <a:avLst/>
            </a:prstGeom>
            <a:noFill/>
            <a:ln w="9525">
              <a:noFill/>
              <a:miter lim="800000"/>
              <a:headEnd/>
              <a:tailEnd/>
            </a:ln>
          </p:spPr>
          <p:txBody>
            <a:bodyPr wrap="square">
              <a:spAutoFit/>
            </a:bodyPr>
            <a:lstStyle/>
            <a:p>
              <a:pPr marL="0" lvl="1">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系统调用接口调用内核态中的系</a:t>
              </a:r>
              <a:endParaRPr lang="en-US" altLang="zh-CN" sz="2000" b="1" dirty="0">
                <a:solidFill>
                  <a:srgbClr val="11576A"/>
                </a:solidFill>
                <a:latin typeface="微软雅黑" pitchFamily="34" charset="-122"/>
                <a:ea typeface="微软雅黑" pitchFamily="34" charset="-122"/>
                <a:cs typeface="宋体" charset="0"/>
              </a:endParaRPr>
            </a:p>
            <a:p>
              <a:pPr marL="0" lvl="1">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统调用功能实现，并返回系统调</a:t>
              </a:r>
              <a:endParaRPr lang="en-US" altLang="zh-CN" sz="2000" b="1" dirty="0">
                <a:solidFill>
                  <a:srgbClr val="11576A"/>
                </a:solidFill>
                <a:latin typeface="微软雅黑" pitchFamily="34" charset="-122"/>
                <a:ea typeface="微软雅黑" pitchFamily="34" charset="-122"/>
                <a:cs typeface="宋体" charset="0"/>
              </a:endParaRPr>
            </a:p>
            <a:p>
              <a:pPr marL="0" lvl="1">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用的状态和结果</a:t>
              </a:r>
            </a:p>
          </p:txBody>
        </p:sp>
        <p:sp>
          <p:nvSpPr>
            <p:cNvPr id="12" name="矩形 6"/>
            <p:cNvSpPr>
              <a:spLocks noChangeArrowheads="1"/>
            </p:cNvSpPr>
            <p:nvPr/>
          </p:nvSpPr>
          <p:spPr bwMode="auto">
            <a:xfrm>
              <a:off x="191314" y="179453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3" name="组合 2"/>
          <p:cNvGrpSpPr/>
          <p:nvPr/>
        </p:nvGrpSpPr>
        <p:grpSpPr>
          <a:xfrm>
            <a:off x="649575" y="1626205"/>
            <a:ext cx="4619893" cy="1111325"/>
            <a:chOff x="177666" y="768954"/>
            <a:chExt cx="4619893" cy="1111325"/>
          </a:xfrm>
        </p:grpSpPr>
        <p:sp>
          <p:nvSpPr>
            <p:cNvPr id="24584" name="TextBox 4"/>
            <p:cNvSpPr txBox="1">
              <a:spLocks noChangeArrowheads="1"/>
            </p:cNvSpPr>
            <p:nvPr/>
          </p:nvSpPr>
          <p:spPr bwMode="auto">
            <a:xfrm>
              <a:off x="418989" y="768954"/>
              <a:ext cx="4378570" cy="425758"/>
            </a:xfrm>
            <a:prstGeom prst="rect">
              <a:avLst/>
            </a:prstGeom>
            <a:noFill/>
            <a:ln w="9525">
              <a:noFill/>
              <a:miter lim="800000"/>
              <a:headEnd/>
              <a:tailEnd/>
            </a:ln>
          </p:spPr>
          <p:txBody>
            <a:bodyPr wrap="square">
              <a:spAutoFit/>
            </a:bodyPr>
            <a:lstStyle/>
            <a:p>
              <a:pPr lvl="1" indent="-307975">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每个系统调用对应一个系统调用号</a:t>
              </a:r>
            </a:p>
          </p:txBody>
        </p:sp>
        <p:sp>
          <p:nvSpPr>
            <p:cNvPr id="24585" name="矩形 6"/>
            <p:cNvSpPr>
              <a:spLocks noChangeArrowheads="1"/>
            </p:cNvSpPr>
            <p:nvPr/>
          </p:nvSpPr>
          <p:spPr bwMode="auto">
            <a:xfrm>
              <a:off x="177666" y="768954"/>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24" name="TextBox 7"/>
            <p:cNvSpPr txBox="1">
              <a:spLocks noChangeArrowheads="1"/>
            </p:cNvSpPr>
            <p:nvPr/>
          </p:nvSpPr>
          <p:spPr bwMode="auto">
            <a:xfrm>
              <a:off x="428521" y="1121097"/>
              <a:ext cx="4297600" cy="759182"/>
            </a:xfrm>
            <a:prstGeom prst="rect">
              <a:avLst/>
            </a:prstGeom>
            <a:noFill/>
            <a:ln w="9525">
              <a:noFill/>
              <a:miter lim="800000"/>
              <a:headEnd/>
              <a:tailEnd/>
            </a:ln>
          </p:spPr>
          <p:txBody>
            <a:bodyPr wrap="square">
              <a:spAutoFit/>
            </a:bodyPr>
            <a:lstStyle/>
            <a:p>
              <a:pPr marL="771525" lvl="2" indent="-257175">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系统调用接口根据系统调用</a:t>
              </a:r>
              <a:endParaRPr lang="en-US" altLang="zh-CN" b="1" dirty="0">
                <a:solidFill>
                  <a:srgbClr val="11576A"/>
                </a:solidFill>
                <a:latin typeface="微软雅黑" pitchFamily="34" charset="-122"/>
                <a:ea typeface="微软雅黑" pitchFamily="34" charset="-122"/>
                <a:cs typeface="宋体" charset="0"/>
              </a:endParaRPr>
            </a:p>
            <a:p>
              <a:pPr marL="771525" lvl="2" indent="-257175">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号来维护表的索引</a:t>
              </a:r>
            </a:p>
          </p:txBody>
        </p:sp>
        <p:pic>
          <p:nvPicPr>
            <p:cNvPr id="25" name="图片 8" descr="小点1.png"/>
            <p:cNvPicPr>
              <a:picLocks noChangeAspect="1"/>
            </p:cNvPicPr>
            <p:nvPr/>
          </p:nvPicPr>
          <p:blipFill>
            <a:blip r:embed="rId3"/>
            <a:srcRect/>
            <a:stretch>
              <a:fillRect/>
            </a:stretch>
          </p:blipFill>
          <p:spPr bwMode="auto">
            <a:xfrm>
              <a:off x="711066" y="1235399"/>
              <a:ext cx="149225" cy="149225"/>
            </a:xfrm>
            <a:prstGeom prst="rect">
              <a:avLst/>
            </a:prstGeom>
            <a:noFill/>
            <a:ln w="9525">
              <a:noFill/>
              <a:miter lim="800000"/>
              <a:headEnd/>
              <a:tailEnd/>
            </a:ln>
          </p:spPr>
        </p:pic>
      </p:grpSp>
      <p:grpSp>
        <p:nvGrpSpPr>
          <p:cNvPr id="5" name="组合 4"/>
          <p:cNvGrpSpPr/>
          <p:nvPr/>
        </p:nvGrpSpPr>
        <p:grpSpPr>
          <a:xfrm>
            <a:off x="641466" y="3665232"/>
            <a:ext cx="4978506" cy="2017961"/>
            <a:chOff x="169558" y="2807981"/>
            <a:chExt cx="4978506" cy="2017961"/>
          </a:xfrm>
        </p:grpSpPr>
        <p:sp>
          <p:nvSpPr>
            <p:cNvPr id="14" name="TextBox 4"/>
            <p:cNvSpPr txBox="1">
              <a:spLocks noChangeArrowheads="1"/>
            </p:cNvSpPr>
            <p:nvPr/>
          </p:nvSpPr>
          <p:spPr bwMode="auto">
            <a:xfrm>
              <a:off x="438985" y="2807981"/>
              <a:ext cx="4121648" cy="425758"/>
            </a:xfrm>
            <a:prstGeom prst="rect">
              <a:avLst/>
            </a:prstGeom>
            <a:noFill/>
            <a:ln w="9525">
              <a:noFill/>
              <a:miter lim="800000"/>
              <a:headEnd/>
              <a:tailEnd/>
            </a:ln>
          </p:spPr>
          <p:txBody>
            <a:bodyPr wrap="square">
              <a:spAutoFit/>
            </a:bodyPr>
            <a:lstStyle/>
            <a:p>
              <a:pPr lvl="1" indent="-307975">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用户不需要知道系统调用的实现</a:t>
              </a:r>
            </a:p>
          </p:txBody>
        </p:sp>
        <p:sp>
          <p:nvSpPr>
            <p:cNvPr id="15" name="矩形 6"/>
            <p:cNvSpPr>
              <a:spLocks noChangeArrowheads="1"/>
            </p:cNvSpPr>
            <p:nvPr/>
          </p:nvSpPr>
          <p:spPr bwMode="auto">
            <a:xfrm>
              <a:off x="169558" y="2830410"/>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16" name="TextBox 7"/>
            <p:cNvSpPr txBox="1">
              <a:spLocks noChangeArrowheads="1"/>
            </p:cNvSpPr>
            <p:nvPr/>
          </p:nvSpPr>
          <p:spPr bwMode="auto">
            <a:xfrm>
              <a:off x="988089" y="3134677"/>
              <a:ext cx="4062386" cy="759182"/>
            </a:xfrm>
            <a:prstGeom prst="rect">
              <a:avLst/>
            </a:prstGeom>
            <a:noFill/>
            <a:ln w="9525">
              <a:noFill/>
              <a:miter lim="800000"/>
              <a:headEnd/>
              <a:tailEnd/>
            </a:ln>
          </p:spPr>
          <p:txBody>
            <a:bodyPr wrap="square">
              <a:spAutoFit/>
            </a:bodyPr>
            <a:lstStyle/>
            <a:p>
              <a:pPr marL="0" lvl="2">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需要设置调用参数和获取返</a:t>
              </a:r>
              <a:endParaRPr lang="en-US" altLang="zh-CN" b="1" dirty="0">
                <a:solidFill>
                  <a:srgbClr val="11576A"/>
                </a:solidFill>
                <a:latin typeface="微软雅黑" pitchFamily="34" charset="-122"/>
                <a:ea typeface="微软雅黑" pitchFamily="34" charset="-122"/>
                <a:cs typeface="宋体" charset="0"/>
              </a:endParaRPr>
            </a:p>
            <a:p>
              <a:pPr marL="0" lvl="2">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回结果</a:t>
              </a:r>
            </a:p>
          </p:txBody>
        </p:sp>
        <p:pic>
          <p:nvPicPr>
            <p:cNvPr id="17" name="图片 8" descr="小点1.png"/>
            <p:cNvPicPr>
              <a:picLocks noChangeAspect="1"/>
            </p:cNvPicPr>
            <p:nvPr/>
          </p:nvPicPr>
          <p:blipFill>
            <a:blip r:embed="rId3"/>
            <a:srcRect/>
            <a:stretch>
              <a:fillRect/>
            </a:stretch>
          </p:blipFill>
          <p:spPr bwMode="auto">
            <a:xfrm>
              <a:off x="738362" y="3243908"/>
              <a:ext cx="149225" cy="149225"/>
            </a:xfrm>
            <a:prstGeom prst="rect">
              <a:avLst/>
            </a:prstGeom>
            <a:noFill/>
            <a:ln w="9525">
              <a:noFill/>
              <a:miter lim="800000"/>
              <a:headEnd/>
              <a:tailEnd/>
            </a:ln>
          </p:spPr>
        </p:pic>
        <p:sp>
          <p:nvSpPr>
            <p:cNvPr id="18" name="TextBox 7"/>
            <p:cNvSpPr txBox="1">
              <a:spLocks noChangeArrowheads="1"/>
            </p:cNvSpPr>
            <p:nvPr/>
          </p:nvSpPr>
          <p:spPr bwMode="auto">
            <a:xfrm>
              <a:off x="988089" y="3791267"/>
              <a:ext cx="4062386" cy="759182"/>
            </a:xfrm>
            <a:prstGeom prst="rect">
              <a:avLst/>
            </a:prstGeom>
            <a:noFill/>
            <a:ln w="9525">
              <a:noFill/>
              <a:miter lim="800000"/>
              <a:headEnd/>
              <a:tailEnd/>
            </a:ln>
          </p:spPr>
          <p:txBody>
            <a:bodyPr wrap="square">
              <a:spAutoFit/>
            </a:bodyPr>
            <a:lstStyle/>
            <a:p>
              <a:pPr marL="0" lvl="2">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操作系统接口的细节大部分</a:t>
              </a:r>
              <a:endParaRPr lang="en-US" altLang="zh-CN" b="1" dirty="0">
                <a:solidFill>
                  <a:srgbClr val="11576A"/>
                </a:solidFill>
                <a:latin typeface="微软雅黑" pitchFamily="34" charset="-122"/>
                <a:ea typeface="微软雅黑" pitchFamily="34" charset="-122"/>
                <a:cs typeface="宋体" charset="0"/>
              </a:endParaRPr>
            </a:p>
            <a:p>
              <a:pPr marL="0" lvl="2">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都隐藏在应用编程接口后</a:t>
              </a:r>
            </a:p>
          </p:txBody>
        </p:sp>
        <p:pic>
          <p:nvPicPr>
            <p:cNvPr id="19" name="图片 8" descr="小点1.png"/>
            <p:cNvPicPr>
              <a:picLocks noChangeAspect="1"/>
            </p:cNvPicPr>
            <p:nvPr/>
          </p:nvPicPr>
          <p:blipFill>
            <a:blip r:embed="rId3"/>
            <a:srcRect/>
            <a:stretch>
              <a:fillRect/>
            </a:stretch>
          </p:blipFill>
          <p:spPr bwMode="auto">
            <a:xfrm>
              <a:off x="738362" y="3900498"/>
              <a:ext cx="149225" cy="149225"/>
            </a:xfrm>
            <a:prstGeom prst="rect">
              <a:avLst/>
            </a:prstGeom>
            <a:noFill/>
            <a:ln w="9525">
              <a:noFill/>
              <a:miter lim="800000"/>
              <a:headEnd/>
              <a:tailEnd/>
            </a:ln>
          </p:spPr>
        </p:pic>
        <p:sp>
          <p:nvSpPr>
            <p:cNvPr id="20" name="TextBox 7"/>
            <p:cNvSpPr txBox="1">
              <a:spLocks noChangeArrowheads="1"/>
            </p:cNvSpPr>
            <p:nvPr/>
          </p:nvSpPr>
          <p:spPr bwMode="auto">
            <a:xfrm>
              <a:off x="1085678" y="4400184"/>
              <a:ext cx="4062386" cy="425758"/>
            </a:xfrm>
            <a:prstGeom prst="rect">
              <a:avLst/>
            </a:prstGeom>
            <a:noFill/>
            <a:ln w="9525">
              <a:noFill/>
              <a:miter lim="800000"/>
              <a:headEnd/>
              <a:tailEnd/>
            </a:ln>
          </p:spPr>
          <p:txBody>
            <a:bodyPr wrap="square">
              <a:spAutoFit/>
            </a:bodyPr>
            <a:lstStyle/>
            <a:p>
              <a:pPr marL="0" lvl="3">
                <a:lnSpc>
                  <a:spcPts val="2600"/>
                </a:lnSpc>
                <a:buClr>
                  <a:srgbClr val="000099"/>
                </a:buClr>
                <a:defRPr/>
              </a:pPr>
              <a:r>
                <a:rPr lang="en-US" altLang="zh-CN" sz="1600" b="1" dirty="0">
                  <a:solidFill>
                    <a:srgbClr val="0070C0"/>
                  </a:solidFill>
                  <a:latin typeface="微软雅黑" pitchFamily="34" charset="-122"/>
                  <a:ea typeface="微软雅黑" pitchFamily="34" charset="-122"/>
                  <a:cs typeface="宋体" charset="0"/>
                </a:rPr>
                <a:t>· </a:t>
              </a:r>
              <a:r>
                <a:rPr lang="zh-CN" altLang="en-US" sz="1600" b="1" dirty="0">
                  <a:solidFill>
                    <a:srgbClr val="0070C0"/>
                  </a:solidFill>
                  <a:latin typeface="微软雅黑" pitchFamily="34" charset="-122"/>
                  <a:ea typeface="微软雅黑" pitchFamily="34" charset="-122"/>
                  <a:cs typeface="宋体" charset="0"/>
                </a:rPr>
                <a:t>通过运行程序支持的库来管理</a:t>
              </a:r>
            </a:p>
          </p:txBody>
        </p:sp>
      </p:grpSp>
      <p:grpSp>
        <p:nvGrpSpPr>
          <p:cNvPr id="26" name="组合 25"/>
          <p:cNvGrpSpPr/>
          <p:nvPr/>
        </p:nvGrpSpPr>
        <p:grpSpPr>
          <a:xfrm>
            <a:off x="4568353" y="3940896"/>
            <a:ext cx="4612159" cy="1484183"/>
            <a:chOff x="4332267" y="2301450"/>
            <a:chExt cx="4612159" cy="1484183"/>
          </a:xfrm>
        </p:grpSpPr>
        <p:grpSp>
          <p:nvGrpSpPr>
            <p:cNvPr id="27" name="组合 26"/>
            <p:cNvGrpSpPr/>
            <p:nvPr/>
          </p:nvGrpSpPr>
          <p:grpSpPr>
            <a:xfrm>
              <a:off x="4332267" y="2301450"/>
              <a:ext cx="4612159" cy="1484183"/>
              <a:chOff x="4332267" y="2301450"/>
              <a:chExt cx="4612159" cy="1484183"/>
            </a:xfrm>
          </p:grpSpPr>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2267" y="2301450"/>
                <a:ext cx="4612159" cy="1484183"/>
              </a:xfrm>
              <a:prstGeom prst="rect">
                <a:avLst/>
              </a:prstGeom>
            </p:spPr>
          </p:pic>
          <p:sp>
            <p:nvSpPr>
              <p:cNvPr id="31" name="矩形 30"/>
              <p:cNvSpPr/>
              <p:nvPr/>
            </p:nvSpPr>
            <p:spPr>
              <a:xfrm>
                <a:off x="5508104" y="2981289"/>
                <a:ext cx="1031051"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中断向量表</a:t>
                </a:r>
              </a:p>
            </p:txBody>
          </p:sp>
          <p:sp>
            <p:nvSpPr>
              <p:cNvPr id="32" name="矩形 31"/>
              <p:cNvSpPr/>
              <p:nvPr/>
            </p:nvSpPr>
            <p:spPr>
              <a:xfrm>
                <a:off x="6818474" y="2661856"/>
                <a:ext cx="684803"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系统</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调用表</a:t>
                </a:r>
              </a:p>
            </p:txBody>
          </p:sp>
          <p:sp>
            <p:nvSpPr>
              <p:cNvPr id="33" name="矩形 32"/>
              <p:cNvSpPr/>
              <p:nvPr/>
            </p:nvSpPr>
            <p:spPr>
              <a:xfrm>
                <a:off x="7768846" y="2401884"/>
                <a:ext cx="864339"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系统调用</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实现</a:t>
                </a:r>
              </a:p>
            </p:txBody>
          </p:sp>
        </p:grpSp>
        <p:sp>
          <p:nvSpPr>
            <p:cNvPr id="28" name="矩形 27"/>
            <p:cNvSpPr/>
            <p:nvPr/>
          </p:nvSpPr>
          <p:spPr>
            <a:xfrm>
              <a:off x="4447948" y="3372270"/>
              <a:ext cx="646331" cy="369332"/>
            </a:xfrm>
            <a:prstGeom prst="rect">
              <a:avLst/>
            </a:prstGeom>
          </p:spPr>
          <p:txBody>
            <a:bodyPr wrap="none">
              <a:spAutoFit/>
            </a:bodyPr>
            <a:lstStyle/>
            <a:p>
              <a:r>
                <a:rPr lang="zh-CN" altLang="en-US" b="1" dirty="0">
                  <a:solidFill>
                    <a:srgbClr val="FFFF00"/>
                  </a:solidFill>
                  <a:latin typeface="微软雅黑" pitchFamily="34" charset="-122"/>
                  <a:ea typeface="微软雅黑" pitchFamily="34" charset="-122"/>
                </a:rPr>
                <a:t>内核</a:t>
              </a:r>
            </a:p>
          </p:txBody>
        </p:sp>
      </p:grpSp>
      <p:grpSp>
        <p:nvGrpSpPr>
          <p:cNvPr id="35" name="组合 34"/>
          <p:cNvGrpSpPr/>
          <p:nvPr/>
        </p:nvGrpSpPr>
        <p:grpSpPr>
          <a:xfrm>
            <a:off x="5330366" y="2481432"/>
            <a:ext cx="3536220" cy="352591"/>
            <a:chOff x="1835696" y="1057759"/>
            <a:chExt cx="3536220" cy="352591"/>
          </a:xfrm>
        </p:grpSpPr>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5696" y="1059582"/>
              <a:ext cx="3536220" cy="350768"/>
            </a:xfrm>
            <a:prstGeom prst="rect">
              <a:avLst/>
            </a:prstGeom>
          </p:spPr>
        </p:pic>
        <p:sp>
          <p:nvSpPr>
            <p:cNvPr id="37" name="矩形 36"/>
            <p:cNvSpPr/>
            <p:nvPr/>
          </p:nvSpPr>
          <p:spPr>
            <a:xfrm>
              <a:off x="3110056" y="1057759"/>
              <a:ext cx="1091023" cy="338554"/>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应用程序</a:t>
              </a:r>
            </a:p>
          </p:txBody>
        </p:sp>
      </p:grpSp>
      <p:grpSp>
        <p:nvGrpSpPr>
          <p:cNvPr id="49" name="组合 48"/>
          <p:cNvGrpSpPr/>
          <p:nvPr/>
        </p:nvGrpSpPr>
        <p:grpSpPr>
          <a:xfrm>
            <a:off x="6096551" y="2876529"/>
            <a:ext cx="2770035" cy="1468917"/>
            <a:chOff x="2601881" y="1452856"/>
            <a:chExt cx="2770035" cy="1468917"/>
          </a:xfrm>
        </p:grpSpPr>
        <p:grpSp>
          <p:nvGrpSpPr>
            <p:cNvPr id="50" name="组合 49"/>
            <p:cNvGrpSpPr/>
            <p:nvPr/>
          </p:nvGrpSpPr>
          <p:grpSpPr>
            <a:xfrm>
              <a:off x="2601881" y="2070911"/>
              <a:ext cx="2770035" cy="850862"/>
              <a:chOff x="2601881" y="2070911"/>
              <a:chExt cx="2770035" cy="850862"/>
            </a:xfrm>
          </p:grpSpPr>
          <p:grpSp>
            <p:nvGrpSpPr>
              <p:cNvPr id="55" name="组合 54"/>
              <p:cNvGrpSpPr/>
              <p:nvPr/>
            </p:nvGrpSpPr>
            <p:grpSpPr>
              <a:xfrm>
                <a:off x="2601881" y="2070911"/>
                <a:ext cx="2770035" cy="350768"/>
                <a:chOff x="2601881" y="2070911"/>
                <a:chExt cx="2770035" cy="350768"/>
              </a:xfrm>
            </p:grpSpPr>
            <p:pic>
              <p:nvPicPr>
                <p:cNvPr id="58" name="图片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01881" y="2070911"/>
                  <a:ext cx="2770035" cy="350768"/>
                </a:xfrm>
                <a:prstGeom prst="rect">
                  <a:avLst/>
                </a:prstGeom>
              </p:spPr>
            </p:pic>
            <p:sp>
              <p:nvSpPr>
                <p:cNvPr id="59" name="矩形 58"/>
                <p:cNvSpPr/>
                <p:nvPr/>
              </p:nvSpPr>
              <p:spPr>
                <a:xfrm>
                  <a:off x="3229829" y="2074821"/>
                  <a:ext cx="1415772"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系统调用接口</a:t>
                  </a:r>
                </a:p>
              </p:txBody>
            </p:sp>
          </p:grpSp>
          <p:cxnSp>
            <p:nvCxnSpPr>
              <p:cNvPr id="56" name="直接箭头连接符 55"/>
              <p:cNvCxnSpPr/>
              <p:nvPr/>
            </p:nvCxnSpPr>
            <p:spPr>
              <a:xfrm flipH="1">
                <a:off x="2765045" y="2448438"/>
                <a:ext cx="2080" cy="47333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4687096" y="2401043"/>
                <a:ext cx="10706" cy="22068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1" name="直接箭头连接符 50"/>
            <p:cNvCxnSpPr/>
            <p:nvPr/>
          </p:nvCxnSpPr>
          <p:spPr>
            <a:xfrm>
              <a:off x="2787957" y="1452856"/>
              <a:ext cx="6180" cy="57843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2888407" y="1452856"/>
              <a:ext cx="6180" cy="578436"/>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3655568" y="1899639"/>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3551286" y="1899639"/>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6724499" y="2828794"/>
            <a:ext cx="1642812" cy="499973"/>
            <a:chOff x="3229829" y="1405121"/>
            <a:chExt cx="1642812" cy="499973"/>
          </a:xfrm>
        </p:grpSpPr>
        <p:grpSp>
          <p:nvGrpSpPr>
            <p:cNvPr id="61" name="组合 60"/>
            <p:cNvGrpSpPr/>
            <p:nvPr/>
          </p:nvGrpSpPr>
          <p:grpSpPr>
            <a:xfrm>
              <a:off x="3229829" y="1554326"/>
              <a:ext cx="1642812" cy="350768"/>
              <a:chOff x="3229829" y="1554326"/>
              <a:chExt cx="1642812" cy="350768"/>
            </a:xfrm>
          </p:grpSpPr>
          <p:pic>
            <p:nvPicPr>
              <p:cNvPr id="65" name="图片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29829" y="1554326"/>
                <a:ext cx="1642812" cy="350768"/>
              </a:xfrm>
              <a:prstGeom prst="rect">
                <a:avLst/>
              </a:prstGeom>
            </p:spPr>
          </p:pic>
          <p:sp>
            <p:nvSpPr>
              <p:cNvPr id="66" name="矩形 65"/>
              <p:cNvSpPr/>
              <p:nvPr/>
            </p:nvSpPr>
            <p:spPr>
              <a:xfrm>
                <a:off x="3541684" y="1560433"/>
                <a:ext cx="800219"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函数库</a:t>
                </a:r>
              </a:p>
            </p:txBody>
          </p:sp>
        </p:grpSp>
        <p:cxnSp>
          <p:nvCxnSpPr>
            <p:cNvPr id="62" name="直接箭头连接符 61"/>
            <p:cNvCxnSpPr/>
            <p:nvPr/>
          </p:nvCxnSpPr>
          <p:spPr>
            <a:xfrm>
              <a:off x="4481768" y="1405121"/>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4377486" y="1405121"/>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任意多边形 63"/>
            <p:cNvSpPr/>
            <p:nvPr/>
          </p:nvSpPr>
          <p:spPr>
            <a:xfrm>
              <a:off x="4370611" y="1577137"/>
              <a:ext cx="132776" cy="201563"/>
            </a:xfrm>
            <a:custGeom>
              <a:avLst/>
              <a:gdLst>
                <a:gd name="connsiteX0" fmla="*/ 0 w 199747"/>
                <a:gd name="connsiteY0" fmla="*/ 0 h 127328"/>
                <a:gd name="connsiteX1" fmla="*/ 41251 w 199747"/>
                <a:gd name="connsiteY1" fmla="*/ 116878 h 127328"/>
                <a:gd name="connsiteX2" fmla="*/ 178755 w 199747"/>
                <a:gd name="connsiteY2" fmla="*/ 110003 h 127328"/>
                <a:gd name="connsiteX3" fmla="*/ 199380 w 199747"/>
                <a:gd name="connsiteY3" fmla="*/ 13750 h 127328"/>
                <a:gd name="connsiteX4" fmla="*/ 192505 w 199747"/>
                <a:gd name="connsiteY4" fmla="*/ 20626 h 127328"/>
                <a:gd name="connsiteX5" fmla="*/ 199380 w 199747"/>
                <a:gd name="connsiteY5" fmla="*/ 13750 h 12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747" h="127328">
                  <a:moveTo>
                    <a:pt x="0" y="0"/>
                  </a:moveTo>
                  <a:cubicBezTo>
                    <a:pt x="5729" y="49272"/>
                    <a:pt x="11459" y="98544"/>
                    <a:pt x="41251" y="116878"/>
                  </a:cubicBezTo>
                  <a:cubicBezTo>
                    <a:pt x="71043" y="135212"/>
                    <a:pt x="152400" y="127191"/>
                    <a:pt x="178755" y="110003"/>
                  </a:cubicBezTo>
                  <a:cubicBezTo>
                    <a:pt x="205110" y="92815"/>
                    <a:pt x="197088" y="28646"/>
                    <a:pt x="199380" y="13750"/>
                  </a:cubicBezTo>
                  <a:cubicBezTo>
                    <a:pt x="201672" y="-1146"/>
                    <a:pt x="192505" y="20626"/>
                    <a:pt x="192505" y="20626"/>
                  </a:cubicBezTo>
                  <a:lnTo>
                    <a:pt x="199380" y="13750"/>
                  </a:ln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4303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22" presetClass="entr" presetSubtype="8"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up)">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up)">
                                      <p:cBhvr>
                                        <p:cTn id="3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286116" y="1071564"/>
            <a:ext cx="2857520"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标准C库的例子</a:t>
            </a:r>
          </a:p>
        </p:txBody>
      </p:sp>
      <p:grpSp>
        <p:nvGrpSpPr>
          <p:cNvPr id="3" name="组合 2"/>
          <p:cNvGrpSpPr/>
          <p:nvPr/>
        </p:nvGrpSpPr>
        <p:grpSpPr>
          <a:xfrm>
            <a:off x="642910" y="1714489"/>
            <a:ext cx="6858000" cy="396875"/>
            <a:chOff x="642910" y="857238"/>
            <a:chExt cx="6858000" cy="396875"/>
          </a:xfrm>
        </p:grpSpPr>
        <p:sp>
          <p:nvSpPr>
            <p:cNvPr id="24584" name="TextBox 4"/>
            <p:cNvSpPr txBox="1">
              <a:spLocks noChangeArrowheads="1"/>
            </p:cNvSpPr>
            <p:nvPr/>
          </p:nvSpPr>
          <p:spPr bwMode="auto">
            <a:xfrm>
              <a:off x="642910" y="857238"/>
              <a:ext cx="6858000" cy="396875"/>
            </a:xfrm>
            <a:prstGeom prst="rect">
              <a:avLst/>
            </a:prstGeom>
            <a:noFill/>
            <a:ln w="9525">
              <a:noFill/>
              <a:miter lim="800000"/>
              <a:headEnd/>
              <a:tailEnd/>
            </a:ln>
          </p:spPr>
          <p:txBody>
            <a:bodyPr>
              <a:spAutoFit/>
            </a:bodyPr>
            <a:lstStyle/>
            <a:p>
              <a:pPr lvl="1" indent="-307975">
                <a:lnSpc>
                  <a:spcPct val="95000"/>
                </a:lnSpc>
                <a:buClr>
                  <a:srgbClr val="000099"/>
                </a:buClr>
                <a:buFont typeface="Monotype Sorts" charset="0"/>
                <a:buChar char="•"/>
                <a:defRPr/>
              </a:pPr>
              <a:r>
                <a:rPr lang="zh-CN" altLang="en-US" sz="2000" b="1" dirty="0">
                  <a:solidFill>
                    <a:srgbClr val="11576A"/>
                  </a:solidFill>
                  <a:latin typeface="微软雅黑" pitchFamily="34" charset="-122"/>
                  <a:ea typeface="微软雅黑" pitchFamily="34" charset="-122"/>
                  <a:cs typeface="宋体" charset="0"/>
                </a:rPr>
                <a:t>应用程序调用printf() 时，会触发系统调用write()。</a:t>
              </a:r>
            </a:p>
          </p:txBody>
        </p:sp>
        <p:sp>
          <p:nvSpPr>
            <p:cNvPr id="24585" name="矩形 6"/>
            <p:cNvSpPr>
              <a:spLocks noChangeArrowheads="1"/>
            </p:cNvSpPr>
            <p:nvPr/>
          </p:nvSpPr>
          <p:spPr bwMode="auto">
            <a:xfrm>
              <a:off x="758825" y="87946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4" name="组合 3"/>
          <p:cNvGrpSpPr/>
          <p:nvPr/>
        </p:nvGrpSpPr>
        <p:grpSpPr>
          <a:xfrm>
            <a:off x="852270" y="2216606"/>
            <a:ext cx="2904782" cy="3227274"/>
            <a:chOff x="852270" y="1359356"/>
            <a:chExt cx="2904782" cy="3227274"/>
          </a:xfrm>
        </p:grpSpPr>
        <p:pic>
          <p:nvPicPr>
            <p:cNvPr id="38" name="图片 37" descr="图片6-1.png"/>
            <p:cNvPicPr>
              <a:picLocks noChangeAspect="1"/>
            </p:cNvPicPr>
            <p:nvPr/>
          </p:nvPicPr>
          <p:blipFill>
            <a:blip r:embed="rId2" cstate="print"/>
            <a:stretch>
              <a:fillRect/>
            </a:stretch>
          </p:blipFill>
          <p:spPr>
            <a:xfrm>
              <a:off x="899592" y="1359356"/>
              <a:ext cx="2857460" cy="3227274"/>
            </a:xfrm>
            <a:prstGeom prst="rect">
              <a:avLst/>
            </a:prstGeom>
          </p:spPr>
        </p:pic>
        <p:sp>
          <p:nvSpPr>
            <p:cNvPr id="8" name="TextBox 4"/>
            <p:cNvSpPr txBox="1">
              <a:spLocks noChangeArrowheads="1"/>
            </p:cNvSpPr>
            <p:nvPr/>
          </p:nvSpPr>
          <p:spPr bwMode="auto">
            <a:xfrm>
              <a:off x="1475656" y="1437854"/>
              <a:ext cx="1785950" cy="1421928"/>
            </a:xfrm>
            <a:prstGeom prst="rect">
              <a:avLst/>
            </a:prstGeom>
            <a:noFill/>
            <a:ln w="9525">
              <a:noFill/>
              <a:miter lim="800000"/>
              <a:headEnd/>
              <a:tailEnd/>
            </a:ln>
          </p:spPr>
          <p:txBody>
            <a:bodyPr wrap="square">
              <a:spAutoFit/>
            </a:bodyPr>
            <a:lstStyle/>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#include&lt;</a:t>
              </a:r>
              <a:r>
                <a:rPr lang="en-US" altLang="zh-CN" sz="900" b="1" dirty="0" err="1">
                  <a:solidFill>
                    <a:schemeClr val="bg1"/>
                  </a:solidFill>
                  <a:latin typeface="微软雅黑" pitchFamily="34" charset="-122"/>
                  <a:ea typeface="微软雅黑" pitchFamily="34" charset="-122"/>
                  <a:cs typeface="宋体" charset="0"/>
                </a:rPr>
                <a:t>stdio.h</a:t>
              </a:r>
              <a:r>
                <a:rPr lang="en-US" altLang="zh-CN" sz="900" b="1" dirty="0">
                  <a:solidFill>
                    <a:schemeClr val="bg1"/>
                  </a:solidFill>
                  <a:latin typeface="微软雅黑" pitchFamily="34" charset="-122"/>
                  <a:ea typeface="微软雅黑" pitchFamily="34" charset="-122"/>
                  <a:cs typeface="宋体" charset="0"/>
                </a:rPr>
                <a:t>&gt;</a:t>
              </a:r>
            </a:p>
            <a:p>
              <a:pPr lvl="1" indent="-307975">
                <a:lnSpc>
                  <a:spcPct val="80000"/>
                </a:lnSpc>
                <a:buClr>
                  <a:srgbClr val="000099"/>
                </a:buClr>
                <a:defRPr/>
              </a:pPr>
              <a:r>
                <a:rPr lang="en-US" altLang="zh-CN" sz="900" b="1" dirty="0" err="1">
                  <a:solidFill>
                    <a:schemeClr val="bg1"/>
                  </a:solidFill>
                  <a:latin typeface="微软雅黑" pitchFamily="34" charset="-122"/>
                  <a:ea typeface="微软雅黑" pitchFamily="34" charset="-122"/>
                  <a:cs typeface="宋体" charset="0"/>
                </a:rPr>
                <a:t>int</a:t>
              </a:r>
              <a:r>
                <a:rPr lang="en-US" altLang="zh-CN" sz="900" b="1" dirty="0">
                  <a:solidFill>
                    <a:schemeClr val="bg1"/>
                  </a:solidFill>
                  <a:latin typeface="微软雅黑" pitchFamily="34" charset="-122"/>
                  <a:ea typeface="微软雅黑" pitchFamily="34" charset="-122"/>
                  <a:cs typeface="宋体" charset="0"/>
                </a:rPr>
                <a:t> main()</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err="1">
                  <a:solidFill>
                    <a:schemeClr val="bg1"/>
                  </a:solidFill>
                  <a:latin typeface="微软雅黑" pitchFamily="34" charset="-122"/>
                  <a:ea typeface="微软雅黑" pitchFamily="34" charset="-122"/>
                  <a:cs typeface="宋体" charset="0"/>
                </a:rPr>
                <a:t>printf</a:t>
              </a:r>
              <a:r>
                <a:rPr lang="en-US" altLang="zh-CN" sz="900" b="1" dirty="0">
                  <a:solidFill>
                    <a:schemeClr val="bg1"/>
                  </a:solidFill>
                  <a:latin typeface="微软雅黑" pitchFamily="34" charset="-122"/>
                  <a:ea typeface="微软雅黑" pitchFamily="34" charset="-122"/>
                  <a:cs typeface="宋体" charset="0"/>
                </a:rPr>
                <a:t>(“greetings”);</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return 0;</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endParaRPr lang="zh-CN" altLang="en-US" sz="900" b="1" dirty="0">
                <a:solidFill>
                  <a:schemeClr val="bg1"/>
                </a:solidFill>
                <a:latin typeface="微软雅黑" pitchFamily="34" charset="-122"/>
                <a:ea typeface="微软雅黑" pitchFamily="34" charset="-122"/>
                <a:cs typeface="宋体" charset="0"/>
              </a:endParaRPr>
            </a:p>
          </p:txBody>
        </p:sp>
        <p:sp>
          <p:nvSpPr>
            <p:cNvPr id="9" name="TextBox 4"/>
            <p:cNvSpPr txBox="1">
              <a:spLocks noChangeArrowheads="1"/>
            </p:cNvSpPr>
            <p:nvPr/>
          </p:nvSpPr>
          <p:spPr bwMode="auto">
            <a:xfrm>
              <a:off x="857153" y="3112470"/>
              <a:ext cx="662245"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用户态</a:t>
              </a:r>
            </a:p>
          </p:txBody>
        </p:sp>
        <p:sp>
          <p:nvSpPr>
            <p:cNvPr id="10" name="TextBox 4"/>
            <p:cNvSpPr txBox="1">
              <a:spLocks noChangeArrowheads="1"/>
            </p:cNvSpPr>
            <p:nvPr/>
          </p:nvSpPr>
          <p:spPr bwMode="auto">
            <a:xfrm>
              <a:off x="852270" y="3440974"/>
              <a:ext cx="676534"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内核态</a:t>
              </a:r>
            </a:p>
          </p:txBody>
        </p:sp>
        <p:sp>
          <p:nvSpPr>
            <p:cNvPr id="11" name="TextBox 4"/>
            <p:cNvSpPr txBox="1">
              <a:spLocks noChangeArrowheads="1"/>
            </p:cNvSpPr>
            <p:nvPr/>
          </p:nvSpPr>
          <p:spPr bwMode="auto">
            <a:xfrm>
              <a:off x="1419509" y="3686508"/>
              <a:ext cx="7483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rgbClr val="FFC000"/>
                  </a:solidFill>
                  <a:latin typeface="微软雅黑" pitchFamily="34" charset="-122"/>
                  <a:ea typeface="微软雅黑" pitchFamily="34" charset="-122"/>
                  <a:cs typeface="宋体" charset="0"/>
                </a:rPr>
                <a:t> write()</a:t>
              </a:r>
              <a:endParaRPr lang="zh-CN" altLang="en-US" sz="1200" b="1" dirty="0">
                <a:solidFill>
                  <a:srgbClr val="FFC000"/>
                </a:solidFill>
                <a:latin typeface="微软雅黑" pitchFamily="34" charset="-122"/>
                <a:ea typeface="微软雅黑" pitchFamily="34" charset="-122"/>
                <a:cs typeface="宋体" charset="0"/>
              </a:endParaRPr>
            </a:p>
          </p:txBody>
        </p:sp>
        <p:sp>
          <p:nvSpPr>
            <p:cNvPr id="12" name="TextBox 4"/>
            <p:cNvSpPr txBox="1">
              <a:spLocks noChangeArrowheads="1"/>
            </p:cNvSpPr>
            <p:nvPr/>
          </p:nvSpPr>
          <p:spPr bwMode="auto">
            <a:xfrm>
              <a:off x="1902476" y="3286225"/>
              <a:ext cx="12144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标准</a:t>
              </a:r>
              <a:r>
                <a:rPr lang="en-US" altLang="zh-CN" sz="1200" b="1" dirty="0">
                  <a:solidFill>
                    <a:schemeClr val="bg1"/>
                  </a:solidFill>
                  <a:latin typeface="微软雅黑" pitchFamily="34" charset="-122"/>
                  <a:ea typeface="微软雅黑" pitchFamily="34" charset="-122"/>
                  <a:cs typeface="宋体" charset="0"/>
                </a:rPr>
                <a:t>C</a:t>
              </a:r>
              <a:r>
                <a:rPr lang="zh-CN" altLang="en-US" sz="1200" b="1" dirty="0">
                  <a:solidFill>
                    <a:schemeClr val="bg1"/>
                  </a:solidFill>
                  <a:latin typeface="微软雅黑" pitchFamily="34" charset="-122"/>
                  <a:ea typeface="微软雅黑" pitchFamily="34" charset="-122"/>
                  <a:cs typeface="宋体" charset="0"/>
                </a:rPr>
                <a:t>库</a:t>
              </a:r>
            </a:p>
          </p:txBody>
        </p:sp>
        <p:sp>
          <p:nvSpPr>
            <p:cNvPr id="13" name="TextBox 4"/>
            <p:cNvSpPr txBox="1">
              <a:spLocks noChangeArrowheads="1"/>
            </p:cNvSpPr>
            <p:nvPr/>
          </p:nvSpPr>
          <p:spPr bwMode="auto">
            <a:xfrm>
              <a:off x="1797674" y="4001115"/>
              <a:ext cx="1313559"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chemeClr val="bg1"/>
                  </a:solidFill>
                  <a:latin typeface="微软雅黑" pitchFamily="34" charset="-122"/>
                  <a:ea typeface="微软雅黑" pitchFamily="34" charset="-122"/>
                  <a:cs typeface="宋体" charset="0"/>
                </a:rPr>
                <a:t>    write()</a:t>
              </a:r>
            </a:p>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系统调用实现</a:t>
              </a:r>
            </a:p>
          </p:txBody>
        </p:sp>
      </p:grpSp>
      <p:grpSp>
        <p:nvGrpSpPr>
          <p:cNvPr id="5" name="组合 4"/>
          <p:cNvGrpSpPr/>
          <p:nvPr/>
        </p:nvGrpSpPr>
        <p:grpSpPr>
          <a:xfrm>
            <a:off x="4071910" y="2216906"/>
            <a:ext cx="3048546" cy="3228319"/>
            <a:chOff x="4071910" y="1359655"/>
            <a:chExt cx="3048546" cy="3228319"/>
          </a:xfrm>
        </p:grpSpPr>
        <p:pic>
          <p:nvPicPr>
            <p:cNvPr id="39" name="图片 38" descr="图片6-2.png"/>
            <p:cNvPicPr>
              <a:picLocks noChangeAspect="1"/>
            </p:cNvPicPr>
            <p:nvPr/>
          </p:nvPicPr>
          <p:blipFill>
            <a:blip r:embed="rId3" cstate="print"/>
            <a:stretch>
              <a:fillRect/>
            </a:stretch>
          </p:blipFill>
          <p:spPr>
            <a:xfrm>
              <a:off x="4135583" y="1359655"/>
              <a:ext cx="2984873" cy="3228319"/>
            </a:xfrm>
            <a:prstGeom prst="rect">
              <a:avLst/>
            </a:prstGeom>
          </p:spPr>
        </p:pic>
        <p:sp>
          <p:nvSpPr>
            <p:cNvPr id="14" name="TextBox 4"/>
            <p:cNvSpPr txBox="1">
              <a:spLocks noChangeArrowheads="1"/>
            </p:cNvSpPr>
            <p:nvPr/>
          </p:nvSpPr>
          <p:spPr bwMode="auto">
            <a:xfrm>
              <a:off x="5183597" y="1576620"/>
              <a:ext cx="12144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chemeClr val="bg1"/>
                  </a:solidFill>
                  <a:latin typeface="微软雅黑" pitchFamily="34" charset="-122"/>
                  <a:ea typeface="微软雅黑" pitchFamily="34" charset="-122"/>
                  <a:cs typeface="宋体" charset="0"/>
                </a:rPr>
                <a:t> </a:t>
              </a:r>
              <a:r>
                <a:rPr lang="zh-CN" altLang="en-US" sz="1200" b="1" dirty="0">
                  <a:solidFill>
                    <a:schemeClr val="bg1"/>
                  </a:solidFill>
                  <a:latin typeface="微软雅黑" pitchFamily="34" charset="-122"/>
                  <a:ea typeface="微软雅黑" pitchFamily="34" charset="-122"/>
                  <a:cs typeface="宋体" charset="0"/>
                </a:rPr>
                <a:t>应用程序</a:t>
              </a:r>
            </a:p>
          </p:txBody>
        </p:sp>
        <p:sp>
          <p:nvSpPr>
            <p:cNvPr id="15" name="TextBox 4"/>
            <p:cNvSpPr txBox="1">
              <a:spLocks noChangeArrowheads="1"/>
            </p:cNvSpPr>
            <p:nvPr/>
          </p:nvSpPr>
          <p:spPr bwMode="auto">
            <a:xfrm>
              <a:off x="5056551" y="2538013"/>
              <a:ext cx="1428760"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系统调用接口</a:t>
              </a:r>
            </a:p>
          </p:txBody>
        </p:sp>
        <p:sp>
          <p:nvSpPr>
            <p:cNvPr id="16" name="TextBox 4"/>
            <p:cNvSpPr txBox="1">
              <a:spLocks noChangeArrowheads="1"/>
            </p:cNvSpPr>
            <p:nvPr/>
          </p:nvSpPr>
          <p:spPr bwMode="auto">
            <a:xfrm>
              <a:off x="4349530" y="1994940"/>
              <a:ext cx="754279"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rgbClr val="FFC000"/>
                  </a:solidFill>
                  <a:latin typeface="微软雅黑" pitchFamily="34" charset="-122"/>
                  <a:ea typeface="微软雅黑" pitchFamily="34" charset="-122"/>
                  <a:cs typeface="宋体" charset="0"/>
                </a:rPr>
                <a:t>write()</a:t>
              </a:r>
              <a:endParaRPr lang="zh-CN" altLang="en-US" sz="1200" b="1" dirty="0">
                <a:solidFill>
                  <a:srgbClr val="FFC000"/>
                </a:solidFill>
                <a:latin typeface="微软雅黑" pitchFamily="34" charset="-122"/>
                <a:ea typeface="微软雅黑" pitchFamily="34" charset="-122"/>
                <a:cs typeface="宋体" charset="0"/>
              </a:endParaRPr>
            </a:p>
          </p:txBody>
        </p:sp>
        <p:sp>
          <p:nvSpPr>
            <p:cNvPr id="17" name="TextBox 4"/>
            <p:cNvSpPr txBox="1">
              <a:spLocks noChangeArrowheads="1"/>
            </p:cNvSpPr>
            <p:nvPr/>
          </p:nvSpPr>
          <p:spPr bwMode="auto">
            <a:xfrm>
              <a:off x="4074954" y="2287266"/>
              <a:ext cx="698972"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用户态</a:t>
              </a:r>
            </a:p>
          </p:txBody>
        </p:sp>
        <p:sp>
          <p:nvSpPr>
            <p:cNvPr id="18" name="TextBox 4"/>
            <p:cNvSpPr txBox="1">
              <a:spLocks noChangeArrowheads="1"/>
            </p:cNvSpPr>
            <p:nvPr/>
          </p:nvSpPr>
          <p:spPr bwMode="auto">
            <a:xfrm>
              <a:off x="4071910" y="2831143"/>
              <a:ext cx="713261"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内核态</a:t>
              </a:r>
            </a:p>
          </p:txBody>
        </p:sp>
        <p:sp>
          <p:nvSpPr>
            <p:cNvPr id="19" name="TextBox 4"/>
            <p:cNvSpPr txBox="1">
              <a:spLocks noChangeArrowheads="1"/>
            </p:cNvSpPr>
            <p:nvPr/>
          </p:nvSpPr>
          <p:spPr bwMode="auto">
            <a:xfrm>
              <a:off x="5538985" y="3223947"/>
              <a:ext cx="1409279" cy="1261884"/>
            </a:xfrm>
            <a:prstGeom prst="rect">
              <a:avLst/>
            </a:prstGeom>
            <a:noFill/>
            <a:ln w="9525">
              <a:noFill/>
              <a:miter lim="800000"/>
              <a:headEnd/>
              <a:tailEnd/>
            </a:ln>
          </p:spPr>
          <p:txBody>
            <a:bodyPr wrap="square">
              <a:spAutoFit/>
            </a:bodyPr>
            <a:lstStyle/>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write()</a:t>
              </a: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write()</a:t>
              </a:r>
            </a:p>
            <a:p>
              <a:pPr lvl="1" indent="-307975">
                <a:lnSpc>
                  <a:spcPct val="95000"/>
                </a:lnSpc>
                <a:buClr>
                  <a:srgbClr val="000099"/>
                </a:buClr>
                <a:defRPr/>
              </a:pPr>
              <a:r>
                <a:rPr lang="zh-CN" altLang="en-US" sz="1000" b="1" dirty="0">
                  <a:solidFill>
                    <a:srgbClr val="FFC000"/>
                  </a:solidFill>
                  <a:latin typeface="微软雅黑" pitchFamily="34" charset="-122"/>
                  <a:ea typeface="微软雅黑" pitchFamily="34" charset="-122"/>
                  <a:cs typeface="宋体" charset="0"/>
                </a:rPr>
                <a:t>系统调用实现</a:t>
              </a:r>
              <a:r>
                <a:rPr lang="en-US" altLang="zh-CN" sz="1000" b="1" dirty="0">
                  <a:solidFill>
                    <a:srgbClr val="FFC000"/>
                  </a:solidFill>
                  <a:latin typeface="微软雅黑" pitchFamily="34" charset="-122"/>
                  <a:ea typeface="微软雅黑" pitchFamily="34" charset="-122"/>
                  <a:cs typeface="宋体" charset="0"/>
                </a:rPr>
                <a:t>      </a:t>
              </a: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    </a:t>
              </a: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return</a:t>
              </a:r>
              <a:endParaRPr lang="zh-CN" altLang="en-US" sz="1000" b="1" dirty="0">
                <a:solidFill>
                  <a:srgbClr val="FFC000"/>
                </a:solidFill>
                <a:latin typeface="微软雅黑" pitchFamily="34" charset="-122"/>
                <a:ea typeface="微软雅黑" pitchFamily="34" charset="-122"/>
                <a:cs typeface="宋体" charset="0"/>
              </a:endParaRPr>
            </a:p>
          </p:txBody>
        </p:sp>
        <p:sp>
          <p:nvSpPr>
            <p:cNvPr id="20" name="TextBox 4"/>
            <p:cNvSpPr txBox="1">
              <a:spLocks noChangeArrowheads="1"/>
            </p:cNvSpPr>
            <p:nvPr/>
          </p:nvSpPr>
          <p:spPr bwMode="auto">
            <a:xfrm>
              <a:off x="4794915" y="3701264"/>
              <a:ext cx="214314" cy="20928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err="1">
                  <a:solidFill>
                    <a:srgbClr val="FFC000"/>
                  </a:solidFill>
                  <a:latin typeface="微软雅黑" pitchFamily="34" charset="-122"/>
                  <a:ea typeface="微软雅黑" pitchFamily="34" charset="-122"/>
                  <a:cs typeface="宋体" charset="0"/>
                </a:rPr>
                <a:t>i</a:t>
              </a:r>
              <a:endParaRPr lang="zh-CN" altLang="en-US" sz="800" b="1" dirty="0">
                <a:solidFill>
                  <a:srgbClr val="FFC000"/>
                </a:solidFill>
                <a:latin typeface="微软雅黑" pitchFamily="34" charset="-122"/>
                <a:ea typeface="微软雅黑" pitchFamily="34" charset="-122"/>
                <a:cs typeface="宋体" charset="0"/>
              </a:endParaRPr>
            </a:p>
          </p:txBody>
        </p:sp>
        <p:sp>
          <p:nvSpPr>
            <p:cNvPr id="21" name="TextBox 4"/>
            <p:cNvSpPr txBox="1">
              <a:spLocks noChangeArrowheads="1"/>
            </p:cNvSpPr>
            <p:nvPr/>
          </p:nvSpPr>
          <p:spPr bwMode="auto">
            <a:xfrm>
              <a:off x="5056551" y="3243310"/>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sp>
          <p:nvSpPr>
            <p:cNvPr id="22" name="TextBox 4"/>
            <p:cNvSpPr txBox="1">
              <a:spLocks noChangeArrowheads="1"/>
            </p:cNvSpPr>
            <p:nvPr/>
          </p:nvSpPr>
          <p:spPr bwMode="auto">
            <a:xfrm>
              <a:off x="5056551" y="3886252"/>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sp>
          <p:nvSpPr>
            <p:cNvPr id="24" name="TextBox 4"/>
            <p:cNvSpPr txBox="1">
              <a:spLocks noChangeArrowheads="1"/>
            </p:cNvSpPr>
            <p:nvPr/>
          </p:nvSpPr>
          <p:spPr bwMode="auto">
            <a:xfrm>
              <a:off x="5823040" y="3820448"/>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grpSp>
    </p:spTree>
    <p:extLst>
      <p:ext uri="{BB962C8B-B14F-4D97-AF65-F5344CB8AC3E}">
        <p14:creationId xmlns:p14="http://schemas.microsoft.com/office/powerpoint/2010/main" val="355099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你信任你的“邻居”进程吗？</a:t>
            </a:r>
          </a:p>
        </p:txBody>
      </p:sp>
      <p:sp>
        <p:nvSpPr>
          <p:cNvPr id="3" name="内容占位符 2"/>
          <p:cNvSpPr>
            <a:spLocks noGrp="1"/>
          </p:cNvSpPr>
          <p:nvPr>
            <p:ph idx="1"/>
          </p:nvPr>
        </p:nvSpPr>
        <p:spPr/>
        <p:txBody>
          <a:bodyPr/>
          <a:lstStyle/>
          <a:p>
            <a:r>
              <a:rPr lang="zh-CN" altLang="en-US" dirty="0"/>
              <a:t>会不会因为它的错误导致你的程序也跟着出错？</a:t>
            </a:r>
            <a:endParaRPr lang="en-US" altLang="zh-CN" dirty="0"/>
          </a:p>
          <a:p>
            <a:r>
              <a:rPr lang="zh-CN" altLang="en-US" dirty="0"/>
              <a:t>既然大家运行在一台计算机上，它的指针会不会一不小心修改了你的数据？</a:t>
            </a:r>
            <a:endParaRPr lang="en-US" altLang="zh-CN" dirty="0"/>
          </a:p>
          <a:p>
            <a:r>
              <a:rPr lang="zh-CN" altLang="en-US" dirty="0"/>
              <a:t>你想不想看到它的一些“秘密信息”？</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2</a:t>
            </a:fld>
            <a:endParaRPr lang="en-US" altLang="ko-KR"/>
          </a:p>
        </p:txBody>
      </p:sp>
    </p:spTree>
    <p:extLst>
      <p:ext uri="{BB962C8B-B14F-4D97-AF65-F5344CB8AC3E}">
        <p14:creationId xmlns:p14="http://schemas.microsoft.com/office/powerpoint/2010/main" val="1829933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系统调用表</a:t>
            </a:r>
          </a:p>
        </p:txBody>
      </p:sp>
      <p:pic>
        <p:nvPicPr>
          <p:cNvPr id="8" name="内容占位符 7"/>
          <p:cNvPicPr>
            <a:picLocks noGrp="1" noChangeAspect="1"/>
          </p:cNvPicPr>
          <p:nvPr>
            <p:ph idx="1"/>
          </p:nvPr>
        </p:nvPicPr>
        <p:blipFill>
          <a:blip r:embed="rId2"/>
          <a:stretch>
            <a:fillRect/>
          </a:stretch>
        </p:blipFill>
        <p:spPr>
          <a:xfrm>
            <a:off x="827584" y="980728"/>
            <a:ext cx="8136904" cy="5316487"/>
          </a:xfrm>
          <a:prstGeom prst="rect">
            <a:avLst/>
          </a:prstGeom>
        </p:spPr>
      </p:pic>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20</a:t>
            </a:fld>
            <a:endParaRPr lang="en-US" altLang="ko-KR"/>
          </a:p>
        </p:txBody>
      </p:sp>
      <p:sp>
        <p:nvSpPr>
          <p:cNvPr id="9" name="矩形 8"/>
          <p:cNvSpPr/>
          <p:nvPr/>
        </p:nvSpPr>
        <p:spPr>
          <a:xfrm>
            <a:off x="821987" y="6311061"/>
            <a:ext cx="8358525" cy="338554"/>
          </a:xfrm>
          <a:prstGeom prst="rect">
            <a:avLst/>
          </a:prstGeom>
        </p:spPr>
        <p:txBody>
          <a:bodyPr wrap="square">
            <a:spAutoFit/>
          </a:bodyPr>
          <a:lstStyle/>
          <a:p>
            <a:r>
              <a:rPr lang="zh-CN" altLang="en-US" sz="1600" dirty="0"/>
              <a:t>https://www.cnblogs.com/ggjucheng/archive/2012/01/08/2316695.html</a:t>
            </a:r>
          </a:p>
        </p:txBody>
      </p:sp>
    </p:spTree>
    <p:extLst>
      <p:ext uri="{BB962C8B-B14F-4D97-AF65-F5344CB8AC3E}">
        <p14:creationId xmlns:p14="http://schemas.microsoft.com/office/powerpoint/2010/main" val="842920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071844" y="1071564"/>
            <a:ext cx="4071925" cy="554037"/>
          </a:xfrm>
          <a:prstGeom prst="rect">
            <a:avLst/>
          </a:prstGeom>
          <a:noFill/>
          <a:ln w="9525">
            <a:noFill/>
            <a:miter lim="800000"/>
            <a:headEnd/>
            <a:tailEnd/>
          </a:ln>
        </p:spPr>
        <p:txBody>
          <a:bodyPr wrap="square">
            <a:spAutoFit/>
          </a:bodyPr>
          <a:lstStyle/>
          <a:p>
            <a:r>
              <a:rPr lang="zh-CN" altLang="en-US" sz="3000" b="1" dirty="0">
                <a:solidFill>
                  <a:srgbClr val="11576A"/>
                </a:solidFill>
                <a:latin typeface="微软雅黑" pitchFamily="34" charset="-122"/>
                <a:ea typeface="微软雅黑" pitchFamily="34" charset="-122"/>
              </a:rPr>
              <a:t>内核的进入与退出</a:t>
            </a:r>
          </a:p>
        </p:txBody>
      </p:sp>
      <p:sp>
        <p:nvSpPr>
          <p:cNvPr id="31" name="矩形 30"/>
          <p:cNvSpPr/>
          <p:nvPr/>
        </p:nvSpPr>
        <p:spPr>
          <a:xfrm>
            <a:off x="1295912" y="2770708"/>
            <a:ext cx="1764132"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异常</a:t>
            </a:r>
            <a:endParaRPr lang="en-US" altLang="zh-CN" sz="1400" b="1" dirty="0">
              <a:latin typeface="微软雅黑" pitchFamily="34" charset="-122"/>
              <a:ea typeface="微软雅黑" pitchFamily="34" charset="-122"/>
            </a:endParaRPr>
          </a:p>
          <a:p>
            <a:pPr algn="ct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代码执行出错</a:t>
            </a:r>
            <a:r>
              <a:rPr lang="en-US" altLang="zh-CN" sz="1400" b="1" dirty="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grpSp>
        <p:nvGrpSpPr>
          <p:cNvPr id="11" name="组合 10"/>
          <p:cNvGrpSpPr/>
          <p:nvPr/>
        </p:nvGrpSpPr>
        <p:grpSpPr>
          <a:xfrm>
            <a:off x="2048073" y="3374474"/>
            <a:ext cx="4612159" cy="1484183"/>
            <a:chOff x="4332267" y="2301450"/>
            <a:chExt cx="4612159" cy="1484183"/>
          </a:xfrm>
        </p:grpSpPr>
        <p:grpSp>
          <p:nvGrpSpPr>
            <p:cNvPr id="4" name="组合 3"/>
            <p:cNvGrpSpPr/>
            <p:nvPr/>
          </p:nvGrpSpPr>
          <p:grpSpPr>
            <a:xfrm>
              <a:off x="4332267" y="2301450"/>
              <a:ext cx="4612159" cy="1484183"/>
              <a:chOff x="4332267" y="2301450"/>
              <a:chExt cx="4612159" cy="1484183"/>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2267" y="2301450"/>
                <a:ext cx="4612159" cy="1484183"/>
              </a:xfrm>
              <a:prstGeom prst="rect">
                <a:avLst/>
              </a:prstGeom>
            </p:spPr>
          </p:pic>
          <p:sp>
            <p:nvSpPr>
              <p:cNvPr id="35" name="矩形 34"/>
              <p:cNvSpPr/>
              <p:nvPr/>
            </p:nvSpPr>
            <p:spPr>
              <a:xfrm>
                <a:off x="4527889" y="2443801"/>
                <a:ext cx="851515"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异常服务</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例程</a:t>
                </a:r>
              </a:p>
            </p:txBody>
          </p:sp>
          <p:sp>
            <p:nvSpPr>
              <p:cNvPr id="36" name="矩形 35"/>
              <p:cNvSpPr/>
              <p:nvPr/>
            </p:nvSpPr>
            <p:spPr>
              <a:xfrm>
                <a:off x="5508104" y="2981289"/>
                <a:ext cx="1031051"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中断向量表</a:t>
                </a:r>
              </a:p>
            </p:txBody>
          </p:sp>
          <p:sp>
            <p:nvSpPr>
              <p:cNvPr id="37" name="矩形 36"/>
              <p:cNvSpPr/>
              <p:nvPr/>
            </p:nvSpPr>
            <p:spPr>
              <a:xfrm>
                <a:off x="6818474" y="2661856"/>
                <a:ext cx="684803"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系统</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调用表</a:t>
                </a:r>
              </a:p>
            </p:txBody>
          </p:sp>
          <p:sp>
            <p:nvSpPr>
              <p:cNvPr id="38" name="矩形 37"/>
              <p:cNvSpPr/>
              <p:nvPr/>
            </p:nvSpPr>
            <p:spPr>
              <a:xfrm>
                <a:off x="7768846" y="2401884"/>
                <a:ext cx="864339"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系统调用</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实现</a:t>
                </a:r>
              </a:p>
            </p:txBody>
          </p:sp>
          <p:sp>
            <p:nvSpPr>
              <p:cNvPr id="39" name="矩形 38"/>
              <p:cNvSpPr/>
              <p:nvPr/>
            </p:nvSpPr>
            <p:spPr>
              <a:xfrm>
                <a:off x="7951033" y="2936244"/>
                <a:ext cx="864339"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设备驱动</a:t>
                </a:r>
              </a:p>
            </p:txBody>
          </p:sp>
        </p:grpSp>
        <p:sp>
          <p:nvSpPr>
            <p:cNvPr id="40" name="矩形 39"/>
            <p:cNvSpPr/>
            <p:nvPr/>
          </p:nvSpPr>
          <p:spPr>
            <a:xfrm>
              <a:off x="4447948" y="3372270"/>
              <a:ext cx="646331" cy="369332"/>
            </a:xfrm>
            <a:prstGeom prst="rect">
              <a:avLst/>
            </a:prstGeom>
          </p:spPr>
          <p:txBody>
            <a:bodyPr wrap="none">
              <a:spAutoFit/>
            </a:bodyPr>
            <a:lstStyle/>
            <a:p>
              <a:r>
                <a:rPr lang="zh-CN" altLang="en-US" b="1" dirty="0">
                  <a:solidFill>
                    <a:srgbClr val="FFFF00"/>
                  </a:solidFill>
                  <a:latin typeface="微软雅黑" pitchFamily="34" charset="-122"/>
                  <a:ea typeface="微软雅黑" pitchFamily="34" charset="-122"/>
                </a:rPr>
                <a:t>内核</a:t>
              </a:r>
            </a:p>
          </p:txBody>
        </p:sp>
      </p:grpSp>
      <p:grpSp>
        <p:nvGrpSpPr>
          <p:cNvPr id="65" name="组合 64"/>
          <p:cNvGrpSpPr/>
          <p:nvPr/>
        </p:nvGrpSpPr>
        <p:grpSpPr>
          <a:xfrm>
            <a:off x="2810085" y="1915010"/>
            <a:ext cx="3536220" cy="352591"/>
            <a:chOff x="1835696" y="1057759"/>
            <a:chExt cx="3536220" cy="352591"/>
          </a:xfrm>
        </p:grpSpPr>
        <p:pic>
          <p:nvPicPr>
            <p:cNvPr id="51" name="图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059582"/>
              <a:ext cx="3536220" cy="350768"/>
            </a:xfrm>
            <a:prstGeom prst="rect">
              <a:avLst/>
            </a:prstGeom>
          </p:spPr>
        </p:pic>
        <p:sp>
          <p:nvSpPr>
            <p:cNvPr id="21" name="矩形 20"/>
            <p:cNvSpPr/>
            <p:nvPr/>
          </p:nvSpPr>
          <p:spPr>
            <a:xfrm>
              <a:off x="3110056" y="1057759"/>
              <a:ext cx="1091023" cy="338554"/>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应用程序</a:t>
              </a:r>
            </a:p>
          </p:txBody>
        </p:sp>
      </p:grpSp>
      <p:grpSp>
        <p:nvGrpSpPr>
          <p:cNvPr id="64" name="组合 63"/>
          <p:cNvGrpSpPr/>
          <p:nvPr/>
        </p:nvGrpSpPr>
        <p:grpSpPr>
          <a:xfrm>
            <a:off x="2906162" y="4445293"/>
            <a:ext cx="3586659" cy="1225596"/>
            <a:chOff x="1931772" y="3588043"/>
            <a:chExt cx="3586659" cy="1225596"/>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2047" y="4458760"/>
              <a:ext cx="3456384" cy="354879"/>
            </a:xfrm>
            <a:prstGeom prst="rect">
              <a:avLst/>
            </a:prstGeom>
          </p:spPr>
        </p:pic>
        <p:sp>
          <p:nvSpPr>
            <p:cNvPr id="41" name="矩形 40"/>
            <p:cNvSpPr/>
            <p:nvPr/>
          </p:nvSpPr>
          <p:spPr>
            <a:xfrm>
              <a:off x="3229829" y="4458760"/>
              <a:ext cx="1005403"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外部设备</a:t>
              </a:r>
            </a:p>
          </p:txBody>
        </p:sp>
        <p:sp>
          <p:nvSpPr>
            <p:cNvPr id="42" name="矩形 41"/>
            <p:cNvSpPr/>
            <p:nvPr/>
          </p:nvSpPr>
          <p:spPr>
            <a:xfrm>
              <a:off x="1931772" y="4039661"/>
              <a:ext cx="670109" cy="338554"/>
            </a:xfrm>
            <a:prstGeom prst="rect">
              <a:avLst/>
            </a:prstGeom>
          </p:spPr>
          <p:txBody>
            <a:bodyPr wrap="square">
              <a:spAutoFit/>
            </a:bodyPr>
            <a:lstStyle/>
            <a:p>
              <a:r>
                <a:rPr lang="zh-CN" altLang="en-US" sz="1600" b="1" dirty="0">
                  <a:latin typeface="微软雅黑" pitchFamily="34" charset="-122"/>
                  <a:ea typeface="微软雅黑" pitchFamily="34" charset="-122"/>
                </a:rPr>
                <a:t>中断</a:t>
              </a:r>
            </a:p>
          </p:txBody>
        </p:sp>
        <p:sp>
          <p:nvSpPr>
            <p:cNvPr id="43" name="矩形 42"/>
            <p:cNvSpPr/>
            <p:nvPr/>
          </p:nvSpPr>
          <p:spPr>
            <a:xfrm>
              <a:off x="2745836" y="3968473"/>
              <a:ext cx="1071570"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设备访问数据流</a:t>
              </a:r>
            </a:p>
          </p:txBody>
        </p:sp>
        <p:cxnSp>
          <p:nvCxnSpPr>
            <p:cNvPr id="7" name="直接箭头连接符 6"/>
            <p:cNvCxnSpPr/>
            <p:nvPr/>
          </p:nvCxnSpPr>
          <p:spPr>
            <a:xfrm flipV="1">
              <a:off x="2537552" y="3816740"/>
              <a:ext cx="0" cy="57966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4913816" y="4027071"/>
              <a:ext cx="0" cy="3894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201848" y="3588043"/>
              <a:ext cx="0" cy="8284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2825584" y="4001406"/>
              <a:ext cx="0" cy="394998"/>
            </a:xfrm>
            <a:prstGeom prst="straightConnector1">
              <a:avLst/>
            </a:prstGeom>
            <a:ln w="19050">
              <a:solidFill>
                <a:srgbClr val="C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9" name="直接箭头连接符 48"/>
          <p:cNvCxnSpPr/>
          <p:nvPr/>
        </p:nvCxnSpPr>
        <p:spPr>
          <a:xfrm>
            <a:off x="3339014" y="2302177"/>
            <a:ext cx="0" cy="146302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2765147" y="2302177"/>
            <a:ext cx="386754" cy="117273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3576271" y="2310107"/>
            <a:ext cx="2770035" cy="1468917"/>
            <a:chOff x="2601881" y="1452856"/>
            <a:chExt cx="2770035" cy="1468917"/>
          </a:xfrm>
        </p:grpSpPr>
        <p:grpSp>
          <p:nvGrpSpPr>
            <p:cNvPr id="68" name="组合 67"/>
            <p:cNvGrpSpPr/>
            <p:nvPr/>
          </p:nvGrpSpPr>
          <p:grpSpPr>
            <a:xfrm>
              <a:off x="2601881" y="2070911"/>
              <a:ext cx="2770035" cy="850862"/>
              <a:chOff x="2601881" y="2070911"/>
              <a:chExt cx="2770035" cy="850862"/>
            </a:xfrm>
          </p:grpSpPr>
          <p:grpSp>
            <p:nvGrpSpPr>
              <p:cNvPr id="67" name="组合 66"/>
              <p:cNvGrpSpPr/>
              <p:nvPr/>
            </p:nvGrpSpPr>
            <p:grpSpPr>
              <a:xfrm>
                <a:off x="2601881" y="2070911"/>
                <a:ext cx="2770035" cy="350768"/>
                <a:chOff x="2601881" y="2070911"/>
                <a:chExt cx="2770035" cy="350768"/>
              </a:xfrm>
            </p:grpSpPr>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01881" y="2070911"/>
                  <a:ext cx="2770035" cy="350768"/>
                </a:xfrm>
                <a:prstGeom prst="rect">
                  <a:avLst/>
                </a:prstGeom>
              </p:spPr>
            </p:pic>
            <p:sp>
              <p:nvSpPr>
                <p:cNvPr id="34" name="矩形 33"/>
                <p:cNvSpPr/>
                <p:nvPr/>
              </p:nvSpPr>
              <p:spPr>
                <a:xfrm>
                  <a:off x="3229829" y="2074821"/>
                  <a:ext cx="1415772"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系统调用接口</a:t>
                  </a:r>
                </a:p>
              </p:txBody>
            </p:sp>
          </p:grpSp>
          <p:cxnSp>
            <p:nvCxnSpPr>
              <p:cNvPr id="15" name="直接箭头连接符 14"/>
              <p:cNvCxnSpPr/>
              <p:nvPr/>
            </p:nvCxnSpPr>
            <p:spPr>
              <a:xfrm flipH="1">
                <a:off x="2765045" y="2448438"/>
                <a:ext cx="2080" cy="47333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4687096" y="2401043"/>
                <a:ext cx="10706" cy="22068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直接箭头连接符 52"/>
            <p:cNvCxnSpPr/>
            <p:nvPr/>
          </p:nvCxnSpPr>
          <p:spPr>
            <a:xfrm>
              <a:off x="2787957" y="1452856"/>
              <a:ext cx="6180" cy="57843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2888407" y="1452856"/>
              <a:ext cx="6180" cy="578436"/>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3655568" y="1899639"/>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551286" y="1899639"/>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4204218" y="2262372"/>
            <a:ext cx="1642812" cy="499973"/>
            <a:chOff x="3229829" y="1405121"/>
            <a:chExt cx="1642812" cy="499973"/>
          </a:xfrm>
        </p:grpSpPr>
        <p:grpSp>
          <p:nvGrpSpPr>
            <p:cNvPr id="66" name="组合 65"/>
            <p:cNvGrpSpPr/>
            <p:nvPr/>
          </p:nvGrpSpPr>
          <p:grpSpPr>
            <a:xfrm>
              <a:off x="3229829" y="1554326"/>
              <a:ext cx="1642812" cy="350768"/>
              <a:chOff x="3229829" y="1554326"/>
              <a:chExt cx="1642812" cy="350768"/>
            </a:xfrm>
          </p:grpSpPr>
          <p:pic>
            <p:nvPicPr>
              <p:cNvPr id="50" name="图片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29829" y="1554326"/>
                <a:ext cx="1642812" cy="350768"/>
              </a:xfrm>
              <a:prstGeom prst="rect">
                <a:avLst/>
              </a:prstGeom>
            </p:spPr>
          </p:pic>
          <p:sp>
            <p:nvSpPr>
              <p:cNvPr id="33" name="矩形 32"/>
              <p:cNvSpPr/>
              <p:nvPr/>
            </p:nvSpPr>
            <p:spPr>
              <a:xfrm>
                <a:off x="3541684" y="1560433"/>
                <a:ext cx="800219"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函数库</a:t>
                </a:r>
              </a:p>
            </p:txBody>
          </p:sp>
        </p:grpSp>
        <p:cxnSp>
          <p:nvCxnSpPr>
            <p:cNvPr id="60" name="直接箭头连接符 59"/>
            <p:cNvCxnSpPr/>
            <p:nvPr/>
          </p:nvCxnSpPr>
          <p:spPr>
            <a:xfrm>
              <a:off x="4481768" y="1405121"/>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4377486" y="1405121"/>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任意多边形 57"/>
            <p:cNvSpPr/>
            <p:nvPr/>
          </p:nvSpPr>
          <p:spPr>
            <a:xfrm>
              <a:off x="4370611" y="1577137"/>
              <a:ext cx="132776" cy="201563"/>
            </a:xfrm>
            <a:custGeom>
              <a:avLst/>
              <a:gdLst>
                <a:gd name="connsiteX0" fmla="*/ 0 w 199747"/>
                <a:gd name="connsiteY0" fmla="*/ 0 h 127328"/>
                <a:gd name="connsiteX1" fmla="*/ 41251 w 199747"/>
                <a:gd name="connsiteY1" fmla="*/ 116878 h 127328"/>
                <a:gd name="connsiteX2" fmla="*/ 178755 w 199747"/>
                <a:gd name="connsiteY2" fmla="*/ 110003 h 127328"/>
                <a:gd name="connsiteX3" fmla="*/ 199380 w 199747"/>
                <a:gd name="connsiteY3" fmla="*/ 13750 h 127328"/>
                <a:gd name="connsiteX4" fmla="*/ 192505 w 199747"/>
                <a:gd name="connsiteY4" fmla="*/ 20626 h 127328"/>
                <a:gd name="connsiteX5" fmla="*/ 199380 w 199747"/>
                <a:gd name="connsiteY5" fmla="*/ 13750 h 12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747" h="127328">
                  <a:moveTo>
                    <a:pt x="0" y="0"/>
                  </a:moveTo>
                  <a:cubicBezTo>
                    <a:pt x="5729" y="49272"/>
                    <a:pt x="11459" y="98544"/>
                    <a:pt x="41251" y="116878"/>
                  </a:cubicBezTo>
                  <a:cubicBezTo>
                    <a:pt x="71043" y="135212"/>
                    <a:pt x="152400" y="127191"/>
                    <a:pt x="178755" y="110003"/>
                  </a:cubicBezTo>
                  <a:cubicBezTo>
                    <a:pt x="205110" y="92815"/>
                    <a:pt x="197088" y="28646"/>
                    <a:pt x="199380" y="13750"/>
                  </a:cubicBezTo>
                  <a:cubicBezTo>
                    <a:pt x="201672" y="-1146"/>
                    <a:pt x="192505" y="20626"/>
                    <a:pt x="192505" y="20626"/>
                  </a:cubicBezTo>
                  <a:lnTo>
                    <a:pt x="199380" y="13750"/>
                  </a:ln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3845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wipe(left)">
                                      <p:cBhvr>
                                        <p:cTn id="10" dur="500"/>
                                        <p:tgtEl>
                                          <p:spTgt spid="10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down)">
                                      <p:cBhvr>
                                        <p:cTn id="15" dur="500"/>
                                        <p:tgtEl>
                                          <p:spTgt spid="6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down)">
                                      <p:cBhvr>
                                        <p:cTn id="20" dur="500"/>
                                        <p:tgtEl>
                                          <p:spTgt spid="5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par>
                                <p:cTn id="24" presetID="22" presetClass="entr" presetSubtype="8"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wipe(left)">
                                      <p:cBhvr>
                                        <p:cTn id="26" dur="500"/>
                                        <p:tgtEl>
                                          <p:spTgt spid="65"/>
                                        </p:tgtEl>
                                      </p:cBhvr>
                                    </p:animEffect>
                                  </p:childTnLst>
                                </p:cTn>
                              </p:par>
                              <p:par>
                                <p:cTn id="27" presetID="22" presetClass="entr" presetSubtype="1"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up)">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up)">
                                      <p:cBhvr>
                                        <p:cTn id="34" dur="500"/>
                                        <p:tgtEl>
                                          <p:spTgt spid="7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wipe(up)">
                                      <p:cBhvr>
                                        <p:cTn id="3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2158267" y="1071564"/>
            <a:ext cx="5857875" cy="554037"/>
          </a:xfrm>
          <a:prstGeom prst="rect">
            <a:avLst/>
          </a:prstGeom>
          <a:noFill/>
          <a:ln w="9525">
            <a:noFill/>
            <a:miter lim="800000"/>
            <a:headEnd/>
            <a:tailEnd/>
          </a:ln>
        </p:spPr>
        <p:txBody>
          <a:bodyPr>
            <a:spAutoFit/>
          </a:bodyPr>
          <a:lstStyle/>
          <a:p>
            <a:r>
              <a:rPr lang="zh-CN" altLang="en-US" sz="3000" b="1" dirty="0">
                <a:solidFill>
                  <a:srgbClr val="11576A"/>
                </a:solidFill>
                <a:latin typeface="微软雅黑" pitchFamily="34" charset="-122"/>
                <a:ea typeface="微软雅黑" pitchFamily="34" charset="-122"/>
              </a:rPr>
              <a:t>中断、异常和系统调用比较</a:t>
            </a:r>
          </a:p>
        </p:txBody>
      </p:sp>
      <p:grpSp>
        <p:nvGrpSpPr>
          <p:cNvPr id="19" name="组合 18"/>
          <p:cNvGrpSpPr/>
          <p:nvPr/>
        </p:nvGrpSpPr>
        <p:grpSpPr>
          <a:xfrm>
            <a:off x="658079" y="1625601"/>
            <a:ext cx="4429125" cy="1386399"/>
            <a:chOff x="285750" y="768350"/>
            <a:chExt cx="4429125" cy="1386399"/>
          </a:xfrm>
        </p:grpSpPr>
        <p:sp>
          <p:nvSpPr>
            <p:cNvPr id="23554" name="TextBox 21"/>
            <p:cNvSpPr txBox="1">
              <a:spLocks noChangeArrowheads="1"/>
            </p:cNvSpPr>
            <p:nvPr/>
          </p:nvSpPr>
          <p:spPr bwMode="auto">
            <a:xfrm>
              <a:off x="642937" y="768350"/>
              <a:ext cx="3429000" cy="338554"/>
            </a:xfrm>
            <a:prstGeom prst="rect">
              <a:avLst/>
            </a:prstGeom>
            <a:noFill/>
            <a:ln w="9525">
              <a:noFill/>
              <a:miter lim="800000"/>
              <a:headEnd/>
              <a:tailEnd/>
            </a:ln>
          </p:spPr>
          <p:txBody>
            <a:bodyPr>
              <a:spAutoFit/>
            </a:bodyPr>
            <a:lstStyle/>
            <a:p>
              <a:r>
                <a:rPr lang="zh-CN" altLang="en-US" sz="1600" b="1" dirty="0">
                  <a:solidFill>
                    <a:srgbClr val="11576A"/>
                  </a:solidFill>
                  <a:latin typeface="微软雅黑" pitchFamily="34" charset="-122"/>
                  <a:ea typeface="微软雅黑" pitchFamily="34" charset="-122"/>
                </a:rPr>
                <a:t>源头</a:t>
              </a:r>
            </a:p>
          </p:txBody>
        </p:sp>
        <p:sp>
          <p:nvSpPr>
            <p:cNvPr id="23555" name="矩形 22"/>
            <p:cNvSpPr>
              <a:spLocks noChangeArrowheads="1"/>
            </p:cNvSpPr>
            <p:nvPr/>
          </p:nvSpPr>
          <p:spPr bwMode="auto">
            <a:xfrm>
              <a:off x="285750" y="776287"/>
              <a:ext cx="415925" cy="369888"/>
            </a:xfrm>
            <a:prstGeom prst="rect">
              <a:avLst/>
            </a:prstGeom>
            <a:noFill/>
            <a:ln w="9525">
              <a:noFill/>
              <a:miter lim="800000"/>
              <a:headEnd/>
              <a:tailEnd/>
            </a:ln>
          </p:spPr>
          <p:txBody>
            <a:bodyPr wrap="none">
              <a:spAutoFit/>
            </a:bodyPr>
            <a:lstStyle/>
            <a:p>
              <a:r>
                <a:rPr lang="zh-CN" altLang="en-US" b="1">
                  <a:solidFill>
                    <a:srgbClr val="11576A"/>
                  </a:solidFill>
                  <a:latin typeface="张海山锐谐体2.0-授权联系：Samtype@QQ.com" pitchFamily="2" charset="-122"/>
                  <a:ea typeface="张海山锐谐体2.0-授权联系：Samtype@QQ.com" pitchFamily="2" charset="-122"/>
                </a:rPr>
                <a:t>■</a:t>
              </a:r>
              <a:endParaRPr lang="zh-CN" altLang="en-US" b="1">
                <a:latin typeface="Calibri" pitchFamily="34" charset="0"/>
              </a:endParaRPr>
            </a:p>
          </p:txBody>
        </p:sp>
        <p:sp>
          <p:nvSpPr>
            <p:cNvPr id="23556" name="TextBox 23"/>
            <p:cNvSpPr txBox="1">
              <a:spLocks noChangeArrowheads="1"/>
            </p:cNvSpPr>
            <p:nvPr/>
          </p:nvSpPr>
          <p:spPr bwMode="auto">
            <a:xfrm>
              <a:off x="966787" y="1054100"/>
              <a:ext cx="3357563" cy="338554"/>
            </a:xfrm>
            <a:prstGeom prst="rect">
              <a:avLst/>
            </a:prstGeom>
            <a:noFill/>
            <a:ln w="9525">
              <a:noFill/>
              <a:miter lim="800000"/>
              <a:headEnd/>
              <a:tailEnd/>
            </a:ln>
          </p:spPr>
          <p:txBody>
            <a:bodyPr>
              <a:spAutoFit/>
            </a:bodyPr>
            <a:lstStyle/>
            <a:p>
              <a:r>
                <a:rPr lang="zh-CN" altLang="en-US" sz="1600" b="1" dirty="0">
                  <a:solidFill>
                    <a:srgbClr val="11576A"/>
                  </a:solidFill>
                  <a:latin typeface="微软雅黑" pitchFamily="34" charset="-122"/>
                  <a:ea typeface="微软雅黑" pitchFamily="34" charset="-122"/>
                </a:rPr>
                <a:t>中断：外设</a:t>
              </a:r>
            </a:p>
          </p:txBody>
        </p:sp>
        <p:pic>
          <p:nvPicPr>
            <p:cNvPr id="23557" name="图片 24" descr="小点1.png"/>
            <p:cNvPicPr>
              <a:picLocks noChangeAspect="1"/>
            </p:cNvPicPr>
            <p:nvPr/>
          </p:nvPicPr>
          <p:blipFill>
            <a:blip r:embed="rId2"/>
            <a:srcRect/>
            <a:stretch>
              <a:fillRect/>
            </a:stretch>
          </p:blipFill>
          <p:spPr bwMode="auto">
            <a:xfrm>
              <a:off x="792162" y="1147762"/>
              <a:ext cx="149225" cy="149225"/>
            </a:xfrm>
            <a:prstGeom prst="rect">
              <a:avLst/>
            </a:prstGeom>
            <a:noFill/>
            <a:ln w="9525">
              <a:noFill/>
              <a:miter lim="800000"/>
              <a:headEnd/>
              <a:tailEnd/>
            </a:ln>
          </p:spPr>
        </p:pic>
        <p:sp>
          <p:nvSpPr>
            <p:cNvPr id="23558" name="TextBox 25"/>
            <p:cNvSpPr txBox="1">
              <a:spLocks noChangeArrowheads="1"/>
            </p:cNvSpPr>
            <p:nvPr/>
          </p:nvSpPr>
          <p:spPr bwMode="auto">
            <a:xfrm>
              <a:off x="500062" y="1385885"/>
              <a:ext cx="4214813" cy="289310"/>
            </a:xfrm>
            <a:prstGeom prst="rect">
              <a:avLst/>
            </a:prstGeom>
            <a:noFill/>
            <a:ln w="9525">
              <a:noFill/>
              <a:miter lim="800000"/>
              <a:headEnd/>
              <a:tailEnd/>
            </a:ln>
          </p:spPr>
          <p:txBody>
            <a:bodyPr>
              <a:spAutoFit/>
            </a:bodyPr>
            <a:lstStyle/>
            <a:p>
              <a:pPr lvl="1">
                <a:lnSpc>
                  <a:spcPct val="80000"/>
                </a:lnSpc>
              </a:pPr>
              <a:r>
                <a:rPr lang="zh-CN" altLang="en-US" sz="1600" b="1" dirty="0">
                  <a:solidFill>
                    <a:srgbClr val="11576A"/>
                  </a:solidFill>
                  <a:latin typeface="微软雅黑" pitchFamily="34" charset="-122"/>
                  <a:ea typeface="微软雅黑" pitchFamily="34" charset="-122"/>
                </a:rPr>
                <a:t>异常：应用程序意想不到的行为</a:t>
              </a:r>
            </a:p>
          </p:txBody>
        </p:sp>
        <p:pic>
          <p:nvPicPr>
            <p:cNvPr id="23559" name="图片 26" descr="小点1.png"/>
            <p:cNvPicPr>
              <a:picLocks noChangeAspect="1"/>
            </p:cNvPicPr>
            <p:nvPr/>
          </p:nvPicPr>
          <p:blipFill>
            <a:blip r:embed="rId2"/>
            <a:srcRect/>
            <a:stretch>
              <a:fillRect/>
            </a:stretch>
          </p:blipFill>
          <p:spPr bwMode="auto">
            <a:xfrm>
              <a:off x="792162" y="1427160"/>
              <a:ext cx="149225" cy="149225"/>
            </a:xfrm>
            <a:prstGeom prst="rect">
              <a:avLst/>
            </a:prstGeom>
            <a:noFill/>
            <a:ln w="9525">
              <a:noFill/>
              <a:miter lim="800000"/>
              <a:headEnd/>
              <a:tailEnd/>
            </a:ln>
          </p:spPr>
        </p:pic>
        <p:sp>
          <p:nvSpPr>
            <p:cNvPr id="23560" name="TextBox 27"/>
            <p:cNvSpPr txBox="1">
              <a:spLocks noChangeArrowheads="1"/>
            </p:cNvSpPr>
            <p:nvPr/>
          </p:nvSpPr>
          <p:spPr bwMode="auto">
            <a:xfrm>
              <a:off x="500061" y="1668462"/>
              <a:ext cx="4143380" cy="486287"/>
            </a:xfrm>
            <a:prstGeom prst="rect">
              <a:avLst/>
            </a:prstGeom>
            <a:noFill/>
            <a:ln w="9525">
              <a:noFill/>
              <a:miter lim="800000"/>
              <a:headEnd/>
              <a:tailEnd/>
            </a:ln>
          </p:spPr>
          <p:txBody>
            <a:bodyPr wrap="square">
              <a:spAutoFit/>
            </a:bodyPr>
            <a:lstStyle/>
            <a:p>
              <a:pPr lvl="1">
                <a:lnSpc>
                  <a:spcPct val="80000"/>
                </a:lnSpc>
              </a:pPr>
              <a:r>
                <a:rPr lang="zh-CN" altLang="en-US" sz="1600" b="1" dirty="0">
                  <a:solidFill>
                    <a:srgbClr val="11576A"/>
                  </a:solidFill>
                  <a:latin typeface="微软雅黑" pitchFamily="34" charset="-122"/>
                  <a:ea typeface="微软雅黑" pitchFamily="34" charset="-122"/>
                </a:rPr>
                <a:t>系统调用：应用程序请求操作提供</a:t>
              </a:r>
              <a:endParaRPr lang="en-US" altLang="zh-CN" sz="1600" b="1" dirty="0">
                <a:solidFill>
                  <a:srgbClr val="11576A"/>
                </a:solidFill>
                <a:latin typeface="微软雅黑" pitchFamily="34" charset="-122"/>
                <a:ea typeface="微软雅黑" pitchFamily="34" charset="-122"/>
              </a:endParaRPr>
            </a:p>
            <a:p>
              <a:pPr lvl="1">
                <a:lnSpc>
                  <a:spcPct val="80000"/>
                </a:lnSpc>
              </a:pPr>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服务</a:t>
              </a:r>
            </a:p>
          </p:txBody>
        </p:sp>
        <p:pic>
          <p:nvPicPr>
            <p:cNvPr id="23561" name="图片 28" descr="小点1.png"/>
            <p:cNvPicPr>
              <a:picLocks noChangeAspect="1"/>
            </p:cNvPicPr>
            <p:nvPr/>
          </p:nvPicPr>
          <p:blipFill>
            <a:blip r:embed="rId2"/>
            <a:srcRect/>
            <a:stretch>
              <a:fillRect/>
            </a:stretch>
          </p:blipFill>
          <p:spPr bwMode="auto">
            <a:xfrm>
              <a:off x="792162" y="1711325"/>
              <a:ext cx="149225" cy="149225"/>
            </a:xfrm>
            <a:prstGeom prst="rect">
              <a:avLst/>
            </a:prstGeom>
            <a:noFill/>
            <a:ln w="9525">
              <a:noFill/>
              <a:miter lim="800000"/>
              <a:headEnd/>
              <a:tailEnd/>
            </a:ln>
          </p:spPr>
        </p:pic>
      </p:grpSp>
      <p:grpSp>
        <p:nvGrpSpPr>
          <p:cNvPr id="20" name="组合 19"/>
          <p:cNvGrpSpPr/>
          <p:nvPr/>
        </p:nvGrpSpPr>
        <p:grpSpPr>
          <a:xfrm>
            <a:off x="658078" y="2920996"/>
            <a:ext cx="4038600" cy="1192601"/>
            <a:chOff x="285750" y="2063745"/>
            <a:chExt cx="4038600" cy="1192601"/>
          </a:xfrm>
        </p:grpSpPr>
        <p:sp>
          <p:nvSpPr>
            <p:cNvPr id="23562" name="TextBox 11"/>
            <p:cNvSpPr txBox="1">
              <a:spLocks noChangeArrowheads="1"/>
            </p:cNvSpPr>
            <p:nvPr/>
          </p:nvSpPr>
          <p:spPr bwMode="auto">
            <a:xfrm>
              <a:off x="642937" y="2127245"/>
              <a:ext cx="3429000" cy="289310"/>
            </a:xfrm>
            <a:prstGeom prst="rect">
              <a:avLst/>
            </a:prstGeom>
            <a:noFill/>
            <a:ln w="9525">
              <a:noFill/>
              <a:miter lim="800000"/>
              <a:headEnd/>
              <a:tailEnd/>
            </a:ln>
          </p:spPr>
          <p:txBody>
            <a:bodyPr>
              <a:spAutoFit/>
            </a:bodyPr>
            <a:lstStyle/>
            <a:p>
              <a:pPr>
                <a:lnSpc>
                  <a:spcPct val="80000"/>
                </a:lnSpc>
              </a:pPr>
              <a:r>
                <a:rPr lang="zh-CN" altLang="en-US" sz="1600" b="1" dirty="0">
                  <a:solidFill>
                    <a:srgbClr val="11576A"/>
                  </a:solidFill>
                  <a:latin typeface="微软雅黑" pitchFamily="34" charset="-122"/>
                  <a:ea typeface="微软雅黑" pitchFamily="34" charset="-122"/>
                </a:rPr>
                <a:t>响应方式 </a:t>
              </a:r>
            </a:p>
          </p:txBody>
        </p:sp>
        <p:sp>
          <p:nvSpPr>
            <p:cNvPr id="23563" name="矩形 12"/>
            <p:cNvSpPr>
              <a:spLocks noChangeArrowheads="1"/>
            </p:cNvSpPr>
            <p:nvPr/>
          </p:nvSpPr>
          <p:spPr bwMode="auto">
            <a:xfrm>
              <a:off x="285750" y="2063745"/>
              <a:ext cx="415925" cy="369887"/>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23564" name="TextBox 13"/>
            <p:cNvSpPr txBox="1">
              <a:spLocks noChangeArrowheads="1"/>
            </p:cNvSpPr>
            <p:nvPr/>
          </p:nvSpPr>
          <p:spPr bwMode="auto">
            <a:xfrm>
              <a:off x="966787" y="2333694"/>
              <a:ext cx="3357563" cy="338554"/>
            </a:xfrm>
            <a:prstGeom prst="rect">
              <a:avLst/>
            </a:prstGeom>
            <a:noFill/>
            <a:ln w="9525">
              <a:noFill/>
              <a:miter lim="800000"/>
              <a:headEnd/>
              <a:tailEnd/>
            </a:ln>
          </p:spPr>
          <p:txBody>
            <a:bodyPr>
              <a:spAutoFit/>
            </a:bodyPr>
            <a:lstStyle/>
            <a:p>
              <a:r>
                <a:rPr lang="zh-CN" altLang="en-US" sz="1600" b="1" dirty="0">
                  <a:solidFill>
                    <a:srgbClr val="11576A"/>
                  </a:solidFill>
                  <a:latin typeface="微软雅黑" pitchFamily="34" charset="-122"/>
                  <a:ea typeface="微软雅黑" pitchFamily="34" charset="-122"/>
                </a:rPr>
                <a:t>中断：异步</a:t>
              </a:r>
            </a:p>
          </p:txBody>
        </p:sp>
        <p:pic>
          <p:nvPicPr>
            <p:cNvPr id="23565" name="图片 14" descr="小点1.png"/>
            <p:cNvPicPr>
              <a:picLocks noChangeAspect="1"/>
            </p:cNvPicPr>
            <p:nvPr/>
          </p:nvPicPr>
          <p:blipFill>
            <a:blip r:embed="rId2"/>
            <a:srcRect/>
            <a:stretch>
              <a:fillRect/>
            </a:stretch>
          </p:blipFill>
          <p:spPr bwMode="auto">
            <a:xfrm>
              <a:off x="792162" y="2427357"/>
              <a:ext cx="149225" cy="149225"/>
            </a:xfrm>
            <a:prstGeom prst="rect">
              <a:avLst/>
            </a:prstGeom>
            <a:noFill/>
            <a:ln w="9525">
              <a:noFill/>
              <a:miter lim="800000"/>
              <a:headEnd/>
              <a:tailEnd/>
            </a:ln>
          </p:spPr>
        </p:pic>
        <p:sp>
          <p:nvSpPr>
            <p:cNvPr id="23566" name="TextBox 15"/>
            <p:cNvSpPr txBox="1">
              <a:spLocks noChangeArrowheads="1"/>
            </p:cNvSpPr>
            <p:nvPr/>
          </p:nvSpPr>
          <p:spPr bwMode="auto">
            <a:xfrm>
              <a:off x="500062" y="2678112"/>
              <a:ext cx="3214688" cy="289310"/>
            </a:xfrm>
            <a:prstGeom prst="rect">
              <a:avLst/>
            </a:prstGeom>
            <a:noFill/>
            <a:ln w="9525">
              <a:noFill/>
              <a:miter lim="800000"/>
              <a:headEnd/>
              <a:tailEnd/>
            </a:ln>
          </p:spPr>
          <p:txBody>
            <a:bodyPr>
              <a:spAutoFit/>
            </a:bodyPr>
            <a:lstStyle/>
            <a:p>
              <a:pPr lvl="1">
                <a:lnSpc>
                  <a:spcPct val="80000"/>
                </a:lnSpc>
              </a:pPr>
              <a:r>
                <a:rPr lang="zh-CN" altLang="en-US" sz="1600" b="1">
                  <a:solidFill>
                    <a:srgbClr val="11576A"/>
                  </a:solidFill>
                  <a:latin typeface="微软雅黑" pitchFamily="34" charset="-122"/>
                  <a:ea typeface="微软雅黑" pitchFamily="34" charset="-122"/>
                </a:rPr>
                <a:t>异常：同步</a:t>
              </a:r>
            </a:p>
          </p:txBody>
        </p:sp>
        <p:pic>
          <p:nvPicPr>
            <p:cNvPr id="23567" name="图片 16" descr="小点1.png"/>
            <p:cNvPicPr>
              <a:picLocks noChangeAspect="1"/>
            </p:cNvPicPr>
            <p:nvPr/>
          </p:nvPicPr>
          <p:blipFill>
            <a:blip r:embed="rId2"/>
            <a:srcRect/>
            <a:stretch>
              <a:fillRect/>
            </a:stretch>
          </p:blipFill>
          <p:spPr bwMode="auto">
            <a:xfrm>
              <a:off x="792162" y="2719387"/>
              <a:ext cx="149225" cy="149225"/>
            </a:xfrm>
            <a:prstGeom prst="rect">
              <a:avLst/>
            </a:prstGeom>
            <a:noFill/>
            <a:ln w="9525">
              <a:noFill/>
              <a:miter lim="800000"/>
              <a:headEnd/>
              <a:tailEnd/>
            </a:ln>
          </p:spPr>
        </p:pic>
        <p:sp>
          <p:nvSpPr>
            <p:cNvPr id="23568" name="TextBox 17"/>
            <p:cNvSpPr txBox="1">
              <a:spLocks noChangeArrowheads="1"/>
            </p:cNvSpPr>
            <p:nvPr/>
          </p:nvSpPr>
          <p:spPr bwMode="auto">
            <a:xfrm>
              <a:off x="500062" y="2967036"/>
              <a:ext cx="3214688" cy="289310"/>
            </a:xfrm>
            <a:prstGeom prst="rect">
              <a:avLst/>
            </a:prstGeom>
            <a:noFill/>
            <a:ln w="9525">
              <a:noFill/>
              <a:miter lim="800000"/>
              <a:headEnd/>
              <a:tailEnd/>
            </a:ln>
          </p:spPr>
          <p:txBody>
            <a:bodyPr>
              <a:spAutoFit/>
            </a:bodyPr>
            <a:lstStyle/>
            <a:p>
              <a:pPr lvl="1">
                <a:lnSpc>
                  <a:spcPct val="80000"/>
                </a:lnSpc>
              </a:pPr>
              <a:r>
                <a:rPr lang="zh-CN" altLang="en-US" sz="1600" b="1" dirty="0">
                  <a:solidFill>
                    <a:srgbClr val="11576A"/>
                  </a:solidFill>
                  <a:latin typeface="微软雅黑" pitchFamily="34" charset="-122"/>
                  <a:ea typeface="微软雅黑" pitchFamily="34" charset="-122"/>
                </a:rPr>
                <a:t>系统调用：异步或同步</a:t>
              </a:r>
            </a:p>
          </p:txBody>
        </p:sp>
        <p:pic>
          <p:nvPicPr>
            <p:cNvPr id="23569" name="图片 18" descr="小点1.png"/>
            <p:cNvPicPr>
              <a:picLocks noChangeAspect="1"/>
            </p:cNvPicPr>
            <p:nvPr/>
          </p:nvPicPr>
          <p:blipFill>
            <a:blip r:embed="rId2"/>
            <a:srcRect/>
            <a:stretch>
              <a:fillRect/>
            </a:stretch>
          </p:blipFill>
          <p:spPr bwMode="auto">
            <a:xfrm>
              <a:off x="792162" y="3009898"/>
              <a:ext cx="149225" cy="149225"/>
            </a:xfrm>
            <a:prstGeom prst="rect">
              <a:avLst/>
            </a:prstGeom>
            <a:noFill/>
            <a:ln w="9525">
              <a:noFill/>
              <a:miter lim="800000"/>
              <a:headEnd/>
              <a:tailEnd/>
            </a:ln>
          </p:spPr>
        </p:pic>
      </p:grpSp>
      <p:grpSp>
        <p:nvGrpSpPr>
          <p:cNvPr id="21" name="组合 20"/>
          <p:cNvGrpSpPr/>
          <p:nvPr/>
        </p:nvGrpSpPr>
        <p:grpSpPr>
          <a:xfrm>
            <a:off x="658078" y="4059237"/>
            <a:ext cx="4271010" cy="1613285"/>
            <a:chOff x="285750" y="3201986"/>
            <a:chExt cx="4271010" cy="1613285"/>
          </a:xfrm>
        </p:grpSpPr>
        <p:sp>
          <p:nvSpPr>
            <p:cNvPr id="23570" name="TextBox 19"/>
            <p:cNvSpPr txBox="1">
              <a:spLocks noChangeArrowheads="1"/>
            </p:cNvSpPr>
            <p:nvPr/>
          </p:nvSpPr>
          <p:spPr bwMode="auto">
            <a:xfrm>
              <a:off x="642937" y="3275011"/>
              <a:ext cx="3429000" cy="289310"/>
            </a:xfrm>
            <a:prstGeom prst="rect">
              <a:avLst/>
            </a:prstGeom>
            <a:noFill/>
            <a:ln w="9525">
              <a:noFill/>
              <a:miter lim="800000"/>
              <a:headEnd/>
              <a:tailEnd/>
            </a:ln>
          </p:spPr>
          <p:txBody>
            <a:bodyPr>
              <a:spAutoFit/>
            </a:bodyPr>
            <a:lstStyle/>
            <a:p>
              <a:pPr>
                <a:lnSpc>
                  <a:spcPct val="80000"/>
                </a:lnSpc>
              </a:pPr>
              <a:r>
                <a:rPr lang="zh-CN" altLang="en-US" sz="1600" b="1" dirty="0">
                  <a:solidFill>
                    <a:srgbClr val="11576A"/>
                  </a:solidFill>
                  <a:latin typeface="微软雅黑" pitchFamily="34" charset="-122"/>
                  <a:ea typeface="微软雅黑" pitchFamily="34" charset="-122"/>
                </a:rPr>
                <a:t>处理机制</a:t>
              </a:r>
            </a:p>
          </p:txBody>
        </p:sp>
        <p:sp>
          <p:nvSpPr>
            <p:cNvPr id="23571" name="矩形 29"/>
            <p:cNvSpPr>
              <a:spLocks noChangeArrowheads="1"/>
            </p:cNvSpPr>
            <p:nvPr/>
          </p:nvSpPr>
          <p:spPr bwMode="auto">
            <a:xfrm>
              <a:off x="285750" y="3201986"/>
              <a:ext cx="415925" cy="369887"/>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23572" name="TextBox 30"/>
            <p:cNvSpPr txBox="1">
              <a:spLocks noChangeArrowheads="1"/>
            </p:cNvSpPr>
            <p:nvPr/>
          </p:nvSpPr>
          <p:spPr bwMode="auto">
            <a:xfrm>
              <a:off x="984885" y="3470273"/>
              <a:ext cx="3571875" cy="584775"/>
            </a:xfrm>
            <a:prstGeom prst="rect">
              <a:avLst/>
            </a:prstGeom>
            <a:noFill/>
            <a:ln w="9525">
              <a:noFill/>
              <a:miter lim="800000"/>
              <a:headEnd/>
              <a:tailEnd/>
            </a:ln>
          </p:spPr>
          <p:txBody>
            <a:bodyPr>
              <a:spAutoFit/>
            </a:bodyPr>
            <a:lstStyle/>
            <a:p>
              <a:r>
                <a:rPr lang="zh-CN" altLang="en-US" sz="1600" b="1" dirty="0">
                  <a:solidFill>
                    <a:srgbClr val="11576A"/>
                  </a:solidFill>
                  <a:latin typeface="微软雅黑" pitchFamily="34" charset="-122"/>
                  <a:ea typeface="微软雅黑" pitchFamily="34" charset="-122"/>
                </a:rPr>
                <a:t>中断：持续，对用户应用程序</a:t>
              </a:r>
              <a:endParaRPr lang="en-US" altLang="zh-CN" sz="1600" b="1" dirty="0">
                <a:solidFill>
                  <a:srgbClr val="11576A"/>
                </a:solidFill>
                <a:latin typeface="微软雅黑" pitchFamily="34" charset="-122"/>
                <a:ea typeface="微软雅黑" pitchFamily="34" charset="-122"/>
              </a:endParaRPr>
            </a:p>
            <a:p>
              <a:r>
                <a:rPr lang="zh-CN" altLang="en-US" sz="1600" b="1" dirty="0">
                  <a:solidFill>
                    <a:srgbClr val="11576A"/>
                  </a:solidFill>
                  <a:latin typeface="微软雅黑" pitchFamily="34" charset="-122"/>
                  <a:ea typeface="微软雅黑" pitchFamily="34" charset="-122"/>
                </a:rPr>
                <a:t>          是透明的</a:t>
              </a:r>
            </a:p>
          </p:txBody>
        </p:sp>
        <p:pic>
          <p:nvPicPr>
            <p:cNvPr id="23573" name="图片 31" descr="小点1.png"/>
            <p:cNvPicPr>
              <a:picLocks noChangeAspect="1"/>
            </p:cNvPicPr>
            <p:nvPr/>
          </p:nvPicPr>
          <p:blipFill>
            <a:blip r:embed="rId2"/>
            <a:srcRect/>
            <a:stretch>
              <a:fillRect/>
            </a:stretch>
          </p:blipFill>
          <p:spPr bwMode="auto">
            <a:xfrm>
              <a:off x="792162" y="3554411"/>
              <a:ext cx="149225" cy="149225"/>
            </a:xfrm>
            <a:prstGeom prst="rect">
              <a:avLst/>
            </a:prstGeom>
            <a:noFill/>
            <a:ln w="9525">
              <a:noFill/>
              <a:miter lim="800000"/>
              <a:headEnd/>
              <a:tailEnd/>
            </a:ln>
          </p:spPr>
        </p:pic>
        <p:sp>
          <p:nvSpPr>
            <p:cNvPr id="23574" name="TextBox 32"/>
            <p:cNvSpPr txBox="1">
              <a:spLocks noChangeArrowheads="1"/>
            </p:cNvSpPr>
            <p:nvPr/>
          </p:nvSpPr>
          <p:spPr bwMode="auto">
            <a:xfrm>
              <a:off x="500062" y="4041773"/>
              <a:ext cx="3929065" cy="486287"/>
            </a:xfrm>
            <a:prstGeom prst="rect">
              <a:avLst/>
            </a:prstGeom>
            <a:noFill/>
            <a:ln w="9525">
              <a:noFill/>
              <a:miter lim="800000"/>
              <a:headEnd/>
              <a:tailEnd/>
            </a:ln>
          </p:spPr>
          <p:txBody>
            <a:bodyPr wrap="square">
              <a:spAutoFit/>
            </a:bodyPr>
            <a:lstStyle/>
            <a:p>
              <a:pPr lvl="1">
                <a:lnSpc>
                  <a:spcPct val="80000"/>
                </a:lnSpc>
              </a:pPr>
              <a:r>
                <a:rPr lang="zh-CN" altLang="en-US" sz="1600" b="1" dirty="0">
                  <a:solidFill>
                    <a:srgbClr val="11576A"/>
                  </a:solidFill>
                  <a:latin typeface="微软雅黑" pitchFamily="34" charset="-122"/>
                  <a:ea typeface="微软雅黑" pitchFamily="34" charset="-122"/>
                </a:rPr>
                <a:t>异常：杀死或者重新执行意想不到的</a:t>
              </a:r>
              <a:endParaRPr lang="en-US" altLang="zh-CN" sz="1600" b="1" dirty="0">
                <a:solidFill>
                  <a:srgbClr val="11576A"/>
                </a:solidFill>
                <a:latin typeface="微软雅黑" pitchFamily="34" charset="-122"/>
                <a:ea typeface="微软雅黑" pitchFamily="34" charset="-122"/>
              </a:endParaRPr>
            </a:p>
            <a:p>
              <a:pPr lvl="1">
                <a:lnSpc>
                  <a:spcPct val="80000"/>
                </a:lnSpc>
              </a:pPr>
              <a:r>
                <a:rPr lang="zh-CN" altLang="en-US" sz="1600" b="1" dirty="0">
                  <a:solidFill>
                    <a:srgbClr val="11576A"/>
                  </a:solidFill>
                  <a:latin typeface="微软雅黑" pitchFamily="34" charset="-122"/>
                  <a:ea typeface="微软雅黑" pitchFamily="34" charset="-122"/>
                </a:rPr>
                <a:t>          应用程序指令</a:t>
              </a:r>
            </a:p>
          </p:txBody>
        </p:sp>
        <p:pic>
          <p:nvPicPr>
            <p:cNvPr id="23575" name="图片 33" descr="小点1.png"/>
            <p:cNvPicPr>
              <a:picLocks noChangeAspect="1"/>
            </p:cNvPicPr>
            <p:nvPr/>
          </p:nvPicPr>
          <p:blipFill>
            <a:blip r:embed="rId2"/>
            <a:srcRect/>
            <a:stretch>
              <a:fillRect/>
            </a:stretch>
          </p:blipFill>
          <p:spPr bwMode="auto">
            <a:xfrm>
              <a:off x="792162" y="4086223"/>
              <a:ext cx="149225" cy="149225"/>
            </a:xfrm>
            <a:prstGeom prst="rect">
              <a:avLst/>
            </a:prstGeom>
            <a:noFill/>
            <a:ln w="9525">
              <a:noFill/>
              <a:miter lim="800000"/>
              <a:headEnd/>
              <a:tailEnd/>
            </a:ln>
          </p:spPr>
        </p:pic>
        <p:sp>
          <p:nvSpPr>
            <p:cNvPr id="23576" name="TextBox 34"/>
            <p:cNvSpPr txBox="1">
              <a:spLocks noChangeArrowheads="1"/>
            </p:cNvSpPr>
            <p:nvPr/>
          </p:nvSpPr>
          <p:spPr bwMode="auto">
            <a:xfrm>
              <a:off x="500062" y="4525961"/>
              <a:ext cx="3214688" cy="289310"/>
            </a:xfrm>
            <a:prstGeom prst="rect">
              <a:avLst/>
            </a:prstGeom>
            <a:noFill/>
            <a:ln w="9525">
              <a:noFill/>
              <a:miter lim="800000"/>
              <a:headEnd/>
              <a:tailEnd/>
            </a:ln>
          </p:spPr>
          <p:txBody>
            <a:bodyPr>
              <a:spAutoFit/>
            </a:bodyPr>
            <a:lstStyle/>
            <a:p>
              <a:pPr lvl="1">
                <a:lnSpc>
                  <a:spcPct val="80000"/>
                </a:lnSpc>
              </a:pPr>
              <a:r>
                <a:rPr lang="zh-CN" altLang="en-US" sz="1600" b="1">
                  <a:solidFill>
                    <a:srgbClr val="11576A"/>
                  </a:solidFill>
                  <a:latin typeface="微软雅黑" pitchFamily="34" charset="-122"/>
                  <a:ea typeface="微软雅黑" pitchFamily="34" charset="-122"/>
                </a:rPr>
                <a:t>系统调用：等待和持续</a:t>
              </a:r>
            </a:p>
          </p:txBody>
        </p:sp>
        <p:pic>
          <p:nvPicPr>
            <p:cNvPr id="23577" name="图片 35" descr="小点1.png"/>
            <p:cNvPicPr>
              <a:picLocks noChangeAspect="1"/>
            </p:cNvPicPr>
            <p:nvPr/>
          </p:nvPicPr>
          <p:blipFill>
            <a:blip r:embed="rId2"/>
            <a:srcRect/>
            <a:stretch>
              <a:fillRect/>
            </a:stretch>
          </p:blipFill>
          <p:spPr bwMode="auto">
            <a:xfrm>
              <a:off x="792162" y="4568823"/>
              <a:ext cx="149225" cy="149225"/>
            </a:xfrm>
            <a:prstGeom prst="rect">
              <a:avLst/>
            </a:prstGeom>
            <a:noFill/>
            <a:ln w="9525">
              <a:noFill/>
              <a:miter lim="800000"/>
              <a:headEnd/>
              <a:tailEnd/>
            </a:ln>
          </p:spPr>
        </p:pic>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894" y="1923277"/>
            <a:ext cx="4840610" cy="3459935"/>
          </a:xfrm>
          <a:prstGeom prst="rect">
            <a:avLst/>
          </a:prstGeom>
        </p:spPr>
      </p:pic>
      <p:cxnSp>
        <p:nvCxnSpPr>
          <p:cNvPr id="5" name="直接箭头连接符 4"/>
          <p:cNvCxnSpPr/>
          <p:nvPr/>
        </p:nvCxnSpPr>
        <p:spPr>
          <a:xfrm flipV="1">
            <a:off x="6261097" y="4437112"/>
            <a:ext cx="0" cy="521902"/>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477121" y="3170320"/>
            <a:ext cx="0" cy="460305"/>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110206" y="2284410"/>
            <a:ext cx="0" cy="1333502"/>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8674994" y="4238525"/>
            <a:ext cx="0" cy="762771"/>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8219063" y="3143317"/>
            <a:ext cx="0" cy="230069"/>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608078" y="2255406"/>
            <a:ext cx="360040" cy="1109315"/>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70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par>
                                <p:cTn id="18" presetID="2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par>
                                <p:cTn id="26" presetID="10" presetClass="exit" presetSubtype="0" fill="hold"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par>
                                <p:cTn id="39" presetID="2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par>
                                <p:cTn id="42" presetID="22" presetClass="entr" presetSubtype="1"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par>
                                <p:cTn id="50" presetID="10" presetClass="exit" presetSubtype="0" fill="hold" nodeType="withEffect">
                                  <p:stCondLst>
                                    <p:cond delay="0"/>
                                  </p:stCondLst>
                                  <p:childTnLst>
                                    <p:animEffect transition="out" filter="fad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977900" y="1862244"/>
            <a:ext cx="7772400" cy="1362075"/>
          </a:xfrm>
        </p:spPr>
        <p:txBody>
          <a:bodyPr/>
          <a:lstStyle/>
          <a:p>
            <a:r>
              <a:rPr lang="zh-CN" altLang="en-US" dirty="0" smtClean="0"/>
              <a:t>既然空间是隔离的，</a:t>
            </a:r>
            <a:r>
              <a:rPr lang="en-US" altLang="zh-CN" dirty="0" smtClean="0"/>
              <a:t/>
            </a:r>
            <a:br>
              <a:rPr lang="en-US" altLang="zh-CN" dirty="0" smtClean="0"/>
            </a:br>
            <a:r>
              <a:rPr lang="zh-CN" altLang="en-US" dirty="0" smtClean="0"/>
              <a:t>进程</a:t>
            </a:r>
            <a:r>
              <a:rPr lang="zh-CN" altLang="en-US" dirty="0"/>
              <a:t>间如何交换数据？</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23</a:t>
            </a:fld>
            <a:endParaRPr lang="en-US" altLang="ko-KR"/>
          </a:p>
        </p:txBody>
      </p:sp>
    </p:spTree>
    <p:extLst>
      <p:ext uri="{BB962C8B-B14F-4D97-AF65-F5344CB8AC3E}">
        <p14:creationId xmlns:p14="http://schemas.microsoft.com/office/powerpoint/2010/main" val="4067685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进程的地址空间</a:t>
            </a:r>
          </a:p>
        </p:txBody>
      </p:sp>
      <p:sp>
        <p:nvSpPr>
          <p:cNvPr id="3" name="内容占位符 2"/>
          <p:cNvSpPr>
            <a:spLocks noGrp="1"/>
          </p:cNvSpPr>
          <p:nvPr>
            <p:ph idx="1"/>
          </p:nvPr>
        </p:nvSpPr>
        <p:spPr/>
        <p:txBody>
          <a:bodyPr/>
          <a:lstStyle/>
          <a:p>
            <a:r>
              <a:rPr lang="zh-CN" altLang="en-US" dirty="0"/>
              <a:t>虚拟地址空间的分布图</a:t>
            </a:r>
            <a:endParaRPr lang="en-US" altLang="zh-CN" dirty="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Operating System</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CITS, NanKai University</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6" name="灯片编号占位符 5"/>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2C7C19E-C979-4A8C-991F-EB73B2F94084}" type="slidenum">
              <a:rPr kumimoji="0" lang="en-US" altLang="ko-KR" sz="1200" b="1" i="0" u="none" strike="noStrike" kern="1200" cap="none" spc="0" normalizeH="0" baseline="0" noProof="0" smtClean="0">
                <a:ln>
                  <a:noFill/>
                </a:ln>
                <a:solidFill>
                  <a:srgbClr val="FFFFFF"/>
                </a:solidFill>
                <a:effectLst/>
                <a:uLnTx/>
                <a:uFillTx/>
                <a:latin typeface="Verdana" panose="020B0604030504040204" pitchFamily="34" charset="0"/>
                <a:ea typeface="굴림" pitchFamily="34" charset="-127"/>
                <a:cs typeface="+mn-cs"/>
              </a:rPr>
              <a:pPr marL="0" marR="0" lvl="0" indent="0" algn="ctr" defTabSz="914400" rtl="0" eaLnBrk="1" fontAlgn="base" latinLnBrk="0" hangingPunct="1">
                <a:lnSpc>
                  <a:spcPct val="100000"/>
                </a:lnSpc>
                <a:spcBef>
                  <a:spcPct val="0"/>
                </a:spcBef>
                <a:spcAft>
                  <a:spcPct val="0"/>
                </a:spcAft>
                <a:buClrTx/>
                <a:buSzTx/>
                <a:buFontTx/>
                <a:buNone/>
                <a:tabLst/>
                <a:defRPr/>
              </a:pPr>
              <a:t>24</a:t>
            </a:fld>
            <a:endPar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endParaRPr>
          </a:p>
        </p:txBody>
      </p:sp>
      <p:sp>
        <p:nvSpPr>
          <p:cNvPr id="7" name="矩形 6"/>
          <p:cNvSpPr/>
          <p:nvPr/>
        </p:nvSpPr>
        <p:spPr bwMode="auto">
          <a:xfrm>
            <a:off x="897106" y="2492896"/>
            <a:ext cx="3528392" cy="1152128"/>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10" name="矩形 9"/>
          <p:cNvSpPr/>
          <p:nvPr/>
        </p:nvSpPr>
        <p:spPr bwMode="auto">
          <a:xfrm rot="5400000">
            <a:off x="3277562" y="2497088"/>
            <a:ext cx="1143744" cy="115212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13" name="文本框 12"/>
          <p:cNvSpPr txBox="1"/>
          <p:nvPr/>
        </p:nvSpPr>
        <p:spPr>
          <a:xfrm>
            <a:off x="977900" y="2852936"/>
            <a:ext cx="1971348"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P1</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17" name="文本框 16"/>
          <p:cNvSpPr txBox="1"/>
          <p:nvPr/>
        </p:nvSpPr>
        <p:spPr>
          <a:xfrm>
            <a:off x="3544870" y="2769332"/>
            <a:ext cx="924272"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内核</a:t>
            </a:r>
            <a:endParaRPr kumimoji="0" lang="en-US" altLang="zh-CN"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空间</a:t>
            </a:r>
          </a:p>
        </p:txBody>
      </p:sp>
      <p:sp>
        <p:nvSpPr>
          <p:cNvPr id="18" name="矩形 17"/>
          <p:cNvSpPr/>
          <p:nvPr/>
        </p:nvSpPr>
        <p:spPr bwMode="auto">
          <a:xfrm>
            <a:off x="879929" y="3861048"/>
            <a:ext cx="3528392" cy="1152128"/>
          </a:xfrm>
          <a:prstGeom prst="rect">
            <a:avLst/>
          </a:prstGeom>
          <a:solidFill>
            <a:srgbClr val="00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19" name="矩形 18"/>
          <p:cNvSpPr/>
          <p:nvPr/>
        </p:nvSpPr>
        <p:spPr bwMode="auto">
          <a:xfrm rot="5400000">
            <a:off x="3260385" y="3865240"/>
            <a:ext cx="1143744" cy="115212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20" name="文本框 19"/>
          <p:cNvSpPr txBox="1"/>
          <p:nvPr/>
        </p:nvSpPr>
        <p:spPr>
          <a:xfrm>
            <a:off x="977900" y="4221088"/>
            <a:ext cx="1954171"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P2</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21" name="文本框 20"/>
          <p:cNvSpPr txBox="1"/>
          <p:nvPr/>
        </p:nvSpPr>
        <p:spPr>
          <a:xfrm>
            <a:off x="3527693" y="4137484"/>
            <a:ext cx="924272"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内核</a:t>
            </a:r>
            <a:endParaRPr kumimoji="0" lang="en-US" altLang="zh-CN"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空间</a:t>
            </a:r>
          </a:p>
        </p:txBody>
      </p:sp>
      <p:sp>
        <p:nvSpPr>
          <p:cNvPr id="22" name="矩形 21"/>
          <p:cNvSpPr/>
          <p:nvPr/>
        </p:nvSpPr>
        <p:spPr bwMode="auto">
          <a:xfrm>
            <a:off x="879929" y="5229200"/>
            <a:ext cx="3528392" cy="1152128"/>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23" name="矩形 22"/>
          <p:cNvSpPr/>
          <p:nvPr/>
        </p:nvSpPr>
        <p:spPr bwMode="auto">
          <a:xfrm rot="5400000">
            <a:off x="3260385" y="5233392"/>
            <a:ext cx="1143744" cy="115212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24" name="文本框 23"/>
          <p:cNvSpPr txBox="1"/>
          <p:nvPr/>
        </p:nvSpPr>
        <p:spPr>
          <a:xfrm>
            <a:off x="1009135" y="5589240"/>
            <a:ext cx="1922936"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chemeClr val="bg1"/>
                </a:solidFill>
                <a:effectLst/>
                <a:uLnTx/>
                <a:uFillTx/>
                <a:latin typeface="Verdana" panose="020B0604030504040204" pitchFamily="34" charset="0"/>
                <a:ea typeface="宋体" panose="02010600030101010101" pitchFamily="2" charset="-122"/>
                <a:cs typeface="+mn-cs"/>
              </a:rPr>
              <a:t>P3</a:t>
            </a:r>
            <a:r>
              <a:rPr kumimoji="0" lang="zh-CN" altLang="en-US" sz="1800" b="0" i="0" u="none" strike="noStrike" kern="1200" cap="none" spc="0" normalizeH="0" baseline="0" noProof="0" dirty="0">
                <a:ln>
                  <a:noFill/>
                </a:ln>
                <a:solidFill>
                  <a:schemeClr val="bg1"/>
                </a:solidFill>
                <a:effectLst/>
                <a:uLnTx/>
                <a:uFillTx/>
                <a:latin typeface="Verdana" panose="020B0604030504040204" pitchFamily="34" charset="0"/>
                <a:ea typeface="宋体" panose="02010600030101010101" pitchFamily="2" charset="-122"/>
                <a:cs typeface="+mn-cs"/>
              </a:rPr>
              <a:t>用户空间</a:t>
            </a:r>
          </a:p>
        </p:txBody>
      </p:sp>
      <p:sp>
        <p:nvSpPr>
          <p:cNvPr id="25" name="文本框 24"/>
          <p:cNvSpPr txBox="1"/>
          <p:nvPr/>
        </p:nvSpPr>
        <p:spPr>
          <a:xfrm>
            <a:off x="3527693" y="5505636"/>
            <a:ext cx="924272"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内核</a:t>
            </a:r>
            <a:endParaRPr kumimoji="0" lang="en-US" altLang="zh-CN"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空间</a:t>
            </a:r>
          </a:p>
        </p:txBody>
      </p:sp>
      <p:grpSp>
        <p:nvGrpSpPr>
          <p:cNvPr id="26" name="组合 25"/>
          <p:cNvGrpSpPr/>
          <p:nvPr/>
        </p:nvGrpSpPr>
        <p:grpSpPr>
          <a:xfrm>
            <a:off x="4628696" y="3395967"/>
            <a:ext cx="4721232" cy="1725906"/>
            <a:chOff x="1791236" y="3094477"/>
            <a:chExt cx="4721232" cy="1725906"/>
          </a:xfrm>
        </p:grpSpPr>
        <p:grpSp>
          <p:nvGrpSpPr>
            <p:cNvPr id="27" name="Group 6"/>
            <p:cNvGrpSpPr>
              <a:grpSpLocks/>
            </p:cNvGrpSpPr>
            <p:nvPr/>
          </p:nvGrpSpPr>
          <p:grpSpPr bwMode="auto">
            <a:xfrm>
              <a:off x="1791236" y="3094477"/>
              <a:ext cx="4721232" cy="1354485"/>
              <a:chOff x="0" y="0"/>
              <a:chExt cx="11959" cy="3430"/>
            </a:xfrm>
          </p:grpSpPr>
          <p:sp>
            <p:nvSpPr>
              <p:cNvPr id="32" name="Rectangle 8"/>
              <p:cNvSpPr>
                <a:spLocks noChangeArrowheads="1"/>
              </p:cNvSpPr>
              <p:nvPr/>
            </p:nvSpPr>
            <p:spPr bwMode="auto">
              <a:xfrm>
                <a:off x="3519" y="0"/>
                <a:ext cx="960" cy="1129"/>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P</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1</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33" name="Rectangle 9"/>
              <p:cNvSpPr>
                <a:spLocks noChangeArrowheads="1"/>
              </p:cNvSpPr>
              <p:nvPr/>
            </p:nvSpPr>
            <p:spPr bwMode="auto">
              <a:xfrm>
                <a:off x="4959" y="0"/>
                <a:ext cx="960" cy="1129"/>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P</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2</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34" name="Rectangle 10"/>
              <p:cNvSpPr>
                <a:spLocks noChangeArrowheads="1"/>
              </p:cNvSpPr>
              <p:nvPr/>
            </p:nvSpPr>
            <p:spPr bwMode="auto">
              <a:xfrm>
                <a:off x="6399" y="0"/>
                <a:ext cx="960" cy="1129"/>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sym typeface="Comic Sans MS" charset="0"/>
                  </a:rPr>
                  <a:t>P</a:t>
                </a:r>
                <a:r>
                  <a:rPr kumimoji="0" lang="en-US" altLang="zh-CN"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sym typeface="Comic Sans MS" charset="0"/>
                  </a:rPr>
                  <a:t>3</a:t>
                </a:r>
                <a:endParaRPr kumimoji="0" lang="zh-CN" altLang="en-US"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endParaRPr>
              </a:p>
            </p:txBody>
          </p:sp>
          <p:sp>
            <p:nvSpPr>
              <p:cNvPr id="35" name="Rectangle 11"/>
              <p:cNvSpPr>
                <a:spLocks noChangeArrowheads="1"/>
              </p:cNvSpPr>
              <p:nvPr/>
            </p:nvSpPr>
            <p:spPr bwMode="auto">
              <a:xfrm>
                <a:off x="0" y="2710"/>
                <a:ext cx="1200" cy="720"/>
              </a:xfrm>
              <a:prstGeom prst="rect">
                <a:avLst/>
              </a:prstGeom>
              <a:solidFill>
                <a:srgbClr val="FF0000"/>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6" name="Rectangle 12"/>
              <p:cNvSpPr>
                <a:spLocks noChangeArrowheads="1"/>
              </p:cNvSpPr>
              <p:nvPr/>
            </p:nvSpPr>
            <p:spPr bwMode="auto">
              <a:xfrm>
                <a:off x="12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7" name="Rectangle 13"/>
              <p:cNvSpPr>
                <a:spLocks noChangeArrowheads="1"/>
              </p:cNvSpPr>
              <p:nvPr/>
            </p:nvSpPr>
            <p:spPr bwMode="auto">
              <a:xfrm>
                <a:off x="156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8" name="Rectangle 14"/>
              <p:cNvSpPr>
                <a:spLocks noChangeArrowheads="1"/>
              </p:cNvSpPr>
              <p:nvPr/>
            </p:nvSpPr>
            <p:spPr bwMode="auto">
              <a:xfrm>
                <a:off x="192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9" name="Rectangle 15"/>
              <p:cNvSpPr>
                <a:spLocks noChangeArrowheads="1"/>
              </p:cNvSpPr>
              <p:nvPr/>
            </p:nvSpPr>
            <p:spPr bwMode="auto">
              <a:xfrm>
                <a:off x="22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0" name="Rectangle 16"/>
              <p:cNvSpPr>
                <a:spLocks noChangeArrowheads="1"/>
              </p:cNvSpPr>
              <p:nvPr/>
            </p:nvSpPr>
            <p:spPr bwMode="auto">
              <a:xfrm>
                <a:off x="264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1" name="Rectangle 17"/>
              <p:cNvSpPr>
                <a:spLocks noChangeArrowheads="1"/>
              </p:cNvSpPr>
              <p:nvPr/>
            </p:nvSpPr>
            <p:spPr bwMode="auto">
              <a:xfrm>
                <a:off x="30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2" name="Rectangle 18"/>
              <p:cNvSpPr>
                <a:spLocks noChangeArrowheads="1"/>
              </p:cNvSpPr>
              <p:nvPr/>
            </p:nvSpPr>
            <p:spPr bwMode="auto">
              <a:xfrm>
                <a:off x="336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3" name="Rectangle 19"/>
              <p:cNvSpPr>
                <a:spLocks noChangeArrowheads="1"/>
              </p:cNvSpPr>
              <p:nvPr/>
            </p:nvSpPr>
            <p:spPr bwMode="auto">
              <a:xfrm>
                <a:off x="372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4" name="Rectangle 20"/>
              <p:cNvSpPr>
                <a:spLocks noChangeArrowheads="1"/>
              </p:cNvSpPr>
              <p:nvPr/>
            </p:nvSpPr>
            <p:spPr bwMode="auto">
              <a:xfrm>
                <a:off x="40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5" name="Rectangle 21"/>
              <p:cNvSpPr>
                <a:spLocks noChangeArrowheads="1"/>
              </p:cNvSpPr>
              <p:nvPr/>
            </p:nvSpPr>
            <p:spPr bwMode="auto">
              <a:xfrm>
                <a:off x="444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6" name="Rectangle 22"/>
              <p:cNvSpPr>
                <a:spLocks noChangeArrowheads="1"/>
              </p:cNvSpPr>
              <p:nvPr/>
            </p:nvSpPr>
            <p:spPr bwMode="auto">
              <a:xfrm>
                <a:off x="511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7" name="Rectangle 23"/>
              <p:cNvSpPr>
                <a:spLocks noChangeArrowheads="1"/>
              </p:cNvSpPr>
              <p:nvPr/>
            </p:nvSpPr>
            <p:spPr bwMode="auto">
              <a:xfrm>
                <a:off x="547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8" name="Rectangle 24"/>
              <p:cNvSpPr>
                <a:spLocks noChangeArrowheads="1"/>
              </p:cNvSpPr>
              <p:nvPr/>
            </p:nvSpPr>
            <p:spPr bwMode="auto">
              <a:xfrm>
                <a:off x="583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9" name="Rectangle 25"/>
              <p:cNvSpPr>
                <a:spLocks noChangeArrowheads="1"/>
              </p:cNvSpPr>
              <p:nvPr/>
            </p:nvSpPr>
            <p:spPr bwMode="auto">
              <a:xfrm>
                <a:off x="619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0" name="Rectangle 26"/>
              <p:cNvSpPr>
                <a:spLocks noChangeArrowheads="1"/>
              </p:cNvSpPr>
              <p:nvPr/>
            </p:nvSpPr>
            <p:spPr bwMode="auto">
              <a:xfrm>
                <a:off x="655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1" name="Rectangle 27"/>
              <p:cNvSpPr>
                <a:spLocks noChangeArrowheads="1"/>
              </p:cNvSpPr>
              <p:nvPr/>
            </p:nvSpPr>
            <p:spPr bwMode="auto">
              <a:xfrm>
                <a:off x="6919" y="2697"/>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2" name="Rectangle 28"/>
              <p:cNvSpPr>
                <a:spLocks noChangeArrowheads="1"/>
              </p:cNvSpPr>
              <p:nvPr/>
            </p:nvSpPr>
            <p:spPr bwMode="auto">
              <a:xfrm>
                <a:off x="727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3" name="Rectangle 29"/>
              <p:cNvSpPr>
                <a:spLocks noChangeArrowheads="1"/>
              </p:cNvSpPr>
              <p:nvPr/>
            </p:nvSpPr>
            <p:spPr bwMode="auto">
              <a:xfrm>
                <a:off x="763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4" name="Rectangle 30"/>
              <p:cNvSpPr>
                <a:spLocks noChangeArrowheads="1"/>
              </p:cNvSpPr>
              <p:nvPr/>
            </p:nvSpPr>
            <p:spPr bwMode="auto">
              <a:xfrm>
                <a:off x="799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5" name="Rectangle 31"/>
              <p:cNvSpPr>
                <a:spLocks noChangeArrowheads="1"/>
              </p:cNvSpPr>
              <p:nvPr/>
            </p:nvSpPr>
            <p:spPr bwMode="auto">
              <a:xfrm>
                <a:off x="835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6" name="Rectangle 32"/>
              <p:cNvSpPr>
                <a:spLocks noChangeArrowheads="1"/>
              </p:cNvSpPr>
              <p:nvPr/>
            </p:nvSpPr>
            <p:spPr bwMode="auto">
              <a:xfrm>
                <a:off x="87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7" name="Rectangle 33"/>
              <p:cNvSpPr>
                <a:spLocks noChangeArrowheads="1"/>
              </p:cNvSpPr>
              <p:nvPr/>
            </p:nvSpPr>
            <p:spPr bwMode="auto">
              <a:xfrm>
                <a:off x="90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8" name="Rectangle 34"/>
              <p:cNvSpPr>
                <a:spLocks noChangeArrowheads="1"/>
              </p:cNvSpPr>
              <p:nvPr/>
            </p:nvSpPr>
            <p:spPr bwMode="auto">
              <a:xfrm>
                <a:off x="94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9" name="Rectangle 35"/>
              <p:cNvSpPr>
                <a:spLocks noChangeArrowheads="1"/>
              </p:cNvSpPr>
              <p:nvPr/>
            </p:nvSpPr>
            <p:spPr bwMode="auto">
              <a:xfrm>
                <a:off x="97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0" name="Rectangle 36"/>
              <p:cNvSpPr>
                <a:spLocks noChangeArrowheads="1"/>
              </p:cNvSpPr>
              <p:nvPr/>
            </p:nvSpPr>
            <p:spPr bwMode="auto">
              <a:xfrm>
                <a:off x="1015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1" name="Rectangle 37"/>
              <p:cNvSpPr>
                <a:spLocks noChangeArrowheads="1"/>
              </p:cNvSpPr>
              <p:nvPr/>
            </p:nvSpPr>
            <p:spPr bwMode="auto">
              <a:xfrm>
                <a:off x="105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2" name="Rectangle 38"/>
              <p:cNvSpPr>
                <a:spLocks noChangeArrowheads="1"/>
              </p:cNvSpPr>
              <p:nvPr/>
            </p:nvSpPr>
            <p:spPr bwMode="auto">
              <a:xfrm>
                <a:off x="108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3" name="Rectangle 39"/>
              <p:cNvSpPr>
                <a:spLocks noChangeArrowheads="1"/>
              </p:cNvSpPr>
              <p:nvPr/>
            </p:nvSpPr>
            <p:spPr bwMode="auto">
              <a:xfrm>
                <a:off x="112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4" name="Rectangle 40"/>
              <p:cNvSpPr>
                <a:spLocks noChangeArrowheads="1"/>
              </p:cNvSpPr>
              <p:nvPr/>
            </p:nvSpPr>
            <p:spPr bwMode="auto">
              <a:xfrm>
                <a:off x="115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5" name="Rectangle 41"/>
              <p:cNvSpPr>
                <a:spLocks noChangeArrowheads="1"/>
              </p:cNvSpPr>
              <p:nvPr/>
            </p:nvSpPr>
            <p:spPr bwMode="auto">
              <a:xfrm>
                <a:off x="2838" y="1473"/>
                <a:ext cx="2761" cy="840"/>
              </a:xfrm>
              <a:prstGeom prst="rect">
                <a:avLst/>
              </a:prstGeom>
              <a:solidFill>
                <a:srgbClr val="FF0000"/>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rPr>
                  <a:t>内核</a:t>
                </a:r>
              </a:p>
            </p:txBody>
          </p:sp>
          <p:sp>
            <p:nvSpPr>
              <p:cNvPr id="66" name="Oval 46"/>
              <p:cNvSpPr>
                <a:spLocks noChangeArrowheads="1"/>
              </p:cNvSpPr>
              <p:nvPr/>
            </p:nvSpPr>
            <p:spPr bwMode="auto">
              <a:xfrm>
                <a:off x="5668" y="1324"/>
                <a:ext cx="1200" cy="1200"/>
              </a:xfrm>
              <a:prstGeom prst="ellipse">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2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MMU</a:t>
                </a:r>
                <a:endParaRPr kumimoji="0" lang="zh-CN" altLang="en-US" sz="12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grpSp>
        <p:sp>
          <p:nvSpPr>
            <p:cNvPr id="28" name="Text Box 42"/>
            <p:cNvSpPr>
              <a:spLocks noChangeArrowheads="1"/>
            </p:cNvSpPr>
            <p:nvPr/>
          </p:nvSpPr>
          <p:spPr bwMode="auto">
            <a:xfrm>
              <a:off x="2704515" y="4436628"/>
              <a:ext cx="1329508"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物理内存  +</a:t>
              </a:r>
              <a:endPar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29" name="Text Box 43"/>
            <p:cNvSpPr>
              <a:spLocks noChangeArrowheads="1"/>
            </p:cNvSpPr>
            <p:nvPr/>
          </p:nvSpPr>
          <p:spPr bwMode="auto">
            <a:xfrm>
              <a:off x="3895191" y="4444131"/>
              <a:ext cx="643424"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rPr>
                <a:t>磁盘</a:t>
              </a:r>
            </a:p>
          </p:txBody>
        </p:sp>
        <p:sp>
          <p:nvSpPr>
            <p:cNvPr id="30" name="Text Box 43"/>
            <p:cNvSpPr>
              <a:spLocks noChangeArrowheads="1"/>
            </p:cNvSpPr>
            <p:nvPr/>
          </p:nvSpPr>
          <p:spPr bwMode="auto">
            <a:xfrm>
              <a:off x="4398843" y="4448870"/>
              <a:ext cx="1273403"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 虚拟存储</a:t>
              </a:r>
              <a:endPar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grpSp>
    </p:spTree>
    <p:extLst>
      <p:ext uri="{BB962C8B-B14F-4D97-AF65-F5344CB8AC3E}">
        <p14:creationId xmlns:p14="http://schemas.microsoft.com/office/powerpoint/2010/main" val="13308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进程之间如何交换信息</a:t>
            </a:r>
          </a:p>
        </p:txBody>
      </p:sp>
      <p:sp>
        <p:nvSpPr>
          <p:cNvPr id="3" name="内容占位符 2"/>
          <p:cNvSpPr>
            <a:spLocks noGrp="1"/>
          </p:cNvSpPr>
          <p:nvPr>
            <p:ph idx="1"/>
          </p:nvPr>
        </p:nvSpPr>
        <p:spPr/>
        <p:txBody>
          <a:bodyPr/>
          <a:lstStyle/>
          <a:p>
            <a:r>
              <a:rPr lang="zh-CN" altLang="en-US" dirty="0"/>
              <a:t>虚拟地址空间的分布</a:t>
            </a:r>
            <a:r>
              <a:rPr lang="zh-CN" altLang="en-US" dirty="0" smtClean="0"/>
              <a:t>图</a:t>
            </a:r>
            <a:endParaRPr lang="en-US" altLang="zh-CN" dirty="0" smtClean="0"/>
          </a:p>
          <a:p>
            <a:pPr lvl="1"/>
            <a:r>
              <a:rPr lang="zh-CN" altLang="en-US" dirty="0" smtClean="0"/>
              <a:t>为了便于管理，内核没有一人一份，而是所有进程共享</a:t>
            </a:r>
            <a:r>
              <a:rPr lang="zh-CN" altLang="en-US" smtClean="0"/>
              <a:t>的（例如：便于找到其他进程的上下文）</a:t>
            </a:r>
            <a:endParaRPr lang="en-US" altLang="zh-CN" dirty="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Operating System</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CITS, NanKai University</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6" name="灯片编号占位符 5"/>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2C7C19E-C979-4A8C-991F-EB73B2F94084}" type="slidenum">
              <a:rPr kumimoji="0" lang="en-US" altLang="ko-KR" sz="1200" b="1" i="0" u="none" strike="noStrike" kern="1200" cap="none" spc="0" normalizeH="0" baseline="0" noProof="0" smtClean="0">
                <a:ln>
                  <a:noFill/>
                </a:ln>
                <a:solidFill>
                  <a:srgbClr val="FFFFFF"/>
                </a:solidFill>
                <a:effectLst/>
                <a:uLnTx/>
                <a:uFillTx/>
                <a:latin typeface="Verdana" panose="020B0604030504040204" pitchFamily="34" charset="0"/>
                <a:ea typeface="굴림" pitchFamily="34" charset="-127"/>
                <a:cs typeface="+mn-cs"/>
              </a:rPr>
              <a:pPr marL="0" marR="0" lvl="0" indent="0" algn="ctr" defTabSz="914400" rtl="0" eaLnBrk="1" fontAlgn="base" latinLnBrk="0" hangingPunct="1">
                <a:lnSpc>
                  <a:spcPct val="100000"/>
                </a:lnSpc>
                <a:spcBef>
                  <a:spcPct val="0"/>
                </a:spcBef>
                <a:spcAft>
                  <a:spcPct val="0"/>
                </a:spcAft>
                <a:buClrTx/>
                <a:buSzTx/>
                <a:buFontTx/>
                <a:buNone/>
                <a:tabLst/>
                <a:defRPr/>
              </a:pPr>
              <a:t>25</a:t>
            </a:fld>
            <a:endPar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endParaRPr>
          </a:p>
        </p:txBody>
      </p:sp>
      <p:sp>
        <p:nvSpPr>
          <p:cNvPr id="8" name="矩形 7"/>
          <p:cNvSpPr/>
          <p:nvPr/>
        </p:nvSpPr>
        <p:spPr bwMode="auto">
          <a:xfrm>
            <a:off x="3851920" y="2991287"/>
            <a:ext cx="3528392" cy="11521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7" name="矩形 6"/>
          <p:cNvSpPr/>
          <p:nvPr/>
        </p:nvSpPr>
        <p:spPr bwMode="auto">
          <a:xfrm>
            <a:off x="1593205" y="2991287"/>
            <a:ext cx="3528392" cy="11521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9" name="矩形 8"/>
          <p:cNvSpPr/>
          <p:nvPr/>
        </p:nvSpPr>
        <p:spPr bwMode="auto">
          <a:xfrm rot="5400000">
            <a:off x="2781337" y="4179419"/>
            <a:ext cx="3528392" cy="1152128"/>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10" name="矩形 9"/>
          <p:cNvSpPr/>
          <p:nvPr/>
        </p:nvSpPr>
        <p:spPr bwMode="auto">
          <a:xfrm rot="5400000">
            <a:off x="3973661" y="2995479"/>
            <a:ext cx="1143744" cy="115212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13" name="文本框 12"/>
          <p:cNvSpPr txBox="1"/>
          <p:nvPr/>
        </p:nvSpPr>
        <p:spPr>
          <a:xfrm>
            <a:off x="1881237" y="3351327"/>
            <a:ext cx="176411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15" name="文本框 14"/>
          <p:cNvSpPr txBox="1"/>
          <p:nvPr/>
        </p:nvSpPr>
        <p:spPr>
          <a:xfrm>
            <a:off x="5373711" y="3342035"/>
            <a:ext cx="176411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B</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16" name="文本框 15"/>
          <p:cNvSpPr txBox="1"/>
          <p:nvPr/>
        </p:nvSpPr>
        <p:spPr>
          <a:xfrm rot="5400000">
            <a:off x="3663478" y="5040396"/>
            <a:ext cx="176411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C</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17" name="文本框 16"/>
          <p:cNvSpPr txBox="1"/>
          <p:nvPr/>
        </p:nvSpPr>
        <p:spPr>
          <a:xfrm>
            <a:off x="4240969" y="3267723"/>
            <a:ext cx="924272"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内核</a:t>
            </a:r>
            <a:endPar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空间</a:t>
            </a:r>
          </a:p>
        </p:txBody>
      </p:sp>
    </p:spTree>
    <p:extLst>
      <p:ext uri="{BB962C8B-B14F-4D97-AF65-F5344CB8AC3E}">
        <p14:creationId xmlns:p14="http://schemas.microsoft.com/office/powerpoint/2010/main" val="1094174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7584" y="1844824"/>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6" name="TextBox 75"/>
            <p:cNvSpPr txBox="1"/>
            <p:nvPr/>
          </p:nvSpPr>
          <p:spPr>
            <a:xfrm>
              <a:off x="1372014" y="1191994"/>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A</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7" name="TextBox 76"/>
            <p:cNvSpPr txBox="1"/>
            <p:nvPr/>
          </p:nvSpPr>
          <p:spPr>
            <a:xfrm>
              <a:off x="1383548" y="1918135"/>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B</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8" name="TextBox 77"/>
            <p:cNvSpPr txBox="1"/>
            <p:nvPr/>
          </p:nvSpPr>
          <p:spPr>
            <a:xfrm>
              <a:off x="1460491" y="3902434"/>
              <a:ext cx="646331"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内核</a:t>
              </a:r>
            </a:p>
          </p:txBody>
        </p:sp>
        <p:sp>
          <p:nvSpPr>
            <p:cNvPr id="90" name="TextBox 89"/>
            <p:cNvSpPr txBox="1"/>
            <p:nvPr/>
          </p:nvSpPr>
          <p:spPr>
            <a:xfrm>
              <a:off x="1230562" y="4426974"/>
              <a:ext cx="110799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间接通信</a:t>
              </a:r>
            </a:p>
          </p:txBody>
        </p:sp>
      </p:gr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通信方式</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84" name="直接连接符 83"/>
          <p:cNvCxnSpPr/>
          <p:nvPr/>
        </p:nvCxnSpPr>
        <p:spPr>
          <a:xfrm rot="5400000">
            <a:off x="-5929386" y="350043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900418" y="2960051"/>
            <a:ext cx="330540" cy="1908000"/>
            <a:chOff x="2900418" y="2102801"/>
            <a:chExt cx="330540"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2</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7" name="组合 6"/>
          <p:cNvGrpSpPr/>
          <p:nvPr/>
        </p:nvGrpSpPr>
        <p:grpSpPr>
          <a:xfrm>
            <a:off x="2912622" y="2232494"/>
            <a:ext cx="858549" cy="2880000"/>
            <a:chOff x="2912621" y="1375244"/>
            <a:chExt cx="858549"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1</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10" name="组合 9"/>
          <p:cNvGrpSpPr/>
          <p:nvPr/>
        </p:nvGrpSpPr>
        <p:grpSpPr>
          <a:xfrm>
            <a:off x="3966867" y="1844824"/>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7" name="矩形 46"/>
            <p:cNvSpPr/>
            <p:nvPr/>
          </p:nvSpPr>
          <p:spPr>
            <a:xfrm>
              <a:off x="3967181" y="1773393"/>
              <a:ext cx="2088000" cy="75232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9" name="TextBox 78"/>
            <p:cNvSpPr txBox="1"/>
            <p:nvPr/>
          </p:nvSpPr>
          <p:spPr>
            <a:xfrm>
              <a:off x="4687700" y="3892860"/>
              <a:ext cx="646331"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内核</a:t>
              </a:r>
            </a:p>
          </p:txBody>
        </p:sp>
        <p:sp>
          <p:nvSpPr>
            <p:cNvPr id="80" name="TextBox 79"/>
            <p:cNvSpPr txBox="1"/>
            <p:nvPr/>
          </p:nvSpPr>
          <p:spPr>
            <a:xfrm>
              <a:off x="4604988" y="1921461"/>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B</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1" name="TextBox 80"/>
            <p:cNvSpPr txBox="1"/>
            <p:nvPr/>
          </p:nvSpPr>
          <p:spPr>
            <a:xfrm>
              <a:off x="4592165" y="1200170"/>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A</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9" name="TextBox 88"/>
            <p:cNvSpPr txBox="1"/>
            <p:nvPr/>
          </p:nvSpPr>
          <p:spPr>
            <a:xfrm>
              <a:off x="4446152" y="4426974"/>
              <a:ext cx="110799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直接通信</a:t>
              </a:r>
            </a:p>
          </p:txBody>
        </p:sp>
      </p:grpSp>
      <p:grpSp>
        <p:nvGrpSpPr>
          <p:cNvPr id="6" name="组合 5"/>
          <p:cNvGrpSpPr/>
          <p:nvPr/>
        </p:nvGrpSpPr>
        <p:grpSpPr>
          <a:xfrm>
            <a:off x="2567496" y="2117876"/>
            <a:ext cx="384980" cy="3013096"/>
            <a:chOff x="2567496" y="1260626"/>
            <a:chExt cx="384980" cy="3013096"/>
          </a:xfrm>
        </p:grpSpPr>
        <p:grpSp>
          <p:nvGrpSpPr>
            <p:cNvPr id="3" name="组合 2"/>
            <p:cNvGrpSpPr/>
            <p:nvPr/>
          </p:nvGrpSpPr>
          <p:grpSpPr>
            <a:xfrm>
              <a:off x="2567496" y="1971831"/>
              <a:ext cx="378630" cy="338554"/>
              <a:chOff x="2668574" y="1841495"/>
              <a:chExt cx="378630"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4" name="TextBox 73"/>
              <p:cNvSpPr txBox="1"/>
              <p:nvPr/>
            </p:nvSpPr>
            <p:spPr>
              <a:xfrm>
                <a:off x="2668574" y="1841495"/>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4" name="组合 3"/>
            <p:cNvGrpSpPr/>
            <p:nvPr/>
          </p:nvGrpSpPr>
          <p:grpSpPr>
            <a:xfrm>
              <a:off x="2573846" y="1260626"/>
              <a:ext cx="378630" cy="338554"/>
              <a:chOff x="2674924" y="1130290"/>
              <a:chExt cx="378630"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3" name="TextBox 92"/>
              <p:cNvSpPr txBox="1"/>
              <p:nvPr/>
            </p:nvSpPr>
            <p:spPr>
              <a:xfrm>
                <a:off x="2674924" y="1130290"/>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2" name="组合 1"/>
            <p:cNvGrpSpPr/>
            <p:nvPr/>
          </p:nvGrpSpPr>
          <p:grpSpPr>
            <a:xfrm>
              <a:off x="2573846" y="3935168"/>
              <a:ext cx="378630" cy="338554"/>
              <a:chOff x="2674924" y="3804832"/>
              <a:chExt cx="378630"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4" name="TextBox 93"/>
              <p:cNvSpPr txBox="1"/>
              <p:nvPr/>
            </p:nvSpPr>
            <p:spPr>
              <a:xfrm>
                <a:off x="2674924" y="3804832"/>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spTree>
    <p:extLst>
      <p:ext uri="{BB962C8B-B14F-4D97-AF65-F5344CB8AC3E}">
        <p14:creationId xmlns:p14="http://schemas.microsoft.com/office/powerpoint/2010/main" val="304776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7584" y="1844824"/>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6" name="TextBox 75"/>
            <p:cNvSpPr txBox="1"/>
            <p:nvPr/>
          </p:nvSpPr>
          <p:spPr>
            <a:xfrm>
              <a:off x="1372014" y="1191994"/>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A</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7" name="TextBox 76"/>
            <p:cNvSpPr txBox="1"/>
            <p:nvPr/>
          </p:nvSpPr>
          <p:spPr>
            <a:xfrm>
              <a:off x="1383548" y="1918135"/>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B</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8" name="TextBox 77"/>
            <p:cNvSpPr txBox="1"/>
            <p:nvPr/>
          </p:nvSpPr>
          <p:spPr>
            <a:xfrm>
              <a:off x="1460491" y="3902434"/>
              <a:ext cx="646331"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内核</a:t>
              </a:r>
            </a:p>
          </p:txBody>
        </p:sp>
        <p:sp>
          <p:nvSpPr>
            <p:cNvPr id="90" name="TextBox 89"/>
            <p:cNvSpPr txBox="1"/>
            <p:nvPr/>
          </p:nvSpPr>
          <p:spPr>
            <a:xfrm>
              <a:off x="1230562" y="4426974"/>
              <a:ext cx="110799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间接通信</a:t>
              </a:r>
            </a:p>
          </p:txBody>
        </p:sp>
      </p:gr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通信方式</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84" name="直接连接符 83"/>
          <p:cNvCxnSpPr/>
          <p:nvPr/>
        </p:nvCxnSpPr>
        <p:spPr>
          <a:xfrm rot="5400000">
            <a:off x="-5929386" y="350043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900418" y="2960051"/>
            <a:ext cx="330540" cy="1908000"/>
            <a:chOff x="2900418" y="2102801"/>
            <a:chExt cx="330540"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2</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7" name="组合 6"/>
          <p:cNvGrpSpPr/>
          <p:nvPr/>
        </p:nvGrpSpPr>
        <p:grpSpPr>
          <a:xfrm>
            <a:off x="2912622" y="2232494"/>
            <a:ext cx="858549" cy="2880000"/>
            <a:chOff x="2912621" y="1375244"/>
            <a:chExt cx="858549"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1</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10" name="组合 9"/>
          <p:cNvGrpSpPr/>
          <p:nvPr/>
        </p:nvGrpSpPr>
        <p:grpSpPr>
          <a:xfrm>
            <a:off x="3966867" y="1844824"/>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6" name="矩形 45"/>
            <p:cNvSpPr/>
            <p:nvPr/>
          </p:nvSpPr>
          <p:spPr>
            <a:xfrm>
              <a:off x="3966866" y="1773391"/>
              <a:ext cx="2088000" cy="240241"/>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7" name="矩形 46"/>
            <p:cNvSpPr/>
            <p:nvPr/>
          </p:nvSpPr>
          <p:spPr>
            <a:xfrm>
              <a:off x="3967181" y="2013633"/>
              <a:ext cx="2088000" cy="512083"/>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9" name="TextBox 78"/>
            <p:cNvSpPr txBox="1"/>
            <p:nvPr/>
          </p:nvSpPr>
          <p:spPr>
            <a:xfrm>
              <a:off x="4687700" y="3892860"/>
              <a:ext cx="646331"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内核</a:t>
              </a:r>
            </a:p>
          </p:txBody>
        </p:sp>
        <p:sp>
          <p:nvSpPr>
            <p:cNvPr id="80" name="TextBox 79"/>
            <p:cNvSpPr txBox="1"/>
            <p:nvPr/>
          </p:nvSpPr>
          <p:spPr>
            <a:xfrm>
              <a:off x="4604988" y="2080369"/>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B</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1" name="TextBox 80"/>
            <p:cNvSpPr txBox="1"/>
            <p:nvPr/>
          </p:nvSpPr>
          <p:spPr>
            <a:xfrm>
              <a:off x="4592165" y="1200170"/>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A</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2" name="TextBox 81"/>
            <p:cNvSpPr txBox="1"/>
            <p:nvPr/>
          </p:nvSpPr>
          <p:spPr>
            <a:xfrm>
              <a:off x="4542332" y="1736081"/>
              <a:ext cx="963725"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共享信道 </a:t>
              </a:r>
            </a:p>
          </p:txBody>
        </p:sp>
        <p:sp>
          <p:nvSpPr>
            <p:cNvPr id="89" name="TextBox 88"/>
            <p:cNvSpPr txBox="1"/>
            <p:nvPr/>
          </p:nvSpPr>
          <p:spPr>
            <a:xfrm>
              <a:off x="4446152" y="4426974"/>
              <a:ext cx="110799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直接通信</a:t>
              </a:r>
            </a:p>
          </p:txBody>
        </p:sp>
      </p:grpSp>
      <p:grpSp>
        <p:nvGrpSpPr>
          <p:cNvPr id="12" name="组合 11"/>
          <p:cNvGrpSpPr/>
          <p:nvPr/>
        </p:nvGrpSpPr>
        <p:grpSpPr>
          <a:xfrm>
            <a:off x="6038568" y="2761385"/>
            <a:ext cx="662098" cy="432000"/>
            <a:chOff x="6038568" y="1875783"/>
            <a:chExt cx="662098" cy="432000"/>
          </a:xfrm>
        </p:grpSpPr>
        <p:cxnSp>
          <p:nvCxnSpPr>
            <p:cNvPr id="67" name="直接连接符 66"/>
            <p:cNvCxnSpPr/>
            <p:nvPr/>
          </p:nvCxnSpPr>
          <p:spPr>
            <a:xfrm>
              <a:off x="6043330" y="1921030"/>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6038568" y="2263933"/>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flipH="1" flipV="1">
              <a:off x="6109114" y="2090989"/>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370126" y="1934904"/>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2</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11" name="组合 10"/>
          <p:cNvGrpSpPr/>
          <p:nvPr/>
        </p:nvGrpSpPr>
        <p:grpSpPr>
          <a:xfrm>
            <a:off x="6038568" y="2282754"/>
            <a:ext cx="658702" cy="432000"/>
            <a:chOff x="6038568" y="1397152"/>
            <a:chExt cx="658702" cy="432000"/>
          </a:xfrm>
        </p:grpSpPr>
        <p:cxnSp>
          <p:nvCxnSpPr>
            <p:cNvPr id="66" name="直接箭头连接符 65"/>
            <p:cNvCxnSpPr/>
            <p:nvPr/>
          </p:nvCxnSpPr>
          <p:spPr>
            <a:xfrm rot="10800000">
              <a:off x="6038568" y="1782917"/>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5400000" flipH="1" flipV="1">
              <a:off x="6109114" y="1612358"/>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043330" y="144001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366730" y="1417334"/>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1</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6" name="组合 5"/>
          <p:cNvGrpSpPr/>
          <p:nvPr/>
        </p:nvGrpSpPr>
        <p:grpSpPr>
          <a:xfrm>
            <a:off x="2567496" y="2117876"/>
            <a:ext cx="384980" cy="3013096"/>
            <a:chOff x="2567496" y="1260626"/>
            <a:chExt cx="384980" cy="3013096"/>
          </a:xfrm>
        </p:grpSpPr>
        <p:grpSp>
          <p:nvGrpSpPr>
            <p:cNvPr id="3" name="组合 2"/>
            <p:cNvGrpSpPr/>
            <p:nvPr/>
          </p:nvGrpSpPr>
          <p:grpSpPr>
            <a:xfrm>
              <a:off x="2567496" y="1971831"/>
              <a:ext cx="378630" cy="338554"/>
              <a:chOff x="2668574" y="1841495"/>
              <a:chExt cx="378630"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4" name="TextBox 73"/>
              <p:cNvSpPr txBox="1"/>
              <p:nvPr/>
            </p:nvSpPr>
            <p:spPr>
              <a:xfrm>
                <a:off x="2668574" y="1841495"/>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4" name="组合 3"/>
            <p:cNvGrpSpPr/>
            <p:nvPr/>
          </p:nvGrpSpPr>
          <p:grpSpPr>
            <a:xfrm>
              <a:off x="2573846" y="1260626"/>
              <a:ext cx="378630" cy="338554"/>
              <a:chOff x="2674924" y="1130290"/>
              <a:chExt cx="378630"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3" name="TextBox 92"/>
              <p:cNvSpPr txBox="1"/>
              <p:nvPr/>
            </p:nvSpPr>
            <p:spPr>
              <a:xfrm>
                <a:off x="2674924" y="1130290"/>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2" name="组合 1"/>
            <p:cNvGrpSpPr/>
            <p:nvPr/>
          </p:nvGrpSpPr>
          <p:grpSpPr>
            <a:xfrm>
              <a:off x="2573846" y="3935168"/>
              <a:ext cx="378630" cy="338554"/>
              <a:chOff x="2674924" y="3804832"/>
              <a:chExt cx="378630"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4" name="TextBox 93"/>
              <p:cNvSpPr txBox="1"/>
              <p:nvPr/>
            </p:nvSpPr>
            <p:spPr>
              <a:xfrm>
                <a:off x="2674924" y="3804832"/>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spTree>
    <p:extLst>
      <p:ext uri="{BB962C8B-B14F-4D97-AF65-F5344CB8AC3E}">
        <p14:creationId xmlns:p14="http://schemas.microsoft.com/office/powerpoint/2010/main" val="401016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a:t>
            </a:r>
            <a:r>
              <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en-US" altLang="zh-CN"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IPC, Inter-Process Communication</a:t>
            </a:r>
            <a:r>
              <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4941553" cy="400110"/>
            <a:chOff x="844893" y="1000114"/>
            <a:chExt cx="4941553" cy="400110"/>
          </a:xfrm>
        </p:grpSpPr>
        <p:sp>
          <p:nvSpPr>
            <p:cNvPr id="9" name="内容占位符 2"/>
            <p:cNvSpPr txBox="1">
              <a:spLocks/>
            </p:cNvSpPr>
            <p:nvPr/>
          </p:nvSpPr>
          <p:spPr>
            <a:xfrm>
              <a:off x="1142976" y="1000114"/>
              <a:ext cx="464347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进程通信是进程进行通信和同步的机制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4" y="2189155"/>
            <a:ext cx="4441487" cy="1043051"/>
            <a:chOff x="844893" y="1331904"/>
            <a:chExt cx="4441487" cy="1043051"/>
          </a:xfrm>
        </p:grpSpPr>
        <p:pic>
          <p:nvPicPr>
            <p:cNvPr id="14" name="图片 13" descr="小点1.png"/>
            <p:cNvPicPr>
              <a:picLocks noChangeAspect="1"/>
            </p:cNvPicPr>
            <p:nvPr/>
          </p:nvPicPr>
          <p:blipFill>
            <a:blip r:embed="rId2" cstate="print"/>
            <a:stretch>
              <a:fillRect/>
            </a:stretch>
          </p:blipFill>
          <p:spPr>
            <a:xfrm>
              <a:off x="1262422" y="2124133"/>
              <a:ext cx="151066" cy="148997"/>
            </a:xfrm>
            <a:prstGeom prst="rect">
              <a:avLst/>
            </a:prstGeom>
            <a:effectLst/>
          </p:spPr>
        </p:pic>
        <p:sp>
          <p:nvSpPr>
            <p:cNvPr id="17" name="内容占位符 2"/>
            <p:cNvSpPr txBox="1">
              <a:spLocks/>
            </p:cNvSpPr>
            <p:nvPr/>
          </p:nvSpPr>
          <p:spPr>
            <a:xfrm>
              <a:off x="1394985" y="2019357"/>
              <a:ext cx="389139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接收操作：</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receive(message)</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a:spLocks/>
            </p:cNvSpPr>
            <p:nvPr/>
          </p:nvSpPr>
          <p:spPr>
            <a:xfrm>
              <a:off x="1394985" y="1676394"/>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发送操作：</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send(message)</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sp>
          <p:nvSpPr>
            <p:cNvPr id="13" name="内容占位符 2"/>
            <p:cNvSpPr txBox="1">
              <a:spLocks/>
            </p:cNvSpPr>
            <p:nvPr/>
          </p:nvSpPr>
          <p:spPr>
            <a:xfrm>
              <a:off x="1142976" y="1331904"/>
              <a:ext cx="271464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IPC</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提供</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2</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个基本操作</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4" y="3286406"/>
            <a:ext cx="4227173" cy="1028023"/>
            <a:chOff x="844893" y="2429155"/>
            <a:chExt cx="4227173" cy="1028023"/>
          </a:xfrm>
        </p:grpSpPr>
        <p:sp>
          <p:nvSpPr>
            <p:cNvPr id="30" name="内容占位符 2"/>
            <p:cNvSpPr txBox="1">
              <a:spLocks/>
            </p:cNvSpPr>
            <p:nvPr/>
          </p:nvSpPr>
          <p:spPr>
            <a:xfrm>
              <a:off x="1394985" y="279904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在通信进程间建立通信链路</a:t>
              </a:r>
            </a:p>
          </p:txBody>
        </p:sp>
        <p:pic>
          <p:nvPicPr>
            <p:cNvPr id="31" name="图片 30" descr="小点1.png"/>
            <p:cNvPicPr>
              <a:picLocks noChangeAspect="1"/>
            </p:cNvPicPr>
            <p:nvPr/>
          </p:nvPicPr>
          <p:blipFill>
            <a:blip r:embed="rId2" cstate="print"/>
            <a:stretch>
              <a:fillRect/>
            </a:stretch>
          </p:blipFill>
          <p:spPr>
            <a:xfrm>
              <a:off x="1262422" y="2895202"/>
              <a:ext cx="151066" cy="148997"/>
            </a:xfrm>
            <a:prstGeom prst="rect">
              <a:avLst/>
            </a:prstGeom>
            <a:effectLst/>
          </p:spPr>
        </p:pic>
        <p:sp>
          <p:nvSpPr>
            <p:cNvPr id="32" name="内容占位符 2"/>
            <p:cNvSpPr txBox="1">
              <a:spLocks/>
            </p:cNvSpPr>
            <p:nvPr/>
          </p:nvSpPr>
          <p:spPr>
            <a:xfrm>
              <a:off x="1142976" y="2454555"/>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进程通信流程</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TextBox 32"/>
            <p:cNvSpPr txBox="1"/>
            <p:nvPr/>
          </p:nvSpPr>
          <p:spPr>
            <a:xfrm>
              <a:off x="844893" y="2429155"/>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内容占位符 2"/>
            <p:cNvSpPr txBox="1">
              <a:spLocks/>
            </p:cNvSpPr>
            <p:nvPr/>
          </p:nvSpPr>
          <p:spPr>
            <a:xfrm>
              <a:off x="1394985" y="310543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通过</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send/receive</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交换消息</a:t>
              </a:r>
            </a:p>
          </p:txBody>
        </p:sp>
        <p:pic>
          <p:nvPicPr>
            <p:cNvPr id="35" name="图片 34" descr="小点1.png"/>
            <p:cNvPicPr>
              <a:picLocks noChangeAspect="1"/>
            </p:cNvPicPr>
            <p:nvPr/>
          </p:nvPicPr>
          <p:blipFill>
            <a:blip r:embed="rId2" cstate="print"/>
            <a:stretch>
              <a:fillRect/>
            </a:stretch>
          </p:blipFill>
          <p:spPr>
            <a:xfrm>
              <a:off x="1262422" y="3201592"/>
              <a:ext cx="151066" cy="148997"/>
            </a:xfrm>
            <a:prstGeom prst="rect">
              <a:avLst/>
            </a:prstGeom>
            <a:effectLst/>
          </p:spPr>
        </p:pic>
      </p:grpSp>
      <p:grpSp>
        <p:nvGrpSpPr>
          <p:cNvPr id="5" name="组合 4"/>
          <p:cNvGrpSpPr/>
          <p:nvPr/>
        </p:nvGrpSpPr>
        <p:grpSpPr>
          <a:xfrm>
            <a:off x="844894" y="4327129"/>
            <a:ext cx="4798677" cy="1028023"/>
            <a:chOff x="844893" y="3469878"/>
            <a:chExt cx="4798677" cy="1028023"/>
          </a:xfrm>
        </p:grpSpPr>
        <p:sp>
          <p:nvSpPr>
            <p:cNvPr id="36" name="内容占位符 2"/>
            <p:cNvSpPr txBox="1">
              <a:spLocks/>
            </p:cNvSpPr>
            <p:nvPr/>
          </p:nvSpPr>
          <p:spPr>
            <a:xfrm>
              <a:off x="1394985" y="38397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物理</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如，共享内存，硬件总线）</a:t>
              </a:r>
            </a:p>
          </p:txBody>
        </p:sp>
        <p:pic>
          <p:nvPicPr>
            <p:cNvPr id="37" name="图片 36" descr="小点1.png"/>
            <p:cNvPicPr>
              <a:picLocks noChangeAspect="1"/>
            </p:cNvPicPr>
            <p:nvPr/>
          </p:nvPicPr>
          <p:blipFill>
            <a:blip r:embed="rId2" cstate="print"/>
            <a:stretch>
              <a:fillRect/>
            </a:stretch>
          </p:blipFill>
          <p:spPr>
            <a:xfrm>
              <a:off x="1262422" y="3935925"/>
              <a:ext cx="151066" cy="148997"/>
            </a:xfrm>
            <a:prstGeom prst="rect">
              <a:avLst/>
            </a:prstGeom>
            <a:effectLst/>
          </p:spPr>
        </p:pic>
        <p:sp>
          <p:nvSpPr>
            <p:cNvPr id="38" name="内容占位符 2"/>
            <p:cNvSpPr txBox="1">
              <a:spLocks/>
            </p:cNvSpPr>
            <p:nvPr/>
          </p:nvSpPr>
          <p:spPr>
            <a:xfrm>
              <a:off x="1142976" y="349527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进程链路特征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9" name="TextBox 38"/>
            <p:cNvSpPr txBox="1"/>
            <p:nvPr/>
          </p:nvSpPr>
          <p:spPr>
            <a:xfrm>
              <a:off x="844893" y="346987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0" name="内容占位符 2"/>
            <p:cNvSpPr txBox="1">
              <a:spLocks/>
            </p:cNvSpPr>
            <p:nvPr/>
          </p:nvSpPr>
          <p:spPr>
            <a:xfrm>
              <a:off x="1394985" y="4146158"/>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逻辑</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如，逻辑属性）</a:t>
              </a:r>
            </a:p>
          </p:txBody>
        </p:sp>
        <p:pic>
          <p:nvPicPr>
            <p:cNvPr id="41" name="图片 40" descr="小点1.png"/>
            <p:cNvPicPr>
              <a:picLocks noChangeAspect="1"/>
            </p:cNvPicPr>
            <p:nvPr/>
          </p:nvPicPr>
          <p:blipFill>
            <a:blip r:embed="rId2" cstate="print"/>
            <a:stretch>
              <a:fillRect/>
            </a:stretch>
          </p:blipFill>
          <p:spPr>
            <a:xfrm>
              <a:off x="1262422" y="4242315"/>
              <a:ext cx="151066" cy="148997"/>
            </a:xfrm>
            <a:prstGeom prst="rect">
              <a:avLst/>
            </a:prstGeom>
            <a:effectLst/>
          </p:spPr>
        </p:pic>
      </p:grpSp>
    </p:spTree>
    <p:extLst>
      <p:ext uri="{BB962C8B-B14F-4D97-AF65-F5344CB8AC3E}">
        <p14:creationId xmlns:p14="http://schemas.microsoft.com/office/powerpoint/2010/main" val="26739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直接通信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3" name="组合 2"/>
          <p:cNvGrpSpPr/>
          <p:nvPr/>
        </p:nvGrpSpPr>
        <p:grpSpPr>
          <a:xfrm>
            <a:off x="844894" y="1857364"/>
            <a:ext cx="5870247" cy="998540"/>
            <a:chOff x="844893" y="1000114"/>
            <a:chExt cx="5870247" cy="998540"/>
          </a:xfrm>
        </p:grpSpPr>
        <p:sp>
          <p:nvSpPr>
            <p:cNvPr id="9" name="内容占位符 2"/>
            <p:cNvSpPr txBox="1">
              <a:spLocks/>
            </p:cNvSpPr>
            <p:nvPr/>
          </p:nvSpPr>
          <p:spPr>
            <a:xfrm>
              <a:off x="1142976" y="1000114"/>
              <a:ext cx="314327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进程必须正确的命名对方</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4" name="图片 13"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17" name="内容占位符 2"/>
            <p:cNvSpPr txBox="1">
              <a:spLocks/>
            </p:cNvSpPr>
            <p:nvPr/>
          </p:nvSpPr>
          <p:spPr>
            <a:xfrm>
              <a:off x="1394985" y="164305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receive(Q, message)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从进程</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Q</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接受消息</a:t>
              </a:r>
            </a:p>
          </p:txBody>
        </p:sp>
        <p:sp>
          <p:nvSpPr>
            <p:cNvPr id="26" name="内容占位符 2"/>
            <p:cNvSpPr txBox="1">
              <a:spLocks/>
            </p:cNvSpPr>
            <p:nvPr/>
          </p:nvSpPr>
          <p:spPr>
            <a:xfrm>
              <a:off x="1394985" y="1331904"/>
              <a:ext cx="489152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send (P, message)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发送信息到进程</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428061"/>
              <a:ext cx="151066" cy="148997"/>
            </a:xfrm>
            <a:prstGeom prst="rect">
              <a:avLst/>
            </a:prstGeom>
            <a:effectLst/>
          </p:spPr>
        </p:pic>
      </p:grpSp>
      <p:grpSp>
        <p:nvGrpSpPr>
          <p:cNvPr id="5" name="组合 4"/>
          <p:cNvGrpSpPr/>
          <p:nvPr/>
        </p:nvGrpSpPr>
        <p:grpSpPr>
          <a:xfrm>
            <a:off x="1262422" y="3155949"/>
            <a:ext cx="2095132" cy="351743"/>
            <a:chOff x="1262422" y="2298698"/>
            <a:chExt cx="2095132" cy="351743"/>
          </a:xfrm>
        </p:grpSpPr>
        <p:sp>
          <p:nvSpPr>
            <p:cNvPr id="30" name="内容占位符 2"/>
            <p:cNvSpPr txBox="1">
              <a:spLocks/>
            </p:cNvSpPr>
            <p:nvPr/>
          </p:nvSpPr>
          <p:spPr>
            <a:xfrm>
              <a:off x="1394985" y="229869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自动建立链路</a:t>
              </a:r>
            </a:p>
          </p:txBody>
        </p:sp>
        <p:pic>
          <p:nvPicPr>
            <p:cNvPr id="31" name="图片 30" descr="小点1.png"/>
            <p:cNvPicPr>
              <a:picLocks noChangeAspect="1"/>
            </p:cNvPicPr>
            <p:nvPr/>
          </p:nvPicPr>
          <p:blipFill>
            <a:blip r:embed="rId2" cstate="print"/>
            <a:stretch>
              <a:fillRect/>
            </a:stretch>
          </p:blipFill>
          <p:spPr>
            <a:xfrm>
              <a:off x="1262422" y="2394855"/>
              <a:ext cx="151066" cy="148997"/>
            </a:xfrm>
            <a:prstGeom prst="rect">
              <a:avLst/>
            </a:prstGeom>
            <a:effectLst/>
          </p:spPr>
        </p:pic>
      </p:grpSp>
      <p:grpSp>
        <p:nvGrpSpPr>
          <p:cNvPr id="4" name="组合 3"/>
          <p:cNvGrpSpPr/>
          <p:nvPr/>
        </p:nvGrpSpPr>
        <p:grpSpPr>
          <a:xfrm>
            <a:off x="844894" y="2786058"/>
            <a:ext cx="2298347" cy="400110"/>
            <a:chOff x="844893" y="1928808"/>
            <a:chExt cx="2298347" cy="400110"/>
          </a:xfrm>
        </p:grpSpPr>
        <p:sp>
          <p:nvSpPr>
            <p:cNvPr id="32" name="内容占位符 2"/>
            <p:cNvSpPr txBox="1">
              <a:spLocks/>
            </p:cNvSpPr>
            <p:nvPr/>
          </p:nvSpPr>
          <p:spPr>
            <a:xfrm>
              <a:off x="1142976" y="195420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通信链路的属性</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TextBox 32"/>
            <p:cNvSpPr txBox="1"/>
            <p:nvPr/>
          </p:nvSpPr>
          <p:spPr>
            <a:xfrm>
              <a:off x="844893" y="192880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1262422" y="3462339"/>
            <a:ext cx="4023958" cy="658133"/>
            <a:chOff x="1262422" y="2605088"/>
            <a:chExt cx="4023958" cy="658133"/>
          </a:xfrm>
        </p:grpSpPr>
        <p:sp>
          <p:nvSpPr>
            <p:cNvPr id="34" name="内容占位符 2"/>
            <p:cNvSpPr txBox="1">
              <a:spLocks/>
            </p:cNvSpPr>
            <p:nvPr/>
          </p:nvSpPr>
          <p:spPr>
            <a:xfrm>
              <a:off x="1394985" y="2605088"/>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一条链路恰好对应一对通信进程</a:t>
              </a:r>
            </a:p>
          </p:txBody>
        </p:sp>
        <p:pic>
          <p:nvPicPr>
            <p:cNvPr id="35" name="图片 34" descr="小点1.png"/>
            <p:cNvPicPr>
              <a:picLocks noChangeAspect="1"/>
            </p:cNvPicPr>
            <p:nvPr/>
          </p:nvPicPr>
          <p:blipFill>
            <a:blip r:embed="rId2" cstate="print"/>
            <a:stretch>
              <a:fillRect/>
            </a:stretch>
          </p:blipFill>
          <p:spPr>
            <a:xfrm>
              <a:off x="1262422" y="2701245"/>
              <a:ext cx="151066" cy="148997"/>
            </a:xfrm>
            <a:prstGeom prst="rect">
              <a:avLst/>
            </a:prstGeom>
            <a:effectLst/>
          </p:spPr>
        </p:pic>
        <p:sp>
          <p:nvSpPr>
            <p:cNvPr id="36" name="内容占位符 2"/>
            <p:cNvSpPr txBox="1">
              <a:spLocks/>
            </p:cNvSpPr>
            <p:nvPr/>
          </p:nvSpPr>
          <p:spPr>
            <a:xfrm>
              <a:off x="1394985" y="2911478"/>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每对进程之间只有一个链接存在</a:t>
              </a:r>
            </a:p>
          </p:txBody>
        </p:sp>
        <p:pic>
          <p:nvPicPr>
            <p:cNvPr id="37" name="图片 36" descr="小点1.png"/>
            <p:cNvPicPr>
              <a:picLocks noChangeAspect="1"/>
            </p:cNvPicPr>
            <p:nvPr/>
          </p:nvPicPr>
          <p:blipFill>
            <a:blip r:embed="rId2" cstate="print"/>
            <a:stretch>
              <a:fillRect/>
            </a:stretch>
          </p:blipFill>
          <p:spPr>
            <a:xfrm>
              <a:off x="1262422" y="3007635"/>
              <a:ext cx="151066" cy="148997"/>
            </a:xfrm>
            <a:prstGeom prst="rect">
              <a:avLst/>
            </a:prstGeom>
            <a:effectLst/>
          </p:spPr>
        </p:pic>
      </p:grpSp>
      <p:grpSp>
        <p:nvGrpSpPr>
          <p:cNvPr id="6" name="组合 5"/>
          <p:cNvGrpSpPr/>
          <p:nvPr/>
        </p:nvGrpSpPr>
        <p:grpSpPr>
          <a:xfrm>
            <a:off x="1262422" y="4075119"/>
            <a:ext cx="4381148" cy="351743"/>
            <a:chOff x="1262422" y="3217868"/>
            <a:chExt cx="4381148" cy="351743"/>
          </a:xfrm>
        </p:grpSpPr>
        <p:sp>
          <p:nvSpPr>
            <p:cNvPr id="40" name="内容占位符 2"/>
            <p:cNvSpPr txBox="1">
              <a:spLocks/>
            </p:cNvSpPr>
            <p:nvPr/>
          </p:nvSpPr>
          <p:spPr>
            <a:xfrm>
              <a:off x="1394985" y="32178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链接可以是单向的，但通常为双向的</a:t>
              </a:r>
            </a:p>
          </p:txBody>
        </p:sp>
        <p:pic>
          <p:nvPicPr>
            <p:cNvPr id="41" name="图片 40" descr="小点1.png"/>
            <p:cNvPicPr>
              <a:picLocks noChangeAspect="1"/>
            </p:cNvPicPr>
            <p:nvPr/>
          </p:nvPicPr>
          <p:blipFill>
            <a:blip r:embed="rId2" cstate="print"/>
            <a:stretch>
              <a:fillRect/>
            </a:stretch>
          </p:blipFill>
          <p:spPr>
            <a:xfrm>
              <a:off x="1262422" y="3314025"/>
              <a:ext cx="151066" cy="148997"/>
            </a:xfrm>
            <a:prstGeom prst="rect">
              <a:avLst/>
            </a:prstGeom>
            <a:effectLst/>
          </p:spPr>
        </p:pic>
      </p:grpSp>
    </p:spTree>
    <p:extLst>
      <p:ext uri="{BB962C8B-B14F-4D97-AF65-F5344CB8AC3E}">
        <p14:creationId xmlns:p14="http://schemas.microsoft.com/office/powerpoint/2010/main" val="4586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noAutofit/>
          </a:bodyPr>
          <a:lstStyle/>
          <a:p>
            <a:r>
              <a:rPr lang="zh-CN" altLang="en-US" dirty="0">
                <a:ea typeface="宋体" panose="02010600030101010101" pitchFamily="2" charset="-122"/>
              </a:rPr>
              <a:t>多进程共存的设计之初即在考虑安全问题</a:t>
            </a:r>
          </a:p>
        </p:txBody>
      </p:sp>
      <p:grpSp>
        <p:nvGrpSpPr>
          <p:cNvPr id="266" name="组合 265"/>
          <p:cNvGrpSpPr>
            <a:grpSpLocks/>
          </p:cNvGrpSpPr>
          <p:nvPr/>
        </p:nvGrpSpPr>
        <p:grpSpPr bwMode="auto">
          <a:xfrm>
            <a:off x="1477963" y="5389563"/>
            <a:ext cx="2390775" cy="306387"/>
            <a:chOff x="1909409" y="865238"/>
            <a:chExt cx="2390714" cy="307777"/>
          </a:xfrm>
        </p:grpSpPr>
        <p:pic>
          <p:nvPicPr>
            <p:cNvPr id="22580" name="图片 26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9409" y="875401"/>
              <a:ext cx="2390714" cy="28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81" name="矩形 267"/>
            <p:cNvSpPr>
              <a:spLocks noChangeArrowheads="1"/>
            </p:cNvSpPr>
            <p:nvPr/>
          </p:nvSpPr>
          <p:spPr bwMode="auto">
            <a:xfrm>
              <a:off x="2644543" y="865238"/>
              <a:ext cx="9204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jmp</a:t>
              </a:r>
              <a:r>
                <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 </a:t>
              </a: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175</a:t>
              </a:r>
              <a:endPar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endParaRPr>
            </a:p>
          </p:txBody>
        </p:sp>
      </p:grpSp>
      <p:pic>
        <p:nvPicPr>
          <p:cNvPr id="22532" name="图片 26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47838" y="4332288"/>
            <a:ext cx="1871662"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图片 26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0438" y="3449638"/>
            <a:ext cx="9080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图片 27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57438" y="2711450"/>
            <a:ext cx="65246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27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4988" y="2859088"/>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图片 272"/>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53088" y="2859088"/>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 name="矩形 273"/>
          <p:cNvSpPr/>
          <p:nvPr/>
        </p:nvSpPr>
        <p:spPr>
          <a:xfrm>
            <a:off x="7843838" y="2740025"/>
            <a:ext cx="939800" cy="11049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2538" name="图片 274"/>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7613" y="1781175"/>
            <a:ext cx="13970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9" name="Rectangle 2"/>
          <p:cNvSpPr>
            <a:spLocks noChangeArrowheads="1"/>
          </p:cNvSpPr>
          <p:nvPr/>
        </p:nvSpPr>
        <p:spPr bwMode="auto">
          <a:xfrm>
            <a:off x="7529513" y="5132388"/>
            <a:ext cx="301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0" name="Rectangle 22"/>
          <p:cNvSpPr>
            <a:spLocks noChangeArrowheads="1"/>
          </p:cNvSpPr>
          <p:nvPr/>
        </p:nvSpPr>
        <p:spPr bwMode="auto">
          <a:xfrm>
            <a:off x="6884988" y="1700213"/>
            <a:ext cx="8572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r>
              <a:rPr lang="zh-CN" altLang="en-US" sz="1500" b="1" i="1" baseline="-25000">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sys</a:t>
            </a:r>
            <a:endParaRPr lang="zh-CN" altLang="en-US" sz="1500" b="1" i="1">
              <a:solidFill>
                <a:srgbClr val="11576A"/>
              </a:solidFill>
              <a:latin typeface="微软雅黑" panose="020B0503020204020204" pitchFamily="34" charset="-122"/>
              <a:ea typeface="微软雅黑" panose="020B0503020204020204" pitchFamily="34" charset="-122"/>
            </a:endParaRPr>
          </a:p>
        </p:txBody>
      </p:sp>
      <p:sp>
        <p:nvSpPr>
          <p:cNvPr id="22541" name="Rectangle 30"/>
          <p:cNvSpPr>
            <a:spLocks noChangeArrowheads="1"/>
          </p:cNvSpPr>
          <p:nvPr/>
        </p:nvSpPr>
        <p:spPr bwMode="auto">
          <a:xfrm>
            <a:off x="6907213" y="3684588"/>
            <a:ext cx="6572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1000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2" name="Rectangle 31"/>
          <p:cNvSpPr>
            <a:spLocks noChangeArrowheads="1"/>
          </p:cNvSpPr>
          <p:nvPr/>
        </p:nvSpPr>
        <p:spPr bwMode="auto">
          <a:xfrm>
            <a:off x="6907213" y="2555875"/>
            <a:ext cx="6572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1500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3" name="Rectangle 23"/>
          <p:cNvSpPr>
            <a:spLocks noChangeArrowheads="1"/>
          </p:cNvSpPr>
          <p:nvPr/>
        </p:nvSpPr>
        <p:spPr bwMode="auto">
          <a:xfrm>
            <a:off x="7958138" y="2660650"/>
            <a:ext cx="6985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进程</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en-US" altLang="zh-CN" sz="1400" b="1">
                <a:solidFill>
                  <a:srgbClr val="C00000"/>
                </a:solidFill>
                <a:latin typeface="微软雅黑" panose="020B0503020204020204" pitchFamily="34" charset="-122"/>
                <a:ea typeface="微软雅黑" panose="020B0503020204020204" pitchFamily="34" charset="-122"/>
              </a:rPr>
              <a:t>P</a:t>
            </a:r>
            <a:r>
              <a:rPr lang="zh-CN" altLang="en-US" sz="1400" b="1">
                <a:solidFill>
                  <a:srgbClr val="C00000"/>
                </a:solidFill>
                <a:latin typeface="微软雅黑" panose="020B0503020204020204" pitchFamily="34" charset="-122"/>
                <a:ea typeface="微软雅黑" panose="020B0503020204020204" pitchFamily="34" charset="-122"/>
              </a:rPr>
              <a:t>的</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物理</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地址</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空间</a:t>
            </a:r>
          </a:p>
        </p:txBody>
      </p:sp>
      <p:sp>
        <p:nvSpPr>
          <p:cNvPr id="22544" name="Rectangle 28"/>
          <p:cNvSpPr>
            <a:spLocks noChangeArrowheads="1"/>
          </p:cNvSpPr>
          <p:nvPr/>
        </p:nvSpPr>
        <p:spPr bwMode="auto">
          <a:xfrm>
            <a:off x="1331913" y="4975225"/>
            <a:ext cx="301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5" name="Rectangle 29"/>
          <p:cNvSpPr>
            <a:spLocks noChangeArrowheads="1"/>
          </p:cNvSpPr>
          <p:nvPr/>
        </p:nvSpPr>
        <p:spPr bwMode="auto">
          <a:xfrm>
            <a:off x="827088" y="4298950"/>
            <a:ext cx="968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r>
              <a:rPr lang="zh-CN" altLang="en-US" sz="1500" b="1" i="1" baseline="-25000">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prog</a:t>
            </a:r>
            <a:endParaRPr lang="zh-CN" altLang="en-US" sz="1500" b="1" i="1" baseline="-25000">
              <a:solidFill>
                <a:srgbClr val="11576A"/>
              </a:solidFill>
              <a:latin typeface="微软雅黑" panose="020B0503020204020204" pitchFamily="34" charset="-122"/>
              <a:ea typeface="微软雅黑" panose="020B0503020204020204" pitchFamily="34" charset="-122"/>
            </a:endParaRPr>
          </a:p>
        </p:txBody>
      </p:sp>
      <p:sp>
        <p:nvSpPr>
          <p:cNvPr id="22546" name="Rectangle 37"/>
          <p:cNvSpPr>
            <a:spLocks noChangeArrowheads="1"/>
          </p:cNvSpPr>
          <p:nvPr/>
        </p:nvSpPr>
        <p:spPr bwMode="auto">
          <a:xfrm>
            <a:off x="5527675" y="4197350"/>
            <a:ext cx="6429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段基址</a:t>
            </a:r>
            <a:endParaRPr lang="en-US" altLang="zh-CN"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寄存器</a:t>
            </a:r>
            <a:endParaRPr lang="zh-CN" altLang="en-US" sz="1200" b="1">
              <a:solidFill>
                <a:srgbClr val="11576A"/>
              </a:solidFill>
              <a:latin typeface="微软雅黑" panose="020B0503020204020204" pitchFamily="34" charset="-122"/>
              <a:ea typeface="微软雅黑" panose="020B0503020204020204" pitchFamily="34" charset="-122"/>
            </a:endParaRPr>
          </a:p>
        </p:txBody>
      </p:sp>
      <p:sp>
        <p:nvSpPr>
          <p:cNvPr id="22547" name="Rectangle 40"/>
          <p:cNvSpPr>
            <a:spLocks noChangeArrowheads="1"/>
          </p:cNvSpPr>
          <p:nvPr/>
        </p:nvSpPr>
        <p:spPr bwMode="auto">
          <a:xfrm>
            <a:off x="3284538" y="2501900"/>
            <a:ext cx="56832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逻辑</a:t>
            </a:r>
          </a:p>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地址</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8" name="Rectangle 45"/>
          <p:cNvSpPr>
            <a:spLocks noChangeArrowheads="1"/>
          </p:cNvSpPr>
          <p:nvPr/>
        </p:nvSpPr>
        <p:spPr bwMode="auto">
          <a:xfrm>
            <a:off x="4178300" y="4184650"/>
            <a:ext cx="644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段长度</a:t>
            </a:r>
          </a:p>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寄存器</a:t>
            </a:r>
            <a:endParaRPr lang="zh-CN" altLang="en-US" sz="1200" b="1">
              <a:solidFill>
                <a:srgbClr val="11576A"/>
              </a:solidFill>
              <a:latin typeface="微软雅黑" panose="020B0503020204020204" pitchFamily="34" charset="-122"/>
              <a:ea typeface="微软雅黑" panose="020B0503020204020204" pitchFamily="34" charset="-122"/>
            </a:endParaRPr>
          </a:p>
        </p:txBody>
      </p:sp>
      <p:sp>
        <p:nvSpPr>
          <p:cNvPr id="22549" name="Rectangle 47"/>
          <p:cNvSpPr>
            <a:spLocks noChangeArrowheads="1"/>
          </p:cNvSpPr>
          <p:nvPr/>
        </p:nvSpPr>
        <p:spPr bwMode="auto">
          <a:xfrm>
            <a:off x="3768725" y="1939925"/>
            <a:ext cx="15287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Verdana" panose="020B0604030504040204" pitchFamily="34" charset="0"/>
              </a:rPr>
              <a:t>内存异常</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0" name="Rectangle 49"/>
          <p:cNvSpPr>
            <a:spLocks noChangeArrowheads="1"/>
          </p:cNvSpPr>
          <p:nvPr/>
        </p:nvSpPr>
        <p:spPr bwMode="auto">
          <a:xfrm>
            <a:off x="6191250" y="2501900"/>
            <a:ext cx="56673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物理</a:t>
            </a:r>
          </a:p>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地址</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1" name="Text Box 52"/>
          <p:cNvSpPr>
            <a:spLocks noChangeArrowheads="1"/>
          </p:cNvSpPr>
          <p:nvPr/>
        </p:nvSpPr>
        <p:spPr bwMode="auto">
          <a:xfrm>
            <a:off x="2433638" y="3822700"/>
            <a:ext cx="5413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1400" b="1">
                <a:solidFill>
                  <a:srgbClr val="11576A"/>
                </a:solidFill>
                <a:latin typeface="微软雅黑" panose="020B0503020204020204" pitchFamily="34" charset="-122"/>
                <a:ea typeface="微软雅黑" panose="020B0503020204020204" pitchFamily="34" charset="-122"/>
              </a:rPr>
              <a:t>指令</a:t>
            </a:r>
          </a:p>
        </p:txBody>
      </p:sp>
      <p:sp>
        <p:nvSpPr>
          <p:cNvPr id="22552" name="Rectangle 50"/>
          <p:cNvSpPr>
            <a:spLocks noChangeArrowheads="1"/>
          </p:cNvSpPr>
          <p:nvPr/>
        </p:nvSpPr>
        <p:spPr bwMode="auto">
          <a:xfrm>
            <a:off x="4803775" y="2979738"/>
            <a:ext cx="4968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yes</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3" name="Rectangle 51"/>
          <p:cNvSpPr>
            <a:spLocks noChangeArrowheads="1"/>
          </p:cNvSpPr>
          <p:nvPr/>
        </p:nvSpPr>
        <p:spPr bwMode="auto">
          <a:xfrm>
            <a:off x="4443413" y="2516188"/>
            <a:ext cx="4333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no</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nvGrpSpPr>
          <p:cNvPr id="22554" name="组合 290"/>
          <p:cNvGrpSpPr>
            <a:grpSpLocks/>
          </p:cNvGrpSpPr>
          <p:nvPr/>
        </p:nvGrpSpPr>
        <p:grpSpPr bwMode="auto">
          <a:xfrm>
            <a:off x="4162425" y="3827463"/>
            <a:ext cx="720725" cy="334962"/>
            <a:chOff x="3514416" y="2898184"/>
            <a:chExt cx="720080" cy="334727"/>
          </a:xfrm>
        </p:grpSpPr>
        <p:pic>
          <p:nvPicPr>
            <p:cNvPr id="22578" name="图片 29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514416" y="2898186"/>
              <a:ext cx="720080" cy="33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9" name="Rectangle 31"/>
            <p:cNvSpPr>
              <a:spLocks noChangeArrowheads="1"/>
            </p:cNvSpPr>
            <p:nvPr/>
          </p:nvSpPr>
          <p:spPr bwMode="auto">
            <a:xfrm>
              <a:off x="3605988" y="2898184"/>
              <a:ext cx="538351" cy="3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500</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grpSp>
        <p:nvGrpSpPr>
          <p:cNvPr id="22555" name="组合 293"/>
          <p:cNvGrpSpPr>
            <a:grpSpLocks/>
          </p:cNvGrpSpPr>
          <p:nvPr/>
        </p:nvGrpSpPr>
        <p:grpSpPr bwMode="auto">
          <a:xfrm>
            <a:off x="5470525" y="3827463"/>
            <a:ext cx="720725" cy="334962"/>
            <a:chOff x="4822354" y="2898185"/>
            <a:chExt cx="720080" cy="334725"/>
          </a:xfrm>
        </p:grpSpPr>
        <p:pic>
          <p:nvPicPr>
            <p:cNvPr id="22576" name="图片 29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822354" y="2898185"/>
              <a:ext cx="720080" cy="33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7" name="Rectangle 31"/>
            <p:cNvSpPr>
              <a:spLocks noChangeArrowheads="1"/>
            </p:cNvSpPr>
            <p:nvPr/>
          </p:nvSpPr>
          <p:spPr bwMode="auto">
            <a:xfrm>
              <a:off x="4839867" y="2905448"/>
              <a:ext cx="656974" cy="3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10</a:t>
              </a: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00</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sp>
        <p:nvSpPr>
          <p:cNvPr id="22556" name="矩形 296"/>
          <p:cNvSpPr>
            <a:spLocks noChangeArrowheads="1"/>
          </p:cNvSpPr>
          <p:nvPr/>
        </p:nvSpPr>
        <p:spPr bwMode="auto">
          <a:xfrm>
            <a:off x="1909763" y="4421188"/>
            <a:ext cx="1571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进程</a:t>
            </a:r>
            <a:r>
              <a:rPr lang="en-US" altLang="zh-CN"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P</a:t>
            </a:r>
          </a:p>
          <a:p>
            <a:pPr algn="ctr">
              <a:buSzPct val="100000"/>
            </a:pPr>
            <a:r>
              <a:rPr lang="zh-CN" altLang="en-US"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逻辑地址空间</a:t>
            </a:r>
            <a:endParaRPr lang="zh-CN" altLang="en-US" b="1" i="1">
              <a:solidFill>
                <a:schemeClr val="bg1"/>
              </a:solidFill>
              <a:latin typeface="微软雅黑" panose="020B0503020204020204" pitchFamily="34" charset="-122"/>
              <a:ea typeface="微软雅黑" panose="020B0503020204020204" pitchFamily="34" charset="-122"/>
              <a:sym typeface="Comic Sans MS" panose="030F0702030302020204" pitchFamily="66" charset="0"/>
            </a:endParaRPr>
          </a:p>
        </p:txBody>
      </p:sp>
      <p:sp>
        <p:nvSpPr>
          <p:cNvPr id="22557" name="Rectangle 40"/>
          <p:cNvSpPr>
            <a:spLocks noChangeArrowheads="1"/>
          </p:cNvSpPr>
          <p:nvPr/>
        </p:nvSpPr>
        <p:spPr bwMode="auto">
          <a:xfrm>
            <a:off x="2390775" y="2881313"/>
            <a:ext cx="587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en-US" altLang="zh-CN" sz="1500" b="1">
                <a:solidFill>
                  <a:schemeClr val="bg1"/>
                </a:solidFill>
                <a:latin typeface="微软雅黑" panose="020B0503020204020204" pitchFamily="34" charset="-122"/>
                <a:ea typeface="微软雅黑" panose="020B0503020204020204" pitchFamily="34" charset="-122"/>
              </a:rPr>
              <a:t>CPU</a:t>
            </a:r>
            <a:endParaRPr lang="zh-CN" altLang="en-US" sz="1500" b="1">
              <a:solidFill>
                <a:schemeClr val="bg1"/>
              </a:solidFill>
              <a:latin typeface="微软雅黑" panose="020B0503020204020204" pitchFamily="34" charset="-122"/>
              <a:ea typeface="微软雅黑" panose="020B0503020204020204" pitchFamily="34" charset="-122"/>
            </a:endParaRPr>
          </a:p>
        </p:txBody>
      </p:sp>
      <p:cxnSp>
        <p:nvCxnSpPr>
          <p:cNvPr id="299" name="直接箭头连接符 298"/>
          <p:cNvCxnSpPr/>
          <p:nvPr/>
        </p:nvCxnSpPr>
        <p:spPr>
          <a:xfrm>
            <a:off x="3074988" y="3046413"/>
            <a:ext cx="117951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直接箭头连接符 299"/>
          <p:cNvCxnSpPr/>
          <p:nvPr/>
        </p:nvCxnSpPr>
        <p:spPr>
          <a:xfrm>
            <a:off x="4803775" y="3041650"/>
            <a:ext cx="817563" cy="47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直接箭头连接符 300"/>
          <p:cNvCxnSpPr/>
          <p:nvPr/>
        </p:nvCxnSpPr>
        <p:spPr>
          <a:xfrm flipV="1">
            <a:off x="6019800" y="3041650"/>
            <a:ext cx="1722438" cy="15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直接箭头连接符 301"/>
          <p:cNvCxnSpPr/>
          <p:nvPr/>
        </p:nvCxnSpPr>
        <p:spPr>
          <a:xfrm flipH="1" flipV="1">
            <a:off x="4502150" y="2224088"/>
            <a:ext cx="3175" cy="6254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直接箭头连接符 302"/>
          <p:cNvCxnSpPr/>
          <p:nvPr/>
        </p:nvCxnSpPr>
        <p:spPr>
          <a:xfrm flipH="1" flipV="1">
            <a:off x="4516438" y="3214688"/>
            <a:ext cx="3175" cy="62706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直接箭头连接符 303"/>
          <p:cNvCxnSpPr/>
          <p:nvPr/>
        </p:nvCxnSpPr>
        <p:spPr>
          <a:xfrm flipH="1" flipV="1">
            <a:off x="5829300" y="3208338"/>
            <a:ext cx="3175" cy="6254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564" name="Rectangle 50"/>
          <p:cNvSpPr>
            <a:spLocks noChangeArrowheads="1"/>
          </p:cNvSpPr>
          <p:nvPr/>
        </p:nvSpPr>
        <p:spPr bwMode="auto">
          <a:xfrm>
            <a:off x="4354513" y="2859088"/>
            <a:ext cx="3286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chemeClr val="bg1"/>
                </a:solidFill>
                <a:latin typeface="微软雅黑" panose="020B0503020204020204" pitchFamily="34" charset="-122"/>
                <a:ea typeface="微软雅黑" panose="020B0503020204020204" pitchFamily="34" charset="-122"/>
              </a:rPr>
              <a:t>≤</a:t>
            </a:r>
          </a:p>
        </p:txBody>
      </p:sp>
      <p:sp>
        <p:nvSpPr>
          <p:cNvPr id="22565" name="Rectangle 50"/>
          <p:cNvSpPr>
            <a:spLocks noChangeArrowheads="1"/>
          </p:cNvSpPr>
          <p:nvPr/>
        </p:nvSpPr>
        <p:spPr bwMode="auto">
          <a:xfrm>
            <a:off x="5670550" y="2859088"/>
            <a:ext cx="3270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500" b="1">
                <a:solidFill>
                  <a:schemeClr val="bg1"/>
                </a:solidFill>
                <a:latin typeface="微软雅黑" panose="020B0503020204020204" pitchFamily="34" charset="-122"/>
                <a:ea typeface="微软雅黑" panose="020B0503020204020204" pitchFamily="34" charset="-122"/>
              </a:rPr>
              <a:t>+</a:t>
            </a:r>
            <a:endParaRPr lang="zh-CN" altLang="en-US" sz="1500" b="1">
              <a:solidFill>
                <a:schemeClr val="bg1"/>
              </a:solidFill>
              <a:latin typeface="微软雅黑" panose="020B0503020204020204" pitchFamily="34" charset="-122"/>
              <a:ea typeface="微软雅黑" panose="020B0503020204020204" pitchFamily="34" charset="-122"/>
            </a:endParaRPr>
          </a:p>
        </p:txBody>
      </p:sp>
      <p:grpSp>
        <p:nvGrpSpPr>
          <p:cNvPr id="311" name="组合 310"/>
          <p:cNvGrpSpPr>
            <a:grpSpLocks/>
          </p:cNvGrpSpPr>
          <p:nvPr/>
        </p:nvGrpSpPr>
        <p:grpSpPr bwMode="auto">
          <a:xfrm>
            <a:off x="2135188" y="3411538"/>
            <a:ext cx="1081087" cy="901700"/>
            <a:chOff x="1929246" y="2751523"/>
            <a:chExt cx="1081524" cy="902738"/>
          </a:xfrm>
        </p:grpSpPr>
        <p:sp>
          <p:nvSpPr>
            <p:cNvPr id="312" name="上箭头 311"/>
            <p:cNvSpPr/>
            <p:nvPr/>
          </p:nvSpPr>
          <p:spPr>
            <a:xfrm>
              <a:off x="1929246" y="2751523"/>
              <a:ext cx="1081524" cy="902738"/>
            </a:xfrm>
            <a:prstGeom prst="up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75" name="Text Box 52"/>
            <p:cNvSpPr>
              <a:spLocks noChangeArrowheads="1"/>
            </p:cNvSpPr>
            <p:nvPr/>
          </p:nvSpPr>
          <p:spPr bwMode="auto">
            <a:xfrm>
              <a:off x="2186089" y="3192652"/>
              <a:ext cx="592127"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1600" b="1">
                  <a:solidFill>
                    <a:srgbClr val="C00000"/>
                  </a:solidFill>
                  <a:latin typeface="微软雅黑" panose="020B0503020204020204" pitchFamily="34" charset="-122"/>
                  <a:ea typeface="微软雅黑" panose="020B0503020204020204" pitchFamily="34" charset="-122"/>
                </a:rPr>
                <a:t>指令</a:t>
              </a:r>
            </a:p>
          </p:txBody>
        </p:sp>
      </p:grpSp>
      <p:cxnSp>
        <p:nvCxnSpPr>
          <p:cNvPr id="314" name="直接箭头连接符 313"/>
          <p:cNvCxnSpPr/>
          <p:nvPr/>
        </p:nvCxnSpPr>
        <p:spPr>
          <a:xfrm>
            <a:off x="3022600" y="3040063"/>
            <a:ext cx="1304925" cy="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接箭头连接符 314"/>
          <p:cNvCxnSpPr/>
          <p:nvPr/>
        </p:nvCxnSpPr>
        <p:spPr>
          <a:xfrm flipV="1">
            <a:off x="4503738" y="2130425"/>
            <a:ext cx="12700" cy="728663"/>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接箭头连接符 315"/>
          <p:cNvCxnSpPr/>
          <p:nvPr/>
        </p:nvCxnSpPr>
        <p:spPr>
          <a:xfrm>
            <a:off x="4748213" y="3041650"/>
            <a:ext cx="900112" cy="1270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直接箭头连接符 316"/>
          <p:cNvCxnSpPr/>
          <p:nvPr/>
        </p:nvCxnSpPr>
        <p:spPr>
          <a:xfrm>
            <a:off x="6019800" y="3041650"/>
            <a:ext cx="1809750" cy="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grpSp>
        <p:nvGrpSpPr>
          <p:cNvPr id="318" name="组合 317"/>
          <p:cNvGrpSpPr>
            <a:grpSpLocks/>
          </p:cNvGrpSpPr>
          <p:nvPr/>
        </p:nvGrpSpPr>
        <p:grpSpPr bwMode="auto">
          <a:xfrm>
            <a:off x="6302375" y="3186113"/>
            <a:ext cx="1422400" cy="307975"/>
            <a:chOff x="1909409" y="865238"/>
            <a:chExt cx="2390714" cy="307777"/>
          </a:xfrm>
        </p:grpSpPr>
        <p:pic>
          <p:nvPicPr>
            <p:cNvPr id="22572" name="图片 3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9409" y="875401"/>
              <a:ext cx="2390714" cy="28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3" name="矩形 319"/>
            <p:cNvSpPr>
              <a:spLocks noChangeArrowheads="1"/>
            </p:cNvSpPr>
            <p:nvPr/>
          </p:nvSpPr>
          <p:spPr bwMode="auto">
            <a:xfrm>
              <a:off x="2238250" y="865238"/>
              <a:ext cx="17330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jmp 1175</a:t>
              </a:r>
              <a:endPar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endParaRPr>
            </a:p>
          </p:txBody>
        </p:sp>
      </p:grpSp>
      <p:sp>
        <p:nvSpPr>
          <p:cNvPr id="2" name="线形标注 2 1"/>
          <p:cNvSpPr/>
          <p:nvPr/>
        </p:nvSpPr>
        <p:spPr bwMode="auto">
          <a:xfrm>
            <a:off x="5185719" y="5552303"/>
            <a:ext cx="3048000" cy="638432"/>
          </a:xfrm>
          <a:prstGeom prst="borderCallout2">
            <a:avLst>
              <a:gd name="adj1" fmla="val 18750"/>
              <a:gd name="adj2" fmla="val -8333"/>
              <a:gd name="adj3" fmla="val 18750"/>
              <a:gd name="adj4" fmla="val -16667"/>
              <a:gd name="adj5" fmla="val -213952"/>
              <a:gd name="adj6" fmla="val -2267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用于从硬件上限制（禁止）跨区（跨进程）的内存访问</a:t>
            </a:r>
          </a:p>
        </p:txBody>
      </p:sp>
    </p:spTree>
    <p:custDataLst>
      <p:tags r:id="rId1"/>
    </p:custDataLst>
    <p:extLst>
      <p:ext uri="{BB962C8B-B14F-4D97-AF65-F5344CB8AC3E}">
        <p14:creationId xmlns:p14="http://schemas.microsoft.com/office/powerpoint/2010/main" val="1091056296"/>
      </p:ext>
    </p:extLst>
  </p:cSld>
  <p:clrMapOvr>
    <a:masterClrMapping/>
  </p:clrMapOvr>
  <p:transition spd="slow" advTm="21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wipe(down)">
                                      <p:cBhvr>
                                        <p:cTn id="7" dur="500"/>
                                        <p:tgtEl>
                                          <p:spTgt spid="311"/>
                                        </p:tgtEl>
                                      </p:cBhvr>
                                    </p:animEffect>
                                  </p:childTnLst>
                                </p:cTn>
                              </p:par>
                              <p:par>
                                <p:cTn id="8" presetID="22" presetClass="entr" presetSubtype="8" fill="hold" nodeType="withEffect">
                                  <p:stCondLst>
                                    <p:cond delay="0"/>
                                  </p:stCondLst>
                                  <p:childTnLst>
                                    <p:set>
                                      <p:cBhvr>
                                        <p:cTn id="9" dur="1" fill="hold">
                                          <p:stCondLst>
                                            <p:cond delay="0"/>
                                          </p:stCondLst>
                                        </p:cTn>
                                        <p:tgtEl>
                                          <p:spTgt spid="266"/>
                                        </p:tgtEl>
                                        <p:attrNameLst>
                                          <p:attrName>style.visibility</p:attrName>
                                        </p:attrNameLst>
                                      </p:cBhvr>
                                      <p:to>
                                        <p:strVal val="visible"/>
                                      </p:to>
                                    </p:set>
                                    <p:animEffect transition="in" filter="wipe(left)">
                                      <p:cBhvr>
                                        <p:cTn id="10" dur="500"/>
                                        <p:tgtEl>
                                          <p:spTgt spid="266"/>
                                        </p:tgtEl>
                                      </p:cBhvr>
                                    </p:animEffect>
                                  </p:childTnLst>
                                </p:cTn>
                              </p:par>
                            </p:childTnLst>
                          </p:cTn>
                        </p:par>
                        <p:par>
                          <p:cTn id="11" fill="hold" nodeType="afterGroup">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311"/>
                                        </p:tgtEl>
                                      </p:cBhvr>
                                    </p:animEffect>
                                    <p:animScale>
                                      <p:cBhvr>
                                        <p:cTn id="14" dur="250" autoRev="1" fill="hold"/>
                                        <p:tgtEl>
                                          <p:spTgt spid="311"/>
                                        </p:tgtEl>
                                      </p:cBhvr>
                                      <p:by x="105000" y="105000"/>
                                    </p:animScale>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xit" presetSubtype="4" fill="hold" nodeType="clickEffect">
                                  <p:stCondLst>
                                    <p:cond delay="0"/>
                                  </p:stCondLst>
                                  <p:childTnLst>
                                    <p:animEffect transition="out" filter="wipe(down)">
                                      <p:cBhvr>
                                        <p:cTn id="18" dur="500"/>
                                        <p:tgtEl>
                                          <p:spTgt spid="311"/>
                                        </p:tgtEl>
                                      </p:cBhvr>
                                    </p:animEffect>
                                    <p:set>
                                      <p:cBhvr>
                                        <p:cTn id="19" dur="1" fill="hold">
                                          <p:stCondLst>
                                            <p:cond delay="499"/>
                                          </p:stCondLst>
                                        </p:cTn>
                                        <p:tgtEl>
                                          <p:spTgt spid="311"/>
                                        </p:tgtEl>
                                        <p:attrNameLst>
                                          <p:attrName>style.visibility</p:attrName>
                                        </p:attrNameLst>
                                      </p:cBhvr>
                                      <p:to>
                                        <p:strVal val="hidden"/>
                                      </p:to>
                                    </p:se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314"/>
                                        </p:tgtEl>
                                        <p:attrNameLst>
                                          <p:attrName>style.visibility</p:attrName>
                                        </p:attrNameLst>
                                      </p:cBhvr>
                                      <p:to>
                                        <p:strVal val="visible"/>
                                      </p:to>
                                    </p:set>
                                    <p:animEffect transition="in" filter="wipe(left)">
                                      <p:cBhvr>
                                        <p:cTn id="23" dur="500"/>
                                        <p:tgtEl>
                                          <p:spTgt spid="314"/>
                                        </p:tgtEl>
                                      </p:cBhvr>
                                    </p:animEffect>
                                  </p:childTnLst>
                                </p:cTn>
                              </p:par>
                            </p:childTnLst>
                          </p:cTn>
                        </p:par>
                        <p:par>
                          <p:cTn id="24" fill="hold" nodeType="afterGroup">
                            <p:stCondLst>
                              <p:cond delay="1000"/>
                            </p:stCondLst>
                            <p:childTnLst>
                              <p:par>
                                <p:cTn id="25" presetID="26" presetClass="emph" presetSubtype="0" fill="hold" nodeType="afterEffect">
                                  <p:stCondLst>
                                    <p:cond delay="0"/>
                                  </p:stCondLst>
                                  <p:childTnLst>
                                    <p:animEffect transition="out" filter="fade">
                                      <p:cBhvr>
                                        <p:cTn id="26" dur="500" tmFilter="0, 0; .2, .5; .8, .5; 1, 0"/>
                                        <p:tgtEl>
                                          <p:spTgt spid="314"/>
                                        </p:tgtEl>
                                      </p:cBhvr>
                                    </p:animEffect>
                                    <p:animScale>
                                      <p:cBhvr>
                                        <p:cTn id="27" dur="250" autoRev="1" fill="hold"/>
                                        <p:tgtEl>
                                          <p:spTgt spid="314"/>
                                        </p:tgtEl>
                                      </p:cBhvr>
                                      <p:by x="105000" y="105000"/>
                                    </p:animScale>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8" fill="hold" nodeType="clickEffect">
                                  <p:stCondLst>
                                    <p:cond delay="0"/>
                                  </p:stCondLst>
                                  <p:childTnLst>
                                    <p:animEffect transition="out" filter="wipe(left)">
                                      <p:cBhvr>
                                        <p:cTn id="31" dur="500"/>
                                        <p:tgtEl>
                                          <p:spTgt spid="314"/>
                                        </p:tgtEl>
                                      </p:cBhvr>
                                    </p:animEffect>
                                    <p:set>
                                      <p:cBhvr>
                                        <p:cTn id="32" dur="1" fill="hold">
                                          <p:stCondLst>
                                            <p:cond delay="499"/>
                                          </p:stCondLst>
                                        </p:cTn>
                                        <p:tgtEl>
                                          <p:spTgt spid="314"/>
                                        </p:tgtEl>
                                        <p:attrNameLst>
                                          <p:attrName>style.visibility</p:attrName>
                                        </p:attrNameLst>
                                      </p:cBhvr>
                                      <p:to>
                                        <p:strVal val="hidden"/>
                                      </p:to>
                                    </p:set>
                                  </p:childTnLst>
                                </p:cTn>
                              </p:par>
                            </p:childTnLst>
                          </p:cTn>
                        </p:par>
                        <p:par>
                          <p:cTn id="33" fill="hold" nodeType="afterGroup">
                            <p:stCondLst>
                              <p:cond delay="500"/>
                            </p:stCondLst>
                            <p:childTnLst>
                              <p:par>
                                <p:cTn id="34" presetID="22" presetClass="entr" presetSubtype="4" fill="hold" nodeType="afterEffect">
                                  <p:stCondLst>
                                    <p:cond delay="0"/>
                                  </p:stCondLst>
                                  <p:childTnLst>
                                    <p:set>
                                      <p:cBhvr>
                                        <p:cTn id="35" dur="1" fill="hold">
                                          <p:stCondLst>
                                            <p:cond delay="0"/>
                                          </p:stCondLst>
                                        </p:cTn>
                                        <p:tgtEl>
                                          <p:spTgt spid="315"/>
                                        </p:tgtEl>
                                        <p:attrNameLst>
                                          <p:attrName>style.visibility</p:attrName>
                                        </p:attrNameLst>
                                      </p:cBhvr>
                                      <p:to>
                                        <p:strVal val="visible"/>
                                      </p:to>
                                    </p:set>
                                    <p:animEffect transition="in" filter="wipe(down)">
                                      <p:cBhvr>
                                        <p:cTn id="36" dur="500"/>
                                        <p:tgtEl>
                                          <p:spTgt spid="315"/>
                                        </p:tgtEl>
                                      </p:cBhvr>
                                    </p:animEffect>
                                  </p:childTnLst>
                                </p:cTn>
                              </p:par>
                              <p:par>
                                <p:cTn id="37" presetID="22" presetClass="entr" presetSubtype="8" fill="hold" nodeType="withEffect">
                                  <p:stCondLst>
                                    <p:cond delay="0"/>
                                  </p:stCondLst>
                                  <p:childTnLst>
                                    <p:set>
                                      <p:cBhvr>
                                        <p:cTn id="38" dur="1" fill="hold">
                                          <p:stCondLst>
                                            <p:cond delay="0"/>
                                          </p:stCondLst>
                                        </p:cTn>
                                        <p:tgtEl>
                                          <p:spTgt spid="316"/>
                                        </p:tgtEl>
                                        <p:attrNameLst>
                                          <p:attrName>style.visibility</p:attrName>
                                        </p:attrNameLst>
                                      </p:cBhvr>
                                      <p:to>
                                        <p:strVal val="visible"/>
                                      </p:to>
                                    </p:set>
                                    <p:animEffect transition="in" filter="wipe(left)">
                                      <p:cBhvr>
                                        <p:cTn id="39" dur="500"/>
                                        <p:tgtEl>
                                          <p:spTgt spid="316"/>
                                        </p:tgtEl>
                                      </p:cBhvr>
                                    </p:animEffect>
                                  </p:childTnLst>
                                </p:cTn>
                              </p:par>
                            </p:childTnLst>
                          </p:cTn>
                        </p:par>
                        <p:par>
                          <p:cTn id="40" fill="hold" nodeType="afterGroup">
                            <p:stCondLst>
                              <p:cond delay="1000"/>
                            </p:stCondLst>
                            <p:childTnLst>
                              <p:par>
                                <p:cTn id="41" presetID="26" presetClass="emph" presetSubtype="0" fill="hold" nodeType="afterEffect">
                                  <p:stCondLst>
                                    <p:cond delay="0"/>
                                  </p:stCondLst>
                                  <p:childTnLst>
                                    <p:animEffect transition="out" filter="fade">
                                      <p:cBhvr>
                                        <p:cTn id="42" dur="500" tmFilter="0, 0; .2, .5; .8, .5; 1, 0"/>
                                        <p:tgtEl>
                                          <p:spTgt spid="316"/>
                                        </p:tgtEl>
                                      </p:cBhvr>
                                    </p:animEffect>
                                    <p:animScale>
                                      <p:cBhvr>
                                        <p:cTn id="43" dur="250" autoRev="1" fill="hold"/>
                                        <p:tgtEl>
                                          <p:spTgt spid="316"/>
                                        </p:tgtEl>
                                      </p:cBhvr>
                                      <p:by x="105000" y="105000"/>
                                    </p:animScale>
                                  </p:childTnLst>
                                </p:cTn>
                              </p:par>
                              <p:par>
                                <p:cTn id="44" presetID="26" presetClass="emph" presetSubtype="0" fill="hold" nodeType="withEffect">
                                  <p:stCondLst>
                                    <p:cond delay="0"/>
                                  </p:stCondLst>
                                  <p:childTnLst>
                                    <p:animEffect transition="out" filter="fade">
                                      <p:cBhvr>
                                        <p:cTn id="45" dur="500" tmFilter="0, 0; .2, .5; .8, .5; 1, 0"/>
                                        <p:tgtEl>
                                          <p:spTgt spid="315"/>
                                        </p:tgtEl>
                                      </p:cBhvr>
                                    </p:animEffect>
                                    <p:animScale>
                                      <p:cBhvr>
                                        <p:cTn id="46" dur="250" autoRev="1" fill="hold"/>
                                        <p:tgtEl>
                                          <p:spTgt spid="315"/>
                                        </p:tgtEl>
                                      </p:cBhvr>
                                      <p:by x="105000" y="105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xit" presetSubtype="4" fill="hold" nodeType="clickEffect">
                                  <p:stCondLst>
                                    <p:cond delay="0"/>
                                  </p:stCondLst>
                                  <p:childTnLst>
                                    <p:animEffect transition="out" filter="wipe(down)">
                                      <p:cBhvr>
                                        <p:cTn id="50" dur="500"/>
                                        <p:tgtEl>
                                          <p:spTgt spid="315"/>
                                        </p:tgtEl>
                                      </p:cBhvr>
                                    </p:animEffect>
                                    <p:set>
                                      <p:cBhvr>
                                        <p:cTn id="51" dur="1" fill="hold">
                                          <p:stCondLst>
                                            <p:cond delay="499"/>
                                          </p:stCondLst>
                                        </p:cTn>
                                        <p:tgtEl>
                                          <p:spTgt spid="315"/>
                                        </p:tgtEl>
                                        <p:attrNameLst>
                                          <p:attrName>style.visibility</p:attrName>
                                        </p:attrNameLst>
                                      </p:cBhvr>
                                      <p:to>
                                        <p:strVal val="hidden"/>
                                      </p:to>
                                    </p:set>
                                  </p:childTnLst>
                                </p:cTn>
                              </p:par>
                              <p:par>
                                <p:cTn id="52" presetID="22" presetClass="exit" presetSubtype="8" fill="hold" nodeType="withEffect">
                                  <p:stCondLst>
                                    <p:cond delay="0"/>
                                  </p:stCondLst>
                                  <p:childTnLst>
                                    <p:animEffect transition="out" filter="wipe(left)">
                                      <p:cBhvr>
                                        <p:cTn id="53" dur="500"/>
                                        <p:tgtEl>
                                          <p:spTgt spid="316"/>
                                        </p:tgtEl>
                                      </p:cBhvr>
                                    </p:animEffect>
                                    <p:set>
                                      <p:cBhvr>
                                        <p:cTn id="54" dur="1" fill="hold">
                                          <p:stCondLst>
                                            <p:cond delay="499"/>
                                          </p:stCondLst>
                                        </p:cTn>
                                        <p:tgtEl>
                                          <p:spTgt spid="316"/>
                                        </p:tgtEl>
                                        <p:attrNameLst>
                                          <p:attrName>style.visibility</p:attrName>
                                        </p:attrNameLst>
                                      </p:cBhvr>
                                      <p:to>
                                        <p:strVal val="hidden"/>
                                      </p:to>
                                    </p:se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317"/>
                                        </p:tgtEl>
                                        <p:attrNameLst>
                                          <p:attrName>style.visibility</p:attrName>
                                        </p:attrNameLst>
                                      </p:cBhvr>
                                      <p:to>
                                        <p:strVal val="visible"/>
                                      </p:to>
                                    </p:set>
                                    <p:animEffect transition="in" filter="wipe(left)">
                                      <p:cBhvr>
                                        <p:cTn id="58" dur="500"/>
                                        <p:tgtEl>
                                          <p:spTgt spid="317"/>
                                        </p:tgtEl>
                                      </p:cBhvr>
                                    </p:animEffect>
                                  </p:childTnLst>
                                </p:cTn>
                              </p:par>
                            </p:childTnLst>
                          </p:cTn>
                        </p:par>
                        <p:par>
                          <p:cTn id="59" fill="hold" nodeType="afterGroup">
                            <p:stCondLst>
                              <p:cond delay="1000"/>
                            </p:stCondLst>
                            <p:childTnLst>
                              <p:par>
                                <p:cTn id="60" presetID="26" presetClass="emph" presetSubtype="0" fill="hold" nodeType="afterEffect">
                                  <p:stCondLst>
                                    <p:cond delay="0"/>
                                  </p:stCondLst>
                                  <p:childTnLst>
                                    <p:animEffect transition="out" filter="fade">
                                      <p:cBhvr>
                                        <p:cTn id="61" dur="500" tmFilter="0, 0; .2, .5; .8, .5; 1, 0"/>
                                        <p:tgtEl>
                                          <p:spTgt spid="317"/>
                                        </p:tgtEl>
                                      </p:cBhvr>
                                    </p:animEffect>
                                    <p:animScale>
                                      <p:cBhvr>
                                        <p:cTn id="62" dur="250" autoRev="1" fill="hold"/>
                                        <p:tgtEl>
                                          <p:spTgt spid="317"/>
                                        </p:tgtEl>
                                      </p:cBhvr>
                                      <p:by x="105000" y="105000"/>
                                    </p:animScale>
                                  </p:childTnLst>
                                </p:cTn>
                              </p:par>
                              <p:par>
                                <p:cTn id="63" presetID="22" presetClass="entr" presetSubtype="8" fill="hold" nodeType="withEffect">
                                  <p:stCondLst>
                                    <p:cond delay="0"/>
                                  </p:stCondLst>
                                  <p:childTnLst>
                                    <p:set>
                                      <p:cBhvr>
                                        <p:cTn id="64" dur="1" fill="hold">
                                          <p:stCondLst>
                                            <p:cond delay="0"/>
                                          </p:stCondLst>
                                        </p:cTn>
                                        <p:tgtEl>
                                          <p:spTgt spid="318"/>
                                        </p:tgtEl>
                                        <p:attrNameLst>
                                          <p:attrName>style.visibility</p:attrName>
                                        </p:attrNameLst>
                                      </p:cBhvr>
                                      <p:to>
                                        <p:strVal val="visible"/>
                                      </p:to>
                                    </p:set>
                                    <p:animEffect transition="in" filter="wipe(left)">
                                      <p:cBhvr>
                                        <p:cTn id="65" dur="500"/>
                                        <p:tgtEl>
                                          <p:spTgt spid="31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additive="base">
                                        <p:cTn id="70" dur="500" fill="hold"/>
                                        <p:tgtEl>
                                          <p:spTgt spid="2"/>
                                        </p:tgtEl>
                                        <p:attrNameLst>
                                          <p:attrName>ppt_x</p:attrName>
                                        </p:attrNameLst>
                                      </p:cBhvr>
                                      <p:tavLst>
                                        <p:tav tm="0">
                                          <p:val>
                                            <p:strVal val="#ppt_x"/>
                                          </p:val>
                                        </p:tav>
                                        <p:tav tm="100000">
                                          <p:val>
                                            <p:strVal val="#ppt_x"/>
                                          </p:val>
                                        </p:tav>
                                      </p:tavLst>
                                    </p:anim>
                                    <p:anim calcmode="lin" valueType="num">
                                      <p:cBhvr additive="base">
                                        <p:cTn id="7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间接通信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3" name="组合 2"/>
          <p:cNvGrpSpPr/>
          <p:nvPr/>
        </p:nvGrpSpPr>
        <p:grpSpPr>
          <a:xfrm>
            <a:off x="844894" y="1857364"/>
            <a:ext cx="5870247" cy="642942"/>
            <a:chOff x="844893" y="1000114"/>
            <a:chExt cx="5870247" cy="642942"/>
          </a:xfrm>
        </p:grpSpPr>
        <p:sp>
          <p:nvSpPr>
            <p:cNvPr id="9" name="内容占位符 2"/>
            <p:cNvSpPr txBox="1">
              <a:spLocks/>
            </p:cNvSpPr>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通过操作系统维护的消息队列实现进程间的消息接收和发送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818491"/>
            <a:ext cx="5452718" cy="355598"/>
            <a:chOff x="1262422" y="1961241"/>
            <a:chExt cx="5452718" cy="355598"/>
          </a:xfrm>
        </p:grpSpPr>
        <p:pic>
          <p:nvPicPr>
            <p:cNvPr id="14" name="图片 13" descr="小点1.png"/>
            <p:cNvPicPr>
              <a:picLocks noChangeAspect="1"/>
            </p:cNvPicPr>
            <p:nvPr/>
          </p:nvPicPr>
          <p:blipFill>
            <a:blip r:embed="rId2" cstate="print"/>
            <a:stretch>
              <a:fillRect/>
            </a:stretch>
          </p:blipFill>
          <p:spPr>
            <a:xfrm>
              <a:off x="1262422" y="2066017"/>
              <a:ext cx="151066" cy="148997"/>
            </a:xfrm>
            <a:prstGeom prst="rect">
              <a:avLst/>
            </a:prstGeom>
            <a:effectLst/>
          </p:spPr>
        </p:pic>
        <p:sp>
          <p:nvSpPr>
            <p:cNvPr id="17" name="内容占位符 2"/>
            <p:cNvSpPr txBox="1">
              <a:spLocks/>
            </p:cNvSpPr>
            <p:nvPr/>
          </p:nvSpPr>
          <p:spPr>
            <a:xfrm>
              <a:off x="1394985" y="1961241"/>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只有共享了相同消息队列的进程，才能够通信</a:t>
              </a:r>
            </a:p>
          </p:txBody>
        </p:sp>
      </p:grpSp>
      <p:grpSp>
        <p:nvGrpSpPr>
          <p:cNvPr id="4" name="组合 3"/>
          <p:cNvGrpSpPr/>
          <p:nvPr/>
        </p:nvGrpSpPr>
        <p:grpSpPr>
          <a:xfrm>
            <a:off x="1262422" y="2507340"/>
            <a:ext cx="4381148" cy="351743"/>
            <a:chOff x="1262422" y="1650089"/>
            <a:chExt cx="4381148" cy="351743"/>
          </a:xfrm>
        </p:grpSpPr>
        <p:sp>
          <p:nvSpPr>
            <p:cNvPr id="26" name="内容占位符 2"/>
            <p:cNvSpPr txBox="1">
              <a:spLocks/>
            </p:cNvSpPr>
            <p:nvPr/>
          </p:nvSpPr>
          <p:spPr>
            <a:xfrm>
              <a:off x="1394985" y="1650089"/>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每个消息队列都有一个唯一的标识</a:t>
              </a:r>
            </a:p>
          </p:txBody>
        </p:sp>
        <p:pic>
          <p:nvPicPr>
            <p:cNvPr id="27" name="图片 26" descr="小点1.png"/>
            <p:cNvPicPr>
              <a:picLocks noChangeAspect="1"/>
            </p:cNvPicPr>
            <p:nvPr/>
          </p:nvPicPr>
          <p:blipFill>
            <a:blip r:embed="rId2" cstate="print"/>
            <a:stretch>
              <a:fillRect/>
            </a:stretch>
          </p:blipFill>
          <p:spPr>
            <a:xfrm>
              <a:off x="1262422" y="1746246"/>
              <a:ext cx="151066" cy="148997"/>
            </a:xfrm>
            <a:prstGeom prst="rect">
              <a:avLst/>
            </a:prstGeom>
            <a:effectLst/>
          </p:spPr>
        </p:pic>
      </p:grpSp>
      <p:grpSp>
        <p:nvGrpSpPr>
          <p:cNvPr id="7" name="组合 6"/>
          <p:cNvGrpSpPr/>
          <p:nvPr/>
        </p:nvGrpSpPr>
        <p:grpSpPr>
          <a:xfrm>
            <a:off x="1262422" y="3474134"/>
            <a:ext cx="5524156" cy="351743"/>
            <a:chOff x="1262422" y="2616883"/>
            <a:chExt cx="5524156" cy="351743"/>
          </a:xfrm>
        </p:grpSpPr>
        <p:sp>
          <p:nvSpPr>
            <p:cNvPr id="30" name="内容占位符 2"/>
            <p:cNvSpPr txBox="1">
              <a:spLocks/>
            </p:cNvSpPr>
            <p:nvPr/>
          </p:nvSpPr>
          <p:spPr>
            <a:xfrm>
              <a:off x="1394985" y="2616883"/>
              <a:ext cx="539159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只有共享了相同消息队列的进程，才建立连接</a:t>
              </a:r>
            </a:p>
          </p:txBody>
        </p:sp>
        <p:pic>
          <p:nvPicPr>
            <p:cNvPr id="31" name="图片 30" descr="小点1.png"/>
            <p:cNvPicPr>
              <a:picLocks noChangeAspect="1"/>
            </p:cNvPicPr>
            <p:nvPr/>
          </p:nvPicPr>
          <p:blipFill>
            <a:blip r:embed="rId2" cstate="print"/>
            <a:stretch>
              <a:fillRect/>
            </a:stretch>
          </p:blipFill>
          <p:spPr>
            <a:xfrm>
              <a:off x="1262422" y="2713040"/>
              <a:ext cx="151066" cy="148997"/>
            </a:xfrm>
            <a:prstGeom prst="rect">
              <a:avLst/>
            </a:prstGeom>
            <a:effectLst/>
          </p:spPr>
        </p:pic>
      </p:grpSp>
      <p:grpSp>
        <p:nvGrpSpPr>
          <p:cNvPr id="6" name="组合 5"/>
          <p:cNvGrpSpPr/>
          <p:nvPr/>
        </p:nvGrpSpPr>
        <p:grpSpPr>
          <a:xfrm>
            <a:off x="844894" y="3104243"/>
            <a:ext cx="2298347" cy="400110"/>
            <a:chOff x="844893" y="2246993"/>
            <a:chExt cx="2298347" cy="400110"/>
          </a:xfrm>
        </p:grpSpPr>
        <p:sp>
          <p:nvSpPr>
            <p:cNvPr id="32" name="内容占位符 2"/>
            <p:cNvSpPr txBox="1">
              <a:spLocks/>
            </p:cNvSpPr>
            <p:nvPr/>
          </p:nvSpPr>
          <p:spPr>
            <a:xfrm>
              <a:off x="1142976" y="2272393"/>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通信链路的属性</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TextBox 32"/>
            <p:cNvSpPr txBox="1"/>
            <p:nvPr/>
          </p:nvSpPr>
          <p:spPr>
            <a:xfrm>
              <a:off x="844893" y="2246993"/>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1262422" y="3780524"/>
            <a:ext cx="3023826" cy="351743"/>
            <a:chOff x="1262422" y="2923273"/>
            <a:chExt cx="3023826" cy="351743"/>
          </a:xfrm>
        </p:grpSpPr>
        <p:sp>
          <p:nvSpPr>
            <p:cNvPr id="34" name="内容占位符 2"/>
            <p:cNvSpPr txBox="1">
              <a:spLocks/>
            </p:cNvSpPr>
            <p:nvPr/>
          </p:nvSpPr>
          <p:spPr>
            <a:xfrm>
              <a:off x="1394985" y="2923273"/>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连接可以是单向或双向</a:t>
              </a:r>
            </a:p>
          </p:txBody>
        </p:sp>
        <p:pic>
          <p:nvPicPr>
            <p:cNvPr id="35" name="图片 34" descr="小点1.png"/>
            <p:cNvPicPr>
              <a:picLocks noChangeAspect="1"/>
            </p:cNvPicPr>
            <p:nvPr/>
          </p:nvPicPr>
          <p:blipFill>
            <a:blip r:embed="rId2" cstate="print"/>
            <a:stretch>
              <a:fillRect/>
            </a:stretch>
          </p:blipFill>
          <p:spPr>
            <a:xfrm>
              <a:off x="1262422" y="3019430"/>
              <a:ext cx="151066" cy="148997"/>
            </a:xfrm>
            <a:prstGeom prst="rect">
              <a:avLst/>
            </a:prstGeom>
            <a:effectLst/>
          </p:spPr>
        </p:pic>
      </p:grpSp>
      <p:grpSp>
        <p:nvGrpSpPr>
          <p:cNvPr id="2" name="组合 1"/>
          <p:cNvGrpSpPr/>
          <p:nvPr/>
        </p:nvGrpSpPr>
        <p:grpSpPr>
          <a:xfrm>
            <a:off x="1262422" y="4086914"/>
            <a:ext cx="4023958" cy="658133"/>
            <a:chOff x="1262422" y="3229663"/>
            <a:chExt cx="4023958" cy="658133"/>
          </a:xfrm>
        </p:grpSpPr>
        <p:sp>
          <p:nvSpPr>
            <p:cNvPr id="36" name="内容占位符 2"/>
            <p:cNvSpPr txBox="1">
              <a:spLocks/>
            </p:cNvSpPr>
            <p:nvPr/>
          </p:nvSpPr>
          <p:spPr>
            <a:xfrm>
              <a:off x="1394985" y="3229663"/>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消息队列可以与多个进程相关联</a:t>
              </a:r>
            </a:p>
          </p:txBody>
        </p:sp>
        <p:pic>
          <p:nvPicPr>
            <p:cNvPr id="37" name="图片 36" descr="小点1.png"/>
            <p:cNvPicPr>
              <a:picLocks noChangeAspect="1"/>
            </p:cNvPicPr>
            <p:nvPr/>
          </p:nvPicPr>
          <p:blipFill>
            <a:blip r:embed="rId2" cstate="print"/>
            <a:stretch>
              <a:fillRect/>
            </a:stretch>
          </p:blipFill>
          <p:spPr>
            <a:xfrm>
              <a:off x="1262422" y="3325820"/>
              <a:ext cx="151066" cy="148997"/>
            </a:xfrm>
            <a:prstGeom prst="rect">
              <a:avLst/>
            </a:prstGeom>
            <a:effectLst/>
          </p:spPr>
        </p:pic>
        <p:sp>
          <p:nvSpPr>
            <p:cNvPr id="40" name="内容占位符 2"/>
            <p:cNvSpPr txBox="1">
              <a:spLocks/>
            </p:cNvSpPr>
            <p:nvPr/>
          </p:nvSpPr>
          <p:spPr>
            <a:xfrm>
              <a:off x="1394985" y="3536053"/>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每对进程可以共享多个消息队列</a:t>
              </a:r>
            </a:p>
          </p:txBody>
        </p:sp>
        <p:pic>
          <p:nvPicPr>
            <p:cNvPr id="41" name="图片 40" descr="小点1.png"/>
            <p:cNvPicPr>
              <a:picLocks noChangeAspect="1"/>
            </p:cNvPicPr>
            <p:nvPr/>
          </p:nvPicPr>
          <p:blipFill>
            <a:blip r:embed="rId2" cstate="print"/>
            <a:stretch>
              <a:fillRect/>
            </a:stretch>
          </p:blipFill>
          <p:spPr>
            <a:xfrm>
              <a:off x="1262422" y="3632210"/>
              <a:ext cx="151066" cy="148997"/>
            </a:xfrm>
            <a:prstGeom prst="rect">
              <a:avLst/>
            </a:prstGeom>
            <a:effectLst/>
          </p:spPr>
        </p:pic>
      </p:grpSp>
    </p:spTree>
    <p:extLst>
      <p:ext uri="{BB962C8B-B14F-4D97-AF65-F5344CB8AC3E}">
        <p14:creationId xmlns:p14="http://schemas.microsoft.com/office/powerpoint/2010/main" val="294817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间接通信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5"/>
            <a:ext cx="4155735" cy="1305837"/>
            <a:chOff x="844893" y="1000114"/>
            <a:chExt cx="4155735" cy="1305837"/>
          </a:xfrm>
        </p:grpSpPr>
        <p:sp>
          <p:nvSpPr>
            <p:cNvPr id="9" name="内容占位符 2"/>
            <p:cNvSpPr txBox="1">
              <a:spLocks/>
            </p:cNvSpPr>
            <p:nvPr/>
          </p:nvSpPr>
          <p:spPr>
            <a:xfrm>
              <a:off x="1142976" y="1000114"/>
              <a:ext cx="184484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通信流程</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4" name="图片 13"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17" name="内容占位符 2"/>
            <p:cNvSpPr txBox="1">
              <a:spLocks/>
            </p:cNvSpPr>
            <p:nvPr/>
          </p:nvSpPr>
          <p:spPr>
            <a:xfrm>
              <a:off x="1394985" y="1643056"/>
              <a:ext cx="360564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通过消息队列发送和接收消息</a:t>
              </a:r>
            </a:p>
          </p:txBody>
        </p:sp>
        <p:sp>
          <p:nvSpPr>
            <p:cNvPr id="26" name="内容占位符 2"/>
            <p:cNvSpPr txBox="1">
              <a:spLocks/>
            </p:cNvSpPr>
            <p:nvPr/>
          </p:nvSpPr>
          <p:spPr>
            <a:xfrm>
              <a:off x="1394985" y="1331904"/>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创建一个新的消息队列</a:t>
              </a:r>
            </a:p>
          </p:txBody>
        </p:sp>
        <p:pic>
          <p:nvPicPr>
            <p:cNvPr id="27" name="图片 26" descr="小点1.png"/>
            <p:cNvPicPr>
              <a:picLocks noChangeAspect="1"/>
            </p:cNvPicPr>
            <p:nvPr/>
          </p:nvPicPr>
          <p:blipFill>
            <a:blip r:embed="rId2" cstate="print"/>
            <a:stretch>
              <a:fillRect/>
            </a:stretch>
          </p:blipFill>
          <p:spPr>
            <a:xfrm>
              <a:off x="1262422" y="1428061"/>
              <a:ext cx="151066" cy="148997"/>
            </a:xfrm>
            <a:prstGeom prst="rect">
              <a:avLst/>
            </a:prstGeom>
            <a:effectLst/>
          </p:spPr>
        </p:pic>
        <p:sp>
          <p:nvSpPr>
            <p:cNvPr id="30" name="内容占位符 2"/>
            <p:cNvSpPr txBox="1">
              <a:spLocks/>
            </p:cNvSpPr>
            <p:nvPr/>
          </p:nvSpPr>
          <p:spPr>
            <a:xfrm>
              <a:off x="1394985" y="195420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销毁消息队列</a:t>
              </a:r>
            </a:p>
          </p:txBody>
        </p:sp>
        <p:pic>
          <p:nvPicPr>
            <p:cNvPr id="31" name="图片 30" descr="小点1.png"/>
            <p:cNvPicPr>
              <a:picLocks noChangeAspect="1"/>
            </p:cNvPicPr>
            <p:nvPr/>
          </p:nvPicPr>
          <p:blipFill>
            <a:blip r:embed="rId2" cstate="print"/>
            <a:stretch>
              <a:fillRect/>
            </a:stretch>
          </p:blipFill>
          <p:spPr>
            <a:xfrm>
              <a:off x="1262422" y="2050365"/>
              <a:ext cx="151066" cy="148997"/>
            </a:xfrm>
            <a:prstGeom prst="rect">
              <a:avLst/>
            </a:prstGeom>
            <a:effectLst/>
          </p:spPr>
        </p:pic>
      </p:grpSp>
      <p:grpSp>
        <p:nvGrpSpPr>
          <p:cNvPr id="3" name="组合 2"/>
          <p:cNvGrpSpPr/>
          <p:nvPr/>
        </p:nvGrpSpPr>
        <p:grpSpPr>
          <a:xfrm>
            <a:off x="844894" y="3091544"/>
            <a:ext cx="5870247" cy="1013737"/>
            <a:chOff x="844893" y="2234293"/>
            <a:chExt cx="5870247" cy="1013737"/>
          </a:xfrm>
        </p:grpSpPr>
        <p:sp>
          <p:nvSpPr>
            <p:cNvPr id="32" name="内容占位符 2"/>
            <p:cNvSpPr txBox="1">
              <a:spLocks/>
            </p:cNvSpPr>
            <p:nvPr/>
          </p:nvSpPr>
          <p:spPr>
            <a:xfrm>
              <a:off x="1142976" y="2272393"/>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基本通信操作</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TextBox 32"/>
            <p:cNvSpPr txBox="1"/>
            <p:nvPr/>
          </p:nvSpPr>
          <p:spPr>
            <a:xfrm>
              <a:off x="844893" y="2234293"/>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内容占位符 2"/>
            <p:cNvSpPr txBox="1">
              <a:spLocks/>
            </p:cNvSpPr>
            <p:nvPr/>
          </p:nvSpPr>
          <p:spPr>
            <a:xfrm>
              <a:off x="1394985" y="2589897"/>
              <a:ext cx="482008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send(A, message)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发送消息到队列</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6" name="内容占位符 2"/>
            <p:cNvSpPr txBox="1">
              <a:spLocks/>
            </p:cNvSpPr>
            <p:nvPr/>
          </p:nvSpPr>
          <p:spPr>
            <a:xfrm>
              <a:off x="1394985" y="2896287"/>
              <a:ext cx="53201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receive(A, message)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从队列</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接受消息</a:t>
              </a:r>
            </a:p>
          </p:txBody>
        </p:sp>
      </p:grpSp>
    </p:spTree>
    <p:extLst>
      <p:ext uri="{BB962C8B-B14F-4D97-AF65-F5344CB8AC3E}">
        <p14:creationId xmlns:p14="http://schemas.microsoft.com/office/powerpoint/2010/main" val="399910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阻塞与非阻塞通信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6679433" cy="400110"/>
            <a:chOff x="844893" y="1000114"/>
            <a:chExt cx="6679433" cy="400110"/>
          </a:xfrm>
        </p:grpSpPr>
        <p:sp>
          <p:nvSpPr>
            <p:cNvPr id="9" name="内容占位符 2"/>
            <p:cNvSpPr txBox="1">
              <a:spLocks/>
            </p:cNvSpPr>
            <p:nvPr/>
          </p:nvSpPr>
          <p:spPr>
            <a:xfrm>
              <a:off x="1142975" y="1000114"/>
              <a:ext cx="6381351"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进程通信可划分为阻塞（同步）或非阻塞（异步）</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53364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发送者在发送消息后进入等待，直到接收者成功收到</a:t>
              </a: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4" y="218915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17401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阻塞与非阻塞通信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6823449" cy="400110"/>
            <a:chOff x="844893" y="1000114"/>
            <a:chExt cx="6823449" cy="400110"/>
          </a:xfrm>
        </p:grpSpPr>
        <p:sp>
          <p:nvSpPr>
            <p:cNvPr id="9" name="内容占位符 2"/>
            <p:cNvSpPr txBox="1">
              <a:spLocks/>
            </p:cNvSpPr>
            <p:nvPr/>
          </p:nvSpPr>
          <p:spPr>
            <a:xfrm>
              <a:off x="1142975" y="1000114"/>
              <a:ext cx="6525367"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进程通信可划分为阻塞（同步）或非阻塞（异步）</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53364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4" y="218915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3" name="组合 12"/>
          <p:cNvGrpSpPr/>
          <p:nvPr/>
        </p:nvGrpSpPr>
        <p:grpSpPr>
          <a:xfrm>
            <a:off x="1262422" y="286543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阻塞接收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接收者在请求接收消息后进入等待，直到成功收到一个消息</a:t>
              </a:r>
            </a:p>
          </p:txBody>
        </p:sp>
      </p:grpSp>
    </p:spTree>
    <p:extLst>
      <p:ext uri="{BB962C8B-B14F-4D97-AF65-F5344CB8AC3E}">
        <p14:creationId xmlns:p14="http://schemas.microsoft.com/office/powerpoint/2010/main" val="92352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阻塞与非阻塞通信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7183489" cy="400110"/>
            <a:chOff x="844893" y="1000114"/>
            <a:chExt cx="7183489" cy="400110"/>
          </a:xfrm>
        </p:grpSpPr>
        <p:sp>
          <p:nvSpPr>
            <p:cNvPr id="9" name="内容占位符 2"/>
            <p:cNvSpPr txBox="1">
              <a:spLocks/>
            </p:cNvSpPr>
            <p:nvPr/>
          </p:nvSpPr>
          <p:spPr>
            <a:xfrm>
              <a:off x="1142975" y="1000114"/>
              <a:ext cx="6885407"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进程通信可划分为阻塞（同步）或非阻塞（异步）</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53364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4" y="218915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3" name="组合 12"/>
          <p:cNvGrpSpPr/>
          <p:nvPr/>
        </p:nvGrpSpPr>
        <p:grpSpPr>
          <a:xfrm>
            <a:off x="1262422" y="286543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阻塞接收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6" name="组合 15"/>
          <p:cNvGrpSpPr/>
          <p:nvPr/>
        </p:nvGrpSpPr>
        <p:grpSpPr>
          <a:xfrm>
            <a:off x="844894" y="3154887"/>
            <a:ext cx="2512661" cy="400110"/>
            <a:chOff x="844893" y="2794002"/>
            <a:chExt cx="2512661" cy="400110"/>
          </a:xfrm>
        </p:grpSpPr>
        <p:sp>
          <p:nvSpPr>
            <p:cNvPr id="17" name="内容占位符 2"/>
            <p:cNvSpPr txBox="1">
              <a:spLocks/>
            </p:cNvSpPr>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1" name="组合 20"/>
          <p:cNvGrpSpPr/>
          <p:nvPr/>
        </p:nvGrpSpPr>
        <p:grpSpPr>
          <a:xfrm>
            <a:off x="1262422" y="3510491"/>
            <a:ext cx="6765962" cy="551544"/>
            <a:chOff x="1262422" y="3149606"/>
            <a:chExt cx="6765962" cy="551544"/>
          </a:xfrm>
        </p:grpSpPr>
        <p:sp>
          <p:nvSpPr>
            <p:cNvPr id="22" name="内容占位符 2"/>
            <p:cNvSpPr txBox="1">
              <a:spLocks/>
            </p:cNvSpPr>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发送者在消息发送后，可立即进行其他操作</a:t>
              </a:r>
            </a:p>
          </p:txBody>
        </p:sp>
        <p:pic>
          <p:nvPicPr>
            <p:cNvPr id="23" name="图片 22" descr="小点1.png"/>
            <p:cNvPicPr>
              <a:picLocks noChangeAspect="1"/>
            </p:cNvPicPr>
            <p:nvPr/>
          </p:nvPicPr>
          <p:blipFill>
            <a:blip r:embed="rId2" cstate="print"/>
            <a:stretch>
              <a:fillRect/>
            </a:stretch>
          </p:blipFill>
          <p:spPr>
            <a:xfrm>
              <a:off x="1262422" y="3245763"/>
              <a:ext cx="151066" cy="148997"/>
            </a:xfrm>
            <a:prstGeom prst="rect">
              <a:avLst/>
            </a:prstGeom>
            <a:effectLst/>
          </p:spPr>
        </p:pic>
      </p:grpSp>
    </p:spTree>
    <p:extLst>
      <p:ext uri="{BB962C8B-B14F-4D97-AF65-F5344CB8AC3E}">
        <p14:creationId xmlns:p14="http://schemas.microsoft.com/office/powerpoint/2010/main" val="191798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阻塞与非阻塞通信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6823449" cy="400110"/>
            <a:chOff x="844893" y="1000114"/>
            <a:chExt cx="6823449" cy="400110"/>
          </a:xfrm>
        </p:grpSpPr>
        <p:sp>
          <p:nvSpPr>
            <p:cNvPr id="9" name="内容占位符 2"/>
            <p:cNvSpPr txBox="1">
              <a:spLocks/>
            </p:cNvSpPr>
            <p:nvPr/>
          </p:nvSpPr>
          <p:spPr>
            <a:xfrm>
              <a:off x="1142975" y="1000114"/>
              <a:ext cx="6525367"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进程通信可划分为阻塞（同步）或非阻塞（异步）</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53364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4" y="218915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3" name="组合 12"/>
          <p:cNvGrpSpPr/>
          <p:nvPr/>
        </p:nvGrpSpPr>
        <p:grpSpPr>
          <a:xfrm>
            <a:off x="1262422" y="286543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阻塞接收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6" name="组合 15"/>
          <p:cNvGrpSpPr/>
          <p:nvPr/>
        </p:nvGrpSpPr>
        <p:grpSpPr>
          <a:xfrm>
            <a:off x="844894" y="3154887"/>
            <a:ext cx="2512661" cy="400110"/>
            <a:chOff x="844893" y="2794002"/>
            <a:chExt cx="2512661" cy="400110"/>
          </a:xfrm>
        </p:grpSpPr>
        <p:sp>
          <p:nvSpPr>
            <p:cNvPr id="17" name="内容占位符 2"/>
            <p:cNvSpPr txBox="1">
              <a:spLocks/>
            </p:cNvSpPr>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1" name="组合 20"/>
          <p:cNvGrpSpPr/>
          <p:nvPr/>
        </p:nvGrpSpPr>
        <p:grpSpPr>
          <a:xfrm>
            <a:off x="1262422" y="3510491"/>
            <a:ext cx="6765962" cy="551544"/>
            <a:chOff x="1262422" y="3149606"/>
            <a:chExt cx="6765962" cy="551544"/>
          </a:xfrm>
        </p:grpSpPr>
        <p:sp>
          <p:nvSpPr>
            <p:cNvPr id="22" name="内容占位符 2"/>
            <p:cNvSpPr txBox="1">
              <a:spLocks/>
            </p:cNvSpPr>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2" cstate="print"/>
            <a:stretch>
              <a:fillRect/>
            </a:stretch>
          </p:blipFill>
          <p:spPr>
            <a:xfrm>
              <a:off x="1262422" y="3245763"/>
              <a:ext cx="151066" cy="148997"/>
            </a:xfrm>
            <a:prstGeom prst="rect">
              <a:avLst/>
            </a:prstGeom>
            <a:effectLst/>
          </p:spPr>
        </p:pic>
      </p:grpSp>
      <p:grpSp>
        <p:nvGrpSpPr>
          <p:cNvPr id="24" name="组合 23"/>
          <p:cNvGrpSpPr/>
          <p:nvPr/>
        </p:nvGrpSpPr>
        <p:grpSpPr>
          <a:xfrm>
            <a:off x="1262422" y="3838427"/>
            <a:ext cx="5397810" cy="873216"/>
            <a:chOff x="1262422" y="3714758"/>
            <a:chExt cx="5397810" cy="873216"/>
          </a:xfrm>
        </p:grpSpPr>
        <p:sp>
          <p:nvSpPr>
            <p:cNvPr id="25" name="内容占位符 2"/>
            <p:cNvSpPr txBox="1">
              <a:spLocks/>
            </p:cNvSpPr>
            <p:nvPr/>
          </p:nvSpPr>
          <p:spPr>
            <a:xfrm>
              <a:off x="1394985" y="3714758"/>
              <a:ext cx="5265247" cy="8732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非阻塞接收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没有消息发送时，接收者在请求接收消息后，接收不到任何消息</a:t>
              </a:r>
            </a:p>
          </p:txBody>
        </p:sp>
        <p:pic>
          <p:nvPicPr>
            <p:cNvPr id="28" name="图片 27" descr="小点1.png"/>
            <p:cNvPicPr>
              <a:picLocks noChangeAspect="1"/>
            </p:cNvPicPr>
            <p:nvPr/>
          </p:nvPicPr>
          <p:blipFill>
            <a:blip r:embed="rId2" cstate="print"/>
            <a:stretch>
              <a:fillRect/>
            </a:stretch>
          </p:blipFill>
          <p:spPr>
            <a:xfrm>
              <a:off x="1262422" y="3810915"/>
              <a:ext cx="151066" cy="148997"/>
            </a:xfrm>
            <a:prstGeom prst="rect">
              <a:avLst/>
            </a:prstGeom>
            <a:effectLst/>
          </p:spPr>
        </p:pic>
      </p:grpSp>
    </p:spTree>
    <p:extLst>
      <p:ext uri="{BB962C8B-B14F-4D97-AF65-F5344CB8AC3E}">
        <p14:creationId xmlns:p14="http://schemas.microsoft.com/office/powerpoint/2010/main" val="224150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通信链路缓冲</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5584495" cy="400110"/>
            <a:chOff x="844893" y="1000114"/>
            <a:chExt cx="5584495" cy="400110"/>
          </a:xfrm>
        </p:grpSpPr>
        <p:sp>
          <p:nvSpPr>
            <p:cNvPr id="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进程发送的消息在链路上可能有</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3</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种缓冲方式</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2176455"/>
            <a:ext cx="3023826" cy="681043"/>
            <a:chOff x="1262422" y="1319204"/>
            <a:chExt cx="3023826" cy="681043"/>
          </a:xfrm>
        </p:grpSpPr>
        <p:sp>
          <p:nvSpPr>
            <p:cNvPr id="17" name="内容占位符 2"/>
            <p:cNvSpPr txBox="1">
              <a:spLocks/>
            </p:cNvSpPr>
            <p:nvPr/>
          </p:nvSpPr>
          <p:spPr>
            <a:xfrm>
              <a:off x="1394985" y="1638295"/>
              <a:ext cx="2891263"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发送方必须等待接收方</a:t>
              </a:r>
            </a:p>
          </p:txBody>
        </p:sp>
        <p:sp>
          <p:nvSpPr>
            <p:cNvPr id="26" name="内容占位符 2"/>
            <p:cNvSpPr txBox="1">
              <a:spLocks/>
            </p:cNvSpPr>
            <p:nvPr/>
          </p:nvSpPr>
          <p:spPr>
            <a:xfrm>
              <a:off x="1394985" y="1319204"/>
              <a:ext cx="103387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0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容量</a:t>
              </a:r>
            </a:p>
          </p:txBody>
        </p:sp>
        <p:pic>
          <p:nvPicPr>
            <p:cNvPr id="27" name="图片 26" descr="小点1.png"/>
            <p:cNvPicPr>
              <a:picLocks noChangeAspect="1"/>
            </p:cNvPicPr>
            <p:nvPr/>
          </p:nvPicPr>
          <p:blipFill>
            <a:blip r:embed="rId2" cstate="print"/>
            <a:stretch>
              <a:fillRect/>
            </a:stretch>
          </p:blipFill>
          <p:spPr>
            <a:xfrm>
              <a:off x="1262422" y="1415361"/>
              <a:ext cx="151066" cy="148997"/>
            </a:xfrm>
            <a:prstGeom prst="rect">
              <a:avLst/>
            </a:prstGeom>
            <a:effectLst/>
          </p:spPr>
        </p:pic>
      </p:grpSp>
      <p:grpSp>
        <p:nvGrpSpPr>
          <p:cNvPr id="4" name="组合 3"/>
          <p:cNvGrpSpPr/>
          <p:nvPr/>
        </p:nvGrpSpPr>
        <p:grpSpPr>
          <a:xfrm>
            <a:off x="1262422" y="2816221"/>
            <a:ext cx="5024090" cy="681043"/>
            <a:chOff x="1262422" y="1958970"/>
            <a:chExt cx="5024090" cy="681043"/>
          </a:xfrm>
        </p:grpSpPr>
        <p:sp>
          <p:nvSpPr>
            <p:cNvPr id="23" name="内容占位符 2"/>
            <p:cNvSpPr txBox="1">
              <a:spLocks/>
            </p:cNvSpPr>
            <p:nvPr/>
          </p:nvSpPr>
          <p:spPr>
            <a:xfrm>
              <a:off x="1394985" y="2278061"/>
              <a:ext cx="489152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通信链路缓冲队列满时，发送方必须等待</a:t>
              </a:r>
            </a:p>
          </p:txBody>
        </p:sp>
        <p:sp>
          <p:nvSpPr>
            <p:cNvPr id="24" name="内容占位符 2"/>
            <p:cNvSpPr txBox="1">
              <a:spLocks/>
            </p:cNvSpPr>
            <p:nvPr/>
          </p:nvSpPr>
          <p:spPr>
            <a:xfrm>
              <a:off x="1394985" y="1958970"/>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有限容量</a:t>
              </a:r>
            </a:p>
          </p:txBody>
        </p:sp>
        <p:pic>
          <p:nvPicPr>
            <p:cNvPr id="25" name="图片 24" descr="小点1.png"/>
            <p:cNvPicPr>
              <a:picLocks noChangeAspect="1"/>
            </p:cNvPicPr>
            <p:nvPr/>
          </p:nvPicPr>
          <p:blipFill>
            <a:blip r:embed="rId2" cstate="print"/>
            <a:stretch>
              <a:fillRect/>
            </a:stretch>
          </p:blipFill>
          <p:spPr>
            <a:xfrm>
              <a:off x="1262422" y="2055127"/>
              <a:ext cx="151066" cy="148997"/>
            </a:xfrm>
            <a:prstGeom prst="rect">
              <a:avLst/>
            </a:prstGeom>
            <a:effectLst/>
          </p:spPr>
        </p:pic>
      </p:grpSp>
      <p:grpSp>
        <p:nvGrpSpPr>
          <p:cNvPr id="5" name="组合 4"/>
          <p:cNvGrpSpPr/>
          <p:nvPr/>
        </p:nvGrpSpPr>
        <p:grpSpPr>
          <a:xfrm>
            <a:off x="1262422" y="3446462"/>
            <a:ext cx="2523760" cy="681043"/>
            <a:chOff x="1262422" y="2589211"/>
            <a:chExt cx="2523760" cy="681043"/>
          </a:xfrm>
        </p:grpSpPr>
        <p:sp>
          <p:nvSpPr>
            <p:cNvPr id="28" name="内容占位符 2"/>
            <p:cNvSpPr txBox="1">
              <a:spLocks/>
            </p:cNvSpPr>
            <p:nvPr/>
          </p:nvSpPr>
          <p:spPr>
            <a:xfrm>
              <a:off x="1394985" y="2908302"/>
              <a:ext cx="239119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发送方不需要等待</a:t>
              </a:r>
            </a:p>
          </p:txBody>
        </p:sp>
        <p:sp>
          <p:nvSpPr>
            <p:cNvPr id="29" name="内容占位符 2"/>
            <p:cNvSpPr txBox="1">
              <a:spLocks/>
            </p:cNvSpPr>
            <p:nvPr/>
          </p:nvSpPr>
          <p:spPr>
            <a:xfrm>
              <a:off x="1394985" y="2589211"/>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无限容量</a:t>
              </a:r>
            </a:p>
          </p:txBody>
        </p:sp>
        <p:pic>
          <p:nvPicPr>
            <p:cNvPr id="30" name="图片 29" descr="小点1.png"/>
            <p:cNvPicPr>
              <a:picLocks noChangeAspect="1"/>
            </p:cNvPicPr>
            <p:nvPr/>
          </p:nvPicPr>
          <p:blipFill>
            <a:blip r:embed="rId2" cstate="print"/>
            <a:stretch>
              <a:fillRect/>
            </a:stretch>
          </p:blipFill>
          <p:spPr>
            <a:xfrm>
              <a:off x="1262422" y="2685368"/>
              <a:ext cx="151066" cy="148997"/>
            </a:xfrm>
            <a:prstGeom prst="rect">
              <a:avLst/>
            </a:prstGeom>
            <a:effectLst/>
          </p:spPr>
        </p:pic>
      </p:grpSp>
    </p:spTree>
    <p:extLst>
      <p:ext uri="{BB962C8B-B14F-4D97-AF65-F5344CB8AC3E}">
        <p14:creationId xmlns:p14="http://schemas.microsoft.com/office/powerpoint/2010/main" val="161088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常见的四种</a:t>
            </a:r>
            <a:r>
              <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IPC</a:t>
            </a: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方法</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5584495" cy="400110"/>
            <a:chOff x="844893" y="1000114"/>
            <a:chExt cx="5584495" cy="400110"/>
          </a:xfrm>
        </p:grpSpPr>
        <p:sp>
          <p:nvSpPr>
            <p:cNvPr id="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8" name="组合 17"/>
          <p:cNvGrpSpPr/>
          <p:nvPr/>
        </p:nvGrpSpPr>
        <p:grpSpPr>
          <a:xfrm>
            <a:off x="827584" y="2348880"/>
            <a:ext cx="5584495" cy="400110"/>
            <a:chOff x="844893" y="1000114"/>
            <a:chExt cx="5584495" cy="400110"/>
          </a:xfrm>
        </p:grpSpPr>
        <p:sp>
          <p:nvSpPr>
            <p:cNvPr id="1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管道</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2" name="组合 31"/>
          <p:cNvGrpSpPr/>
          <p:nvPr/>
        </p:nvGrpSpPr>
        <p:grpSpPr>
          <a:xfrm>
            <a:off x="827584" y="2924944"/>
            <a:ext cx="5584495" cy="400110"/>
            <a:chOff x="844893" y="1000114"/>
            <a:chExt cx="5584495" cy="400110"/>
          </a:xfrm>
        </p:grpSpPr>
        <p:sp>
          <p:nvSpPr>
            <p:cNvPr id="33"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8" name="组合 37"/>
          <p:cNvGrpSpPr/>
          <p:nvPr/>
        </p:nvGrpSpPr>
        <p:grpSpPr>
          <a:xfrm>
            <a:off x="859713" y="3532946"/>
            <a:ext cx="5584495" cy="400110"/>
            <a:chOff x="844893" y="1000114"/>
            <a:chExt cx="5584495" cy="400110"/>
          </a:xfrm>
        </p:grpSpPr>
        <p:sp>
          <p:nvSpPr>
            <p:cNvPr id="3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0"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246171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22" presetClass="entr" presetSubtype="8"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a:t>
            </a:r>
            <a:r>
              <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Signal</a:t>
            </a: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4735219" cy="642942"/>
            <a:chOff x="844893" y="1000114"/>
            <a:chExt cx="4735219" cy="642942"/>
          </a:xfrm>
        </p:grpSpPr>
        <p:sp>
          <p:nvSpPr>
            <p:cNvPr id="9" name="内容占位符 2"/>
            <p:cNvSpPr txBox="1">
              <a:spLocks/>
            </p:cNvSpPr>
            <p:nvPr/>
          </p:nvSpPr>
          <p:spPr>
            <a:xfrm>
              <a:off x="1142976" y="1000114"/>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a:spLocks/>
            </p:cNvSpPr>
            <p:nvPr/>
          </p:nvSpPr>
          <p:spPr>
            <a:xfrm>
              <a:off x="1394985" y="1319204"/>
              <a:ext cx="418512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进程间的软件中断通知和处理机制</a:t>
              </a:r>
            </a:p>
          </p:txBody>
        </p:sp>
        <p:pic>
          <p:nvPicPr>
            <p:cNvPr id="27" name="图片 26" descr="小点1.png"/>
            <p:cNvPicPr>
              <a:picLocks noChangeAspect="1"/>
            </p:cNvPicPr>
            <p:nvPr/>
          </p:nvPicPr>
          <p:blipFill>
            <a:blip r:embed="rId2" cstate="print"/>
            <a:stretch>
              <a:fillRect/>
            </a:stretch>
          </p:blipFill>
          <p:spPr>
            <a:xfrm>
              <a:off x="1262422" y="1415361"/>
              <a:ext cx="151066" cy="148997"/>
            </a:xfrm>
            <a:prstGeom prst="rect">
              <a:avLst/>
            </a:prstGeom>
            <a:effectLst/>
          </p:spPr>
        </p:pic>
      </p:grpSp>
      <p:grpSp>
        <p:nvGrpSpPr>
          <p:cNvPr id="3" name="组合 2"/>
          <p:cNvGrpSpPr/>
          <p:nvPr/>
        </p:nvGrpSpPr>
        <p:grpSpPr>
          <a:xfrm>
            <a:off x="1262422" y="2507181"/>
            <a:ext cx="6765962" cy="571504"/>
            <a:chOff x="1262422" y="1649931"/>
            <a:chExt cx="6765962" cy="571504"/>
          </a:xfrm>
        </p:grpSpPr>
        <p:sp>
          <p:nvSpPr>
            <p:cNvPr id="31" name="内容占位符 2"/>
            <p:cNvSpPr txBox="1">
              <a:spLocks/>
            </p:cNvSpPr>
            <p:nvPr/>
          </p:nvSpPr>
          <p:spPr>
            <a:xfrm>
              <a:off x="1394985" y="1649931"/>
              <a:ext cx="6633399"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如：</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SIGKILL, SIGSTOP, SIGCONT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等</a:t>
              </a:r>
            </a:p>
          </p:txBody>
        </p:sp>
        <p:pic>
          <p:nvPicPr>
            <p:cNvPr id="36" name="图片 35" descr="小点1.png"/>
            <p:cNvPicPr>
              <a:picLocks noChangeAspect="1"/>
            </p:cNvPicPr>
            <p:nvPr/>
          </p:nvPicPr>
          <p:blipFill>
            <a:blip r:embed="rId2" cstate="print"/>
            <a:stretch>
              <a:fillRect/>
            </a:stretch>
          </p:blipFill>
          <p:spPr>
            <a:xfrm>
              <a:off x="1262422" y="1739213"/>
              <a:ext cx="151066" cy="148997"/>
            </a:xfrm>
            <a:prstGeom prst="rect">
              <a:avLst/>
            </a:prstGeom>
            <a:effectLst/>
          </p:spPr>
        </p:pic>
      </p:grpSp>
      <p:grpSp>
        <p:nvGrpSpPr>
          <p:cNvPr id="5" name="组合 4"/>
          <p:cNvGrpSpPr/>
          <p:nvPr/>
        </p:nvGrpSpPr>
        <p:grpSpPr>
          <a:xfrm>
            <a:off x="844894" y="2924944"/>
            <a:ext cx="6441751" cy="908056"/>
            <a:chOff x="844893" y="2067694"/>
            <a:chExt cx="6441751" cy="908056"/>
          </a:xfrm>
        </p:grpSpPr>
        <p:grpSp>
          <p:nvGrpSpPr>
            <p:cNvPr id="4" name="组合 3"/>
            <p:cNvGrpSpPr/>
            <p:nvPr/>
          </p:nvGrpSpPr>
          <p:grpSpPr>
            <a:xfrm>
              <a:off x="844893" y="2067694"/>
              <a:ext cx="3369917" cy="400110"/>
              <a:chOff x="844893" y="2067694"/>
              <a:chExt cx="3369917" cy="400110"/>
            </a:xfrm>
          </p:grpSpPr>
          <p:sp>
            <p:nvSpPr>
              <p:cNvPr id="38" name="内容占位符 2"/>
              <p:cNvSpPr txBox="1">
                <a:spLocks/>
              </p:cNvSpPr>
              <p:nvPr/>
            </p:nvSpPr>
            <p:spPr>
              <a:xfrm>
                <a:off x="1142976" y="2067694"/>
                <a:ext cx="307183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信号的接收处理</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9" name="TextBox 38"/>
              <p:cNvSpPr txBox="1"/>
              <p:nvPr/>
            </p:nvSpPr>
            <p:spPr>
              <a:xfrm>
                <a:off x="844893" y="206769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
          <p:nvSpPr>
            <p:cNvPr id="40" name="内容占位符 2"/>
            <p:cNvSpPr txBox="1">
              <a:spLocks/>
            </p:cNvSpPr>
            <p:nvPr/>
          </p:nvSpPr>
          <p:spPr>
            <a:xfrm>
              <a:off x="1394985" y="2386784"/>
              <a:ext cx="5891659" cy="5889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捕获</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(catch)</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：执行进程指定的信号处理函数被调用</a:t>
              </a:r>
            </a:p>
          </p:txBody>
        </p:sp>
        <p:pic>
          <p:nvPicPr>
            <p:cNvPr id="41" name="图片 40" descr="小点1.png"/>
            <p:cNvPicPr>
              <a:picLocks noChangeAspect="1"/>
            </p:cNvPicPr>
            <p:nvPr/>
          </p:nvPicPr>
          <p:blipFill>
            <a:blip r:embed="rId2" cstate="print"/>
            <a:stretch>
              <a:fillRect/>
            </a:stretch>
          </p:blipFill>
          <p:spPr>
            <a:xfrm>
              <a:off x="1262422" y="2482941"/>
              <a:ext cx="151066" cy="148997"/>
            </a:xfrm>
            <a:prstGeom prst="rect">
              <a:avLst/>
            </a:prstGeom>
            <a:effectLst/>
          </p:spPr>
        </p:pic>
      </p:grpSp>
      <p:grpSp>
        <p:nvGrpSpPr>
          <p:cNvPr id="6" name="组合 5"/>
          <p:cNvGrpSpPr/>
          <p:nvPr/>
        </p:nvGrpSpPr>
        <p:grpSpPr>
          <a:xfrm>
            <a:off x="1262422" y="3542486"/>
            <a:ext cx="5738470" cy="684218"/>
            <a:chOff x="1262422" y="2685236"/>
            <a:chExt cx="5738470" cy="684218"/>
          </a:xfrm>
        </p:grpSpPr>
        <p:sp>
          <p:nvSpPr>
            <p:cNvPr id="42" name="内容占位符 2"/>
            <p:cNvSpPr txBox="1">
              <a:spLocks/>
            </p:cNvSpPr>
            <p:nvPr/>
          </p:nvSpPr>
          <p:spPr>
            <a:xfrm>
              <a:off x="1394985" y="2685236"/>
              <a:ext cx="560590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忽略</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(Ignore)</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：执行操作系统指定的缺省处理</a:t>
              </a:r>
            </a:p>
          </p:txBody>
        </p:sp>
        <p:pic>
          <p:nvPicPr>
            <p:cNvPr id="43" name="图片 42" descr="小点1.png"/>
            <p:cNvPicPr>
              <a:picLocks noChangeAspect="1"/>
            </p:cNvPicPr>
            <p:nvPr/>
          </p:nvPicPr>
          <p:blipFill>
            <a:blip r:embed="rId2" cstate="print"/>
            <a:stretch>
              <a:fillRect/>
            </a:stretch>
          </p:blipFill>
          <p:spPr>
            <a:xfrm>
              <a:off x="1262422" y="2781393"/>
              <a:ext cx="151066" cy="148997"/>
            </a:xfrm>
            <a:prstGeom prst="rect">
              <a:avLst/>
            </a:prstGeom>
            <a:effectLst/>
          </p:spPr>
        </p:pic>
        <p:sp>
          <p:nvSpPr>
            <p:cNvPr id="44" name="内容占位符 2"/>
            <p:cNvSpPr txBox="1">
              <a:spLocks/>
            </p:cNvSpPr>
            <p:nvPr/>
          </p:nvSpPr>
          <p:spPr>
            <a:xfrm>
              <a:off x="1639461" y="2991626"/>
              <a:ext cx="3218291"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例如：进程终止、进程挂起等</a:t>
              </a:r>
            </a:p>
          </p:txBody>
        </p:sp>
        <p:pic>
          <p:nvPicPr>
            <p:cNvPr id="45" name="图片 44" descr="小点1.png"/>
            <p:cNvPicPr>
              <a:picLocks noChangeAspect="1"/>
            </p:cNvPicPr>
            <p:nvPr/>
          </p:nvPicPr>
          <p:blipFill>
            <a:blip r:embed="rId2" cstate="print"/>
            <a:stretch>
              <a:fillRect/>
            </a:stretch>
          </p:blipFill>
          <p:spPr>
            <a:xfrm>
              <a:off x="1506898" y="3087783"/>
              <a:ext cx="151066" cy="148997"/>
            </a:xfrm>
            <a:prstGeom prst="rect">
              <a:avLst/>
            </a:prstGeom>
            <a:effectLst/>
          </p:spPr>
        </p:pic>
      </p:grpSp>
      <p:grpSp>
        <p:nvGrpSpPr>
          <p:cNvPr id="7" name="组合 6"/>
          <p:cNvGrpSpPr/>
          <p:nvPr/>
        </p:nvGrpSpPr>
        <p:grpSpPr>
          <a:xfrm>
            <a:off x="1262422" y="4134628"/>
            <a:ext cx="5166966" cy="696918"/>
            <a:chOff x="1262422" y="3277378"/>
            <a:chExt cx="5166966" cy="696918"/>
          </a:xfrm>
        </p:grpSpPr>
        <p:sp>
          <p:nvSpPr>
            <p:cNvPr id="46" name="内容占位符 2"/>
            <p:cNvSpPr txBox="1">
              <a:spLocks/>
            </p:cNvSpPr>
            <p:nvPr/>
          </p:nvSpPr>
          <p:spPr>
            <a:xfrm>
              <a:off x="1639461" y="3596468"/>
              <a:ext cx="407554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可能是暂时的</a:t>
              </a: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当处理同样类型的信号</a:t>
              </a: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7" name="图片 46" descr="小点1.png"/>
            <p:cNvPicPr>
              <a:picLocks noChangeAspect="1"/>
            </p:cNvPicPr>
            <p:nvPr/>
          </p:nvPicPr>
          <p:blipFill>
            <a:blip r:embed="rId2" cstate="print"/>
            <a:stretch>
              <a:fillRect/>
            </a:stretch>
          </p:blipFill>
          <p:spPr>
            <a:xfrm>
              <a:off x="1506898" y="3692625"/>
              <a:ext cx="151066" cy="148997"/>
            </a:xfrm>
            <a:prstGeom prst="rect">
              <a:avLst/>
            </a:prstGeom>
            <a:effectLst/>
          </p:spPr>
        </p:pic>
        <p:sp>
          <p:nvSpPr>
            <p:cNvPr id="48" name="内容占位符 2"/>
            <p:cNvSpPr txBox="1">
              <a:spLocks/>
            </p:cNvSpPr>
            <p:nvPr/>
          </p:nvSpPr>
          <p:spPr>
            <a:xfrm>
              <a:off x="1394985" y="3277378"/>
              <a:ext cx="5034403"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屏蔽（</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Mask</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）：禁止进程接收和处理信号</a:t>
              </a:r>
            </a:p>
          </p:txBody>
        </p:sp>
        <p:pic>
          <p:nvPicPr>
            <p:cNvPr id="49" name="图片 48" descr="小点1.png"/>
            <p:cNvPicPr>
              <a:picLocks noChangeAspect="1"/>
            </p:cNvPicPr>
            <p:nvPr/>
          </p:nvPicPr>
          <p:blipFill>
            <a:blip r:embed="rId2" cstate="print"/>
            <a:stretch>
              <a:fillRect/>
            </a:stretch>
          </p:blipFill>
          <p:spPr>
            <a:xfrm>
              <a:off x="1262422" y="3373535"/>
              <a:ext cx="151066" cy="148997"/>
            </a:xfrm>
            <a:prstGeom prst="rect">
              <a:avLst/>
            </a:prstGeom>
            <a:effectLst/>
          </p:spPr>
        </p:pic>
      </p:grpSp>
      <p:grpSp>
        <p:nvGrpSpPr>
          <p:cNvPr id="10" name="组合 9"/>
          <p:cNvGrpSpPr/>
          <p:nvPr/>
        </p:nvGrpSpPr>
        <p:grpSpPr>
          <a:xfrm>
            <a:off x="844894" y="4840298"/>
            <a:ext cx="4870115" cy="642942"/>
            <a:chOff x="844893" y="3983048"/>
            <a:chExt cx="4870115" cy="642942"/>
          </a:xfrm>
        </p:grpSpPr>
        <p:sp>
          <p:nvSpPr>
            <p:cNvPr id="50" name="内容占位符 2"/>
            <p:cNvSpPr txBox="1">
              <a:spLocks/>
            </p:cNvSpPr>
            <p:nvPr/>
          </p:nvSpPr>
          <p:spPr>
            <a:xfrm>
              <a:off x="1142976" y="3983048"/>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不足</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51" name="TextBox 50"/>
            <p:cNvSpPr txBox="1"/>
            <p:nvPr/>
          </p:nvSpPr>
          <p:spPr>
            <a:xfrm>
              <a:off x="844893" y="398304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52" name="内容占位符 2"/>
            <p:cNvSpPr txBox="1">
              <a:spLocks/>
            </p:cNvSpPr>
            <p:nvPr/>
          </p:nvSpPr>
          <p:spPr>
            <a:xfrm>
              <a:off x="1394985" y="4302138"/>
              <a:ext cx="432002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传送的信息量小，只有一个信号类型</a:t>
              </a:r>
            </a:p>
          </p:txBody>
        </p:sp>
        <p:pic>
          <p:nvPicPr>
            <p:cNvPr id="53" name="图片 52" descr="小点1.png"/>
            <p:cNvPicPr>
              <a:picLocks noChangeAspect="1"/>
            </p:cNvPicPr>
            <p:nvPr/>
          </p:nvPicPr>
          <p:blipFill>
            <a:blip r:embed="rId2" cstate="print"/>
            <a:stretch>
              <a:fillRect/>
            </a:stretch>
          </p:blipFill>
          <p:spPr>
            <a:xfrm>
              <a:off x="1262422" y="4398295"/>
              <a:ext cx="151066" cy="148997"/>
            </a:xfrm>
            <a:prstGeom prst="rect">
              <a:avLst/>
            </a:prstGeom>
            <a:effectLst/>
          </p:spPr>
        </p:pic>
      </p:grpSp>
    </p:spTree>
    <p:extLst>
      <p:ext uri="{BB962C8B-B14F-4D97-AF65-F5344CB8AC3E}">
        <p14:creationId xmlns:p14="http://schemas.microsoft.com/office/powerpoint/2010/main" val="163878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26440" y="1779514"/>
            <a:ext cx="6400690" cy="3856472"/>
            <a:chOff x="914431" y="922264"/>
            <a:chExt cx="6400690" cy="3856472"/>
          </a:xfrm>
        </p:grpSpPr>
        <p:sp>
          <p:nvSpPr>
            <p:cNvPr id="7" name="Rectangle 2"/>
            <p:cNvSpPr>
              <a:spLocks noChangeArrowheads="1"/>
            </p:cNvSpPr>
            <p:nvPr/>
          </p:nvSpPr>
          <p:spPr bwMode="auto">
            <a:xfrm>
              <a:off x="914431" y="3324333"/>
              <a:ext cx="6400690" cy="1454403"/>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0" name="Text Box 8"/>
            <p:cNvSpPr txBox="1">
              <a:spLocks noChangeArrowheads="1"/>
            </p:cNvSpPr>
            <p:nvPr/>
          </p:nvSpPr>
          <p:spPr bwMode="auto">
            <a:xfrm>
              <a:off x="919696" y="3290111"/>
              <a:ext cx="6463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内核</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1" name="Text Box 9"/>
            <p:cNvSpPr txBox="1">
              <a:spLocks noChangeArrowheads="1"/>
            </p:cNvSpPr>
            <p:nvPr/>
          </p:nvSpPr>
          <p:spPr bwMode="auto">
            <a:xfrm>
              <a:off x="1150031" y="4343073"/>
              <a:ext cx="8771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调度器</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2" name="Text Box 10"/>
            <p:cNvSpPr txBox="1">
              <a:spLocks noChangeArrowheads="1"/>
            </p:cNvSpPr>
            <p:nvPr/>
          </p:nvSpPr>
          <p:spPr bwMode="auto">
            <a:xfrm>
              <a:off x="3703889" y="4323330"/>
              <a:ext cx="10903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I/O </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驱动</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3" name="Text Box 11"/>
            <p:cNvSpPr txBox="1">
              <a:spLocks noChangeArrowheads="1"/>
            </p:cNvSpPr>
            <p:nvPr/>
          </p:nvSpPr>
          <p:spPr bwMode="auto">
            <a:xfrm>
              <a:off x="5784378" y="4333860"/>
              <a:ext cx="11079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文件系统</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4" name="Oval 15"/>
            <p:cNvSpPr>
              <a:spLocks noChangeArrowheads="1"/>
            </p:cNvSpPr>
            <p:nvPr/>
          </p:nvSpPr>
          <p:spPr bwMode="auto">
            <a:xfrm>
              <a:off x="2662347" y="922264"/>
              <a:ext cx="2750862" cy="1091132"/>
            </a:xfrm>
            <a:prstGeom prst="ellipse">
              <a:avLst/>
            </a:prstGeom>
            <a:gradFill>
              <a:gsLst>
                <a:gs pos="100000">
                  <a:srgbClr val="005072"/>
                </a:gs>
                <a:gs pos="0">
                  <a:srgbClr val="0093DD"/>
                </a:gs>
                <a:gs pos="100000">
                  <a:schemeClr val="accent1">
                    <a:tint val="23500"/>
                    <a:satMod val="160000"/>
                  </a:schemeClr>
                </a:gs>
              </a:gsLst>
              <a:lin ang="5400000" scaled="0"/>
            </a:gradFill>
            <a:ln w="28575">
              <a:no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5" name="Text Box 16"/>
            <p:cNvSpPr txBox="1">
              <a:spLocks noChangeArrowheads="1"/>
            </p:cNvSpPr>
            <p:nvPr/>
          </p:nvSpPr>
          <p:spPr bwMode="auto">
            <a:xfrm>
              <a:off x="3585898" y="955951"/>
              <a:ext cx="87716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进程</a:t>
              </a:r>
              <a:r>
                <a:rPr kumimoji="0" lang="en-US" altLang="zh-CN"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X</a:t>
              </a:r>
            </a:p>
          </p:txBody>
        </p:sp>
      </p:grpSp>
      <p:sp>
        <p:nvSpPr>
          <p:cNvPr id="8" name="Text Box 4"/>
          <p:cNvSpPr txBox="1">
            <a:spLocks noChangeArrowheads="1"/>
          </p:cNvSpPr>
          <p:nvPr/>
        </p:nvSpPr>
        <p:spPr bwMode="auto">
          <a:xfrm>
            <a:off x="2230703" y="3380016"/>
            <a:ext cx="18473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endParaRPr>
          </a:p>
        </p:txBody>
      </p:sp>
      <p:grpSp>
        <p:nvGrpSpPr>
          <p:cNvPr id="3" name="组合 2"/>
          <p:cNvGrpSpPr/>
          <p:nvPr/>
        </p:nvGrpSpPr>
        <p:grpSpPr>
          <a:xfrm>
            <a:off x="2645306" y="2882492"/>
            <a:ext cx="3823444" cy="1775557"/>
            <a:chOff x="2333297" y="2025241"/>
            <a:chExt cx="3823444" cy="1775557"/>
          </a:xfrm>
        </p:grpSpPr>
        <p:sp>
          <p:nvSpPr>
            <p:cNvPr id="25" name="AutoShape 6"/>
            <p:cNvSpPr>
              <a:spLocks noChangeArrowheads="1"/>
            </p:cNvSpPr>
            <p:nvPr/>
          </p:nvSpPr>
          <p:spPr bwMode="auto">
            <a:xfrm>
              <a:off x="2333297" y="2875508"/>
              <a:ext cx="3749859" cy="925290"/>
            </a:xfrm>
            <a:prstGeom prst="roundRect">
              <a:avLst>
                <a:gd name="adj" fmla="val 16667"/>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6" name="Text Box 7"/>
            <p:cNvSpPr txBox="1">
              <a:spLocks noChangeArrowheads="1"/>
            </p:cNvSpPr>
            <p:nvPr/>
          </p:nvSpPr>
          <p:spPr bwMode="auto">
            <a:xfrm>
              <a:off x="2445427" y="2916310"/>
              <a:ext cx="346800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系统调用接口</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{read(), write(), </a:t>
              </a:r>
              <a:r>
                <a:rPr kumimoji="0" lang="en-US" altLang="zh-CN" sz="16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rPr>
                <a:t>sigaltstack</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 … }</a:t>
              </a:r>
            </a:p>
          </p:txBody>
        </p:sp>
        <p:sp>
          <p:nvSpPr>
            <p:cNvPr id="17" name="Text Box 18"/>
            <p:cNvSpPr txBox="1">
              <a:spLocks noChangeArrowheads="1"/>
            </p:cNvSpPr>
            <p:nvPr/>
          </p:nvSpPr>
          <p:spPr bwMode="auto">
            <a:xfrm>
              <a:off x="3848096" y="2339974"/>
              <a:ext cx="230864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1. </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注册信号处理函数</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8" name="Line 19"/>
            <p:cNvSpPr>
              <a:spLocks noChangeShapeType="1"/>
            </p:cNvSpPr>
            <p:nvPr/>
          </p:nvSpPr>
          <p:spPr bwMode="auto">
            <a:xfrm flipH="1">
              <a:off x="3625807" y="2025241"/>
              <a:ext cx="229019" cy="934504"/>
            </a:xfrm>
            <a:prstGeom prst="line">
              <a:avLst/>
            </a:prstGeom>
            <a:noFill/>
            <a:ln w="38100" cap="rnd">
              <a:solidFill>
                <a:srgbClr val="11576A"/>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3335466" y="1616064"/>
            <a:ext cx="4424317" cy="1015005"/>
            <a:chOff x="3023456" y="758813"/>
            <a:chExt cx="4424317" cy="1015005"/>
          </a:xfrm>
        </p:grpSpPr>
        <p:sp>
          <p:nvSpPr>
            <p:cNvPr id="16" name="Text Box 17"/>
            <p:cNvSpPr txBox="1">
              <a:spLocks noChangeArrowheads="1"/>
            </p:cNvSpPr>
            <p:nvPr/>
          </p:nvSpPr>
          <p:spPr bwMode="auto">
            <a:xfrm>
              <a:off x="3023456" y="1373708"/>
              <a:ext cx="197896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a:t>
              </a:r>
              <a:r>
                <a:rPr kumimoji="0" lang="zh-CN" altLang="en-US"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信号处理函数</a:t>
              </a:r>
              <a:r>
                <a:rPr kumimoji="0" lang="en-US" altLang="zh-CN"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a:t>
              </a:r>
            </a:p>
          </p:txBody>
        </p:sp>
        <p:sp>
          <p:nvSpPr>
            <p:cNvPr id="21" name="Rectangle 22" descr="Horizontal brick"/>
            <p:cNvSpPr>
              <a:spLocks noChangeArrowheads="1"/>
            </p:cNvSpPr>
            <p:nvPr/>
          </p:nvSpPr>
          <p:spPr bwMode="auto">
            <a:xfrm>
              <a:off x="4884096" y="1235520"/>
              <a:ext cx="363272" cy="435663"/>
            </a:xfrm>
            <a:prstGeom prst="rect">
              <a:avLst/>
            </a:prstGeom>
            <a:blipFill dpi="0" rotWithShape="0">
              <a:blip r:embed="rId2"/>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2" name="Text Box 23"/>
            <p:cNvSpPr txBox="1">
              <a:spLocks noChangeArrowheads="1"/>
            </p:cNvSpPr>
            <p:nvPr/>
          </p:nvSpPr>
          <p:spPr bwMode="auto">
            <a:xfrm>
              <a:off x="5139128" y="758813"/>
              <a:ext cx="230864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3. </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执行信号处理函数</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23" name="Line 24"/>
            <p:cNvSpPr>
              <a:spLocks noChangeShapeType="1"/>
            </p:cNvSpPr>
            <p:nvPr/>
          </p:nvSpPr>
          <p:spPr bwMode="auto">
            <a:xfrm flipH="1">
              <a:off x="5330289" y="1078892"/>
              <a:ext cx="301410" cy="135569"/>
            </a:xfrm>
            <a:prstGeom prst="line">
              <a:avLst/>
            </a:prstGeom>
            <a:noFill/>
            <a:ln w="38100">
              <a:solidFill>
                <a:srgbClr val="005072"/>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924758" y="2653472"/>
            <a:ext cx="2297045" cy="2468674"/>
            <a:chOff x="612748" y="1796222"/>
            <a:chExt cx="2297045" cy="2468674"/>
          </a:xfrm>
        </p:grpSpPr>
        <p:sp>
          <p:nvSpPr>
            <p:cNvPr id="19" name="Text Box 20"/>
            <p:cNvSpPr txBox="1">
              <a:spLocks noChangeArrowheads="1"/>
            </p:cNvSpPr>
            <p:nvPr/>
          </p:nvSpPr>
          <p:spPr bwMode="auto">
            <a:xfrm>
              <a:off x="1068427" y="3895564"/>
              <a:ext cx="1107996" cy="36933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发送信号</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20" name="Text Box 21"/>
            <p:cNvSpPr txBox="1">
              <a:spLocks noChangeArrowheads="1"/>
            </p:cNvSpPr>
            <p:nvPr/>
          </p:nvSpPr>
          <p:spPr bwMode="auto">
            <a:xfrm>
              <a:off x="612748" y="2075397"/>
              <a:ext cx="1874272"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2. </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分发信号到进程的信号处理函数</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24" name="Line 25"/>
            <p:cNvSpPr>
              <a:spLocks noChangeShapeType="1"/>
            </p:cNvSpPr>
            <p:nvPr/>
          </p:nvSpPr>
          <p:spPr bwMode="auto">
            <a:xfrm flipV="1">
              <a:off x="1423801" y="1796222"/>
              <a:ext cx="1485992" cy="2150674"/>
            </a:xfrm>
            <a:prstGeom prst="line">
              <a:avLst/>
            </a:prstGeom>
            <a:noFill/>
            <a:ln w="38100" cap="rnd">
              <a:solidFill>
                <a:srgbClr val="11576A"/>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sp>
        <p:nvSpPr>
          <p:cNvPr id="27" name="标题 1"/>
          <p:cNvSpPr txBox="1">
            <a:spLocks/>
          </p:cNvSpPr>
          <p:nvPr/>
        </p:nvSpPr>
        <p:spPr>
          <a:xfrm>
            <a:off x="518864" y="108450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信号的实现</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145289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虚拟内存时代的空间隔离</a:t>
            </a:r>
          </a:p>
        </p:txBody>
      </p:sp>
      <p:sp>
        <p:nvSpPr>
          <p:cNvPr id="3" name="内容占位符 2"/>
          <p:cNvSpPr>
            <a:spLocks noGrp="1"/>
          </p:cNvSpPr>
          <p:nvPr>
            <p:ph idx="1"/>
          </p:nvPr>
        </p:nvSpPr>
        <p:spPr/>
        <p:txBody>
          <a:bodyPr/>
          <a:lstStyle/>
          <a:p>
            <a:r>
              <a:rPr lang="zh-CN" altLang="en-US" dirty="0"/>
              <a:t>虚拟地址空间的分布图</a:t>
            </a:r>
            <a:endParaRPr lang="en-US" altLang="zh-CN" dirty="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Operating System</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CITS, NanKai University</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6" name="灯片编号占位符 5"/>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2C7C19E-C979-4A8C-991F-EB73B2F94084}" type="slidenum">
              <a:rPr kumimoji="0" lang="en-US" altLang="ko-KR" sz="1200" b="1" i="0" u="none" strike="noStrike" kern="1200" cap="none" spc="0" normalizeH="0" baseline="0" noProof="0" smtClean="0">
                <a:ln>
                  <a:noFill/>
                </a:ln>
                <a:solidFill>
                  <a:srgbClr val="FFFFFF"/>
                </a:solidFill>
                <a:effectLst/>
                <a:uLnTx/>
                <a:uFillTx/>
                <a:latin typeface="Verdana" panose="020B0604030504040204" pitchFamily="34" charset="0"/>
                <a:ea typeface="굴림" pitchFamily="34" charset="-127"/>
                <a:cs typeface="+mn-cs"/>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endParaRPr>
          </a:p>
        </p:txBody>
      </p:sp>
      <p:sp>
        <p:nvSpPr>
          <p:cNvPr id="7" name="矩形 6"/>
          <p:cNvSpPr/>
          <p:nvPr/>
        </p:nvSpPr>
        <p:spPr bwMode="auto">
          <a:xfrm>
            <a:off x="897106" y="2492896"/>
            <a:ext cx="3528392" cy="1152128"/>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13" name="文本框 12"/>
          <p:cNvSpPr txBox="1"/>
          <p:nvPr/>
        </p:nvSpPr>
        <p:spPr>
          <a:xfrm>
            <a:off x="977900" y="2852936"/>
            <a:ext cx="1971348"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P1</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18" name="矩形 17"/>
          <p:cNvSpPr/>
          <p:nvPr/>
        </p:nvSpPr>
        <p:spPr bwMode="auto">
          <a:xfrm>
            <a:off x="879929" y="3861048"/>
            <a:ext cx="3528392" cy="1152128"/>
          </a:xfrm>
          <a:prstGeom prst="rect">
            <a:avLst/>
          </a:prstGeom>
          <a:solidFill>
            <a:srgbClr val="00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20" name="文本框 19"/>
          <p:cNvSpPr txBox="1"/>
          <p:nvPr/>
        </p:nvSpPr>
        <p:spPr>
          <a:xfrm>
            <a:off x="977900" y="4221088"/>
            <a:ext cx="1954171"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P2</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22" name="矩形 21"/>
          <p:cNvSpPr/>
          <p:nvPr/>
        </p:nvSpPr>
        <p:spPr bwMode="auto">
          <a:xfrm>
            <a:off x="879929" y="5229200"/>
            <a:ext cx="3528392" cy="1152128"/>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24" name="文本框 23"/>
          <p:cNvSpPr txBox="1"/>
          <p:nvPr/>
        </p:nvSpPr>
        <p:spPr>
          <a:xfrm>
            <a:off x="1009135" y="5589240"/>
            <a:ext cx="1922936"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chemeClr val="bg1"/>
                </a:solidFill>
                <a:effectLst/>
                <a:uLnTx/>
                <a:uFillTx/>
                <a:latin typeface="Verdana" panose="020B0604030504040204" pitchFamily="34" charset="0"/>
                <a:ea typeface="宋体" panose="02010600030101010101" pitchFamily="2" charset="-122"/>
                <a:cs typeface="+mn-cs"/>
              </a:rPr>
              <a:t>P3</a:t>
            </a:r>
            <a:r>
              <a:rPr kumimoji="0" lang="zh-CN" altLang="en-US" sz="1800" b="0" i="0" u="none" strike="noStrike" kern="1200" cap="none" spc="0" normalizeH="0" baseline="0" noProof="0" dirty="0">
                <a:ln>
                  <a:noFill/>
                </a:ln>
                <a:solidFill>
                  <a:schemeClr val="bg1"/>
                </a:solidFill>
                <a:effectLst/>
                <a:uLnTx/>
                <a:uFillTx/>
                <a:latin typeface="Verdana" panose="020B0604030504040204" pitchFamily="34" charset="0"/>
                <a:ea typeface="宋体" panose="02010600030101010101" pitchFamily="2" charset="-122"/>
                <a:cs typeface="+mn-cs"/>
              </a:rPr>
              <a:t>用户空间</a:t>
            </a:r>
          </a:p>
        </p:txBody>
      </p:sp>
      <p:grpSp>
        <p:nvGrpSpPr>
          <p:cNvPr id="26" name="组合 25"/>
          <p:cNvGrpSpPr/>
          <p:nvPr/>
        </p:nvGrpSpPr>
        <p:grpSpPr>
          <a:xfrm>
            <a:off x="4628696" y="3395967"/>
            <a:ext cx="4721232" cy="1725906"/>
            <a:chOff x="1791236" y="3094477"/>
            <a:chExt cx="4721232" cy="1725906"/>
          </a:xfrm>
        </p:grpSpPr>
        <p:grpSp>
          <p:nvGrpSpPr>
            <p:cNvPr id="27" name="Group 6"/>
            <p:cNvGrpSpPr>
              <a:grpSpLocks/>
            </p:cNvGrpSpPr>
            <p:nvPr/>
          </p:nvGrpSpPr>
          <p:grpSpPr bwMode="auto">
            <a:xfrm>
              <a:off x="1791236" y="3094477"/>
              <a:ext cx="4721232" cy="1354485"/>
              <a:chOff x="0" y="0"/>
              <a:chExt cx="11959" cy="3430"/>
            </a:xfrm>
          </p:grpSpPr>
          <p:sp>
            <p:nvSpPr>
              <p:cNvPr id="32" name="Rectangle 8"/>
              <p:cNvSpPr>
                <a:spLocks noChangeArrowheads="1"/>
              </p:cNvSpPr>
              <p:nvPr/>
            </p:nvSpPr>
            <p:spPr bwMode="auto">
              <a:xfrm>
                <a:off x="3519" y="0"/>
                <a:ext cx="960" cy="1129"/>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P</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1</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33" name="Rectangle 9"/>
              <p:cNvSpPr>
                <a:spLocks noChangeArrowheads="1"/>
              </p:cNvSpPr>
              <p:nvPr/>
            </p:nvSpPr>
            <p:spPr bwMode="auto">
              <a:xfrm>
                <a:off x="4959" y="0"/>
                <a:ext cx="960" cy="1129"/>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P</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2</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34" name="Rectangle 10"/>
              <p:cNvSpPr>
                <a:spLocks noChangeArrowheads="1"/>
              </p:cNvSpPr>
              <p:nvPr/>
            </p:nvSpPr>
            <p:spPr bwMode="auto">
              <a:xfrm>
                <a:off x="6399" y="0"/>
                <a:ext cx="960" cy="1129"/>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sym typeface="Comic Sans MS" charset="0"/>
                  </a:rPr>
                  <a:t>P</a:t>
                </a:r>
                <a:r>
                  <a:rPr kumimoji="0" lang="en-US" altLang="zh-CN"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sym typeface="Comic Sans MS" charset="0"/>
                  </a:rPr>
                  <a:t>3</a:t>
                </a:r>
                <a:endParaRPr kumimoji="0" lang="zh-CN" altLang="en-US"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endParaRPr>
              </a:p>
            </p:txBody>
          </p:sp>
          <p:sp>
            <p:nvSpPr>
              <p:cNvPr id="35" name="Rectangle 11"/>
              <p:cNvSpPr>
                <a:spLocks noChangeArrowheads="1"/>
              </p:cNvSpPr>
              <p:nvPr/>
            </p:nvSpPr>
            <p:spPr bwMode="auto">
              <a:xfrm>
                <a:off x="0" y="2710"/>
                <a:ext cx="1200" cy="720"/>
              </a:xfrm>
              <a:prstGeom prst="rect">
                <a:avLst/>
              </a:prstGeom>
              <a:solidFill>
                <a:srgbClr val="FF0000"/>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6" name="Rectangle 12"/>
              <p:cNvSpPr>
                <a:spLocks noChangeArrowheads="1"/>
              </p:cNvSpPr>
              <p:nvPr/>
            </p:nvSpPr>
            <p:spPr bwMode="auto">
              <a:xfrm>
                <a:off x="12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7" name="Rectangle 13"/>
              <p:cNvSpPr>
                <a:spLocks noChangeArrowheads="1"/>
              </p:cNvSpPr>
              <p:nvPr/>
            </p:nvSpPr>
            <p:spPr bwMode="auto">
              <a:xfrm>
                <a:off x="156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8" name="Rectangle 14"/>
              <p:cNvSpPr>
                <a:spLocks noChangeArrowheads="1"/>
              </p:cNvSpPr>
              <p:nvPr/>
            </p:nvSpPr>
            <p:spPr bwMode="auto">
              <a:xfrm>
                <a:off x="192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9" name="Rectangle 15"/>
              <p:cNvSpPr>
                <a:spLocks noChangeArrowheads="1"/>
              </p:cNvSpPr>
              <p:nvPr/>
            </p:nvSpPr>
            <p:spPr bwMode="auto">
              <a:xfrm>
                <a:off x="22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0" name="Rectangle 16"/>
              <p:cNvSpPr>
                <a:spLocks noChangeArrowheads="1"/>
              </p:cNvSpPr>
              <p:nvPr/>
            </p:nvSpPr>
            <p:spPr bwMode="auto">
              <a:xfrm>
                <a:off x="264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1" name="Rectangle 17"/>
              <p:cNvSpPr>
                <a:spLocks noChangeArrowheads="1"/>
              </p:cNvSpPr>
              <p:nvPr/>
            </p:nvSpPr>
            <p:spPr bwMode="auto">
              <a:xfrm>
                <a:off x="30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2" name="Rectangle 18"/>
              <p:cNvSpPr>
                <a:spLocks noChangeArrowheads="1"/>
              </p:cNvSpPr>
              <p:nvPr/>
            </p:nvSpPr>
            <p:spPr bwMode="auto">
              <a:xfrm>
                <a:off x="336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3" name="Rectangle 19"/>
              <p:cNvSpPr>
                <a:spLocks noChangeArrowheads="1"/>
              </p:cNvSpPr>
              <p:nvPr/>
            </p:nvSpPr>
            <p:spPr bwMode="auto">
              <a:xfrm>
                <a:off x="372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4" name="Rectangle 20"/>
              <p:cNvSpPr>
                <a:spLocks noChangeArrowheads="1"/>
              </p:cNvSpPr>
              <p:nvPr/>
            </p:nvSpPr>
            <p:spPr bwMode="auto">
              <a:xfrm>
                <a:off x="40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5" name="Rectangle 21"/>
              <p:cNvSpPr>
                <a:spLocks noChangeArrowheads="1"/>
              </p:cNvSpPr>
              <p:nvPr/>
            </p:nvSpPr>
            <p:spPr bwMode="auto">
              <a:xfrm>
                <a:off x="444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6" name="Rectangle 22"/>
              <p:cNvSpPr>
                <a:spLocks noChangeArrowheads="1"/>
              </p:cNvSpPr>
              <p:nvPr/>
            </p:nvSpPr>
            <p:spPr bwMode="auto">
              <a:xfrm>
                <a:off x="511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7" name="Rectangle 23"/>
              <p:cNvSpPr>
                <a:spLocks noChangeArrowheads="1"/>
              </p:cNvSpPr>
              <p:nvPr/>
            </p:nvSpPr>
            <p:spPr bwMode="auto">
              <a:xfrm>
                <a:off x="547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8" name="Rectangle 24"/>
              <p:cNvSpPr>
                <a:spLocks noChangeArrowheads="1"/>
              </p:cNvSpPr>
              <p:nvPr/>
            </p:nvSpPr>
            <p:spPr bwMode="auto">
              <a:xfrm>
                <a:off x="583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9" name="Rectangle 25"/>
              <p:cNvSpPr>
                <a:spLocks noChangeArrowheads="1"/>
              </p:cNvSpPr>
              <p:nvPr/>
            </p:nvSpPr>
            <p:spPr bwMode="auto">
              <a:xfrm>
                <a:off x="619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0" name="Rectangle 26"/>
              <p:cNvSpPr>
                <a:spLocks noChangeArrowheads="1"/>
              </p:cNvSpPr>
              <p:nvPr/>
            </p:nvSpPr>
            <p:spPr bwMode="auto">
              <a:xfrm>
                <a:off x="655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1" name="Rectangle 27"/>
              <p:cNvSpPr>
                <a:spLocks noChangeArrowheads="1"/>
              </p:cNvSpPr>
              <p:nvPr/>
            </p:nvSpPr>
            <p:spPr bwMode="auto">
              <a:xfrm>
                <a:off x="6919" y="2697"/>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2" name="Rectangle 28"/>
              <p:cNvSpPr>
                <a:spLocks noChangeArrowheads="1"/>
              </p:cNvSpPr>
              <p:nvPr/>
            </p:nvSpPr>
            <p:spPr bwMode="auto">
              <a:xfrm>
                <a:off x="727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3" name="Rectangle 29"/>
              <p:cNvSpPr>
                <a:spLocks noChangeArrowheads="1"/>
              </p:cNvSpPr>
              <p:nvPr/>
            </p:nvSpPr>
            <p:spPr bwMode="auto">
              <a:xfrm>
                <a:off x="763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4" name="Rectangle 30"/>
              <p:cNvSpPr>
                <a:spLocks noChangeArrowheads="1"/>
              </p:cNvSpPr>
              <p:nvPr/>
            </p:nvSpPr>
            <p:spPr bwMode="auto">
              <a:xfrm>
                <a:off x="799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5" name="Rectangle 31"/>
              <p:cNvSpPr>
                <a:spLocks noChangeArrowheads="1"/>
              </p:cNvSpPr>
              <p:nvPr/>
            </p:nvSpPr>
            <p:spPr bwMode="auto">
              <a:xfrm>
                <a:off x="835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6" name="Rectangle 32"/>
              <p:cNvSpPr>
                <a:spLocks noChangeArrowheads="1"/>
              </p:cNvSpPr>
              <p:nvPr/>
            </p:nvSpPr>
            <p:spPr bwMode="auto">
              <a:xfrm>
                <a:off x="87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7" name="Rectangle 33"/>
              <p:cNvSpPr>
                <a:spLocks noChangeArrowheads="1"/>
              </p:cNvSpPr>
              <p:nvPr/>
            </p:nvSpPr>
            <p:spPr bwMode="auto">
              <a:xfrm>
                <a:off x="90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8" name="Rectangle 34"/>
              <p:cNvSpPr>
                <a:spLocks noChangeArrowheads="1"/>
              </p:cNvSpPr>
              <p:nvPr/>
            </p:nvSpPr>
            <p:spPr bwMode="auto">
              <a:xfrm>
                <a:off x="94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9" name="Rectangle 35"/>
              <p:cNvSpPr>
                <a:spLocks noChangeArrowheads="1"/>
              </p:cNvSpPr>
              <p:nvPr/>
            </p:nvSpPr>
            <p:spPr bwMode="auto">
              <a:xfrm>
                <a:off x="97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0" name="Rectangle 36"/>
              <p:cNvSpPr>
                <a:spLocks noChangeArrowheads="1"/>
              </p:cNvSpPr>
              <p:nvPr/>
            </p:nvSpPr>
            <p:spPr bwMode="auto">
              <a:xfrm>
                <a:off x="1015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1" name="Rectangle 37"/>
              <p:cNvSpPr>
                <a:spLocks noChangeArrowheads="1"/>
              </p:cNvSpPr>
              <p:nvPr/>
            </p:nvSpPr>
            <p:spPr bwMode="auto">
              <a:xfrm>
                <a:off x="105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2" name="Rectangle 38"/>
              <p:cNvSpPr>
                <a:spLocks noChangeArrowheads="1"/>
              </p:cNvSpPr>
              <p:nvPr/>
            </p:nvSpPr>
            <p:spPr bwMode="auto">
              <a:xfrm>
                <a:off x="108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3" name="Rectangle 39"/>
              <p:cNvSpPr>
                <a:spLocks noChangeArrowheads="1"/>
              </p:cNvSpPr>
              <p:nvPr/>
            </p:nvSpPr>
            <p:spPr bwMode="auto">
              <a:xfrm>
                <a:off x="112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4" name="Rectangle 40"/>
              <p:cNvSpPr>
                <a:spLocks noChangeArrowheads="1"/>
              </p:cNvSpPr>
              <p:nvPr/>
            </p:nvSpPr>
            <p:spPr bwMode="auto">
              <a:xfrm>
                <a:off x="115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5" name="Rectangle 41"/>
              <p:cNvSpPr>
                <a:spLocks noChangeArrowheads="1"/>
              </p:cNvSpPr>
              <p:nvPr/>
            </p:nvSpPr>
            <p:spPr bwMode="auto">
              <a:xfrm>
                <a:off x="2838" y="1473"/>
                <a:ext cx="2761" cy="840"/>
              </a:xfrm>
              <a:prstGeom prst="rect">
                <a:avLst/>
              </a:prstGeom>
              <a:solidFill>
                <a:srgbClr val="FF0000"/>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rPr>
                  <a:t>内核</a:t>
                </a:r>
              </a:p>
            </p:txBody>
          </p:sp>
          <p:sp>
            <p:nvSpPr>
              <p:cNvPr id="66" name="Oval 46"/>
              <p:cNvSpPr>
                <a:spLocks noChangeArrowheads="1"/>
              </p:cNvSpPr>
              <p:nvPr/>
            </p:nvSpPr>
            <p:spPr bwMode="auto">
              <a:xfrm>
                <a:off x="5668" y="1324"/>
                <a:ext cx="1200" cy="1200"/>
              </a:xfrm>
              <a:prstGeom prst="ellipse">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2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MMU</a:t>
                </a:r>
                <a:endParaRPr kumimoji="0" lang="zh-CN" altLang="en-US" sz="12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grpSp>
        <p:sp>
          <p:nvSpPr>
            <p:cNvPr id="28" name="Text Box 42"/>
            <p:cNvSpPr>
              <a:spLocks noChangeArrowheads="1"/>
            </p:cNvSpPr>
            <p:nvPr/>
          </p:nvSpPr>
          <p:spPr bwMode="auto">
            <a:xfrm>
              <a:off x="2704515" y="4436628"/>
              <a:ext cx="1329508"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物理内存  +</a:t>
              </a:r>
              <a:endPar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29" name="Text Box 43"/>
            <p:cNvSpPr>
              <a:spLocks noChangeArrowheads="1"/>
            </p:cNvSpPr>
            <p:nvPr/>
          </p:nvSpPr>
          <p:spPr bwMode="auto">
            <a:xfrm>
              <a:off x="3895191" y="4444131"/>
              <a:ext cx="643424"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rPr>
                <a:t>磁盘</a:t>
              </a:r>
            </a:p>
          </p:txBody>
        </p:sp>
        <p:sp>
          <p:nvSpPr>
            <p:cNvPr id="30" name="Text Box 43"/>
            <p:cNvSpPr>
              <a:spLocks noChangeArrowheads="1"/>
            </p:cNvSpPr>
            <p:nvPr/>
          </p:nvSpPr>
          <p:spPr bwMode="auto">
            <a:xfrm>
              <a:off x="4398843" y="4448870"/>
              <a:ext cx="1273403"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 虚拟存储</a:t>
              </a:r>
              <a:endPar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grpSp>
    </p:spTree>
    <p:extLst>
      <p:ext uri="{BB962C8B-B14F-4D97-AF65-F5344CB8AC3E}">
        <p14:creationId xmlns:p14="http://schemas.microsoft.com/office/powerpoint/2010/main" val="328762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信号使用示例</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Rectangle 2"/>
          <p:cNvSpPr txBox="1">
            <a:spLocks noChangeArrowheads="1"/>
          </p:cNvSpPr>
          <p:nvPr/>
        </p:nvSpPr>
        <p:spPr>
          <a:xfrm>
            <a:off x="323528" y="177281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stdio.h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main</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signal(SIGQUIT,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quitproc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04648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信号使用示例</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Rectangle 2"/>
          <p:cNvSpPr txBox="1">
            <a:spLocks noChangeArrowheads="1"/>
          </p:cNvSpPr>
          <p:nvPr/>
        </p:nvSpPr>
        <p:spPr>
          <a:xfrm>
            <a:off x="323528" y="177281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stdio.h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void </a:t>
            </a:r>
            <a:r>
              <a:rPr kumimoji="0" lang="en-US" altLang="en-US" sz="1300" b="1" i="0" u="none" strike="noStrike" kern="1200" cap="none" spc="0" normalizeH="0" baseline="0" noProof="0" dirty="0" err="1">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NOTE some versions of UNIX will reset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signal to default after each call. So for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portability reset signal each time */</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(“you have pressed ctrl-c - disabled \n”);</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main</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signal(SIGQUIT,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quitproc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142601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信号使用示例</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Rectangle 2"/>
          <p:cNvSpPr txBox="1">
            <a:spLocks noChangeArrowheads="1"/>
          </p:cNvSpPr>
          <p:nvPr/>
        </p:nvSpPr>
        <p:spPr>
          <a:xfrm>
            <a:off x="323528" y="177281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stdio.h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void </a:t>
            </a:r>
            <a:r>
              <a:rPr kumimoji="0" lang="en-US" altLang="en-US" sz="1300" b="1" i="0" u="none" strike="noStrike" kern="1200" cap="none" spc="0" normalizeH="0" baseline="0" noProof="0" dirty="0" err="1">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NOTE some versions of UNIX will reset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signal to default after each call. So for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portability reset signal each time */</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(“you have pressed ctrl-c - disabled \n”);</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void </a:t>
            </a:r>
            <a:r>
              <a:rPr kumimoji="0" lang="en-US" altLang="en-US" sz="1300" b="1" i="0" u="none" strike="noStrike" kern="1200" cap="none" spc="0" normalizeH="0" baseline="0" noProof="0" dirty="0" err="1">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quitproc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(“ctrl-\\ pressed to quit\n”);   /* this is “ctrl” &amp; “\”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exit(0); /* normal exit status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main</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signal(SIGQUIT,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quitproc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505520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管道</a:t>
            </a:r>
            <a:r>
              <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(pipe)</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5167267" cy="428628"/>
            <a:chOff x="844893" y="1000114"/>
            <a:chExt cx="5167267" cy="428628"/>
          </a:xfrm>
        </p:grpSpPr>
        <p:sp>
          <p:nvSpPr>
            <p:cNvPr id="9" name="内容占位符 2"/>
            <p:cNvSpPr txBox="1">
              <a:spLocks/>
            </p:cNvSpPr>
            <p:nvPr/>
          </p:nvSpPr>
          <p:spPr>
            <a:xfrm>
              <a:off x="1142976" y="1000114"/>
              <a:ext cx="48691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进程间基于</a:t>
              </a: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内存文件的</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通信机制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2863766"/>
            <a:ext cx="5870247" cy="714380"/>
            <a:chOff x="844893" y="2006516"/>
            <a:chExt cx="5870247" cy="714380"/>
          </a:xfrm>
        </p:grpSpPr>
        <p:sp>
          <p:nvSpPr>
            <p:cNvPr id="23" name="内容占位符 2"/>
            <p:cNvSpPr txBox="1">
              <a:spLocks/>
            </p:cNvSpPr>
            <p:nvPr/>
          </p:nvSpPr>
          <p:spPr>
            <a:xfrm>
              <a:off x="1142976" y="2006516"/>
              <a:ext cx="5572164"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进程不知道（或不关心！）的另一端</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p>
          </p:txBody>
        </p:sp>
        <p:sp>
          <p:nvSpPr>
            <p:cNvPr id="24" name="TextBox 23"/>
            <p:cNvSpPr txBox="1"/>
            <p:nvPr/>
          </p:nvSpPr>
          <p:spPr>
            <a:xfrm>
              <a:off x="844893" y="2006516"/>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2236071"/>
            <a:ext cx="5595594" cy="507224"/>
            <a:chOff x="1262422" y="1378821"/>
            <a:chExt cx="5595594" cy="507224"/>
          </a:xfrm>
        </p:grpSpPr>
        <p:sp>
          <p:nvSpPr>
            <p:cNvPr id="27" name="内容占位符 2"/>
            <p:cNvSpPr txBox="1">
              <a:spLocks/>
            </p:cNvSpPr>
            <p:nvPr/>
          </p:nvSpPr>
          <p:spPr>
            <a:xfrm>
              <a:off x="1394985" y="1378821"/>
              <a:ext cx="5463031"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子进程从父进程继承文件描述符</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缺省文件描述符：</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0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stdin</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1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stdout</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2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stderr</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2" cstate="print"/>
            <a:stretch>
              <a:fillRect/>
            </a:stretch>
          </p:blipFill>
          <p:spPr>
            <a:xfrm>
              <a:off x="1262422" y="1462436"/>
              <a:ext cx="151066" cy="148997"/>
            </a:xfrm>
            <a:prstGeom prst="rect">
              <a:avLst/>
            </a:prstGeom>
            <a:effectLst/>
          </p:spPr>
        </p:pic>
        <p:pic>
          <p:nvPicPr>
            <p:cNvPr id="14" name="图片 13" descr="小点1.png"/>
            <p:cNvPicPr>
              <a:picLocks noChangeAspect="1"/>
            </p:cNvPicPr>
            <p:nvPr/>
          </p:nvPicPr>
          <p:blipFill>
            <a:blip r:embed="rId2" cstate="print"/>
            <a:stretch>
              <a:fillRect/>
            </a:stretch>
          </p:blipFill>
          <p:spPr>
            <a:xfrm>
              <a:off x="1266507" y="1737048"/>
              <a:ext cx="151066" cy="148997"/>
            </a:xfrm>
            <a:prstGeom prst="rect">
              <a:avLst/>
            </a:prstGeom>
            <a:effectLst/>
          </p:spPr>
        </p:pic>
      </p:grpSp>
      <p:grpSp>
        <p:nvGrpSpPr>
          <p:cNvPr id="6" name="组合 5"/>
          <p:cNvGrpSpPr/>
          <p:nvPr/>
        </p:nvGrpSpPr>
        <p:grpSpPr>
          <a:xfrm>
            <a:off x="1260276" y="3237585"/>
            <a:ext cx="4175820" cy="714380"/>
            <a:chOff x="1260276" y="2380335"/>
            <a:chExt cx="4175820" cy="714380"/>
          </a:xfrm>
        </p:grpSpPr>
        <p:pic>
          <p:nvPicPr>
            <p:cNvPr id="10" name="图片 9" descr="小点1.png"/>
            <p:cNvPicPr>
              <a:picLocks noChangeAspect="1"/>
            </p:cNvPicPr>
            <p:nvPr/>
          </p:nvPicPr>
          <p:blipFill>
            <a:blip r:embed="rId2" cstate="print"/>
            <a:stretch>
              <a:fillRect/>
            </a:stretch>
          </p:blipFill>
          <p:spPr>
            <a:xfrm>
              <a:off x="1260276" y="2486973"/>
              <a:ext cx="151066" cy="148997"/>
            </a:xfrm>
            <a:prstGeom prst="rect">
              <a:avLst/>
            </a:prstGeom>
            <a:effectLst/>
          </p:spPr>
        </p:pic>
        <p:pic>
          <p:nvPicPr>
            <p:cNvPr id="11" name="图片 10" descr="小点1.png"/>
            <p:cNvPicPr>
              <a:picLocks noChangeAspect="1"/>
            </p:cNvPicPr>
            <p:nvPr/>
          </p:nvPicPr>
          <p:blipFill>
            <a:blip r:embed="rId2" cstate="print"/>
            <a:stretch>
              <a:fillRect/>
            </a:stretch>
          </p:blipFill>
          <p:spPr>
            <a:xfrm>
              <a:off x="1264361" y="2797874"/>
              <a:ext cx="151066" cy="148997"/>
            </a:xfrm>
            <a:prstGeom prst="rect">
              <a:avLst/>
            </a:prstGeom>
            <a:effectLst/>
          </p:spPr>
        </p:pic>
        <p:sp>
          <p:nvSpPr>
            <p:cNvPr id="15" name="内容占位符 2"/>
            <p:cNvSpPr txBox="1">
              <a:spLocks/>
            </p:cNvSpPr>
            <p:nvPr/>
          </p:nvSpPr>
          <p:spPr>
            <a:xfrm>
              <a:off x="1387048" y="2380335"/>
              <a:ext cx="404904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可能从键盘、文件、程序读取</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r>
              <a:b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b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可能写入到终端、文件、程序</a:t>
              </a:r>
            </a:p>
          </p:txBody>
        </p:sp>
      </p:grpSp>
    </p:spTree>
    <p:extLst>
      <p:ext uri="{BB962C8B-B14F-4D97-AF65-F5344CB8AC3E}">
        <p14:creationId xmlns:p14="http://schemas.microsoft.com/office/powerpoint/2010/main" val="96749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与管道相关的系统调用</a:t>
            </a:r>
            <a:endParaRPr kumimoji="0" lang="en-US" altLang="zh-CN" sz="3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669634" y="1963750"/>
            <a:ext cx="4610537" cy="673163"/>
            <a:chOff x="669633" y="1106499"/>
            <a:chExt cx="4610537" cy="673163"/>
          </a:xfrm>
        </p:grpSpPr>
        <p:sp>
          <p:nvSpPr>
            <p:cNvPr id="58" name="内容占位符 2"/>
            <p:cNvSpPr txBox="1">
              <a:spLocks/>
            </p:cNvSpPr>
            <p:nvPr/>
          </p:nvSpPr>
          <p:spPr>
            <a:xfrm>
              <a:off x="960147" y="1131957"/>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读管道：</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read(</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buffer,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nbytes</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0" name="内容占位符 2"/>
            <p:cNvSpPr txBox="1">
              <a:spLocks/>
            </p:cNvSpPr>
            <p:nvPr/>
          </p:nvSpPr>
          <p:spPr>
            <a:xfrm>
              <a:off x="1245899" y="1405010"/>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scanf</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是基于它实现的</a:t>
              </a:r>
            </a:p>
          </p:txBody>
        </p:sp>
        <p:sp>
          <p:nvSpPr>
            <p:cNvPr id="17" name="TextBox 11"/>
            <p:cNvSpPr txBox="1"/>
            <p:nvPr/>
          </p:nvSpPr>
          <p:spPr>
            <a:xfrm>
              <a:off x="669633" y="1106499"/>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669634" y="2596842"/>
            <a:ext cx="6710678" cy="688142"/>
            <a:chOff x="669633" y="1739592"/>
            <a:chExt cx="4610537" cy="688142"/>
          </a:xfrm>
        </p:grpSpPr>
        <p:sp>
          <p:nvSpPr>
            <p:cNvPr id="63" name="内容占位符 2"/>
            <p:cNvSpPr txBox="1">
              <a:spLocks/>
            </p:cNvSpPr>
            <p:nvPr/>
          </p:nvSpPr>
          <p:spPr>
            <a:xfrm>
              <a:off x="960147" y="1765050"/>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写管道：</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write(</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buffer,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nbytes</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5" name="内容占位符 2"/>
            <p:cNvSpPr txBox="1">
              <a:spLocks/>
            </p:cNvSpPr>
            <p:nvPr/>
          </p:nvSpPr>
          <p:spPr>
            <a:xfrm>
              <a:off x="1245899" y="20530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printf</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是基于它实现的</a:t>
              </a:r>
            </a:p>
          </p:txBody>
        </p:sp>
        <p:sp>
          <p:nvSpPr>
            <p:cNvPr id="18" name="TextBox 11"/>
            <p:cNvSpPr txBox="1"/>
            <p:nvPr/>
          </p:nvSpPr>
          <p:spPr>
            <a:xfrm>
              <a:off x="669633" y="173959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669633" y="3229936"/>
            <a:ext cx="4708188" cy="1495209"/>
            <a:chOff x="669633" y="2372685"/>
            <a:chExt cx="4708188" cy="1495209"/>
          </a:xfrm>
        </p:grpSpPr>
        <p:sp>
          <p:nvSpPr>
            <p:cNvPr id="66" name="内容占位符 2"/>
            <p:cNvSpPr txBox="1">
              <a:spLocks/>
            </p:cNvSpPr>
            <p:nvPr/>
          </p:nvSpPr>
          <p:spPr>
            <a:xfrm>
              <a:off x="960147" y="2413122"/>
              <a:ext cx="2819825"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创建管道：</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pipe(</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rgfd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8" name="内容占位符 2"/>
            <p:cNvSpPr txBox="1">
              <a:spLocks/>
            </p:cNvSpPr>
            <p:nvPr/>
          </p:nvSpPr>
          <p:spPr>
            <a:xfrm>
              <a:off x="1259632" y="2775442"/>
              <a:ext cx="4118189"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rgfd</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2</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个文件描述符组成的数组</a:t>
              </a:r>
            </a:p>
          </p:txBody>
        </p:sp>
        <p:sp>
          <p:nvSpPr>
            <p:cNvPr id="69" name="内容占位符 2"/>
            <p:cNvSpPr txBox="1">
              <a:spLocks/>
            </p:cNvSpPr>
            <p:nvPr/>
          </p:nvSpPr>
          <p:spPr>
            <a:xfrm>
              <a:off x="1259632" y="31354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rgfd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[0]</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是读文件描述符</a:t>
              </a:r>
            </a:p>
          </p:txBody>
        </p:sp>
        <p:sp>
          <p:nvSpPr>
            <p:cNvPr id="70" name="内容占位符 2"/>
            <p:cNvSpPr txBox="1">
              <a:spLocks/>
            </p:cNvSpPr>
            <p:nvPr/>
          </p:nvSpPr>
          <p:spPr>
            <a:xfrm>
              <a:off x="1259632" y="3493242"/>
              <a:ext cx="3110077"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rgfd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[1]</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是写文件描述符</a:t>
              </a:r>
            </a:p>
          </p:txBody>
        </p:sp>
        <p:sp>
          <p:nvSpPr>
            <p:cNvPr id="19" name="TextBox 11"/>
            <p:cNvSpPr txBox="1"/>
            <p:nvPr/>
          </p:nvSpPr>
          <p:spPr>
            <a:xfrm>
              <a:off x="669633" y="2372685"/>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113470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6025" y="2114540"/>
            <a:ext cx="4548202" cy="1457336"/>
            <a:chOff x="1047725" y="1257290"/>
            <a:chExt cx="4548202" cy="1457336"/>
          </a:xfrm>
        </p:grpSpPr>
        <p:grpSp>
          <p:nvGrpSpPr>
            <p:cNvPr id="2" name="组合 1"/>
            <p:cNvGrpSpPr/>
            <p:nvPr/>
          </p:nvGrpSpPr>
          <p:grpSpPr>
            <a:xfrm>
              <a:off x="1047725" y="1571618"/>
              <a:ext cx="928693" cy="571504"/>
              <a:chOff x="1047725" y="1571618"/>
              <a:chExt cx="928693" cy="571504"/>
            </a:xfrm>
          </p:grpSpPr>
          <p:sp>
            <p:nvSpPr>
              <p:cNvPr id="11" name="矩形 10"/>
              <p:cNvSpPr/>
              <p:nvPr/>
            </p:nvSpPr>
            <p:spPr>
              <a:xfrm>
                <a:off x="1071538" y="1571618"/>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2" name="Rectangle 4"/>
              <p:cNvSpPr>
                <a:spLocks noChangeArrowheads="1"/>
              </p:cNvSpPr>
              <p:nvPr/>
            </p:nvSpPr>
            <p:spPr bwMode="auto">
              <a:xfrm>
                <a:off x="1047725" y="1638295"/>
                <a:ext cx="928693"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shell</a:t>
                </a:r>
              </a:p>
            </p:txBody>
          </p:sp>
        </p:grpSp>
        <p:grpSp>
          <p:nvGrpSpPr>
            <p:cNvPr id="3" name="组合 2"/>
            <p:cNvGrpSpPr/>
            <p:nvPr/>
          </p:nvGrpSpPr>
          <p:grpSpPr>
            <a:xfrm>
              <a:off x="2000232" y="1257290"/>
              <a:ext cx="3595695" cy="1457336"/>
              <a:chOff x="2000232" y="1257290"/>
              <a:chExt cx="3595695" cy="1457336"/>
            </a:xfrm>
          </p:grpSpPr>
          <p:sp>
            <p:nvSpPr>
              <p:cNvPr id="17" name="圆柱形 16"/>
              <p:cNvSpPr/>
              <p:nvPr/>
            </p:nvSpPr>
            <p:spPr>
              <a:xfrm rot="5400000">
                <a:off x="4631523" y="1750222"/>
                <a:ext cx="571504" cy="1357304"/>
              </a:xfrm>
              <a:prstGeom prst="can">
                <a:avLst/>
              </a:prstGeom>
              <a:gradFill>
                <a:gsLst>
                  <a:gs pos="100000">
                    <a:srgbClr val="FDD000"/>
                  </a:gs>
                  <a:gs pos="10000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7" name="Rectangle 4"/>
              <p:cNvSpPr>
                <a:spLocks noChangeArrowheads="1"/>
              </p:cNvSpPr>
              <p:nvPr/>
            </p:nvSpPr>
            <p:spPr bwMode="auto">
              <a:xfrm>
                <a:off x="2000232" y="1257290"/>
                <a:ext cx="357189"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1</a:t>
                </a:r>
              </a:p>
            </p:txBody>
          </p:sp>
          <p:sp>
            <p:nvSpPr>
              <p:cNvPr id="33" name="任意多边形 32"/>
              <p:cNvSpPr/>
              <p:nvPr/>
            </p:nvSpPr>
            <p:spPr>
              <a:xfrm>
                <a:off x="2046514" y="1553029"/>
                <a:ext cx="2844800" cy="508000"/>
              </a:xfrm>
              <a:custGeom>
                <a:avLst/>
                <a:gdLst>
                  <a:gd name="connsiteX0" fmla="*/ 0 w 2844800"/>
                  <a:gd name="connsiteY0" fmla="*/ 72571 h 508000"/>
                  <a:gd name="connsiteX1" fmla="*/ 1349829 w 2844800"/>
                  <a:gd name="connsiteY1" fmla="*/ 72571 h 508000"/>
                  <a:gd name="connsiteX2" fmla="*/ 2844800 w 2844800"/>
                  <a:gd name="connsiteY2" fmla="*/ 508000 h 508000"/>
                </a:gdLst>
                <a:ahLst/>
                <a:cxnLst>
                  <a:cxn ang="0">
                    <a:pos x="connsiteX0" y="connsiteY0"/>
                  </a:cxn>
                  <a:cxn ang="0">
                    <a:pos x="connsiteX1" y="connsiteY1"/>
                  </a:cxn>
                  <a:cxn ang="0">
                    <a:pos x="connsiteX2" y="connsiteY2"/>
                  </a:cxn>
                </a:cxnLst>
                <a:rect l="l" t="t" r="r" b="b"/>
                <a:pathLst>
                  <a:path w="2844800" h="508000">
                    <a:moveTo>
                      <a:pt x="0" y="72571"/>
                    </a:moveTo>
                    <a:cubicBezTo>
                      <a:pt x="437848" y="36285"/>
                      <a:pt x="875696" y="0"/>
                      <a:pt x="1349829" y="72571"/>
                    </a:cubicBezTo>
                    <a:cubicBezTo>
                      <a:pt x="1823962" y="145143"/>
                      <a:pt x="2334381" y="326571"/>
                      <a:pt x="2844800" y="5080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grpSp>
      </p:grpSp>
      <p:sp>
        <p:nvSpPr>
          <p:cNvPr id="8" name="标题 1"/>
          <p:cNvSpPr txBox="1">
            <a:spLocks/>
          </p:cNvSpPr>
          <p:nvPr/>
        </p:nvSpPr>
        <p:spPr>
          <a:xfrm>
            <a:off x="8068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管道示例</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9" name="Rectangle 4"/>
          <p:cNvSpPr>
            <a:spLocks noChangeArrowheads="1"/>
          </p:cNvSpPr>
          <p:nvPr/>
        </p:nvSpPr>
        <p:spPr bwMode="auto">
          <a:xfrm>
            <a:off x="1368872" y="5297471"/>
            <a:ext cx="5602299" cy="37468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为</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more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创建一个进程</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设置</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stdin</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为管道读端</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9" name="Rectangle 4"/>
          <p:cNvSpPr>
            <a:spLocks noChangeArrowheads="1"/>
          </p:cNvSpPr>
          <p:nvPr/>
        </p:nvSpPr>
        <p:spPr bwMode="auto">
          <a:xfrm>
            <a:off x="1378396" y="4962536"/>
            <a:ext cx="5337199" cy="5000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为</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ls</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创建一个进程</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设置</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stdout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为</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管道写端</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0" name="组合 19"/>
          <p:cNvGrpSpPr/>
          <p:nvPr/>
        </p:nvGrpSpPr>
        <p:grpSpPr>
          <a:xfrm>
            <a:off x="949774" y="4286257"/>
            <a:ext cx="1785949" cy="701307"/>
            <a:chOff x="571473" y="3429006"/>
            <a:chExt cx="1785949" cy="701307"/>
          </a:xfrm>
        </p:grpSpPr>
        <p:sp>
          <p:nvSpPr>
            <p:cNvPr id="7" name="Rectangle 4"/>
            <p:cNvSpPr>
              <a:spLocks noChangeArrowheads="1"/>
            </p:cNvSpPr>
            <p:nvPr/>
          </p:nvSpPr>
          <p:spPr bwMode="auto">
            <a:xfrm>
              <a:off x="1000100" y="3773123"/>
              <a:ext cx="1357322"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创建管道</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0" name="Rectangle 4"/>
            <p:cNvSpPr>
              <a:spLocks noChangeArrowheads="1"/>
            </p:cNvSpPr>
            <p:nvPr/>
          </p:nvSpPr>
          <p:spPr bwMode="auto">
            <a:xfrm>
              <a:off x="571473" y="3429006"/>
              <a:ext cx="928693"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shell</a:t>
              </a:r>
            </a:p>
          </p:txBody>
        </p:sp>
      </p:grpSp>
      <p:grpSp>
        <p:nvGrpSpPr>
          <p:cNvPr id="5" name="组合 4"/>
          <p:cNvGrpSpPr/>
          <p:nvPr/>
        </p:nvGrpSpPr>
        <p:grpSpPr>
          <a:xfrm>
            <a:off x="2245180" y="2962276"/>
            <a:ext cx="2490806" cy="676277"/>
            <a:chOff x="1866880" y="2105025"/>
            <a:chExt cx="2490806" cy="676277"/>
          </a:xfrm>
        </p:grpSpPr>
        <p:sp>
          <p:nvSpPr>
            <p:cNvPr id="13" name="矩形 12"/>
            <p:cNvSpPr/>
            <p:nvPr/>
          </p:nvSpPr>
          <p:spPr>
            <a:xfrm>
              <a:off x="2462198"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4" name="Rectangle 4"/>
            <p:cNvSpPr>
              <a:spLocks noChangeArrowheads="1"/>
            </p:cNvSpPr>
            <p:nvPr/>
          </p:nvSpPr>
          <p:spPr bwMode="auto">
            <a:xfrm>
              <a:off x="2436798" y="2247898"/>
              <a:ext cx="928693"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ctr"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2400" b="1" i="0" u="none" strike="noStrike" kern="1200" cap="none" spc="0" normalizeH="0" baseline="0" noProof="0" dirty="0" err="1">
                  <a:ln>
                    <a:noFill/>
                  </a:ln>
                  <a:solidFill>
                    <a:srgbClr val="FFFFFF"/>
                  </a:solidFill>
                  <a:effectLst/>
                  <a:uLnTx/>
                  <a:uFillTx/>
                  <a:latin typeface="微软雅黑" pitchFamily="34" charset="-122"/>
                  <a:ea typeface="微软雅黑" pitchFamily="34" charset="-122"/>
                  <a:cs typeface="+mn-cs"/>
                </a:rPr>
                <a:t>ls</a:t>
              </a:r>
              <a:endParaRPr kumimoji="0" lang="en-US" altLang="zh-CN"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8" name="Rectangle 4"/>
            <p:cNvSpPr>
              <a:spLocks noChangeArrowheads="1"/>
            </p:cNvSpPr>
            <p:nvPr/>
          </p:nvSpPr>
          <p:spPr bwMode="auto">
            <a:xfrm>
              <a:off x="3286116" y="2424112"/>
              <a:ext cx="1071570"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stdout</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21" name="直接箭头连接符 20"/>
            <p:cNvCxnSpPr/>
            <p:nvPr/>
          </p:nvCxnSpPr>
          <p:spPr>
            <a:xfrm>
              <a:off x="1971675" y="2105025"/>
              <a:ext cx="428625" cy="15240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3"/>
            </p:cNvCxnSpPr>
            <p:nvPr/>
          </p:nvCxnSpPr>
          <p:spPr>
            <a:xfrm>
              <a:off x="3365491"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4"/>
            <p:cNvSpPr>
              <a:spLocks noChangeArrowheads="1"/>
            </p:cNvSpPr>
            <p:nvPr/>
          </p:nvSpPr>
          <p:spPr bwMode="auto">
            <a:xfrm>
              <a:off x="1866880" y="2166935"/>
              <a:ext cx="357189"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2</a:t>
              </a:r>
            </a:p>
          </p:txBody>
        </p:sp>
      </p:grpSp>
      <p:sp>
        <p:nvSpPr>
          <p:cNvPr id="32" name="Rectangle 4"/>
          <p:cNvSpPr>
            <a:spLocks noChangeArrowheads="1"/>
          </p:cNvSpPr>
          <p:nvPr/>
        </p:nvSpPr>
        <p:spPr bwMode="auto">
          <a:xfrm>
            <a:off x="4046994" y="1893544"/>
            <a:ext cx="1785950"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342900" marR="0" lvl="0" indent="-342900" algn="l" defTabSz="914400" rtl="0" eaLnBrk="0" fontAlgn="base" latinLnBrk="0" hangingPunct="0">
              <a:lnSpc>
                <a:spcPct val="100000"/>
              </a:lnSpc>
              <a:spcBef>
                <a:spcPct val="20000"/>
              </a:spcBef>
              <a:spcAft>
                <a:spcPct val="0"/>
              </a:spcAft>
              <a:buClr>
                <a:srgbClr val="B2B2B2"/>
              </a:buClr>
              <a:buSzPct val="75000"/>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ls</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more</a:t>
            </a:r>
          </a:p>
        </p:txBody>
      </p:sp>
      <p:grpSp>
        <p:nvGrpSpPr>
          <p:cNvPr id="6" name="组合 5"/>
          <p:cNvGrpSpPr/>
          <p:nvPr/>
        </p:nvGrpSpPr>
        <p:grpSpPr>
          <a:xfrm>
            <a:off x="1711779" y="3000372"/>
            <a:ext cx="5927765" cy="1223966"/>
            <a:chOff x="1333478" y="2143122"/>
            <a:chExt cx="5927765" cy="1223966"/>
          </a:xfrm>
        </p:grpSpPr>
        <p:sp>
          <p:nvSpPr>
            <p:cNvPr id="15" name="矩形 14"/>
            <p:cNvSpPr/>
            <p:nvPr/>
          </p:nvSpPr>
          <p:spPr>
            <a:xfrm>
              <a:off x="6357950"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6" name="Rectangle 4"/>
            <p:cNvSpPr>
              <a:spLocks noChangeArrowheads="1"/>
            </p:cNvSpPr>
            <p:nvPr/>
          </p:nvSpPr>
          <p:spPr bwMode="auto">
            <a:xfrm>
              <a:off x="6332550" y="2247898"/>
              <a:ext cx="928693"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ctr"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more</a:t>
              </a:r>
            </a:p>
          </p:txBody>
        </p:sp>
        <p:sp>
          <p:nvSpPr>
            <p:cNvPr id="19" name="Rectangle 4"/>
            <p:cNvSpPr>
              <a:spLocks noChangeArrowheads="1"/>
            </p:cNvSpPr>
            <p:nvPr/>
          </p:nvSpPr>
          <p:spPr bwMode="auto">
            <a:xfrm>
              <a:off x="5562606" y="2428874"/>
              <a:ext cx="785818"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stdin</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24" name="直接箭头连接符 23"/>
            <p:cNvCxnSpPr/>
            <p:nvPr/>
          </p:nvCxnSpPr>
          <p:spPr>
            <a:xfrm>
              <a:off x="5524507"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4"/>
            <p:cNvSpPr>
              <a:spLocks noChangeArrowheads="1"/>
            </p:cNvSpPr>
            <p:nvPr/>
          </p:nvSpPr>
          <p:spPr bwMode="auto">
            <a:xfrm>
              <a:off x="1333478" y="2285998"/>
              <a:ext cx="357189"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3</a:t>
              </a:r>
            </a:p>
          </p:txBody>
        </p:sp>
        <p:sp>
          <p:nvSpPr>
            <p:cNvPr id="34" name="任意多边形 33"/>
            <p:cNvSpPr/>
            <p:nvPr/>
          </p:nvSpPr>
          <p:spPr>
            <a:xfrm>
              <a:off x="1485900" y="2181225"/>
              <a:ext cx="5210175" cy="1185863"/>
            </a:xfrm>
            <a:custGeom>
              <a:avLst/>
              <a:gdLst>
                <a:gd name="connsiteX0" fmla="*/ 0 w 5210175"/>
                <a:gd name="connsiteY0" fmla="*/ 0 h 1185863"/>
                <a:gd name="connsiteX1" fmla="*/ 1304925 w 5210175"/>
                <a:gd name="connsiteY1" fmla="*/ 885825 h 1185863"/>
                <a:gd name="connsiteX2" fmla="*/ 3705225 w 5210175"/>
                <a:gd name="connsiteY2" fmla="*/ 1133475 h 1185863"/>
                <a:gd name="connsiteX3" fmla="*/ 5210175 w 5210175"/>
                <a:gd name="connsiteY3" fmla="*/ 571500 h 1185863"/>
              </a:gdLst>
              <a:ahLst/>
              <a:cxnLst>
                <a:cxn ang="0">
                  <a:pos x="connsiteX0" y="connsiteY0"/>
                </a:cxn>
                <a:cxn ang="0">
                  <a:pos x="connsiteX1" y="connsiteY1"/>
                </a:cxn>
                <a:cxn ang="0">
                  <a:pos x="connsiteX2" y="connsiteY2"/>
                </a:cxn>
                <a:cxn ang="0">
                  <a:pos x="connsiteX3" y="connsiteY3"/>
                </a:cxn>
              </a:cxnLst>
              <a:rect l="l" t="t" r="r" b="b"/>
              <a:pathLst>
                <a:path w="5210175" h="1185863">
                  <a:moveTo>
                    <a:pt x="0" y="0"/>
                  </a:moveTo>
                  <a:cubicBezTo>
                    <a:pt x="343694" y="348456"/>
                    <a:pt x="687388" y="696913"/>
                    <a:pt x="1304925" y="885825"/>
                  </a:cubicBezTo>
                  <a:cubicBezTo>
                    <a:pt x="1922463" y="1074738"/>
                    <a:pt x="3054350" y="1185863"/>
                    <a:pt x="3705225" y="1133475"/>
                  </a:cubicBezTo>
                  <a:cubicBezTo>
                    <a:pt x="4356100" y="1081087"/>
                    <a:pt x="4783137" y="826293"/>
                    <a:pt x="5210175" y="5715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grpSp>
    </p:spTree>
    <p:extLst>
      <p:ext uri="{BB962C8B-B14F-4D97-AF65-F5344CB8AC3E}">
        <p14:creationId xmlns:p14="http://schemas.microsoft.com/office/powerpoint/2010/main" val="87551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9" grpId="0"/>
      <p:bldP spid="3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a:t>
            </a:r>
          </a:p>
        </p:txBody>
      </p:sp>
      <p:grpSp>
        <p:nvGrpSpPr>
          <p:cNvPr id="2" name="组合 1"/>
          <p:cNvGrpSpPr/>
          <p:nvPr/>
        </p:nvGrpSpPr>
        <p:grpSpPr>
          <a:xfrm>
            <a:off x="844894" y="1857364"/>
            <a:ext cx="5941685" cy="642942"/>
            <a:chOff x="844893" y="1000114"/>
            <a:chExt cx="5941685" cy="642942"/>
          </a:xfrm>
        </p:grpSpPr>
        <p:sp>
          <p:nvSpPr>
            <p:cNvPr id="9" name="内容占位符 2"/>
            <p:cNvSpPr txBox="1">
              <a:spLocks/>
            </p:cNvSpPr>
            <p:nvPr/>
          </p:nvSpPr>
          <p:spPr>
            <a:xfrm>
              <a:off x="1142976" y="1000114"/>
              <a:ext cx="5643602"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消息队列是由操作系统维护的以字节序列为基本单位的间接通信机制</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2490782"/>
            <a:ext cx="4595462" cy="323852"/>
            <a:chOff x="1262422" y="1633532"/>
            <a:chExt cx="4595462" cy="323852"/>
          </a:xfrm>
        </p:grpSpPr>
        <p:sp>
          <p:nvSpPr>
            <p:cNvPr id="27" name="内容占位符 2"/>
            <p:cNvSpPr txBox="1">
              <a:spLocks/>
            </p:cNvSpPr>
            <p:nvPr/>
          </p:nvSpPr>
          <p:spPr>
            <a:xfrm>
              <a:off x="1394985" y="1633532"/>
              <a:ext cx="4462899"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每个消息</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Message</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是一个字节序列</a:t>
              </a:r>
            </a:p>
          </p:txBody>
        </p:sp>
        <p:pic>
          <p:nvPicPr>
            <p:cNvPr id="28" name="图片 27" descr="小点1.png"/>
            <p:cNvPicPr>
              <a:picLocks noChangeAspect="1"/>
            </p:cNvPicPr>
            <p:nvPr/>
          </p:nvPicPr>
          <p:blipFill>
            <a:blip r:embed="rId2" cstate="print"/>
            <a:stretch>
              <a:fillRect/>
            </a:stretch>
          </p:blipFill>
          <p:spPr>
            <a:xfrm>
              <a:off x="1262422" y="1742389"/>
              <a:ext cx="151066" cy="148997"/>
            </a:xfrm>
            <a:prstGeom prst="rect">
              <a:avLst/>
            </a:prstGeom>
            <a:effectLst/>
          </p:spPr>
        </p:pic>
      </p:grpSp>
      <p:grpSp>
        <p:nvGrpSpPr>
          <p:cNvPr id="4" name="组合 3"/>
          <p:cNvGrpSpPr/>
          <p:nvPr/>
        </p:nvGrpSpPr>
        <p:grpSpPr>
          <a:xfrm>
            <a:off x="1262422" y="2819395"/>
            <a:ext cx="5452718" cy="754068"/>
            <a:chOff x="1262422" y="1962145"/>
            <a:chExt cx="5452718" cy="754068"/>
          </a:xfrm>
        </p:grpSpPr>
        <p:sp>
          <p:nvSpPr>
            <p:cNvPr id="23" name="内容占位符 2"/>
            <p:cNvSpPr txBox="1">
              <a:spLocks/>
            </p:cNvSpPr>
            <p:nvPr/>
          </p:nvSpPr>
          <p:spPr>
            <a:xfrm>
              <a:off x="1394985" y="1962145"/>
              <a:ext cx="5320155" cy="75406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相同标识的消息组成按先进先出顺序组成一个消息队列（Message Queues）</a:t>
              </a:r>
            </a:p>
          </p:txBody>
        </p:sp>
        <p:pic>
          <p:nvPicPr>
            <p:cNvPr id="24" name="图片 23" descr="小点1.png"/>
            <p:cNvPicPr>
              <a:picLocks noChangeAspect="1"/>
            </p:cNvPicPr>
            <p:nvPr/>
          </p:nvPicPr>
          <p:blipFill>
            <a:blip r:embed="rId2" cstate="print"/>
            <a:stretch>
              <a:fillRect/>
            </a:stretch>
          </p:blipFill>
          <p:spPr>
            <a:xfrm>
              <a:off x="1262422" y="2071003"/>
              <a:ext cx="151066" cy="148997"/>
            </a:xfrm>
            <a:prstGeom prst="rect">
              <a:avLst/>
            </a:prstGeom>
            <a:effectLst/>
          </p:spPr>
        </p:pic>
      </p:grpSp>
      <p:grpSp>
        <p:nvGrpSpPr>
          <p:cNvPr id="5" name="组合 4"/>
          <p:cNvGrpSpPr/>
          <p:nvPr/>
        </p:nvGrpSpPr>
        <p:grpSpPr>
          <a:xfrm>
            <a:off x="1019270" y="3502156"/>
            <a:ext cx="5914792" cy="2266837"/>
            <a:chOff x="1019270" y="2644905"/>
            <a:chExt cx="5914792" cy="2266837"/>
          </a:xfrm>
        </p:grpSpPr>
        <p:sp>
          <p:nvSpPr>
            <p:cNvPr id="25" name="Oval 5"/>
            <p:cNvSpPr>
              <a:spLocks noChangeArrowheads="1"/>
            </p:cNvSpPr>
            <p:nvPr/>
          </p:nvSpPr>
          <p:spPr bwMode="auto">
            <a:xfrm>
              <a:off x="1019270" y="2644905"/>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P1</a:t>
              </a:r>
            </a:p>
          </p:txBody>
        </p:sp>
        <p:sp>
          <p:nvSpPr>
            <p:cNvPr id="26" name="Oval 6"/>
            <p:cNvSpPr>
              <a:spLocks noChangeArrowheads="1"/>
            </p:cNvSpPr>
            <p:nvPr/>
          </p:nvSpPr>
          <p:spPr bwMode="auto">
            <a:xfrm>
              <a:off x="6034062" y="3293942"/>
              <a:ext cx="900000" cy="900000"/>
            </a:xfrm>
            <a:prstGeom prst="ellips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P3</a:t>
              </a:r>
            </a:p>
          </p:txBody>
        </p:sp>
        <p:sp>
          <p:nvSpPr>
            <p:cNvPr id="45" name="Line 7"/>
            <p:cNvSpPr>
              <a:spLocks noChangeShapeType="1"/>
            </p:cNvSpPr>
            <p:nvPr/>
          </p:nvSpPr>
          <p:spPr bwMode="auto">
            <a:xfrm>
              <a:off x="35956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46" name="Line 8"/>
            <p:cNvSpPr>
              <a:spLocks noChangeShapeType="1"/>
            </p:cNvSpPr>
            <p:nvPr/>
          </p:nvSpPr>
          <p:spPr bwMode="auto">
            <a:xfrm>
              <a:off x="36718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47" name="Line 9"/>
            <p:cNvSpPr>
              <a:spLocks noChangeShapeType="1"/>
            </p:cNvSpPr>
            <p:nvPr/>
          </p:nvSpPr>
          <p:spPr bwMode="auto">
            <a:xfrm>
              <a:off x="42814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48" name="Line 10"/>
            <p:cNvSpPr>
              <a:spLocks noChangeShapeType="1"/>
            </p:cNvSpPr>
            <p:nvPr/>
          </p:nvSpPr>
          <p:spPr bwMode="auto">
            <a:xfrm>
              <a:off x="35956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49" name="Line 11"/>
            <p:cNvSpPr>
              <a:spLocks noChangeShapeType="1"/>
            </p:cNvSpPr>
            <p:nvPr/>
          </p:nvSpPr>
          <p:spPr bwMode="auto">
            <a:xfrm>
              <a:off x="4205262" y="3827342"/>
              <a:ext cx="838200" cy="609600"/>
            </a:xfrm>
            <a:prstGeom prst="line">
              <a:avLst/>
            </a:prstGeom>
            <a:noFill/>
            <a:ln w="28575">
              <a:solidFill>
                <a:srgbClr val="11576A"/>
              </a:solidFill>
              <a:bevel/>
              <a:headEnd type="oval" w="med" len="med"/>
              <a:tailEnd type="arrow"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0" name="Line 12"/>
            <p:cNvSpPr>
              <a:spLocks noChangeShapeType="1"/>
            </p:cNvSpPr>
            <p:nvPr/>
          </p:nvSpPr>
          <p:spPr bwMode="auto">
            <a:xfrm>
              <a:off x="1995462" y="3141542"/>
              <a:ext cx="1447800" cy="533400"/>
            </a:xfrm>
            <a:prstGeom prst="line">
              <a:avLst/>
            </a:prstGeom>
            <a:noFill/>
            <a:ln w="28575">
              <a:solidFill>
                <a:srgbClr val="11576A"/>
              </a:solidFill>
              <a:bevel/>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1" name="Line 13"/>
            <p:cNvSpPr>
              <a:spLocks noChangeShapeType="1"/>
            </p:cNvSpPr>
            <p:nvPr/>
          </p:nvSpPr>
          <p:spPr bwMode="auto">
            <a:xfrm flipV="1">
              <a:off x="1995462" y="3827342"/>
              <a:ext cx="1447800" cy="533400"/>
            </a:xfrm>
            <a:prstGeom prst="line">
              <a:avLst/>
            </a:prstGeom>
            <a:noFill/>
            <a:ln w="28575">
              <a:solidFill>
                <a:srgbClr val="11576A"/>
              </a:solidFill>
              <a:bevel/>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2" name="Line 14"/>
            <p:cNvSpPr>
              <a:spLocks noChangeShapeType="1"/>
            </p:cNvSpPr>
            <p:nvPr/>
          </p:nvSpPr>
          <p:spPr bwMode="auto">
            <a:xfrm>
              <a:off x="4433862" y="3827342"/>
              <a:ext cx="1447800" cy="0"/>
            </a:xfrm>
            <a:prstGeom prst="line">
              <a:avLst/>
            </a:prstGeom>
            <a:noFill/>
            <a:ln w="28575">
              <a:solidFill>
                <a:srgbClr val="11576A"/>
              </a:solidFill>
              <a:bevel/>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3" name="Text Box 15"/>
            <p:cNvSpPr txBox="1">
              <a:spLocks noChangeArrowheads="1"/>
            </p:cNvSpPr>
            <p:nvPr/>
          </p:nvSpPr>
          <p:spPr bwMode="auto">
            <a:xfrm>
              <a:off x="4603209" y="4436942"/>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a:t>
              </a: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消息</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a:t>
              </a:r>
            </a:p>
          </p:txBody>
        </p:sp>
        <p:sp>
          <p:nvSpPr>
            <p:cNvPr id="54" name="Text Box 16"/>
            <p:cNvSpPr txBox="1">
              <a:spLocks noChangeArrowheads="1"/>
            </p:cNvSpPr>
            <p:nvPr/>
          </p:nvSpPr>
          <p:spPr bwMode="auto">
            <a:xfrm>
              <a:off x="3760246" y="3108204"/>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消息队列</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55" name="Text Box 17"/>
            <p:cNvSpPr txBox="1">
              <a:spLocks noChangeArrowheads="1"/>
            </p:cNvSpPr>
            <p:nvPr/>
          </p:nvSpPr>
          <p:spPr bwMode="auto">
            <a:xfrm>
              <a:off x="2240214" y="2989142"/>
              <a:ext cx="595035"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发送</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56" name="Text Box 18"/>
            <p:cNvSpPr txBox="1">
              <a:spLocks noChangeArrowheads="1"/>
            </p:cNvSpPr>
            <p:nvPr/>
          </p:nvSpPr>
          <p:spPr bwMode="auto">
            <a:xfrm>
              <a:off x="2316414" y="4132142"/>
              <a:ext cx="595035"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发送</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57" name="Text Box 19"/>
            <p:cNvSpPr txBox="1">
              <a:spLocks noChangeArrowheads="1"/>
            </p:cNvSpPr>
            <p:nvPr/>
          </p:nvSpPr>
          <p:spPr bwMode="auto">
            <a:xfrm>
              <a:off x="4831014" y="3522542"/>
              <a:ext cx="595035"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接收</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58" name="Line 20"/>
            <p:cNvSpPr>
              <a:spLocks noChangeShapeType="1"/>
            </p:cNvSpPr>
            <p:nvPr/>
          </p:nvSpPr>
          <p:spPr bwMode="auto">
            <a:xfrm>
              <a:off x="37480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9" name="Line 21"/>
            <p:cNvSpPr>
              <a:spLocks noChangeShapeType="1"/>
            </p:cNvSpPr>
            <p:nvPr/>
          </p:nvSpPr>
          <p:spPr bwMode="auto">
            <a:xfrm>
              <a:off x="38242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0" name="Line 22"/>
            <p:cNvSpPr>
              <a:spLocks noChangeShapeType="1"/>
            </p:cNvSpPr>
            <p:nvPr/>
          </p:nvSpPr>
          <p:spPr bwMode="auto">
            <a:xfrm>
              <a:off x="37480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1" name="Line 23"/>
            <p:cNvSpPr>
              <a:spLocks noChangeShapeType="1"/>
            </p:cNvSpPr>
            <p:nvPr/>
          </p:nvSpPr>
          <p:spPr bwMode="auto">
            <a:xfrm>
              <a:off x="39004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2" name="Line 24"/>
            <p:cNvSpPr>
              <a:spLocks noChangeShapeType="1"/>
            </p:cNvSpPr>
            <p:nvPr/>
          </p:nvSpPr>
          <p:spPr bwMode="auto">
            <a:xfrm>
              <a:off x="39766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3" name="Line 25"/>
            <p:cNvSpPr>
              <a:spLocks noChangeShapeType="1"/>
            </p:cNvSpPr>
            <p:nvPr/>
          </p:nvSpPr>
          <p:spPr bwMode="auto">
            <a:xfrm>
              <a:off x="39004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4" name="Line 26"/>
            <p:cNvSpPr>
              <a:spLocks noChangeShapeType="1"/>
            </p:cNvSpPr>
            <p:nvPr/>
          </p:nvSpPr>
          <p:spPr bwMode="auto">
            <a:xfrm>
              <a:off x="40528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5" name="Line 27"/>
            <p:cNvSpPr>
              <a:spLocks noChangeShapeType="1"/>
            </p:cNvSpPr>
            <p:nvPr/>
          </p:nvSpPr>
          <p:spPr bwMode="auto">
            <a:xfrm>
              <a:off x="41290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6" name="Line 28"/>
            <p:cNvSpPr>
              <a:spLocks noChangeShapeType="1"/>
            </p:cNvSpPr>
            <p:nvPr/>
          </p:nvSpPr>
          <p:spPr bwMode="auto">
            <a:xfrm>
              <a:off x="40528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7" name="Oval 29"/>
            <p:cNvSpPr>
              <a:spLocks noChangeArrowheads="1"/>
            </p:cNvSpPr>
            <p:nvPr/>
          </p:nvSpPr>
          <p:spPr bwMode="auto">
            <a:xfrm>
              <a:off x="1019270" y="4011742"/>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a:effectLst>
              <a:outerShdw blurRad="63500" dist="107763" dir="2700000" algn="ctr" rotWithShape="0">
                <a:schemeClr val="bg2">
                  <a:alpha val="74998"/>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P2</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cxnSp>
        <p:nvCxnSpPr>
          <p:cNvPr id="35" name="直接连接符 34"/>
          <p:cNvCxnSpPr/>
          <p:nvPr/>
        </p:nvCxnSpPr>
        <p:spPr>
          <a:xfrm rot="5400000">
            <a:off x="-10751451" y="3536157"/>
            <a:ext cx="1271596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 Box 15"/>
          <p:cNvSpPr txBox="1">
            <a:spLocks noChangeArrowheads="1"/>
          </p:cNvSpPr>
          <p:nvPr/>
        </p:nvSpPr>
        <p:spPr bwMode="auto">
          <a:xfrm>
            <a:off x="4602784" y="5294192"/>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a:t>
            </a:r>
            <a:r>
              <a:rPr kumimoji="0" lang="zh-CN" altLang="en-US"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消息</a:t>
            </a:r>
            <a:r>
              <a:rPr kumimoji="0" lang="en-US" altLang="zh-CN"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a:t>
            </a:r>
          </a:p>
        </p:txBody>
      </p:sp>
      <p:sp>
        <p:nvSpPr>
          <p:cNvPr id="40" name="Text Box 15"/>
          <p:cNvSpPr txBox="1">
            <a:spLocks noChangeArrowheads="1"/>
          </p:cNvSpPr>
          <p:nvPr/>
        </p:nvSpPr>
        <p:spPr bwMode="auto">
          <a:xfrm>
            <a:off x="3760246" y="3964314"/>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消息队列</a:t>
            </a:r>
            <a:endParaRPr kumimoji="0" lang="en-US" altLang="zh-CN"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95823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35" presetClass="emph" presetSubtype="0" repeatCount="indefinite" fill="hold" grpId="1" nodeType="withEffect">
                                  <p:stCondLst>
                                    <p:cond delay="0"/>
                                  </p:stCondLst>
                                  <p:endCondLst>
                                    <p:cond evt="onNext" delay="0">
                                      <p:tgtEl>
                                        <p:sldTgt/>
                                      </p:tgtEl>
                                    </p:cond>
                                  </p:endCondLst>
                                  <p:childTnLst>
                                    <p:anim calcmode="discrete" valueType="str">
                                      <p:cBhvr>
                                        <p:cTn id="22"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35" presetClass="emph" presetSubtype="0" repeatCount="indefinite" fill="hold" grpId="1" nodeType="withEffect">
                                  <p:stCondLst>
                                    <p:cond delay="0"/>
                                  </p:stCondLst>
                                  <p:endCondLst>
                                    <p:cond evt="onNext" delay="0">
                                      <p:tgtEl>
                                        <p:sldTgt/>
                                      </p:tgtEl>
                                    </p:cond>
                                  </p:endCondLst>
                                  <p:childTnLst>
                                    <p:anim calcmode="discrete" valueType="str">
                                      <p:cBhvr>
                                        <p:cTn id="34" dur="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39" grpId="2"/>
      <p:bldP spid="40" grpId="0"/>
      <p:bldP spid="40"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消息队列的系统调用</a:t>
            </a:r>
          </a:p>
        </p:txBody>
      </p:sp>
      <p:grpSp>
        <p:nvGrpSpPr>
          <p:cNvPr id="2" name="组合 1"/>
          <p:cNvGrpSpPr/>
          <p:nvPr/>
        </p:nvGrpSpPr>
        <p:grpSpPr>
          <a:xfrm>
            <a:off x="844894" y="1857364"/>
            <a:ext cx="5584495" cy="428628"/>
            <a:chOff x="844893" y="1000114"/>
            <a:chExt cx="5584495" cy="428628"/>
          </a:xfrm>
        </p:grpSpPr>
        <p:sp>
          <p:nvSpPr>
            <p:cNvPr id="9" name="内容占位符 2"/>
            <p:cNvSpPr txBox="1">
              <a:spLocks/>
            </p:cNvSpPr>
            <p:nvPr/>
          </p:nvSpPr>
          <p:spPr>
            <a:xfrm>
              <a:off x="1142976" y="100011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msgget</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key, flags</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获取消息队列标识</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4" y="2549194"/>
            <a:ext cx="5584495" cy="428628"/>
            <a:chOff x="844893" y="1691944"/>
            <a:chExt cx="5584495" cy="428628"/>
          </a:xfrm>
        </p:grpSpPr>
        <p:sp>
          <p:nvSpPr>
            <p:cNvPr id="23" name="内容占位符 2"/>
            <p:cNvSpPr txBox="1">
              <a:spLocks/>
            </p:cNvSpPr>
            <p:nvPr/>
          </p:nvSpPr>
          <p:spPr>
            <a:xfrm>
              <a:off x="1142976" y="169194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msgsnd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QID,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buf</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size, flags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发送消息</a:t>
              </a:r>
            </a:p>
          </p:txBody>
        </p:sp>
        <p:sp>
          <p:nvSpPr>
            <p:cNvPr id="24" name="TextBox 23"/>
            <p:cNvSpPr txBox="1"/>
            <p:nvPr/>
          </p:nvSpPr>
          <p:spPr>
            <a:xfrm>
              <a:off x="844893" y="169194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4" y="3186478"/>
            <a:ext cx="6441751" cy="428628"/>
            <a:chOff x="844893" y="2329228"/>
            <a:chExt cx="6441751" cy="428628"/>
          </a:xfrm>
        </p:grpSpPr>
        <p:sp>
          <p:nvSpPr>
            <p:cNvPr id="25" name="内容占位符 2"/>
            <p:cNvSpPr txBox="1">
              <a:spLocks/>
            </p:cNvSpPr>
            <p:nvPr/>
          </p:nvSpPr>
          <p:spPr>
            <a:xfrm>
              <a:off x="1142976" y="2329228"/>
              <a:ext cx="61436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msgrcv</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QID,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buf</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size, type, flags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接收消息</a:t>
              </a:r>
            </a:p>
          </p:txBody>
        </p:sp>
        <p:sp>
          <p:nvSpPr>
            <p:cNvPr id="26" name="TextBox 25"/>
            <p:cNvSpPr txBox="1"/>
            <p:nvPr/>
          </p:nvSpPr>
          <p:spPr>
            <a:xfrm>
              <a:off x="844893" y="232922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3864468"/>
            <a:ext cx="5584495" cy="428628"/>
            <a:chOff x="844893" y="3007218"/>
            <a:chExt cx="5584495" cy="428628"/>
          </a:xfrm>
        </p:grpSpPr>
        <p:sp>
          <p:nvSpPr>
            <p:cNvPr id="45" name="内容占位符 2"/>
            <p:cNvSpPr txBox="1">
              <a:spLocks/>
            </p:cNvSpPr>
            <p:nvPr/>
          </p:nvSpPr>
          <p:spPr>
            <a:xfrm>
              <a:off x="1142976" y="3007218"/>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msgctl</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消息队列控制</a:t>
              </a:r>
            </a:p>
          </p:txBody>
        </p:sp>
        <p:sp>
          <p:nvSpPr>
            <p:cNvPr id="46" name="TextBox 45"/>
            <p:cNvSpPr txBox="1"/>
            <p:nvPr/>
          </p:nvSpPr>
          <p:spPr>
            <a:xfrm>
              <a:off x="844893" y="300721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161421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a:t>
            </a:r>
          </a:p>
        </p:txBody>
      </p:sp>
      <p:grpSp>
        <p:nvGrpSpPr>
          <p:cNvPr id="2" name="组合 1"/>
          <p:cNvGrpSpPr/>
          <p:nvPr/>
        </p:nvGrpSpPr>
        <p:grpSpPr>
          <a:xfrm>
            <a:off x="844894" y="1857364"/>
            <a:ext cx="6370313" cy="642942"/>
            <a:chOff x="844893" y="1000114"/>
            <a:chExt cx="6370313" cy="642942"/>
          </a:xfrm>
        </p:grpSpPr>
        <p:sp>
          <p:nvSpPr>
            <p:cNvPr id="9" name="内容占位符 2"/>
            <p:cNvSpPr txBox="1">
              <a:spLocks/>
            </p:cNvSpPr>
            <p:nvPr/>
          </p:nvSpPr>
          <p:spPr>
            <a:xfrm>
              <a:off x="1142976" y="1000114"/>
              <a:ext cx="6072230"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共享内存是把同一个物理内存区域同时映射到多个进程的内存地址空间的通信机制</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4" y="2501438"/>
            <a:ext cx="7183491" cy="999000"/>
            <a:chOff x="844893" y="1644188"/>
            <a:chExt cx="7183491" cy="999000"/>
          </a:xfrm>
        </p:grpSpPr>
        <p:sp>
          <p:nvSpPr>
            <p:cNvPr id="27" name="内容占位符 2"/>
            <p:cNvSpPr txBox="1">
              <a:spLocks/>
            </p:cNvSpPr>
            <p:nvPr/>
          </p:nvSpPr>
          <p:spPr>
            <a:xfrm>
              <a:off x="1394985" y="1962146"/>
              <a:ext cx="396283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每个进程都有私有内存地址空间</a:t>
              </a:r>
            </a:p>
          </p:txBody>
        </p:sp>
        <p:pic>
          <p:nvPicPr>
            <p:cNvPr id="28" name="图片 27" descr="小点1.png"/>
            <p:cNvPicPr>
              <a:picLocks noChangeAspect="1"/>
            </p:cNvPicPr>
            <p:nvPr/>
          </p:nvPicPr>
          <p:blipFill>
            <a:blip r:embed="rId2" cstate="print"/>
            <a:stretch>
              <a:fillRect/>
            </a:stretch>
          </p:blipFill>
          <p:spPr>
            <a:xfrm>
              <a:off x="1262422" y="2071003"/>
              <a:ext cx="151066" cy="148997"/>
            </a:xfrm>
            <a:prstGeom prst="rect">
              <a:avLst/>
            </a:prstGeom>
            <a:effectLst/>
          </p:spPr>
        </p:pic>
        <p:sp>
          <p:nvSpPr>
            <p:cNvPr id="23" name="内容占位符 2"/>
            <p:cNvSpPr txBox="1">
              <a:spLocks/>
            </p:cNvSpPr>
            <p:nvPr/>
          </p:nvSpPr>
          <p:spPr>
            <a:xfrm>
              <a:off x="1142976" y="16441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a:t>
              </a:r>
            </a:p>
          </p:txBody>
        </p:sp>
        <p:sp>
          <p:nvSpPr>
            <p:cNvPr id="24" name="TextBox 23"/>
            <p:cNvSpPr txBox="1"/>
            <p:nvPr/>
          </p:nvSpPr>
          <p:spPr>
            <a:xfrm>
              <a:off x="844893" y="164418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内容占位符 2"/>
            <p:cNvSpPr txBox="1">
              <a:spLocks/>
            </p:cNvSpPr>
            <p:nvPr/>
          </p:nvSpPr>
          <p:spPr>
            <a:xfrm>
              <a:off x="1394985" y="2273298"/>
              <a:ext cx="663339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每个进程的内存地址空间需明确设置共享内存段</a:t>
              </a:r>
            </a:p>
          </p:txBody>
        </p:sp>
        <p:pic>
          <p:nvPicPr>
            <p:cNvPr id="26" name="图片 25" descr="小点1.png"/>
            <p:cNvPicPr>
              <a:picLocks noChangeAspect="1"/>
            </p:cNvPicPr>
            <p:nvPr/>
          </p:nvPicPr>
          <p:blipFill>
            <a:blip r:embed="rId2" cstate="print"/>
            <a:stretch>
              <a:fillRect/>
            </a:stretch>
          </p:blipFill>
          <p:spPr>
            <a:xfrm>
              <a:off x="1262422" y="2382155"/>
              <a:ext cx="151066" cy="148997"/>
            </a:xfrm>
            <a:prstGeom prst="rect">
              <a:avLst/>
            </a:prstGeom>
            <a:effectLst/>
          </p:spPr>
        </p:pic>
      </p:grpSp>
      <p:grpSp>
        <p:nvGrpSpPr>
          <p:cNvPr id="4" name="组合 3"/>
          <p:cNvGrpSpPr/>
          <p:nvPr/>
        </p:nvGrpSpPr>
        <p:grpSpPr>
          <a:xfrm>
            <a:off x="844894" y="3449638"/>
            <a:ext cx="6227437" cy="641810"/>
            <a:chOff x="844893" y="2592388"/>
            <a:chExt cx="6227437" cy="641810"/>
          </a:xfrm>
        </p:grpSpPr>
        <p:sp>
          <p:nvSpPr>
            <p:cNvPr id="45" name="内容占位符 2"/>
            <p:cNvSpPr txBox="1">
              <a:spLocks/>
            </p:cNvSpPr>
            <p:nvPr/>
          </p:nvSpPr>
          <p:spPr>
            <a:xfrm>
              <a:off x="1394985" y="2910346"/>
              <a:ext cx="567734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同一进程中的线程总是共享相同的内存地址空间</a:t>
              </a:r>
            </a:p>
          </p:txBody>
        </p:sp>
        <p:pic>
          <p:nvPicPr>
            <p:cNvPr id="46" name="图片 45" descr="小点1.png"/>
            <p:cNvPicPr>
              <a:picLocks noChangeAspect="1"/>
            </p:cNvPicPr>
            <p:nvPr/>
          </p:nvPicPr>
          <p:blipFill>
            <a:blip r:embed="rId2" cstate="print"/>
            <a:stretch>
              <a:fillRect/>
            </a:stretch>
          </p:blipFill>
          <p:spPr>
            <a:xfrm>
              <a:off x="1262422" y="3019203"/>
              <a:ext cx="151066" cy="148997"/>
            </a:xfrm>
            <a:prstGeom prst="rect">
              <a:avLst/>
            </a:prstGeom>
            <a:effectLst/>
          </p:spPr>
        </p:pic>
        <p:sp>
          <p:nvSpPr>
            <p:cNvPr id="47" name="内容占位符 2"/>
            <p:cNvSpPr txBox="1">
              <a:spLocks/>
            </p:cNvSpPr>
            <p:nvPr/>
          </p:nvSpPr>
          <p:spPr>
            <a:xfrm>
              <a:off x="1142976" y="25923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线程</a:t>
              </a:r>
            </a:p>
          </p:txBody>
        </p:sp>
        <p:sp>
          <p:nvSpPr>
            <p:cNvPr id="48" name="TextBox 47"/>
            <p:cNvSpPr txBox="1"/>
            <p:nvPr/>
          </p:nvSpPr>
          <p:spPr>
            <a:xfrm>
              <a:off x="844893" y="259238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4088942"/>
            <a:ext cx="3369917" cy="641810"/>
            <a:chOff x="844893" y="3231692"/>
            <a:chExt cx="3369917" cy="641810"/>
          </a:xfrm>
        </p:grpSpPr>
        <p:sp>
          <p:nvSpPr>
            <p:cNvPr id="49" name="内容占位符 2"/>
            <p:cNvSpPr txBox="1">
              <a:spLocks/>
            </p:cNvSpPr>
            <p:nvPr/>
          </p:nvSpPr>
          <p:spPr>
            <a:xfrm>
              <a:off x="1394985" y="3549650"/>
              <a:ext cx="281982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快速、方便地共享数据</a:t>
              </a:r>
            </a:p>
          </p:txBody>
        </p:sp>
        <p:pic>
          <p:nvPicPr>
            <p:cNvPr id="50" name="图片 49" descr="小点1.png"/>
            <p:cNvPicPr>
              <a:picLocks noChangeAspect="1"/>
            </p:cNvPicPr>
            <p:nvPr/>
          </p:nvPicPr>
          <p:blipFill>
            <a:blip r:embed="rId2" cstate="print"/>
            <a:stretch>
              <a:fillRect/>
            </a:stretch>
          </p:blipFill>
          <p:spPr>
            <a:xfrm>
              <a:off x="1262422" y="3658507"/>
              <a:ext cx="151066" cy="148997"/>
            </a:xfrm>
            <a:prstGeom prst="rect">
              <a:avLst/>
            </a:prstGeom>
            <a:effectLst/>
          </p:spPr>
        </p:pic>
        <p:sp>
          <p:nvSpPr>
            <p:cNvPr id="51" name="内容占位符 2"/>
            <p:cNvSpPr txBox="1">
              <a:spLocks/>
            </p:cNvSpPr>
            <p:nvPr/>
          </p:nvSpPr>
          <p:spPr>
            <a:xfrm>
              <a:off x="1142976" y="3231692"/>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优点</a:t>
              </a:r>
            </a:p>
          </p:txBody>
        </p:sp>
        <p:sp>
          <p:nvSpPr>
            <p:cNvPr id="52" name="TextBox 51"/>
            <p:cNvSpPr txBox="1"/>
            <p:nvPr/>
          </p:nvSpPr>
          <p:spPr>
            <a:xfrm>
              <a:off x="844893" y="323169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844894" y="4703316"/>
            <a:ext cx="5227305" cy="641810"/>
            <a:chOff x="844893" y="3846066"/>
            <a:chExt cx="5227305" cy="641810"/>
          </a:xfrm>
        </p:grpSpPr>
        <p:sp>
          <p:nvSpPr>
            <p:cNvPr id="53" name="内容占位符 2"/>
            <p:cNvSpPr txBox="1">
              <a:spLocks/>
            </p:cNvSpPr>
            <p:nvPr/>
          </p:nvSpPr>
          <p:spPr>
            <a:xfrm>
              <a:off x="1394985" y="4164024"/>
              <a:ext cx="467721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必须用额外的同步机制来协调数据访问</a:t>
              </a:r>
            </a:p>
          </p:txBody>
        </p:sp>
        <p:pic>
          <p:nvPicPr>
            <p:cNvPr id="54" name="图片 53" descr="小点1.png"/>
            <p:cNvPicPr>
              <a:picLocks noChangeAspect="1"/>
            </p:cNvPicPr>
            <p:nvPr/>
          </p:nvPicPr>
          <p:blipFill>
            <a:blip r:embed="rId2" cstate="print"/>
            <a:stretch>
              <a:fillRect/>
            </a:stretch>
          </p:blipFill>
          <p:spPr>
            <a:xfrm>
              <a:off x="1262422" y="4272881"/>
              <a:ext cx="151066" cy="148997"/>
            </a:xfrm>
            <a:prstGeom prst="rect">
              <a:avLst/>
            </a:prstGeom>
            <a:effectLst/>
          </p:spPr>
        </p:pic>
        <p:sp>
          <p:nvSpPr>
            <p:cNvPr id="55" name="内容占位符 2"/>
            <p:cNvSpPr txBox="1">
              <a:spLocks/>
            </p:cNvSpPr>
            <p:nvPr/>
          </p:nvSpPr>
          <p:spPr>
            <a:xfrm>
              <a:off x="1142976" y="3846066"/>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不足</a:t>
              </a:r>
            </a:p>
          </p:txBody>
        </p:sp>
        <p:sp>
          <p:nvSpPr>
            <p:cNvPr id="56" name="TextBox 55"/>
            <p:cNvSpPr txBox="1"/>
            <p:nvPr/>
          </p:nvSpPr>
          <p:spPr>
            <a:xfrm>
              <a:off x="844893" y="3846066"/>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11552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共享内存的实现</a:t>
            </a:r>
          </a:p>
        </p:txBody>
      </p:sp>
      <p:grpSp>
        <p:nvGrpSpPr>
          <p:cNvPr id="3" name="组合 2"/>
          <p:cNvGrpSpPr/>
          <p:nvPr/>
        </p:nvGrpSpPr>
        <p:grpSpPr>
          <a:xfrm>
            <a:off x="844894" y="4158798"/>
            <a:ext cx="1869719" cy="369890"/>
            <a:chOff x="844893" y="3301548"/>
            <a:chExt cx="1869719" cy="369890"/>
          </a:xfrm>
        </p:grpSpPr>
        <p:sp>
          <p:nvSpPr>
            <p:cNvPr id="9" name="内容占位符 2"/>
            <p:cNvSpPr txBox="1">
              <a:spLocks/>
            </p:cNvSpPr>
            <p:nvPr/>
          </p:nvSpPr>
          <p:spPr>
            <a:xfrm>
              <a:off x="1142976" y="3314248"/>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最快的方法</a:t>
              </a:r>
            </a:p>
          </p:txBody>
        </p:sp>
        <p:sp>
          <p:nvSpPr>
            <p:cNvPr id="12" name="TextBox 11"/>
            <p:cNvSpPr txBox="1"/>
            <p:nvPr/>
          </p:nvSpPr>
          <p:spPr>
            <a:xfrm>
              <a:off x="844893" y="3301548"/>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4" y="4452488"/>
            <a:ext cx="3941421" cy="369332"/>
            <a:chOff x="844893" y="3595238"/>
            <a:chExt cx="3941421" cy="369332"/>
          </a:xfrm>
        </p:grpSpPr>
        <p:sp>
          <p:nvSpPr>
            <p:cNvPr id="23" name="内容占位符 2"/>
            <p:cNvSpPr txBox="1">
              <a:spLocks/>
            </p:cNvSpPr>
            <p:nvPr/>
          </p:nvSpPr>
          <p:spPr>
            <a:xfrm>
              <a:off x="1142976" y="3595238"/>
              <a:ext cx="3643338"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一个进程写另外一个进程立即可见</a:t>
              </a:r>
            </a:p>
          </p:txBody>
        </p:sp>
        <p:sp>
          <p:nvSpPr>
            <p:cNvPr id="24" name="TextBox 23"/>
            <p:cNvSpPr txBox="1"/>
            <p:nvPr/>
          </p:nvSpPr>
          <p:spPr>
            <a:xfrm>
              <a:off x="844893" y="3595238"/>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4712840"/>
            <a:ext cx="2369785" cy="369332"/>
            <a:chOff x="844893" y="3855590"/>
            <a:chExt cx="2369785" cy="369332"/>
          </a:xfrm>
        </p:grpSpPr>
        <p:sp>
          <p:nvSpPr>
            <p:cNvPr id="47" name="内容占位符 2"/>
            <p:cNvSpPr txBox="1">
              <a:spLocks/>
            </p:cNvSpPr>
            <p:nvPr/>
          </p:nvSpPr>
          <p:spPr>
            <a:xfrm>
              <a:off x="1142976" y="3855590"/>
              <a:ext cx="207170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没有系统调用干预</a:t>
              </a:r>
            </a:p>
          </p:txBody>
        </p:sp>
        <p:sp>
          <p:nvSpPr>
            <p:cNvPr id="48" name="TextBox 47"/>
            <p:cNvSpPr txBox="1"/>
            <p:nvPr/>
          </p:nvSpPr>
          <p:spPr>
            <a:xfrm>
              <a:off x="844893" y="3855590"/>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844894" y="4981130"/>
            <a:ext cx="2084033" cy="369332"/>
            <a:chOff x="844893" y="4123880"/>
            <a:chExt cx="2084033" cy="369332"/>
          </a:xfrm>
        </p:grpSpPr>
        <p:sp>
          <p:nvSpPr>
            <p:cNvPr id="51" name="内容占位符 2"/>
            <p:cNvSpPr txBox="1">
              <a:spLocks/>
            </p:cNvSpPr>
            <p:nvPr/>
          </p:nvSpPr>
          <p:spPr>
            <a:xfrm>
              <a:off x="1142976" y="4123880"/>
              <a:ext cx="1785950"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没有数据复制</a:t>
              </a:r>
            </a:p>
          </p:txBody>
        </p:sp>
        <p:sp>
          <p:nvSpPr>
            <p:cNvPr id="52" name="TextBox 51"/>
            <p:cNvSpPr txBox="1"/>
            <p:nvPr/>
          </p:nvSpPr>
          <p:spPr>
            <a:xfrm>
              <a:off x="844893" y="4123880"/>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844894" y="5254182"/>
            <a:ext cx="2941289" cy="603710"/>
            <a:chOff x="844893" y="4396932"/>
            <a:chExt cx="2941289" cy="603710"/>
          </a:xfrm>
        </p:grpSpPr>
        <p:sp>
          <p:nvSpPr>
            <p:cNvPr id="53" name="内容占位符 2"/>
            <p:cNvSpPr txBox="1">
              <a:spLocks/>
            </p:cNvSpPr>
            <p:nvPr/>
          </p:nvSpPr>
          <p:spPr>
            <a:xfrm>
              <a:off x="1394985" y="4676790"/>
              <a:ext cx="239119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由程序员提供同步</a:t>
              </a:r>
            </a:p>
          </p:txBody>
        </p:sp>
        <p:pic>
          <p:nvPicPr>
            <p:cNvPr id="54" name="图片 53" descr="小点1.png"/>
            <p:cNvPicPr>
              <a:picLocks noChangeAspect="1"/>
            </p:cNvPicPr>
            <p:nvPr/>
          </p:nvPicPr>
          <p:blipFill>
            <a:blip r:embed="rId2" cstate="print"/>
            <a:stretch>
              <a:fillRect/>
            </a:stretch>
          </p:blipFill>
          <p:spPr>
            <a:xfrm>
              <a:off x="1262422" y="4785647"/>
              <a:ext cx="151066" cy="148997"/>
            </a:xfrm>
            <a:prstGeom prst="rect">
              <a:avLst/>
            </a:prstGeom>
            <a:effectLst/>
          </p:spPr>
        </p:pic>
        <p:sp>
          <p:nvSpPr>
            <p:cNvPr id="55" name="内容占位符 2"/>
            <p:cNvSpPr txBox="1">
              <a:spLocks/>
            </p:cNvSpPr>
            <p:nvPr/>
          </p:nvSpPr>
          <p:spPr>
            <a:xfrm>
              <a:off x="1142976" y="4396932"/>
              <a:ext cx="1571636"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不提供同步</a:t>
              </a:r>
            </a:p>
          </p:txBody>
        </p:sp>
        <p:sp>
          <p:nvSpPr>
            <p:cNvPr id="56" name="TextBox 55"/>
            <p:cNvSpPr txBox="1"/>
            <p:nvPr/>
          </p:nvSpPr>
          <p:spPr>
            <a:xfrm>
              <a:off x="844893" y="4396932"/>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928662" y="1714489"/>
            <a:ext cx="6151334" cy="2385961"/>
            <a:chOff x="928662" y="857238"/>
            <a:chExt cx="6151334" cy="2385961"/>
          </a:xfrm>
        </p:grpSpPr>
        <p:sp>
          <p:nvSpPr>
            <p:cNvPr id="30" name="Rectangle 4"/>
            <p:cNvSpPr>
              <a:spLocks noChangeArrowheads="1"/>
            </p:cNvSpPr>
            <p:nvPr/>
          </p:nvSpPr>
          <p:spPr bwMode="auto">
            <a:xfrm>
              <a:off x="3186087" y="925544"/>
              <a:ext cx="1600200" cy="170763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p:txBody>
        </p:sp>
        <p:sp>
          <p:nvSpPr>
            <p:cNvPr id="31" name="Rectangle 5"/>
            <p:cNvSpPr>
              <a:spLocks noChangeArrowheads="1"/>
            </p:cNvSpPr>
            <p:nvPr/>
          </p:nvSpPr>
          <p:spPr bwMode="auto">
            <a:xfrm>
              <a:off x="928662" y="867199"/>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p:txBody>
        </p:sp>
        <p:sp>
          <p:nvSpPr>
            <p:cNvPr id="32" name="Rectangle 6"/>
            <p:cNvSpPr>
              <a:spLocks noChangeArrowheads="1"/>
            </p:cNvSpPr>
            <p:nvPr/>
          </p:nvSpPr>
          <p:spPr bwMode="auto">
            <a:xfrm>
              <a:off x="5319687" y="857238"/>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p:txBody>
        </p:sp>
        <p:sp>
          <p:nvSpPr>
            <p:cNvPr id="33" name="Rectangle 7"/>
            <p:cNvSpPr>
              <a:spLocks noChangeArrowheads="1"/>
            </p:cNvSpPr>
            <p:nvPr/>
          </p:nvSpPr>
          <p:spPr bwMode="auto">
            <a:xfrm>
              <a:off x="3871887" y="1542010"/>
              <a:ext cx="304800" cy="341528"/>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4" name="Rectangle 8"/>
            <p:cNvSpPr>
              <a:spLocks noChangeArrowheads="1"/>
            </p:cNvSpPr>
            <p:nvPr/>
          </p:nvSpPr>
          <p:spPr bwMode="auto">
            <a:xfrm>
              <a:off x="2043087" y="2088454"/>
              <a:ext cx="304800" cy="341528"/>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5" name="Rectangle 9"/>
            <p:cNvSpPr>
              <a:spLocks noChangeArrowheads="1"/>
            </p:cNvSpPr>
            <p:nvPr/>
          </p:nvSpPr>
          <p:spPr bwMode="auto">
            <a:xfrm>
              <a:off x="5700687" y="1678621"/>
              <a:ext cx="304800" cy="341528"/>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6" name="Line 10"/>
            <p:cNvSpPr>
              <a:spLocks noChangeShapeType="1"/>
            </p:cNvSpPr>
            <p:nvPr/>
          </p:nvSpPr>
          <p:spPr bwMode="auto">
            <a:xfrm flipV="1">
              <a:off x="2347887" y="1542010"/>
              <a:ext cx="1524000" cy="546444"/>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7" name="Line 11"/>
            <p:cNvSpPr>
              <a:spLocks noChangeShapeType="1"/>
            </p:cNvSpPr>
            <p:nvPr/>
          </p:nvSpPr>
          <p:spPr bwMode="auto">
            <a:xfrm flipV="1">
              <a:off x="2347887" y="1883537"/>
              <a:ext cx="1524000" cy="546444"/>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8" name="Line 12"/>
            <p:cNvSpPr>
              <a:spLocks noChangeShapeType="1"/>
            </p:cNvSpPr>
            <p:nvPr/>
          </p:nvSpPr>
          <p:spPr bwMode="auto">
            <a:xfrm>
              <a:off x="4176687" y="1542010"/>
              <a:ext cx="1524000" cy="136611"/>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9" name="Line 13"/>
            <p:cNvSpPr>
              <a:spLocks noChangeShapeType="1"/>
            </p:cNvSpPr>
            <p:nvPr/>
          </p:nvSpPr>
          <p:spPr bwMode="auto">
            <a:xfrm>
              <a:off x="4176687" y="1883537"/>
              <a:ext cx="1524000" cy="136611"/>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0" name="Text Box 14"/>
            <p:cNvSpPr txBox="1">
              <a:spLocks noChangeArrowheads="1"/>
            </p:cNvSpPr>
            <p:nvPr/>
          </p:nvSpPr>
          <p:spPr bwMode="auto">
            <a:xfrm>
              <a:off x="1022007" y="1441508"/>
              <a:ext cx="92365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main() {</a:t>
              </a:r>
            </a:p>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  …</a:t>
              </a:r>
            </a:p>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  attach();</a:t>
              </a:r>
            </a:p>
          </p:txBody>
        </p:sp>
        <p:sp>
          <p:nvSpPr>
            <p:cNvPr id="41" name="Text Box 15"/>
            <p:cNvSpPr txBox="1">
              <a:spLocks noChangeArrowheads="1"/>
            </p:cNvSpPr>
            <p:nvPr/>
          </p:nvSpPr>
          <p:spPr bwMode="auto">
            <a:xfrm>
              <a:off x="6081687" y="1426268"/>
              <a:ext cx="92365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main() {</a:t>
              </a:r>
            </a:p>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  …</a:t>
              </a:r>
            </a:p>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  attach();</a:t>
              </a:r>
            </a:p>
          </p:txBody>
        </p:sp>
        <p:sp>
          <p:nvSpPr>
            <p:cNvPr id="42" name="Freeform 16"/>
            <p:cNvSpPr>
              <a:spLocks/>
            </p:cNvSpPr>
            <p:nvPr/>
          </p:nvSpPr>
          <p:spPr bwMode="auto">
            <a:xfrm>
              <a:off x="1509687" y="2634898"/>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3" name="Rectangle 17"/>
            <p:cNvSpPr>
              <a:spLocks noChangeArrowheads="1"/>
            </p:cNvSpPr>
            <p:nvPr/>
          </p:nvSpPr>
          <p:spPr bwMode="auto">
            <a:xfrm>
              <a:off x="1512866" y="2771509"/>
              <a:ext cx="457200" cy="136611"/>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4" name="Rectangle 18"/>
            <p:cNvSpPr>
              <a:spLocks noChangeArrowheads="1"/>
            </p:cNvSpPr>
            <p:nvPr/>
          </p:nvSpPr>
          <p:spPr bwMode="auto">
            <a:xfrm>
              <a:off x="1966887" y="2771509"/>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7" name="Text Box 19"/>
            <p:cNvSpPr txBox="1">
              <a:spLocks noChangeArrowheads="1"/>
            </p:cNvSpPr>
            <p:nvPr/>
          </p:nvSpPr>
          <p:spPr bwMode="auto">
            <a:xfrm>
              <a:off x="976287" y="2357436"/>
              <a:ext cx="64633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页表项</a:t>
              </a:r>
              <a:endPar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endParaRPr>
            </a:p>
          </p:txBody>
        </p:sp>
        <p:sp>
          <p:nvSpPr>
            <p:cNvPr id="58" name="Freeform 20"/>
            <p:cNvSpPr>
              <a:spLocks/>
            </p:cNvSpPr>
            <p:nvPr/>
          </p:nvSpPr>
          <p:spPr bwMode="auto">
            <a:xfrm>
              <a:off x="6005487" y="2703203"/>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9" name="Rectangle 21"/>
            <p:cNvSpPr>
              <a:spLocks noChangeArrowheads="1"/>
            </p:cNvSpPr>
            <p:nvPr/>
          </p:nvSpPr>
          <p:spPr bwMode="auto">
            <a:xfrm>
              <a:off x="6005487" y="2839814"/>
              <a:ext cx="457200" cy="136611"/>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0" name="Rectangle 22"/>
            <p:cNvSpPr>
              <a:spLocks noChangeArrowheads="1"/>
            </p:cNvSpPr>
            <p:nvPr/>
          </p:nvSpPr>
          <p:spPr bwMode="auto">
            <a:xfrm>
              <a:off x="6462687" y="2839814"/>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1" name="Text Box 23"/>
            <p:cNvSpPr txBox="1">
              <a:spLocks noChangeArrowheads="1"/>
            </p:cNvSpPr>
            <p:nvPr/>
          </p:nvSpPr>
          <p:spPr bwMode="auto">
            <a:xfrm>
              <a:off x="5472087" y="2428874"/>
              <a:ext cx="64633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页表项</a:t>
              </a:r>
              <a:endPar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endParaRPr>
            </a:p>
          </p:txBody>
        </p:sp>
        <p:sp>
          <p:nvSpPr>
            <p:cNvPr id="64" name="TextBox 63"/>
            <p:cNvSpPr txBox="1"/>
            <p:nvPr/>
          </p:nvSpPr>
          <p:spPr>
            <a:xfrm>
              <a:off x="985812" y="890576"/>
              <a:ext cx="1744388"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进程</a:t>
              </a: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I</a:t>
              </a: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的地址空间</a:t>
              </a:r>
              <a:endPar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endParaRPr>
            </a:p>
          </p:txBody>
        </p:sp>
        <p:sp>
          <p:nvSpPr>
            <p:cNvPr id="65" name="TextBox 64"/>
            <p:cNvSpPr txBox="1"/>
            <p:nvPr/>
          </p:nvSpPr>
          <p:spPr>
            <a:xfrm>
              <a:off x="5334005" y="866763"/>
              <a:ext cx="1745991"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进程</a:t>
              </a: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J</a:t>
              </a: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的地址空间</a:t>
              </a:r>
              <a:endPar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endParaRPr>
            </a:p>
          </p:txBody>
        </p:sp>
        <p:sp>
          <p:nvSpPr>
            <p:cNvPr id="66" name="TextBox 65"/>
            <p:cNvSpPr txBox="1"/>
            <p:nvPr/>
          </p:nvSpPr>
          <p:spPr>
            <a:xfrm>
              <a:off x="3483485" y="928588"/>
              <a:ext cx="1005403"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物理内存</a:t>
              </a:r>
              <a:endPar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endParaRPr>
            </a:p>
          </p:txBody>
        </p:sp>
      </p:grpSp>
    </p:spTree>
    <p:extLst>
      <p:ext uri="{BB962C8B-B14F-4D97-AF65-F5344CB8AC3E}">
        <p14:creationId xmlns:p14="http://schemas.microsoft.com/office/powerpoint/2010/main" val="381584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多进程的地址空间管理</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5</a:t>
            </a:fld>
            <a:endParaRPr lang="en-US" altLang="ko-KR"/>
          </a:p>
        </p:txBody>
      </p:sp>
      <p:sp>
        <p:nvSpPr>
          <p:cNvPr id="8" name="矩形 7"/>
          <p:cNvSpPr>
            <a:spLocks noChangeArrowheads="1"/>
          </p:cNvSpPr>
          <p:nvPr/>
        </p:nvSpPr>
        <p:spPr bwMode="auto">
          <a:xfrm>
            <a:off x="-36512" y="1340768"/>
            <a:ext cx="3527425" cy="1150937"/>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0" name="矩形 9"/>
          <p:cNvSpPr>
            <a:spLocks noChangeArrowheads="1"/>
          </p:cNvSpPr>
          <p:nvPr/>
        </p:nvSpPr>
        <p:spPr bwMode="auto">
          <a:xfrm rot="5400000">
            <a:off x="2343151" y="1343942"/>
            <a:ext cx="1143000" cy="1152525"/>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1" name="文本框 10"/>
          <p:cNvSpPr txBox="1">
            <a:spLocks noChangeArrowheads="1"/>
          </p:cNvSpPr>
          <p:nvPr/>
        </p:nvSpPr>
        <p:spPr bwMode="auto">
          <a:xfrm>
            <a:off x="250826" y="1699543"/>
            <a:ext cx="1763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r>
              <a:rPr lang="zh-CN" altLang="en-US" sz="1800">
                <a:solidFill>
                  <a:schemeClr val="tx1"/>
                </a:solidFill>
              </a:rPr>
              <a:t>进程</a:t>
            </a:r>
            <a:r>
              <a:rPr lang="en-US" altLang="zh-CN" sz="1800">
                <a:solidFill>
                  <a:schemeClr val="tx1"/>
                </a:solidFill>
              </a:rPr>
              <a:t>A</a:t>
            </a:r>
            <a:r>
              <a:rPr lang="zh-CN" altLang="en-US" sz="1800">
                <a:solidFill>
                  <a:schemeClr val="tx1"/>
                </a:solidFill>
              </a:rPr>
              <a:t>用户空间</a:t>
            </a:r>
          </a:p>
        </p:txBody>
      </p:sp>
      <p:sp>
        <p:nvSpPr>
          <p:cNvPr id="14" name="文本框 13"/>
          <p:cNvSpPr txBox="1">
            <a:spLocks noChangeArrowheads="1"/>
          </p:cNvSpPr>
          <p:nvPr/>
        </p:nvSpPr>
        <p:spPr bwMode="auto">
          <a:xfrm>
            <a:off x="2609851" y="1616993"/>
            <a:ext cx="9255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r>
              <a:rPr lang="zh-CN" altLang="en-US" sz="1800">
                <a:solidFill>
                  <a:schemeClr val="tx1"/>
                </a:solidFill>
              </a:rPr>
              <a:t>内核</a:t>
            </a:r>
            <a:endParaRPr lang="en-US" altLang="zh-CN" sz="1800">
              <a:solidFill>
                <a:schemeClr val="tx1"/>
              </a:solidFill>
            </a:endParaRPr>
          </a:p>
          <a:p>
            <a:pPr>
              <a:spcBef>
                <a:spcPct val="0"/>
              </a:spcBef>
              <a:buClrTx/>
              <a:buSzTx/>
              <a:buFontTx/>
              <a:buNone/>
            </a:pPr>
            <a:r>
              <a:rPr lang="zh-CN" altLang="en-US" sz="1800">
                <a:solidFill>
                  <a:schemeClr val="tx1"/>
                </a:solidFill>
              </a:rPr>
              <a:t>空间</a:t>
            </a:r>
          </a:p>
        </p:txBody>
      </p:sp>
      <p:sp>
        <p:nvSpPr>
          <p:cNvPr id="15" name="矩形 14"/>
          <p:cNvSpPr>
            <a:spLocks noChangeArrowheads="1"/>
          </p:cNvSpPr>
          <p:nvPr/>
        </p:nvSpPr>
        <p:spPr bwMode="auto">
          <a:xfrm>
            <a:off x="2644777" y="4365104"/>
            <a:ext cx="1063128" cy="231775"/>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a:solidFill>
                  <a:schemeClr val="tx1"/>
                </a:solidFill>
                <a:latin typeface="Times New Roman" panose="02020603050405020304" pitchFamily="18" charset="0"/>
              </a:rPr>
              <a:t>进程</a:t>
            </a:r>
            <a:r>
              <a:rPr lang="en-US" altLang="zh-CN" sz="1200">
                <a:solidFill>
                  <a:schemeClr val="tx1"/>
                </a:solidFill>
                <a:latin typeface="Times New Roman" panose="02020603050405020304" pitchFamily="18" charset="0"/>
              </a:rPr>
              <a:t>A</a:t>
            </a:r>
            <a:r>
              <a:rPr lang="zh-CN" altLang="en-US" sz="1200">
                <a:solidFill>
                  <a:schemeClr val="tx1"/>
                </a:solidFill>
                <a:latin typeface="Times New Roman" panose="02020603050405020304" pitchFamily="18" charset="0"/>
              </a:rPr>
              <a:t>的页表</a:t>
            </a:r>
            <a:endParaRPr lang="zh-CN" altLang="en-US" sz="1800">
              <a:solidFill>
                <a:schemeClr val="tx1"/>
              </a:solidFill>
              <a:latin typeface="Times New Roman" panose="02020603050405020304" pitchFamily="18" charset="0"/>
            </a:endParaRPr>
          </a:p>
        </p:txBody>
      </p:sp>
      <p:sp>
        <p:nvSpPr>
          <p:cNvPr id="18" name="矩形 17"/>
          <p:cNvSpPr>
            <a:spLocks noChangeArrowheads="1"/>
          </p:cNvSpPr>
          <p:nvPr/>
        </p:nvSpPr>
        <p:spPr bwMode="auto">
          <a:xfrm>
            <a:off x="1331913" y="5435600"/>
            <a:ext cx="5543550"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9" name="矩形 18"/>
          <p:cNvSpPr>
            <a:spLocks noChangeArrowheads="1"/>
          </p:cNvSpPr>
          <p:nvPr/>
        </p:nvSpPr>
        <p:spPr bwMode="auto">
          <a:xfrm>
            <a:off x="1331913" y="5445125"/>
            <a:ext cx="287337" cy="585788"/>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0" name="矩形 19"/>
          <p:cNvSpPr>
            <a:spLocks noChangeArrowheads="1"/>
          </p:cNvSpPr>
          <p:nvPr/>
        </p:nvSpPr>
        <p:spPr bwMode="auto">
          <a:xfrm>
            <a:off x="1619250" y="5445125"/>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1" name="矩形 20"/>
          <p:cNvSpPr>
            <a:spLocks noChangeArrowheads="1"/>
          </p:cNvSpPr>
          <p:nvPr/>
        </p:nvSpPr>
        <p:spPr bwMode="auto">
          <a:xfrm>
            <a:off x="1908175" y="5445125"/>
            <a:ext cx="287338" cy="585788"/>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2" name="矩形 21"/>
          <p:cNvSpPr>
            <a:spLocks noChangeArrowheads="1"/>
          </p:cNvSpPr>
          <p:nvPr/>
        </p:nvSpPr>
        <p:spPr bwMode="auto">
          <a:xfrm>
            <a:off x="2195513" y="5445125"/>
            <a:ext cx="288925" cy="585788"/>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3" name="矩形 22"/>
          <p:cNvSpPr>
            <a:spLocks noChangeArrowheads="1"/>
          </p:cNvSpPr>
          <p:nvPr/>
        </p:nvSpPr>
        <p:spPr bwMode="auto">
          <a:xfrm>
            <a:off x="2484438" y="5445125"/>
            <a:ext cx="287337"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4" name="矩形 23"/>
          <p:cNvSpPr>
            <a:spLocks noChangeArrowheads="1"/>
          </p:cNvSpPr>
          <p:nvPr/>
        </p:nvSpPr>
        <p:spPr bwMode="auto">
          <a:xfrm>
            <a:off x="2771775" y="5445125"/>
            <a:ext cx="287338" cy="585788"/>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5" name="矩形 24"/>
          <p:cNvSpPr>
            <a:spLocks noChangeArrowheads="1"/>
          </p:cNvSpPr>
          <p:nvPr/>
        </p:nvSpPr>
        <p:spPr bwMode="auto">
          <a:xfrm>
            <a:off x="3059113" y="5445125"/>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6" name="矩形 25"/>
          <p:cNvSpPr>
            <a:spLocks noChangeArrowheads="1"/>
          </p:cNvSpPr>
          <p:nvPr/>
        </p:nvSpPr>
        <p:spPr bwMode="auto">
          <a:xfrm>
            <a:off x="3348038" y="5445125"/>
            <a:ext cx="287337" cy="585788"/>
          </a:xfrm>
          <a:prstGeom prst="rect">
            <a:avLst/>
          </a:prstGeom>
          <a:solidFill>
            <a:srgbClr val="C0C9F6"/>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7" name="矩形 26"/>
          <p:cNvSpPr>
            <a:spLocks noChangeArrowheads="1"/>
          </p:cNvSpPr>
          <p:nvPr/>
        </p:nvSpPr>
        <p:spPr bwMode="auto">
          <a:xfrm>
            <a:off x="3635375" y="5445125"/>
            <a:ext cx="288925" cy="585788"/>
          </a:xfrm>
          <a:prstGeom prst="rect">
            <a:avLst/>
          </a:prstGeom>
          <a:solidFill>
            <a:srgbClr val="C0C9F6"/>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8" name="矩形 27"/>
          <p:cNvSpPr>
            <a:spLocks noChangeArrowheads="1"/>
          </p:cNvSpPr>
          <p:nvPr/>
        </p:nvSpPr>
        <p:spPr bwMode="auto">
          <a:xfrm>
            <a:off x="3924300" y="5445125"/>
            <a:ext cx="287338"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9" name="矩形 28"/>
          <p:cNvSpPr>
            <a:spLocks noChangeArrowheads="1"/>
          </p:cNvSpPr>
          <p:nvPr/>
        </p:nvSpPr>
        <p:spPr bwMode="auto">
          <a:xfrm>
            <a:off x="4211638" y="5445125"/>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4" name="矩形 33"/>
          <p:cNvSpPr>
            <a:spLocks noChangeArrowheads="1"/>
          </p:cNvSpPr>
          <p:nvPr/>
        </p:nvSpPr>
        <p:spPr bwMode="auto">
          <a:xfrm>
            <a:off x="5651500" y="5445125"/>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5" name="矩形 34"/>
          <p:cNvSpPr>
            <a:spLocks noChangeArrowheads="1"/>
          </p:cNvSpPr>
          <p:nvPr/>
        </p:nvSpPr>
        <p:spPr bwMode="auto">
          <a:xfrm>
            <a:off x="5940425" y="5445125"/>
            <a:ext cx="287338" cy="585788"/>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6" name="矩形 35"/>
          <p:cNvSpPr>
            <a:spLocks noChangeArrowheads="1"/>
          </p:cNvSpPr>
          <p:nvPr/>
        </p:nvSpPr>
        <p:spPr bwMode="auto">
          <a:xfrm>
            <a:off x="6227763" y="5445125"/>
            <a:ext cx="288925" cy="585788"/>
          </a:xfrm>
          <a:prstGeom prst="rect">
            <a:avLst/>
          </a:prstGeom>
          <a:solidFill>
            <a:srgbClr val="5CAD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7" name="矩形 36"/>
          <p:cNvSpPr>
            <a:spLocks noChangeArrowheads="1"/>
          </p:cNvSpPr>
          <p:nvPr/>
        </p:nvSpPr>
        <p:spPr bwMode="auto">
          <a:xfrm>
            <a:off x="6516688" y="5445125"/>
            <a:ext cx="287337"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8" name="矩形 37"/>
          <p:cNvSpPr>
            <a:spLocks noChangeArrowheads="1"/>
          </p:cNvSpPr>
          <p:nvPr/>
        </p:nvSpPr>
        <p:spPr bwMode="auto">
          <a:xfrm>
            <a:off x="6804025" y="5445125"/>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9" name="矩形 38"/>
          <p:cNvSpPr>
            <a:spLocks noChangeArrowheads="1"/>
          </p:cNvSpPr>
          <p:nvPr/>
        </p:nvSpPr>
        <p:spPr bwMode="auto">
          <a:xfrm>
            <a:off x="7092950" y="5445125"/>
            <a:ext cx="287338" cy="585788"/>
          </a:xfrm>
          <a:prstGeom prst="rect">
            <a:avLst/>
          </a:prstGeom>
          <a:solidFill>
            <a:srgbClr val="ADD6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40" name="矩形 39"/>
          <p:cNvSpPr>
            <a:spLocks noChangeArrowheads="1"/>
          </p:cNvSpPr>
          <p:nvPr/>
        </p:nvSpPr>
        <p:spPr bwMode="auto">
          <a:xfrm>
            <a:off x="7380288" y="5445125"/>
            <a:ext cx="287337" cy="585788"/>
          </a:xfrm>
          <a:prstGeom prst="rect">
            <a:avLst/>
          </a:prstGeom>
          <a:solidFill>
            <a:srgbClr val="5CAD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41" name="矩形 40"/>
          <p:cNvSpPr>
            <a:spLocks noChangeArrowheads="1"/>
          </p:cNvSpPr>
          <p:nvPr/>
        </p:nvSpPr>
        <p:spPr bwMode="auto">
          <a:xfrm>
            <a:off x="7667625" y="5445125"/>
            <a:ext cx="288925" cy="585788"/>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42" name="矩形 41"/>
          <p:cNvSpPr>
            <a:spLocks noChangeArrowheads="1"/>
          </p:cNvSpPr>
          <p:nvPr/>
        </p:nvSpPr>
        <p:spPr bwMode="auto">
          <a:xfrm>
            <a:off x="7956550" y="5445125"/>
            <a:ext cx="287338"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43" name="矩形 42"/>
          <p:cNvSpPr>
            <a:spLocks noChangeArrowheads="1"/>
          </p:cNvSpPr>
          <p:nvPr/>
        </p:nvSpPr>
        <p:spPr bwMode="auto">
          <a:xfrm>
            <a:off x="4090484" y="4365103"/>
            <a:ext cx="1063128" cy="231775"/>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A</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sp>
        <p:nvSpPr>
          <p:cNvPr id="44" name="矩形 43"/>
          <p:cNvSpPr>
            <a:spLocks noChangeArrowheads="1"/>
          </p:cNvSpPr>
          <p:nvPr/>
        </p:nvSpPr>
        <p:spPr bwMode="auto">
          <a:xfrm>
            <a:off x="5494054" y="4365103"/>
            <a:ext cx="1063128" cy="231775"/>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A</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sp>
        <p:nvSpPr>
          <p:cNvPr id="45" name="矩形 44"/>
          <p:cNvSpPr>
            <a:spLocks noChangeArrowheads="1"/>
          </p:cNvSpPr>
          <p:nvPr/>
        </p:nvSpPr>
        <p:spPr bwMode="auto">
          <a:xfrm>
            <a:off x="3756821" y="3526381"/>
            <a:ext cx="1063128" cy="231775"/>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A</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cxnSp>
        <p:nvCxnSpPr>
          <p:cNvPr id="49" name="直接箭头连接符 48"/>
          <p:cNvCxnSpPr>
            <a:stCxn id="45" idx="2"/>
            <a:endCxn id="43" idx="0"/>
          </p:cNvCxnSpPr>
          <p:nvPr/>
        </p:nvCxnSpPr>
        <p:spPr bwMode="auto">
          <a:xfrm>
            <a:off x="4288385" y="3758156"/>
            <a:ext cx="333663" cy="6069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接箭头连接符 50"/>
          <p:cNvCxnSpPr>
            <a:stCxn id="45" idx="3"/>
            <a:endCxn id="44" idx="0"/>
          </p:cNvCxnSpPr>
          <p:nvPr/>
        </p:nvCxnSpPr>
        <p:spPr bwMode="auto">
          <a:xfrm>
            <a:off x="4819949" y="3642269"/>
            <a:ext cx="1205669" cy="7228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接箭头连接符 52"/>
          <p:cNvCxnSpPr>
            <a:stCxn id="45" idx="1"/>
            <a:endCxn id="15" idx="0"/>
          </p:cNvCxnSpPr>
          <p:nvPr/>
        </p:nvCxnSpPr>
        <p:spPr bwMode="auto">
          <a:xfrm flipH="1">
            <a:off x="3176341" y="3642269"/>
            <a:ext cx="580480" cy="7228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5" name="直接箭头连接符 54"/>
          <p:cNvCxnSpPr>
            <a:stCxn id="15" idx="2"/>
            <a:endCxn id="26" idx="0"/>
          </p:cNvCxnSpPr>
          <p:nvPr/>
        </p:nvCxnSpPr>
        <p:spPr bwMode="auto">
          <a:xfrm>
            <a:off x="3176341" y="4596879"/>
            <a:ext cx="315366" cy="8482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7" name="直接箭头连接符 56"/>
          <p:cNvCxnSpPr>
            <a:endCxn id="27" idx="0"/>
          </p:cNvCxnSpPr>
          <p:nvPr/>
        </p:nvCxnSpPr>
        <p:spPr bwMode="auto">
          <a:xfrm flipH="1">
            <a:off x="3779838" y="4592116"/>
            <a:ext cx="503237" cy="85300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9" name="直接箭头连接符 58"/>
          <p:cNvCxnSpPr>
            <a:endCxn id="28" idx="0"/>
          </p:cNvCxnSpPr>
          <p:nvPr/>
        </p:nvCxnSpPr>
        <p:spPr bwMode="auto">
          <a:xfrm flipH="1">
            <a:off x="4067969" y="4596877"/>
            <a:ext cx="539998" cy="8482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1" name="直接箭头连接符 60"/>
          <p:cNvCxnSpPr>
            <a:stCxn id="44" idx="2"/>
            <a:endCxn id="38" idx="0"/>
          </p:cNvCxnSpPr>
          <p:nvPr/>
        </p:nvCxnSpPr>
        <p:spPr bwMode="auto">
          <a:xfrm>
            <a:off x="6025618" y="4596878"/>
            <a:ext cx="922870" cy="8482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2" name="矩形 61"/>
          <p:cNvSpPr>
            <a:spLocks noChangeArrowheads="1"/>
          </p:cNvSpPr>
          <p:nvPr/>
        </p:nvSpPr>
        <p:spPr bwMode="auto">
          <a:xfrm>
            <a:off x="3923035" y="5445224"/>
            <a:ext cx="288925" cy="585788"/>
          </a:xfrm>
          <a:prstGeom prst="rect">
            <a:avLst/>
          </a:prstGeom>
          <a:solidFill>
            <a:srgbClr val="C0C9F6"/>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63" name="矩形 62"/>
          <p:cNvSpPr>
            <a:spLocks noChangeArrowheads="1"/>
          </p:cNvSpPr>
          <p:nvPr/>
        </p:nvSpPr>
        <p:spPr bwMode="auto">
          <a:xfrm>
            <a:off x="6803355" y="5445224"/>
            <a:ext cx="288925" cy="585788"/>
          </a:xfrm>
          <a:prstGeom prst="rect">
            <a:avLst/>
          </a:prstGeom>
          <a:solidFill>
            <a:srgbClr val="C0C9F6"/>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cxnSp>
        <p:nvCxnSpPr>
          <p:cNvPr id="65" name="直接箭头连接符 64"/>
          <p:cNvCxnSpPr>
            <a:stCxn id="15" idx="2"/>
          </p:cNvCxnSpPr>
          <p:nvPr/>
        </p:nvCxnSpPr>
        <p:spPr bwMode="auto">
          <a:xfrm flipH="1">
            <a:off x="2924573" y="4596879"/>
            <a:ext cx="251768" cy="8291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7" name="直接箭头连接符 66"/>
          <p:cNvCxnSpPr>
            <a:endCxn id="22" idx="0"/>
          </p:cNvCxnSpPr>
          <p:nvPr/>
        </p:nvCxnSpPr>
        <p:spPr bwMode="auto">
          <a:xfrm flipH="1">
            <a:off x="2339976" y="4480990"/>
            <a:ext cx="288130" cy="9641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接箭头连接符 68"/>
          <p:cNvCxnSpPr>
            <a:endCxn id="21" idx="0"/>
          </p:cNvCxnSpPr>
          <p:nvPr/>
        </p:nvCxnSpPr>
        <p:spPr bwMode="auto">
          <a:xfrm flipH="1">
            <a:off x="2051844" y="4480990"/>
            <a:ext cx="583804" cy="9641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1" name="直接箭头连接符 70"/>
          <p:cNvCxnSpPr>
            <a:endCxn id="19" idx="0"/>
          </p:cNvCxnSpPr>
          <p:nvPr/>
        </p:nvCxnSpPr>
        <p:spPr bwMode="auto">
          <a:xfrm flipH="1">
            <a:off x="1475582" y="4476228"/>
            <a:ext cx="1151730" cy="968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2" name="矩形 71"/>
          <p:cNvSpPr>
            <a:spLocks noChangeArrowheads="1"/>
          </p:cNvSpPr>
          <p:nvPr/>
        </p:nvSpPr>
        <p:spPr bwMode="auto">
          <a:xfrm>
            <a:off x="4499992" y="5435500"/>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3" name="矩形 72"/>
          <p:cNvSpPr>
            <a:spLocks noChangeArrowheads="1"/>
          </p:cNvSpPr>
          <p:nvPr/>
        </p:nvSpPr>
        <p:spPr bwMode="auto">
          <a:xfrm>
            <a:off x="4788024" y="5445224"/>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4" name="矩形 73"/>
          <p:cNvSpPr>
            <a:spLocks noChangeArrowheads="1"/>
          </p:cNvSpPr>
          <p:nvPr/>
        </p:nvSpPr>
        <p:spPr bwMode="auto">
          <a:xfrm>
            <a:off x="5076056" y="5445224"/>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5" name="矩形 74"/>
          <p:cNvSpPr>
            <a:spLocks noChangeArrowheads="1"/>
          </p:cNvSpPr>
          <p:nvPr/>
        </p:nvSpPr>
        <p:spPr bwMode="auto">
          <a:xfrm>
            <a:off x="6227291" y="5445224"/>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6" name="矩形 75"/>
          <p:cNvSpPr>
            <a:spLocks noChangeArrowheads="1"/>
          </p:cNvSpPr>
          <p:nvPr/>
        </p:nvSpPr>
        <p:spPr bwMode="auto">
          <a:xfrm>
            <a:off x="7092280" y="5445224"/>
            <a:ext cx="288925" cy="585788"/>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7" name="矩形 76"/>
          <p:cNvSpPr>
            <a:spLocks noChangeArrowheads="1"/>
          </p:cNvSpPr>
          <p:nvPr/>
        </p:nvSpPr>
        <p:spPr bwMode="auto">
          <a:xfrm>
            <a:off x="7379419" y="5445224"/>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cxnSp>
        <p:nvCxnSpPr>
          <p:cNvPr id="107" name="直接箭头连接符 106"/>
          <p:cNvCxnSpPr>
            <a:stCxn id="121" idx="2"/>
          </p:cNvCxnSpPr>
          <p:nvPr/>
        </p:nvCxnSpPr>
        <p:spPr bwMode="auto">
          <a:xfrm flipH="1">
            <a:off x="4211638" y="1861719"/>
            <a:ext cx="2408858" cy="17112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78" name="组合 77"/>
          <p:cNvGrpSpPr/>
          <p:nvPr/>
        </p:nvGrpSpPr>
        <p:grpSpPr>
          <a:xfrm>
            <a:off x="3944502" y="1196752"/>
            <a:ext cx="4875970" cy="785815"/>
            <a:chOff x="3131840" y="1924047"/>
            <a:chExt cx="4875970" cy="785815"/>
          </a:xfrm>
        </p:grpSpPr>
        <p:grpSp>
          <p:nvGrpSpPr>
            <p:cNvPr id="81" name="组合 80"/>
            <p:cNvGrpSpPr/>
            <p:nvPr/>
          </p:nvGrpSpPr>
          <p:grpSpPr>
            <a:xfrm>
              <a:off x="3890663" y="1924047"/>
              <a:ext cx="648000" cy="404813"/>
              <a:chOff x="2714612" y="2871791"/>
              <a:chExt cx="648000" cy="404813"/>
            </a:xfrm>
          </p:grpSpPr>
          <p:grpSp>
            <p:nvGrpSpPr>
              <p:cNvPr id="122" name="组合 121"/>
              <p:cNvGrpSpPr/>
              <p:nvPr/>
            </p:nvGrpSpPr>
            <p:grpSpPr>
              <a:xfrm>
                <a:off x="2714612" y="2928940"/>
                <a:ext cx="648000" cy="285334"/>
                <a:chOff x="3571868" y="2538416"/>
                <a:chExt cx="648000" cy="285334"/>
              </a:xfrm>
            </p:grpSpPr>
            <p:sp>
              <p:nvSpPr>
                <p:cNvPr id="125" name="矩形 124"/>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矩形 125"/>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3" name="TextBox 69"/>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124" name="TextBox 70"/>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5" name="组合 84"/>
            <p:cNvGrpSpPr/>
            <p:nvPr/>
          </p:nvGrpSpPr>
          <p:grpSpPr>
            <a:xfrm>
              <a:off x="5476366" y="1995485"/>
              <a:ext cx="662368" cy="593529"/>
              <a:chOff x="3657516" y="2786064"/>
              <a:chExt cx="662368" cy="593529"/>
            </a:xfrm>
          </p:grpSpPr>
          <p:sp>
            <p:nvSpPr>
              <p:cNvPr id="117" name="矩形 116"/>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 name="矩形 117"/>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9" name="直接连接符 118"/>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120" name="TextBox 75"/>
              <p:cNvSpPr txBox="1"/>
              <p:nvPr/>
            </p:nvSpPr>
            <p:spPr>
              <a:xfrm>
                <a:off x="3657516" y="2897375"/>
                <a:ext cx="659155"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121" name="TextBox 82"/>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grpSp>
          <p:nvGrpSpPr>
            <p:cNvPr id="91" name="组合 90"/>
            <p:cNvGrpSpPr/>
            <p:nvPr/>
          </p:nvGrpSpPr>
          <p:grpSpPr>
            <a:xfrm>
              <a:off x="7013345" y="1995485"/>
              <a:ext cx="651911" cy="593529"/>
              <a:chOff x="3667973" y="2786064"/>
              <a:chExt cx="651911" cy="593529"/>
            </a:xfrm>
          </p:grpSpPr>
          <p:sp>
            <p:nvSpPr>
              <p:cNvPr id="112" name="矩形 111"/>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矩形 112"/>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连接符 113"/>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115" name="TextBox 95"/>
              <p:cNvSpPr txBox="1"/>
              <p:nvPr/>
            </p:nvSpPr>
            <p:spPr>
              <a:xfrm>
                <a:off x="3667973" y="2880511"/>
                <a:ext cx="646331"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116" name="TextBox 96"/>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cxnSp>
          <p:nvCxnSpPr>
            <p:cNvPr id="92" name="直接箭头连接符 91"/>
            <p:cNvCxnSpPr/>
            <p:nvPr/>
          </p:nvCxnSpPr>
          <p:spPr>
            <a:xfrm>
              <a:off x="4485093"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a:off x="6019809"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nvGrpSpPr>
            <p:cNvPr id="94" name="组合 93"/>
            <p:cNvGrpSpPr/>
            <p:nvPr/>
          </p:nvGrpSpPr>
          <p:grpSpPr>
            <a:xfrm>
              <a:off x="7610497" y="2066923"/>
              <a:ext cx="397313" cy="73026"/>
              <a:chOff x="4589868" y="2795588"/>
              <a:chExt cx="397313" cy="73026"/>
            </a:xfrm>
          </p:grpSpPr>
          <p:cxnSp>
            <p:nvCxnSpPr>
              <p:cNvPr id="108" name="直接连接符 107"/>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95" name="任意多边形 94"/>
            <p:cNvSpPr/>
            <p:nvPr/>
          </p:nvSpPr>
          <p:spPr>
            <a:xfrm>
              <a:off x="4448175" y="2190750"/>
              <a:ext cx="2543175" cy="519112"/>
            </a:xfrm>
            <a:custGeom>
              <a:avLst/>
              <a:gdLst>
                <a:gd name="connsiteX0" fmla="*/ 0 w 2543175"/>
                <a:gd name="connsiteY0" fmla="*/ 0 h 519112"/>
                <a:gd name="connsiteX1" fmla="*/ 1371600 w 2543175"/>
                <a:gd name="connsiteY1" fmla="*/ 476250 h 519112"/>
                <a:gd name="connsiteX2" fmla="*/ 2543175 w 2543175"/>
                <a:gd name="connsiteY2" fmla="*/ 257175 h 519112"/>
              </a:gdLst>
              <a:ahLst/>
              <a:cxnLst>
                <a:cxn ang="0">
                  <a:pos x="connsiteX0" y="connsiteY0"/>
                </a:cxn>
                <a:cxn ang="0">
                  <a:pos x="connsiteX1" y="connsiteY1"/>
                </a:cxn>
                <a:cxn ang="0">
                  <a:pos x="connsiteX2" y="connsiteY2"/>
                </a:cxn>
              </a:cxnLst>
              <a:rect l="l" t="t" r="r" b="b"/>
              <a:pathLst>
                <a:path w="2543175" h="519112">
                  <a:moveTo>
                    <a:pt x="0" y="0"/>
                  </a:moveTo>
                  <a:cubicBezTo>
                    <a:pt x="473869" y="216694"/>
                    <a:pt x="947738" y="433388"/>
                    <a:pt x="1371600" y="476250"/>
                  </a:cubicBezTo>
                  <a:cubicBezTo>
                    <a:pt x="1795462" y="519112"/>
                    <a:pt x="2346325" y="296863"/>
                    <a:pt x="2543175" y="257175"/>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 name="TextBox 168"/>
            <p:cNvSpPr txBox="1"/>
            <p:nvPr/>
          </p:nvSpPr>
          <p:spPr>
            <a:xfrm>
              <a:off x="3131840" y="1981733"/>
              <a:ext cx="800219" cy="220573"/>
            </a:xfrm>
            <a:prstGeom prst="rect">
              <a:avLst/>
            </a:prstGeom>
            <a:noFill/>
          </p:spPr>
          <p:txBody>
            <a:bodyPr wrap="none" rtlCol="0">
              <a:spAutoFit/>
            </a:bodyPr>
            <a:lstStyle/>
            <a:p>
              <a:pPr>
                <a:lnSpc>
                  <a:spcPts val="1000"/>
                </a:lnSpc>
              </a:pPr>
              <a:r>
                <a:rPr lang="zh-CN" altLang="en-US" b="1" baseline="-25000" dirty="0">
                  <a:solidFill>
                    <a:srgbClr val="11576A"/>
                  </a:solidFill>
                  <a:latin typeface="+mn-ea"/>
                </a:rPr>
                <a:t>就绪队列</a:t>
              </a:r>
            </a:p>
          </p:txBody>
        </p:sp>
      </p:grpSp>
      <p:sp>
        <p:nvSpPr>
          <p:cNvPr id="127" name="矩形 126"/>
          <p:cNvSpPr>
            <a:spLocks noChangeArrowheads="1"/>
          </p:cNvSpPr>
          <p:nvPr/>
        </p:nvSpPr>
        <p:spPr bwMode="auto">
          <a:xfrm>
            <a:off x="-7987" y="2566095"/>
            <a:ext cx="3527425" cy="1150937"/>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28" name="矩形 127"/>
          <p:cNvSpPr>
            <a:spLocks noChangeArrowheads="1"/>
          </p:cNvSpPr>
          <p:nvPr/>
        </p:nvSpPr>
        <p:spPr bwMode="auto">
          <a:xfrm rot="5400000">
            <a:off x="2371676" y="2569269"/>
            <a:ext cx="1143000" cy="1152525"/>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29" name="文本框 128"/>
          <p:cNvSpPr txBox="1">
            <a:spLocks noChangeArrowheads="1"/>
          </p:cNvSpPr>
          <p:nvPr/>
        </p:nvSpPr>
        <p:spPr bwMode="auto">
          <a:xfrm>
            <a:off x="279351" y="2924870"/>
            <a:ext cx="1763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r>
              <a:rPr lang="zh-CN" altLang="en-US" sz="1800" dirty="0">
                <a:solidFill>
                  <a:schemeClr val="tx1"/>
                </a:solidFill>
              </a:rPr>
              <a:t>进程</a:t>
            </a:r>
            <a:r>
              <a:rPr lang="en-US" altLang="zh-CN" sz="1800" dirty="0">
                <a:solidFill>
                  <a:schemeClr val="tx1"/>
                </a:solidFill>
              </a:rPr>
              <a:t>B</a:t>
            </a:r>
            <a:r>
              <a:rPr lang="zh-CN" altLang="en-US" sz="1800" dirty="0">
                <a:solidFill>
                  <a:schemeClr val="tx1"/>
                </a:solidFill>
              </a:rPr>
              <a:t>用户空间</a:t>
            </a:r>
          </a:p>
        </p:txBody>
      </p:sp>
      <p:sp>
        <p:nvSpPr>
          <p:cNvPr id="130" name="文本框 129"/>
          <p:cNvSpPr txBox="1">
            <a:spLocks noChangeArrowheads="1"/>
          </p:cNvSpPr>
          <p:nvPr/>
        </p:nvSpPr>
        <p:spPr bwMode="auto">
          <a:xfrm>
            <a:off x="2638376" y="2842320"/>
            <a:ext cx="9255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r>
              <a:rPr lang="zh-CN" altLang="en-US" sz="1800">
                <a:solidFill>
                  <a:schemeClr val="tx1"/>
                </a:solidFill>
              </a:rPr>
              <a:t>内核</a:t>
            </a:r>
            <a:endParaRPr lang="en-US" altLang="zh-CN" sz="1800">
              <a:solidFill>
                <a:schemeClr val="tx1"/>
              </a:solidFill>
            </a:endParaRPr>
          </a:p>
          <a:p>
            <a:pPr>
              <a:spcBef>
                <a:spcPct val="0"/>
              </a:spcBef>
              <a:buClrTx/>
              <a:buSzTx/>
              <a:buFontTx/>
              <a:buNone/>
            </a:pPr>
            <a:r>
              <a:rPr lang="zh-CN" altLang="en-US" sz="1800">
                <a:solidFill>
                  <a:schemeClr val="tx1"/>
                </a:solidFill>
              </a:rPr>
              <a:t>空间</a:t>
            </a:r>
          </a:p>
        </p:txBody>
      </p:sp>
      <p:cxnSp>
        <p:nvCxnSpPr>
          <p:cNvPr id="12" name="直接箭头连接符 11"/>
          <p:cNvCxnSpPr>
            <a:stCxn id="116" idx="2"/>
            <a:endCxn id="97" idx="0"/>
          </p:cNvCxnSpPr>
          <p:nvPr/>
        </p:nvCxnSpPr>
        <p:spPr bwMode="auto">
          <a:xfrm flipH="1">
            <a:off x="6407659" y="1861719"/>
            <a:ext cx="1739359" cy="12072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0" name="矩形 89"/>
          <p:cNvSpPr>
            <a:spLocks noChangeArrowheads="1"/>
          </p:cNvSpPr>
          <p:nvPr/>
        </p:nvSpPr>
        <p:spPr bwMode="auto">
          <a:xfrm>
            <a:off x="6209758" y="3907682"/>
            <a:ext cx="1063128" cy="231775"/>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B</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sp>
        <p:nvSpPr>
          <p:cNvPr id="96" name="矩形 95"/>
          <p:cNvSpPr>
            <a:spLocks noChangeArrowheads="1"/>
          </p:cNvSpPr>
          <p:nvPr/>
        </p:nvSpPr>
        <p:spPr bwMode="auto">
          <a:xfrm>
            <a:off x="7613328" y="3907682"/>
            <a:ext cx="1063128" cy="231775"/>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B</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sp>
        <p:nvSpPr>
          <p:cNvPr id="97" name="矩形 96"/>
          <p:cNvSpPr>
            <a:spLocks noChangeArrowheads="1"/>
          </p:cNvSpPr>
          <p:nvPr/>
        </p:nvSpPr>
        <p:spPr bwMode="auto">
          <a:xfrm>
            <a:off x="5876095" y="3068960"/>
            <a:ext cx="1063128" cy="231775"/>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B</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cxnSp>
        <p:nvCxnSpPr>
          <p:cNvPr id="98" name="直接箭头连接符 97"/>
          <p:cNvCxnSpPr>
            <a:stCxn id="97" idx="2"/>
            <a:endCxn id="90" idx="0"/>
          </p:cNvCxnSpPr>
          <p:nvPr/>
        </p:nvCxnSpPr>
        <p:spPr bwMode="auto">
          <a:xfrm>
            <a:off x="6407659" y="3300735"/>
            <a:ext cx="333663" cy="6069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9" name="直接箭头连接符 98"/>
          <p:cNvCxnSpPr>
            <a:stCxn id="97" idx="3"/>
            <a:endCxn id="96" idx="0"/>
          </p:cNvCxnSpPr>
          <p:nvPr/>
        </p:nvCxnSpPr>
        <p:spPr bwMode="auto">
          <a:xfrm>
            <a:off x="6939223" y="3184848"/>
            <a:ext cx="1205669" cy="7228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接箭头连接符 12"/>
          <p:cNvCxnSpPr>
            <a:stCxn id="90" idx="2"/>
            <a:endCxn id="35" idx="0"/>
          </p:cNvCxnSpPr>
          <p:nvPr/>
        </p:nvCxnSpPr>
        <p:spPr bwMode="auto">
          <a:xfrm flipH="1">
            <a:off x="6084094" y="4139457"/>
            <a:ext cx="657228" cy="13056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直接箭头连接符 16"/>
          <p:cNvCxnSpPr>
            <a:endCxn id="76" idx="0"/>
          </p:cNvCxnSpPr>
          <p:nvPr/>
        </p:nvCxnSpPr>
        <p:spPr bwMode="auto">
          <a:xfrm flipH="1">
            <a:off x="7236743" y="4139457"/>
            <a:ext cx="589264" cy="130576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接箭头连接符 30"/>
          <p:cNvCxnSpPr>
            <a:endCxn id="41" idx="0"/>
          </p:cNvCxnSpPr>
          <p:nvPr/>
        </p:nvCxnSpPr>
        <p:spPr bwMode="auto">
          <a:xfrm flipH="1">
            <a:off x="7812088" y="4139457"/>
            <a:ext cx="144462" cy="13056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线形标注 2 6"/>
          <p:cNvSpPr/>
          <p:nvPr/>
        </p:nvSpPr>
        <p:spPr bwMode="auto">
          <a:xfrm>
            <a:off x="1908175" y="6214864"/>
            <a:ext cx="3749612" cy="565150"/>
          </a:xfrm>
          <a:prstGeom prst="borderCallout2">
            <a:avLst>
              <a:gd name="adj1" fmla="val 50818"/>
              <a:gd name="adj2" fmla="val 100637"/>
              <a:gd name="adj3" fmla="val 36242"/>
              <a:gd name="adj4" fmla="val 126796"/>
              <a:gd name="adj5" fmla="val -31805"/>
              <a:gd name="adj6" fmla="val 134149"/>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只要</a:t>
            </a:r>
            <a:r>
              <a:rPr kumimoji="0" lang="en-US" altLang="zh-CN" sz="1800" b="0" i="0" u="none" strike="noStrike" cap="none" normalizeH="0" baseline="0" dirty="0">
                <a:ln>
                  <a:noFill/>
                </a:ln>
                <a:solidFill>
                  <a:schemeClr val="tx1"/>
                </a:solidFill>
                <a:effectLst/>
                <a:latin typeface="Times New Roman" pitchFamily="18" charset="0"/>
              </a:rPr>
              <a:t>OS</a:t>
            </a:r>
            <a:r>
              <a:rPr kumimoji="0" lang="zh-CN" altLang="en-US" sz="1800" b="0" i="0" u="none" strike="noStrike" cap="none" normalizeH="0" baseline="0" dirty="0">
                <a:ln>
                  <a:noFill/>
                </a:ln>
                <a:solidFill>
                  <a:schemeClr val="tx1"/>
                </a:solidFill>
                <a:effectLst/>
                <a:latin typeface="Times New Roman" pitchFamily="18" charset="0"/>
              </a:rPr>
              <a:t>不把一个页框同时分配给两个进程页表，它们就是隔离的</a:t>
            </a:r>
          </a:p>
        </p:txBody>
      </p:sp>
    </p:spTree>
    <p:extLst>
      <p:ext uri="{BB962C8B-B14F-4D97-AF65-F5344CB8AC3E}">
        <p14:creationId xmlns:p14="http://schemas.microsoft.com/office/powerpoint/2010/main" val="366746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共享内存系统调用</a:t>
            </a:r>
          </a:p>
        </p:txBody>
      </p:sp>
      <p:grpSp>
        <p:nvGrpSpPr>
          <p:cNvPr id="2" name="组合 1"/>
          <p:cNvGrpSpPr/>
          <p:nvPr/>
        </p:nvGrpSpPr>
        <p:grpSpPr>
          <a:xfrm>
            <a:off x="844894" y="1857364"/>
            <a:ext cx="5155867" cy="428628"/>
            <a:chOff x="844893" y="1000114"/>
            <a:chExt cx="5155867" cy="428628"/>
          </a:xfrm>
        </p:grpSpPr>
        <p:sp>
          <p:nvSpPr>
            <p:cNvPr id="9" name="内容占位符 2"/>
            <p:cNvSpPr txBox="1">
              <a:spLocks/>
            </p:cNvSpPr>
            <p:nvPr/>
          </p:nvSpPr>
          <p:spPr>
            <a:xfrm>
              <a:off x="1142976" y="1000114"/>
              <a:ext cx="48577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shmget</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key, size, flags</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创建共享段</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4" y="2524834"/>
            <a:ext cx="5870247" cy="400110"/>
            <a:chOff x="844893" y="1667584"/>
            <a:chExt cx="5870247" cy="400110"/>
          </a:xfrm>
        </p:grpSpPr>
        <p:sp>
          <p:nvSpPr>
            <p:cNvPr id="23" name="内容占位符 2"/>
            <p:cNvSpPr txBox="1">
              <a:spLocks/>
            </p:cNvSpPr>
            <p:nvPr/>
          </p:nvSpPr>
          <p:spPr>
            <a:xfrm>
              <a:off x="1142976" y="1667584"/>
              <a:ext cx="557216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shmat</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shmid</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shmaddr</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flags</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把共享段映射到进程地址空间</a:t>
              </a:r>
            </a:p>
          </p:txBody>
        </p:sp>
        <p:sp>
          <p:nvSpPr>
            <p:cNvPr id="24" name="TextBox 23"/>
            <p:cNvSpPr txBox="1"/>
            <p:nvPr/>
          </p:nvSpPr>
          <p:spPr>
            <a:xfrm>
              <a:off x="844893" y="166758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4" y="3311322"/>
            <a:ext cx="5870247" cy="693742"/>
            <a:chOff x="844893" y="2454072"/>
            <a:chExt cx="5870247" cy="693742"/>
          </a:xfrm>
        </p:grpSpPr>
        <p:sp>
          <p:nvSpPr>
            <p:cNvPr id="47" name="内容占位符 2"/>
            <p:cNvSpPr txBox="1">
              <a:spLocks/>
            </p:cNvSpPr>
            <p:nvPr/>
          </p:nvSpPr>
          <p:spPr>
            <a:xfrm>
              <a:off x="1142976" y="2454072"/>
              <a:ext cx="5572164"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shmdt</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shmaddr</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取消共享段到进程地址空间的映射</a:t>
              </a:r>
            </a:p>
          </p:txBody>
        </p:sp>
        <p:sp>
          <p:nvSpPr>
            <p:cNvPr id="48" name="TextBox 47"/>
            <p:cNvSpPr txBox="1"/>
            <p:nvPr/>
          </p:nvSpPr>
          <p:spPr>
            <a:xfrm>
              <a:off x="844893" y="245407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3983804"/>
            <a:ext cx="3441355" cy="400110"/>
            <a:chOff x="844893" y="3126554"/>
            <a:chExt cx="3441355" cy="400110"/>
          </a:xfrm>
        </p:grpSpPr>
        <p:sp>
          <p:nvSpPr>
            <p:cNvPr id="51" name="内容占位符 2"/>
            <p:cNvSpPr txBox="1">
              <a:spLocks/>
            </p:cNvSpPr>
            <p:nvPr/>
          </p:nvSpPr>
          <p:spPr>
            <a:xfrm>
              <a:off x="1142976" y="3126554"/>
              <a:ext cx="314327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shmctl</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共享段控制</a:t>
              </a:r>
            </a:p>
          </p:txBody>
        </p:sp>
        <p:sp>
          <p:nvSpPr>
            <p:cNvPr id="52" name="TextBox 51"/>
            <p:cNvSpPr txBox="1"/>
            <p:nvPr/>
          </p:nvSpPr>
          <p:spPr>
            <a:xfrm>
              <a:off x="844893" y="312655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844894" y="4743342"/>
            <a:ext cx="5941685" cy="557866"/>
            <a:chOff x="844893" y="3886092"/>
            <a:chExt cx="5941685" cy="557866"/>
          </a:xfrm>
        </p:grpSpPr>
        <p:sp>
          <p:nvSpPr>
            <p:cNvPr id="55" name="内容占位符 2"/>
            <p:cNvSpPr txBox="1">
              <a:spLocks/>
            </p:cNvSpPr>
            <p:nvPr/>
          </p:nvSpPr>
          <p:spPr>
            <a:xfrm>
              <a:off x="1142976" y="3886092"/>
              <a:ext cx="5643602" cy="557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需要信号量等机制协调共享内存的访问冲突</a:t>
              </a:r>
            </a:p>
          </p:txBody>
        </p:sp>
        <p:sp>
          <p:nvSpPr>
            <p:cNvPr id="56" name="TextBox 55"/>
            <p:cNvSpPr txBox="1"/>
            <p:nvPr/>
          </p:nvSpPr>
          <p:spPr>
            <a:xfrm>
              <a:off x="844893" y="388609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54082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en-US" altLang="zh-CN"/>
              <a:t>Operating System</a:t>
            </a:r>
            <a:endParaRPr lang="en-US" altLang="ko-KR"/>
          </a:p>
        </p:txBody>
      </p:sp>
      <p:sp>
        <p:nvSpPr>
          <p:cNvPr id="3" name="页脚占位符 2"/>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p:cNvSpPr>
            <a:spLocks noGrp="1"/>
          </p:cNvSpPr>
          <p:nvPr>
            <p:ph type="sldNum" sz="quarter" idx="12"/>
          </p:nvPr>
        </p:nvSpPr>
        <p:spPr/>
        <p:txBody>
          <a:bodyPr/>
          <a:lstStyle/>
          <a:p>
            <a:pPr>
              <a:defRPr/>
            </a:pPr>
            <a:fld id="{AB663DBB-39C3-4374-9444-C7CAB4963701}" type="slidenum">
              <a:rPr lang="en-US" altLang="ko-KR" smtClean="0"/>
              <a:pPr>
                <a:defRPr/>
              </a:pPr>
              <a:t>51</a:t>
            </a:fld>
            <a:endParaRPr lang="en-US" altLang="ko-KR"/>
          </a:p>
        </p:txBody>
      </p:sp>
      <p:pic>
        <p:nvPicPr>
          <p:cNvPr id="6" name="图片 5"/>
          <p:cNvPicPr>
            <a:picLocks noChangeAspect="1"/>
          </p:cNvPicPr>
          <p:nvPr/>
        </p:nvPicPr>
        <p:blipFill>
          <a:blip r:embed="rId2"/>
          <a:stretch>
            <a:fillRect/>
          </a:stretch>
        </p:blipFill>
        <p:spPr>
          <a:xfrm>
            <a:off x="1265564" y="69850"/>
            <a:ext cx="7573636" cy="6591300"/>
          </a:xfrm>
          <a:prstGeom prst="rect">
            <a:avLst/>
          </a:prstGeom>
        </p:spPr>
      </p:pic>
    </p:spTree>
    <p:extLst>
      <p:ext uri="{BB962C8B-B14F-4D97-AF65-F5344CB8AC3E}">
        <p14:creationId xmlns:p14="http://schemas.microsoft.com/office/powerpoint/2010/main" val="400411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46140-AE3A-1E2E-BE5B-7902C2C5EF9A}"/>
              </a:ext>
            </a:extLst>
          </p:cNvPr>
          <p:cNvSpPr>
            <a:spLocks noGrp="1"/>
          </p:cNvSpPr>
          <p:nvPr>
            <p:ph type="title"/>
          </p:nvPr>
        </p:nvSpPr>
        <p:spPr/>
        <p:txBody>
          <a:bodyPr/>
          <a:lstStyle/>
          <a:p>
            <a:r>
              <a:rPr lang="zh-CN" altLang="en-US"/>
              <a:t>作为一个操作系统的开发者，你信任你的用户吗？</a:t>
            </a:r>
          </a:p>
        </p:txBody>
      </p:sp>
      <p:sp>
        <p:nvSpPr>
          <p:cNvPr id="3" name="内容占位符 2">
            <a:extLst>
              <a:ext uri="{FF2B5EF4-FFF2-40B4-BE49-F238E27FC236}">
                <a16:creationId xmlns:a16="http://schemas.microsoft.com/office/drawing/2014/main" id="{EFCA1C67-A83C-6A69-AB92-8E4719A41CF1}"/>
              </a:ext>
            </a:extLst>
          </p:cNvPr>
          <p:cNvSpPr>
            <a:spLocks noGrp="1"/>
          </p:cNvSpPr>
          <p:nvPr>
            <p:ph idx="1"/>
          </p:nvPr>
        </p:nvSpPr>
        <p:spPr/>
        <p:txBody>
          <a:bodyPr/>
          <a:lstStyle/>
          <a:p>
            <a:r>
              <a:rPr lang="zh-CN" altLang="en-US" dirty="0"/>
              <a:t>操作系统中保存着很多重要的信息</a:t>
            </a:r>
            <a:endParaRPr lang="en-US" altLang="zh-CN" dirty="0"/>
          </a:p>
          <a:p>
            <a:pPr lvl="1"/>
            <a:r>
              <a:rPr lang="zh-CN" altLang="en-US" dirty="0"/>
              <a:t>每个程序的计费信息</a:t>
            </a:r>
            <a:endParaRPr lang="en-US" altLang="zh-CN" dirty="0"/>
          </a:p>
          <a:p>
            <a:pPr lvl="1"/>
            <a:r>
              <a:rPr lang="zh-CN" altLang="en-US" dirty="0"/>
              <a:t>每个程序的优先级配置</a:t>
            </a:r>
            <a:endParaRPr lang="en-US" altLang="zh-CN" dirty="0"/>
          </a:p>
          <a:p>
            <a:pPr lvl="1"/>
            <a:r>
              <a:rPr lang="zh-CN" altLang="en-US" dirty="0"/>
              <a:t>全局的内存可用情况</a:t>
            </a:r>
            <a:endParaRPr lang="en-US" altLang="zh-CN" dirty="0"/>
          </a:p>
          <a:p>
            <a:pPr lvl="1"/>
            <a:r>
              <a:rPr lang="zh-CN" altLang="en-US" dirty="0"/>
              <a:t>。。。。</a:t>
            </a:r>
            <a:endParaRPr lang="en-US" altLang="zh-CN" dirty="0"/>
          </a:p>
          <a:p>
            <a:r>
              <a:rPr lang="zh-CN" altLang="en-US" dirty="0"/>
              <a:t>在汇编</a:t>
            </a:r>
            <a:r>
              <a:rPr lang="en-US" altLang="zh-CN" dirty="0"/>
              <a:t>/C</a:t>
            </a:r>
            <a:r>
              <a:rPr lang="zh-CN" altLang="en-US" dirty="0"/>
              <a:t>编程的环境中，软件技术不足以保护其他软件</a:t>
            </a:r>
            <a:endParaRPr lang="en-US" altLang="zh-CN" dirty="0"/>
          </a:p>
          <a:p>
            <a:pPr lvl="1"/>
            <a:r>
              <a:rPr lang="zh-CN" altLang="en-US" dirty="0"/>
              <a:t>例如</a:t>
            </a:r>
            <a:r>
              <a:rPr lang="en-US" altLang="zh-CN" dirty="0"/>
              <a:t>:void * p= (void*) &amp;object;</a:t>
            </a:r>
            <a:r>
              <a:rPr lang="zh-CN" altLang="en-US" dirty="0"/>
              <a:t>可以绕过所有的</a:t>
            </a:r>
            <a:r>
              <a:rPr lang="en-US" altLang="zh-CN" dirty="0"/>
              <a:t>protected, private</a:t>
            </a:r>
            <a:r>
              <a:rPr lang="zh-CN" altLang="en-US" dirty="0"/>
              <a:t>检查</a:t>
            </a:r>
          </a:p>
        </p:txBody>
      </p:sp>
      <p:sp>
        <p:nvSpPr>
          <p:cNvPr id="4" name="日期占位符 3">
            <a:extLst>
              <a:ext uri="{FF2B5EF4-FFF2-40B4-BE49-F238E27FC236}">
                <a16:creationId xmlns:a16="http://schemas.microsoft.com/office/drawing/2014/main" id="{2B413642-7D76-5BC1-916E-273DFB99AE93}"/>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850CA143-5BAE-DCA5-F671-A0C717F09B11}"/>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14612751-78FB-64CA-382B-3C6DCAB58804}"/>
              </a:ext>
            </a:extLst>
          </p:cNvPr>
          <p:cNvSpPr>
            <a:spLocks noGrp="1"/>
          </p:cNvSpPr>
          <p:nvPr>
            <p:ph type="sldNum" sz="quarter" idx="12"/>
          </p:nvPr>
        </p:nvSpPr>
        <p:spPr/>
        <p:txBody>
          <a:bodyPr/>
          <a:lstStyle/>
          <a:p>
            <a:pPr>
              <a:defRPr/>
            </a:pPr>
            <a:fld id="{32C7C19E-C979-4A8C-991F-EB73B2F94084}" type="slidenum">
              <a:rPr lang="en-US" altLang="ko-KR" smtClean="0"/>
              <a:pPr>
                <a:defRPr/>
              </a:pPr>
              <a:t>6</a:t>
            </a:fld>
            <a:endParaRPr lang="en-US" altLang="ko-KR"/>
          </a:p>
        </p:txBody>
      </p:sp>
    </p:spTree>
    <p:extLst>
      <p:ext uri="{BB962C8B-B14F-4D97-AF65-F5344CB8AC3E}">
        <p14:creationId xmlns:p14="http://schemas.microsoft.com/office/powerpoint/2010/main" val="414330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9DBAA-5915-4191-ACE7-756AED5387CB}"/>
              </a:ext>
            </a:extLst>
          </p:cNvPr>
          <p:cNvSpPr>
            <a:spLocks noGrp="1"/>
          </p:cNvSpPr>
          <p:nvPr>
            <p:ph type="title"/>
          </p:nvPr>
        </p:nvSpPr>
        <p:spPr/>
        <p:txBody>
          <a:bodyPr/>
          <a:lstStyle/>
          <a:p>
            <a:r>
              <a:rPr lang="zh-CN" altLang="en-US" dirty="0"/>
              <a:t>借助硬件权限等级划分内存区域</a:t>
            </a:r>
          </a:p>
        </p:txBody>
      </p:sp>
      <p:sp>
        <p:nvSpPr>
          <p:cNvPr id="4" name="日期占位符 3">
            <a:extLst>
              <a:ext uri="{FF2B5EF4-FFF2-40B4-BE49-F238E27FC236}">
                <a16:creationId xmlns:a16="http://schemas.microsoft.com/office/drawing/2014/main" id="{3D9DDB32-4AD2-45E6-9A3B-9BBA96ADDB1F}"/>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A8850AE5-DA86-4556-BBDD-FB96DA996473}"/>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B7506E29-4DDB-49E8-A788-61D776206623}"/>
              </a:ext>
            </a:extLst>
          </p:cNvPr>
          <p:cNvSpPr>
            <a:spLocks noGrp="1"/>
          </p:cNvSpPr>
          <p:nvPr>
            <p:ph type="sldNum" sz="quarter" idx="12"/>
          </p:nvPr>
        </p:nvSpPr>
        <p:spPr/>
        <p:txBody>
          <a:bodyPr/>
          <a:lstStyle/>
          <a:p>
            <a:pPr>
              <a:defRPr/>
            </a:pPr>
            <a:fld id="{735FD82A-B7E6-45EF-A6AD-CFE05C0DE389}" type="slidenum">
              <a:rPr lang="en-US" altLang="ko-KR" smtClean="0"/>
              <a:pPr>
                <a:defRPr/>
              </a:pPr>
              <a:t>7</a:t>
            </a:fld>
            <a:endParaRPr lang="en-US" altLang="ko-KR"/>
          </a:p>
        </p:txBody>
      </p:sp>
      <p:pic>
        <p:nvPicPr>
          <p:cNvPr id="11" name="内容占位符 10">
            <a:extLst>
              <a:ext uri="{FF2B5EF4-FFF2-40B4-BE49-F238E27FC236}">
                <a16:creationId xmlns:a16="http://schemas.microsoft.com/office/drawing/2014/main" id="{D1FA802C-B3A1-475D-B463-5B273F7E7107}"/>
              </a:ext>
            </a:extLst>
          </p:cNvPr>
          <p:cNvPicPr>
            <a:picLocks noGrp="1" noChangeAspect="1"/>
          </p:cNvPicPr>
          <p:nvPr>
            <p:ph idx="1"/>
          </p:nvPr>
        </p:nvPicPr>
        <p:blipFill>
          <a:blip r:embed="rId2"/>
          <a:stretch>
            <a:fillRect/>
          </a:stretch>
        </p:blipFill>
        <p:spPr>
          <a:xfrm>
            <a:off x="1331640" y="1362298"/>
            <a:ext cx="7007715" cy="5379070"/>
          </a:xfrm>
        </p:spPr>
      </p:pic>
      <p:sp>
        <p:nvSpPr>
          <p:cNvPr id="12" name="矩形 11">
            <a:extLst>
              <a:ext uri="{FF2B5EF4-FFF2-40B4-BE49-F238E27FC236}">
                <a16:creationId xmlns:a16="http://schemas.microsoft.com/office/drawing/2014/main" id="{2E1ED0BE-73F4-46A1-A5B9-D9C79905BBA7}"/>
              </a:ext>
            </a:extLst>
          </p:cNvPr>
          <p:cNvSpPr/>
          <p:nvPr/>
        </p:nvSpPr>
        <p:spPr bwMode="auto">
          <a:xfrm>
            <a:off x="3059832" y="1362298"/>
            <a:ext cx="5832648" cy="537907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pic>
        <p:nvPicPr>
          <p:cNvPr id="8" name="内容占位符 3"/>
          <p:cNvPicPr>
            <a:picLocks noChangeAspect="1"/>
          </p:cNvPicPr>
          <p:nvPr/>
        </p:nvPicPr>
        <p:blipFill>
          <a:blip r:embed="rId3"/>
          <a:stretch>
            <a:fillRect/>
          </a:stretch>
        </p:blipFill>
        <p:spPr bwMode="auto">
          <a:xfrm>
            <a:off x="2972654" y="1075240"/>
            <a:ext cx="5616624" cy="3012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内容占位符 3"/>
          <p:cNvPicPr>
            <a:picLocks noChangeAspect="1"/>
          </p:cNvPicPr>
          <p:nvPr/>
        </p:nvPicPr>
        <p:blipFill>
          <a:blip r:embed="rId4"/>
          <a:stretch>
            <a:fillRect/>
          </a:stretch>
        </p:blipFill>
        <p:spPr bwMode="auto">
          <a:xfrm>
            <a:off x="3596280" y="3815446"/>
            <a:ext cx="4536504" cy="304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11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9DBAA-5915-4191-ACE7-756AED5387CB}"/>
              </a:ext>
            </a:extLst>
          </p:cNvPr>
          <p:cNvSpPr>
            <a:spLocks noGrp="1"/>
          </p:cNvSpPr>
          <p:nvPr>
            <p:ph type="title"/>
          </p:nvPr>
        </p:nvSpPr>
        <p:spPr/>
        <p:txBody>
          <a:bodyPr/>
          <a:lstStyle/>
          <a:p>
            <a:r>
              <a:rPr lang="zh-CN" altLang="en-US" dirty="0"/>
              <a:t>进程间隔离可以借助页表实现，进程内区域间隔离需要硬件支持</a:t>
            </a:r>
          </a:p>
        </p:txBody>
      </p:sp>
      <p:sp>
        <p:nvSpPr>
          <p:cNvPr id="4" name="日期占位符 3">
            <a:extLst>
              <a:ext uri="{FF2B5EF4-FFF2-40B4-BE49-F238E27FC236}">
                <a16:creationId xmlns:a16="http://schemas.microsoft.com/office/drawing/2014/main" id="{3D9DDB32-4AD2-45E6-9A3B-9BBA96ADDB1F}"/>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A8850AE5-DA86-4556-BBDD-FB96DA996473}"/>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B7506E29-4DDB-49E8-A788-61D776206623}"/>
              </a:ext>
            </a:extLst>
          </p:cNvPr>
          <p:cNvSpPr>
            <a:spLocks noGrp="1"/>
          </p:cNvSpPr>
          <p:nvPr>
            <p:ph type="sldNum" sz="quarter" idx="12"/>
          </p:nvPr>
        </p:nvSpPr>
        <p:spPr/>
        <p:txBody>
          <a:bodyPr/>
          <a:lstStyle/>
          <a:p>
            <a:pPr>
              <a:defRPr/>
            </a:pPr>
            <a:fld id="{735FD82A-B7E6-45EF-A6AD-CFE05C0DE389}" type="slidenum">
              <a:rPr lang="en-US" altLang="ko-KR" smtClean="0"/>
              <a:pPr>
                <a:defRPr/>
              </a:pPr>
              <a:t>8</a:t>
            </a:fld>
            <a:endParaRPr lang="en-US" altLang="ko-KR"/>
          </a:p>
        </p:txBody>
      </p:sp>
      <p:pic>
        <p:nvPicPr>
          <p:cNvPr id="11" name="内容占位符 10">
            <a:extLst>
              <a:ext uri="{FF2B5EF4-FFF2-40B4-BE49-F238E27FC236}">
                <a16:creationId xmlns:a16="http://schemas.microsoft.com/office/drawing/2014/main" id="{D1FA802C-B3A1-475D-B463-5B273F7E7107}"/>
              </a:ext>
            </a:extLst>
          </p:cNvPr>
          <p:cNvPicPr>
            <a:picLocks noGrp="1" noChangeAspect="1"/>
          </p:cNvPicPr>
          <p:nvPr>
            <p:ph idx="1"/>
          </p:nvPr>
        </p:nvPicPr>
        <p:blipFill>
          <a:blip r:embed="rId2"/>
          <a:stretch>
            <a:fillRect/>
          </a:stretch>
        </p:blipFill>
        <p:spPr>
          <a:xfrm>
            <a:off x="2051720" y="1362298"/>
            <a:ext cx="7007715" cy="5379070"/>
          </a:xfrm>
        </p:spPr>
      </p:pic>
      <p:sp>
        <p:nvSpPr>
          <p:cNvPr id="12" name="矩形 11">
            <a:extLst>
              <a:ext uri="{FF2B5EF4-FFF2-40B4-BE49-F238E27FC236}">
                <a16:creationId xmlns:a16="http://schemas.microsoft.com/office/drawing/2014/main" id="{2E1ED0BE-73F4-46A1-A5B9-D9C79905BBA7}"/>
              </a:ext>
            </a:extLst>
          </p:cNvPr>
          <p:cNvSpPr/>
          <p:nvPr/>
        </p:nvSpPr>
        <p:spPr bwMode="auto">
          <a:xfrm>
            <a:off x="619809" y="1362298"/>
            <a:ext cx="3524181" cy="549570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pic>
        <p:nvPicPr>
          <p:cNvPr id="1026" name="Picture 2" descr="https://gimg2.baidu.com/image_search/src=http%3A%2F%2Fimg2018.cnblogs.com%2Fblog%2F1518162%2F201901%2F1518162-20190114140729006-1391783543.png&amp;refer=http%3A%2F%2Fimg2018.cnblogs.com&amp;app=2002&amp;size=f9999,10000&amp;q=a80&amp;n=0&amp;g=0n&amp;fmt=jpeg?sec=1623820347&amp;t=b48c3f8358d66091802043b509ab5b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2241018"/>
            <a:ext cx="5286375"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43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a:spLocks noChangeArrowheads="1"/>
          </p:cNvSpPr>
          <p:nvPr/>
        </p:nvSpPr>
        <p:spPr bwMode="auto">
          <a:xfrm>
            <a:off x="2857516" y="1071564"/>
            <a:ext cx="5674924" cy="553998"/>
          </a:xfrm>
          <a:prstGeom prst="rect">
            <a:avLst/>
          </a:prstGeom>
          <a:noFill/>
          <a:ln w="9525">
            <a:noFill/>
            <a:miter lim="800000"/>
            <a:headEnd/>
            <a:tailEnd/>
          </a:ln>
        </p:spPr>
        <p:txBody>
          <a:bodyPr wrap="square">
            <a:spAutoFit/>
          </a:bodyPr>
          <a:lstStyle/>
          <a:p>
            <a:r>
              <a:rPr lang="zh-CN" altLang="en-US" sz="3000" b="1" dirty="0">
                <a:solidFill>
                  <a:srgbClr val="11576A"/>
                </a:solidFill>
                <a:latin typeface="微软雅黑" pitchFamily="34" charset="-122"/>
                <a:ea typeface="微软雅黑" pitchFamily="34" charset="-122"/>
              </a:rPr>
              <a:t>x86 特权级 – </a:t>
            </a:r>
            <a:r>
              <a:rPr lang="en-US" altLang="zh-CN" sz="3000" b="1" dirty="0">
                <a:solidFill>
                  <a:srgbClr val="11576A"/>
                </a:solidFill>
                <a:latin typeface="微软雅黑" pitchFamily="34" charset="-122"/>
                <a:ea typeface="微软雅黑" pitchFamily="34" charset="-122"/>
              </a:rPr>
              <a:t>CPU</a:t>
            </a:r>
            <a:r>
              <a:rPr lang="zh-CN" altLang="en-US" sz="3000" b="1" dirty="0">
                <a:solidFill>
                  <a:srgbClr val="11576A"/>
                </a:solidFill>
                <a:latin typeface="微软雅黑" pitchFamily="34" charset="-122"/>
                <a:ea typeface="微软雅黑" pitchFamily="34" charset="-122"/>
              </a:rPr>
              <a:t>的运行状态</a:t>
            </a:r>
          </a:p>
        </p:txBody>
      </p:sp>
      <p:sp>
        <p:nvSpPr>
          <p:cNvPr id="32" name="椭圆 31"/>
          <p:cNvSpPr/>
          <p:nvPr/>
        </p:nvSpPr>
        <p:spPr>
          <a:xfrm flipV="1">
            <a:off x="3845596" y="1908447"/>
            <a:ext cx="2363576" cy="2363576"/>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V="1">
            <a:off x="4143592" y="2206443"/>
            <a:ext cx="1779828" cy="1779828"/>
          </a:xfrm>
          <a:prstGeom prst="ellipse">
            <a:avLst/>
          </a:prstGeom>
          <a:gradFill>
            <a:gsLst>
              <a:gs pos="100000">
                <a:srgbClr val="FFF9B1"/>
              </a:gs>
              <a:gs pos="0">
                <a:srgbClr val="FDD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V="1">
            <a:off x="4429344" y="2492195"/>
            <a:ext cx="1208324" cy="1208324"/>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4715096" y="2767061"/>
            <a:ext cx="636820" cy="636820"/>
          </a:xfrm>
          <a:prstGeom prst="ellipse">
            <a:avLst/>
          </a:prstGeom>
          <a:gradFill>
            <a:gsLst>
              <a:gs pos="100000">
                <a:srgbClr val="FDD000"/>
              </a:gs>
              <a:gs pos="0">
                <a:srgbClr val="FFF9B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2648620" y="4520131"/>
            <a:ext cx="157163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5400000" flipH="1" flipV="1">
            <a:off x="2583317"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flipH="1" flipV="1">
            <a:off x="4143477"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5400000" flipH="1" flipV="1">
            <a:off x="3620760"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5400000" flipH="1" flipV="1">
            <a:off x="3111896"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bwMode="auto">
          <a:xfrm>
            <a:off x="4381905" y="1671625"/>
            <a:ext cx="1394109" cy="280290"/>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Protection Rings</a:t>
            </a:r>
            <a:endParaRPr lang="zh-CN" altLang="en-US" sz="1000" b="1" dirty="0">
              <a:solidFill>
                <a:srgbClr val="005072"/>
              </a:solidFill>
              <a:latin typeface="微软雅黑" pitchFamily="34" charset="-122"/>
              <a:ea typeface="微软雅黑" pitchFamily="34" charset="-122"/>
            </a:endParaRPr>
          </a:p>
        </p:txBody>
      </p:sp>
      <p:sp>
        <p:nvSpPr>
          <p:cNvPr id="8" name="Content Placeholder 2"/>
          <p:cNvSpPr txBox="1">
            <a:spLocks/>
          </p:cNvSpPr>
          <p:nvPr/>
        </p:nvSpPr>
        <p:spPr bwMode="auto">
          <a:xfrm>
            <a:off x="2393991" y="3211497"/>
            <a:ext cx="1460096" cy="31469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Operating System</a:t>
            </a:r>
            <a:endParaRPr lang="zh-CN" altLang="en-US" sz="1000" b="1" dirty="0">
              <a:solidFill>
                <a:srgbClr val="005072"/>
              </a:solidFill>
              <a:latin typeface="微软雅黑" pitchFamily="34" charset="-122"/>
              <a:ea typeface="微软雅黑" pitchFamily="34" charset="-122"/>
            </a:endParaRPr>
          </a:p>
        </p:txBody>
      </p:sp>
      <p:sp>
        <p:nvSpPr>
          <p:cNvPr id="9" name="Content Placeholder 2"/>
          <p:cNvSpPr txBox="1">
            <a:spLocks/>
          </p:cNvSpPr>
          <p:nvPr/>
        </p:nvSpPr>
        <p:spPr bwMode="auto">
          <a:xfrm>
            <a:off x="2488255" y="3351288"/>
            <a:ext cx="1309268" cy="25031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Services (Device </a:t>
            </a:r>
            <a:r>
              <a:rPr lang="en-US" altLang="zh-CN" sz="1000" b="1" dirty="0" err="1">
                <a:solidFill>
                  <a:srgbClr val="005072"/>
                </a:solidFill>
                <a:latin typeface="微软雅黑" pitchFamily="34" charset="-122"/>
                <a:ea typeface="微软雅黑" pitchFamily="34" charset="-122"/>
              </a:rPr>
              <a:t>Drivers,Etc</a:t>
            </a:r>
            <a:r>
              <a:rPr lang="en-US" altLang="zh-CN" sz="1000" b="1" dirty="0">
                <a:solidFill>
                  <a:srgbClr val="005072"/>
                </a:solidFill>
                <a:latin typeface="微软雅黑" pitchFamily="34" charset="-122"/>
                <a:ea typeface="微软雅黑" pitchFamily="34" charset="-122"/>
              </a:rPr>
              <a:t>)</a:t>
            </a:r>
            <a:endParaRPr lang="zh-CN" altLang="en-US" sz="1000" b="1" dirty="0">
              <a:solidFill>
                <a:srgbClr val="005072"/>
              </a:solidFill>
              <a:latin typeface="微软雅黑" pitchFamily="34" charset="-122"/>
              <a:ea typeface="微软雅黑" pitchFamily="34" charset="-122"/>
            </a:endParaRPr>
          </a:p>
        </p:txBody>
      </p:sp>
      <p:sp>
        <p:nvSpPr>
          <p:cNvPr id="10" name="Content Placeholder 2"/>
          <p:cNvSpPr txBox="1">
            <a:spLocks/>
          </p:cNvSpPr>
          <p:nvPr/>
        </p:nvSpPr>
        <p:spPr bwMode="auto">
          <a:xfrm>
            <a:off x="2723931" y="3763149"/>
            <a:ext cx="1045317" cy="27208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Applications</a:t>
            </a:r>
            <a:endParaRPr lang="zh-CN" altLang="en-US" sz="1000" b="1" dirty="0">
              <a:solidFill>
                <a:srgbClr val="005072"/>
              </a:solidFill>
              <a:latin typeface="微软雅黑" pitchFamily="34" charset="-122"/>
              <a:ea typeface="微软雅黑" pitchFamily="34" charset="-122"/>
            </a:endParaRPr>
          </a:p>
        </p:txBody>
      </p:sp>
      <p:sp>
        <p:nvSpPr>
          <p:cNvPr id="12" name="Content Placeholder 2"/>
          <p:cNvSpPr txBox="1">
            <a:spLocks/>
          </p:cNvSpPr>
          <p:nvPr/>
        </p:nvSpPr>
        <p:spPr bwMode="auto">
          <a:xfrm>
            <a:off x="2356283" y="4126366"/>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Highest</a:t>
            </a:r>
            <a:endParaRPr lang="zh-CN" altLang="en-US" sz="1000" b="1" dirty="0">
              <a:solidFill>
                <a:srgbClr val="005072"/>
              </a:solidFill>
              <a:latin typeface="微软雅黑" pitchFamily="34" charset="-122"/>
              <a:ea typeface="微软雅黑" pitchFamily="34" charset="-122"/>
            </a:endParaRPr>
          </a:p>
        </p:txBody>
      </p:sp>
      <p:sp>
        <p:nvSpPr>
          <p:cNvPr id="13" name="Content Placeholder 2"/>
          <p:cNvSpPr txBox="1">
            <a:spLocks/>
          </p:cNvSpPr>
          <p:nvPr/>
        </p:nvSpPr>
        <p:spPr bwMode="auto">
          <a:xfrm>
            <a:off x="3921131" y="4133341"/>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Lowest</a:t>
            </a:r>
            <a:endParaRPr lang="zh-CN" altLang="en-US" sz="1000" b="1" dirty="0">
              <a:solidFill>
                <a:srgbClr val="005072"/>
              </a:solidFill>
              <a:latin typeface="微软雅黑" pitchFamily="34" charset="-122"/>
              <a:ea typeface="微软雅黑" pitchFamily="34" charset="-122"/>
            </a:endParaRPr>
          </a:p>
        </p:txBody>
      </p:sp>
      <p:sp>
        <p:nvSpPr>
          <p:cNvPr id="14" name="Content Placeholder 2"/>
          <p:cNvSpPr txBox="1">
            <a:spLocks/>
          </p:cNvSpPr>
          <p:nvPr/>
        </p:nvSpPr>
        <p:spPr bwMode="auto">
          <a:xfrm>
            <a:off x="2871644" y="4579688"/>
            <a:ext cx="1390904" cy="2682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Privilege  Levels</a:t>
            </a:r>
            <a:endParaRPr lang="zh-CN" altLang="en-US" sz="1000" b="1" dirty="0">
              <a:solidFill>
                <a:srgbClr val="005072"/>
              </a:solidFill>
              <a:latin typeface="微软雅黑" pitchFamily="34" charset="-122"/>
              <a:ea typeface="微软雅黑" pitchFamily="34" charset="-122"/>
            </a:endParaRPr>
          </a:p>
        </p:txBody>
      </p:sp>
      <p:sp>
        <p:nvSpPr>
          <p:cNvPr id="15" name="Content Placeholder 2"/>
          <p:cNvSpPr txBox="1">
            <a:spLocks/>
          </p:cNvSpPr>
          <p:nvPr/>
        </p:nvSpPr>
        <p:spPr bwMode="auto">
          <a:xfrm>
            <a:off x="4728720" y="2989013"/>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0</a:t>
            </a:r>
            <a:endParaRPr lang="zh-CN" altLang="en-US" sz="1000" b="1" dirty="0">
              <a:solidFill>
                <a:srgbClr val="005072"/>
              </a:solidFill>
              <a:latin typeface="微软雅黑" pitchFamily="34" charset="-122"/>
              <a:ea typeface="微软雅黑" pitchFamily="34" charset="-122"/>
            </a:endParaRPr>
          </a:p>
        </p:txBody>
      </p:sp>
      <p:sp>
        <p:nvSpPr>
          <p:cNvPr id="16" name="Content Placeholder 2"/>
          <p:cNvSpPr txBox="1">
            <a:spLocks/>
          </p:cNvSpPr>
          <p:nvPr/>
        </p:nvSpPr>
        <p:spPr bwMode="auto">
          <a:xfrm>
            <a:off x="3401521" y="4853546"/>
            <a:ext cx="2807651" cy="27519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zh-CN" altLang="en-US" b="1" dirty="0">
                <a:solidFill>
                  <a:srgbClr val="005072"/>
                </a:solidFill>
                <a:latin typeface="微软雅黑" pitchFamily="34" charset="-122"/>
                <a:ea typeface="微软雅黑" pitchFamily="34" charset="-122"/>
              </a:rPr>
              <a:t>图 </a:t>
            </a:r>
            <a:r>
              <a:rPr lang="en-US" altLang="zh-CN" b="1" dirty="0">
                <a:solidFill>
                  <a:srgbClr val="005072"/>
                </a:solidFill>
                <a:latin typeface="微软雅黑" pitchFamily="34" charset="-122"/>
                <a:ea typeface="微软雅黑" pitchFamily="34" charset="-122"/>
              </a:rPr>
              <a:t> Protection Rings</a:t>
            </a:r>
            <a:endParaRPr lang="zh-CN" altLang="en-US" b="1" dirty="0">
              <a:solidFill>
                <a:srgbClr val="005072"/>
              </a:solidFill>
              <a:latin typeface="微软雅黑" pitchFamily="34" charset="-122"/>
              <a:ea typeface="微软雅黑" pitchFamily="34" charset="-122"/>
            </a:endParaRPr>
          </a:p>
        </p:txBody>
      </p:sp>
      <p:cxnSp>
        <p:nvCxnSpPr>
          <p:cNvPr id="18" name="直接箭头连接符 17"/>
          <p:cNvCxnSpPr/>
          <p:nvPr/>
        </p:nvCxnSpPr>
        <p:spPr bwMode="auto">
          <a:xfrm>
            <a:off x="3730400" y="2960581"/>
            <a:ext cx="1187778" cy="47134"/>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bwMode="auto">
          <a:xfrm>
            <a:off x="3739828" y="3460202"/>
            <a:ext cx="1018095" cy="1588"/>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0" name="直接箭头连接符 19"/>
          <p:cNvCxnSpPr/>
          <p:nvPr/>
        </p:nvCxnSpPr>
        <p:spPr bwMode="auto">
          <a:xfrm>
            <a:off x="3768109" y="3460203"/>
            <a:ext cx="886119" cy="301659"/>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1" name="直接箭头连接符 20"/>
          <p:cNvCxnSpPr/>
          <p:nvPr/>
        </p:nvCxnSpPr>
        <p:spPr bwMode="auto">
          <a:xfrm>
            <a:off x="3739828" y="3903263"/>
            <a:ext cx="1018095" cy="160255"/>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sp>
        <p:nvSpPr>
          <p:cNvPr id="22" name="Content Placeholder 2"/>
          <p:cNvSpPr txBox="1">
            <a:spLocks/>
          </p:cNvSpPr>
          <p:nvPr/>
        </p:nvSpPr>
        <p:spPr bwMode="auto">
          <a:xfrm>
            <a:off x="2742781" y="2664744"/>
            <a:ext cx="988757" cy="57864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    Operating System Kernel</a:t>
            </a:r>
            <a:endParaRPr lang="zh-CN" altLang="en-US" sz="1000" b="1" dirty="0">
              <a:solidFill>
                <a:srgbClr val="005072"/>
              </a:solidFill>
              <a:latin typeface="微软雅黑" pitchFamily="34" charset="-122"/>
              <a:ea typeface="微软雅黑" pitchFamily="34" charset="-122"/>
            </a:endParaRPr>
          </a:p>
        </p:txBody>
      </p:sp>
      <p:sp>
        <p:nvSpPr>
          <p:cNvPr id="23" name="TextBox 4"/>
          <p:cNvSpPr txBox="1">
            <a:spLocks noChangeArrowheads="1"/>
          </p:cNvSpPr>
          <p:nvPr/>
        </p:nvSpPr>
        <p:spPr bwMode="auto">
          <a:xfrm>
            <a:off x="1922916" y="5230995"/>
            <a:ext cx="6858000" cy="396875"/>
          </a:xfrm>
          <a:prstGeom prst="rect">
            <a:avLst/>
          </a:prstGeom>
          <a:noFill/>
          <a:ln w="9525">
            <a:noFill/>
            <a:miter lim="800000"/>
            <a:headEnd/>
            <a:tailEnd/>
          </a:ln>
        </p:spPr>
        <p:txBody>
          <a:bodyPr>
            <a:spAutoFit/>
          </a:bodyPr>
          <a:lstStyle/>
          <a:p>
            <a:pPr marL="342900" indent="-342900" eaLnBrk="0" hangingPunct="0">
              <a:spcBef>
                <a:spcPct val="20000"/>
              </a:spcBef>
              <a:buClr>
                <a:schemeClr val="folHlink"/>
              </a:buClr>
              <a:buSzPct val="75000"/>
              <a:defRPr/>
            </a:pPr>
            <a:r>
              <a:rPr lang="zh-CN" altLang="en-US" sz="2000" b="1" dirty="0">
                <a:solidFill>
                  <a:srgbClr val="005072"/>
                </a:solidFill>
                <a:latin typeface="微软雅黑" pitchFamily="34" charset="-122"/>
                <a:ea typeface="微软雅黑" pitchFamily="34" charset="-122"/>
              </a:rPr>
              <a:t>Linux 和 uCore 只使用 ring 0 and ring 3</a:t>
            </a:r>
          </a:p>
        </p:txBody>
      </p:sp>
      <p:sp>
        <p:nvSpPr>
          <p:cNvPr id="24" name="矩形 6"/>
          <p:cNvSpPr>
            <a:spLocks noChangeArrowheads="1"/>
          </p:cNvSpPr>
          <p:nvPr/>
        </p:nvSpPr>
        <p:spPr bwMode="auto">
          <a:xfrm>
            <a:off x="1547664" y="5246075"/>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81" name="Content Placeholder 2"/>
          <p:cNvSpPr txBox="1">
            <a:spLocks/>
          </p:cNvSpPr>
          <p:nvPr/>
        </p:nvSpPr>
        <p:spPr bwMode="auto">
          <a:xfrm>
            <a:off x="4728720" y="341612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1</a:t>
            </a:r>
            <a:endParaRPr lang="zh-CN" altLang="en-US" sz="1000" b="1" dirty="0">
              <a:solidFill>
                <a:schemeClr val="bg1"/>
              </a:solidFill>
              <a:latin typeface="微软雅黑" pitchFamily="34" charset="-122"/>
              <a:ea typeface="微软雅黑" pitchFamily="34" charset="-122"/>
            </a:endParaRPr>
          </a:p>
        </p:txBody>
      </p:sp>
      <p:sp>
        <p:nvSpPr>
          <p:cNvPr id="82" name="Content Placeholder 2"/>
          <p:cNvSpPr txBox="1">
            <a:spLocks/>
          </p:cNvSpPr>
          <p:nvPr/>
        </p:nvSpPr>
        <p:spPr bwMode="auto">
          <a:xfrm>
            <a:off x="4728720" y="371616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2</a:t>
            </a:r>
            <a:endParaRPr lang="zh-CN" altLang="en-US" sz="1000" b="1" dirty="0">
              <a:solidFill>
                <a:srgbClr val="005072"/>
              </a:solidFill>
              <a:latin typeface="微软雅黑" pitchFamily="34" charset="-122"/>
              <a:ea typeface="微软雅黑" pitchFamily="34" charset="-122"/>
            </a:endParaRPr>
          </a:p>
        </p:txBody>
      </p:sp>
      <p:sp>
        <p:nvSpPr>
          <p:cNvPr id="83" name="Content Placeholder 2"/>
          <p:cNvSpPr txBox="1">
            <a:spLocks/>
          </p:cNvSpPr>
          <p:nvPr/>
        </p:nvSpPr>
        <p:spPr bwMode="auto">
          <a:xfrm>
            <a:off x="4728720" y="3992394"/>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3</a:t>
            </a:r>
            <a:endParaRPr lang="zh-CN" altLang="en-US" sz="1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511568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psh3_Print">
      <a:majorFont>
        <a:latin typeface="Times New Roman"/>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3404</Words>
  <Application>Microsoft Office PowerPoint</Application>
  <PresentationFormat>全屏显示(4:3)</PresentationFormat>
  <Paragraphs>790</Paragraphs>
  <Slides>51</Slides>
  <Notes>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51</vt:i4>
      </vt:variant>
    </vt:vector>
  </HeadingPairs>
  <TitlesOfParts>
    <vt:vector size="70" baseType="lpstr">
      <vt:lpstr>Gulim</vt:lpstr>
      <vt:lpstr>Gulim</vt:lpstr>
      <vt:lpstr>Monotype Sorts</vt:lpstr>
      <vt:lpstr>MS PGothic</vt:lpstr>
      <vt:lpstr>等线</vt:lpstr>
      <vt:lpstr>黑体</vt:lpstr>
      <vt:lpstr>华文琥珀</vt:lpstr>
      <vt:lpstr>宋体</vt:lpstr>
      <vt:lpstr>宋体</vt:lpstr>
      <vt:lpstr>微软雅黑</vt:lpstr>
      <vt:lpstr>张海山锐谐体2.0-授权联系：Samtype@QQ.com</vt:lpstr>
      <vt:lpstr>Arial</vt:lpstr>
      <vt:lpstr>Calibri</vt:lpstr>
      <vt:lpstr>Comic Sans MS</vt:lpstr>
      <vt:lpstr>Courier New</vt:lpstr>
      <vt:lpstr>Times New Roman</vt:lpstr>
      <vt:lpstr>Verdana</vt:lpstr>
      <vt:lpstr>Wingdings</vt:lpstr>
      <vt:lpstr>psh3_Print</vt:lpstr>
      <vt:lpstr>多进程与虚拟地址</vt:lpstr>
      <vt:lpstr>你信任你的“邻居”进程吗？</vt:lpstr>
      <vt:lpstr>多进程共存的设计之初即在考虑安全问题</vt:lpstr>
      <vt:lpstr>虚拟内存时代的空间隔离</vt:lpstr>
      <vt:lpstr>多进程的地址空间管理</vt:lpstr>
      <vt:lpstr>作为一个操作系统的开发者，你信任你的用户吗？</vt:lpstr>
      <vt:lpstr>借助硬件权限等级划分内存区域</vt:lpstr>
      <vt:lpstr>进程间隔离可以借助页表实现，进程内区域间隔离需要硬件支持</vt:lpstr>
      <vt:lpstr>PowerPoint 演示文稿</vt:lpstr>
      <vt:lpstr>如何读写OS内存区？</vt:lpstr>
      <vt:lpstr>用户指令与内核如何交互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系统调用表</vt:lpstr>
      <vt:lpstr>PowerPoint 演示文稿</vt:lpstr>
      <vt:lpstr>PowerPoint 演示文稿</vt:lpstr>
      <vt:lpstr>既然空间是隔离的， 进程间如何交换数据？</vt:lpstr>
      <vt:lpstr>进程的地址空间</vt:lpstr>
      <vt:lpstr>进程之间如何交换信息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2022-10-31T04:57:28Z</dcterms:created>
  <dcterms:modified xsi:type="dcterms:W3CDTF">2022-10-31T04:57:36Z</dcterms:modified>
</cp:coreProperties>
</file>