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3"/>
  </p:notesMasterIdLst>
  <p:sldIdLst>
    <p:sldId id="259" r:id="rId2"/>
    <p:sldId id="260" r:id="rId3"/>
    <p:sldId id="290" r:id="rId4"/>
    <p:sldId id="261" r:id="rId5"/>
    <p:sldId id="262" r:id="rId6"/>
    <p:sldId id="263" r:id="rId7"/>
    <p:sldId id="265" r:id="rId8"/>
    <p:sldId id="267" r:id="rId9"/>
    <p:sldId id="268" r:id="rId10"/>
    <p:sldId id="269" r:id="rId11"/>
    <p:sldId id="29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D415-073F-42C2-B780-FB5B35AF3DC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0436C-B5CE-4262-BBE6-EA50C86D6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2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EC2A0-6CE8-46C2-A634-8EE786004A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19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EC2A0-6CE8-46C2-A634-8EE786004A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D886C4-3F9F-4FA8-AC55-4D025BDCE6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651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A2EBF-6055-449F-99EE-9C06F5875D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8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1EBB3-3E84-49FA-B91F-7EF666384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6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82E1-CAC2-4021-9FE3-D87A9FFFE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58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5C89-3F50-4E78-90D8-3CB123F8C3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09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FD82A-B7E6-45EF-A6AD-CFE05C0DE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6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D17A3-338B-46E6-9BFC-B9FDA1C7C1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834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AEF3E-19BA-4213-A85B-1F689728CE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312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9EF51-6B99-4AD4-83F1-F6D419B391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5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20DB9-B0E4-4A81-988C-FBBB732D6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56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5390-FBD5-4AD1-9630-7751BB08F3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40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EC0BD-1C9B-4238-BAF6-47B27DB792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3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AC306-6975-496A-BFBA-CFB773CDDF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5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A922F74-DD4B-4007-99AF-183CB5DDA5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8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线程的发展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0E5589-6C96-4D70-957F-BF6DC8736E50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Threads(4)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21508" name="Picture 6" descr="2-1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625" y="1655763"/>
            <a:ext cx="5153025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1230363" y="1266825"/>
            <a:ext cx="4716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ＵＬＴ实现具体描述：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971600" y="2392363"/>
            <a:ext cx="29083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进程表在核心区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线程表在用户区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线程执行需要一个支持系统（线程库）</a:t>
            </a:r>
          </a:p>
        </p:txBody>
      </p:sp>
    </p:spTree>
    <p:extLst>
      <p:ext uri="{BB962C8B-B14F-4D97-AF65-F5344CB8AC3E}">
        <p14:creationId xmlns:p14="http://schemas.microsoft.com/office/powerpoint/2010/main" val="33699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056ECD-BAD3-4882-AB40-D8E124C1A191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Threads(1)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946596" y="1195388"/>
            <a:ext cx="72993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当用户需使用线程时可依赖系统提供的线程库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线程库支持的典型调用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：（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P59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946596" y="2355850"/>
            <a:ext cx="80899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pthread_create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创建新线程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pthread_exit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结束调用的线程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pthread_join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等待一个线程退出（同步）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pthread_yield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释放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让其运行另一线程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pthread_attr_init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初始化一个线程属性结构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pthread_attr_destroy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删除一个线程属性结构</a:t>
            </a:r>
          </a:p>
        </p:txBody>
      </p:sp>
    </p:spTree>
    <p:extLst>
      <p:ext uri="{BB962C8B-B14F-4D97-AF65-F5344CB8AC3E}">
        <p14:creationId xmlns:p14="http://schemas.microsoft.com/office/powerpoint/2010/main" val="24982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FF67F7-7A22-4DB6-97BB-C99E438C2660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Threads(5)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893763" y="877888"/>
            <a:ext cx="7010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管理优势: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线程切换不需要内核模式特权.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线程调用可以是应用程序级的,根据需要可改变调度算法,但不会影响底层的操作系统调度程序.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管理模式可以在任何操作系统中运行,不需要修改系统内核,线程库是提供应用的实用程序。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的劣势: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系统调用会引起进程阻塞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这种线程不利于使用多处理器并行</a:t>
            </a:r>
          </a:p>
        </p:txBody>
      </p:sp>
    </p:spTree>
    <p:extLst>
      <p:ext uri="{BB962C8B-B14F-4D97-AF65-F5344CB8AC3E}">
        <p14:creationId xmlns:p14="http://schemas.microsoft.com/office/powerpoint/2010/main" val="10231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1285CC-9C43-4C28-A7F5-5DFBC2C9EAD4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Threads(6)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78904" y="1385888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2) 核心级线程（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KLT）：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线程由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内核进行管理，内核给应用程序级提供系统调用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实现对线程的使用。</a:t>
            </a:r>
          </a:p>
        </p:txBody>
      </p:sp>
      <p:grpSp>
        <p:nvGrpSpPr>
          <p:cNvPr id="23557" name="Group 6"/>
          <p:cNvGrpSpPr>
            <a:grpSpLocks/>
          </p:cNvGrpSpPr>
          <p:nvPr/>
        </p:nvGrpSpPr>
        <p:grpSpPr bwMode="auto">
          <a:xfrm>
            <a:off x="6671691" y="2763838"/>
            <a:ext cx="2057400" cy="3810000"/>
            <a:chOff x="1728" y="1056"/>
            <a:chExt cx="1296" cy="2400"/>
          </a:xfrm>
        </p:grpSpPr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1728" y="187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920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2304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2688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auto">
            <a:xfrm>
              <a:off x="1824" y="1056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auto">
            <a:xfrm>
              <a:off x="2256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>
              <a:off x="2640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160" y="3120"/>
              <a:ext cx="28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CCCC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1920" y="2592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2304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H="1">
              <a:off x="2304" y="259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1776" y="2112"/>
              <a:ext cx="288" cy="432"/>
              <a:chOff x="3552" y="2688"/>
              <a:chExt cx="288" cy="432"/>
            </a:xfrm>
          </p:grpSpPr>
          <p:sp>
            <p:nvSpPr>
              <p:cNvPr id="23577" name="Freeform 19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8" name="Oval 20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571" name="Group 21"/>
            <p:cNvGrpSpPr>
              <a:grpSpLocks/>
            </p:cNvGrpSpPr>
            <p:nvPr/>
          </p:nvGrpSpPr>
          <p:grpSpPr bwMode="auto">
            <a:xfrm>
              <a:off x="2160" y="2112"/>
              <a:ext cx="288" cy="432"/>
              <a:chOff x="3552" y="2688"/>
              <a:chExt cx="288" cy="432"/>
            </a:xfrm>
          </p:grpSpPr>
          <p:sp>
            <p:nvSpPr>
              <p:cNvPr id="23575" name="Freeform 22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6" name="Oval 23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572" name="Group 24"/>
            <p:cNvGrpSpPr>
              <a:grpSpLocks/>
            </p:cNvGrpSpPr>
            <p:nvPr/>
          </p:nvGrpSpPr>
          <p:grpSpPr bwMode="auto">
            <a:xfrm>
              <a:off x="2544" y="2160"/>
              <a:ext cx="288" cy="432"/>
              <a:chOff x="3552" y="2688"/>
              <a:chExt cx="288" cy="432"/>
            </a:xfrm>
          </p:grpSpPr>
          <p:sp>
            <p:nvSpPr>
              <p:cNvPr id="23573" name="Freeform 25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4" name="Oval 26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3558" name="Text Box 27"/>
          <p:cNvSpPr txBox="1">
            <a:spLocks noChangeArrowheads="1"/>
          </p:cNvSpPr>
          <p:nvPr/>
        </p:nvSpPr>
        <p:spPr bwMode="auto">
          <a:xfrm>
            <a:off x="1129729" y="2735263"/>
            <a:ext cx="5170487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特点: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线程在内核中有保存的信息,系统调度是基于线程完成的.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可克服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的两个缺点,且内核程序本身也可以是多线程结构的.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线程间的控制转换需要转换到内核模式.</a:t>
            </a:r>
          </a:p>
        </p:txBody>
      </p:sp>
    </p:spTree>
    <p:extLst>
      <p:ext uri="{BB962C8B-B14F-4D97-AF65-F5344CB8AC3E}">
        <p14:creationId xmlns:p14="http://schemas.microsoft.com/office/powerpoint/2010/main" val="28477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7AB98-7F09-4D0F-A982-9455D6F37D6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Threads(7)</a:t>
            </a:r>
          </a:p>
        </p:txBody>
      </p:sp>
      <p:pic>
        <p:nvPicPr>
          <p:cNvPr id="24580" name="Picture 5" descr="2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88" y="1447800"/>
            <a:ext cx="42037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025400" y="1392238"/>
            <a:ext cx="401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ＫＬＴ实现方式描述：</a:t>
            </a: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1025400" y="2411413"/>
            <a:ext cx="39687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线程和进程都在用户空间完成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进程表和线程表都放在核心区</a:t>
            </a:r>
          </a:p>
        </p:txBody>
      </p:sp>
    </p:spTree>
    <p:extLst>
      <p:ext uri="{BB962C8B-B14F-4D97-AF65-F5344CB8AC3E}">
        <p14:creationId xmlns:p14="http://schemas.microsoft.com/office/powerpoint/2010/main" val="28709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0040" y="116632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MS PGothic" pitchFamily="34" charset="-128"/>
              </a:rPr>
              <a:t>线程的概念</a:t>
            </a:r>
            <a:endParaRPr kumimoji="0" lang="zh-CN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MS PGothic" pitchFamily="34" charset="-128"/>
            </a:endParaRPr>
          </a:p>
        </p:txBody>
      </p:sp>
      <p:sp>
        <p:nvSpPr>
          <p:cNvPr id="32" name="文本框 1"/>
          <p:cNvSpPr txBox="1"/>
          <p:nvPr/>
        </p:nvSpPr>
        <p:spPr>
          <a:xfrm>
            <a:off x="1023088" y="1591168"/>
            <a:ext cx="712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线程是进程的一部分，描述指令流执行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状态。它是进程中的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指令执行流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的最小单元，是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CPU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调度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的基本单位。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99137" y="2090156"/>
            <a:ext cx="1973263" cy="3931132"/>
            <a:chOff x="6010572" y="1206018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6186596" y="4767176"/>
              <a:ext cx="15709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6012160" y="1209588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015335" y="4237918"/>
              <a:ext cx="1968500" cy="540000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727075" y="4354800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015335" y="3809852"/>
              <a:ext cx="1968500" cy="468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457770" y="3877357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6010572" y="1881101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812080" y="1922154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010572" y="1495339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6453007" y="1541774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代码共享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库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6012160" y="1216732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6723900" y="1206018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782096" y="2289719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45526" y="2412794"/>
            <a:ext cx="2673545" cy="1477328"/>
            <a:chOff x="865833" y="2168522"/>
            <a:chExt cx="2673545" cy="1477328"/>
          </a:xfrm>
        </p:grpSpPr>
        <p:sp>
          <p:nvSpPr>
            <p:cNvPr id="48" name="文本框 1"/>
            <p:cNvSpPr txBox="1"/>
            <p:nvPr/>
          </p:nvSpPr>
          <p:spPr>
            <a:xfrm>
              <a:off x="990192" y="2168522"/>
              <a:ext cx="25491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进程的资源分配角色：进程由一组相关资源构成，包括地址空间（代码段、数据段）、打开的文件等各种资源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227262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147246" y="3897289"/>
            <a:ext cx="2602108" cy="1200329"/>
            <a:chOff x="865833" y="3605849"/>
            <a:chExt cx="2602108" cy="1200329"/>
          </a:xfrm>
        </p:grpSpPr>
        <p:sp>
          <p:nvSpPr>
            <p:cNvPr id="43" name="文本框 1"/>
            <p:cNvSpPr txBox="1"/>
            <p:nvPr/>
          </p:nvSpPr>
          <p:spPr>
            <a:xfrm>
              <a:off x="990193" y="3605849"/>
              <a:ext cx="24777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线程的处理机调度角色：线程描述在进程资源环境中的指令流执行状态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3709955"/>
              <a:ext cx="152577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6199136" y="3468484"/>
            <a:ext cx="1968500" cy="1227146"/>
            <a:chOff x="6015335" y="2622078"/>
            <a:chExt cx="1968500" cy="1227146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015335" y="3489224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6492235" y="3515015"/>
              <a:ext cx="83516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6782096" y="2622078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015335" y="2861792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6492235" y="2899892"/>
              <a:ext cx="83516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55996" y="2194932"/>
            <a:ext cx="2143140" cy="3395686"/>
            <a:chOff x="3867432" y="1310794"/>
            <a:chExt cx="2143140" cy="3395686"/>
          </a:xfrm>
        </p:grpSpPr>
        <p:sp>
          <p:nvSpPr>
            <p:cNvPr id="52" name="矩形 51"/>
            <p:cNvSpPr/>
            <p:nvPr/>
          </p:nvSpPr>
          <p:spPr>
            <a:xfrm>
              <a:off x="3905532" y="1622504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6534" y="161036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PC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6534" y="19082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6534" y="247976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…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67432" y="218924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其他寄存器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05532" y="3479892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6534" y="34677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PC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34" y="37656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66534" y="433714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…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7432" y="40466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其他寄存器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2415" y="1310794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TCB1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92415" y="3122702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TCB2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724688" y="1777522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465129" y="3099125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773398" y="4420728"/>
              <a:ext cx="2143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758977" y="3684758"/>
              <a:ext cx="89440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5189035" y="4149105"/>
              <a:ext cx="92869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638142" y="4613452"/>
              <a:ext cx="285752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758186" y="3950310"/>
              <a:ext cx="75231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 flipH="1" flipV="1">
              <a:off x="5037526" y="3487808"/>
              <a:ext cx="9612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510506" y="3014828"/>
              <a:ext cx="42862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3"/>
            </p:cNvCxnSpPr>
            <p:nvPr/>
          </p:nvCxnSpPr>
          <p:spPr>
            <a:xfrm flipV="1">
              <a:off x="4742946" y="2090902"/>
              <a:ext cx="50085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4479418" y="2827662"/>
              <a:ext cx="150019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224754" y="3563472"/>
              <a:ext cx="78581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96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1753794" y="2094600"/>
            <a:ext cx="2342501" cy="3192000"/>
            <a:chOff x="842480" y="1237350"/>
            <a:chExt cx="2342501" cy="3192000"/>
          </a:xfrm>
        </p:grpSpPr>
        <p:sp>
          <p:nvSpPr>
            <p:cNvPr id="2" name="矩形 1"/>
            <p:cNvSpPr/>
            <p:nvPr/>
          </p:nvSpPr>
          <p:spPr bwMode="auto">
            <a:xfrm>
              <a:off x="842481" y="1602475"/>
              <a:ext cx="2342500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842480" y="1237350"/>
              <a:ext cx="2342501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>
              <a:off x="940707" y="1286568"/>
              <a:ext cx="540039" cy="276999"/>
              <a:chOff x="1187347" y="1763072"/>
              <a:chExt cx="540000" cy="278255"/>
            </a:xfrm>
          </p:grpSpPr>
          <p:sp>
            <p:nvSpPr>
              <p:cNvPr id="5" name="矩形 15"/>
              <p:cNvSpPr>
                <a:spLocks noChangeArrowheads="1"/>
              </p:cNvSpPr>
              <p:nvPr/>
            </p:nvSpPr>
            <p:spPr bwMode="auto">
              <a:xfrm>
                <a:off x="1187347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TextBox 18"/>
              <p:cNvSpPr txBox="1">
                <a:spLocks noChangeArrowheads="1"/>
              </p:cNvSpPr>
              <p:nvPr/>
            </p:nvSpPr>
            <p:spPr bwMode="auto">
              <a:xfrm>
                <a:off x="1208362" y="1763072"/>
                <a:ext cx="492407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代码</a:t>
                </a:r>
              </a:p>
            </p:txBody>
          </p:sp>
        </p:grpSp>
        <p:grpSp>
          <p:nvGrpSpPr>
            <p:cNvPr id="7" name="组合 29"/>
            <p:cNvGrpSpPr>
              <a:grpSpLocks/>
            </p:cNvGrpSpPr>
            <p:nvPr/>
          </p:nvGrpSpPr>
          <p:grpSpPr bwMode="auto">
            <a:xfrm>
              <a:off x="1651300" y="1286568"/>
              <a:ext cx="540342" cy="276999"/>
              <a:chOff x="1830289" y="1763072"/>
              <a:chExt cx="540000" cy="278255"/>
            </a:xfrm>
          </p:grpSpPr>
          <p:sp>
            <p:nvSpPr>
              <p:cNvPr id="8" name="矩形 16"/>
              <p:cNvSpPr>
                <a:spLocks noChangeArrowheads="1"/>
              </p:cNvSpPr>
              <p:nvPr/>
            </p:nvSpPr>
            <p:spPr bwMode="auto">
              <a:xfrm>
                <a:off x="1830289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TextBox 19"/>
              <p:cNvSpPr txBox="1">
                <a:spLocks noChangeArrowheads="1"/>
              </p:cNvSpPr>
              <p:nvPr/>
            </p:nvSpPr>
            <p:spPr bwMode="auto">
              <a:xfrm>
                <a:off x="1844496" y="1763072"/>
                <a:ext cx="492131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数据</a:t>
                </a:r>
              </a:p>
            </p:txBody>
          </p:sp>
        </p:grpSp>
        <p:grpSp>
          <p:nvGrpSpPr>
            <p:cNvPr id="10" name="组合 28"/>
            <p:cNvGrpSpPr>
              <a:grpSpLocks/>
            </p:cNvGrpSpPr>
            <p:nvPr/>
          </p:nvGrpSpPr>
          <p:grpSpPr bwMode="auto">
            <a:xfrm>
              <a:off x="2326557" y="1279031"/>
              <a:ext cx="800219" cy="276999"/>
              <a:chOff x="2444905" y="1755501"/>
              <a:chExt cx="798822" cy="278255"/>
            </a:xfrm>
          </p:grpSpPr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2473231" y="1793966"/>
                <a:ext cx="718891" cy="215998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2444905" y="1755501"/>
                <a:ext cx="798822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打开文件</a:t>
                </a:r>
              </a:p>
            </p:txBody>
          </p:sp>
        </p:grpSp>
        <p:grpSp>
          <p:nvGrpSpPr>
            <p:cNvPr id="13" name="组合 26"/>
            <p:cNvGrpSpPr>
              <a:grpSpLocks/>
            </p:cNvGrpSpPr>
            <p:nvPr/>
          </p:nvGrpSpPr>
          <p:grpSpPr bwMode="auto">
            <a:xfrm>
              <a:off x="2446930" y="1650531"/>
              <a:ext cx="539780" cy="276999"/>
              <a:chOff x="2480296" y="2150212"/>
              <a:chExt cx="540000" cy="276821"/>
            </a:xfrm>
          </p:grpSpPr>
          <p:sp>
            <p:nvSpPr>
              <p:cNvPr id="14" name="矩形 22"/>
              <p:cNvSpPr>
                <a:spLocks noChangeArrowheads="1"/>
              </p:cNvSpPr>
              <p:nvPr/>
            </p:nvSpPr>
            <p:spPr bwMode="auto">
              <a:xfrm>
                <a:off x="2480296" y="2181222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TextBox 25"/>
              <p:cNvSpPr txBox="1">
                <a:spLocks noChangeArrowheads="1"/>
              </p:cNvSpPr>
              <p:nvPr/>
            </p:nvSpPr>
            <p:spPr bwMode="auto">
              <a:xfrm>
                <a:off x="2498133" y="2150212"/>
                <a:ext cx="492643" cy="276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堆栈</a:t>
                </a:r>
              </a:p>
            </p:txBody>
          </p:sp>
        </p:grpSp>
        <p:sp>
          <p:nvSpPr>
            <p:cNvPr id="16" name="矩形 31"/>
            <p:cNvSpPr>
              <a:spLocks noChangeArrowheads="1"/>
            </p:cNvSpPr>
            <p:nvPr/>
          </p:nvSpPr>
          <p:spPr bwMode="auto">
            <a:xfrm>
              <a:off x="842480" y="1951725"/>
              <a:ext cx="2342501" cy="2143125"/>
            </a:xfrm>
            <a:prstGeom prst="rect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53593" y="2808975"/>
              <a:ext cx="582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</a:t>
              </a:r>
            </a:p>
          </p:txBody>
        </p:sp>
        <p:sp>
          <p:nvSpPr>
            <p:cNvPr id="18" name="任意多边形 34"/>
            <p:cNvSpPr>
              <a:spLocks noChangeArrowheads="1"/>
            </p:cNvSpPr>
            <p:nvPr/>
          </p:nvSpPr>
          <p:spPr bwMode="auto">
            <a:xfrm>
              <a:off x="2045806" y="2708963"/>
              <a:ext cx="104775" cy="514350"/>
            </a:xfrm>
            <a:custGeom>
              <a:avLst/>
              <a:gdLst>
                <a:gd name="T0" fmla="*/ 42862 w 104775"/>
                <a:gd name="T1" fmla="*/ 0 h 514350"/>
                <a:gd name="T2" fmla="*/ 14287 w 104775"/>
                <a:gd name="T3" fmla="*/ 52387 h 514350"/>
                <a:gd name="T4" fmla="*/ 104775 w 104775"/>
                <a:gd name="T5" fmla="*/ 157162 h 514350"/>
                <a:gd name="T6" fmla="*/ 14287 w 104775"/>
                <a:gd name="T7" fmla="*/ 252412 h 514350"/>
                <a:gd name="T8" fmla="*/ 100012 w 104775"/>
                <a:gd name="T9" fmla="*/ 371475 h 514350"/>
                <a:gd name="T10" fmla="*/ 9525 w 104775"/>
                <a:gd name="T11" fmla="*/ 466725 h 514350"/>
                <a:gd name="T12" fmla="*/ 42862 w 104775"/>
                <a:gd name="T13" fmla="*/ 514350 h 5143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775"/>
                <a:gd name="T22" fmla="*/ 0 h 514350"/>
                <a:gd name="T23" fmla="*/ 104775 w 104775"/>
                <a:gd name="T24" fmla="*/ 514350 h 5143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775" h="514350">
                  <a:moveTo>
                    <a:pt x="42862" y="0"/>
                  </a:moveTo>
                  <a:cubicBezTo>
                    <a:pt x="23415" y="13096"/>
                    <a:pt x="3968" y="26193"/>
                    <a:pt x="14287" y="52387"/>
                  </a:cubicBezTo>
                  <a:cubicBezTo>
                    <a:pt x="24606" y="78581"/>
                    <a:pt x="104775" y="123825"/>
                    <a:pt x="104775" y="157162"/>
                  </a:cubicBezTo>
                  <a:cubicBezTo>
                    <a:pt x="104775" y="190499"/>
                    <a:pt x="15081" y="216693"/>
                    <a:pt x="14287" y="252412"/>
                  </a:cubicBezTo>
                  <a:cubicBezTo>
                    <a:pt x="13493" y="288131"/>
                    <a:pt x="100806" y="335756"/>
                    <a:pt x="100012" y="371475"/>
                  </a:cubicBezTo>
                  <a:cubicBezTo>
                    <a:pt x="99218" y="407194"/>
                    <a:pt x="19050" y="442913"/>
                    <a:pt x="9525" y="466725"/>
                  </a:cubicBezTo>
                  <a:cubicBezTo>
                    <a:pt x="0" y="490538"/>
                    <a:pt x="21431" y="502444"/>
                    <a:pt x="42862" y="514350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36"/>
            <p:cNvCxnSpPr>
              <a:cxnSpLocks noChangeShapeType="1"/>
            </p:cNvCxnSpPr>
            <p:nvPr/>
          </p:nvCxnSpPr>
          <p:spPr bwMode="auto">
            <a:xfrm>
              <a:off x="1650518" y="2980425"/>
              <a:ext cx="285750" cy="1588"/>
            </a:xfrm>
            <a:prstGeom prst="straightConnector1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  <p:grpSp>
          <p:nvGrpSpPr>
            <p:cNvPr id="54" name="组合 81"/>
            <p:cNvGrpSpPr>
              <a:grpSpLocks/>
            </p:cNvGrpSpPr>
            <p:nvPr/>
          </p:nvGrpSpPr>
          <p:grpSpPr bwMode="auto">
            <a:xfrm>
              <a:off x="933414" y="1650531"/>
              <a:ext cx="630882" cy="276999"/>
              <a:chOff x="3548293" y="2128266"/>
              <a:chExt cx="631368" cy="276188"/>
            </a:xfrm>
          </p:grpSpPr>
          <p:sp>
            <p:nvSpPr>
              <p:cNvPr id="55" name="矩形 82"/>
              <p:cNvSpPr>
                <a:spLocks noChangeArrowheads="1"/>
              </p:cNvSpPr>
              <p:nvPr/>
            </p:nvSpPr>
            <p:spPr bwMode="auto">
              <a:xfrm>
                <a:off x="3567661" y="2158362"/>
                <a:ext cx="612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48293" y="2128266"/>
                <a:ext cx="608327" cy="2761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寄存器</a:t>
                </a: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276661" y="4091212"/>
              <a:ext cx="1643063" cy="3381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单线程进程</a:t>
              </a:r>
            </a:p>
          </p:txBody>
        </p:sp>
      </p:grp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976064" y="54868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MS PGothic" pitchFamily="34" charset="-128"/>
              </a:rPr>
              <a:t>进程和线程的关系</a:t>
            </a:r>
            <a:endParaRPr kumimoji="0" lang="zh-CN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MS PGothic" pitchFamily="34" charset="-128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646358" y="2068830"/>
            <a:ext cx="2949978" cy="3207563"/>
            <a:chOff x="3735045" y="1211579"/>
            <a:chExt cx="2949978" cy="3207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3735045" y="1211579"/>
              <a:ext cx="2949978" cy="3207563"/>
              <a:chOff x="3735045" y="1211579"/>
              <a:chExt cx="2949978" cy="3207563"/>
            </a:xfrm>
          </p:grpSpPr>
          <p:sp>
            <p:nvSpPr>
              <p:cNvPr id="20" name="任意多边形 37"/>
              <p:cNvSpPr>
                <a:spLocks noChangeArrowheads="1"/>
              </p:cNvSpPr>
              <p:nvPr/>
            </p:nvSpPr>
            <p:spPr bwMode="auto">
              <a:xfrm>
                <a:off x="4748957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任意多边形 38"/>
              <p:cNvSpPr>
                <a:spLocks noChangeArrowheads="1"/>
              </p:cNvSpPr>
              <p:nvPr/>
            </p:nvSpPr>
            <p:spPr bwMode="auto">
              <a:xfrm>
                <a:off x="4034582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任意多边形 39"/>
              <p:cNvSpPr>
                <a:spLocks noChangeArrowheads="1"/>
              </p:cNvSpPr>
              <p:nvPr/>
            </p:nvSpPr>
            <p:spPr bwMode="auto">
              <a:xfrm>
                <a:off x="5463332" y="272096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23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5593374" y="2989950"/>
                <a:ext cx="580875" cy="0"/>
              </a:xfrm>
              <a:prstGeom prst="straightConnector1">
                <a:avLst/>
              </a:prstGeom>
              <a:noFill/>
              <a:ln w="28575" algn="ctr">
                <a:solidFill>
                  <a:srgbClr val="11576A"/>
                </a:solidFill>
                <a:round/>
                <a:headEnd type="triangle" w="med" len="med"/>
                <a:tailEnd/>
              </a:ln>
            </p:spPr>
          </p:cxnSp>
          <p:sp>
            <p:nvSpPr>
              <p:cNvPr id="24" name="矩形 23"/>
              <p:cNvSpPr/>
              <p:nvPr/>
            </p:nvSpPr>
            <p:spPr>
              <a:xfrm>
                <a:off x="6102812" y="2808975"/>
                <a:ext cx="5822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线程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737719" y="1579553"/>
                <a:ext cx="2253485" cy="71913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6" name="组合 74"/>
              <p:cNvGrpSpPr>
                <a:grpSpLocks/>
              </p:cNvGrpSpPr>
              <p:nvPr/>
            </p:nvGrpSpPr>
            <p:grpSpPr bwMode="auto">
              <a:xfrm>
                <a:off x="3780488" y="1626123"/>
                <a:ext cx="621649" cy="276999"/>
                <a:chOff x="3557532" y="2120453"/>
                <a:chExt cx="622129" cy="276188"/>
              </a:xfrm>
            </p:grpSpPr>
            <p:sp>
              <p:nvSpPr>
                <p:cNvPr id="37" name="矩形 55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57532" y="2120453"/>
                  <a:ext cx="6083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-10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寄存器</a:t>
                  </a:r>
                </a:p>
              </p:txBody>
            </p:sp>
          </p:grpSp>
          <p:grpSp>
            <p:nvGrpSpPr>
              <p:cNvPr id="39" name="组合 64"/>
              <p:cNvGrpSpPr>
                <a:grpSpLocks/>
              </p:cNvGrpSpPr>
              <p:nvPr/>
            </p:nvGrpSpPr>
            <p:grpSpPr bwMode="auto">
              <a:xfrm>
                <a:off x="5318009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0" name="矩形 65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494680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堆栈</a:t>
                  </a:r>
                </a:p>
              </p:txBody>
            </p:sp>
          </p:grpSp>
          <p:grpSp>
            <p:nvGrpSpPr>
              <p:cNvPr id="42" name="组合 57"/>
              <p:cNvGrpSpPr>
                <a:grpSpLocks/>
              </p:cNvGrpSpPr>
              <p:nvPr/>
            </p:nvGrpSpPr>
            <p:grpSpPr bwMode="auto">
              <a:xfrm>
                <a:off x="3815490" y="1956820"/>
                <a:ext cx="539780" cy="276999"/>
                <a:chOff x="2480296" y="2150810"/>
                <a:chExt cx="540000" cy="276821"/>
              </a:xfrm>
            </p:grpSpPr>
            <p:sp>
              <p:nvSpPr>
                <p:cNvPr id="43" name="矩形 5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2494882" y="2150810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堆栈</a:t>
                  </a:r>
                </a:p>
              </p:txBody>
            </p:sp>
          </p:grpSp>
          <p:grpSp>
            <p:nvGrpSpPr>
              <p:cNvPr id="45" name="组合 67"/>
              <p:cNvGrpSpPr>
                <a:grpSpLocks/>
              </p:cNvGrpSpPr>
              <p:nvPr/>
            </p:nvGrpSpPr>
            <p:grpSpPr bwMode="auto">
              <a:xfrm>
                <a:off x="4535902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6" name="矩形 6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2505925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堆栈</a:t>
                  </a:r>
                </a:p>
              </p:txBody>
            </p:sp>
          </p:grpSp>
          <p:grpSp>
            <p:nvGrpSpPr>
              <p:cNvPr id="48" name="组合 75"/>
              <p:cNvGrpSpPr>
                <a:grpSpLocks/>
              </p:cNvGrpSpPr>
              <p:nvPr/>
            </p:nvGrpSpPr>
            <p:grpSpPr bwMode="auto">
              <a:xfrm>
                <a:off x="4482786" y="1626123"/>
                <a:ext cx="630108" cy="276999"/>
                <a:chOff x="3550415" y="2120453"/>
                <a:chExt cx="629246" cy="276188"/>
              </a:xfrm>
            </p:grpSpPr>
            <p:sp>
              <p:nvSpPr>
                <p:cNvPr id="49" name="矩形 76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50415" y="2120453"/>
                  <a:ext cx="6070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-10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寄存器</a:t>
                  </a:r>
                </a:p>
              </p:txBody>
            </p:sp>
          </p:grpSp>
          <p:grpSp>
            <p:nvGrpSpPr>
              <p:cNvPr id="51" name="组合 78"/>
              <p:cNvGrpSpPr>
                <a:grpSpLocks/>
              </p:cNvGrpSpPr>
              <p:nvPr/>
            </p:nvGrpSpPr>
            <p:grpSpPr bwMode="auto">
              <a:xfrm>
                <a:off x="5244080" y="1626123"/>
                <a:ext cx="624064" cy="276999"/>
                <a:chOff x="3555116" y="2120453"/>
                <a:chExt cx="624545" cy="276188"/>
              </a:xfrm>
            </p:grpSpPr>
            <p:sp>
              <p:nvSpPr>
                <p:cNvPr id="52" name="矩形 79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55116" y="2120453"/>
                  <a:ext cx="608327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-10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寄存器</a:t>
                  </a:r>
                </a:p>
              </p:txBody>
            </p:sp>
          </p:grpSp>
          <p:sp>
            <p:nvSpPr>
              <p:cNvPr id="57" name="矩形 87"/>
              <p:cNvSpPr>
                <a:spLocks noChangeArrowheads="1"/>
              </p:cNvSpPr>
              <p:nvPr/>
            </p:nvSpPr>
            <p:spPr bwMode="auto">
              <a:xfrm>
                <a:off x="3740895" y="2312978"/>
                <a:ext cx="2250310" cy="1763713"/>
              </a:xfrm>
              <a:prstGeom prst="rect">
                <a:avLst/>
              </a:prstGeom>
              <a:noFill/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1444" y="4081004"/>
                <a:ext cx="1536700" cy="338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多线程进程</a:t>
                </a: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3735045" y="1211579"/>
                <a:ext cx="2256160" cy="3603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62" name="组合 27"/>
              <p:cNvGrpSpPr>
                <a:grpSpLocks/>
              </p:cNvGrpSpPr>
              <p:nvPr/>
            </p:nvGrpSpPr>
            <p:grpSpPr bwMode="auto">
              <a:xfrm>
                <a:off x="3805135" y="1260797"/>
                <a:ext cx="540039" cy="276999"/>
                <a:chOff x="1187347" y="1763072"/>
                <a:chExt cx="540000" cy="278255"/>
              </a:xfrm>
            </p:grpSpPr>
            <p:sp>
              <p:nvSpPr>
                <p:cNvPr id="63" name="矩形 15"/>
                <p:cNvSpPr>
                  <a:spLocks noChangeArrowheads="1"/>
                </p:cNvSpPr>
                <p:nvPr/>
              </p:nvSpPr>
              <p:spPr bwMode="auto">
                <a:xfrm>
                  <a:off x="1187347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08362" y="1763072"/>
                  <a:ext cx="492407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代码</a:t>
                  </a:r>
                </a:p>
              </p:txBody>
            </p:sp>
          </p:grpSp>
          <p:grpSp>
            <p:nvGrpSpPr>
              <p:cNvPr id="65" name="组合 29"/>
              <p:cNvGrpSpPr>
                <a:grpSpLocks/>
              </p:cNvGrpSpPr>
              <p:nvPr/>
            </p:nvGrpSpPr>
            <p:grpSpPr bwMode="auto">
              <a:xfrm>
                <a:off x="4515728" y="1260797"/>
                <a:ext cx="540342" cy="276999"/>
                <a:chOff x="1830289" y="1763072"/>
                <a:chExt cx="540000" cy="278255"/>
              </a:xfrm>
            </p:grpSpPr>
            <p:sp>
              <p:nvSpPr>
                <p:cNvPr id="66" name="矩形 16"/>
                <p:cNvSpPr>
                  <a:spLocks noChangeArrowheads="1"/>
                </p:cNvSpPr>
                <p:nvPr/>
              </p:nvSpPr>
              <p:spPr bwMode="auto">
                <a:xfrm>
                  <a:off x="1830289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844496" y="1763072"/>
                  <a:ext cx="492131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数据</a:t>
                  </a:r>
                </a:p>
              </p:txBody>
            </p:sp>
          </p:grpSp>
          <p:grpSp>
            <p:nvGrpSpPr>
              <p:cNvPr id="68" name="组合 28"/>
              <p:cNvGrpSpPr>
                <a:grpSpLocks/>
              </p:cNvGrpSpPr>
              <p:nvPr/>
            </p:nvGrpSpPr>
            <p:grpSpPr bwMode="auto">
              <a:xfrm>
                <a:off x="5190985" y="1253260"/>
                <a:ext cx="800219" cy="276999"/>
                <a:chOff x="2444905" y="1755501"/>
                <a:chExt cx="798822" cy="278255"/>
              </a:xfrm>
            </p:grpSpPr>
            <p:sp>
              <p:nvSpPr>
                <p:cNvPr id="69" name="矩形 17"/>
                <p:cNvSpPr>
                  <a:spLocks noChangeArrowheads="1"/>
                </p:cNvSpPr>
                <p:nvPr/>
              </p:nvSpPr>
              <p:spPr bwMode="auto">
                <a:xfrm>
                  <a:off x="2473231" y="1793966"/>
                  <a:ext cx="718891" cy="215998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44905" y="1755501"/>
                  <a:ext cx="798822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打开文件</a:t>
                  </a:r>
                </a:p>
              </p:txBody>
            </p:sp>
          </p:grpSp>
        </p:grpSp>
        <p:cxnSp>
          <p:nvCxnSpPr>
            <p:cNvPr id="26" name="直接连接符 25"/>
            <p:cNvCxnSpPr/>
            <p:nvPr/>
          </p:nvCxnSpPr>
          <p:spPr>
            <a:xfrm>
              <a:off x="4455484" y="1597713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90985" y="1583192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4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EE1C53-8899-4288-BD1A-5E7B15B6F1F0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Thread Model (</a:t>
            </a:r>
            <a:r>
              <a:rPr lang="zh-CN" altLang="en-US" smtClean="0">
                <a:ea typeface="宋体" panose="02010600030101010101" pitchFamily="2" charset="-122"/>
              </a:rPr>
              <a:t>７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5364" name="Picture 7" descr="2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00" y="2471738"/>
            <a:ext cx="649922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1160338" y="1095375"/>
            <a:ext cx="78041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为什么线程要有自己的栈区呢？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为了保持线程执行的独立性，每个线程有自己的堆栈．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7924" y="2257167"/>
            <a:ext cx="2294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OS</a:t>
            </a:r>
            <a:r>
              <a:rPr lang="zh-CN" altLang="en-US" dirty="0" smtClean="0"/>
              <a:t>记录一个进程的</a:t>
            </a:r>
            <a:r>
              <a:rPr lang="zh-CN" altLang="en-US" dirty="0" smtClean="0">
                <a:solidFill>
                  <a:srgbClr val="FF0000"/>
                </a:solidFill>
              </a:rPr>
              <a:t>执行状态</a:t>
            </a:r>
            <a:r>
              <a:rPr lang="zh-CN" altLang="en-US" dirty="0" smtClean="0"/>
              <a:t>所需的数据：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上下文（寄存器组）保存当前状态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栈（用于保存函数调用的序列和局部变量）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33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FBBFA4-7782-4BA2-8E95-DEB04224B2EA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Thread Model (</a:t>
            </a:r>
            <a:r>
              <a:rPr lang="zh-CN" altLang="en-US" smtClean="0">
                <a:ea typeface="宋体" panose="02010600030101010101" pitchFamily="2" charset="-122"/>
              </a:rPr>
              <a:t>８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16388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616200"/>
            <a:ext cx="85344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Line 21"/>
          <p:cNvSpPr>
            <a:spLocks noChangeShapeType="1"/>
          </p:cNvSpPr>
          <p:nvPr/>
        </p:nvSpPr>
        <p:spPr bwMode="auto">
          <a:xfrm>
            <a:off x="8791575" y="2728913"/>
            <a:ext cx="0" cy="2828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0" name="Text Box 22"/>
          <p:cNvSpPr txBox="1">
            <a:spLocks noChangeArrowheads="1"/>
          </p:cNvSpPr>
          <p:nvPr/>
        </p:nvSpPr>
        <p:spPr bwMode="auto">
          <a:xfrm>
            <a:off x="973336" y="2176463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进程中线程共享项：</a:t>
            </a:r>
          </a:p>
        </p:txBody>
      </p:sp>
      <p:sp>
        <p:nvSpPr>
          <p:cNvPr id="16391" name="Text Box 23"/>
          <p:cNvSpPr txBox="1">
            <a:spLocks noChangeArrowheads="1"/>
          </p:cNvSpPr>
          <p:nvPr/>
        </p:nvSpPr>
        <p:spPr bwMode="auto">
          <a:xfrm>
            <a:off x="6094413" y="2222500"/>
            <a:ext cx="264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线程的私有项：</a:t>
            </a:r>
          </a:p>
        </p:txBody>
      </p:sp>
      <p:sp>
        <p:nvSpPr>
          <p:cNvPr id="16392" name="Text Box 25"/>
          <p:cNvSpPr txBox="1">
            <a:spLocks noChangeArrowheads="1"/>
          </p:cNvSpPr>
          <p:nvPr/>
        </p:nvSpPr>
        <p:spPr bwMode="auto">
          <a:xfrm>
            <a:off x="880269" y="1250950"/>
            <a:ext cx="599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6.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线程中的共享和私有项</a:t>
            </a:r>
          </a:p>
        </p:txBody>
      </p:sp>
    </p:spTree>
    <p:extLst>
      <p:ext uri="{BB962C8B-B14F-4D97-AF65-F5344CB8AC3E}">
        <p14:creationId xmlns:p14="http://schemas.microsoft.com/office/powerpoint/2010/main" val="25781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1071546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不同操作系统对线程的支持</a:t>
            </a: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2738702" y="3776038"/>
            <a:ext cx="396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543676" y="2000240"/>
            <a:ext cx="3174233" cy="3495506"/>
            <a:chOff x="676248" y="1142990"/>
            <a:chExt cx="3174233" cy="349550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76248" y="2835988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957690" y="1142990"/>
              <a:ext cx="2508760" cy="3495506"/>
              <a:chOff x="957690" y="1142990"/>
              <a:chExt cx="2508760" cy="3495506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259632" y="2499742"/>
                <a:ext cx="192882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472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472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MS-DOS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403648" y="42999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实例：传统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430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39" name="任意多边形 38"/>
              <p:cNvSpPr>
                <a:spLocks noChangeAspect="1"/>
              </p:cNvSpPr>
              <p:nvPr/>
            </p:nvSpPr>
            <p:spPr>
              <a:xfrm>
                <a:off x="20716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5769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0" name="任意多边形 59"/>
              <p:cNvSpPr>
                <a:spLocks noChangeAspect="1"/>
              </p:cNvSpPr>
              <p:nvPr/>
            </p:nvSpPr>
            <p:spPr>
              <a:xfrm>
                <a:off x="138631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38645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4" name="任意多边形 63"/>
              <p:cNvSpPr>
                <a:spLocks noChangeAspect="1"/>
              </p:cNvSpPr>
              <p:nvPr/>
            </p:nvSpPr>
            <p:spPr>
              <a:xfrm>
                <a:off x="281507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520340" y="21565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单进程系统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31155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多进程系统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710135" y="2000240"/>
            <a:ext cx="3174233" cy="3567514"/>
            <a:chOff x="3842707" y="1142990"/>
            <a:chExt cx="3174233" cy="3567514"/>
          </a:xfrm>
        </p:grpSpPr>
        <p:grpSp>
          <p:nvGrpSpPr>
            <p:cNvPr id="4" name="组合 3"/>
            <p:cNvGrpSpPr/>
            <p:nvPr/>
          </p:nvGrpSpPr>
          <p:grpSpPr>
            <a:xfrm>
              <a:off x="4199164" y="1142990"/>
              <a:ext cx="2508760" cy="3567514"/>
              <a:chOff x="4199164" y="1142990"/>
              <a:chExt cx="2508760" cy="3567514"/>
            </a:xfrm>
          </p:grpSpPr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499992" y="24997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kumimoji="0" lang="en-US" altLang="zh-CN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pSOS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572000" y="4371950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实例：现代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341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1" name="任意多边形 40"/>
              <p:cNvSpPr>
                <a:spLocks noChangeAspect="1"/>
              </p:cNvSpPr>
              <p:nvPr/>
            </p:nvSpPr>
            <p:spPr>
              <a:xfrm>
                <a:off x="5648522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2" name="任意多边形 41"/>
              <p:cNvSpPr>
                <a:spLocks noChangeAspect="1"/>
              </p:cNvSpPr>
              <p:nvPr/>
            </p:nvSpPr>
            <p:spPr>
              <a:xfrm>
                <a:off x="5077018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53627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19916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5" name="任意多边形 44"/>
              <p:cNvSpPr>
                <a:spLocks noChangeAspect="1"/>
              </p:cNvSpPr>
              <p:nvPr/>
            </p:nvSpPr>
            <p:spPr>
              <a:xfrm>
                <a:off x="491354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6" name="任意多边形 45"/>
              <p:cNvSpPr>
                <a:spLocks noChangeAspect="1"/>
              </p:cNvSpPr>
              <p:nvPr/>
            </p:nvSpPr>
            <p:spPr>
              <a:xfrm>
                <a:off x="434204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7" name="任意多边形 46"/>
              <p:cNvSpPr>
                <a:spLocks noChangeAspect="1"/>
              </p:cNvSpPr>
              <p:nvPr/>
            </p:nvSpPr>
            <p:spPr>
              <a:xfrm>
                <a:off x="462779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2792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9" name="任意多边形 48"/>
              <p:cNvSpPr>
                <a:spLocks noChangeAspect="1"/>
              </p:cNvSpPr>
              <p:nvPr/>
            </p:nvSpPr>
            <p:spPr>
              <a:xfrm>
                <a:off x="634230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0" name="任意多边形 49"/>
              <p:cNvSpPr>
                <a:spLocks noChangeAspect="1"/>
              </p:cNvSpPr>
              <p:nvPr/>
            </p:nvSpPr>
            <p:spPr>
              <a:xfrm>
                <a:off x="577080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1" name="任意多边形 50"/>
              <p:cNvSpPr>
                <a:spLocks noChangeAspect="1"/>
              </p:cNvSpPr>
              <p:nvPr/>
            </p:nvSpPr>
            <p:spPr>
              <a:xfrm>
                <a:off x="605655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18227" y="2156504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单进程多线程系统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8241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多线程系统</a:t>
                </a: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842707" y="2834692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8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implement this GAME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052736"/>
            <a:ext cx="6330404" cy="543172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2120" y="1844824"/>
            <a:ext cx="3187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我方坦克控制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敌方坦克移动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子弹飞行动画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爆炸效果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播放音效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为了保证连续性，需要在视觉暂留时间内完成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81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25244 -0.1650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2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28926" y="620688"/>
            <a:ext cx="324325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线程与进程的比较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28770" y="1856016"/>
            <a:ext cx="5941898" cy="414330"/>
            <a:chOff x="842710" y="998766"/>
            <a:chExt cx="594189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进程是资源分配单位，线程是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调度单位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28770" y="2855854"/>
            <a:ext cx="5601498" cy="707886"/>
            <a:chOff x="842710" y="1998604"/>
            <a:chExt cx="5601498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19986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1998604"/>
              <a:ext cx="52443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线程具有就绪、等待和运行三种基本状态和状态间的转换关系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28770" y="2198908"/>
            <a:ext cx="5941898" cy="414330"/>
            <a:chOff x="842710" y="1341658"/>
            <a:chExt cx="5941898" cy="41433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341658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进程拥有一个完整的资源平台，而线程只独享指令流执行的必要资源，如寄存器和栈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35587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28770" y="3484792"/>
            <a:ext cx="5963510" cy="2065208"/>
            <a:chOff x="842710" y="2627542"/>
            <a:chExt cx="5963510" cy="2065208"/>
          </a:xfrm>
        </p:grpSpPr>
        <p:sp>
          <p:nvSpPr>
            <p:cNvPr id="8" name="TextBox 7"/>
            <p:cNvSpPr txBox="1"/>
            <p:nvPr/>
          </p:nvSpPr>
          <p:spPr>
            <a:xfrm>
              <a:off x="842710" y="262754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113094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1199900" y="2627542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线程能减少并发执行的时间和空间开销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84520" y="2970218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线程的创建时间比进程短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442388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1484520" y="3299512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线程的终止时间比进程短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77055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1484520" y="3627674"/>
              <a:ext cx="46716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同一进程内的线程切换时间比进程短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412774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8" name="矩形 27"/>
            <p:cNvSpPr/>
            <p:nvPr/>
          </p:nvSpPr>
          <p:spPr>
            <a:xfrm>
              <a:off x="1484520" y="3984864"/>
              <a:ext cx="53217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由于同一进程的各线程间共享内存和文件资源，可不通过内核进行直接通信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3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643042" y="1028700"/>
            <a:ext cx="58288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用户线程与内核线程的对应关系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91960" y="1585053"/>
            <a:ext cx="3643338" cy="2115607"/>
            <a:chOff x="785786" y="1000114"/>
            <a:chExt cx="3643338" cy="2115607"/>
          </a:xfrm>
        </p:grpSpPr>
        <p:sp>
          <p:nvSpPr>
            <p:cNvPr id="7" name="矩形 6"/>
            <p:cNvSpPr/>
            <p:nvPr/>
          </p:nvSpPr>
          <p:spPr>
            <a:xfrm>
              <a:off x="785786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089636" y="1319204"/>
              <a:ext cx="105600" cy="1052252"/>
              <a:chOff x="1089636" y="1319204"/>
              <a:chExt cx="105600" cy="1052252"/>
            </a:xfrm>
          </p:grpSpPr>
          <p:sp>
            <p:nvSpPr>
              <p:cNvPr id="10" name="任意多边形 9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174436" y="277716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一对一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18264" y="1319204"/>
              <a:ext cx="105600" cy="1052252"/>
              <a:chOff x="1089636" y="1319204"/>
              <a:chExt cx="105600" cy="1052252"/>
            </a:xfrm>
          </p:grpSpPr>
          <p:sp>
            <p:nvSpPr>
              <p:cNvPr id="38" name="任意多边形 37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946892" y="1319204"/>
              <a:ext cx="105600" cy="1052252"/>
              <a:chOff x="1089636" y="1319204"/>
              <a:chExt cx="105600" cy="1052252"/>
            </a:xfrm>
          </p:grpSpPr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2375520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214546" y="2371456"/>
              <a:ext cx="360000" cy="363542"/>
              <a:chOff x="2214546" y="2371456"/>
              <a:chExt cx="360000" cy="363542"/>
            </a:xfrm>
          </p:grpSpPr>
          <p:sp>
            <p:nvSpPr>
              <p:cNvPr id="49" name="椭圆 48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 rot="5400000" flipH="1" flipV="1">
              <a:off x="2194703" y="2156349"/>
              <a:ext cx="4302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2144" y="13902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用户线程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16257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内核线程</a:t>
              </a:r>
            </a:p>
          </p:txBody>
        </p:sp>
        <p:cxnSp>
          <p:nvCxnSpPr>
            <p:cNvPr id="56" name="直接箭头连接符 55"/>
            <p:cNvCxnSpPr>
              <a:stCxn id="53" idx="1"/>
            </p:cNvCxnSpPr>
            <p:nvPr/>
          </p:nvCxnSpPr>
          <p:spPr>
            <a:xfrm flipH="1">
              <a:off x="2628772" y="15595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0800000">
              <a:off x="2684133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801182" y="2383042"/>
              <a:ext cx="360000" cy="363542"/>
              <a:chOff x="2214546" y="2371456"/>
              <a:chExt cx="360000" cy="363542"/>
            </a:xfrm>
          </p:grpSpPr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5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372554" y="2392328"/>
              <a:ext cx="360000" cy="363542"/>
              <a:chOff x="2214546" y="2371456"/>
              <a:chExt cx="360000" cy="363542"/>
            </a:xfrm>
          </p:grpSpPr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941651" y="2390360"/>
              <a:ext cx="360000" cy="363542"/>
              <a:chOff x="2214546" y="2371456"/>
              <a:chExt cx="360000" cy="363542"/>
            </a:xfrm>
          </p:grpSpPr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8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745086" y="1616430"/>
            <a:ext cx="3643338" cy="2108213"/>
            <a:chOff x="4698983" y="1000114"/>
            <a:chExt cx="3643338" cy="2108213"/>
          </a:xfrm>
        </p:grpSpPr>
        <p:sp>
          <p:nvSpPr>
            <p:cNvPr id="58" name="矩形 57"/>
            <p:cNvSpPr/>
            <p:nvPr/>
          </p:nvSpPr>
          <p:spPr>
            <a:xfrm>
              <a:off x="4698983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任意多边形 59"/>
            <p:cNvSpPr>
              <a:spLocks noChangeAspect="1"/>
            </p:cNvSpPr>
            <p:nvPr/>
          </p:nvSpPr>
          <p:spPr>
            <a:xfrm>
              <a:off x="5114105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92739" y="276977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多对一</a:t>
              </a:r>
            </a:p>
          </p:txBody>
        </p:sp>
        <p:sp>
          <p:nvSpPr>
            <p:cNvPr id="66" name="任意多边形 65"/>
            <p:cNvSpPr>
              <a:spLocks noChangeAspect="1"/>
            </p:cNvSpPr>
            <p:nvPr/>
          </p:nvSpPr>
          <p:spPr>
            <a:xfrm>
              <a:off x="5542733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" name="任意多边形 70"/>
            <p:cNvSpPr>
              <a:spLocks noChangeAspect="1"/>
            </p:cNvSpPr>
            <p:nvPr/>
          </p:nvSpPr>
          <p:spPr>
            <a:xfrm>
              <a:off x="5971361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6" name="任意多边形 75"/>
            <p:cNvSpPr>
              <a:spLocks noChangeAspect="1"/>
            </p:cNvSpPr>
            <p:nvPr/>
          </p:nvSpPr>
          <p:spPr>
            <a:xfrm>
              <a:off x="6399989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4216" y="13759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用户线程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92958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内核线程</a:t>
              </a:r>
            </a:p>
          </p:txBody>
        </p:sp>
        <p:cxnSp>
          <p:nvCxnSpPr>
            <p:cNvPr id="82" name="直接箭头连接符 81"/>
            <p:cNvCxnSpPr>
              <a:stCxn id="80" idx="1"/>
            </p:cNvCxnSpPr>
            <p:nvPr/>
          </p:nvCxnSpPr>
          <p:spPr>
            <a:xfrm flipH="1">
              <a:off x="6620844" y="15452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10800000">
              <a:off x="6660834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rot="5400000" flipH="1" flipV="1">
              <a:off x="5699877" y="2294779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0800000">
              <a:off x="5214942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6200000" flipV="1">
              <a:off x="5536413" y="1964527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 flipH="1" flipV="1">
              <a:off x="5715008" y="1928808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5786446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组合 87"/>
            <p:cNvGrpSpPr/>
            <p:nvPr/>
          </p:nvGrpSpPr>
          <p:grpSpPr>
            <a:xfrm>
              <a:off x="5595533" y="2379660"/>
              <a:ext cx="360000" cy="363542"/>
              <a:chOff x="2214546" y="2371456"/>
              <a:chExt cx="360000" cy="363542"/>
            </a:xfrm>
          </p:grpSpPr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92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987294" y="3634777"/>
            <a:ext cx="3643338" cy="2122582"/>
            <a:chOff x="2714612" y="2901952"/>
            <a:chExt cx="3643338" cy="2122582"/>
          </a:xfrm>
        </p:grpSpPr>
        <p:sp>
          <p:nvSpPr>
            <p:cNvPr id="96" name="矩形 95"/>
            <p:cNvSpPr/>
            <p:nvPr/>
          </p:nvSpPr>
          <p:spPr>
            <a:xfrm>
              <a:off x="2714612" y="2901952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7" name="任意多边形 96"/>
            <p:cNvSpPr>
              <a:spLocks noChangeAspect="1"/>
            </p:cNvSpPr>
            <p:nvPr/>
          </p:nvSpPr>
          <p:spPr>
            <a:xfrm>
              <a:off x="3129734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41148" y="46859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多对多</a:t>
              </a:r>
            </a:p>
          </p:txBody>
        </p:sp>
        <p:sp>
          <p:nvSpPr>
            <p:cNvPr id="99" name="任意多边形 98"/>
            <p:cNvSpPr>
              <a:spLocks noChangeAspect="1"/>
            </p:cNvSpPr>
            <p:nvPr/>
          </p:nvSpPr>
          <p:spPr>
            <a:xfrm>
              <a:off x="3558362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" name="任意多边形 99"/>
            <p:cNvSpPr>
              <a:spLocks noChangeAspect="1"/>
            </p:cNvSpPr>
            <p:nvPr/>
          </p:nvSpPr>
          <p:spPr>
            <a:xfrm>
              <a:off x="3986990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" name="任意多边形 102"/>
            <p:cNvSpPr>
              <a:spLocks noChangeAspect="1"/>
            </p:cNvSpPr>
            <p:nvPr/>
          </p:nvSpPr>
          <p:spPr>
            <a:xfrm>
              <a:off x="4415618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89845" y="3277778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用户线程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08587" y="4297374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内核线程</a:t>
              </a:r>
            </a:p>
          </p:txBody>
        </p:sp>
        <p:cxnSp>
          <p:nvCxnSpPr>
            <p:cNvPr id="106" name="直接箭头连接符 105"/>
            <p:cNvCxnSpPr>
              <a:stCxn id="104" idx="1"/>
            </p:cNvCxnSpPr>
            <p:nvPr/>
          </p:nvCxnSpPr>
          <p:spPr>
            <a:xfrm flipH="1">
              <a:off x="4636473" y="3447055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0800000">
              <a:off x="4676463" y="4473588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 flipH="1" flipV="1">
              <a:off x="3715506" y="4196617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0800000">
              <a:off x="3230571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6200000" flipV="1">
              <a:off x="3552042" y="3866365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 flipH="1" flipV="1">
              <a:off x="3730637" y="3830646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3802075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0800000" flipV="1">
              <a:off x="3357554" y="4143386"/>
              <a:ext cx="428628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786182" y="4143386"/>
              <a:ext cx="490377" cy="14881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3606182" y="4287723"/>
              <a:ext cx="360000" cy="363542"/>
              <a:chOff x="2214546" y="2371456"/>
              <a:chExt cx="360000" cy="363542"/>
            </a:xfrm>
          </p:grpSpPr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115080" y="4295178"/>
              <a:ext cx="360000" cy="363542"/>
              <a:chOff x="2214546" y="2371456"/>
              <a:chExt cx="360000" cy="363542"/>
            </a:xfrm>
          </p:grpSpPr>
          <p:sp>
            <p:nvSpPr>
              <p:cNvPr id="122" name="椭圆 121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3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3144669" y="4291817"/>
              <a:ext cx="360000" cy="363542"/>
              <a:chOff x="2214546" y="2371456"/>
              <a:chExt cx="360000" cy="363542"/>
            </a:xfrm>
          </p:grpSpPr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89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204196" y="571284"/>
            <a:ext cx="647179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轻权进程</a:t>
            </a: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en-US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LightWeight</a:t>
            </a: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Process)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204196" y="1676998"/>
            <a:ext cx="5754927" cy="4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内核支持的用户线程。一个进程可有一个或多个轻量级进程，每个轻权进程由一个单独的内核线程来支持。（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Solaris/Linux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71600" y="2747034"/>
            <a:ext cx="7447225" cy="2986222"/>
            <a:chOff x="566877" y="1728668"/>
            <a:chExt cx="7447225" cy="2986222"/>
          </a:xfrm>
        </p:grpSpPr>
        <p:sp>
          <p:nvSpPr>
            <p:cNvPr id="7" name="矩形 6"/>
            <p:cNvSpPr/>
            <p:nvPr/>
          </p:nvSpPr>
          <p:spPr>
            <a:xfrm>
              <a:off x="1895457" y="2052634"/>
              <a:ext cx="720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1966895" y="2143122"/>
              <a:ext cx="461965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" name="八边形 8"/>
            <p:cNvSpPr/>
            <p:nvPr/>
          </p:nvSpPr>
          <p:spPr>
            <a:xfrm>
              <a:off x="2012933" y="2874963"/>
              <a:ext cx="415927" cy="396000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6604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5337" y="2874735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52792" y="2052634"/>
              <a:ext cx="2988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3424230" y="2143122"/>
              <a:ext cx="47380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4138610" y="2143122"/>
              <a:ext cx="44241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7" name="正五边形 16"/>
            <p:cNvSpPr/>
            <p:nvPr/>
          </p:nvSpPr>
          <p:spPr>
            <a:xfrm>
              <a:off x="4924428" y="2143122"/>
              <a:ext cx="473071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8" name="正五边形 17"/>
            <p:cNvSpPr/>
            <p:nvPr/>
          </p:nvSpPr>
          <p:spPr>
            <a:xfrm>
              <a:off x="5638808" y="2143122"/>
              <a:ext cx="496026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9" name="八边形 18"/>
            <p:cNvSpPr/>
            <p:nvPr/>
          </p:nvSpPr>
          <p:spPr>
            <a:xfrm>
              <a:off x="3436930" y="2860010"/>
              <a:ext cx="414990" cy="442358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0" name="八边形 19"/>
            <p:cNvSpPr/>
            <p:nvPr/>
          </p:nvSpPr>
          <p:spPr>
            <a:xfrm>
              <a:off x="4544253" y="2860009"/>
              <a:ext cx="437325" cy="449513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八边形 20"/>
            <p:cNvSpPr/>
            <p:nvPr/>
          </p:nvSpPr>
          <p:spPr>
            <a:xfrm>
              <a:off x="5424494" y="2860009"/>
              <a:ext cx="428628" cy="442359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57237" y="3519494"/>
              <a:ext cx="6300000" cy="648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0683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45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995470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395655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538663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400682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4960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52594" y="4357700"/>
              <a:ext cx="78581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4230" y="2887918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53122" y="4357700"/>
              <a:ext cx="785818" cy="35719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6136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4494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9396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53390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3442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75076" y="219687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690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566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533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9593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77027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6406" y="4376336"/>
              <a:ext cx="742511" cy="338554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CPU1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95457" y="17286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7884" y="4376336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CPU1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50163" y="173596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34384" y="34883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6877" y="235256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永久绑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定线程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5274" y="2245135"/>
              <a:ext cx="1338828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未绑定线程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67574" y="277662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未绑定轻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权进程池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rot="16200000" flipH="1">
              <a:off x="2035508" y="2689430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3463066" y="2689431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7" idx="2"/>
            </p:cNvCxnSpPr>
            <p:nvPr/>
          </p:nvCxnSpPr>
          <p:spPr>
            <a:xfrm flipH="1">
              <a:off x="4758178" y="2497621"/>
              <a:ext cx="413433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7" idx="2"/>
            </p:cNvCxnSpPr>
            <p:nvPr/>
          </p:nvCxnSpPr>
          <p:spPr>
            <a:xfrm>
              <a:off x="5171611" y="2497621"/>
              <a:ext cx="515261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6" idx="2"/>
            </p:cNvCxnSpPr>
            <p:nvPr/>
          </p:nvCxnSpPr>
          <p:spPr>
            <a:xfrm>
              <a:off x="4371559" y="2497621"/>
              <a:ext cx="109396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6" idx="2"/>
            </p:cNvCxnSpPr>
            <p:nvPr/>
          </p:nvCxnSpPr>
          <p:spPr>
            <a:xfrm>
              <a:off x="4371559" y="2497621"/>
              <a:ext cx="23670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8" idx="2"/>
            </p:cNvCxnSpPr>
            <p:nvPr/>
          </p:nvCxnSpPr>
          <p:spPr>
            <a:xfrm flipH="1">
              <a:off x="4894020" y="2504655"/>
              <a:ext cx="99922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8" idx="2"/>
            </p:cNvCxnSpPr>
            <p:nvPr/>
          </p:nvCxnSpPr>
          <p:spPr>
            <a:xfrm flipH="1">
              <a:off x="5751276" y="2504655"/>
              <a:ext cx="14196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5" idx="0"/>
              <a:endCxn id="32" idx="2"/>
            </p:cNvCxnSpPr>
            <p:nvPr/>
          </p:nvCxnSpPr>
          <p:spPr>
            <a:xfrm flipH="1" flipV="1">
              <a:off x="3638776" y="3339324"/>
              <a:ext cx="62879" cy="2849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33" idx="2"/>
            </p:cNvCxnSpPr>
            <p:nvPr/>
          </p:nvCxnSpPr>
          <p:spPr>
            <a:xfrm flipH="1" flipV="1">
              <a:off x="4760682" y="3311188"/>
              <a:ext cx="87544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6200000" flipV="1">
              <a:off x="5744773" y="3937397"/>
              <a:ext cx="319100" cy="52150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 flipH="1" flipV="1">
              <a:off x="6392469" y="3915978"/>
              <a:ext cx="323862" cy="55958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34" idx="2"/>
            </p:cNvCxnSpPr>
            <p:nvPr/>
          </p:nvCxnSpPr>
          <p:spPr>
            <a:xfrm flipH="1" flipV="1">
              <a:off x="5639040" y="3311188"/>
              <a:ext cx="71205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 flipH="1">
              <a:off x="4544623" y="3184935"/>
              <a:ext cx="445663" cy="213397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4" idx="3"/>
              <a:endCxn id="41" idx="2"/>
            </p:cNvCxnSpPr>
            <p:nvPr/>
          </p:nvCxnSpPr>
          <p:spPr>
            <a:xfrm flipV="1">
              <a:off x="2618917" y="4051300"/>
              <a:ext cx="2245183" cy="4943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 flipH="1" flipV="1">
              <a:off x="2257415" y="4186255"/>
              <a:ext cx="34289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0" idx="0"/>
              <a:endCxn id="23" idx="2"/>
            </p:cNvCxnSpPr>
            <p:nvPr/>
          </p:nvCxnSpPr>
          <p:spPr>
            <a:xfrm rot="16200000" flipV="1">
              <a:off x="1649002" y="3761198"/>
              <a:ext cx="312750" cy="8802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右箭头 90"/>
            <p:cNvSpPr/>
            <p:nvPr/>
          </p:nvSpPr>
          <p:spPr>
            <a:xfrm>
              <a:off x="1428728" y="2568577"/>
              <a:ext cx="683648" cy="23166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>
              <a:off x="6224280" y="2285998"/>
              <a:ext cx="468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" name="右箭头 93"/>
            <p:cNvSpPr/>
            <p:nvPr/>
          </p:nvSpPr>
          <p:spPr>
            <a:xfrm>
              <a:off x="6072198" y="2970213"/>
              <a:ext cx="612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356596" y="6039006"/>
            <a:ext cx="5754927" cy="4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太过复杂，最后被抛弃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88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05024"/>
            <a:ext cx="7478642" cy="19000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7900" y="4750336"/>
            <a:ext cx="8316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Jean-Pierre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Lozi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 Baptiste Lepers, Justin Funston, Fabien Gaud, Vivien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Quéma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 and Alexandra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Fedorova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. 2016. The Linux scheduler: a decade of wasted cores. In </a:t>
            </a: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Proceedings of the Eleventh European Conference on Computer Systems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 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EuroSys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'16). ACM, New York, NY, USA, Article 1, 16 pages. DOI: https://doi.org/10.1145/2901318.2901326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942488" y="3246114"/>
            <a:ext cx="3518202" cy="601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4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到底哪种线程模型更好？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3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调度的代价</a:t>
            </a:r>
          </a:p>
        </p:txBody>
      </p:sp>
      <p:sp>
        <p:nvSpPr>
          <p:cNvPr id="1536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i7</a:t>
            </a:r>
            <a:r>
              <a:rPr lang="zh-CN" altLang="en-US" sz="2400" dirty="0" smtClean="0">
                <a:ea typeface="宋体" panose="02010600030101010101" pitchFamily="2" charset="-122"/>
              </a:rPr>
              <a:t>四核处理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四个完全独立的程序</a:t>
            </a:r>
            <a:r>
              <a:rPr lang="en-US" altLang="zh-CN" sz="2400" dirty="0" smtClean="0"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</a:rPr>
              <a:t>用泰勒级数计算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pai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最后一个线程的完成时截止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单线程执行约</a:t>
            </a:r>
            <a:r>
              <a:rPr lang="en-US" altLang="zh-CN" sz="2400" dirty="0" smtClean="0"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ea typeface="宋体" panose="02010600030101010101" pitchFamily="2" charset="-122"/>
              </a:rPr>
              <a:t>分钟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四线程与单线程一致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ea typeface="宋体" panose="02010600030101010101" pitchFamily="2" charset="-122"/>
              </a:rPr>
              <a:t>线程时，需要</a:t>
            </a:r>
            <a:r>
              <a:rPr lang="en-US" altLang="zh-CN" sz="2400" dirty="0" smtClean="0">
                <a:ea typeface="宋体" panose="02010600030101010101" pitchFamily="2" charset="-122"/>
              </a:rPr>
              <a:t>8</a:t>
            </a:r>
            <a:r>
              <a:rPr lang="zh-CN" altLang="en-US" sz="2400" dirty="0" smtClean="0">
                <a:ea typeface="宋体" panose="02010600030101010101" pitchFamily="2" charset="-122"/>
              </a:rPr>
              <a:t>分</a:t>
            </a:r>
            <a:r>
              <a:rPr lang="en-US" altLang="zh-CN" sz="2400" dirty="0" smtClean="0">
                <a:ea typeface="宋体" panose="02010600030101010101" pitchFamily="2" charset="-122"/>
              </a:rPr>
              <a:t>40</a:t>
            </a:r>
            <a:r>
              <a:rPr lang="zh-CN" altLang="en-US" sz="2400" dirty="0" smtClean="0">
                <a:ea typeface="宋体" panose="02010600030101010101" pitchFamily="2" charset="-122"/>
              </a:rPr>
              <a:t>秒（理论值为</a:t>
            </a:r>
            <a:r>
              <a:rPr lang="en-US" altLang="zh-CN" sz="2400" dirty="0" smtClean="0"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ea typeface="宋体" panose="02010600030101010101" pitchFamily="2" charset="-122"/>
              </a:rPr>
              <a:t>分</a:t>
            </a:r>
            <a:r>
              <a:rPr lang="en-US" altLang="zh-CN" sz="2400" dirty="0" smtClean="0">
                <a:ea typeface="宋体" panose="02010600030101010101" pitchFamily="2" charset="-122"/>
              </a:rPr>
              <a:t>15</a:t>
            </a:r>
            <a:r>
              <a:rPr lang="zh-CN" altLang="en-US" sz="2400" dirty="0" smtClean="0">
                <a:ea typeface="宋体" panose="02010600030101010101" pitchFamily="2" charset="-122"/>
              </a:rPr>
              <a:t>秒）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1536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005263"/>
            <a:ext cx="5045075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99592" y="465313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实验表明：华为鲲鹏</a:t>
            </a:r>
            <a:r>
              <a:rPr lang="en-US" altLang="zh-CN" dirty="0" smtClean="0"/>
              <a:t>916</a:t>
            </a:r>
            <a:r>
              <a:rPr lang="zh-CN" altLang="en-US" dirty="0" smtClean="0"/>
              <a:t>服务器的</a:t>
            </a:r>
            <a:r>
              <a:rPr lang="zh-CN" altLang="en-US" dirty="0" smtClean="0">
                <a:solidFill>
                  <a:srgbClr val="FF0000"/>
                </a:solidFill>
              </a:rPr>
              <a:t>线程调度</a:t>
            </a:r>
            <a:r>
              <a:rPr lang="zh-CN" altLang="en-US" dirty="0" smtClean="0"/>
              <a:t>时间约为</a:t>
            </a:r>
            <a:r>
              <a:rPr lang="en-US" altLang="zh-CN" dirty="0" smtClean="0"/>
              <a:t>1900ns</a:t>
            </a:r>
            <a:r>
              <a:rPr lang="zh-CN" altLang="en-US" dirty="0" smtClean="0"/>
              <a:t>，可供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余条机器指令执行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如何减少调度的代价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减少上下文切换涉及的寄存器数量？</a:t>
            </a:r>
            <a:endParaRPr lang="en-US" altLang="zh-CN" dirty="0" smtClean="0"/>
          </a:p>
          <a:p>
            <a:r>
              <a:rPr lang="zh-CN" altLang="en-US" dirty="0" smtClean="0"/>
              <a:t>减少不必要的权限切换？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55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ULT </a:t>
            </a:r>
            <a:r>
              <a:rPr lang="zh-CN" altLang="en-US" dirty="0"/>
              <a:t> </a:t>
            </a:r>
            <a:r>
              <a:rPr lang="en-US" altLang="zh-CN" dirty="0" smtClean="0"/>
              <a:t>vs KLT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7" name="Picture 6" descr="2-1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685131"/>
            <a:ext cx="5153025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2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88" y="1447800"/>
            <a:ext cx="42037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5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ULT </a:t>
            </a:r>
            <a:r>
              <a:rPr lang="zh-CN" altLang="en-US" dirty="0"/>
              <a:t> </a:t>
            </a:r>
            <a:r>
              <a:rPr lang="en-US" altLang="zh-CN" dirty="0" smtClean="0"/>
              <a:t>vs KLT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5943600" y="1700808"/>
            <a:ext cx="2785491" cy="4873030"/>
            <a:chOff x="1728" y="1056"/>
            <a:chExt cx="1296" cy="2400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728" y="187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920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04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8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824" y="1056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256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640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160" y="3120"/>
              <a:ext cx="28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ea typeface="宋体" panose="02010600030101010101" pitchFamily="2" charset="-122"/>
                </a:rPr>
                <a:t>P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920" y="2592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304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2304" y="259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" name="Group 18"/>
            <p:cNvGrpSpPr>
              <a:grpSpLocks/>
            </p:cNvGrpSpPr>
            <p:nvPr/>
          </p:nvGrpSpPr>
          <p:grpSpPr bwMode="auto">
            <a:xfrm>
              <a:off x="1776" y="2112"/>
              <a:ext cx="288" cy="432"/>
              <a:chOff x="3552" y="2688"/>
              <a:chExt cx="288" cy="432"/>
            </a:xfrm>
          </p:grpSpPr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6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2160" y="2112"/>
              <a:ext cx="288" cy="432"/>
              <a:chOff x="3552" y="2688"/>
              <a:chExt cx="288" cy="432"/>
            </a:xfrm>
          </p:grpSpPr>
          <p:sp>
            <p:nvSpPr>
              <p:cNvPr id="26" name="Freeform 22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23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6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2544" y="2160"/>
              <a:ext cx="288" cy="432"/>
              <a:chOff x="3552" y="2688"/>
              <a:chExt cx="288" cy="432"/>
            </a:xfrm>
          </p:grpSpPr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6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88" y="1953543"/>
            <a:ext cx="4724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88" y="5406355"/>
            <a:ext cx="4267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9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进程管理中的新概念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纤程 </a:t>
            </a:r>
            <a:r>
              <a:rPr lang="en-US" altLang="zh-CN" dirty="0" smtClean="0"/>
              <a:t>Fiber, </a:t>
            </a:r>
            <a:r>
              <a:rPr lang="en-US" altLang="zh-CN" dirty="0" err="1" smtClean="0"/>
              <a:t>ucontext</a:t>
            </a:r>
            <a:endParaRPr lang="en-US" altLang="zh-CN" dirty="0" smtClean="0"/>
          </a:p>
          <a:p>
            <a:r>
              <a:rPr lang="zh-CN" altLang="en-US" dirty="0" smtClean="0"/>
              <a:t>协程 </a:t>
            </a:r>
            <a:r>
              <a:rPr lang="en-US" altLang="zh-CN" dirty="0" err="1" smtClean="0"/>
              <a:t>coroutine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发挥</a:t>
            </a:r>
            <a:r>
              <a:rPr lang="en-US" altLang="zh-CN" dirty="0" smtClean="0"/>
              <a:t>ULT</a:t>
            </a:r>
            <a:r>
              <a:rPr lang="zh-CN" altLang="en-US" dirty="0" smtClean="0"/>
              <a:t>快速切换的优势</a:t>
            </a:r>
            <a:endParaRPr lang="en-US" altLang="zh-CN" dirty="0" smtClean="0"/>
          </a:p>
          <a:p>
            <a:r>
              <a:rPr lang="zh-CN" altLang="en-US" dirty="0" smtClean="0"/>
              <a:t>在编程时提出对程序员的限制，要求他们妥善的设计代码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流戏开发者的需求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052736"/>
            <a:ext cx="3985397" cy="341962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2120" y="1844824"/>
            <a:ext cx="3187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程序中存在若干段独立的代码（甚至是循环）例如：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敌方坦克移动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子弹飞行动画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需要这些代码快速的交替执行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从而形成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视觉暂留效果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这些代码本身需要有大量的数据共享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在底层画布上绘制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检测是否发生了撞击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0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39" y="980728"/>
            <a:ext cx="7963261" cy="526758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9" name="矩形 8"/>
          <p:cNvSpPr/>
          <p:nvPr/>
        </p:nvSpPr>
        <p:spPr>
          <a:xfrm>
            <a:off x="2286000" y="6311061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图片来自https</a:t>
            </a:r>
            <a:r>
              <a:rPr lang="zh-CN" altLang="en-US" dirty="0"/>
              <a:t>://www.jianshu.com/p/dfd7ac1402f0</a:t>
            </a:r>
          </a:p>
        </p:txBody>
      </p:sp>
    </p:spTree>
    <p:extLst>
      <p:ext uri="{BB962C8B-B14F-4D97-AF65-F5344CB8AC3E}">
        <p14:creationId xmlns:p14="http://schemas.microsoft.com/office/powerpoint/2010/main" val="2794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9" name="矩形 8"/>
          <p:cNvSpPr/>
          <p:nvPr/>
        </p:nvSpPr>
        <p:spPr>
          <a:xfrm>
            <a:off x="2286000" y="6311061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图片来自https</a:t>
            </a:r>
            <a:r>
              <a:rPr lang="zh-CN" altLang="en-US" dirty="0"/>
              <a:t>://www.jianshu.com/p/dfd7ac1402f0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06" y="1371600"/>
            <a:ext cx="7500188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5FD82A-B7E6-45EF-A6AD-CFE05C0DE389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82" y="196878"/>
            <a:ext cx="8043853" cy="55766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7900" y="6042454"/>
            <a:ext cx="795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进程可以很好的支持多段程序的快速交叉执行，但是不能实现数据高效共享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5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46C8C6-1761-4C9D-9E7B-EA757A808965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Thread Model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987425" y="1027113"/>
            <a:ext cx="7620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线程定义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线程是进程内一个相对独立的、具有可调度特性的执行单元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1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进程和线程的编程方式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9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线程创建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创建一个新的“执行体”，用于执行某一个函数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278D7E-F257-41F0-AB4F-DCB2179079A3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/>
                <a:cs typeface="굴림" panose="020B0600000101010101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/>
              <a:cs typeface="굴림" panose="020B0600000101010101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7" y="717170"/>
            <a:ext cx="5672891" cy="5417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3" y="-46023"/>
            <a:ext cx="6553200" cy="69040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55315"/>
            <a:ext cx="6434068" cy="68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20F815-4406-423A-BE18-754466E44E65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Threads(2)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62013" y="1306513"/>
            <a:ext cx="612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线程库概念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992188" y="1974850"/>
            <a:ext cx="7697787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可实现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Multi-Tasking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，并实现各个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Task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寻址空间的隔离。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多数现代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都提供了多进程的支持，但不一定提供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Multi-Threading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（多线程）的支持。对这些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，要想利用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Multi-Threading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的优点，就必须在用户态下提供多线程库，线程库的处理对下层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是完全透明的。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即便提供核心线程支持的系统，也有必要提供线程库，以简化或有利于线程机制的使用。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线程库提供：：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合适的多线程编程的接口；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记录线程状态和调度各线程的运行机制。</a:t>
            </a:r>
          </a:p>
        </p:txBody>
      </p:sp>
    </p:spTree>
    <p:extLst>
      <p:ext uri="{BB962C8B-B14F-4D97-AF65-F5344CB8AC3E}">
        <p14:creationId xmlns:p14="http://schemas.microsoft.com/office/powerpoint/2010/main" val="16701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2671E8-7C3C-4AA8-BC81-8C180D45C18C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Threads(3)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914275" y="1143000"/>
            <a:ext cx="8050213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在系统内部 可以用多种方式实现线程机制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1） 纯用户级线程（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ULT）：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线程的管理全部由用户程序完成，核心部分只对进程管理，但增加“线程库”概念。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62263"/>
            <a:ext cx="4724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315075"/>
            <a:ext cx="4267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7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1471</Words>
  <Application>Microsoft Office PowerPoint</Application>
  <PresentationFormat>全屏显示(4:3)</PresentationFormat>
  <Paragraphs>266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굴림</vt:lpstr>
      <vt:lpstr>Monotype Sorts</vt:lpstr>
      <vt:lpstr>MS PGothic</vt:lpstr>
      <vt:lpstr>等线</vt:lpstr>
      <vt:lpstr>宋体</vt:lpstr>
      <vt:lpstr>宋体</vt:lpstr>
      <vt:lpstr>微软雅黑</vt:lpstr>
      <vt:lpstr>张海山锐谐体2.0-授权联系：Samtype@QQ.com</vt:lpstr>
      <vt:lpstr>Arial</vt:lpstr>
      <vt:lpstr>Times New Roman</vt:lpstr>
      <vt:lpstr>Verdana</vt:lpstr>
      <vt:lpstr>Wingdings</vt:lpstr>
      <vt:lpstr>psh3_Print</vt:lpstr>
      <vt:lpstr>线程的发展</vt:lpstr>
      <vt:lpstr>How to implement this GAME</vt:lpstr>
      <vt:lpstr>流戏开发者的需求</vt:lpstr>
      <vt:lpstr>PowerPoint 演示文稿</vt:lpstr>
      <vt:lpstr>The Thread Model</vt:lpstr>
      <vt:lpstr>进程和线程的编程方式</vt:lpstr>
      <vt:lpstr>线程创建</vt:lpstr>
      <vt:lpstr>Implementing Threads(2)</vt:lpstr>
      <vt:lpstr>Implementing Threads(3)</vt:lpstr>
      <vt:lpstr>Implementing Threads(4)</vt:lpstr>
      <vt:lpstr>Implementing Threads(1)</vt:lpstr>
      <vt:lpstr>Implementing Threads(5)</vt:lpstr>
      <vt:lpstr>Implementing Threads(6)</vt:lpstr>
      <vt:lpstr>Implementing Threads(7)</vt:lpstr>
      <vt:lpstr>PowerPoint 演示文稿</vt:lpstr>
      <vt:lpstr>PowerPoint 演示文稿</vt:lpstr>
      <vt:lpstr>The Thread Model (７)</vt:lpstr>
      <vt:lpstr>The Thread Model (８)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到底哪种线程模型更好？</vt:lpstr>
      <vt:lpstr>调度的代价</vt:lpstr>
      <vt:lpstr>如何减少调度的代价</vt:lpstr>
      <vt:lpstr>ULT  vs KLT</vt:lpstr>
      <vt:lpstr>ULT  vs KLT</vt:lpstr>
      <vt:lpstr>进程管理中的新概念</vt:lpstr>
      <vt:lpstr>示例</vt:lpstr>
      <vt:lpstr>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2022-10-31T04:58:08Z</dcterms:created>
  <dcterms:modified xsi:type="dcterms:W3CDTF">2022-10-31T04:58:13Z</dcterms:modified>
</cp:coreProperties>
</file>